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2" r:id="rId2"/>
    <p:sldId id="376" r:id="rId3"/>
    <p:sldId id="375" r:id="rId4"/>
    <p:sldId id="371" r:id="rId5"/>
    <p:sldId id="373" r:id="rId6"/>
    <p:sldId id="381" r:id="rId7"/>
    <p:sldId id="385" r:id="rId8"/>
    <p:sldId id="390" r:id="rId9"/>
    <p:sldId id="274" r:id="rId10"/>
    <p:sldId id="283" r:id="rId11"/>
    <p:sldId id="397" r:id="rId12"/>
    <p:sldId id="398" r:id="rId13"/>
    <p:sldId id="280" r:id="rId14"/>
    <p:sldId id="399" r:id="rId15"/>
    <p:sldId id="382" r:id="rId16"/>
    <p:sldId id="402" r:id="rId17"/>
    <p:sldId id="389" r:id="rId18"/>
    <p:sldId id="387" r:id="rId19"/>
    <p:sldId id="400" r:id="rId20"/>
    <p:sldId id="320" r:id="rId21"/>
    <p:sldId id="401" r:id="rId22"/>
    <p:sldId id="403" r:id="rId23"/>
    <p:sldId id="404" r:id="rId24"/>
    <p:sldId id="405" r:id="rId25"/>
    <p:sldId id="406" r:id="rId26"/>
    <p:sldId id="394" r:id="rId27"/>
    <p:sldId id="388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92983-69E3-6277-9B9E-8DEE14825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D88D63-993A-D1DE-4FEF-CE8D35EBE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C52E00-5280-04A9-B4B3-4AFB510C6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422E6-2374-4B7D-873F-CFDC2AB666B1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30AD4B-B6F4-2AE9-6924-D0DFB62A9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DE7561-CE28-0F29-4365-60FD56F92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254D-9BEA-454D-ADE6-1C011B6FE0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91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0D0A51-2E5B-F206-7FD3-ACCFF6F0A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0048524-20E4-BD32-9A80-3AA1E04F4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0BB87D-0CFA-0BA4-4DFA-034873880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422E6-2374-4B7D-873F-CFDC2AB666B1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D489A9-086F-A86E-1DDE-CE703B34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CCBD6F-0DB6-A411-EC93-63EF2AF7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254D-9BEA-454D-ADE6-1C011B6FE0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677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9838E7E-59A8-F2C5-7D53-68F93B2EA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06E96-1542-43E6-CD82-C07A04973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3D1DC-BF78-CBA9-AE43-CE3C6CF5D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422E6-2374-4B7D-873F-CFDC2AB666B1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DC8E87-11EB-094C-1C00-8E10C0BDB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D89E3B-5B9E-C282-9536-9BC8FA51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254D-9BEA-454D-ADE6-1C011B6FE0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344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17080-F69D-5822-14D3-DDB80AF6C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169839-3D28-BDE8-E433-D0B27C9DC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E3C243-CAB1-3BEB-2342-D41D56379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422E6-2374-4B7D-873F-CFDC2AB666B1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753E68-3C73-9F74-FCA9-BA83CEB18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7AA71E-67DD-6C04-84B7-79C2D9CB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254D-9BEA-454D-ADE6-1C011B6FE0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4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046CA-6094-CD15-AAA0-39752C5D3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CAEB93-9E09-93F3-E31C-049018E7C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E14100-4D2C-20FC-9EDF-08A23A2C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422E6-2374-4B7D-873F-CFDC2AB666B1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B60EC7-B46C-7A35-1E88-277F5EEB7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CA6822-DD01-62F1-3B5B-25574C640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254D-9BEA-454D-ADE6-1C011B6FE0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87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7BC32-43AA-4404-B4FD-C6B2F8D07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D6774D-4B36-4CC0-AD23-33A2829019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4297DB-385E-0739-77AB-C37FF6EA8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CC1ECF-4D2F-1A7B-A3E9-ABF33D94B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422E6-2374-4B7D-873F-CFDC2AB666B1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45C1E4-970F-3E13-50B2-27F4B8B3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4C7142-8999-0E5B-C609-E313F6851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254D-9BEA-454D-ADE6-1C011B6FE0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03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5F4B53-70CE-AA09-9C22-20993F4A4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95E31E-8052-DEAB-78CE-9A54E8903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9EF82C-57E9-ECEA-9B14-7B491D284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C539A8D-68C4-19BD-D267-48E8C971E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C559DEC-D9CB-6CBB-6633-5A6249B570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65E56A-D71B-73C0-F012-547813C56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422E6-2374-4B7D-873F-CFDC2AB666B1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8532059-76D8-E599-2BD6-C24EFC66A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2CFCCD-6D03-34AD-481D-F17D5BEB2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254D-9BEA-454D-ADE6-1C011B6FE0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39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1E952-D827-488F-11A4-EAB1882BA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81DC10-DE56-6125-3C63-98B4E922A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422E6-2374-4B7D-873F-CFDC2AB666B1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BFDA50-A173-E7D1-2699-26D17F725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615602-BE22-05C5-9764-2D5E14EF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254D-9BEA-454D-ADE6-1C011B6FE0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925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D217E8-3892-F7C1-0742-EFDD8ED7F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422E6-2374-4B7D-873F-CFDC2AB666B1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3BF57B-9EB1-CFC9-1ABF-F74C7EDA5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D4363D-38D7-538B-BAFE-7103E1D7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254D-9BEA-454D-ADE6-1C011B6FE0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81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658AC-3207-C9D4-0768-2B68CFDE1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E7E191-7B52-B735-EF9B-20345CE91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826755-ADCD-B8CD-BACE-0FA81879C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910C15-F5D8-4238-B2A2-06E424075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422E6-2374-4B7D-873F-CFDC2AB666B1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22DFD6-468A-6B6D-ADDB-BBC1D7C6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0942F9-7003-E084-DA0F-64CF00A0E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254D-9BEA-454D-ADE6-1C011B6FE0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501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093437-7B77-64B9-BFDB-870D6AE55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600755D-FEDA-C279-E7DA-299B78E31D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28BA25-D93B-81F3-9A33-A7729E097A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AB8646-C840-57BF-AAE4-7FFAE4397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422E6-2374-4B7D-873F-CFDC2AB666B1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97A36D-83FB-B9DF-2C87-0F8383057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425BF7-EC54-3AB5-CB5B-5E66F3FCE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254D-9BEA-454D-ADE6-1C011B6FE0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384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9D8F7-870A-960B-A62C-E5E0B3E07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568DED-7784-9050-C99A-02E8E1EA8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A85525-42A1-E9D4-290F-C33E402070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5422E6-2374-4B7D-873F-CFDC2AB666B1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48DB24-4F76-D100-A66F-C9083DF99F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63DD9F-977A-2DBD-A5A3-78DC6CBD6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AC254D-9BEA-454D-ADE6-1C011B6FE0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12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6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0"/>
            <a:ext cx="12080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57175" y="2187575"/>
            <a:ext cx="116363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ru-RU" sz="2800" b="1">
                <a:solidFill>
                  <a:schemeClr val="bg1"/>
                </a:solidFill>
              </a:rPr>
              <a:t>ПЛАТИНОНОСНЫЙ ПОЯС УРАЛА – ОДИН ИЗ РОССИЙСКИХ ГЕОЛОГИЧЕСКИХ БРЕНДОВ: ДОСТИЖЕНИЯ И НЕРЕШЕННЫЕ ВОПРОСЫ</a:t>
            </a: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261938" y="4698097"/>
            <a:ext cx="11776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000" b="1" dirty="0">
                <a:latin typeface="Arial" charset="0"/>
              </a:rPr>
              <a:t>Евгений Пушкарев</a:t>
            </a:r>
            <a:endParaRPr lang="en-GB" sz="2000" b="1" dirty="0">
              <a:latin typeface="Arial" charset="0"/>
            </a:endParaRPr>
          </a:p>
          <a:p>
            <a:pPr algn="ctr"/>
            <a:r>
              <a:rPr lang="ru-RU" sz="1600" b="1" i="1" dirty="0">
                <a:latin typeface="Arial" charset="0"/>
              </a:rPr>
              <a:t>Институт геологии и геохимии </a:t>
            </a:r>
            <a:r>
              <a:rPr lang="ru-RU" sz="1600" b="1" i="1" dirty="0" err="1">
                <a:latin typeface="Arial" charset="0"/>
              </a:rPr>
              <a:t>УрО</a:t>
            </a:r>
            <a:r>
              <a:rPr lang="ru-RU" sz="1600" b="1" i="1" dirty="0">
                <a:latin typeface="Arial" charset="0"/>
              </a:rPr>
              <a:t> РАН, Екатеринбург</a:t>
            </a:r>
          </a:p>
        </p:txBody>
      </p:sp>
      <p:pic>
        <p:nvPicPr>
          <p:cNvPr id="61447" name="Picture 7" descr="Simbo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488" y="38100"/>
            <a:ext cx="205105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3263900" y="180975"/>
            <a:ext cx="6170613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200"/>
              <a:t>XXXII</a:t>
            </a:r>
            <a:r>
              <a:rPr lang="ru-RU" sz="1200"/>
              <a:t> молодежная научная школа</a:t>
            </a:r>
          </a:p>
          <a:p>
            <a:pPr algn="ctr"/>
            <a:r>
              <a:rPr lang="ru-RU" sz="1200"/>
              <a:t>«Металлогения древних и современных океанов-2026» </a:t>
            </a:r>
          </a:p>
          <a:p>
            <a:pPr algn="ctr"/>
            <a:r>
              <a:rPr lang="ru-RU" sz="1200"/>
              <a:t>20–24 апреля 2026 г.</a:t>
            </a:r>
          </a:p>
          <a:p>
            <a:pPr algn="ctr"/>
            <a:r>
              <a:rPr lang="ru-RU" sz="1200"/>
              <a:t>Южно-Уральский федеральный научный центр минералогии и геоэкологии УрО РАН</a:t>
            </a:r>
          </a:p>
          <a:p>
            <a:pPr algn="ctr"/>
            <a:r>
              <a:rPr lang="ru-RU" sz="1200"/>
              <a:t>Южно-Уральский государственный университет, г. Миасс </a:t>
            </a:r>
          </a:p>
        </p:txBody>
      </p:sp>
      <p:pic>
        <p:nvPicPr>
          <p:cNvPr id="61449" name="Рисунок 6" descr="Изображение выглядит как текст, книга, игра, баскетбол&#10;&#10;Автоматически созданное описание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56888" y="109538"/>
            <a:ext cx="1350962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4" descr="Изображение выглядит как текст, карта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" y="1700213"/>
            <a:ext cx="4062413" cy="509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0663" y="1676400"/>
            <a:ext cx="41783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0700" y="1782763"/>
            <a:ext cx="2311400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300038" y="1262063"/>
            <a:ext cx="276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/>
              <a:t>Нижнетагильский массив, Урал</a:t>
            </a:r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8597900" y="1400175"/>
            <a:ext cx="2782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/>
              <a:t>Массив Кондер, Алданский щит</a:t>
            </a: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3938588" y="1201738"/>
            <a:ext cx="4489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b="1" dirty="0"/>
              <a:t>Автономные дунит-</a:t>
            </a:r>
            <a:r>
              <a:rPr lang="ru-RU" altLang="ru-RU" sz="1400" b="1" dirty="0" err="1"/>
              <a:t>клинопироксенитовые</a:t>
            </a:r>
            <a:r>
              <a:rPr lang="ru-RU" altLang="ru-RU" sz="1400" b="1" dirty="0"/>
              <a:t> массивы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0" y="136525"/>
            <a:ext cx="119062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FF3300"/>
                </a:solidFill>
              </a:rPr>
              <a:t>Представительность!</a:t>
            </a:r>
            <a:r>
              <a:rPr lang="ru-RU" sz="1600" dirty="0"/>
              <a:t> </a:t>
            </a:r>
            <a:r>
              <a:rPr lang="ru-RU" sz="1600" dirty="0" err="1"/>
              <a:t>Ультрамафит-мафитовые</a:t>
            </a:r>
            <a:r>
              <a:rPr lang="ru-RU" sz="1600" dirty="0"/>
              <a:t> массивы </a:t>
            </a:r>
            <a:r>
              <a:rPr lang="ru-RU" sz="1600" dirty="0" err="1"/>
              <a:t>Платиноносного</a:t>
            </a:r>
            <a:r>
              <a:rPr lang="ru-RU" sz="1600" dirty="0"/>
              <a:t> пояса Урала - характеризуется полным набором ультраосновных и основных пород, хорошей сохранностью внутренней структуры массивов, которые можно подразделить на два типа (по </a:t>
            </a:r>
            <a:r>
              <a:rPr lang="ru-RU" sz="1600" dirty="0" err="1"/>
              <a:t>А.А.Ефимову</a:t>
            </a:r>
            <a:r>
              <a:rPr lang="ru-RU" sz="1600" dirty="0"/>
              <a:t>): 1) Автономный, 2) Интегрированный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9801CC-C2A4-4780-0627-BDCC6050E5EF}"/>
              </a:ext>
            </a:extLst>
          </p:cNvPr>
          <p:cNvSpPr txBox="1"/>
          <p:nvPr/>
        </p:nvSpPr>
        <p:spPr>
          <a:xfrm>
            <a:off x="4548981" y="4733856"/>
            <a:ext cx="32686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Проблема формирования концентрически-зональной структуры массивов с дунитовым ядром и </a:t>
            </a:r>
            <a:r>
              <a:rPr lang="ru-RU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клинопироксенитовой</a:t>
            </a:r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оболочкой?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76F372-0675-46F4-AB1E-AC2D34057427}"/>
              </a:ext>
            </a:extLst>
          </p:cNvPr>
          <p:cNvSpPr txBox="1"/>
          <p:nvPr/>
        </p:nvSpPr>
        <p:spPr>
          <a:xfrm>
            <a:off x="4548981" y="2042832"/>
            <a:ext cx="522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96D9804-FEB0-1927-D40B-3BDBFEB19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" t="2390" r="1076" b="3661"/>
          <a:stretch>
            <a:fillRect/>
          </a:stretch>
        </p:blipFill>
        <p:spPr bwMode="auto">
          <a:xfrm>
            <a:off x="330200" y="1700927"/>
            <a:ext cx="5765800" cy="493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8B0D8E64-7AD6-891E-EC54-45FD69DE7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1571625"/>
            <a:ext cx="3732212" cy="51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4D2D846C-0E62-DEF8-3DED-DD2342763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29"/>
          <a:stretch>
            <a:fillRect/>
          </a:stretch>
        </p:blipFill>
        <p:spPr bwMode="auto">
          <a:xfrm>
            <a:off x="7575550" y="147638"/>
            <a:ext cx="3714750" cy="145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8CD55798-20F6-1B32-1DD7-7D02FFDCE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278349"/>
            <a:ext cx="4876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Irvine T.N. Petrology of the Duke Island ultramafic complex, southeastern Alaska. Geological Society of America Memoir. 1974. 138. 240 p.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6DBBE4-21B5-8650-B710-0DD99900AAAE}"/>
              </a:ext>
            </a:extLst>
          </p:cNvPr>
          <p:cNvSpPr txBox="1"/>
          <p:nvPr/>
        </p:nvSpPr>
        <p:spPr>
          <a:xfrm>
            <a:off x="6466681" y="1859340"/>
            <a:ext cx="522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59246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597D963-DE61-D850-F03F-DE712B06A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4" y="1206500"/>
            <a:ext cx="3849579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0B498529-4093-A42C-281F-7EBDE3F43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152400"/>
            <a:ext cx="11811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Ural-Alaskan-type intrusions are mantle diapirs and don’t represent a magma chambers, but almost always this is a very complex combination between magmatic and high-temperature tectonic events </a:t>
            </a:r>
            <a:endParaRPr lang="ru-RU" alt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108A60A-EFD1-B781-1EBF-D68B0E694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14412"/>
            <a:ext cx="8915400" cy="569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BF30A5-17AE-9FB3-A008-D157D81939D9}"/>
              </a:ext>
            </a:extLst>
          </p:cNvPr>
          <p:cNvSpPr txBox="1"/>
          <p:nvPr/>
        </p:nvSpPr>
        <p:spPr>
          <a:xfrm>
            <a:off x="1431700" y="3860006"/>
            <a:ext cx="522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6451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563" y="9525"/>
            <a:ext cx="27162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Рисунок 3" descr="Изображение выглядит как текст, карта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0650" y="115888"/>
            <a:ext cx="5721350" cy="474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3033713" y="2210773"/>
            <a:ext cx="3571875" cy="1703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Кытлымский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дунит-</a:t>
            </a: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клинопиррксенит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габбровый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массив, </a:t>
            </a: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Платиноносный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пояс Урала</a:t>
            </a:r>
          </a:p>
        </p:txBody>
      </p:sp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3033713" y="130969"/>
            <a:ext cx="3876675" cy="128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b="1" dirty="0">
                <a:solidFill>
                  <a:srgbClr val="FF0000"/>
                </a:solidFill>
                <a:latin typeface="Arial" charset="0"/>
              </a:rPr>
              <a:t>Интегрированный тип </a:t>
            </a:r>
            <a:r>
              <a:rPr lang="ru-RU" altLang="ru-RU" b="1" dirty="0">
                <a:latin typeface="Arial" charset="0"/>
              </a:rPr>
              <a:t>дунит-</a:t>
            </a:r>
            <a:r>
              <a:rPr lang="ru-RU" altLang="ru-RU" b="1" dirty="0" err="1">
                <a:latin typeface="Arial" charset="0"/>
              </a:rPr>
              <a:t>клинопироксенит</a:t>
            </a:r>
            <a:r>
              <a:rPr lang="ru-RU" altLang="ru-RU" b="1" dirty="0">
                <a:latin typeface="Arial" charset="0"/>
              </a:rPr>
              <a:t>-</a:t>
            </a:r>
            <a:r>
              <a:rPr lang="ru-RU" altLang="ru-RU" b="1" dirty="0" err="1">
                <a:latin typeface="Arial" charset="0"/>
              </a:rPr>
              <a:t>габбровых</a:t>
            </a:r>
            <a:r>
              <a:rPr lang="ru-RU" altLang="ru-RU" b="1" dirty="0">
                <a:latin typeface="Arial" charset="0"/>
              </a:rPr>
              <a:t>  массивов по А.А. Ефимову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79FD64-1319-722A-F2D1-ED59A561878D}"/>
              </a:ext>
            </a:extLst>
          </p:cNvPr>
          <p:cNvSpPr txBox="1"/>
          <p:nvPr/>
        </p:nvSpPr>
        <p:spPr>
          <a:xfrm>
            <a:off x="3033713" y="5157371"/>
            <a:ext cx="9056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А.А.Ефимов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предложил простой критерий отнесения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мафит-ультрамафитовых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интрузий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к Урало-Аляскинскому типу. По его мнению…</a:t>
            </a:r>
            <a:r>
              <a:rPr lang="ru-RU" alt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alt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ажнейшим признаком зональных габбро-гипербазитовых комплексов «…являются содержащие самородную платину дунитовые «ядра», окруженные концентрическими </a:t>
            </a:r>
            <a:r>
              <a:rPr lang="ru-RU" altLang="ru-RU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пироксенитовыми</a:t>
            </a:r>
            <a:r>
              <a:rPr lang="ru-RU" alt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оболочками»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(Отечественная геология, 1999, № 3)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26DEF7E-AD70-9E47-56FB-D9B7C5649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188913"/>
            <a:ext cx="3979807" cy="473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DFC879C7-81B7-94C7-D35A-8E4553A9D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134" y="5043487"/>
            <a:ext cx="3455988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12863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3515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57438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14638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71838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29038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86238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i="1" dirty="0"/>
              <a:t>Малахов И.А.</a:t>
            </a:r>
            <a:r>
              <a:rPr lang="ru-RU" altLang="ru-RU" dirty="0"/>
              <a:t> Дунит-</a:t>
            </a:r>
            <a:r>
              <a:rPr lang="ru-RU" altLang="ru-RU" dirty="0" err="1"/>
              <a:t>пироксенитовая</a:t>
            </a:r>
            <a:r>
              <a:rPr lang="ru-RU" altLang="ru-RU" dirty="0"/>
              <a:t> и </a:t>
            </a:r>
            <a:r>
              <a:rPr lang="ru-RU" altLang="ru-RU" dirty="0" err="1"/>
              <a:t>габбровая</a:t>
            </a:r>
            <a:r>
              <a:rPr lang="ru-RU" altLang="ru-RU" dirty="0"/>
              <a:t> ассоциации // Магматические формации СССР. Т. 1. Л.: Недра. 1979. С. 51-64.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E67782F3-BB6E-0A2A-804F-85BBE7160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188913"/>
            <a:ext cx="7313612" cy="6076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357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6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ts val="2500"/>
              </a:lnSpc>
            </a:pPr>
            <a:r>
              <a:rPr lang="ru-RU" altLang="ru-RU" dirty="0"/>
              <a:t>Уральскими геологами было установлено, что магнезиальные дуниты с хром-платиновым оруденением не проявляют геологических связей с оливиновыми </a:t>
            </a:r>
            <a:r>
              <a:rPr lang="ru-RU" altLang="ru-RU" dirty="0" err="1"/>
              <a:t>габбро</a:t>
            </a:r>
            <a:r>
              <a:rPr lang="ru-RU" altLang="ru-RU" dirty="0"/>
              <a:t> и </a:t>
            </a:r>
            <a:r>
              <a:rPr lang="ru-RU" altLang="ru-RU" dirty="0" err="1"/>
              <a:t>габброноритами</a:t>
            </a:r>
            <a:r>
              <a:rPr lang="ru-RU" altLang="ru-RU" dirty="0"/>
              <a:t>, имеют с ними разный возраст и геотектонические условия формирования. Это позволило </a:t>
            </a:r>
            <a:r>
              <a:rPr lang="ru-RU" altLang="ru-RU" dirty="0" err="1"/>
              <a:t>А.А.Ефимову</a:t>
            </a:r>
            <a:r>
              <a:rPr lang="ru-RU" altLang="ru-RU" dirty="0"/>
              <a:t> (1967) выделять, так называемые, </a:t>
            </a:r>
            <a:r>
              <a:rPr lang="ru-RU" altLang="ru-RU" dirty="0" err="1"/>
              <a:t>эпидунитовый</a:t>
            </a:r>
            <a:r>
              <a:rPr lang="ru-RU" altLang="ru-RU" dirty="0"/>
              <a:t> и </a:t>
            </a:r>
            <a:r>
              <a:rPr lang="ru-RU" altLang="ru-RU" dirty="0" err="1"/>
              <a:t>эпигаббровый</a:t>
            </a:r>
            <a:r>
              <a:rPr lang="ru-RU" altLang="ru-RU" dirty="0"/>
              <a:t> комплексы или ассоциации.</a:t>
            </a:r>
          </a:p>
          <a:p>
            <a:pPr algn="just">
              <a:lnSpc>
                <a:spcPts val="2500"/>
              </a:lnSpc>
            </a:pPr>
            <a:endParaRPr lang="ru-RU" altLang="ru-RU" dirty="0"/>
          </a:p>
          <a:p>
            <a:pPr algn="just">
              <a:lnSpc>
                <a:spcPts val="3000"/>
              </a:lnSpc>
            </a:pPr>
            <a:r>
              <a:rPr lang="ru-RU" altLang="ru-RU" dirty="0" err="1"/>
              <a:t>Габброиды</a:t>
            </a:r>
            <a:r>
              <a:rPr lang="ru-RU" altLang="ru-RU" dirty="0"/>
              <a:t> всегда образуют самостоятельные массивы с собственной внутренней структурой. А ультраосновные породы, которые с ними ассоциированы в небольшом количестве, характеризуются высокой </a:t>
            </a:r>
            <a:r>
              <a:rPr lang="ru-RU" altLang="ru-RU" dirty="0" err="1"/>
              <a:t>железистостью</a:t>
            </a:r>
            <a:r>
              <a:rPr lang="ru-RU" altLang="ru-RU" dirty="0"/>
              <a:t> и, обычно, представлены </a:t>
            </a:r>
            <a:r>
              <a:rPr lang="ru-RU" altLang="ru-RU" dirty="0" err="1"/>
              <a:t>плагиоклазсодержащими</a:t>
            </a:r>
            <a:r>
              <a:rPr lang="ru-RU" altLang="ru-RU" dirty="0"/>
              <a:t> магнетитовыми </a:t>
            </a:r>
            <a:r>
              <a:rPr lang="ru-RU" altLang="ru-RU" dirty="0" err="1"/>
              <a:t>оливинитами</a:t>
            </a:r>
            <a:r>
              <a:rPr lang="ru-RU" altLang="ru-RU" dirty="0"/>
              <a:t> и </a:t>
            </a:r>
            <a:r>
              <a:rPr lang="ru-RU" altLang="ru-RU" dirty="0" err="1"/>
              <a:t>клинопироксенитами</a:t>
            </a:r>
            <a:r>
              <a:rPr lang="ru-RU" altLang="ru-RU" dirty="0"/>
              <a:t>. Так, в монографии "Магматические формации СССР" </a:t>
            </a:r>
            <a:r>
              <a:rPr lang="ru-RU" altLang="ru-RU" dirty="0" err="1"/>
              <a:t>И.А.Малахов</a:t>
            </a:r>
            <a:r>
              <a:rPr lang="ru-RU" altLang="ru-RU" dirty="0"/>
              <a:t> предлагал выделять самостоятельные дунит-</a:t>
            </a:r>
            <a:r>
              <a:rPr lang="ru-RU" altLang="ru-RU" dirty="0" err="1"/>
              <a:t>клинопироксенитовую</a:t>
            </a:r>
            <a:r>
              <a:rPr lang="ru-RU" altLang="ru-RU" dirty="0"/>
              <a:t> и </a:t>
            </a:r>
            <a:r>
              <a:rPr lang="ru-RU" altLang="ru-RU" dirty="0" err="1"/>
              <a:t>габбровую</a:t>
            </a:r>
            <a:r>
              <a:rPr lang="ru-RU" altLang="ru-RU" dirty="0"/>
              <a:t> ассоциации </a:t>
            </a:r>
          </a:p>
        </p:txBody>
      </p:sp>
    </p:spTree>
    <p:extLst>
      <p:ext uri="{BB962C8B-B14F-4D97-AF65-F5344CB8AC3E}">
        <p14:creationId xmlns:p14="http://schemas.microsoft.com/office/powerpoint/2010/main" val="921164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8739188" y="1090613"/>
            <a:ext cx="1619250" cy="304800"/>
          </a:xfrm>
          <a:prstGeom prst="rect">
            <a:avLst/>
          </a:prstGeom>
          <a:solidFill>
            <a:srgbClr val="FFCC99"/>
          </a:solidFill>
          <a:ln w="63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Arial" charset="0"/>
              </a:rPr>
              <a:t>Габбронориты</a:t>
            </a: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4581525" y="3249613"/>
            <a:ext cx="2286000" cy="730250"/>
          </a:xfrm>
          <a:prstGeom prst="rect">
            <a:avLst/>
          </a:prstGeom>
          <a:solidFill>
            <a:srgbClr val="FFCC99">
              <a:alpha val="99001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Arial" charset="0"/>
              </a:rPr>
              <a:t>Дунит-клинопироксенит-тылаитовые серии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6316663" y="5897563"/>
            <a:ext cx="2149475" cy="304800"/>
          </a:xfrm>
          <a:prstGeom prst="rect">
            <a:avLst/>
          </a:prstGeom>
          <a:solidFill>
            <a:srgbClr val="FFCC99"/>
          </a:solidFill>
          <a:ln w="63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Arial" charset="0"/>
              </a:rPr>
              <a:t>Оливиновые габбро</a:t>
            </a:r>
          </a:p>
        </p:txBody>
      </p:sp>
      <p:sp>
        <p:nvSpPr>
          <p:cNvPr id="71688" name="Line 8"/>
          <p:cNvSpPr>
            <a:spLocks noChangeShapeType="1"/>
          </p:cNvSpPr>
          <p:nvPr/>
        </p:nvSpPr>
        <p:spPr bwMode="auto">
          <a:xfrm flipH="1" flipV="1">
            <a:off x="10107613" y="3825875"/>
            <a:ext cx="360362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689" name="Line 9"/>
          <p:cNvSpPr>
            <a:spLocks noChangeShapeType="1"/>
          </p:cNvSpPr>
          <p:nvPr/>
        </p:nvSpPr>
        <p:spPr bwMode="auto">
          <a:xfrm flipH="1" flipV="1">
            <a:off x="10539413" y="5770563"/>
            <a:ext cx="273050" cy="519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9459913" y="5265738"/>
            <a:ext cx="292100" cy="280987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>
                <a:latin typeface="Arial Black" pitchFamily="34" charset="0"/>
              </a:rPr>
              <a:t>2</a:t>
            </a:r>
          </a:p>
        </p:txBody>
      </p:sp>
      <p:sp>
        <p:nvSpPr>
          <p:cNvPr id="71691" name="Text Box 11"/>
          <p:cNvSpPr txBox="1">
            <a:spLocks noChangeArrowheads="1"/>
          </p:cNvSpPr>
          <p:nvPr/>
        </p:nvSpPr>
        <p:spPr bwMode="auto">
          <a:xfrm>
            <a:off x="10610850" y="2098675"/>
            <a:ext cx="292100" cy="280988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>
                <a:latin typeface="Arial Black" pitchFamily="34" charset="0"/>
              </a:rPr>
              <a:t>3</a:t>
            </a:r>
          </a:p>
        </p:txBody>
      </p:sp>
      <p:sp>
        <p:nvSpPr>
          <p:cNvPr id="71692" name="Text Box 12"/>
          <p:cNvSpPr txBox="1">
            <a:spLocks noChangeArrowheads="1"/>
          </p:cNvSpPr>
          <p:nvPr/>
        </p:nvSpPr>
        <p:spPr bwMode="auto">
          <a:xfrm>
            <a:off x="6938963" y="4906963"/>
            <a:ext cx="292100" cy="280987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>
                <a:latin typeface="Arial Black" pitchFamily="34" charset="0"/>
              </a:rPr>
              <a:t>4</a:t>
            </a:r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8018463" y="3681413"/>
            <a:ext cx="292100" cy="280987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>
                <a:latin typeface="Arial Black" pitchFamily="34" charset="0"/>
              </a:rPr>
              <a:t>4</a:t>
            </a:r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7643813" y="4198938"/>
            <a:ext cx="292100" cy="280987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>
                <a:latin typeface="Arial Black" pitchFamily="34" charset="0"/>
              </a:rPr>
              <a:t>5</a:t>
            </a: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9172575" y="3033713"/>
            <a:ext cx="292100" cy="280987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>
                <a:latin typeface="Arial Black" pitchFamily="34" charset="0"/>
              </a:rPr>
              <a:t>3</a:t>
            </a:r>
          </a:p>
        </p:txBody>
      </p:sp>
      <p:grpSp>
        <p:nvGrpSpPr>
          <p:cNvPr id="71696" name="Group 16"/>
          <p:cNvGrpSpPr>
            <a:grpSpLocks/>
          </p:cNvGrpSpPr>
          <p:nvPr/>
        </p:nvGrpSpPr>
        <p:grpSpPr bwMode="auto">
          <a:xfrm>
            <a:off x="2887663" y="1277938"/>
            <a:ext cx="2041525" cy="2420937"/>
            <a:chOff x="192" y="827"/>
            <a:chExt cx="1286" cy="1525"/>
          </a:xfrm>
        </p:grpSpPr>
        <p:grpSp>
          <p:nvGrpSpPr>
            <p:cNvPr id="71697" name="Group 17"/>
            <p:cNvGrpSpPr>
              <a:grpSpLocks/>
            </p:cNvGrpSpPr>
            <p:nvPr/>
          </p:nvGrpSpPr>
          <p:grpSpPr bwMode="auto">
            <a:xfrm>
              <a:off x="371" y="1205"/>
              <a:ext cx="678" cy="574"/>
              <a:chOff x="701" y="1012"/>
              <a:chExt cx="678" cy="574"/>
            </a:xfrm>
          </p:grpSpPr>
          <p:sp>
            <p:nvSpPr>
              <p:cNvPr id="71698" name="Freeform 18"/>
              <p:cNvSpPr>
                <a:spLocks/>
              </p:cNvSpPr>
              <p:nvPr/>
            </p:nvSpPr>
            <p:spPr bwMode="auto">
              <a:xfrm>
                <a:off x="707" y="1195"/>
                <a:ext cx="355" cy="385"/>
              </a:xfrm>
              <a:custGeom>
                <a:avLst/>
                <a:gdLst/>
                <a:ahLst/>
                <a:cxnLst>
                  <a:cxn ang="0">
                    <a:pos x="313" y="8"/>
                  </a:cxn>
                  <a:cxn ang="0">
                    <a:pos x="277" y="2"/>
                  </a:cxn>
                  <a:cxn ang="0">
                    <a:pos x="234" y="1"/>
                  </a:cxn>
                  <a:cxn ang="0">
                    <a:pos x="196" y="5"/>
                  </a:cxn>
                  <a:cxn ang="0">
                    <a:pos x="163" y="24"/>
                  </a:cxn>
                  <a:cxn ang="0">
                    <a:pos x="148" y="40"/>
                  </a:cxn>
                  <a:cxn ang="0">
                    <a:pos x="127" y="50"/>
                  </a:cxn>
                  <a:cxn ang="0">
                    <a:pos x="107" y="67"/>
                  </a:cxn>
                  <a:cxn ang="0">
                    <a:pos x="87" y="92"/>
                  </a:cxn>
                  <a:cxn ang="0">
                    <a:pos x="67" y="110"/>
                  </a:cxn>
                  <a:cxn ang="0">
                    <a:pos x="41" y="129"/>
                  </a:cxn>
                  <a:cxn ang="0">
                    <a:pos x="15" y="152"/>
                  </a:cxn>
                  <a:cxn ang="0">
                    <a:pos x="1" y="182"/>
                  </a:cxn>
                  <a:cxn ang="0">
                    <a:pos x="6" y="215"/>
                  </a:cxn>
                  <a:cxn ang="0">
                    <a:pos x="28" y="243"/>
                  </a:cxn>
                  <a:cxn ang="0">
                    <a:pos x="58" y="270"/>
                  </a:cxn>
                  <a:cxn ang="0">
                    <a:pos x="60" y="272"/>
                  </a:cxn>
                  <a:cxn ang="0">
                    <a:pos x="63" y="274"/>
                  </a:cxn>
                  <a:cxn ang="0">
                    <a:pos x="67" y="278"/>
                  </a:cxn>
                  <a:cxn ang="0">
                    <a:pos x="71" y="282"/>
                  </a:cxn>
                  <a:cxn ang="0">
                    <a:pos x="74" y="286"/>
                  </a:cxn>
                  <a:cxn ang="0">
                    <a:pos x="76" y="288"/>
                  </a:cxn>
                  <a:cxn ang="0">
                    <a:pos x="78" y="291"/>
                  </a:cxn>
                  <a:cxn ang="0">
                    <a:pos x="80" y="295"/>
                  </a:cxn>
                  <a:cxn ang="0">
                    <a:pos x="83" y="299"/>
                  </a:cxn>
                  <a:cxn ang="0">
                    <a:pos x="85" y="303"/>
                  </a:cxn>
                  <a:cxn ang="0">
                    <a:pos x="87" y="305"/>
                  </a:cxn>
                  <a:cxn ang="0">
                    <a:pos x="87" y="306"/>
                  </a:cxn>
                  <a:cxn ang="0">
                    <a:pos x="112" y="325"/>
                  </a:cxn>
                  <a:cxn ang="0">
                    <a:pos x="154" y="347"/>
                  </a:cxn>
                  <a:cxn ang="0">
                    <a:pos x="207" y="363"/>
                  </a:cxn>
                  <a:cxn ang="0">
                    <a:pos x="260" y="375"/>
                  </a:cxn>
                  <a:cxn ang="0">
                    <a:pos x="306" y="383"/>
                  </a:cxn>
                  <a:cxn ang="0">
                    <a:pos x="355" y="384"/>
                  </a:cxn>
                  <a:cxn ang="0">
                    <a:pos x="336" y="345"/>
                  </a:cxn>
                  <a:cxn ang="0">
                    <a:pos x="318" y="315"/>
                  </a:cxn>
                  <a:cxn ang="0">
                    <a:pos x="308" y="273"/>
                  </a:cxn>
                  <a:cxn ang="0">
                    <a:pos x="292" y="246"/>
                  </a:cxn>
                  <a:cxn ang="0">
                    <a:pos x="270" y="209"/>
                  </a:cxn>
                  <a:cxn ang="0">
                    <a:pos x="264" y="185"/>
                  </a:cxn>
                  <a:cxn ang="0">
                    <a:pos x="281" y="165"/>
                  </a:cxn>
                  <a:cxn ang="0">
                    <a:pos x="285" y="140"/>
                  </a:cxn>
                  <a:cxn ang="0">
                    <a:pos x="283" y="108"/>
                  </a:cxn>
                  <a:cxn ang="0">
                    <a:pos x="284" y="79"/>
                  </a:cxn>
                  <a:cxn ang="0">
                    <a:pos x="296" y="54"/>
                  </a:cxn>
                  <a:cxn ang="0">
                    <a:pos x="310" y="29"/>
                  </a:cxn>
                  <a:cxn ang="0">
                    <a:pos x="322" y="21"/>
                  </a:cxn>
                </a:cxnLst>
                <a:rect l="0" t="0" r="r" b="b"/>
                <a:pathLst>
                  <a:path w="355" h="385">
                    <a:moveTo>
                      <a:pt x="322" y="21"/>
                    </a:moveTo>
                    <a:lnTo>
                      <a:pt x="313" y="8"/>
                    </a:lnTo>
                    <a:lnTo>
                      <a:pt x="296" y="5"/>
                    </a:lnTo>
                    <a:lnTo>
                      <a:pt x="277" y="2"/>
                    </a:lnTo>
                    <a:lnTo>
                      <a:pt x="256" y="0"/>
                    </a:lnTo>
                    <a:lnTo>
                      <a:pt x="234" y="1"/>
                    </a:lnTo>
                    <a:lnTo>
                      <a:pt x="217" y="5"/>
                    </a:lnTo>
                    <a:lnTo>
                      <a:pt x="196" y="5"/>
                    </a:lnTo>
                    <a:lnTo>
                      <a:pt x="176" y="11"/>
                    </a:lnTo>
                    <a:lnTo>
                      <a:pt x="163" y="24"/>
                    </a:lnTo>
                    <a:lnTo>
                      <a:pt x="154" y="33"/>
                    </a:lnTo>
                    <a:lnTo>
                      <a:pt x="148" y="40"/>
                    </a:lnTo>
                    <a:lnTo>
                      <a:pt x="143" y="41"/>
                    </a:lnTo>
                    <a:lnTo>
                      <a:pt x="127" y="50"/>
                    </a:lnTo>
                    <a:lnTo>
                      <a:pt x="115" y="57"/>
                    </a:lnTo>
                    <a:lnTo>
                      <a:pt x="107" y="67"/>
                    </a:lnTo>
                    <a:lnTo>
                      <a:pt x="95" y="79"/>
                    </a:lnTo>
                    <a:lnTo>
                      <a:pt x="87" y="92"/>
                    </a:lnTo>
                    <a:lnTo>
                      <a:pt x="77" y="101"/>
                    </a:lnTo>
                    <a:lnTo>
                      <a:pt x="67" y="110"/>
                    </a:lnTo>
                    <a:lnTo>
                      <a:pt x="53" y="120"/>
                    </a:lnTo>
                    <a:lnTo>
                      <a:pt x="41" y="129"/>
                    </a:lnTo>
                    <a:lnTo>
                      <a:pt x="27" y="141"/>
                    </a:lnTo>
                    <a:lnTo>
                      <a:pt x="15" y="152"/>
                    </a:lnTo>
                    <a:lnTo>
                      <a:pt x="8" y="165"/>
                    </a:lnTo>
                    <a:lnTo>
                      <a:pt x="1" y="182"/>
                    </a:lnTo>
                    <a:lnTo>
                      <a:pt x="0" y="198"/>
                    </a:lnTo>
                    <a:lnTo>
                      <a:pt x="6" y="215"/>
                    </a:lnTo>
                    <a:lnTo>
                      <a:pt x="16" y="231"/>
                    </a:lnTo>
                    <a:lnTo>
                      <a:pt x="28" y="243"/>
                    </a:lnTo>
                    <a:lnTo>
                      <a:pt x="42" y="255"/>
                    </a:lnTo>
                    <a:lnTo>
                      <a:pt x="58" y="270"/>
                    </a:lnTo>
                    <a:lnTo>
                      <a:pt x="59" y="271"/>
                    </a:lnTo>
                    <a:lnTo>
                      <a:pt x="60" y="272"/>
                    </a:lnTo>
                    <a:lnTo>
                      <a:pt x="61" y="272"/>
                    </a:lnTo>
                    <a:lnTo>
                      <a:pt x="63" y="274"/>
                    </a:lnTo>
                    <a:lnTo>
                      <a:pt x="65" y="276"/>
                    </a:lnTo>
                    <a:lnTo>
                      <a:pt x="67" y="278"/>
                    </a:lnTo>
                    <a:lnTo>
                      <a:pt x="69" y="280"/>
                    </a:lnTo>
                    <a:lnTo>
                      <a:pt x="71" y="282"/>
                    </a:lnTo>
                    <a:lnTo>
                      <a:pt x="72" y="284"/>
                    </a:lnTo>
                    <a:lnTo>
                      <a:pt x="74" y="286"/>
                    </a:lnTo>
                    <a:lnTo>
                      <a:pt x="76" y="287"/>
                    </a:lnTo>
                    <a:lnTo>
                      <a:pt x="76" y="288"/>
                    </a:lnTo>
                    <a:lnTo>
                      <a:pt x="77" y="290"/>
                    </a:lnTo>
                    <a:lnTo>
                      <a:pt x="78" y="291"/>
                    </a:lnTo>
                    <a:lnTo>
                      <a:pt x="79" y="293"/>
                    </a:lnTo>
                    <a:lnTo>
                      <a:pt x="80" y="295"/>
                    </a:lnTo>
                    <a:lnTo>
                      <a:pt x="82" y="297"/>
                    </a:lnTo>
                    <a:lnTo>
                      <a:pt x="83" y="299"/>
                    </a:lnTo>
                    <a:lnTo>
                      <a:pt x="84" y="301"/>
                    </a:lnTo>
                    <a:lnTo>
                      <a:pt x="85" y="303"/>
                    </a:lnTo>
                    <a:lnTo>
                      <a:pt x="86" y="304"/>
                    </a:lnTo>
                    <a:lnTo>
                      <a:pt x="87" y="305"/>
                    </a:lnTo>
                    <a:lnTo>
                      <a:pt x="87" y="306"/>
                    </a:lnTo>
                    <a:lnTo>
                      <a:pt x="87" y="306"/>
                    </a:lnTo>
                    <a:lnTo>
                      <a:pt x="97" y="315"/>
                    </a:lnTo>
                    <a:lnTo>
                      <a:pt x="112" y="325"/>
                    </a:lnTo>
                    <a:lnTo>
                      <a:pt x="127" y="337"/>
                    </a:lnTo>
                    <a:lnTo>
                      <a:pt x="154" y="347"/>
                    </a:lnTo>
                    <a:lnTo>
                      <a:pt x="177" y="355"/>
                    </a:lnTo>
                    <a:lnTo>
                      <a:pt x="207" y="363"/>
                    </a:lnTo>
                    <a:lnTo>
                      <a:pt x="232" y="370"/>
                    </a:lnTo>
                    <a:lnTo>
                      <a:pt x="260" y="375"/>
                    </a:lnTo>
                    <a:lnTo>
                      <a:pt x="289" y="381"/>
                    </a:lnTo>
                    <a:lnTo>
                      <a:pt x="306" y="383"/>
                    </a:lnTo>
                    <a:lnTo>
                      <a:pt x="331" y="385"/>
                    </a:lnTo>
                    <a:lnTo>
                      <a:pt x="355" y="384"/>
                    </a:lnTo>
                    <a:lnTo>
                      <a:pt x="350" y="361"/>
                    </a:lnTo>
                    <a:lnTo>
                      <a:pt x="336" y="345"/>
                    </a:lnTo>
                    <a:lnTo>
                      <a:pt x="327" y="331"/>
                    </a:lnTo>
                    <a:lnTo>
                      <a:pt x="318" y="315"/>
                    </a:lnTo>
                    <a:lnTo>
                      <a:pt x="312" y="295"/>
                    </a:lnTo>
                    <a:lnTo>
                      <a:pt x="308" y="273"/>
                    </a:lnTo>
                    <a:lnTo>
                      <a:pt x="305" y="262"/>
                    </a:lnTo>
                    <a:lnTo>
                      <a:pt x="292" y="246"/>
                    </a:lnTo>
                    <a:lnTo>
                      <a:pt x="282" y="228"/>
                    </a:lnTo>
                    <a:lnTo>
                      <a:pt x="270" y="209"/>
                    </a:lnTo>
                    <a:lnTo>
                      <a:pt x="266" y="197"/>
                    </a:lnTo>
                    <a:lnTo>
                      <a:pt x="264" y="185"/>
                    </a:lnTo>
                    <a:lnTo>
                      <a:pt x="273" y="174"/>
                    </a:lnTo>
                    <a:lnTo>
                      <a:pt x="281" y="165"/>
                    </a:lnTo>
                    <a:lnTo>
                      <a:pt x="281" y="154"/>
                    </a:lnTo>
                    <a:lnTo>
                      <a:pt x="285" y="140"/>
                    </a:lnTo>
                    <a:lnTo>
                      <a:pt x="287" y="126"/>
                    </a:lnTo>
                    <a:lnTo>
                      <a:pt x="283" y="108"/>
                    </a:lnTo>
                    <a:lnTo>
                      <a:pt x="283" y="93"/>
                    </a:lnTo>
                    <a:lnTo>
                      <a:pt x="284" y="79"/>
                    </a:lnTo>
                    <a:lnTo>
                      <a:pt x="291" y="67"/>
                    </a:lnTo>
                    <a:lnTo>
                      <a:pt x="296" y="54"/>
                    </a:lnTo>
                    <a:lnTo>
                      <a:pt x="304" y="40"/>
                    </a:lnTo>
                    <a:lnTo>
                      <a:pt x="310" y="29"/>
                    </a:lnTo>
                    <a:lnTo>
                      <a:pt x="322" y="21"/>
                    </a:lnTo>
                    <a:lnTo>
                      <a:pt x="322" y="21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99" name="Freeform 19"/>
              <p:cNvSpPr>
                <a:spLocks/>
              </p:cNvSpPr>
              <p:nvPr/>
            </p:nvSpPr>
            <p:spPr bwMode="auto">
              <a:xfrm>
                <a:off x="857" y="1189"/>
                <a:ext cx="177" cy="43"/>
              </a:xfrm>
              <a:custGeom>
                <a:avLst/>
                <a:gdLst/>
                <a:ahLst/>
                <a:cxnLst>
                  <a:cxn ang="0">
                    <a:pos x="168" y="30"/>
                  </a:cxn>
                  <a:cxn ang="0">
                    <a:pos x="177" y="23"/>
                  </a:cxn>
                  <a:cxn ang="0">
                    <a:pos x="166" y="8"/>
                  </a:cxn>
                  <a:cxn ang="0">
                    <a:pos x="147" y="4"/>
                  </a:cxn>
                  <a:cxn ang="0">
                    <a:pos x="127" y="2"/>
                  </a:cxn>
                  <a:cxn ang="0">
                    <a:pos x="107" y="0"/>
                  </a:cxn>
                  <a:cxn ang="0">
                    <a:pos x="83" y="1"/>
                  </a:cxn>
                  <a:cxn ang="0">
                    <a:pos x="66" y="5"/>
                  </a:cxn>
                  <a:cxn ang="0">
                    <a:pos x="46" y="5"/>
                  </a:cxn>
                  <a:cxn ang="0">
                    <a:pos x="23" y="12"/>
                  </a:cxn>
                  <a:cxn ang="0">
                    <a:pos x="6" y="28"/>
                  </a:cxn>
                  <a:cxn ang="0">
                    <a:pos x="0" y="35"/>
                  </a:cxn>
                  <a:cxn ang="0">
                    <a:pos x="4" y="39"/>
                  </a:cxn>
                  <a:cxn ang="0">
                    <a:pos x="9" y="43"/>
                  </a:cxn>
                  <a:cxn ang="0">
                    <a:pos x="20" y="32"/>
                  </a:cxn>
                  <a:cxn ang="0">
                    <a:pos x="29" y="23"/>
                  </a:cxn>
                  <a:cxn ang="0">
                    <a:pos x="46" y="17"/>
                  </a:cxn>
                  <a:cxn ang="0">
                    <a:pos x="69" y="17"/>
                  </a:cxn>
                  <a:cxn ang="0">
                    <a:pos x="86" y="13"/>
                  </a:cxn>
                  <a:cxn ang="0">
                    <a:pos x="106" y="12"/>
                  </a:cxn>
                  <a:cxn ang="0">
                    <a:pos x="127" y="14"/>
                  </a:cxn>
                  <a:cxn ang="0">
                    <a:pos x="144" y="17"/>
                  </a:cxn>
                  <a:cxn ang="0">
                    <a:pos x="160" y="19"/>
                  </a:cxn>
                  <a:cxn ang="0">
                    <a:pos x="168" y="30"/>
                  </a:cxn>
                </a:cxnLst>
                <a:rect l="0" t="0" r="r" b="b"/>
                <a:pathLst>
                  <a:path w="177" h="43">
                    <a:moveTo>
                      <a:pt x="168" y="30"/>
                    </a:moveTo>
                    <a:lnTo>
                      <a:pt x="177" y="23"/>
                    </a:lnTo>
                    <a:lnTo>
                      <a:pt x="166" y="8"/>
                    </a:lnTo>
                    <a:lnTo>
                      <a:pt x="147" y="4"/>
                    </a:lnTo>
                    <a:lnTo>
                      <a:pt x="127" y="2"/>
                    </a:lnTo>
                    <a:lnTo>
                      <a:pt x="107" y="0"/>
                    </a:lnTo>
                    <a:lnTo>
                      <a:pt x="83" y="1"/>
                    </a:lnTo>
                    <a:lnTo>
                      <a:pt x="66" y="5"/>
                    </a:lnTo>
                    <a:lnTo>
                      <a:pt x="46" y="5"/>
                    </a:lnTo>
                    <a:lnTo>
                      <a:pt x="23" y="12"/>
                    </a:lnTo>
                    <a:lnTo>
                      <a:pt x="6" y="28"/>
                    </a:lnTo>
                    <a:lnTo>
                      <a:pt x="0" y="35"/>
                    </a:lnTo>
                    <a:lnTo>
                      <a:pt x="4" y="39"/>
                    </a:lnTo>
                    <a:lnTo>
                      <a:pt x="9" y="43"/>
                    </a:lnTo>
                    <a:lnTo>
                      <a:pt x="20" y="32"/>
                    </a:lnTo>
                    <a:lnTo>
                      <a:pt x="29" y="23"/>
                    </a:lnTo>
                    <a:lnTo>
                      <a:pt x="46" y="17"/>
                    </a:lnTo>
                    <a:lnTo>
                      <a:pt x="69" y="17"/>
                    </a:lnTo>
                    <a:lnTo>
                      <a:pt x="86" y="13"/>
                    </a:lnTo>
                    <a:lnTo>
                      <a:pt x="106" y="12"/>
                    </a:lnTo>
                    <a:lnTo>
                      <a:pt x="127" y="14"/>
                    </a:lnTo>
                    <a:lnTo>
                      <a:pt x="144" y="17"/>
                    </a:lnTo>
                    <a:lnTo>
                      <a:pt x="160" y="19"/>
                    </a:lnTo>
                    <a:lnTo>
                      <a:pt x="168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0" name="Freeform 20"/>
              <p:cNvSpPr>
                <a:spLocks/>
              </p:cNvSpPr>
              <p:nvPr/>
            </p:nvSpPr>
            <p:spPr bwMode="auto">
              <a:xfrm>
                <a:off x="809" y="1212"/>
                <a:ext cx="58" cy="54"/>
              </a:xfrm>
              <a:custGeom>
                <a:avLst/>
                <a:gdLst/>
                <a:ahLst/>
                <a:cxnLst>
                  <a:cxn ang="0">
                    <a:pos x="48" y="12"/>
                  </a:cxn>
                  <a:cxn ang="0">
                    <a:pos x="58" y="0"/>
                  </a:cxn>
                  <a:cxn ang="0">
                    <a:pos x="43" y="18"/>
                  </a:cxn>
                  <a:cxn ang="0">
                    <a:pos x="40" y="18"/>
                  </a:cxn>
                  <a:cxn ang="0">
                    <a:pos x="22" y="28"/>
                  </a:cxn>
                  <a:cxn ang="0">
                    <a:pos x="9" y="36"/>
                  </a:cxn>
                  <a:cxn ang="0">
                    <a:pos x="0" y="45"/>
                  </a:cxn>
                  <a:cxn ang="0">
                    <a:pos x="5" y="50"/>
                  </a:cxn>
                  <a:cxn ang="0">
                    <a:pos x="9" y="54"/>
                  </a:cxn>
                  <a:cxn ang="0">
                    <a:pos x="18" y="44"/>
                  </a:cxn>
                  <a:cxn ang="0">
                    <a:pos x="28" y="38"/>
                  </a:cxn>
                  <a:cxn ang="0">
                    <a:pos x="42" y="30"/>
                  </a:cxn>
                  <a:cxn ang="0">
                    <a:pos x="50" y="29"/>
                  </a:cxn>
                  <a:cxn ang="0">
                    <a:pos x="57" y="20"/>
                  </a:cxn>
                  <a:cxn ang="0">
                    <a:pos x="52" y="16"/>
                  </a:cxn>
                  <a:cxn ang="0">
                    <a:pos x="48" y="12"/>
                  </a:cxn>
                </a:cxnLst>
                <a:rect l="0" t="0" r="r" b="b"/>
                <a:pathLst>
                  <a:path w="58" h="54">
                    <a:moveTo>
                      <a:pt x="48" y="12"/>
                    </a:moveTo>
                    <a:lnTo>
                      <a:pt x="58" y="0"/>
                    </a:lnTo>
                    <a:lnTo>
                      <a:pt x="43" y="18"/>
                    </a:lnTo>
                    <a:lnTo>
                      <a:pt x="40" y="18"/>
                    </a:lnTo>
                    <a:lnTo>
                      <a:pt x="22" y="28"/>
                    </a:lnTo>
                    <a:lnTo>
                      <a:pt x="9" y="36"/>
                    </a:lnTo>
                    <a:lnTo>
                      <a:pt x="0" y="45"/>
                    </a:lnTo>
                    <a:lnTo>
                      <a:pt x="5" y="50"/>
                    </a:lnTo>
                    <a:lnTo>
                      <a:pt x="9" y="54"/>
                    </a:lnTo>
                    <a:lnTo>
                      <a:pt x="18" y="44"/>
                    </a:lnTo>
                    <a:lnTo>
                      <a:pt x="28" y="38"/>
                    </a:lnTo>
                    <a:lnTo>
                      <a:pt x="42" y="30"/>
                    </a:lnTo>
                    <a:lnTo>
                      <a:pt x="50" y="29"/>
                    </a:lnTo>
                    <a:lnTo>
                      <a:pt x="57" y="20"/>
                    </a:lnTo>
                    <a:lnTo>
                      <a:pt x="52" y="16"/>
                    </a:lnTo>
                    <a:lnTo>
                      <a:pt x="48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1" name="Freeform 21"/>
              <p:cNvSpPr>
                <a:spLocks/>
              </p:cNvSpPr>
              <p:nvPr/>
            </p:nvSpPr>
            <p:spPr bwMode="auto">
              <a:xfrm>
                <a:off x="757" y="1244"/>
                <a:ext cx="81" cy="76"/>
              </a:xfrm>
              <a:custGeom>
                <a:avLst/>
                <a:gdLst/>
                <a:ahLst/>
                <a:cxnLst>
                  <a:cxn ang="0">
                    <a:pos x="57" y="18"/>
                  </a:cxn>
                  <a:cxn ang="0">
                    <a:pos x="52" y="13"/>
                  </a:cxn>
                  <a:cxn ang="0">
                    <a:pos x="40" y="27"/>
                  </a:cxn>
                  <a:cxn ang="0">
                    <a:pos x="32" y="39"/>
                  </a:cxn>
                  <a:cxn ang="0">
                    <a:pos x="23" y="48"/>
                  </a:cxn>
                  <a:cxn ang="0">
                    <a:pos x="14" y="56"/>
                  </a:cxn>
                  <a:cxn ang="0">
                    <a:pos x="0" y="66"/>
                  </a:cxn>
                  <a:cxn ang="0">
                    <a:pos x="3" y="71"/>
                  </a:cxn>
                  <a:cxn ang="0">
                    <a:pos x="6" y="76"/>
                  </a:cxn>
                  <a:cxn ang="0">
                    <a:pos x="20" y="66"/>
                  </a:cxn>
                  <a:cxn ang="0">
                    <a:pos x="32" y="56"/>
                  </a:cxn>
                  <a:cxn ang="0">
                    <a:pos x="42" y="46"/>
                  </a:cxn>
                  <a:cxn ang="0">
                    <a:pos x="50" y="33"/>
                  </a:cxn>
                  <a:cxn ang="0">
                    <a:pos x="81" y="0"/>
                  </a:cxn>
                  <a:cxn ang="0">
                    <a:pos x="61" y="22"/>
                  </a:cxn>
                  <a:cxn ang="0">
                    <a:pos x="57" y="18"/>
                  </a:cxn>
                </a:cxnLst>
                <a:rect l="0" t="0" r="r" b="b"/>
                <a:pathLst>
                  <a:path w="81" h="76">
                    <a:moveTo>
                      <a:pt x="57" y="18"/>
                    </a:moveTo>
                    <a:lnTo>
                      <a:pt x="52" y="13"/>
                    </a:lnTo>
                    <a:lnTo>
                      <a:pt x="40" y="27"/>
                    </a:lnTo>
                    <a:lnTo>
                      <a:pt x="32" y="39"/>
                    </a:lnTo>
                    <a:lnTo>
                      <a:pt x="23" y="48"/>
                    </a:lnTo>
                    <a:lnTo>
                      <a:pt x="14" y="56"/>
                    </a:lnTo>
                    <a:lnTo>
                      <a:pt x="0" y="66"/>
                    </a:lnTo>
                    <a:lnTo>
                      <a:pt x="3" y="71"/>
                    </a:lnTo>
                    <a:lnTo>
                      <a:pt x="6" y="76"/>
                    </a:lnTo>
                    <a:lnTo>
                      <a:pt x="20" y="66"/>
                    </a:lnTo>
                    <a:lnTo>
                      <a:pt x="32" y="56"/>
                    </a:lnTo>
                    <a:lnTo>
                      <a:pt x="42" y="46"/>
                    </a:lnTo>
                    <a:lnTo>
                      <a:pt x="50" y="33"/>
                    </a:lnTo>
                    <a:lnTo>
                      <a:pt x="81" y="0"/>
                    </a:lnTo>
                    <a:lnTo>
                      <a:pt x="61" y="22"/>
                    </a:lnTo>
                    <a:lnTo>
                      <a:pt x="57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2" name="Freeform 22"/>
              <p:cNvSpPr>
                <a:spLocks/>
              </p:cNvSpPr>
              <p:nvPr/>
            </p:nvSpPr>
            <p:spPr bwMode="auto">
              <a:xfrm>
                <a:off x="701" y="1299"/>
                <a:ext cx="71" cy="131"/>
              </a:xfrm>
              <a:custGeom>
                <a:avLst/>
                <a:gdLst/>
                <a:ahLst/>
                <a:cxnLst>
                  <a:cxn ang="0">
                    <a:pos x="56" y="11"/>
                  </a:cxn>
                  <a:cxn ang="0">
                    <a:pos x="71" y="0"/>
                  </a:cxn>
                  <a:cxn ang="0">
                    <a:pos x="40" y="22"/>
                  </a:cxn>
                  <a:cxn ang="0">
                    <a:pos x="29" y="32"/>
                  </a:cxn>
                  <a:cxn ang="0">
                    <a:pos x="16" y="44"/>
                  </a:cxn>
                  <a:cxn ang="0">
                    <a:pos x="8" y="58"/>
                  </a:cxn>
                  <a:cxn ang="0">
                    <a:pos x="2" y="77"/>
                  </a:cxn>
                  <a:cxn ang="0">
                    <a:pos x="0" y="94"/>
                  </a:cxn>
                  <a:cxn ang="0">
                    <a:pos x="7" y="113"/>
                  </a:cxn>
                  <a:cxn ang="0">
                    <a:pos x="17" y="131"/>
                  </a:cxn>
                  <a:cxn ang="0">
                    <a:pos x="27" y="124"/>
                  </a:cxn>
                  <a:cxn ang="0">
                    <a:pos x="18" y="109"/>
                  </a:cxn>
                  <a:cxn ang="0">
                    <a:pos x="12" y="94"/>
                  </a:cxn>
                  <a:cxn ang="0">
                    <a:pos x="13" y="79"/>
                  </a:cxn>
                  <a:cxn ang="0">
                    <a:pos x="19" y="63"/>
                  </a:cxn>
                  <a:cxn ang="0">
                    <a:pos x="25" y="52"/>
                  </a:cxn>
                  <a:cxn ang="0">
                    <a:pos x="36" y="41"/>
                  </a:cxn>
                  <a:cxn ang="0">
                    <a:pos x="53" y="27"/>
                  </a:cxn>
                  <a:cxn ang="0">
                    <a:pos x="62" y="20"/>
                  </a:cxn>
                  <a:cxn ang="0">
                    <a:pos x="59" y="16"/>
                  </a:cxn>
                  <a:cxn ang="0">
                    <a:pos x="56" y="11"/>
                  </a:cxn>
                </a:cxnLst>
                <a:rect l="0" t="0" r="r" b="b"/>
                <a:pathLst>
                  <a:path w="71" h="131">
                    <a:moveTo>
                      <a:pt x="56" y="11"/>
                    </a:moveTo>
                    <a:lnTo>
                      <a:pt x="71" y="0"/>
                    </a:lnTo>
                    <a:lnTo>
                      <a:pt x="40" y="22"/>
                    </a:lnTo>
                    <a:lnTo>
                      <a:pt x="29" y="32"/>
                    </a:lnTo>
                    <a:lnTo>
                      <a:pt x="16" y="44"/>
                    </a:lnTo>
                    <a:lnTo>
                      <a:pt x="8" y="58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7" y="113"/>
                    </a:lnTo>
                    <a:lnTo>
                      <a:pt x="17" y="131"/>
                    </a:lnTo>
                    <a:lnTo>
                      <a:pt x="27" y="124"/>
                    </a:lnTo>
                    <a:lnTo>
                      <a:pt x="18" y="109"/>
                    </a:lnTo>
                    <a:lnTo>
                      <a:pt x="12" y="94"/>
                    </a:lnTo>
                    <a:lnTo>
                      <a:pt x="13" y="79"/>
                    </a:lnTo>
                    <a:lnTo>
                      <a:pt x="19" y="63"/>
                    </a:lnTo>
                    <a:lnTo>
                      <a:pt x="25" y="52"/>
                    </a:lnTo>
                    <a:lnTo>
                      <a:pt x="36" y="41"/>
                    </a:lnTo>
                    <a:lnTo>
                      <a:pt x="53" y="27"/>
                    </a:lnTo>
                    <a:lnTo>
                      <a:pt x="62" y="20"/>
                    </a:lnTo>
                    <a:lnTo>
                      <a:pt x="59" y="16"/>
                    </a:lnTo>
                    <a:lnTo>
                      <a:pt x="56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3" name="Freeform 23"/>
              <p:cNvSpPr>
                <a:spLocks/>
              </p:cNvSpPr>
              <p:nvPr/>
            </p:nvSpPr>
            <p:spPr bwMode="auto">
              <a:xfrm>
                <a:off x="718" y="1423"/>
                <a:ext cx="53" cy="4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3" y="19"/>
                  </a:cxn>
                  <a:cxn ang="0">
                    <a:pos x="28" y="32"/>
                  </a:cxn>
                  <a:cxn ang="0">
                    <a:pos x="43" y="46"/>
                  </a:cxn>
                  <a:cxn ang="0">
                    <a:pos x="45" y="48"/>
                  </a:cxn>
                  <a:cxn ang="0">
                    <a:pos x="49" y="44"/>
                  </a:cxn>
                  <a:cxn ang="0">
                    <a:pos x="53" y="39"/>
                  </a:cxn>
                  <a:cxn ang="0">
                    <a:pos x="52" y="38"/>
                  </a:cxn>
                  <a:cxn ang="0">
                    <a:pos x="52" y="38"/>
                  </a:cxn>
                  <a:cxn ang="0">
                    <a:pos x="34" y="22"/>
                  </a:cxn>
                  <a:cxn ang="0">
                    <a:pos x="21" y="10"/>
                  </a:cxn>
                  <a:cxn ang="0">
                    <a:pos x="10" y="0"/>
                  </a:cxn>
                  <a:cxn ang="0">
                    <a:pos x="0" y="7"/>
                  </a:cxn>
                </a:cxnLst>
                <a:rect l="0" t="0" r="r" b="b"/>
                <a:pathLst>
                  <a:path w="53" h="48">
                    <a:moveTo>
                      <a:pt x="0" y="7"/>
                    </a:moveTo>
                    <a:lnTo>
                      <a:pt x="13" y="19"/>
                    </a:lnTo>
                    <a:lnTo>
                      <a:pt x="28" y="32"/>
                    </a:lnTo>
                    <a:lnTo>
                      <a:pt x="43" y="46"/>
                    </a:lnTo>
                    <a:lnTo>
                      <a:pt x="45" y="48"/>
                    </a:lnTo>
                    <a:lnTo>
                      <a:pt x="49" y="44"/>
                    </a:lnTo>
                    <a:lnTo>
                      <a:pt x="53" y="39"/>
                    </a:lnTo>
                    <a:lnTo>
                      <a:pt x="52" y="38"/>
                    </a:lnTo>
                    <a:lnTo>
                      <a:pt x="52" y="38"/>
                    </a:lnTo>
                    <a:lnTo>
                      <a:pt x="34" y="22"/>
                    </a:lnTo>
                    <a:lnTo>
                      <a:pt x="21" y="10"/>
                    </a:lnTo>
                    <a:lnTo>
                      <a:pt x="1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4" name="Freeform 24"/>
              <p:cNvSpPr>
                <a:spLocks/>
              </p:cNvSpPr>
              <p:nvPr/>
            </p:nvSpPr>
            <p:spPr bwMode="auto">
              <a:xfrm>
                <a:off x="763" y="1461"/>
                <a:ext cx="24" cy="25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0" y="10"/>
                  </a:cxn>
                  <a:cxn ang="0">
                    <a:pos x="1" y="11"/>
                  </a:cxn>
                  <a:cxn ang="0">
                    <a:pos x="2" y="11"/>
                  </a:cxn>
                  <a:cxn ang="0">
                    <a:pos x="2" y="12"/>
                  </a:cxn>
                  <a:cxn ang="0">
                    <a:pos x="5" y="15"/>
                  </a:cxn>
                  <a:cxn ang="0">
                    <a:pos x="7" y="17"/>
                  </a:cxn>
                  <a:cxn ang="0">
                    <a:pos x="8" y="18"/>
                  </a:cxn>
                  <a:cxn ang="0">
                    <a:pos x="10" y="20"/>
                  </a:cxn>
                  <a:cxn ang="0">
                    <a:pos x="15" y="25"/>
                  </a:cxn>
                  <a:cxn ang="0">
                    <a:pos x="20" y="21"/>
                  </a:cxn>
                  <a:cxn ang="0">
                    <a:pos x="24" y="17"/>
                  </a:cxn>
                  <a:cxn ang="0">
                    <a:pos x="19" y="12"/>
                  </a:cxn>
                  <a:cxn ang="0">
                    <a:pos x="17" y="10"/>
                  </a:cxn>
                  <a:cxn ang="0">
                    <a:pos x="15" y="7"/>
                  </a:cxn>
                  <a:cxn ang="0">
                    <a:pos x="12" y="6"/>
                  </a:cxn>
                  <a:cxn ang="0">
                    <a:pos x="11" y="5"/>
                  </a:cxn>
                  <a:cxn ang="0">
                    <a:pos x="10" y="3"/>
                  </a:cxn>
                  <a:cxn ang="0">
                    <a:pos x="9" y="1"/>
                  </a:cxn>
                  <a:cxn ang="0">
                    <a:pos x="7" y="0"/>
                  </a:cxn>
                  <a:cxn ang="0">
                    <a:pos x="4" y="6"/>
                  </a:cxn>
                  <a:cxn ang="0">
                    <a:pos x="0" y="10"/>
                  </a:cxn>
                </a:cxnLst>
                <a:rect l="0" t="0" r="r" b="b"/>
                <a:pathLst>
                  <a:path w="24" h="25">
                    <a:moveTo>
                      <a:pt x="0" y="10"/>
                    </a:moveTo>
                    <a:lnTo>
                      <a:pt x="0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5" y="15"/>
                    </a:lnTo>
                    <a:lnTo>
                      <a:pt x="7" y="17"/>
                    </a:lnTo>
                    <a:lnTo>
                      <a:pt x="8" y="18"/>
                    </a:lnTo>
                    <a:lnTo>
                      <a:pt x="10" y="20"/>
                    </a:lnTo>
                    <a:lnTo>
                      <a:pt x="15" y="25"/>
                    </a:lnTo>
                    <a:lnTo>
                      <a:pt x="20" y="21"/>
                    </a:lnTo>
                    <a:lnTo>
                      <a:pt x="24" y="17"/>
                    </a:lnTo>
                    <a:lnTo>
                      <a:pt x="19" y="12"/>
                    </a:lnTo>
                    <a:lnTo>
                      <a:pt x="17" y="10"/>
                    </a:lnTo>
                    <a:lnTo>
                      <a:pt x="15" y="7"/>
                    </a:lnTo>
                    <a:lnTo>
                      <a:pt x="12" y="6"/>
                    </a:lnTo>
                    <a:lnTo>
                      <a:pt x="11" y="5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4" y="6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5" name="Freeform 25"/>
              <p:cNvSpPr>
                <a:spLocks/>
              </p:cNvSpPr>
              <p:nvPr/>
            </p:nvSpPr>
            <p:spPr bwMode="auto">
              <a:xfrm>
                <a:off x="777" y="1478"/>
                <a:ext cx="12" cy="8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7"/>
                  </a:cxn>
                  <a:cxn ang="0">
                    <a:pos x="1" y="8"/>
                  </a:cxn>
                  <a:cxn ang="0">
                    <a:pos x="6" y="5"/>
                  </a:cxn>
                  <a:cxn ang="0">
                    <a:pos x="12" y="2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6" y="4"/>
                  </a:cxn>
                </a:cxnLst>
                <a:rect l="0" t="0" r="r" b="b"/>
                <a:pathLst>
                  <a:path w="12" h="8">
                    <a:moveTo>
                      <a:pt x="6" y="4"/>
                    </a:moveTo>
                    <a:lnTo>
                      <a:pt x="0" y="7"/>
                    </a:lnTo>
                    <a:lnTo>
                      <a:pt x="1" y="8"/>
                    </a:lnTo>
                    <a:lnTo>
                      <a:pt x="6" y="5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6" name="Freeform 26"/>
              <p:cNvSpPr>
                <a:spLocks/>
              </p:cNvSpPr>
              <p:nvPr/>
            </p:nvSpPr>
            <p:spPr bwMode="auto">
              <a:xfrm>
                <a:off x="778" y="1480"/>
                <a:ext cx="11" cy="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1" y="8"/>
                  </a:cxn>
                  <a:cxn ang="0">
                    <a:pos x="6" y="5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5" y="3"/>
                  </a:cxn>
                  <a:cxn ang="0">
                    <a:pos x="0" y="6"/>
                  </a:cxn>
                </a:cxnLst>
                <a:rect l="0" t="0" r="r" b="b"/>
                <a:pathLst>
                  <a:path w="11" h="8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6" y="5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5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7" name="Freeform 27"/>
              <p:cNvSpPr>
                <a:spLocks/>
              </p:cNvSpPr>
              <p:nvPr/>
            </p:nvSpPr>
            <p:spPr bwMode="auto">
              <a:xfrm>
                <a:off x="778" y="1481"/>
                <a:ext cx="12" cy="8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6"/>
                  </a:cxn>
                  <a:cxn ang="0">
                    <a:pos x="1" y="8"/>
                  </a:cxn>
                  <a:cxn ang="0">
                    <a:pos x="7" y="5"/>
                  </a:cxn>
                  <a:cxn ang="0">
                    <a:pos x="12" y="3"/>
                  </a:cxn>
                  <a:cxn ang="0">
                    <a:pos x="12" y="1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6" y="4"/>
                  </a:cxn>
                </a:cxnLst>
                <a:rect l="0" t="0" r="r" b="b"/>
                <a:pathLst>
                  <a:path w="12" h="8">
                    <a:moveTo>
                      <a:pt x="6" y="4"/>
                    </a:moveTo>
                    <a:lnTo>
                      <a:pt x="0" y="6"/>
                    </a:lnTo>
                    <a:lnTo>
                      <a:pt x="1" y="8"/>
                    </a:lnTo>
                    <a:lnTo>
                      <a:pt x="7" y="5"/>
                    </a:lnTo>
                    <a:lnTo>
                      <a:pt x="12" y="3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8" name="Freeform 28"/>
              <p:cNvSpPr>
                <a:spLocks/>
              </p:cNvSpPr>
              <p:nvPr/>
            </p:nvSpPr>
            <p:spPr bwMode="auto">
              <a:xfrm>
                <a:off x="779" y="1482"/>
                <a:ext cx="18" cy="16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7"/>
                  </a:cxn>
                  <a:cxn ang="0">
                    <a:pos x="2" y="9"/>
                  </a:cxn>
                  <a:cxn ang="0">
                    <a:pos x="3" y="10"/>
                  </a:cxn>
                  <a:cxn ang="0">
                    <a:pos x="6" y="15"/>
                  </a:cxn>
                  <a:cxn ang="0">
                    <a:pos x="6" y="16"/>
                  </a:cxn>
                  <a:cxn ang="0">
                    <a:pos x="12" y="14"/>
                  </a:cxn>
                  <a:cxn ang="0">
                    <a:pos x="18" y="12"/>
                  </a:cxn>
                  <a:cxn ang="0">
                    <a:pos x="16" y="9"/>
                  </a:cxn>
                  <a:cxn ang="0">
                    <a:pos x="14" y="6"/>
                  </a:cxn>
                  <a:cxn ang="0">
                    <a:pos x="12" y="3"/>
                  </a:cxn>
                  <a:cxn ang="0">
                    <a:pos x="10" y="0"/>
                  </a:cxn>
                  <a:cxn ang="0">
                    <a:pos x="6" y="4"/>
                  </a:cxn>
                  <a:cxn ang="0">
                    <a:pos x="0" y="7"/>
                  </a:cxn>
                </a:cxnLst>
                <a:rect l="0" t="0" r="r" b="b"/>
                <a:pathLst>
                  <a:path w="18" h="16">
                    <a:moveTo>
                      <a:pt x="0" y="7"/>
                    </a:moveTo>
                    <a:lnTo>
                      <a:pt x="0" y="7"/>
                    </a:lnTo>
                    <a:lnTo>
                      <a:pt x="2" y="9"/>
                    </a:lnTo>
                    <a:lnTo>
                      <a:pt x="3" y="10"/>
                    </a:lnTo>
                    <a:lnTo>
                      <a:pt x="6" y="15"/>
                    </a:lnTo>
                    <a:lnTo>
                      <a:pt x="6" y="16"/>
                    </a:lnTo>
                    <a:lnTo>
                      <a:pt x="12" y="14"/>
                    </a:lnTo>
                    <a:lnTo>
                      <a:pt x="18" y="12"/>
                    </a:lnTo>
                    <a:lnTo>
                      <a:pt x="16" y="9"/>
                    </a:lnTo>
                    <a:lnTo>
                      <a:pt x="14" y="6"/>
                    </a:lnTo>
                    <a:lnTo>
                      <a:pt x="12" y="3"/>
                    </a:lnTo>
                    <a:lnTo>
                      <a:pt x="10" y="0"/>
                    </a:lnTo>
                    <a:lnTo>
                      <a:pt x="6" y="4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9" name="Freeform 29"/>
              <p:cNvSpPr>
                <a:spLocks/>
              </p:cNvSpPr>
              <p:nvPr/>
            </p:nvSpPr>
            <p:spPr bwMode="auto">
              <a:xfrm>
                <a:off x="785" y="1492"/>
                <a:ext cx="12" cy="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7"/>
                  </a:cxn>
                  <a:cxn ang="0">
                    <a:pos x="3" y="10"/>
                  </a:cxn>
                  <a:cxn ang="0">
                    <a:pos x="7" y="6"/>
                  </a:cxn>
                  <a:cxn ang="0">
                    <a:pos x="12" y="1"/>
                  </a:cxn>
                  <a:cxn ang="0">
                    <a:pos x="10" y="0"/>
                  </a:cxn>
                  <a:cxn ang="0">
                    <a:pos x="6" y="4"/>
                  </a:cxn>
                  <a:cxn ang="0">
                    <a:pos x="0" y="6"/>
                  </a:cxn>
                </a:cxnLst>
                <a:rect l="0" t="0" r="r" b="b"/>
                <a:pathLst>
                  <a:path w="12" h="10">
                    <a:moveTo>
                      <a:pt x="0" y="6"/>
                    </a:moveTo>
                    <a:lnTo>
                      <a:pt x="0" y="7"/>
                    </a:lnTo>
                    <a:lnTo>
                      <a:pt x="3" y="10"/>
                    </a:lnTo>
                    <a:lnTo>
                      <a:pt x="7" y="6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6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10" name="Freeform 30"/>
              <p:cNvSpPr>
                <a:spLocks/>
              </p:cNvSpPr>
              <p:nvPr/>
            </p:nvSpPr>
            <p:spPr bwMode="auto">
              <a:xfrm>
                <a:off x="787" y="1493"/>
                <a:ext cx="283" cy="93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7"/>
                  </a:cxn>
                  <a:cxn ang="0">
                    <a:pos x="2" y="11"/>
                  </a:cxn>
                  <a:cxn ang="0">
                    <a:pos x="3" y="13"/>
                  </a:cxn>
                  <a:cxn ang="0">
                    <a:pos x="14" y="22"/>
                  </a:cxn>
                  <a:cxn ang="0">
                    <a:pos x="31" y="34"/>
                  </a:cxn>
                  <a:cxn ang="0">
                    <a:pos x="44" y="43"/>
                  </a:cxn>
                  <a:cxn ang="0">
                    <a:pos x="72" y="55"/>
                  </a:cxn>
                  <a:cxn ang="0">
                    <a:pos x="100" y="64"/>
                  </a:cxn>
                  <a:cxn ang="0">
                    <a:pos x="126" y="71"/>
                  </a:cxn>
                  <a:cxn ang="0">
                    <a:pos x="149" y="78"/>
                  </a:cxn>
                  <a:cxn ang="0">
                    <a:pos x="179" y="83"/>
                  </a:cxn>
                  <a:cxn ang="0">
                    <a:pos x="208" y="89"/>
                  </a:cxn>
                  <a:cxn ang="0">
                    <a:pos x="225" y="91"/>
                  </a:cxn>
                  <a:cxn ang="0">
                    <a:pos x="250" y="93"/>
                  </a:cxn>
                  <a:cxn ang="0">
                    <a:pos x="283" y="92"/>
                  </a:cxn>
                  <a:cxn ang="0">
                    <a:pos x="276" y="61"/>
                  </a:cxn>
                  <a:cxn ang="0">
                    <a:pos x="264" y="65"/>
                  </a:cxn>
                  <a:cxn ang="0">
                    <a:pos x="268" y="80"/>
                  </a:cxn>
                  <a:cxn ang="0">
                    <a:pos x="251" y="81"/>
                  </a:cxn>
                  <a:cxn ang="0">
                    <a:pos x="226" y="79"/>
                  </a:cxn>
                  <a:cxn ang="0">
                    <a:pos x="210" y="77"/>
                  </a:cxn>
                  <a:cxn ang="0">
                    <a:pos x="181" y="71"/>
                  </a:cxn>
                  <a:cxn ang="0">
                    <a:pos x="154" y="66"/>
                  </a:cxn>
                  <a:cxn ang="0">
                    <a:pos x="128" y="59"/>
                  </a:cxn>
                  <a:cxn ang="0">
                    <a:pos x="95" y="50"/>
                  </a:cxn>
                  <a:cxn ang="0">
                    <a:pos x="76" y="44"/>
                  </a:cxn>
                  <a:cxn ang="0">
                    <a:pos x="50" y="34"/>
                  </a:cxn>
                  <a:cxn ang="0">
                    <a:pos x="33" y="21"/>
                  </a:cxn>
                  <a:cxn ang="0">
                    <a:pos x="21" y="12"/>
                  </a:cxn>
                  <a:cxn ang="0">
                    <a:pos x="13" y="5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5" y="5"/>
                  </a:cxn>
                </a:cxnLst>
                <a:rect l="0" t="0" r="r" b="b"/>
                <a:pathLst>
                  <a:path w="283" h="93">
                    <a:moveTo>
                      <a:pt x="5" y="5"/>
                    </a:moveTo>
                    <a:lnTo>
                      <a:pt x="0" y="7"/>
                    </a:lnTo>
                    <a:lnTo>
                      <a:pt x="2" y="11"/>
                    </a:lnTo>
                    <a:lnTo>
                      <a:pt x="3" y="13"/>
                    </a:lnTo>
                    <a:lnTo>
                      <a:pt x="14" y="22"/>
                    </a:lnTo>
                    <a:lnTo>
                      <a:pt x="31" y="34"/>
                    </a:lnTo>
                    <a:lnTo>
                      <a:pt x="44" y="43"/>
                    </a:lnTo>
                    <a:lnTo>
                      <a:pt x="72" y="55"/>
                    </a:lnTo>
                    <a:lnTo>
                      <a:pt x="100" y="64"/>
                    </a:lnTo>
                    <a:lnTo>
                      <a:pt x="126" y="71"/>
                    </a:lnTo>
                    <a:lnTo>
                      <a:pt x="149" y="78"/>
                    </a:lnTo>
                    <a:lnTo>
                      <a:pt x="179" y="83"/>
                    </a:lnTo>
                    <a:lnTo>
                      <a:pt x="208" y="89"/>
                    </a:lnTo>
                    <a:lnTo>
                      <a:pt x="225" y="91"/>
                    </a:lnTo>
                    <a:lnTo>
                      <a:pt x="250" y="93"/>
                    </a:lnTo>
                    <a:lnTo>
                      <a:pt x="283" y="92"/>
                    </a:lnTo>
                    <a:lnTo>
                      <a:pt x="276" y="61"/>
                    </a:lnTo>
                    <a:lnTo>
                      <a:pt x="264" y="65"/>
                    </a:lnTo>
                    <a:lnTo>
                      <a:pt x="268" y="80"/>
                    </a:lnTo>
                    <a:lnTo>
                      <a:pt x="251" y="81"/>
                    </a:lnTo>
                    <a:lnTo>
                      <a:pt x="226" y="79"/>
                    </a:lnTo>
                    <a:lnTo>
                      <a:pt x="210" y="77"/>
                    </a:lnTo>
                    <a:lnTo>
                      <a:pt x="181" y="71"/>
                    </a:lnTo>
                    <a:lnTo>
                      <a:pt x="154" y="66"/>
                    </a:lnTo>
                    <a:lnTo>
                      <a:pt x="128" y="59"/>
                    </a:lnTo>
                    <a:lnTo>
                      <a:pt x="95" y="50"/>
                    </a:lnTo>
                    <a:lnTo>
                      <a:pt x="76" y="44"/>
                    </a:lnTo>
                    <a:lnTo>
                      <a:pt x="50" y="34"/>
                    </a:lnTo>
                    <a:lnTo>
                      <a:pt x="33" y="21"/>
                    </a:lnTo>
                    <a:lnTo>
                      <a:pt x="21" y="12"/>
                    </a:lnTo>
                    <a:lnTo>
                      <a:pt x="13" y="5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11" name="Freeform 31"/>
              <p:cNvSpPr>
                <a:spLocks/>
              </p:cNvSpPr>
              <p:nvPr/>
            </p:nvSpPr>
            <p:spPr bwMode="auto">
              <a:xfrm>
                <a:off x="964" y="1212"/>
                <a:ext cx="99" cy="346"/>
              </a:xfrm>
              <a:custGeom>
                <a:avLst/>
                <a:gdLst/>
                <a:ahLst/>
                <a:cxnLst>
                  <a:cxn ang="0">
                    <a:pos x="99" y="342"/>
                  </a:cxn>
                  <a:cxn ang="0">
                    <a:pos x="84" y="324"/>
                  </a:cxn>
                  <a:cxn ang="0">
                    <a:pos x="74" y="308"/>
                  </a:cxn>
                  <a:cxn ang="0">
                    <a:pos x="66" y="295"/>
                  </a:cxn>
                  <a:cxn ang="0">
                    <a:pos x="62" y="279"/>
                  </a:cxn>
                  <a:cxn ang="0">
                    <a:pos x="57" y="255"/>
                  </a:cxn>
                  <a:cxn ang="0">
                    <a:pos x="54" y="243"/>
                  </a:cxn>
                  <a:cxn ang="0">
                    <a:pos x="40" y="225"/>
                  </a:cxn>
                  <a:cxn ang="0">
                    <a:pos x="25" y="200"/>
                  </a:cxn>
                  <a:cxn ang="0">
                    <a:pos x="18" y="189"/>
                  </a:cxn>
                  <a:cxn ang="0">
                    <a:pos x="15" y="180"/>
                  </a:cxn>
                  <a:cxn ang="0">
                    <a:pos x="13" y="170"/>
                  </a:cxn>
                  <a:cxn ang="0">
                    <a:pos x="21" y="161"/>
                  </a:cxn>
                  <a:cxn ang="0">
                    <a:pos x="30" y="150"/>
                  </a:cxn>
                  <a:cxn ang="0">
                    <a:pos x="30" y="137"/>
                  </a:cxn>
                  <a:cxn ang="0">
                    <a:pos x="34" y="124"/>
                  </a:cxn>
                  <a:cxn ang="0">
                    <a:pos x="36" y="109"/>
                  </a:cxn>
                  <a:cxn ang="0">
                    <a:pos x="32" y="90"/>
                  </a:cxn>
                  <a:cxn ang="0">
                    <a:pos x="32" y="76"/>
                  </a:cxn>
                  <a:cxn ang="0">
                    <a:pos x="33" y="63"/>
                  </a:cxn>
                  <a:cxn ang="0">
                    <a:pos x="39" y="52"/>
                  </a:cxn>
                  <a:cxn ang="0">
                    <a:pos x="44" y="40"/>
                  </a:cxn>
                  <a:cxn ang="0">
                    <a:pos x="53" y="25"/>
                  </a:cxn>
                  <a:cxn ang="0">
                    <a:pos x="58" y="15"/>
                  </a:cxn>
                  <a:cxn ang="0">
                    <a:pos x="73" y="6"/>
                  </a:cxn>
                  <a:cxn ang="0">
                    <a:pos x="70" y="0"/>
                  </a:cxn>
                  <a:cxn ang="0">
                    <a:pos x="57" y="1"/>
                  </a:cxn>
                  <a:cxn ang="0">
                    <a:pos x="48" y="8"/>
                  </a:cxn>
                  <a:cxn ang="0">
                    <a:pos x="41" y="21"/>
                  </a:cxn>
                  <a:cxn ang="0">
                    <a:pos x="33" y="33"/>
                  </a:cxn>
                  <a:cxn ang="0">
                    <a:pos x="29" y="48"/>
                  </a:cxn>
                  <a:cxn ang="0">
                    <a:pos x="21" y="62"/>
                  </a:cxn>
                  <a:cxn ang="0">
                    <a:pos x="20" y="76"/>
                  </a:cxn>
                  <a:cxn ang="0">
                    <a:pos x="20" y="93"/>
                  </a:cxn>
                  <a:cxn ang="0">
                    <a:pos x="24" y="109"/>
                  </a:cxn>
                  <a:cxn ang="0">
                    <a:pos x="22" y="123"/>
                  </a:cxn>
                  <a:cxn ang="0">
                    <a:pos x="18" y="137"/>
                  </a:cxn>
                  <a:cxn ang="0">
                    <a:pos x="18" y="145"/>
                  </a:cxn>
                  <a:cxn ang="0">
                    <a:pos x="12" y="154"/>
                  </a:cxn>
                  <a:cxn ang="0">
                    <a:pos x="0" y="167"/>
                  </a:cxn>
                  <a:cxn ang="0">
                    <a:pos x="3" y="180"/>
                  </a:cxn>
                  <a:cxn ang="0">
                    <a:pos x="8" y="195"/>
                  </a:cxn>
                  <a:cxn ang="0">
                    <a:pos x="24" y="221"/>
                  </a:cxn>
                  <a:cxn ang="0">
                    <a:pos x="31" y="232"/>
                  </a:cxn>
                  <a:cxn ang="0">
                    <a:pos x="42" y="247"/>
                  </a:cxn>
                  <a:cxn ang="0">
                    <a:pos x="45" y="258"/>
                  </a:cxn>
                  <a:cxn ang="0">
                    <a:pos x="49" y="276"/>
                  </a:cxn>
                  <a:cxn ang="0">
                    <a:pos x="56" y="301"/>
                  </a:cxn>
                  <a:cxn ang="0">
                    <a:pos x="67" y="320"/>
                  </a:cxn>
                  <a:cxn ang="0">
                    <a:pos x="74" y="331"/>
                  </a:cxn>
                  <a:cxn ang="0">
                    <a:pos x="87" y="346"/>
                  </a:cxn>
                  <a:cxn ang="0">
                    <a:pos x="99" y="342"/>
                  </a:cxn>
                </a:cxnLst>
                <a:rect l="0" t="0" r="r" b="b"/>
                <a:pathLst>
                  <a:path w="99" h="346">
                    <a:moveTo>
                      <a:pt x="99" y="342"/>
                    </a:moveTo>
                    <a:lnTo>
                      <a:pt x="84" y="324"/>
                    </a:lnTo>
                    <a:lnTo>
                      <a:pt x="74" y="308"/>
                    </a:lnTo>
                    <a:lnTo>
                      <a:pt x="66" y="295"/>
                    </a:lnTo>
                    <a:lnTo>
                      <a:pt x="62" y="279"/>
                    </a:lnTo>
                    <a:lnTo>
                      <a:pt x="57" y="255"/>
                    </a:lnTo>
                    <a:lnTo>
                      <a:pt x="54" y="243"/>
                    </a:lnTo>
                    <a:lnTo>
                      <a:pt x="40" y="225"/>
                    </a:lnTo>
                    <a:lnTo>
                      <a:pt x="25" y="200"/>
                    </a:lnTo>
                    <a:lnTo>
                      <a:pt x="18" y="189"/>
                    </a:lnTo>
                    <a:lnTo>
                      <a:pt x="15" y="180"/>
                    </a:lnTo>
                    <a:lnTo>
                      <a:pt x="13" y="170"/>
                    </a:lnTo>
                    <a:lnTo>
                      <a:pt x="21" y="161"/>
                    </a:lnTo>
                    <a:lnTo>
                      <a:pt x="30" y="150"/>
                    </a:lnTo>
                    <a:lnTo>
                      <a:pt x="30" y="137"/>
                    </a:lnTo>
                    <a:lnTo>
                      <a:pt x="34" y="124"/>
                    </a:lnTo>
                    <a:lnTo>
                      <a:pt x="36" y="109"/>
                    </a:lnTo>
                    <a:lnTo>
                      <a:pt x="32" y="90"/>
                    </a:lnTo>
                    <a:lnTo>
                      <a:pt x="32" y="76"/>
                    </a:lnTo>
                    <a:lnTo>
                      <a:pt x="33" y="63"/>
                    </a:lnTo>
                    <a:lnTo>
                      <a:pt x="39" y="52"/>
                    </a:lnTo>
                    <a:lnTo>
                      <a:pt x="44" y="40"/>
                    </a:lnTo>
                    <a:lnTo>
                      <a:pt x="53" y="25"/>
                    </a:lnTo>
                    <a:lnTo>
                      <a:pt x="58" y="15"/>
                    </a:lnTo>
                    <a:lnTo>
                      <a:pt x="73" y="6"/>
                    </a:lnTo>
                    <a:lnTo>
                      <a:pt x="70" y="0"/>
                    </a:lnTo>
                    <a:lnTo>
                      <a:pt x="57" y="1"/>
                    </a:lnTo>
                    <a:lnTo>
                      <a:pt x="48" y="8"/>
                    </a:lnTo>
                    <a:lnTo>
                      <a:pt x="41" y="21"/>
                    </a:lnTo>
                    <a:lnTo>
                      <a:pt x="33" y="33"/>
                    </a:lnTo>
                    <a:lnTo>
                      <a:pt x="29" y="48"/>
                    </a:lnTo>
                    <a:lnTo>
                      <a:pt x="21" y="62"/>
                    </a:lnTo>
                    <a:lnTo>
                      <a:pt x="20" y="76"/>
                    </a:lnTo>
                    <a:lnTo>
                      <a:pt x="20" y="93"/>
                    </a:lnTo>
                    <a:lnTo>
                      <a:pt x="24" y="109"/>
                    </a:lnTo>
                    <a:lnTo>
                      <a:pt x="22" y="123"/>
                    </a:lnTo>
                    <a:lnTo>
                      <a:pt x="18" y="137"/>
                    </a:lnTo>
                    <a:lnTo>
                      <a:pt x="18" y="145"/>
                    </a:lnTo>
                    <a:lnTo>
                      <a:pt x="12" y="154"/>
                    </a:lnTo>
                    <a:lnTo>
                      <a:pt x="0" y="167"/>
                    </a:lnTo>
                    <a:lnTo>
                      <a:pt x="3" y="180"/>
                    </a:lnTo>
                    <a:lnTo>
                      <a:pt x="8" y="195"/>
                    </a:lnTo>
                    <a:lnTo>
                      <a:pt x="24" y="221"/>
                    </a:lnTo>
                    <a:lnTo>
                      <a:pt x="31" y="232"/>
                    </a:lnTo>
                    <a:lnTo>
                      <a:pt x="42" y="247"/>
                    </a:lnTo>
                    <a:lnTo>
                      <a:pt x="45" y="258"/>
                    </a:lnTo>
                    <a:lnTo>
                      <a:pt x="49" y="276"/>
                    </a:lnTo>
                    <a:lnTo>
                      <a:pt x="56" y="301"/>
                    </a:lnTo>
                    <a:lnTo>
                      <a:pt x="67" y="320"/>
                    </a:lnTo>
                    <a:lnTo>
                      <a:pt x="74" y="331"/>
                    </a:lnTo>
                    <a:lnTo>
                      <a:pt x="87" y="346"/>
                    </a:lnTo>
                    <a:lnTo>
                      <a:pt x="99" y="3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12" name="Freeform 32"/>
              <p:cNvSpPr>
                <a:spLocks/>
              </p:cNvSpPr>
              <p:nvPr/>
            </p:nvSpPr>
            <p:spPr bwMode="auto">
              <a:xfrm>
                <a:off x="885" y="1158"/>
                <a:ext cx="161" cy="41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18" y="28"/>
                  </a:cxn>
                  <a:cxn ang="0">
                    <a:pos x="34" y="22"/>
                  </a:cxn>
                  <a:cxn ang="0">
                    <a:pos x="52" y="18"/>
                  </a:cxn>
                  <a:cxn ang="0">
                    <a:pos x="69" y="15"/>
                  </a:cxn>
                  <a:cxn ang="0">
                    <a:pos x="90" y="11"/>
                  </a:cxn>
                  <a:cxn ang="0">
                    <a:pos x="110" y="10"/>
                  </a:cxn>
                  <a:cxn ang="0">
                    <a:pos x="128" y="7"/>
                  </a:cxn>
                  <a:cxn ang="0">
                    <a:pos x="141" y="6"/>
                  </a:cxn>
                  <a:cxn ang="0">
                    <a:pos x="161" y="0"/>
                  </a:cxn>
                  <a:cxn ang="0">
                    <a:pos x="155" y="22"/>
                  </a:cxn>
                  <a:cxn ang="0">
                    <a:pos x="149" y="36"/>
                  </a:cxn>
                  <a:cxn ang="0">
                    <a:pos x="144" y="41"/>
                  </a:cxn>
                  <a:cxn ang="0">
                    <a:pos x="133" y="34"/>
                  </a:cxn>
                  <a:cxn ang="0">
                    <a:pos x="118" y="32"/>
                  </a:cxn>
                  <a:cxn ang="0">
                    <a:pos x="107" y="31"/>
                  </a:cxn>
                  <a:cxn ang="0">
                    <a:pos x="85" y="29"/>
                  </a:cxn>
                  <a:cxn ang="0">
                    <a:pos x="69" y="28"/>
                  </a:cxn>
                  <a:cxn ang="0">
                    <a:pos x="49" y="30"/>
                  </a:cxn>
                  <a:cxn ang="0">
                    <a:pos x="38" y="31"/>
                  </a:cxn>
                  <a:cxn ang="0">
                    <a:pos x="26" y="32"/>
                  </a:cxn>
                  <a:cxn ang="0">
                    <a:pos x="7" y="34"/>
                  </a:cxn>
                  <a:cxn ang="0">
                    <a:pos x="0" y="32"/>
                  </a:cxn>
                  <a:cxn ang="0">
                    <a:pos x="0" y="32"/>
                  </a:cxn>
                </a:cxnLst>
                <a:rect l="0" t="0" r="r" b="b"/>
                <a:pathLst>
                  <a:path w="161" h="41">
                    <a:moveTo>
                      <a:pt x="0" y="32"/>
                    </a:moveTo>
                    <a:lnTo>
                      <a:pt x="18" y="28"/>
                    </a:lnTo>
                    <a:lnTo>
                      <a:pt x="34" y="22"/>
                    </a:lnTo>
                    <a:lnTo>
                      <a:pt x="52" y="18"/>
                    </a:lnTo>
                    <a:lnTo>
                      <a:pt x="69" y="15"/>
                    </a:lnTo>
                    <a:lnTo>
                      <a:pt x="90" y="11"/>
                    </a:lnTo>
                    <a:lnTo>
                      <a:pt x="110" y="10"/>
                    </a:lnTo>
                    <a:lnTo>
                      <a:pt x="128" y="7"/>
                    </a:lnTo>
                    <a:lnTo>
                      <a:pt x="141" y="6"/>
                    </a:lnTo>
                    <a:lnTo>
                      <a:pt x="161" y="0"/>
                    </a:lnTo>
                    <a:lnTo>
                      <a:pt x="155" y="22"/>
                    </a:lnTo>
                    <a:lnTo>
                      <a:pt x="149" y="36"/>
                    </a:lnTo>
                    <a:lnTo>
                      <a:pt x="144" y="41"/>
                    </a:lnTo>
                    <a:lnTo>
                      <a:pt x="133" y="34"/>
                    </a:lnTo>
                    <a:lnTo>
                      <a:pt x="118" y="32"/>
                    </a:lnTo>
                    <a:lnTo>
                      <a:pt x="107" y="31"/>
                    </a:lnTo>
                    <a:lnTo>
                      <a:pt x="85" y="29"/>
                    </a:lnTo>
                    <a:lnTo>
                      <a:pt x="69" y="28"/>
                    </a:lnTo>
                    <a:lnTo>
                      <a:pt x="49" y="30"/>
                    </a:lnTo>
                    <a:lnTo>
                      <a:pt x="38" y="31"/>
                    </a:lnTo>
                    <a:lnTo>
                      <a:pt x="26" y="32"/>
                    </a:lnTo>
                    <a:lnTo>
                      <a:pt x="7" y="34"/>
                    </a:lnTo>
                    <a:lnTo>
                      <a:pt x="0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CCC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13" name="Freeform 33"/>
              <p:cNvSpPr>
                <a:spLocks/>
              </p:cNvSpPr>
              <p:nvPr/>
            </p:nvSpPr>
            <p:spPr bwMode="auto">
              <a:xfrm>
                <a:off x="884" y="1150"/>
                <a:ext cx="170" cy="56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3" y="46"/>
                  </a:cxn>
                  <a:cxn ang="0">
                    <a:pos x="18" y="42"/>
                  </a:cxn>
                  <a:cxn ang="0">
                    <a:pos x="34" y="37"/>
                  </a:cxn>
                  <a:cxn ang="0">
                    <a:pos x="56" y="31"/>
                  </a:cxn>
                  <a:cxn ang="0">
                    <a:pos x="71" y="29"/>
                  </a:cxn>
                  <a:cxn ang="0">
                    <a:pos x="92" y="25"/>
                  </a:cxn>
                  <a:cxn ang="0">
                    <a:pos x="112" y="24"/>
                  </a:cxn>
                  <a:cxn ang="0">
                    <a:pos x="130" y="21"/>
                  </a:cxn>
                  <a:cxn ang="0">
                    <a:pos x="142" y="20"/>
                  </a:cxn>
                  <a:cxn ang="0">
                    <a:pos x="153" y="16"/>
                  </a:cxn>
                  <a:cxn ang="0">
                    <a:pos x="150" y="29"/>
                  </a:cxn>
                  <a:cxn ang="0">
                    <a:pos x="144" y="41"/>
                  </a:cxn>
                  <a:cxn ang="0">
                    <a:pos x="144" y="42"/>
                  </a:cxn>
                  <a:cxn ang="0">
                    <a:pos x="146" y="56"/>
                  </a:cxn>
                  <a:cxn ang="0">
                    <a:pos x="156" y="47"/>
                  </a:cxn>
                  <a:cxn ang="0">
                    <a:pos x="162" y="31"/>
                  </a:cxn>
                  <a:cxn ang="0">
                    <a:pos x="170" y="0"/>
                  </a:cxn>
                  <a:cxn ang="0">
                    <a:pos x="142" y="8"/>
                  </a:cxn>
                  <a:cxn ang="0">
                    <a:pos x="127" y="9"/>
                  </a:cxn>
                  <a:cxn ang="0">
                    <a:pos x="110" y="12"/>
                  </a:cxn>
                  <a:cxn ang="0">
                    <a:pos x="90" y="13"/>
                  </a:cxn>
                  <a:cxn ang="0">
                    <a:pos x="69" y="17"/>
                  </a:cxn>
                  <a:cxn ang="0">
                    <a:pos x="50" y="20"/>
                  </a:cxn>
                  <a:cxn ang="0">
                    <a:pos x="36" y="24"/>
                  </a:cxn>
                  <a:cxn ang="0">
                    <a:pos x="20" y="29"/>
                  </a:cxn>
                  <a:cxn ang="0">
                    <a:pos x="0" y="34"/>
                  </a:cxn>
                </a:cxnLst>
                <a:rect l="0" t="0" r="r" b="b"/>
                <a:pathLst>
                  <a:path w="170" h="56">
                    <a:moveTo>
                      <a:pt x="0" y="34"/>
                    </a:moveTo>
                    <a:lnTo>
                      <a:pt x="3" y="46"/>
                    </a:lnTo>
                    <a:lnTo>
                      <a:pt x="18" y="42"/>
                    </a:lnTo>
                    <a:lnTo>
                      <a:pt x="34" y="37"/>
                    </a:lnTo>
                    <a:lnTo>
                      <a:pt x="56" y="31"/>
                    </a:lnTo>
                    <a:lnTo>
                      <a:pt x="71" y="29"/>
                    </a:lnTo>
                    <a:lnTo>
                      <a:pt x="92" y="25"/>
                    </a:lnTo>
                    <a:lnTo>
                      <a:pt x="112" y="24"/>
                    </a:lnTo>
                    <a:lnTo>
                      <a:pt x="130" y="21"/>
                    </a:lnTo>
                    <a:lnTo>
                      <a:pt x="142" y="20"/>
                    </a:lnTo>
                    <a:lnTo>
                      <a:pt x="153" y="16"/>
                    </a:lnTo>
                    <a:lnTo>
                      <a:pt x="150" y="29"/>
                    </a:lnTo>
                    <a:lnTo>
                      <a:pt x="144" y="41"/>
                    </a:lnTo>
                    <a:lnTo>
                      <a:pt x="144" y="42"/>
                    </a:lnTo>
                    <a:lnTo>
                      <a:pt x="146" y="56"/>
                    </a:lnTo>
                    <a:lnTo>
                      <a:pt x="156" y="47"/>
                    </a:lnTo>
                    <a:lnTo>
                      <a:pt x="162" y="31"/>
                    </a:lnTo>
                    <a:lnTo>
                      <a:pt x="170" y="0"/>
                    </a:lnTo>
                    <a:lnTo>
                      <a:pt x="142" y="8"/>
                    </a:lnTo>
                    <a:lnTo>
                      <a:pt x="127" y="9"/>
                    </a:lnTo>
                    <a:lnTo>
                      <a:pt x="110" y="12"/>
                    </a:lnTo>
                    <a:lnTo>
                      <a:pt x="90" y="13"/>
                    </a:lnTo>
                    <a:lnTo>
                      <a:pt x="69" y="17"/>
                    </a:lnTo>
                    <a:lnTo>
                      <a:pt x="50" y="20"/>
                    </a:lnTo>
                    <a:lnTo>
                      <a:pt x="36" y="24"/>
                    </a:lnTo>
                    <a:lnTo>
                      <a:pt x="20" y="29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14" name="Freeform 34"/>
              <p:cNvSpPr>
                <a:spLocks/>
              </p:cNvSpPr>
              <p:nvPr/>
            </p:nvSpPr>
            <p:spPr bwMode="auto">
              <a:xfrm>
                <a:off x="884" y="1180"/>
                <a:ext cx="146" cy="26"/>
              </a:xfrm>
              <a:custGeom>
                <a:avLst/>
                <a:gdLst/>
                <a:ahLst/>
                <a:cxnLst>
                  <a:cxn ang="0">
                    <a:pos x="144" y="12"/>
                  </a:cxn>
                  <a:cxn ang="0">
                    <a:pos x="137" y="6"/>
                  </a:cxn>
                  <a:cxn ang="0">
                    <a:pos x="119" y="4"/>
                  </a:cxn>
                  <a:cxn ang="0">
                    <a:pos x="109" y="3"/>
                  </a:cxn>
                  <a:cxn ang="0">
                    <a:pos x="87" y="1"/>
                  </a:cxn>
                  <a:cxn ang="0">
                    <a:pos x="70" y="0"/>
                  </a:cxn>
                  <a:cxn ang="0">
                    <a:pos x="50" y="2"/>
                  </a:cxn>
                  <a:cxn ang="0">
                    <a:pos x="38" y="3"/>
                  </a:cxn>
                  <a:cxn ang="0">
                    <a:pos x="26" y="4"/>
                  </a:cxn>
                  <a:cxn ang="0">
                    <a:pos x="8" y="6"/>
                  </a:cxn>
                  <a:cxn ang="0">
                    <a:pos x="3" y="4"/>
                  </a:cxn>
                  <a:cxn ang="0">
                    <a:pos x="1" y="10"/>
                  </a:cxn>
                  <a:cxn ang="0">
                    <a:pos x="0" y="15"/>
                  </a:cxn>
                  <a:cxn ang="0">
                    <a:pos x="8" y="18"/>
                  </a:cxn>
                  <a:cxn ang="0">
                    <a:pos x="27" y="16"/>
                  </a:cxn>
                  <a:cxn ang="0">
                    <a:pos x="39" y="15"/>
                  </a:cxn>
                  <a:cxn ang="0">
                    <a:pos x="51" y="14"/>
                  </a:cxn>
                  <a:cxn ang="0">
                    <a:pos x="70" y="12"/>
                  </a:cxn>
                  <a:cxn ang="0">
                    <a:pos x="86" y="13"/>
                  </a:cxn>
                  <a:cxn ang="0">
                    <a:pos x="107" y="15"/>
                  </a:cxn>
                  <a:cxn ang="0">
                    <a:pos x="118" y="16"/>
                  </a:cxn>
                  <a:cxn ang="0">
                    <a:pos x="132" y="17"/>
                  </a:cxn>
                  <a:cxn ang="0">
                    <a:pos x="146" y="26"/>
                  </a:cxn>
                  <a:cxn ang="0">
                    <a:pos x="144" y="12"/>
                  </a:cxn>
                </a:cxnLst>
                <a:rect l="0" t="0" r="r" b="b"/>
                <a:pathLst>
                  <a:path w="146" h="26">
                    <a:moveTo>
                      <a:pt x="144" y="12"/>
                    </a:moveTo>
                    <a:lnTo>
                      <a:pt x="137" y="6"/>
                    </a:lnTo>
                    <a:lnTo>
                      <a:pt x="119" y="4"/>
                    </a:lnTo>
                    <a:lnTo>
                      <a:pt x="109" y="3"/>
                    </a:lnTo>
                    <a:lnTo>
                      <a:pt x="87" y="1"/>
                    </a:lnTo>
                    <a:lnTo>
                      <a:pt x="70" y="0"/>
                    </a:lnTo>
                    <a:lnTo>
                      <a:pt x="50" y="2"/>
                    </a:lnTo>
                    <a:lnTo>
                      <a:pt x="38" y="3"/>
                    </a:lnTo>
                    <a:lnTo>
                      <a:pt x="26" y="4"/>
                    </a:lnTo>
                    <a:lnTo>
                      <a:pt x="8" y="6"/>
                    </a:lnTo>
                    <a:lnTo>
                      <a:pt x="3" y="4"/>
                    </a:lnTo>
                    <a:lnTo>
                      <a:pt x="1" y="10"/>
                    </a:lnTo>
                    <a:lnTo>
                      <a:pt x="0" y="15"/>
                    </a:lnTo>
                    <a:lnTo>
                      <a:pt x="8" y="18"/>
                    </a:lnTo>
                    <a:lnTo>
                      <a:pt x="27" y="16"/>
                    </a:lnTo>
                    <a:lnTo>
                      <a:pt x="39" y="15"/>
                    </a:lnTo>
                    <a:lnTo>
                      <a:pt x="51" y="14"/>
                    </a:lnTo>
                    <a:lnTo>
                      <a:pt x="70" y="12"/>
                    </a:lnTo>
                    <a:lnTo>
                      <a:pt x="86" y="13"/>
                    </a:lnTo>
                    <a:lnTo>
                      <a:pt x="107" y="15"/>
                    </a:lnTo>
                    <a:lnTo>
                      <a:pt x="118" y="16"/>
                    </a:lnTo>
                    <a:lnTo>
                      <a:pt x="132" y="17"/>
                    </a:lnTo>
                    <a:lnTo>
                      <a:pt x="146" y="26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15" name="Freeform 35"/>
              <p:cNvSpPr>
                <a:spLocks/>
              </p:cNvSpPr>
              <p:nvPr/>
            </p:nvSpPr>
            <p:spPr bwMode="auto">
              <a:xfrm>
                <a:off x="884" y="1184"/>
                <a:ext cx="1" cy="11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1" y="6"/>
                  </a:cxn>
                </a:cxnLst>
                <a:rect l="0" t="0" r="r" b="b"/>
                <a:pathLst>
                  <a:path w="1" h="11">
                    <a:moveTo>
                      <a:pt x="1" y="6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16" name="Freeform 36"/>
              <p:cNvSpPr>
                <a:spLocks/>
              </p:cNvSpPr>
              <p:nvPr/>
            </p:nvSpPr>
            <p:spPr bwMode="auto">
              <a:xfrm>
                <a:off x="1231" y="1015"/>
                <a:ext cx="142" cy="128"/>
              </a:xfrm>
              <a:custGeom>
                <a:avLst/>
                <a:gdLst/>
                <a:ahLst/>
                <a:cxnLst>
                  <a:cxn ang="0">
                    <a:pos x="14" y="103"/>
                  </a:cxn>
                  <a:cxn ang="0">
                    <a:pos x="40" y="99"/>
                  </a:cxn>
                  <a:cxn ang="0">
                    <a:pos x="53" y="94"/>
                  </a:cxn>
                  <a:cxn ang="0">
                    <a:pos x="54" y="94"/>
                  </a:cxn>
                  <a:cxn ang="0">
                    <a:pos x="57" y="92"/>
                  </a:cxn>
                  <a:cxn ang="0">
                    <a:pos x="59" y="91"/>
                  </a:cxn>
                  <a:cxn ang="0">
                    <a:pos x="62" y="90"/>
                  </a:cxn>
                  <a:cxn ang="0">
                    <a:pos x="65" y="89"/>
                  </a:cxn>
                  <a:cxn ang="0">
                    <a:pos x="66" y="89"/>
                  </a:cxn>
                  <a:cxn ang="0">
                    <a:pos x="68" y="87"/>
                  </a:cxn>
                  <a:cxn ang="0">
                    <a:pos x="71" y="86"/>
                  </a:cxn>
                  <a:cxn ang="0">
                    <a:pos x="73" y="84"/>
                  </a:cxn>
                  <a:cxn ang="0">
                    <a:pos x="76" y="82"/>
                  </a:cxn>
                  <a:cxn ang="0">
                    <a:pos x="77" y="81"/>
                  </a:cxn>
                  <a:cxn ang="0">
                    <a:pos x="87" y="73"/>
                  </a:cxn>
                  <a:cxn ang="0">
                    <a:pos x="99" y="53"/>
                  </a:cxn>
                  <a:cxn ang="0">
                    <a:pos x="104" y="31"/>
                  </a:cxn>
                  <a:cxn ang="0">
                    <a:pos x="109" y="7"/>
                  </a:cxn>
                  <a:cxn ang="0">
                    <a:pos x="121" y="16"/>
                  </a:cxn>
                  <a:cxn ang="0">
                    <a:pos x="138" y="55"/>
                  </a:cxn>
                  <a:cxn ang="0">
                    <a:pos x="140" y="72"/>
                  </a:cxn>
                  <a:cxn ang="0">
                    <a:pos x="140" y="74"/>
                  </a:cxn>
                  <a:cxn ang="0">
                    <a:pos x="141" y="78"/>
                  </a:cxn>
                  <a:cxn ang="0">
                    <a:pos x="141" y="81"/>
                  </a:cxn>
                  <a:cxn ang="0">
                    <a:pos x="142" y="85"/>
                  </a:cxn>
                  <a:cxn ang="0">
                    <a:pos x="142" y="88"/>
                  </a:cxn>
                  <a:cxn ang="0">
                    <a:pos x="142" y="90"/>
                  </a:cxn>
                  <a:cxn ang="0">
                    <a:pos x="141" y="93"/>
                  </a:cxn>
                  <a:cxn ang="0">
                    <a:pos x="140" y="97"/>
                  </a:cxn>
                  <a:cxn ang="0">
                    <a:pos x="139" y="101"/>
                  </a:cxn>
                  <a:cxn ang="0">
                    <a:pos x="138" y="104"/>
                  </a:cxn>
                  <a:cxn ang="0">
                    <a:pos x="138" y="106"/>
                  </a:cxn>
                  <a:cxn ang="0">
                    <a:pos x="125" y="115"/>
                  </a:cxn>
                  <a:cxn ang="0">
                    <a:pos x="98" y="123"/>
                  </a:cxn>
                  <a:cxn ang="0">
                    <a:pos x="70" y="128"/>
                  </a:cxn>
                  <a:cxn ang="0">
                    <a:pos x="47" y="123"/>
                  </a:cxn>
                  <a:cxn ang="0">
                    <a:pos x="22" y="116"/>
                  </a:cxn>
                  <a:cxn ang="0">
                    <a:pos x="0" y="101"/>
                  </a:cxn>
                </a:cxnLst>
                <a:rect l="0" t="0" r="r" b="b"/>
                <a:pathLst>
                  <a:path w="142" h="128">
                    <a:moveTo>
                      <a:pt x="0" y="101"/>
                    </a:moveTo>
                    <a:lnTo>
                      <a:pt x="14" y="103"/>
                    </a:lnTo>
                    <a:lnTo>
                      <a:pt x="26" y="103"/>
                    </a:lnTo>
                    <a:lnTo>
                      <a:pt x="40" y="99"/>
                    </a:lnTo>
                    <a:lnTo>
                      <a:pt x="53" y="94"/>
                    </a:lnTo>
                    <a:lnTo>
                      <a:pt x="53" y="94"/>
                    </a:lnTo>
                    <a:lnTo>
                      <a:pt x="53" y="94"/>
                    </a:lnTo>
                    <a:lnTo>
                      <a:pt x="54" y="94"/>
                    </a:lnTo>
                    <a:lnTo>
                      <a:pt x="55" y="93"/>
                    </a:lnTo>
                    <a:lnTo>
                      <a:pt x="57" y="92"/>
                    </a:lnTo>
                    <a:lnTo>
                      <a:pt x="58" y="92"/>
                    </a:lnTo>
                    <a:lnTo>
                      <a:pt x="59" y="91"/>
                    </a:lnTo>
                    <a:lnTo>
                      <a:pt x="61" y="91"/>
                    </a:lnTo>
                    <a:lnTo>
                      <a:pt x="62" y="90"/>
                    </a:lnTo>
                    <a:lnTo>
                      <a:pt x="63" y="90"/>
                    </a:lnTo>
                    <a:lnTo>
                      <a:pt x="65" y="89"/>
                    </a:lnTo>
                    <a:lnTo>
                      <a:pt x="65" y="89"/>
                    </a:lnTo>
                    <a:lnTo>
                      <a:pt x="66" y="89"/>
                    </a:lnTo>
                    <a:lnTo>
                      <a:pt x="67" y="88"/>
                    </a:lnTo>
                    <a:lnTo>
                      <a:pt x="68" y="87"/>
                    </a:lnTo>
                    <a:lnTo>
                      <a:pt x="69" y="87"/>
                    </a:lnTo>
                    <a:lnTo>
                      <a:pt x="71" y="86"/>
                    </a:lnTo>
                    <a:lnTo>
                      <a:pt x="72" y="85"/>
                    </a:lnTo>
                    <a:lnTo>
                      <a:pt x="73" y="84"/>
                    </a:lnTo>
                    <a:lnTo>
                      <a:pt x="75" y="83"/>
                    </a:lnTo>
                    <a:lnTo>
                      <a:pt x="76" y="82"/>
                    </a:lnTo>
                    <a:lnTo>
                      <a:pt x="77" y="82"/>
                    </a:lnTo>
                    <a:lnTo>
                      <a:pt x="77" y="81"/>
                    </a:lnTo>
                    <a:lnTo>
                      <a:pt x="77" y="81"/>
                    </a:lnTo>
                    <a:lnTo>
                      <a:pt x="87" y="73"/>
                    </a:lnTo>
                    <a:lnTo>
                      <a:pt x="94" y="63"/>
                    </a:lnTo>
                    <a:lnTo>
                      <a:pt x="99" y="53"/>
                    </a:lnTo>
                    <a:lnTo>
                      <a:pt x="103" y="43"/>
                    </a:lnTo>
                    <a:lnTo>
                      <a:pt x="104" y="31"/>
                    </a:lnTo>
                    <a:lnTo>
                      <a:pt x="108" y="17"/>
                    </a:lnTo>
                    <a:lnTo>
                      <a:pt x="109" y="7"/>
                    </a:lnTo>
                    <a:lnTo>
                      <a:pt x="111" y="0"/>
                    </a:lnTo>
                    <a:lnTo>
                      <a:pt x="121" y="16"/>
                    </a:lnTo>
                    <a:lnTo>
                      <a:pt x="130" y="36"/>
                    </a:lnTo>
                    <a:lnTo>
                      <a:pt x="138" y="55"/>
                    </a:lnTo>
                    <a:lnTo>
                      <a:pt x="140" y="72"/>
                    </a:lnTo>
                    <a:lnTo>
                      <a:pt x="140" y="72"/>
                    </a:lnTo>
                    <a:lnTo>
                      <a:pt x="140" y="73"/>
                    </a:lnTo>
                    <a:lnTo>
                      <a:pt x="140" y="74"/>
                    </a:lnTo>
                    <a:lnTo>
                      <a:pt x="141" y="76"/>
                    </a:lnTo>
                    <a:lnTo>
                      <a:pt x="141" y="78"/>
                    </a:lnTo>
                    <a:lnTo>
                      <a:pt x="141" y="79"/>
                    </a:lnTo>
                    <a:lnTo>
                      <a:pt x="141" y="81"/>
                    </a:lnTo>
                    <a:lnTo>
                      <a:pt x="141" y="83"/>
                    </a:lnTo>
                    <a:lnTo>
                      <a:pt x="142" y="85"/>
                    </a:lnTo>
                    <a:lnTo>
                      <a:pt x="142" y="87"/>
                    </a:lnTo>
                    <a:lnTo>
                      <a:pt x="142" y="88"/>
                    </a:lnTo>
                    <a:lnTo>
                      <a:pt x="142" y="89"/>
                    </a:lnTo>
                    <a:lnTo>
                      <a:pt x="142" y="90"/>
                    </a:lnTo>
                    <a:lnTo>
                      <a:pt x="142" y="91"/>
                    </a:lnTo>
                    <a:lnTo>
                      <a:pt x="141" y="93"/>
                    </a:lnTo>
                    <a:lnTo>
                      <a:pt x="141" y="95"/>
                    </a:lnTo>
                    <a:lnTo>
                      <a:pt x="140" y="97"/>
                    </a:lnTo>
                    <a:lnTo>
                      <a:pt x="140" y="98"/>
                    </a:lnTo>
                    <a:lnTo>
                      <a:pt x="139" y="101"/>
                    </a:lnTo>
                    <a:lnTo>
                      <a:pt x="139" y="103"/>
                    </a:lnTo>
                    <a:lnTo>
                      <a:pt x="138" y="104"/>
                    </a:lnTo>
                    <a:lnTo>
                      <a:pt x="138" y="105"/>
                    </a:lnTo>
                    <a:lnTo>
                      <a:pt x="138" y="106"/>
                    </a:lnTo>
                    <a:lnTo>
                      <a:pt x="137" y="106"/>
                    </a:lnTo>
                    <a:lnTo>
                      <a:pt x="125" y="115"/>
                    </a:lnTo>
                    <a:lnTo>
                      <a:pt x="111" y="119"/>
                    </a:lnTo>
                    <a:lnTo>
                      <a:pt x="98" y="123"/>
                    </a:lnTo>
                    <a:lnTo>
                      <a:pt x="86" y="127"/>
                    </a:lnTo>
                    <a:lnTo>
                      <a:pt x="70" y="128"/>
                    </a:lnTo>
                    <a:lnTo>
                      <a:pt x="59" y="125"/>
                    </a:lnTo>
                    <a:lnTo>
                      <a:pt x="47" y="123"/>
                    </a:lnTo>
                    <a:lnTo>
                      <a:pt x="34" y="119"/>
                    </a:lnTo>
                    <a:lnTo>
                      <a:pt x="22" y="116"/>
                    </a:lnTo>
                    <a:lnTo>
                      <a:pt x="8" y="110"/>
                    </a:lnTo>
                    <a:lnTo>
                      <a:pt x="0" y="101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CCC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17" name="Freeform 37"/>
              <p:cNvSpPr>
                <a:spLocks/>
              </p:cNvSpPr>
              <p:nvPr/>
            </p:nvSpPr>
            <p:spPr bwMode="auto">
              <a:xfrm>
                <a:off x="1230" y="1104"/>
                <a:ext cx="55" cy="20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0" y="18"/>
                  </a:cxn>
                  <a:cxn ang="0">
                    <a:pos x="14" y="20"/>
                  </a:cxn>
                  <a:cxn ang="0">
                    <a:pos x="27" y="20"/>
                  </a:cxn>
                  <a:cxn ang="0">
                    <a:pos x="44" y="15"/>
                  </a:cxn>
                  <a:cxn ang="0">
                    <a:pos x="55" y="11"/>
                  </a:cxn>
                  <a:cxn ang="0">
                    <a:pos x="54" y="5"/>
                  </a:cxn>
                  <a:cxn ang="0">
                    <a:pos x="52" y="0"/>
                  </a:cxn>
                  <a:cxn ang="0">
                    <a:pos x="39" y="5"/>
                  </a:cxn>
                  <a:cxn ang="0">
                    <a:pos x="27" y="8"/>
                  </a:cxn>
                  <a:cxn ang="0">
                    <a:pos x="16" y="8"/>
                  </a:cxn>
                  <a:cxn ang="0">
                    <a:pos x="2" y="6"/>
                  </a:cxn>
                </a:cxnLst>
                <a:rect l="0" t="0" r="r" b="b"/>
                <a:pathLst>
                  <a:path w="55" h="20">
                    <a:moveTo>
                      <a:pt x="2" y="6"/>
                    </a:moveTo>
                    <a:lnTo>
                      <a:pt x="0" y="18"/>
                    </a:lnTo>
                    <a:lnTo>
                      <a:pt x="14" y="20"/>
                    </a:lnTo>
                    <a:lnTo>
                      <a:pt x="27" y="20"/>
                    </a:lnTo>
                    <a:lnTo>
                      <a:pt x="44" y="15"/>
                    </a:lnTo>
                    <a:lnTo>
                      <a:pt x="55" y="11"/>
                    </a:lnTo>
                    <a:lnTo>
                      <a:pt x="54" y="5"/>
                    </a:lnTo>
                    <a:lnTo>
                      <a:pt x="52" y="0"/>
                    </a:lnTo>
                    <a:lnTo>
                      <a:pt x="39" y="5"/>
                    </a:lnTo>
                    <a:lnTo>
                      <a:pt x="27" y="8"/>
                    </a:lnTo>
                    <a:lnTo>
                      <a:pt x="16" y="8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18" name="Freeform 38"/>
              <p:cNvSpPr>
                <a:spLocks/>
              </p:cNvSpPr>
              <p:nvPr/>
            </p:nvSpPr>
            <p:spPr bwMode="auto">
              <a:xfrm>
                <a:off x="1282" y="1103"/>
                <a:ext cx="2" cy="12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2" y="12"/>
                  </a:cxn>
                  <a:cxn ang="0">
                    <a:pos x="2" y="12"/>
                  </a:cxn>
                  <a:cxn ang="0">
                    <a:pos x="2" y="6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2" y="6"/>
                  </a:cxn>
                </a:cxnLst>
                <a:rect l="0" t="0" r="r" b="b"/>
                <a:pathLst>
                  <a:path w="2" h="12">
                    <a:moveTo>
                      <a:pt x="2" y="6"/>
                    </a:moveTo>
                    <a:lnTo>
                      <a:pt x="2" y="12"/>
                    </a:lnTo>
                    <a:lnTo>
                      <a:pt x="2" y="12"/>
                    </a:lnTo>
                    <a:lnTo>
                      <a:pt x="2" y="6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19" name="Freeform 39"/>
              <p:cNvSpPr>
                <a:spLocks/>
              </p:cNvSpPr>
              <p:nvPr/>
            </p:nvSpPr>
            <p:spPr bwMode="auto">
              <a:xfrm>
                <a:off x="1282" y="1103"/>
                <a:ext cx="7" cy="12"/>
              </a:xfrm>
              <a:custGeom>
                <a:avLst/>
                <a:gdLst/>
                <a:ahLst/>
                <a:cxnLst>
                  <a:cxn ang="0">
                    <a:pos x="2" y="12"/>
                  </a:cxn>
                  <a:cxn ang="0">
                    <a:pos x="2" y="12"/>
                  </a:cxn>
                  <a:cxn ang="0">
                    <a:pos x="5" y="12"/>
                  </a:cxn>
                  <a:cxn ang="0">
                    <a:pos x="7" y="11"/>
                  </a:cxn>
                  <a:cxn ang="0">
                    <a:pos x="4" y="5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2" y="6"/>
                  </a:cxn>
                  <a:cxn ang="0">
                    <a:pos x="2" y="12"/>
                  </a:cxn>
                </a:cxnLst>
                <a:rect l="0" t="0" r="r" b="b"/>
                <a:pathLst>
                  <a:path w="7" h="12">
                    <a:moveTo>
                      <a:pt x="2" y="12"/>
                    </a:moveTo>
                    <a:lnTo>
                      <a:pt x="2" y="12"/>
                    </a:lnTo>
                    <a:lnTo>
                      <a:pt x="5" y="12"/>
                    </a:lnTo>
                    <a:lnTo>
                      <a:pt x="7" y="11"/>
                    </a:lnTo>
                    <a:lnTo>
                      <a:pt x="4" y="5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6"/>
                    </a:lnTo>
                    <a:lnTo>
                      <a:pt x="2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0" name="Freeform 40"/>
              <p:cNvSpPr>
                <a:spLocks/>
              </p:cNvSpPr>
              <p:nvPr/>
            </p:nvSpPr>
            <p:spPr bwMode="auto">
              <a:xfrm>
                <a:off x="1283" y="1102"/>
                <a:ext cx="8" cy="12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6" y="12"/>
                  </a:cxn>
                  <a:cxn ang="0">
                    <a:pos x="7" y="11"/>
                  </a:cxn>
                  <a:cxn ang="0">
                    <a:pos x="8" y="10"/>
                  </a:cxn>
                  <a:cxn ang="0">
                    <a:pos x="5" y="5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3" y="6"/>
                  </a:cxn>
                  <a:cxn ang="0">
                    <a:pos x="6" y="12"/>
                  </a:cxn>
                </a:cxnLst>
                <a:rect l="0" t="0" r="r" b="b"/>
                <a:pathLst>
                  <a:path w="8" h="12">
                    <a:moveTo>
                      <a:pt x="6" y="12"/>
                    </a:moveTo>
                    <a:lnTo>
                      <a:pt x="6" y="12"/>
                    </a:lnTo>
                    <a:lnTo>
                      <a:pt x="7" y="11"/>
                    </a:lnTo>
                    <a:lnTo>
                      <a:pt x="8" y="10"/>
                    </a:lnTo>
                    <a:lnTo>
                      <a:pt x="5" y="5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3" y="6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1" name="Freeform 41"/>
              <p:cNvSpPr>
                <a:spLocks/>
              </p:cNvSpPr>
              <p:nvPr/>
            </p:nvSpPr>
            <p:spPr bwMode="auto">
              <a:xfrm>
                <a:off x="1284" y="1101"/>
                <a:ext cx="7" cy="12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6" y="12"/>
                  </a:cxn>
                  <a:cxn ang="0">
                    <a:pos x="7" y="11"/>
                  </a:cxn>
                  <a:cxn ang="0">
                    <a:pos x="5" y="6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4" y="6"/>
                  </a:cxn>
                </a:cxnLst>
                <a:rect l="0" t="0" r="r" b="b"/>
                <a:pathLst>
                  <a:path w="7" h="12">
                    <a:moveTo>
                      <a:pt x="4" y="6"/>
                    </a:moveTo>
                    <a:lnTo>
                      <a:pt x="6" y="12"/>
                    </a:lnTo>
                    <a:lnTo>
                      <a:pt x="7" y="11"/>
                    </a:lnTo>
                    <a:lnTo>
                      <a:pt x="5" y="6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2" name="Freeform 42"/>
              <p:cNvSpPr>
                <a:spLocks/>
              </p:cNvSpPr>
              <p:nvPr/>
            </p:nvSpPr>
            <p:spPr bwMode="auto">
              <a:xfrm>
                <a:off x="1286" y="1101"/>
                <a:ext cx="8" cy="11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5" y="11"/>
                  </a:cxn>
                  <a:cxn ang="0">
                    <a:pos x="6" y="11"/>
                  </a:cxn>
                  <a:cxn ang="0">
                    <a:pos x="8" y="10"/>
                  </a:cxn>
                  <a:cxn ang="0">
                    <a:pos x="4" y="5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3" y="6"/>
                  </a:cxn>
                  <a:cxn ang="0">
                    <a:pos x="5" y="11"/>
                  </a:cxn>
                </a:cxnLst>
                <a:rect l="0" t="0" r="r" b="b"/>
                <a:pathLst>
                  <a:path w="8" h="11">
                    <a:moveTo>
                      <a:pt x="5" y="11"/>
                    </a:moveTo>
                    <a:lnTo>
                      <a:pt x="5" y="11"/>
                    </a:lnTo>
                    <a:lnTo>
                      <a:pt x="6" y="11"/>
                    </a:lnTo>
                    <a:lnTo>
                      <a:pt x="8" y="10"/>
                    </a:lnTo>
                    <a:lnTo>
                      <a:pt x="4" y="5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3" y="6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3" name="Freeform 43"/>
              <p:cNvSpPr>
                <a:spLocks/>
              </p:cNvSpPr>
              <p:nvPr/>
            </p:nvSpPr>
            <p:spPr bwMode="auto">
              <a:xfrm>
                <a:off x="1287" y="1100"/>
                <a:ext cx="8" cy="12"/>
              </a:xfrm>
              <a:custGeom>
                <a:avLst/>
                <a:gdLst/>
                <a:ahLst/>
                <a:cxnLst>
                  <a:cxn ang="0">
                    <a:pos x="3" y="6"/>
                  </a:cxn>
                  <a:cxn ang="0">
                    <a:pos x="5" y="12"/>
                  </a:cxn>
                  <a:cxn ang="0">
                    <a:pos x="8" y="11"/>
                  </a:cxn>
                  <a:cxn ang="0">
                    <a:pos x="6" y="5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3" y="6"/>
                  </a:cxn>
                </a:cxnLst>
                <a:rect l="0" t="0" r="r" b="b"/>
                <a:pathLst>
                  <a:path w="8" h="12">
                    <a:moveTo>
                      <a:pt x="3" y="6"/>
                    </a:moveTo>
                    <a:lnTo>
                      <a:pt x="5" y="12"/>
                    </a:lnTo>
                    <a:lnTo>
                      <a:pt x="8" y="11"/>
                    </a:lnTo>
                    <a:lnTo>
                      <a:pt x="6" y="5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4" name="Freeform 44"/>
              <p:cNvSpPr>
                <a:spLocks/>
              </p:cNvSpPr>
              <p:nvPr/>
            </p:nvSpPr>
            <p:spPr bwMode="auto">
              <a:xfrm>
                <a:off x="1290" y="1099"/>
                <a:ext cx="7" cy="12"/>
              </a:xfrm>
              <a:custGeom>
                <a:avLst/>
                <a:gdLst/>
                <a:ahLst/>
                <a:cxnLst>
                  <a:cxn ang="0">
                    <a:pos x="5" y="12"/>
                  </a:cxn>
                  <a:cxn ang="0">
                    <a:pos x="5" y="12"/>
                  </a:cxn>
                  <a:cxn ang="0">
                    <a:pos x="6" y="12"/>
                  </a:cxn>
                  <a:cxn ang="0">
                    <a:pos x="7" y="11"/>
                  </a:cxn>
                  <a:cxn ang="0">
                    <a:pos x="4" y="6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3" y="6"/>
                  </a:cxn>
                  <a:cxn ang="0">
                    <a:pos x="5" y="12"/>
                  </a:cxn>
                </a:cxnLst>
                <a:rect l="0" t="0" r="r" b="b"/>
                <a:pathLst>
                  <a:path w="7" h="12">
                    <a:moveTo>
                      <a:pt x="5" y="12"/>
                    </a:moveTo>
                    <a:lnTo>
                      <a:pt x="5" y="12"/>
                    </a:lnTo>
                    <a:lnTo>
                      <a:pt x="6" y="12"/>
                    </a:lnTo>
                    <a:lnTo>
                      <a:pt x="7" y="11"/>
                    </a:lnTo>
                    <a:lnTo>
                      <a:pt x="4" y="6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3" y="6"/>
                    </a:lnTo>
                    <a:lnTo>
                      <a:pt x="5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5" name="Freeform 45"/>
              <p:cNvSpPr>
                <a:spLocks/>
              </p:cNvSpPr>
              <p:nvPr/>
            </p:nvSpPr>
            <p:spPr bwMode="auto">
              <a:xfrm>
                <a:off x="1291" y="1099"/>
                <a:ext cx="6" cy="11"/>
              </a:xfrm>
              <a:custGeom>
                <a:avLst/>
                <a:gdLst/>
                <a:ahLst/>
                <a:cxnLst>
                  <a:cxn ang="0">
                    <a:pos x="3" y="6"/>
                  </a:cxn>
                  <a:cxn ang="0">
                    <a:pos x="5" y="11"/>
                  </a:cxn>
                  <a:cxn ang="0">
                    <a:pos x="6" y="11"/>
                  </a:cxn>
                  <a:cxn ang="0">
                    <a:pos x="5" y="5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" y="6"/>
                  </a:cxn>
                </a:cxnLst>
                <a:rect l="0" t="0" r="r" b="b"/>
                <a:pathLst>
                  <a:path w="6" h="11">
                    <a:moveTo>
                      <a:pt x="3" y="6"/>
                    </a:moveTo>
                    <a:lnTo>
                      <a:pt x="5" y="11"/>
                    </a:lnTo>
                    <a:lnTo>
                      <a:pt x="6" y="11"/>
                    </a:lnTo>
                    <a:lnTo>
                      <a:pt x="5" y="5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6" name="Freeform 46"/>
              <p:cNvSpPr>
                <a:spLocks/>
              </p:cNvSpPr>
              <p:nvPr/>
            </p:nvSpPr>
            <p:spPr bwMode="auto">
              <a:xfrm>
                <a:off x="1291" y="1100"/>
                <a:ext cx="9" cy="10"/>
              </a:xfrm>
              <a:custGeom>
                <a:avLst/>
                <a:gdLst/>
                <a:ahLst/>
                <a:cxnLst>
                  <a:cxn ang="0">
                    <a:pos x="6" y="10"/>
                  </a:cxn>
                  <a:cxn ang="0">
                    <a:pos x="6" y="10"/>
                  </a:cxn>
                  <a:cxn ang="0">
                    <a:pos x="9" y="8"/>
                  </a:cxn>
                  <a:cxn ang="0">
                    <a:pos x="9" y="8"/>
                  </a:cxn>
                  <a:cxn ang="0">
                    <a:pos x="5" y="4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6" y="10"/>
                  </a:cxn>
                </a:cxnLst>
                <a:rect l="0" t="0" r="r" b="b"/>
                <a:pathLst>
                  <a:path w="9" h="10">
                    <a:moveTo>
                      <a:pt x="6" y="10"/>
                    </a:moveTo>
                    <a:lnTo>
                      <a:pt x="6" y="10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5" y="4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7" name="Freeform 47"/>
              <p:cNvSpPr>
                <a:spLocks/>
              </p:cNvSpPr>
              <p:nvPr/>
            </p:nvSpPr>
            <p:spPr bwMode="auto">
              <a:xfrm>
                <a:off x="1292" y="1098"/>
                <a:ext cx="5" cy="12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4" y="12"/>
                  </a:cxn>
                  <a:cxn ang="0">
                    <a:pos x="5" y="12"/>
                  </a:cxn>
                  <a:cxn ang="0">
                    <a:pos x="5" y="6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" y="6"/>
                  </a:cxn>
                </a:cxnLst>
                <a:rect l="0" t="0" r="r" b="b"/>
                <a:pathLst>
                  <a:path w="5" h="12">
                    <a:moveTo>
                      <a:pt x="4" y="6"/>
                    </a:moveTo>
                    <a:lnTo>
                      <a:pt x="4" y="12"/>
                    </a:lnTo>
                    <a:lnTo>
                      <a:pt x="5" y="12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8" name="Freeform 48"/>
              <p:cNvSpPr>
                <a:spLocks/>
              </p:cNvSpPr>
              <p:nvPr/>
            </p:nvSpPr>
            <p:spPr bwMode="auto">
              <a:xfrm>
                <a:off x="1294" y="1098"/>
                <a:ext cx="7" cy="12"/>
              </a:xfrm>
              <a:custGeom>
                <a:avLst/>
                <a:gdLst/>
                <a:ahLst/>
                <a:cxnLst>
                  <a:cxn ang="0">
                    <a:pos x="3" y="12"/>
                  </a:cxn>
                  <a:cxn ang="0">
                    <a:pos x="3" y="12"/>
                  </a:cxn>
                  <a:cxn ang="0">
                    <a:pos x="6" y="11"/>
                  </a:cxn>
                  <a:cxn ang="0">
                    <a:pos x="7" y="11"/>
                  </a:cxn>
                  <a:cxn ang="0">
                    <a:pos x="4" y="5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3" y="6"/>
                  </a:cxn>
                  <a:cxn ang="0">
                    <a:pos x="3" y="12"/>
                  </a:cxn>
                </a:cxnLst>
                <a:rect l="0" t="0" r="r" b="b"/>
                <a:pathLst>
                  <a:path w="7" h="12">
                    <a:moveTo>
                      <a:pt x="3" y="12"/>
                    </a:moveTo>
                    <a:lnTo>
                      <a:pt x="3" y="12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4" y="5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3" y="6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9" name="Freeform 49"/>
              <p:cNvSpPr>
                <a:spLocks/>
              </p:cNvSpPr>
              <p:nvPr/>
            </p:nvSpPr>
            <p:spPr bwMode="auto">
              <a:xfrm>
                <a:off x="1295" y="1097"/>
                <a:ext cx="7" cy="12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6" y="12"/>
                  </a:cxn>
                  <a:cxn ang="0">
                    <a:pos x="6" y="11"/>
                  </a:cxn>
                  <a:cxn ang="0">
                    <a:pos x="7" y="10"/>
                  </a:cxn>
                  <a:cxn ang="0">
                    <a:pos x="4" y="5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3" y="6"/>
                  </a:cxn>
                  <a:cxn ang="0">
                    <a:pos x="6" y="12"/>
                  </a:cxn>
                </a:cxnLst>
                <a:rect l="0" t="0" r="r" b="b"/>
                <a:pathLst>
                  <a:path w="7" h="12">
                    <a:moveTo>
                      <a:pt x="6" y="12"/>
                    </a:moveTo>
                    <a:lnTo>
                      <a:pt x="6" y="12"/>
                    </a:lnTo>
                    <a:lnTo>
                      <a:pt x="6" y="11"/>
                    </a:lnTo>
                    <a:lnTo>
                      <a:pt x="7" y="10"/>
                    </a:lnTo>
                    <a:lnTo>
                      <a:pt x="4" y="5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3" y="6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0" name="Freeform 50"/>
              <p:cNvSpPr>
                <a:spLocks/>
              </p:cNvSpPr>
              <p:nvPr/>
            </p:nvSpPr>
            <p:spPr bwMode="auto">
              <a:xfrm>
                <a:off x="1296" y="1096"/>
                <a:ext cx="7" cy="12"/>
              </a:xfrm>
              <a:custGeom>
                <a:avLst/>
                <a:gdLst/>
                <a:ahLst/>
                <a:cxnLst>
                  <a:cxn ang="0">
                    <a:pos x="3" y="6"/>
                  </a:cxn>
                  <a:cxn ang="0">
                    <a:pos x="6" y="12"/>
                  </a:cxn>
                  <a:cxn ang="0">
                    <a:pos x="7" y="11"/>
                  </a:cxn>
                  <a:cxn ang="0">
                    <a:pos x="4" y="6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3" y="6"/>
                  </a:cxn>
                </a:cxnLst>
                <a:rect l="0" t="0" r="r" b="b"/>
                <a:pathLst>
                  <a:path w="7" h="12">
                    <a:moveTo>
                      <a:pt x="3" y="6"/>
                    </a:moveTo>
                    <a:lnTo>
                      <a:pt x="6" y="12"/>
                    </a:lnTo>
                    <a:lnTo>
                      <a:pt x="7" y="11"/>
                    </a:lnTo>
                    <a:lnTo>
                      <a:pt x="4" y="6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1" name="Freeform 51"/>
              <p:cNvSpPr>
                <a:spLocks/>
              </p:cNvSpPr>
              <p:nvPr/>
            </p:nvSpPr>
            <p:spPr bwMode="auto">
              <a:xfrm>
                <a:off x="1297" y="1093"/>
                <a:ext cx="12" cy="14"/>
              </a:xfrm>
              <a:custGeom>
                <a:avLst/>
                <a:gdLst/>
                <a:ahLst/>
                <a:cxnLst>
                  <a:cxn ang="0">
                    <a:pos x="6" y="14"/>
                  </a:cxn>
                  <a:cxn ang="0">
                    <a:pos x="6" y="14"/>
                  </a:cxn>
                  <a:cxn ang="0">
                    <a:pos x="6" y="14"/>
                  </a:cxn>
                  <a:cxn ang="0">
                    <a:pos x="12" y="10"/>
                  </a:cxn>
                  <a:cxn ang="0">
                    <a:pos x="9" y="5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3" y="9"/>
                  </a:cxn>
                  <a:cxn ang="0">
                    <a:pos x="6" y="14"/>
                  </a:cxn>
                </a:cxnLst>
                <a:rect l="0" t="0" r="r" b="b"/>
                <a:pathLst>
                  <a:path w="12" h="14">
                    <a:moveTo>
                      <a:pt x="6" y="14"/>
                    </a:moveTo>
                    <a:lnTo>
                      <a:pt x="6" y="14"/>
                    </a:lnTo>
                    <a:lnTo>
                      <a:pt x="6" y="14"/>
                    </a:lnTo>
                    <a:lnTo>
                      <a:pt x="12" y="10"/>
                    </a:lnTo>
                    <a:lnTo>
                      <a:pt x="9" y="5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3" y="9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2" name="Freeform 52"/>
              <p:cNvSpPr>
                <a:spLocks/>
              </p:cNvSpPr>
              <p:nvPr/>
            </p:nvSpPr>
            <p:spPr bwMode="auto">
              <a:xfrm>
                <a:off x="1302" y="1093"/>
                <a:ext cx="9" cy="10"/>
              </a:xfrm>
              <a:custGeom>
                <a:avLst/>
                <a:gdLst/>
                <a:ahLst/>
                <a:cxnLst>
                  <a:cxn ang="0">
                    <a:pos x="7" y="10"/>
                  </a:cxn>
                  <a:cxn ang="0">
                    <a:pos x="7" y="10"/>
                  </a:cxn>
                  <a:cxn ang="0">
                    <a:pos x="8" y="9"/>
                  </a:cxn>
                  <a:cxn ang="0">
                    <a:pos x="9" y="8"/>
                  </a:cxn>
                  <a:cxn ang="0">
                    <a:pos x="5" y="4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4" y="5"/>
                  </a:cxn>
                  <a:cxn ang="0">
                    <a:pos x="7" y="10"/>
                  </a:cxn>
                </a:cxnLst>
                <a:rect l="0" t="0" r="r" b="b"/>
                <a:pathLst>
                  <a:path w="9" h="10">
                    <a:moveTo>
                      <a:pt x="7" y="10"/>
                    </a:moveTo>
                    <a:lnTo>
                      <a:pt x="7" y="10"/>
                    </a:lnTo>
                    <a:lnTo>
                      <a:pt x="8" y="9"/>
                    </a:lnTo>
                    <a:lnTo>
                      <a:pt x="9" y="8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4" y="5"/>
                    </a:lnTo>
                    <a:lnTo>
                      <a:pt x="7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3" name="Freeform 53"/>
              <p:cNvSpPr>
                <a:spLocks/>
              </p:cNvSpPr>
              <p:nvPr/>
            </p:nvSpPr>
            <p:spPr bwMode="auto">
              <a:xfrm>
                <a:off x="1302" y="1091"/>
                <a:ext cx="8" cy="12"/>
              </a:xfrm>
              <a:custGeom>
                <a:avLst/>
                <a:gdLst/>
                <a:ahLst/>
                <a:cxnLst>
                  <a:cxn ang="0">
                    <a:pos x="5" y="6"/>
                  </a:cxn>
                  <a:cxn ang="0">
                    <a:pos x="7" y="12"/>
                  </a:cxn>
                  <a:cxn ang="0">
                    <a:pos x="8" y="11"/>
                  </a:cxn>
                  <a:cxn ang="0">
                    <a:pos x="6" y="6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" y="6"/>
                  </a:cxn>
                </a:cxnLst>
                <a:rect l="0" t="0" r="r" b="b"/>
                <a:pathLst>
                  <a:path w="8" h="12">
                    <a:moveTo>
                      <a:pt x="5" y="6"/>
                    </a:moveTo>
                    <a:lnTo>
                      <a:pt x="7" y="12"/>
                    </a:lnTo>
                    <a:lnTo>
                      <a:pt x="8" y="11"/>
                    </a:lnTo>
                    <a:lnTo>
                      <a:pt x="6" y="6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4" name="Freeform 54"/>
              <p:cNvSpPr>
                <a:spLocks/>
              </p:cNvSpPr>
              <p:nvPr/>
            </p:nvSpPr>
            <p:spPr bwMode="auto">
              <a:xfrm>
                <a:off x="1303" y="1092"/>
                <a:ext cx="9" cy="10"/>
              </a:xfrm>
              <a:custGeom>
                <a:avLst/>
                <a:gdLst/>
                <a:ahLst/>
                <a:cxnLst>
                  <a:cxn ang="0">
                    <a:pos x="7" y="10"/>
                  </a:cxn>
                  <a:cxn ang="0">
                    <a:pos x="7" y="10"/>
                  </a:cxn>
                  <a:cxn ang="0">
                    <a:pos x="9" y="9"/>
                  </a:cxn>
                  <a:cxn ang="0">
                    <a:pos x="9" y="8"/>
                  </a:cxn>
                  <a:cxn ang="0">
                    <a:pos x="5" y="4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5" y="5"/>
                  </a:cxn>
                  <a:cxn ang="0">
                    <a:pos x="7" y="10"/>
                  </a:cxn>
                </a:cxnLst>
                <a:rect l="0" t="0" r="r" b="b"/>
                <a:pathLst>
                  <a:path w="9" h="10">
                    <a:moveTo>
                      <a:pt x="7" y="10"/>
                    </a:moveTo>
                    <a:lnTo>
                      <a:pt x="7" y="10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5" y="4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5" y="5"/>
                    </a:lnTo>
                    <a:lnTo>
                      <a:pt x="7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5" name="Freeform 55"/>
              <p:cNvSpPr>
                <a:spLocks/>
              </p:cNvSpPr>
              <p:nvPr/>
            </p:nvSpPr>
            <p:spPr bwMode="auto">
              <a:xfrm>
                <a:off x="1302" y="1096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10" y="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6" name="Freeform 56"/>
              <p:cNvSpPr>
                <a:spLocks/>
              </p:cNvSpPr>
              <p:nvPr/>
            </p:nvSpPr>
            <p:spPr bwMode="auto">
              <a:xfrm>
                <a:off x="1302" y="1013"/>
                <a:ext cx="46" cy="87"/>
              </a:xfrm>
              <a:custGeom>
                <a:avLst/>
                <a:gdLst/>
                <a:ahLst/>
                <a:cxnLst>
                  <a:cxn ang="0">
                    <a:pos x="6" y="83"/>
                  </a:cxn>
                  <a:cxn ang="0">
                    <a:pos x="10" y="87"/>
                  </a:cxn>
                  <a:cxn ang="0">
                    <a:pos x="20" y="80"/>
                  </a:cxn>
                  <a:cxn ang="0">
                    <a:pos x="27" y="70"/>
                  </a:cxn>
                  <a:cxn ang="0">
                    <a:pos x="35" y="55"/>
                  </a:cxn>
                  <a:cxn ang="0">
                    <a:pos x="38" y="47"/>
                  </a:cxn>
                  <a:cxn ang="0">
                    <a:pos x="39" y="34"/>
                  </a:cxn>
                  <a:cxn ang="0">
                    <a:pos x="43" y="22"/>
                  </a:cxn>
                  <a:cxn ang="0">
                    <a:pos x="44" y="10"/>
                  </a:cxn>
                  <a:cxn ang="0">
                    <a:pos x="46" y="4"/>
                  </a:cxn>
                  <a:cxn ang="0">
                    <a:pos x="40" y="2"/>
                  </a:cxn>
                  <a:cxn ang="0">
                    <a:pos x="35" y="0"/>
                  </a:cxn>
                  <a:cxn ang="0">
                    <a:pos x="32" y="9"/>
                  </a:cxn>
                  <a:cxn ang="0">
                    <a:pos x="31" y="17"/>
                  </a:cxn>
                  <a:cxn ang="0">
                    <a:pos x="27" y="31"/>
                  </a:cxn>
                  <a:cxn ang="0">
                    <a:pos x="27" y="43"/>
                  </a:cxn>
                  <a:cxn ang="0">
                    <a:pos x="22" y="55"/>
                  </a:cxn>
                  <a:cxn ang="0">
                    <a:pos x="19" y="61"/>
                  </a:cxn>
                  <a:cxn ang="0">
                    <a:pos x="12" y="71"/>
                  </a:cxn>
                  <a:cxn ang="0">
                    <a:pos x="2" y="78"/>
                  </a:cxn>
                  <a:cxn ang="0">
                    <a:pos x="0" y="83"/>
                  </a:cxn>
                  <a:cxn ang="0">
                    <a:pos x="0" y="83"/>
                  </a:cxn>
                  <a:cxn ang="0">
                    <a:pos x="6" y="83"/>
                  </a:cxn>
                </a:cxnLst>
                <a:rect l="0" t="0" r="r" b="b"/>
                <a:pathLst>
                  <a:path w="46" h="87">
                    <a:moveTo>
                      <a:pt x="6" y="83"/>
                    </a:moveTo>
                    <a:lnTo>
                      <a:pt x="10" y="87"/>
                    </a:lnTo>
                    <a:lnTo>
                      <a:pt x="20" y="80"/>
                    </a:lnTo>
                    <a:lnTo>
                      <a:pt x="27" y="70"/>
                    </a:lnTo>
                    <a:lnTo>
                      <a:pt x="35" y="55"/>
                    </a:lnTo>
                    <a:lnTo>
                      <a:pt x="38" y="47"/>
                    </a:lnTo>
                    <a:lnTo>
                      <a:pt x="39" y="34"/>
                    </a:lnTo>
                    <a:lnTo>
                      <a:pt x="43" y="22"/>
                    </a:lnTo>
                    <a:lnTo>
                      <a:pt x="44" y="10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5" y="0"/>
                    </a:lnTo>
                    <a:lnTo>
                      <a:pt x="32" y="9"/>
                    </a:lnTo>
                    <a:lnTo>
                      <a:pt x="31" y="17"/>
                    </a:lnTo>
                    <a:lnTo>
                      <a:pt x="27" y="31"/>
                    </a:lnTo>
                    <a:lnTo>
                      <a:pt x="27" y="43"/>
                    </a:lnTo>
                    <a:lnTo>
                      <a:pt x="22" y="55"/>
                    </a:lnTo>
                    <a:lnTo>
                      <a:pt x="19" y="61"/>
                    </a:lnTo>
                    <a:lnTo>
                      <a:pt x="12" y="71"/>
                    </a:lnTo>
                    <a:lnTo>
                      <a:pt x="2" y="78"/>
                    </a:lnTo>
                    <a:lnTo>
                      <a:pt x="0" y="83"/>
                    </a:lnTo>
                    <a:lnTo>
                      <a:pt x="0" y="83"/>
                    </a:lnTo>
                    <a:lnTo>
                      <a:pt x="6" y="8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7" name="Freeform 57"/>
              <p:cNvSpPr>
                <a:spLocks/>
              </p:cNvSpPr>
              <p:nvPr/>
            </p:nvSpPr>
            <p:spPr bwMode="auto">
              <a:xfrm>
                <a:off x="1337" y="1012"/>
                <a:ext cx="40" cy="75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0" y="6"/>
                  </a:cxn>
                  <a:cxn ang="0">
                    <a:pos x="9" y="20"/>
                  </a:cxn>
                  <a:cxn ang="0">
                    <a:pos x="19" y="41"/>
                  </a:cxn>
                  <a:cxn ang="0">
                    <a:pos x="27" y="60"/>
                  </a:cxn>
                  <a:cxn ang="0">
                    <a:pos x="28" y="75"/>
                  </a:cxn>
                  <a:cxn ang="0">
                    <a:pos x="34" y="75"/>
                  </a:cxn>
                  <a:cxn ang="0">
                    <a:pos x="40" y="74"/>
                  </a:cxn>
                  <a:cxn ang="0">
                    <a:pos x="38" y="56"/>
                  </a:cxn>
                  <a:cxn ang="0">
                    <a:pos x="30" y="37"/>
                  </a:cxn>
                  <a:cxn ang="0">
                    <a:pos x="21" y="18"/>
                  </a:cxn>
                  <a:cxn ang="0">
                    <a:pos x="1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5" y="3"/>
                  </a:cxn>
                </a:cxnLst>
                <a:rect l="0" t="0" r="r" b="b"/>
                <a:pathLst>
                  <a:path w="40" h="75">
                    <a:moveTo>
                      <a:pt x="5" y="3"/>
                    </a:moveTo>
                    <a:lnTo>
                      <a:pt x="0" y="6"/>
                    </a:lnTo>
                    <a:lnTo>
                      <a:pt x="9" y="20"/>
                    </a:lnTo>
                    <a:lnTo>
                      <a:pt x="19" y="41"/>
                    </a:lnTo>
                    <a:lnTo>
                      <a:pt x="27" y="60"/>
                    </a:lnTo>
                    <a:lnTo>
                      <a:pt x="28" y="75"/>
                    </a:lnTo>
                    <a:lnTo>
                      <a:pt x="34" y="75"/>
                    </a:lnTo>
                    <a:lnTo>
                      <a:pt x="40" y="74"/>
                    </a:lnTo>
                    <a:lnTo>
                      <a:pt x="38" y="56"/>
                    </a:lnTo>
                    <a:lnTo>
                      <a:pt x="30" y="37"/>
                    </a:lnTo>
                    <a:lnTo>
                      <a:pt x="21" y="18"/>
                    </a:lnTo>
                    <a:lnTo>
                      <a:pt x="1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8" name="Freeform 58"/>
              <p:cNvSpPr>
                <a:spLocks/>
              </p:cNvSpPr>
              <p:nvPr/>
            </p:nvSpPr>
            <p:spPr bwMode="auto">
              <a:xfrm>
                <a:off x="1365" y="1082"/>
                <a:ext cx="11" cy="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2" y="9"/>
                  </a:cxn>
                  <a:cxn ang="0">
                    <a:pos x="6" y="5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5"/>
                  </a:cxn>
                  <a:cxn ang="0">
                    <a:pos x="0" y="5"/>
                  </a:cxn>
                </a:cxnLst>
                <a:rect l="0" t="0" r="r" b="b"/>
                <a:pathLst>
                  <a:path w="11" h="9">
                    <a:moveTo>
                      <a:pt x="0" y="5"/>
                    </a:moveTo>
                    <a:lnTo>
                      <a:pt x="0" y="5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6" y="5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9" name="Freeform 59"/>
              <p:cNvSpPr>
                <a:spLocks/>
              </p:cNvSpPr>
              <p:nvPr/>
            </p:nvSpPr>
            <p:spPr bwMode="auto">
              <a:xfrm>
                <a:off x="1365" y="1083"/>
                <a:ext cx="12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12" y="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6" y="4"/>
                  </a:cxn>
                </a:cxnLst>
                <a:rect l="0" t="0" r="r" b="b"/>
                <a:pathLst>
                  <a:path w="12" h="4">
                    <a:moveTo>
                      <a:pt x="6" y="4"/>
                    </a:moveTo>
                    <a:lnTo>
                      <a:pt x="0" y="4"/>
                    </a:lnTo>
                    <a:lnTo>
                      <a:pt x="12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40" name="Freeform 60"/>
              <p:cNvSpPr>
                <a:spLocks/>
              </p:cNvSpPr>
              <p:nvPr/>
            </p:nvSpPr>
            <p:spPr bwMode="auto">
              <a:xfrm>
                <a:off x="1365" y="1087"/>
                <a:ext cx="1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6" y="2"/>
                  </a:cxn>
                  <a:cxn ang="0">
                    <a:pos x="12" y="2"/>
                  </a:cxn>
                  <a:cxn ang="0">
                    <a:pos x="12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2">
                    <a:moveTo>
                      <a:pt x="0" y="0"/>
                    </a:moveTo>
                    <a:lnTo>
                      <a:pt x="0" y="2"/>
                    </a:lnTo>
                    <a:lnTo>
                      <a:pt x="6" y="2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41" name="Freeform 61"/>
              <p:cNvSpPr>
                <a:spLocks/>
              </p:cNvSpPr>
              <p:nvPr/>
            </p:nvSpPr>
            <p:spPr bwMode="auto">
              <a:xfrm>
                <a:off x="1365" y="1087"/>
                <a:ext cx="14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" y="5"/>
                  </a:cxn>
                  <a:cxn ang="0">
                    <a:pos x="1" y="7"/>
                  </a:cxn>
                  <a:cxn ang="0">
                    <a:pos x="1" y="9"/>
                  </a:cxn>
                  <a:cxn ang="0">
                    <a:pos x="1" y="11"/>
                  </a:cxn>
                  <a:cxn ang="0">
                    <a:pos x="1" y="11"/>
                  </a:cxn>
                  <a:cxn ang="0">
                    <a:pos x="1" y="13"/>
                  </a:cxn>
                  <a:cxn ang="0">
                    <a:pos x="2" y="14"/>
                  </a:cxn>
                  <a:cxn ang="0">
                    <a:pos x="2" y="19"/>
                  </a:cxn>
                  <a:cxn ang="0">
                    <a:pos x="8" y="19"/>
                  </a:cxn>
                  <a:cxn ang="0">
                    <a:pos x="14" y="19"/>
                  </a:cxn>
                  <a:cxn ang="0">
                    <a:pos x="14" y="13"/>
                  </a:cxn>
                  <a:cxn ang="0">
                    <a:pos x="14" y="12"/>
                  </a:cxn>
                  <a:cxn ang="0">
                    <a:pos x="13" y="10"/>
                  </a:cxn>
                  <a:cxn ang="0">
                    <a:pos x="13" y="9"/>
                  </a:cxn>
                  <a:cxn ang="0">
                    <a:pos x="13" y="8"/>
                  </a:cxn>
                  <a:cxn ang="0">
                    <a:pos x="13" y="6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12" y="0"/>
                  </a:cxn>
                  <a:cxn ang="0">
                    <a:pos x="6" y="2"/>
                  </a:cxn>
                  <a:cxn ang="0">
                    <a:pos x="0" y="2"/>
                  </a:cxn>
                </a:cxnLst>
                <a:rect l="0" t="0" r="r" b="b"/>
                <a:pathLst>
                  <a:path w="14" h="19">
                    <a:moveTo>
                      <a:pt x="0" y="2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2" y="14"/>
                    </a:lnTo>
                    <a:lnTo>
                      <a:pt x="2" y="19"/>
                    </a:lnTo>
                    <a:lnTo>
                      <a:pt x="8" y="19"/>
                    </a:lnTo>
                    <a:lnTo>
                      <a:pt x="14" y="19"/>
                    </a:lnTo>
                    <a:lnTo>
                      <a:pt x="14" y="13"/>
                    </a:lnTo>
                    <a:lnTo>
                      <a:pt x="14" y="12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3" y="8"/>
                    </a:lnTo>
                    <a:lnTo>
                      <a:pt x="13" y="6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42" name="Freeform 62"/>
              <p:cNvSpPr>
                <a:spLocks/>
              </p:cNvSpPr>
              <p:nvPr/>
            </p:nvSpPr>
            <p:spPr bwMode="auto">
              <a:xfrm>
                <a:off x="1364" y="1105"/>
                <a:ext cx="15" cy="12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3" y="0"/>
                  </a:cxn>
                  <a:cxn ang="0">
                    <a:pos x="1" y="4"/>
                  </a:cxn>
                  <a:cxn ang="0">
                    <a:pos x="1" y="6"/>
                  </a:cxn>
                  <a:cxn ang="0">
                    <a:pos x="0" y="10"/>
                  </a:cxn>
                  <a:cxn ang="0">
                    <a:pos x="6" y="11"/>
                  </a:cxn>
                  <a:cxn ang="0">
                    <a:pos x="12" y="12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5" y="2"/>
                  </a:cxn>
                  <a:cxn ang="0">
                    <a:pos x="15" y="1"/>
                  </a:cxn>
                  <a:cxn ang="0">
                    <a:pos x="15" y="1"/>
                  </a:cxn>
                  <a:cxn ang="0">
                    <a:pos x="9" y="1"/>
                  </a:cxn>
                </a:cxnLst>
                <a:rect l="0" t="0" r="r" b="b"/>
                <a:pathLst>
                  <a:path w="15" h="12">
                    <a:moveTo>
                      <a:pt x="9" y="1"/>
                    </a:moveTo>
                    <a:lnTo>
                      <a:pt x="3" y="0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0" y="10"/>
                    </a:lnTo>
                    <a:lnTo>
                      <a:pt x="6" y="11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5" y="2"/>
                    </a:lnTo>
                    <a:lnTo>
                      <a:pt x="15" y="1"/>
                    </a:lnTo>
                    <a:lnTo>
                      <a:pt x="15" y="1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43" name="Freeform 63"/>
              <p:cNvSpPr>
                <a:spLocks/>
              </p:cNvSpPr>
              <p:nvPr/>
            </p:nvSpPr>
            <p:spPr bwMode="auto">
              <a:xfrm>
                <a:off x="1364" y="1114"/>
                <a:ext cx="12" cy="5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6" y="4"/>
                  </a:cxn>
                  <a:cxn ang="0">
                    <a:pos x="12" y="5"/>
                  </a:cxn>
                  <a:cxn ang="0">
                    <a:pos x="12" y="5"/>
                  </a:cxn>
                  <a:cxn ang="0">
                    <a:pos x="12" y="3"/>
                  </a:cxn>
                  <a:cxn ang="0">
                    <a:pos x="6" y="2"/>
                  </a:cxn>
                </a:cxnLst>
                <a:rect l="0" t="0" r="r" b="b"/>
                <a:pathLst>
                  <a:path w="12" h="5">
                    <a:moveTo>
                      <a:pt x="6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4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3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44" name="Freeform 64"/>
              <p:cNvSpPr>
                <a:spLocks/>
              </p:cNvSpPr>
              <p:nvPr/>
            </p:nvSpPr>
            <p:spPr bwMode="auto">
              <a:xfrm>
                <a:off x="1363" y="1116"/>
                <a:ext cx="13" cy="6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1" y="0"/>
                  </a:cxn>
                  <a:cxn ang="0">
                    <a:pos x="0" y="3"/>
                  </a:cxn>
                  <a:cxn ang="0">
                    <a:pos x="6" y="4"/>
                  </a:cxn>
                  <a:cxn ang="0">
                    <a:pos x="11" y="6"/>
                  </a:cxn>
                  <a:cxn ang="0">
                    <a:pos x="12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</a:cxnLst>
                <a:rect l="0" t="0" r="r" b="b"/>
                <a:pathLst>
                  <a:path w="13" h="6">
                    <a:moveTo>
                      <a:pt x="7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6" y="4"/>
                    </a:lnTo>
                    <a:lnTo>
                      <a:pt x="11" y="6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45" name="Freeform 65"/>
              <p:cNvSpPr>
                <a:spLocks/>
              </p:cNvSpPr>
              <p:nvPr/>
            </p:nvSpPr>
            <p:spPr bwMode="auto">
              <a:xfrm>
                <a:off x="1363" y="1119"/>
                <a:ext cx="1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6" y="2"/>
                  </a:cxn>
                  <a:cxn ang="0">
                    <a:pos x="12" y="2"/>
                  </a:cxn>
                  <a:cxn ang="0">
                    <a:pos x="12" y="1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12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6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6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46" name="Freeform 66"/>
              <p:cNvSpPr>
                <a:spLocks/>
              </p:cNvSpPr>
              <p:nvPr/>
            </p:nvSpPr>
            <p:spPr bwMode="auto">
              <a:xfrm>
                <a:off x="1368" y="1115"/>
                <a:ext cx="7" cy="12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2"/>
                  </a:cxn>
                  <a:cxn ang="0">
                    <a:pos x="1" y="12"/>
                  </a:cxn>
                  <a:cxn ang="0">
                    <a:pos x="7" y="6"/>
                  </a:cxn>
                  <a:cxn ang="0">
                    <a:pos x="7" y="6"/>
                  </a:cxn>
                  <a:cxn ang="0">
                    <a:pos x="1" y="6"/>
                  </a:cxn>
                </a:cxnLst>
                <a:rect l="0" t="0" r="r" b="b"/>
                <a:pathLst>
                  <a:path w="7" h="12">
                    <a:moveTo>
                      <a:pt x="1" y="6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1" y="12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47" name="Freeform 67"/>
              <p:cNvSpPr>
                <a:spLocks/>
              </p:cNvSpPr>
              <p:nvPr/>
            </p:nvSpPr>
            <p:spPr bwMode="auto">
              <a:xfrm>
                <a:off x="1227" y="1112"/>
                <a:ext cx="144" cy="37"/>
              </a:xfrm>
              <a:custGeom>
                <a:avLst/>
                <a:gdLst/>
                <a:ahLst/>
                <a:cxnLst>
                  <a:cxn ang="0">
                    <a:pos x="141" y="3"/>
                  </a:cxn>
                  <a:cxn ang="0">
                    <a:pos x="141" y="3"/>
                  </a:cxn>
                  <a:cxn ang="0">
                    <a:pos x="138" y="4"/>
                  </a:cxn>
                  <a:cxn ang="0">
                    <a:pos x="126" y="13"/>
                  </a:cxn>
                  <a:cxn ang="0">
                    <a:pos x="119" y="14"/>
                  </a:cxn>
                  <a:cxn ang="0">
                    <a:pos x="100" y="20"/>
                  </a:cxn>
                  <a:cxn ang="0">
                    <a:pos x="89" y="25"/>
                  </a:cxn>
                  <a:cxn ang="0">
                    <a:pos x="75" y="25"/>
                  </a:cxn>
                  <a:cxn ang="0">
                    <a:pos x="65" y="22"/>
                  </a:cxn>
                  <a:cxn ang="0">
                    <a:pos x="51" y="20"/>
                  </a:cxn>
                  <a:cxn ang="0">
                    <a:pos x="36" y="15"/>
                  </a:cxn>
                  <a:cxn ang="0">
                    <a:pos x="27" y="13"/>
                  </a:cxn>
                  <a:cxn ang="0">
                    <a:pos x="16" y="7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8"/>
                  </a:cxn>
                  <a:cxn ang="0">
                    <a:pos x="8" y="18"/>
                  </a:cxn>
                  <a:cxn ang="0">
                    <a:pos x="25" y="25"/>
                  </a:cxn>
                  <a:cxn ang="0">
                    <a:pos x="40" y="28"/>
                  </a:cxn>
                  <a:cxn ang="0">
                    <a:pos x="50" y="32"/>
                  </a:cxn>
                  <a:cxn ang="0">
                    <a:pos x="60" y="34"/>
                  </a:cxn>
                  <a:cxn ang="0">
                    <a:pos x="73" y="37"/>
                  </a:cxn>
                  <a:cxn ang="0">
                    <a:pos x="91" y="36"/>
                  </a:cxn>
                  <a:cxn ang="0">
                    <a:pos x="104" y="32"/>
                  </a:cxn>
                  <a:cxn ang="0">
                    <a:pos x="111" y="29"/>
                  </a:cxn>
                  <a:cxn ang="0">
                    <a:pos x="131" y="24"/>
                  </a:cxn>
                  <a:cxn ang="0">
                    <a:pos x="144" y="14"/>
                  </a:cxn>
                  <a:cxn ang="0">
                    <a:pos x="141" y="9"/>
                  </a:cxn>
                  <a:cxn ang="0">
                    <a:pos x="141" y="3"/>
                  </a:cxn>
                </a:cxnLst>
                <a:rect l="0" t="0" r="r" b="b"/>
                <a:pathLst>
                  <a:path w="144" h="37">
                    <a:moveTo>
                      <a:pt x="141" y="3"/>
                    </a:moveTo>
                    <a:lnTo>
                      <a:pt x="141" y="3"/>
                    </a:lnTo>
                    <a:lnTo>
                      <a:pt x="138" y="4"/>
                    </a:lnTo>
                    <a:lnTo>
                      <a:pt x="126" y="13"/>
                    </a:lnTo>
                    <a:lnTo>
                      <a:pt x="119" y="14"/>
                    </a:lnTo>
                    <a:lnTo>
                      <a:pt x="100" y="20"/>
                    </a:lnTo>
                    <a:lnTo>
                      <a:pt x="89" y="25"/>
                    </a:lnTo>
                    <a:lnTo>
                      <a:pt x="75" y="25"/>
                    </a:lnTo>
                    <a:lnTo>
                      <a:pt x="65" y="22"/>
                    </a:lnTo>
                    <a:lnTo>
                      <a:pt x="51" y="20"/>
                    </a:lnTo>
                    <a:lnTo>
                      <a:pt x="36" y="15"/>
                    </a:lnTo>
                    <a:lnTo>
                      <a:pt x="27" y="13"/>
                    </a:lnTo>
                    <a:lnTo>
                      <a:pt x="16" y="7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8" y="18"/>
                    </a:lnTo>
                    <a:lnTo>
                      <a:pt x="25" y="25"/>
                    </a:lnTo>
                    <a:lnTo>
                      <a:pt x="40" y="28"/>
                    </a:lnTo>
                    <a:lnTo>
                      <a:pt x="50" y="32"/>
                    </a:lnTo>
                    <a:lnTo>
                      <a:pt x="60" y="34"/>
                    </a:lnTo>
                    <a:lnTo>
                      <a:pt x="73" y="37"/>
                    </a:lnTo>
                    <a:lnTo>
                      <a:pt x="91" y="36"/>
                    </a:lnTo>
                    <a:lnTo>
                      <a:pt x="104" y="32"/>
                    </a:lnTo>
                    <a:lnTo>
                      <a:pt x="111" y="29"/>
                    </a:lnTo>
                    <a:lnTo>
                      <a:pt x="131" y="24"/>
                    </a:lnTo>
                    <a:lnTo>
                      <a:pt x="144" y="14"/>
                    </a:lnTo>
                    <a:lnTo>
                      <a:pt x="141" y="9"/>
                    </a:lnTo>
                    <a:lnTo>
                      <a:pt x="141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48" name="Freeform 68"/>
              <p:cNvSpPr>
                <a:spLocks/>
              </p:cNvSpPr>
              <p:nvPr/>
            </p:nvSpPr>
            <p:spPr bwMode="auto">
              <a:xfrm>
                <a:off x="1227" y="1110"/>
                <a:ext cx="5" cy="10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5" y="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6"/>
                  </a:cxn>
                </a:cxnLst>
                <a:rect l="0" t="0" r="r" b="b"/>
                <a:pathLst>
                  <a:path w="5" h="10">
                    <a:moveTo>
                      <a:pt x="4" y="6"/>
                    </a:moveTo>
                    <a:lnTo>
                      <a:pt x="5" y="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49" name="Freeform 69"/>
              <p:cNvSpPr>
                <a:spLocks/>
              </p:cNvSpPr>
              <p:nvPr/>
            </p:nvSpPr>
            <p:spPr bwMode="auto">
              <a:xfrm>
                <a:off x="908" y="1311"/>
                <a:ext cx="71" cy="12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3" y="23"/>
                  </a:cxn>
                  <a:cxn ang="0">
                    <a:pos x="15" y="44"/>
                  </a:cxn>
                  <a:cxn ang="0">
                    <a:pos x="22" y="62"/>
                  </a:cxn>
                  <a:cxn ang="0">
                    <a:pos x="28" y="68"/>
                  </a:cxn>
                  <a:cxn ang="0">
                    <a:pos x="45" y="88"/>
                  </a:cxn>
                  <a:cxn ang="0">
                    <a:pos x="54" y="101"/>
                  </a:cxn>
                  <a:cxn ang="0">
                    <a:pos x="66" y="120"/>
                  </a:cxn>
                  <a:cxn ang="0">
                    <a:pos x="71" y="118"/>
                  </a:cxn>
                  <a:cxn ang="0">
                    <a:pos x="59" y="99"/>
                  </a:cxn>
                  <a:cxn ang="0">
                    <a:pos x="45" y="79"/>
                  </a:cxn>
                  <a:cxn ang="0">
                    <a:pos x="40" y="74"/>
                  </a:cxn>
                  <a:cxn ang="0">
                    <a:pos x="27" y="59"/>
                  </a:cxn>
                  <a:cxn ang="0">
                    <a:pos x="18" y="38"/>
                  </a:cxn>
                  <a:cxn ang="0">
                    <a:pos x="9" y="22"/>
                  </a:cxn>
                  <a:cxn ang="0">
                    <a:pos x="5" y="9"/>
                  </a:cxn>
                  <a:cxn ang="0">
                    <a:pos x="5" y="0"/>
                  </a:cxn>
                </a:cxnLst>
                <a:rect l="0" t="0" r="r" b="b"/>
                <a:pathLst>
                  <a:path w="71" h="120">
                    <a:moveTo>
                      <a:pt x="5" y="0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3" y="23"/>
                    </a:lnTo>
                    <a:lnTo>
                      <a:pt x="15" y="44"/>
                    </a:lnTo>
                    <a:lnTo>
                      <a:pt x="22" y="62"/>
                    </a:lnTo>
                    <a:lnTo>
                      <a:pt x="28" y="68"/>
                    </a:lnTo>
                    <a:lnTo>
                      <a:pt x="45" y="88"/>
                    </a:lnTo>
                    <a:lnTo>
                      <a:pt x="54" y="101"/>
                    </a:lnTo>
                    <a:lnTo>
                      <a:pt x="66" y="120"/>
                    </a:lnTo>
                    <a:lnTo>
                      <a:pt x="71" y="118"/>
                    </a:lnTo>
                    <a:lnTo>
                      <a:pt x="59" y="99"/>
                    </a:lnTo>
                    <a:lnTo>
                      <a:pt x="45" y="79"/>
                    </a:lnTo>
                    <a:lnTo>
                      <a:pt x="40" y="74"/>
                    </a:lnTo>
                    <a:lnTo>
                      <a:pt x="27" y="59"/>
                    </a:lnTo>
                    <a:lnTo>
                      <a:pt x="18" y="38"/>
                    </a:lnTo>
                    <a:lnTo>
                      <a:pt x="9" y="22"/>
                    </a:lnTo>
                    <a:lnTo>
                      <a:pt x="5" y="9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50" name="Freeform 70"/>
              <p:cNvSpPr>
                <a:spLocks/>
              </p:cNvSpPr>
              <p:nvPr/>
            </p:nvSpPr>
            <p:spPr bwMode="auto">
              <a:xfrm>
                <a:off x="892" y="1231"/>
                <a:ext cx="106" cy="317"/>
              </a:xfrm>
              <a:custGeom>
                <a:avLst/>
                <a:gdLst/>
                <a:ahLst/>
                <a:cxnLst>
                  <a:cxn ang="0">
                    <a:pos x="101" y="10"/>
                  </a:cxn>
                  <a:cxn ang="0">
                    <a:pos x="102" y="5"/>
                  </a:cxn>
                  <a:cxn ang="0">
                    <a:pos x="87" y="0"/>
                  </a:cxn>
                  <a:cxn ang="0">
                    <a:pos x="68" y="0"/>
                  </a:cxn>
                  <a:cxn ang="0">
                    <a:pos x="50" y="3"/>
                  </a:cxn>
                  <a:cxn ang="0">
                    <a:pos x="29" y="14"/>
                  </a:cxn>
                  <a:cxn ang="0">
                    <a:pos x="18" y="24"/>
                  </a:cxn>
                  <a:cxn ang="0">
                    <a:pos x="8" y="40"/>
                  </a:cxn>
                  <a:cxn ang="0">
                    <a:pos x="1" y="58"/>
                  </a:cxn>
                  <a:cxn ang="0">
                    <a:pos x="0" y="79"/>
                  </a:cxn>
                  <a:cxn ang="0">
                    <a:pos x="5" y="107"/>
                  </a:cxn>
                  <a:cxn ang="0">
                    <a:pos x="10" y="123"/>
                  </a:cxn>
                  <a:cxn ang="0">
                    <a:pos x="20" y="140"/>
                  </a:cxn>
                  <a:cxn ang="0">
                    <a:pos x="28" y="160"/>
                  </a:cxn>
                  <a:cxn ang="0">
                    <a:pos x="38" y="176"/>
                  </a:cxn>
                  <a:cxn ang="0">
                    <a:pos x="48" y="193"/>
                  </a:cxn>
                  <a:cxn ang="0">
                    <a:pos x="63" y="213"/>
                  </a:cxn>
                  <a:cxn ang="0">
                    <a:pos x="68" y="226"/>
                  </a:cxn>
                  <a:cxn ang="0">
                    <a:pos x="75" y="249"/>
                  </a:cxn>
                  <a:cxn ang="0">
                    <a:pos x="79" y="269"/>
                  </a:cxn>
                  <a:cxn ang="0">
                    <a:pos x="83" y="278"/>
                  </a:cxn>
                  <a:cxn ang="0">
                    <a:pos x="89" y="293"/>
                  </a:cxn>
                  <a:cxn ang="0">
                    <a:pos x="101" y="317"/>
                  </a:cxn>
                  <a:cxn ang="0">
                    <a:pos x="106" y="316"/>
                  </a:cxn>
                  <a:cxn ang="0">
                    <a:pos x="94" y="291"/>
                  </a:cxn>
                  <a:cxn ang="0">
                    <a:pos x="91" y="286"/>
                  </a:cxn>
                  <a:cxn ang="0">
                    <a:pos x="85" y="266"/>
                  </a:cxn>
                  <a:cxn ang="0">
                    <a:pos x="81" y="248"/>
                  </a:cxn>
                  <a:cxn ang="0">
                    <a:pos x="75" y="229"/>
                  </a:cxn>
                  <a:cxn ang="0">
                    <a:pos x="67" y="209"/>
                  </a:cxn>
                  <a:cxn ang="0">
                    <a:pos x="53" y="190"/>
                  </a:cxn>
                  <a:cxn ang="0">
                    <a:pos x="43" y="174"/>
                  </a:cxn>
                  <a:cxn ang="0">
                    <a:pos x="32" y="155"/>
                  </a:cxn>
                  <a:cxn ang="0">
                    <a:pos x="23" y="135"/>
                  </a:cxn>
                  <a:cxn ang="0">
                    <a:pos x="16" y="122"/>
                  </a:cxn>
                  <a:cxn ang="0">
                    <a:pos x="10" y="105"/>
                  </a:cxn>
                  <a:cxn ang="0">
                    <a:pos x="6" y="79"/>
                  </a:cxn>
                  <a:cxn ang="0">
                    <a:pos x="6" y="60"/>
                  </a:cxn>
                  <a:cxn ang="0">
                    <a:pos x="13" y="41"/>
                  </a:cxn>
                  <a:cxn ang="0">
                    <a:pos x="22" y="28"/>
                  </a:cxn>
                  <a:cxn ang="0">
                    <a:pos x="32" y="18"/>
                  </a:cxn>
                  <a:cxn ang="0">
                    <a:pos x="50" y="8"/>
                  </a:cxn>
                  <a:cxn ang="0">
                    <a:pos x="68" y="6"/>
                  </a:cxn>
                  <a:cxn ang="0">
                    <a:pos x="86" y="6"/>
                  </a:cxn>
                  <a:cxn ang="0">
                    <a:pos x="101" y="10"/>
                  </a:cxn>
                </a:cxnLst>
                <a:rect l="0" t="0" r="r" b="b"/>
                <a:pathLst>
                  <a:path w="106" h="317">
                    <a:moveTo>
                      <a:pt x="101" y="10"/>
                    </a:moveTo>
                    <a:lnTo>
                      <a:pt x="102" y="5"/>
                    </a:lnTo>
                    <a:lnTo>
                      <a:pt x="87" y="0"/>
                    </a:lnTo>
                    <a:lnTo>
                      <a:pt x="68" y="0"/>
                    </a:lnTo>
                    <a:lnTo>
                      <a:pt x="50" y="3"/>
                    </a:lnTo>
                    <a:lnTo>
                      <a:pt x="29" y="14"/>
                    </a:lnTo>
                    <a:lnTo>
                      <a:pt x="18" y="24"/>
                    </a:lnTo>
                    <a:lnTo>
                      <a:pt x="8" y="40"/>
                    </a:lnTo>
                    <a:lnTo>
                      <a:pt x="1" y="58"/>
                    </a:lnTo>
                    <a:lnTo>
                      <a:pt x="0" y="79"/>
                    </a:lnTo>
                    <a:lnTo>
                      <a:pt x="5" y="107"/>
                    </a:lnTo>
                    <a:lnTo>
                      <a:pt x="10" y="123"/>
                    </a:lnTo>
                    <a:lnTo>
                      <a:pt x="20" y="140"/>
                    </a:lnTo>
                    <a:lnTo>
                      <a:pt x="28" y="160"/>
                    </a:lnTo>
                    <a:lnTo>
                      <a:pt x="38" y="176"/>
                    </a:lnTo>
                    <a:lnTo>
                      <a:pt x="48" y="193"/>
                    </a:lnTo>
                    <a:lnTo>
                      <a:pt x="63" y="213"/>
                    </a:lnTo>
                    <a:lnTo>
                      <a:pt x="68" y="226"/>
                    </a:lnTo>
                    <a:lnTo>
                      <a:pt x="75" y="249"/>
                    </a:lnTo>
                    <a:lnTo>
                      <a:pt x="79" y="269"/>
                    </a:lnTo>
                    <a:lnTo>
                      <a:pt x="83" y="278"/>
                    </a:lnTo>
                    <a:lnTo>
                      <a:pt x="89" y="293"/>
                    </a:lnTo>
                    <a:lnTo>
                      <a:pt x="101" y="317"/>
                    </a:lnTo>
                    <a:lnTo>
                      <a:pt x="106" y="316"/>
                    </a:lnTo>
                    <a:lnTo>
                      <a:pt x="94" y="291"/>
                    </a:lnTo>
                    <a:lnTo>
                      <a:pt x="91" y="286"/>
                    </a:lnTo>
                    <a:lnTo>
                      <a:pt x="85" y="266"/>
                    </a:lnTo>
                    <a:lnTo>
                      <a:pt x="81" y="248"/>
                    </a:lnTo>
                    <a:lnTo>
                      <a:pt x="75" y="229"/>
                    </a:lnTo>
                    <a:lnTo>
                      <a:pt x="67" y="209"/>
                    </a:lnTo>
                    <a:lnTo>
                      <a:pt x="53" y="190"/>
                    </a:lnTo>
                    <a:lnTo>
                      <a:pt x="43" y="174"/>
                    </a:lnTo>
                    <a:lnTo>
                      <a:pt x="32" y="155"/>
                    </a:lnTo>
                    <a:lnTo>
                      <a:pt x="23" y="135"/>
                    </a:lnTo>
                    <a:lnTo>
                      <a:pt x="16" y="122"/>
                    </a:lnTo>
                    <a:lnTo>
                      <a:pt x="10" y="105"/>
                    </a:lnTo>
                    <a:lnTo>
                      <a:pt x="6" y="79"/>
                    </a:lnTo>
                    <a:lnTo>
                      <a:pt x="6" y="60"/>
                    </a:lnTo>
                    <a:lnTo>
                      <a:pt x="13" y="41"/>
                    </a:lnTo>
                    <a:lnTo>
                      <a:pt x="22" y="28"/>
                    </a:lnTo>
                    <a:lnTo>
                      <a:pt x="32" y="18"/>
                    </a:lnTo>
                    <a:lnTo>
                      <a:pt x="50" y="8"/>
                    </a:lnTo>
                    <a:lnTo>
                      <a:pt x="68" y="6"/>
                    </a:lnTo>
                    <a:lnTo>
                      <a:pt x="86" y="6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51" name="Freeform 71"/>
              <p:cNvSpPr>
                <a:spLocks/>
              </p:cNvSpPr>
              <p:nvPr/>
            </p:nvSpPr>
            <p:spPr bwMode="auto">
              <a:xfrm>
                <a:off x="853" y="1205"/>
                <a:ext cx="155" cy="248"/>
              </a:xfrm>
              <a:custGeom>
                <a:avLst/>
                <a:gdLst/>
                <a:ahLst/>
                <a:cxnLst>
                  <a:cxn ang="0">
                    <a:pos x="154" y="12"/>
                  </a:cxn>
                  <a:cxn ang="0">
                    <a:pos x="155" y="7"/>
                  </a:cxn>
                  <a:cxn ang="0">
                    <a:pos x="143" y="3"/>
                  </a:cxn>
                  <a:cxn ang="0">
                    <a:pos x="126" y="0"/>
                  </a:cxn>
                  <a:cxn ang="0">
                    <a:pos x="114" y="1"/>
                  </a:cxn>
                  <a:cxn ang="0">
                    <a:pos x="102" y="3"/>
                  </a:cxn>
                  <a:cxn ang="0">
                    <a:pos x="83" y="7"/>
                  </a:cxn>
                  <a:cxn ang="0">
                    <a:pos x="70" y="11"/>
                  </a:cxn>
                  <a:cxn ang="0">
                    <a:pos x="53" y="22"/>
                  </a:cxn>
                  <a:cxn ang="0">
                    <a:pos x="35" y="35"/>
                  </a:cxn>
                  <a:cxn ang="0">
                    <a:pos x="24" y="52"/>
                  </a:cxn>
                  <a:cxn ang="0">
                    <a:pos x="16" y="66"/>
                  </a:cxn>
                  <a:cxn ang="0">
                    <a:pos x="9" y="80"/>
                  </a:cxn>
                  <a:cxn ang="0">
                    <a:pos x="5" y="95"/>
                  </a:cxn>
                  <a:cxn ang="0">
                    <a:pos x="4" y="109"/>
                  </a:cxn>
                  <a:cxn ang="0">
                    <a:pos x="0" y="127"/>
                  </a:cxn>
                  <a:cxn ang="0">
                    <a:pos x="4" y="147"/>
                  </a:cxn>
                  <a:cxn ang="0">
                    <a:pos x="12" y="172"/>
                  </a:cxn>
                  <a:cxn ang="0">
                    <a:pos x="19" y="192"/>
                  </a:cxn>
                  <a:cxn ang="0">
                    <a:pos x="26" y="216"/>
                  </a:cxn>
                  <a:cxn ang="0">
                    <a:pos x="34" y="236"/>
                  </a:cxn>
                  <a:cxn ang="0">
                    <a:pos x="37" y="248"/>
                  </a:cxn>
                  <a:cxn ang="0">
                    <a:pos x="40" y="247"/>
                  </a:cxn>
                  <a:cxn ang="0">
                    <a:pos x="43" y="247"/>
                  </a:cxn>
                  <a:cxn ang="0">
                    <a:pos x="39" y="232"/>
                  </a:cxn>
                  <a:cxn ang="0">
                    <a:pos x="31" y="212"/>
                  </a:cxn>
                  <a:cxn ang="0">
                    <a:pos x="25" y="191"/>
                  </a:cxn>
                  <a:cxn ang="0">
                    <a:pos x="16" y="164"/>
                  </a:cxn>
                  <a:cxn ang="0">
                    <a:pos x="9" y="145"/>
                  </a:cxn>
                  <a:cxn ang="0">
                    <a:pos x="6" y="128"/>
                  </a:cxn>
                  <a:cxn ang="0">
                    <a:pos x="9" y="110"/>
                  </a:cxn>
                  <a:cxn ang="0">
                    <a:pos x="10" y="96"/>
                  </a:cxn>
                  <a:cxn ang="0">
                    <a:pos x="13" y="82"/>
                  </a:cxn>
                  <a:cxn ang="0">
                    <a:pos x="21" y="69"/>
                  </a:cxn>
                  <a:cxn ang="0">
                    <a:pos x="29" y="55"/>
                  </a:cxn>
                  <a:cxn ang="0">
                    <a:pos x="39" y="40"/>
                  </a:cxn>
                  <a:cxn ang="0">
                    <a:pos x="56" y="27"/>
                  </a:cxn>
                  <a:cxn ang="0">
                    <a:pos x="71" y="17"/>
                  </a:cxn>
                  <a:cxn ang="0">
                    <a:pos x="86" y="12"/>
                  </a:cxn>
                  <a:cxn ang="0">
                    <a:pos x="105" y="8"/>
                  </a:cxn>
                  <a:cxn ang="0">
                    <a:pos x="114" y="7"/>
                  </a:cxn>
                  <a:cxn ang="0">
                    <a:pos x="125" y="6"/>
                  </a:cxn>
                  <a:cxn ang="0">
                    <a:pos x="142" y="8"/>
                  </a:cxn>
                  <a:cxn ang="0">
                    <a:pos x="154" y="12"/>
                  </a:cxn>
                </a:cxnLst>
                <a:rect l="0" t="0" r="r" b="b"/>
                <a:pathLst>
                  <a:path w="155" h="248">
                    <a:moveTo>
                      <a:pt x="154" y="12"/>
                    </a:moveTo>
                    <a:lnTo>
                      <a:pt x="155" y="7"/>
                    </a:lnTo>
                    <a:lnTo>
                      <a:pt x="143" y="3"/>
                    </a:lnTo>
                    <a:lnTo>
                      <a:pt x="126" y="0"/>
                    </a:lnTo>
                    <a:lnTo>
                      <a:pt x="114" y="1"/>
                    </a:lnTo>
                    <a:lnTo>
                      <a:pt x="102" y="3"/>
                    </a:lnTo>
                    <a:lnTo>
                      <a:pt x="83" y="7"/>
                    </a:lnTo>
                    <a:lnTo>
                      <a:pt x="70" y="11"/>
                    </a:lnTo>
                    <a:lnTo>
                      <a:pt x="53" y="22"/>
                    </a:lnTo>
                    <a:lnTo>
                      <a:pt x="35" y="35"/>
                    </a:lnTo>
                    <a:lnTo>
                      <a:pt x="24" y="52"/>
                    </a:lnTo>
                    <a:lnTo>
                      <a:pt x="16" y="66"/>
                    </a:lnTo>
                    <a:lnTo>
                      <a:pt x="9" y="80"/>
                    </a:lnTo>
                    <a:lnTo>
                      <a:pt x="5" y="95"/>
                    </a:lnTo>
                    <a:lnTo>
                      <a:pt x="4" y="109"/>
                    </a:lnTo>
                    <a:lnTo>
                      <a:pt x="0" y="127"/>
                    </a:lnTo>
                    <a:lnTo>
                      <a:pt x="4" y="147"/>
                    </a:lnTo>
                    <a:lnTo>
                      <a:pt x="12" y="172"/>
                    </a:lnTo>
                    <a:lnTo>
                      <a:pt x="19" y="192"/>
                    </a:lnTo>
                    <a:lnTo>
                      <a:pt x="26" y="216"/>
                    </a:lnTo>
                    <a:lnTo>
                      <a:pt x="34" y="236"/>
                    </a:lnTo>
                    <a:lnTo>
                      <a:pt x="37" y="248"/>
                    </a:lnTo>
                    <a:lnTo>
                      <a:pt x="40" y="247"/>
                    </a:lnTo>
                    <a:lnTo>
                      <a:pt x="43" y="247"/>
                    </a:lnTo>
                    <a:lnTo>
                      <a:pt x="39" y="232"/>
                    </a:lnTo>
                    <a:lnTo>
                      <a:pt x="31" y="212"/>
                    </a:lnTo>
                    <a:lnTo>
                      <a:pt x="25" y="191"/>
                    </a:lnTo>
                    <a:lnTo>
                      <a:pt x="16" y="164"/>
                    </a:lnTo>
                    <a:lnTo>
                      <a:pt x="9" y="145"/>
                    </a:lnTo>
                    <a:lnTo>
                      <a:pt x="6" y="128"/>
                    </a:lnTo>
                    <a:lnTo>
                      <a:pt x="9" y="110"/>
                    </a:lnTo>
                    <a:lnTo>
                      <a:pt x="10" y="96"/>
                    </a:lnTo>
                    <a:lnTo>
                      <a:pt x="13" y="82"/>
                    </a:lnTo>
                    <a:lnTo>
                      <a:pt x="21" y="69"/>
                    </a:lnTo>
                    <a:lnTo>
                      <a:pt x="29" y="55"/>
                    </a:lnTo>
                    <a:lnTo>
                      <a:pt x="39" y="40"/>
                    </a:lnTo>
                    <a:lnTo>
                      <a:pt x="56" y="27"/>
                    </a:lnTo>
                    <a:lnTo>
                      <a:pt x="71" y="17"/>
                    </a:lnTo>
                    <a:lnTo>
                      <a:pt x="86" y="12"/>
                    </a:lnTo>
                    <a:lnTo>
                      <a:pt x="105" y="8"/>
                    </a:lnTo>
                    <a:lnTo>
                      <a:pt x="114" y="7"/>
                    </a:lnTo>
                    <a:lnTo>
                      <a:pt x="125" y="6"/>
                    </a:lnTo>
                    <a:lnTo>
                      <a:pt x="142" y="8"/>
                    </a:lnTo>
                    <a:lnTo>
                      <a:pt x="15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52" name="Freeform 72"/>
              <p:cNvSpPr>
                <a:spLocks/>
              </p:cNvSpPr>
              <p:nvPr/>
            </p:nvSpPr>
            <p:spPr bwMode="auto">
              <a:xfrm>
                <a:off x="890" y="1450"/>
                <a:ext cx="6" cy="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2" y="5"/>
                  </a:cxn>
                  <a:cxn ang="0">
                    <a:pos x="4" y="3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0" y="3"/>
                  </a:cxn>
                </a:cxnLst>
                <a:rect l="0" t="0" r="r" b="b"/>
                <a:pathLst>
                  <a:path w="6" h="5">
                    <a:moveTo>
                      <a:pt x="0" y="3"/>
                    </a:moveTo>
                    <a:lnTo>
                      <a:pt x="0" y="3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53" name="Freeform 73"/>
              <p:cNvSpPr>
                <a:spLocks/>
              </p:cNvSpPr>
              <p:nvPr/>
            </p:nvSpPr>
            <p:spPr bwMode="auto">
              <a:xfrm>
                <a:off x="891" y="1451"/>
                <a:ext cx="6" cy="3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6" y="3"/>
                  </a:cxn>
                  <a:cxn ang="0">
                    <a:pos x="6" y="2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2"/>
                  </a:cxn>
                </a:cxnLst>
                <a:rect l="0" t="0" r="r" b="b"/>
                <a:pathLst>
                  <a:path w="6" h="3">
                    <a:moveTo>
                      <a:pt x="3" y="2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54" name="Freeform 74"/>
              <p:cNvSpPr>
                <a:spLocks/>
              </p:cNvSpPr>
              <p:nvPr/>
            </p:nvSpPr>
            <p:spPr bwMode="auto">
              <a:xfrm>
                <a:off x="891" y="1453"/>
                <a:ext cx="6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1" y="3"/>
                  </a:cxn>
                  <a:cxn ang="0">
                    <a:pos x="3" y="2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0" y="1"/>
                  </a:cxn>
                </a:cxnLst>
                <a:rect l="0" t="0" r="r" b="b"/>
                <a:pathLst>
                  <a:path w="6" h="3">
                    <a:moveTo>
                      <a:pt x="0" y="1"/>
                    </a:moveTo>
                    <a:lnTo>
                      <a:pt x="0" y="1"/>
                    </a:lnTo>
                    <a:lnTo>
                      <a:pt x="1" y="3"/>
                    </a:lnTo>
                    <a:lnTo>
                      <a:pt x="3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55" name="Freeform 75"/>
              <p:cNvSpPr>
                <a:spLocks/>
              </p:cNvSpPr>
              <p:nvPr/>
            </p:nvSpPr>
            <p:spPr bwMode="auto">
              <a:xfrm>
                <a:off x="891" y="1454"/>
                <a:ext cx="7" cy="12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1"/>
                  </a:cxn>
                  <a:cxn ang="0">
                    <a:pos x="0" y="4"/>
                  </a:cxn>
                  <a:cxn ang="0">
                    <a:pos x="1" y="6"/>
                  </a:cxn>
                  <a:cxn ang="0">
                    <a:pos x="1" y="8"/>
                  </a:cxn>
                  <a:cxn ang="0">
                    <a:pos x="1" y="9"/>
                  </a:cxn>
                  <a:cxn ang="0">
                    <a:pos x="1" y="12"/>
                  </a:cxn>
                  <a:cxn ang="0">
                    <a:pos x="4" y="12"/>
                  </a:cxn>
                  <a:cxn ang="0">
                    <a:pos x="7" y="12"/>
                  </a:cxn>
                  <a:cxn ang="0">
                    <a:pos x="7" y="7"/>
                  </a:cxn>
                  <a:cxn ang="0">
                    <a:pos x="6" y="6"/>
                  </a:cxn>
                  <a:cxn ang="0">
                    <a:pos x="6" y="5"/>
                  </a:cxn>
                  <a:cxn ang="0">
                    <a:pos x="6" y="3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3" y="1"/>
                  </a:cxn>
                </a:cxnLst>
                <a:rect l="0" t="0" r="r" b="b"/>
                <a:pathLst>
                  <a:path w="7" h="12">
                    <a:moveTo>
                      <a:pt x="3" y="1"/>
                    </a:moveTo>
                    <a:lnTo>
                      <a:pt x="0" y="1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2"/>
                    </a:lnTo>
                    <a:lnTo>
                      <a:pt x="4" y="12"/>
                    </a:lnTo>
                    <a:lnTo>
                      <a:pt x="7" y="12"/>
                    </a:lnTo>
                    <a:lnTo>
                      <a:pt x="7" y="7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56" name="Freeform 76"/>
              <p:cNvSpPr>
                <a:spLocks/>
              </p:cNvSpPr>
              <p:nvPr/>
            </p:nvSpPr>
            <p:spPr bwMode="auto">
              <a:xfrm>
                <a:off x="892" y="1465"/>
                <a:ext cx="6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4" y="2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3" y="1"/>
                  </a:cxn>
                  <a:cxn ang="0">
                    <a:pos x="0" y="1"/>
                  </a:cxn>
                </a:cxnLst>
                <a:rect l="0" t="0" r="r" b="b"/>
                <a:pathLst>
                  <a:path w="6" h="3">
                    <a:moveTo>
                      <a:pt x="0" y="1"/>
                    </a:moveTo>
                    <a:lnTo>
                      <a:pt x="0" y="2"/>
                    </a:lnTo>
                    <a:lnTo>
                      <a:pt x="1" y="3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57" name="Freeform 77"/>
              <p:cNvSpPr>
                <a:spLocks/>
              </p:cNvSpPr>
              <p:nvPr/>
            </p:nvSpPr>
            <p:spPr bwMode="auto">
              <a:xfrm>
                <a:off x="893" y="1466"/>
                <a:ext cx="5" cy="33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1"/>
                  </a:cxn>
                  <a:cxn ang="0">
                    <a:pos x="0" y="33"/>
                  </a:cxn>
                  <a:cxn ang="0">
                    <a:pos x="5" y="33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1"/>
                  </a:cxn>
                </a:cxnLst>
                <a:rect l="0" t="0" r="r" b="b"/>
                <a:pathLst>
                  <a:path w="5" h="33">
                    <a:moveTo>
                      <a:pt x="3" y="1"/>
                    </a:moveTo>
                    <a:lnTo>
                      <a:pt x="0" y="1"/>
                    </a:lnTo>
                    <a:lnTo>
                      <a:pt x="0" y="33"/>
                    </a:lnTo>
                    <a:lnTo>
                      <a:pt x="5" y="33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58" name="Freeform 78"/>
              <p:cNvSpPr>
                <a:spLocks/>
              </p:cNvSpPr>
              <p:nvPr/>
            </p:nvSpPr>
            <p:spPr bwMode="auto">
              <a:xfrm>
                <a:off x="818" y="1258"/>
                <a:ext cx="53" cy="226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9" y="0"/>
                  </a:cxn>
                  <a:cxn ang="0">
                    <a:pos x="36" y="15"/>
                  </a:cxn>
                  <a:cxn ang="0">
                    <a:pos x="27" y="30"/>
                  </a:cxn>
                  <a:cxn ang="0">
                    <a:pos x="20" y="43"/>
                  </a:cxn>
                  <a:cxn ang="0">
                    <a:pos x="16" y="53"/>
                  </a:cxn>
                  <a:cxn ang="0">
                    <a:pos x="11" y="65"/>
                  </a:cxn>
                  <a:cxn ang="0">
                    <a:pos x="8" y="79"/>
                  </a:cxn>
                  <a:cxn ang="0">
                    <a:pos x="9" y="92"/>
                  </a:cxn>
                  <a:cxn ang="0">
                    <a:pos x="10" y="104"/>
                  </a:cxn>
                  <a:cxn ang="0">
                    <a:pos x="13" y="119"/>
                  </a:cxn>
                  <a:cxn ang="0">
                    <a:pos x="16" y="136"/>
                  </a:cxn>
                  <a:cxn ang="0">
                    <a:pos x="19" y="150"/>
                  </a:cxn>
                  <a:cxn ang="0">
                    <a:pos x="19" y="161"/>
                  </a:cxn>
                  <a:cxn ang="0">
                    <a:pos x="18" y="173"/>
                  </a:cxn>
                  <a:cxn ang="0">
                    <a:pos x="16" y="184"/>
                  </a:cxn>
                  <a:cxn ang="0">
                    <a:pos x="10" y="200"/>
                  </a:cxn>
                  <a:cxn ang="0">
                    <a:pos x="5" y="213"/>
                  </a:cxn>
                  <a:cxn ang="0">
                    <a:pos x="0" y="224"/>
                  </a:cxn>
                  <a:cxn ang="0">
                    <a:pos x="6" y="226"/>
                  </a:cxn>
                  <a:cxn ang="0">
                    <a:pos x="10" y="215"/>
                  </a:cxn>
                  <a:cxn ang="0">
                    <a:pos x="16" y="202"/>
                  </a:cxn>
                  <a:cxn ang="0">
                    <a:pos x="21" y="187"/>
                  </a:cxn>
                  <a:cxn ang="0">
                    <a:pos x="24" y="174"/>
                  </a:cxn>
                  <a:cxn ang="0">
                    <a:pos x="25" y="161"/>
                  </a:cxn>
                  <a:cxn ang="0">
                    <a:pos x="25" y="149"/>
                  </a:cxn>
                  <a:cxn ang="0">
                    <a:pos x="22" y="135"/>
                  </a:cxn>
                  <a:cxn ang="0">
                    <a:pos x="18" y="118"/>
                  </a:cxn>
                  <a:cxn ang="0">
                    <a:pos x="16" y="102"/>
                  </a:cxn>
                  <a:cxn ang="0">
                    <a:pos x="14" y="92"/>
                  </a:cxn>
                  <a:cxn ang="0">
                    <a:pos x="13" y="80"/>
                  </a:cxn>
                  <a:cxn ang="0">
                    <a:pos x="16" y="68"/>
                  </a:cxn>
                  <a:cxn ang="0">
                    <a:pos x="21" y="55"/>
                  </a:cxn>
                  <a:cxn ang="0">
                    <a:pos x="26" y="42"/>
                  </a:cxn>
                  <a:cxn ang="0">
                    <a:pos x="31" y="33"/>
                  </a:cxn>
                  <a:cxn ang="0">
                    <a:pos x="41" y="18"/>
                  </a:cxn>
                  <a:cxn ang="0">
                    <a:pos x="53" y="4"/>
                  </a:cxn>
                </a:cxnLst>
                <a:rect l="0" t="0" r="r" b="b"/>
                <a:pathLst>
                  <a:path w="53" h="226">
                    <a:moveTo>
                      <a:pt x="53" y="4"/>
                    </a:moveTo>
                    <a:lnTo>
                      <a:pt x="49" y="0"/>
                    </a:lnTo>
                    <a:lnTo>
                      <a:pt x="36" y="15"/>
                    </a:lnTo>
                    <a:lnTo>
                      <a:pt x="27" y="30"/>
                    </a:lnTo>
                    <a:lnTo>
                      <a:pt x="20" y="43"/>
                    </a:lnTo>
                    <a:lnTo>
                      <a:pt x="16" y="53"/>
                    </a:lnTo>
                    <a:lnTo>
                      <a:pt x="11" y="65"/>
                    </a:lnTo>
                    <a:lnTo>
                      <a:pt x="8" y="79"/>
                    </a:lnTo>
                    <a:lnTo>
                      <a:pt x="9" y="92"/>
                    </a:lnTo>
                    <a:lnTo>
                      <a:pt x="10" y="104"/>
                    </a:lnTo>
                    <a:lnTo>
                      <a:pt x="13" y="119"/>
                    </a:lnTo>
                    <a:lnTo>
                      <a:pt x="16" y="136"/>
                    </a:lnTo>
                    <a:lnTo>
                      <a:pt x="19" y="150"/>
                    </a:lnTo>
                    <a:lnTo>
                      <a:pt x="19" y="161"/>
                    </a:lnTo>
                    <a:lnTo>
                      <a:pt x="18" y="173"/>
                    </a:lnTo>
                    <a:lnTo>
                      <a:pt x="16" y="184"/>
                    </a:lnTo>
                    <a:lnTo>
                      <a:pt x="10" y="200"/>
                    </a:lnTo>
                    <a:lnTo>
                      <a:pt x="5" y="213"/>
                    </a:lnTo>
                    <a:lnTo>
                      <a:pt x="0" y="224"/>
                    </a:lnTo>
                    <a:lnTo>
                      <a:pt x="6" y="226"/>
                    </a:lnTo>
                    <a:lnTo>
                      <a:pt x="10" y="215"/>
                    </a:lnTo>
                    <a:lnTo>
                      <a:pt x="16" y="202"/>
                    </a:lnTo>
                    <a:lnTo>
                      <a:pt x="21" y="187"/>
                    </a:lnTo>
                    <a:lnTo>
                      <a:pt x="24" y="174"/>
                    </a:lnTo>
                    <a:lnTo>
                      <a:pt x="25" y="161"/>
                    </a:lnTo>
                    <a:lnTo>
                      <a:pt x="25" y="149"/>
                    </a:lnTo>
                    <a:lnTo>
                      <a:pt x="22" y="135"/>
                    </a:lnTo>
                    <a:lnTo>
                      <a:pt x="18" y="118"/>
                    </a:lnTo>
                    <a:lnTo>
                      <a:pt x="16" y="102"/>
                    </a:lnTo>
                    <a:lnTo>
                      <a:pt x="14" y="92"/>
                    </a:lnTo>
                    <a:lnTo>
                      <a:pt x="13" y="80"/>
                    </a:lnTo>
                    <a:lnTo>
                      <a:pt x="16" y="68"/>
                    </a:lnTo>
                    <a:lnTo>
                      <a:pt x="21" y="55"/>
                    </a:lnTo>
                    <a:lnTo>
                      <a:pt x="26" y="42"/>
                    </a:lnTo>
                    <a:lnTo>
                      <a:pt x="31" y="33"/>
                    </a:lnTo>
                    <a:lnTo>
                      <a:pt x="41" y="18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59" name="Freeform 79"/>
              <p:cNvSpPr>
                <a:spLocks/>
              </p:cNvSpPr>
              <p:nvPr/>
            </p:nvSpPr>
            <p:spPr bwMode="auto">
              <a:xfrm>
                <a:off x="801" y="1283"/>
                <a:ext cx="18" cy="84"/>
              </a:xfrm>
              <a:custGeom>
                <a:avLst/>
                <a:gdLst/>
                <a:ahLst/>
                <a:cxnLst>
                  <a:cxn ang="0">
                    <a:pos x="18" y="2"/>
                  </a:cxn>
                  <a:cxn ang="0">
                    <a:pos x="13" y="0"/>
                  </a:cxn>
                  <a:cxn ang="0">
                    <a:pos x="5" y="17"/>
                  </a:cxn>
                  <a:cxn ang="0">
                    <a:pos x="3" y="23"/>
                  </a:cxn>
                  <a:cxn ang="0">
                    <a:pos x="2" y="35"/>
                  </a:cxn>
                  <a:cxn ang="0">
                    <a:pos x="0" y="47"/>
                  </a:cxn>
                  <a:cxn ang="0">
                    <a:pos x="0" y="60"/>
                  </a:cxn>
                  <a:cxn ang="0">
                    <a:pos x="1" y="69"/>
                  </a:cxn>
                  <a:cxn ang="0">
                    <a:pos x="3" y="77"/>
                  </a:cxn>
                  <a:cxn ang="0">
                    <a:pos x="4" y="84"/>
                  </a:cxn>
                  <a:cxn ang="0">
                    <a:pos x="7" y="84"/>
                  </a:cxn>
                  <a:cxn ang="0">
                    <a:pos x="10" y="83"/>
                  </a:cxn>
                  <a:cxn ang="0">
                    <a:pos x="8" y="76"/>
                  </a:cxn>
                  <a:cxn ang="0">
                    <a:pos x="7" y="68"/>
                  </a:cxn>
                  <a:cxn ang="0">
                    <a:pos x="5" y="59"/>
                  </a:cxn>
                  <a:cxn ang="0">
                    <a:pos x="5" y="48"/>
                  </a:cxn>
                  <a:cxn ang="0">
                    <a:pos x="8" y="36"/>
                  </a:cxn>
                  <a:cxn ang="0">
                    <a:pos x="8" y="25"/>
                  </a:cxn>
                  <a:cxn ang="0">
                    <a:pos x="14" y="10"/>
                  </a:cxn>
                  <a:cxn ang="0">
                    <a:pos x="18" y="2"/>
                  </a:cxn>
                </a:cxnLst>
                <a:rect l="0" t="0" r="r" b="b"/>
                <a:pathLst>
                  <a:path w="18" h="84">
                    <a:moveTo>
                      <a:pt x="18" y="2"/>
                    </a:moveTo>
                    <a:lnTo>
                      <a:pt x="13" y="0"/>
                    </a:lnTo>
                    <a:lnTo>
                      <a:pt x="5" y="17"/>
                    </a:lnTo>
                    <a:lnTo>
                      <a:pt x="3" y="23"/>
                    </a:lnTo>
                    <a:lnTo>
                      <a:pt x="2" y="35"/>
                    </a:lnTo>
                    <a:lnTo>
                      <a:pt x="0" y="47"/>
                    </a:lnTo>
                    <a:lnTo>
                      <a:pt x="0" y="60"/>
                    </a:lnTo>
                    <a:lnTo>
                      <a:pt x="1" y="69"/>
                    </a:lnTo>
                    <a:lnTo>
                      <a:pt x="3" y="77"/>
                    </a:lnTo>
                    <a:lnTo>
                      <a:pt x="4" y="84"/>
                    </a:lnTo>
                    <a:lnTo>
                      <a:pt x="7" y="84"/>
                    </a:lnTo>
                    <a:lnTo>
                      <a:pt x="10" y="83"/>
                    </a:lnTo>
                    <a:lnTo>
                      <a:pt x="8" y="76"/>
                    </a:lnTo>
                    <a:lnTo>
                      <a:pt x="7" y="68"/>
                    </a:lnTo>
                    <a:lnTo>
                      <a:pt x="5" y="59"/>
                    </a:lnTo>
                    <a:lnTo>
                      <a:pt x="5" y="48"/>
                    </a:lnTo>
                    <a:lnTo>
                      <a:pt x="8" y="36"/>
                    </a:lnTo>
                    <a:lnTo>
                      <a:pt x="8" y="25"/>
                    </a:lnTo>
                    <a:lnTo>
                      <a:pt x="14" y="10"/>
                    </a:ln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60" name="Freeform 80"/>
              <p:cNvSpPr>
                <a:spLocks/>
              </p:cNvSpPr>
              <p:nvPr/>
            </p:nvSpPr>
            <p:spPr bwMode="auto">
              <a:xfrm>
                <a:off x="805" y="1365"/>
                <a:ext cx="5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0" y="2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lnTo>
                      <a:pt x="0" y="2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61" name="Freeform 81"/>
              <p:cNvSpPr>
                <a:spLocks/>
              </p:cNvSpPr>
              <p:nvPr/>
            </p:nvSpPr>
            <p:spPr bwMode="auto">
              <a:xfrm>
                <a:off x="806" y="1365"/>
                <a:ext cx="5" cy="5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5" y="2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3" y="2"/>
                  </a:cxn>
                </a:cxnLst>
                <a:rect l="0" t="0" r="r" b="b"/>
                <a:pathLst>
                  <a:path w="5" h="5">
                    <a:moveTo>
                      <a:pt x="3" y="2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62" name="Freeform 82"/>
              <p:cNvSpPr>
                <a:spLocks/>
              </p:cNvSpPr>
              <p:nvPr/>
            </p:nvSpPr>
            <p:spPr bwMode="auto">
              <a:xfrm>
                <a:off x="806" y="1369"/>
                <a:ext cx="5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1" y="3"/>
                  </a:cxn>
                  <a:cxn ang="0">
                    <a:pos x="3" y="2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0" y="1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lnTo>
                      <a:pt x="0" y="1"/>
                    </a:lnTo>
                    <a:lnTo>
                      <a:pt x="1" y="3"/>
                    </a:lnTo>
                    <a:lnTo>
                      <a:pt x="3" y="2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63" name="Freeform 83"/>
              <p:cNvSpPr>
                <a:spLocks/>
              </p:cNvSpPr>
              <p:nvPr/>
            </p:nvSpPr>
            <p:spPr bwMode="auto">
              <a:xfrm>
                <a:off x="806" y="1370"/>
                <a:ext cx="6" cy="4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1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6" y="4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</a:cxnLst>
                <a:rect l="0" t="0" r="r" b="b"/>
                <a:pathLst>
                  <a:path w="6" h="4">
                    <a:moveTo>
                      <a:pt x="3" y="1"/>
                    </a:moveTo>
                    <a:lnTo>
                      <a:pt x="0" y="1"/>
                    </a:lnTo>
                    <a:lnTo>
                      <a:pt x="0" y="4"/>
                    </a:lnTo>
                    <a:lnTo>
                      <a:pt x="3" y="4"/>
                    </a:lnTo>
                    <a:lnTo>
                      <a:pt x="6" y="4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64" name="Freeform 84"/>
              <p:cNvSpPr>
                <a:spLocks/>
              </p:cNvSpPr>
              <p:nvPr/>
            </p:nvSpPr>
            <p:spPr bwMode="auto">
              <a:xfrm>
                <a:off x="806" y="1373"/>
                <a:ext cx="6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3" y="1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0" y="1"/>
                  </a:cxn>
                </a:cxnLst>
                <a:rect l="0" t="0" r="r" b="b"/>
                <a:pathLst>
                  <a:path w="6" h="2">
                    <a:moveTo>
                      <a:pt x="0" y="1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3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65" name="Freeform 85"/>
              <p:cNvSpPr>
                <a:spLocks/>
              </p:cNvSpPr>
              <p:nvPr/>
            </p:nvSpPr>
            <p:spPr bwMode="auto">
              <a:xfrm>
                <a:off x="807" y="1374"/>
                <a:ext cx="5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2" y="0"/>
                  </a:cxn>
                </a:cxnLst>
                <a:rect l="0" t="0" r="r" b="b"/>
                <a:pathLst>
                  <a:path w="5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66" name="Freeform 86"/>
              <p:cNvSpPr>
                <a:spLocks/>
              </p:cNvSpPr>
              <p:nvPr/>
            </p:nvSpPr>
            <p:spPr bwMode="auto">
              <a:xfrm>
                <a:off x="807" y="1375"/>
                <a:ext cx="8" cy="1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2"/>
                  </a:cxn>
                  <a:cxn ang="0">
                    <a:pos x="1" y="5"/>
                  </a:cxn>
                  <a:cxn ang="0">
                    <a:pos x="1" y="6"/>
                  </a:cxn>
                  <a:cxn ang="0">
                    <a:pos x="1" y="8"/>
                  </a:cxn>
                  <a:cxn ang="0">
                    <a:pos x="2" y="11"/>
                  </a:cxn>
                  <a:cxn ang="0">
                    <a:pos x="2" y="12"/>
                  </a:cxn>
                  <a:cxn ang="0">
                    <a:pos x="2" y="15"/>
                  </a:cxn>
                  <a:cxn ang="0">
                    <a:pos x="3" y="17"/>
                  </a:cxn>
                  <a:cxn ang="0">
                    <a:pos x="6" y="16"/>
                  </a:cxn>
                  <a:cxn ang="0">
                    <a:pos x="8" y="16"/>
                  </a:cxn>
                  <a:cxn ang="0">
                    <a:pos x="8" y="14"/>
                  </a:cxn>
                  <a:cxn ang="0">
                    <a:pos x="8" y="11"/>
                  </a:cxn>
                  <a:cxn ang="0">
                    <a:pos x="7" y="10"/>
                  </a:cxn>
                  <a:cxn ang="0">
                    <a:pos x="7" y="7"/>
                  </a:cxn>
                  <a:cxn ang="0">
                    <a:pos x="6" y="5"/>
                  </a:cxn>
                  <a:cxn ang="0">
                    <a:pos x="6" y="3"/>
                  </a:cxn>
                  <a:cxn ang="0">
                    <a:pos x="5" y="0"/>
                  </a:cxn>
                  <a:cxn ang="0">
                    <a:pos x="2" y="1"/>
                  </a:cxn>
                  <a:cxn ang="0">
                    <a:pos x="0" y="1"/>
                  </a:cxn>
                </a:cxnLst>
                <a:rect l="0" t="0" r="r" b="b"/>
                <a:pathLst>
                  <a:path w="8" h="17">
                    <a:moveTo>
                      <a:pt x="0" y="1"/>
                    </a:moveTo>
                    <a:lnTo>
                      <a:pt x="0" y="2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8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5"/>
                    </a:lnTo>
                    <a:lnTo>
                      <a:pt x="3" y="17"/>
                    </a:lnTo>
                    <a:lnTo>
                      <a:pt x="6" y="16"/>
                    </a:lnTo>
                    <a:lnTo>
                      <a:pt x="8" y="16"/>
                    </a:lnTo>
                    <a:lnTo>
                      <a:pt x="8" y="14"/>
                    </a:lnTo>
                    <a:lnTo>
                      <a:pt x="8" y="11"/>
                    </a:lnTo>
                    <a:lnTo>
                      <a:pt x="7" y="10"/>
                    </a:lnTo>
                    <a:lnTo>
                      <a:pt x="7" y="7"/>
                    </a:lnTo>
                    <a:lnTo>
                      <a:pt x="6" y="5"/>
                    </a:lnTo>
                    <a:lnTo>
                      <a:pt x="6" y="3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67" name="Freeform 87"/>
              <p:cNvSpPr>
                <a:spLocks/>
              </p:cNvSpPr>
              <p:nvPr/>
            </p:nvSpPr>
            <p:spPr bwMode="auto">
              <a:xfrm>
                <a:off x="810" y="1390"/>
                <a:ext cx="6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3"/>
                  </a:cxn>
                  <a:cxn ang="0">
                    <a:pos x="1" y="5"/>
                  </a:cxn>
                  <a:cxn ang="0">
                    <a:pos x="4" y="4"/>
                  </a:cxn>
                  <a:cxn ang="0">
                    <a:pos x="6" y="3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0" y="2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lnTo>
                      <a:pt x="0" y="3"/>
                    </a:lnTo>
                    <a:lnTo>
                      <a:pt x="1" y="5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68" name="Freeform 88"/>
              <p:cNvSpPr>
                <a:spLocks/>
              </p:cNvSpPr>
              <p:nvPr/>
            </p:nvSpPr>
            <p:spPr bwMode="auto">
              <a:xfrm>
                <a:off x="811" y="1393"/>
                <a:ext cx="5" cy="2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1"/>
                  </a:cxn>
                </a:cxnLst>
                <a:rect l="0" t="0" r="r" b="b"/>
                <a:pathLst>
                  <a:path w="5" h="2">
                    <a:moveTo>
                      <a:pt x="3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69" name="Freeform 89"/>
              <p:cNvSpPr>
                <a:spLocks/>
              </p:cNvSpPr>
              <p:nvPr/>
            </p:nvSpPr>
            <p:spPr bwMode="auto">
              <a:xfrm>
                <a:off x="756" y="1329"/>
                <a:ext cx="51" cy="96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" y="26"/>
                  </a:cxn>
                  <a:cxn ang="0">
                    <a:pos x="7" y="39"/>
                  </a:cxn>
                  <a:cxn ang="0">
                    <a:pos x="26" y="67"/>
                  </a:cxn>
                  <a:cxn ang="0">
                    <a:pos x="35" y="82"/>
                  </a:cxn>
                  <a:cxn ang="0">
                    <a:pos x="46" y="96"/>
                  </a:cxn>
                  <a:cxn ang="0">
                    <a:pos x="48" y="95"/>
                  </a:cxn>
                  <a:cxn ang="0">
                    <a:pos x="51" y="93"/>
                  </a:cxn>
                  <a:cxn ang="0">
                    <a:pos x="40" y="79"/>
                  </a:cxn>
                  <a:cxn ang="0">
                    <a:pos x="30" y="64"/>
                  </a:cxn>
                  <a:cxn ang="0">
                    <a:pos x="12" y="38"/>
                  </a:cxn>
                  <a:cxn ang="0">
                    <a:pos x="8" y="25"/>
                  </a:cxn>
                  <a:cxn ang="0">
                    <a:pos x="5" y="11"/>
                  </a:cxn>
                  <a:cxn ang="0">
                    <a:pos x="5" y="0"/>
                  </a:cxn>
                </a:cxnLst>
                <a:rect l="0" t="0" r="r" b="b"/>
                <a:pathLst>
                  <a:path w="51" h="96">
                    <a:moveTo>
                      <a:pt x="5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" y="26"/>
                    </a:lnTo>
                    <a:lnTo>
                      <a:pt x="7" y="39"/>
                    </a:lnTo>
                    <a:lnTo>
                      <a:pt x="26" y="67"/>
                    </a:lnTo>
                    <a:lnTo>
                      <a:pt x="35" y="82"/>
                    </a:lnTo>
                    <a:lnTo>
                      <a:pt x="46" y="96"/>
                    </a:lnTo>
                    <a:lnTo>
                      <a:pt x="48" y="95"/>
                    </a:lnTo>
                    <a:lnTo>
                      <a:pt x="51" y="93"/>
                    </a:lnTo>
                    <a:lnTo>
                      <a:pt x="40" y="79"/>
                    </a:lnTo>
                    <a:lnTo>
                      <a:pt x="30" y="64"/>
                    </a:lnTo>
                    <a:lnTo>
                      <a:pt x="12" y="38"/>
                    </a:lnTo>
                    <a:lnTo>
                      <a:pt x="8" y="25"/>
                    </a:lnTo>
                    <a:lnTo>
                      <a:pt x="5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70" name="Freeform 90"/>
              <p:cNvSpPr>
                <a:spLocks/>
              </p:cNvSpPr>
              <p:nvPr/>
            </p:nvSpPr>
            <p:spPr bwMode="auto">
              <a:xfrm>
                <a:off x="802" y="1422"/>
                <a:ext cx="6" cy="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2" y="5"/>
                  </a:cxn>
                  <a:cxn ang="0">
                    <a:pos x="4" y="3"/>
                  </a:cxn>
                  <a:cxn ang="0">
                    <a:pos x="6" y="1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3"/>
                  </a:cxn>
                </a:cxnLst>
                <a:rect l="0" t="0" r="r" b="b"/>
                <a:pathLst>
                  <a:path w="6" h="5">
                    <a:moveTo>
                      <a:pt x="0" y="3"/>
                    </a:moveTo>
                    <a:lnTo>
                      <a:pt x="0" y="3"/>
                    </a:lnTo>
                    <a:lnTo>
                      <a:pt x="1" y="3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71" name="Freeform 91"/>
              <p:cNvSpPr>
                <a:spLocks/>
              </p:cNvSpPr>
              <p:nvPr/>
            </p:nvSpPr>
            <p:spPr bwMode="auto">
              <a:xfrm>
                <a:off x="804" y="1423"/>
                <a:ext cx="4" cy="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1" y="4"/>
                  </a:cxn>
                  <a:cxn ang="0">
                    <a:pos x="2" y="5"/>
                  </a:cxn>
                  <a:cxn ang="0">
                    <a:pos x="3" y="2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4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lnTo>
                      <a:pt x="0" y="4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3" y="2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72" name="Freeform 92"/>
              <p:cNvSpPr>
                <a:spLocks/>
              </p:cNvSpPr>
              <p:nvPr/>
            </p:nvSpPr>
            <p:spPr bwMode="auto">
              <a:xfrm>
                <a:off x="804" y="1423"/>
                <a:ext cx="5" cy="4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3" y="3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3" y="2"/>
                  </a:cxn>
                </a:cxnLst>
                <a:rect l="0" t="0" r="r" b="b"/>
                <a:pathLst>
                  <a:path w="5" h="4">
                    <a:moveTo>
                      <a:pt x="3" y="2"/>
                    </a:moveTo>
                    <a:lnTo>
                      <a:pt x="0" y="3"/>
                    </a:lnTo>
                    <a:lnTo>
                      <a:pt x="1" y="4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73" name="Freeform 93"/>
              <p:cNvSpPr>
                <a:spLocks/>
              </p:cNvSpPr>
              <p:nvPr/>
            </p:nvSpPr>
            <p:spPr bwMode="auto">
              <a:xfrm>
                <a:off x="805" y="1424"/>
                <a:ext cx="7" cy="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4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2" y="7"/>
                  </a:cxn>
                  <a:cxn ang="0">
                    <a:pos x="4" y="6"/>
                  </a:cxn>
                  <a:cxn ang="0">
                    <a:pos x="7" y="5"/>
                  </a:cxn>
                  <a:cxn ang="0">
                    <a:pos x="7" y="4"/>
                  </a:cxn>
                  <a:cxn ang="0">
                    <a:pos x="5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3"/>
                  </a:cxn>
                </a:cxnLst>
                <a:rect l="0" t="0" r="r" b="b"/>
                <a:pathLst>
                  <a:path w="7" h="7">
                    <a:moveTo>
                      <a:pt x="0" y="3"/>
                    </a:moveTo>
                    <a:lnTo>
                      <a:pt x="0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7"/>
                    </a:lnTo>
                    <a:lnTo>
                      <a:pt x="4" y="6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74" name="Freeform 94"/>
              <p:cNvSpPr>
                <a:spLocks/>
              </p:cNvSpPr>
              <p:nvPr/>
            </p:nvSpPr>
            <p:spPr bwMode="auto">
              <a:xfrm>
                <a:off x="806" y="1428"/>
                <a:ext cx="7" cy="5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0" y="0"/>
                  </a:cxn>
                  <a:cxn ang="0">
                    <a:pos x="2" y="5"/>
                  </a:cxn>
                  <a:cxn ang="0">
                    <a:pos x="4" y="4"/>
                  </a:cxn>
                  <a:cxn ang="0">
                    <a:pos x="7" y="3"/>
                  </a:cxn>
                  <a:cxn ang="0">
                    <a:pos x="6" y="1"/>
                  </a:cxn>
                  <a:cxn ang="0">
                    <a:pos x="3" y="2"/>
                  </a:cxn>
                  <a:cxn ang="0">
                    <a:pos x="1" y="3"/>
                  </a:cxn>
                </a:cxnLst>
                <a:rect l="0" t="0" r="r" b="b"/>
                <a:pathLst>
                  <a:path w="7" h="5">
                    <a:moveTo>
                      <a:pt x="1" y="3"/>
                    </a:moveTo>
                    <a:lnTo>
                      <a:pt x="0" y="0"/>
                    </a:lnTo>
                    <a:lnTo>
                      <a:pt x="2" y="5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75" name="Freeform 95"/>
              <p:cNvSpPr>
                <a:spLocks/>
              </p:cNvSpPr>
              <p:nvPr/>
            </p:nvSpPr>
            <p:spPr bwMode="auto">
              <a:xfrm>
                <a:off x="808" y="1431"/>
                <a:ext cx="10" cy="24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2"/>
                  </a:cxn>
                  <a:cxn ang="0">
                    <a:pos x="1" y="5"/>
                  </a:cxn>
                  <a:cxn ang="0">
                    <a:pos x="1" y="7"/>
                  </a:cxn>
                  <a:cxn ang="0">
                    <a:pos x="2" y="10"/>
                  </a:cxn>
                  <a:cxn ang="0">
                    <a:pos x="3" y="16"/>
                  </a:cxn>
                  <a:cxn ang="0">
                    <a:pos x="4" y="18"/>
                  </a:cxn>
                  <a:cxn ang="0">
                    <a:pos x="4" y="20"/>
                  </a:cxn>
                  <a:cxn ang="0">
                    <a:pos x="4" y="21"/>
                  </a:cxn>
                  <a:cxn ang="0">
                    <a:pos x="4" y="24"/>
                  </a:cxn>
                  <a:cxn ang="0">
                    <a:pos x="7" y="24"/>
                  </a:cxn>
                  <a:cxn ang="0">
                    <a:pos x="10" y="24"/>
                  </a:cxn>
                  <a:cxn ang="0">
                    <a:pos x="10" y="19"/>
                  </a:cxn>
                  <a:cxn ang="0">
                    <a:pos x="9" y="18"/>
                  </a:cxn>
                  <a:cxn ang="0">
                    <a:pos x="9" y="17"/>
                  </a:cxn>
                  <a:cxn ang="0">
                    <a:pos x="9" y="15"/>
                  </a:cxn>
                  <a:cxn ang="0">
                    <a:pos x="7" y="7"/>
                  </a:cxn>
                  <a:cxn ang="0">
                    <a:pos x="7" y="4"/>
                  </a:cxn>
                  <a:cxn ang="0">
                    <a:pos x="6" y="2"/>
                  </a:cxn>
                  <a:cxn ang="0">
                    <a:pos x="7" y="5"/>
                  </a:cxn>
                  <a:cxn ang="0">
                    <a:pos x="5" y="0"/>
                  </a:cxn>
                  <a:cxn ang="0">
                    <a:pos x="2" y="1"/>
                  </a:cxn>
                </a:cxnLst>
                <a:rect l="0" t="0" r="r" b="b"/>
                <a:pathLst>
                  <a:path w="10" h="24">
                    <a:moveTo>
                      <a:pt x="2" y="1"/>
                    </a:moveTo>
                    <a:lnTo>
                      <a:pt x="0" y="2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2" y="10"/>
                    </a:lnTo>
                    <a:lnTo>
                      <a:pt x="3" y="16"/>
                    </a:lnTo>
                    <a:lnTo>
                      <a:pt x="4" y="18"/>
                    </a:lnTo>
                    <a:lnTo>
                      <a:pt x="4" y="20"/>
                    </a:lnTo>
                    <a:lnTo>
                      <a:pt x="4" y="21"/>
                    </a:lnTo>
                    <a:lnTo>
                      <a:pt x="4" y="24"/>
                    </a:lnTo>
                    <a:lnTo>
                      <a:pt x="7" y="24"/>
                    </a:lnTo>
                    <a:lnTo>
                      <a:pt x="10" y="24"/>
                    </a:lnTo>
                    <a:lnTo>
                      <a:pt x="10" y="19"/>
                    </a:lnTo>
                    <a:lnTo>
                      <a:pt x="9" y="18"/>
                    </a:lnTo>
                    <a:lnTo>
                      <a:pt x="9" y="17"/>
                    </a:lnTo>
                    <a:lnTo>
                      <a:pt x="9" y="15"/>
                    </a:lnTo>
                    <a:lnTo>
                      <a:pt x="7" y="7"/>
                    </a:lnTo>
                    <a:lnTo>
                      <a:pt x="7" y="4"/>
                    </a:lnTo>
                    <a:lnTo>
                      <a:pt x="6" y="2"/>
                    </a:lnTo>
                    <a:lnTo>
                      <a:pt x="7" y="5"/>
                    </a:lnTo>
                    <a:lnTo>
                      <a:pt x="5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76" name="Freeform 96"/>
              <p:cNvSpPr>
                <a:spLocks/>
              </p:cNvSpPr>
              <p:nvPr/>
            </p:nvSpPr>
            <p:spPr bwMode="auto">
              <a:xfrm>
                <a:off x="812" y="1455"/>
                <a:ext cx="10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" y="20"/>
                  </a:cxn>
                  <a:cxn ang="0">
                    <a:pos x="10" y="19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10" h="2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" y="20"/>
                    </a:lnTo>
                    <a:lnTo>
                      <a:pt x="10" y="19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77" name="Freeform 97"/>
              <p:cNvSpPr>
                <a:spLocks/>
              </p:cNvSpPr>
              <p:nvPr/>
            </p:nvSpPr>
            <p:spPr bwMode="auto">
              <a:xfrm>
                <a:off x="733" y="1345"/>
                <a:ext cx="76" cy="155"/>
              </a:xfrm>
              <a:custGeom>
                <a:avLst/>
                <a:gdLst/>
                <a:ahLst/>
                <a:cxnLst>
                  <a:cxn ang="0">
                    <a:pos x="8" y="1"/>
                  </a:cxn>
                  <a:cxn ang="0">
                    <a:pos x="3" y="0"/>
                  </a:cxn>
                  <a:cxn ang="0">
                    <a:pos x="0" y="11"/>
                  </a:cxn>
                  <a:cxn ang="0">
                    <a:pos x="1" y="22"/>
                  </a:cxn>
                  <a:cxn ang="0">
                    <a:pos x="4" y="35"/>
                  </a:cxn>
                  <a:cxn ang="0">
                    <a:pos x="7" y="43"/>
                  </a:cxn>
                  <a:cxn ang="0">
                    <a:pos x="20" y="59"/>
                  </a:cxn>
                  <a:cxn ang="0">
                    <a:pos x="27" y="69"/>
                  </a:cxn>
                  <a:cxn ang="0">
                    <a:pos x="38" y="80"/>
                  </a:cxn>
                  <a:cxn ang="0">
                    <a:pos x="49" y="91"/>
                  </a:cxn>
                  <a:cxn ang="0">
                    <a:pos x="57" y="102"/>
                  </a:cxn>
                  <a:cxn ang="0">
                    <a:pos x="67" y="115"/>
                  </a:cxn>
                  <a:cxn ang="0">
                    <a:pos x="67" y="124"/>
                  </a:cxn>
                  <a:cxn ang="0">
                    <a:pos x="69" y="137"/>
                  </a:cxn>
                  <a:cxn ang="0">
                    <a:pos x="71" y="155"/>
                  </a:cxn>
                  <a:cxn ang="0">
                    <a:pos x="76" y="155"/>
                  </a:cxn>
                  <a:cxn ang="0">
                    <a:pos x="74" y="137"/>
                  </a:cxn>
                  <a:cxn ang="0">
                    <a:pos x="73" y="124"/>
                  </a:cxn>
                  <a:cxn ang="0">
                    <a:pos x="73" y="113"/>
                  </a:cxn>
                  <a:cxn ang="0">
                    <a:pos x="63" y="100"/>
                  </a:cxn>
                  <a:cxn ang="0">
                    <a:pos x="53" y="88"/>
                  </a:cxn>
                  <a:cxn ang="0">
                    <a:pos x="41" y="77"/>
                  </a:cxn>
                  <a:cxn ang="0">
                    <a:pos x="32" y="66"/>
                  </a:cxn>
                  <a:cxn ang="0">
                    <a:pos x="22" y="51"/>
                  </a:cxn>
                  <a:cxn ang="0">
                    <a:pos x="13" y="40"/>
                  </a:cxn>
                  <a:cxn ang="0">
                    <a:pos x="9" y="29"/>
                  </a:cxn>
                  <a:cxn ang="0">
                    <a:pos x="6" y="21"/>
                  </a:cxn>
                  <a:cxn ang="0">
                    <a:pos x="6" y="12"/>
                  </a:cxn>
                  <a:cxn ang="0">
                    <a:pos x="8" y="1"/>
                  </a:cxn>
                </a:cxnLst>
                <a:rect l="0" t="0" r="r" b="b"/>
                <a:pathLst>
                  <a:path w="76" h="155">
                    <a:moveTo>
                      <a:pt x="8" y="1"/>
                    </a:moveTo>
                    <a:lnTo>
                      <a:pt x="3" y="0"/>
                    </a:lnTo>
                    <a:lnTo>
                      <a:pt x="0" y="11"/>
                    </a:lnTo>
                    <a:lnTo>
                      <a:pt x="1" y="22"/>
                    </a:lnTo>
                    <a:lnTo>
                      <a:pt x="4" y="35"/>
                    </a:lnTo>
                    <a:lnTo>
                      <a:pt x="7" y="43"/>
                    </a:lnTo>
                    <a:lnTo>
                      <a:pt x="20" y="59"/>
                    </a:lnTo>
                    <a:lnTo>
                      <a:pt x="27" y="69"/>
                    </a:lnTo>
                    <a:lnTo>
                      <a:pt x="38" y="80"/>
                    </a:lnTo>
                    <a:lnTo>
                      <a:pt x="49" y="91"/>
                    </a:lnTo>
                    <a:lnTo>
                      <a:pt x="57" y="102"/>
                    </a:lnTo>
                    <a:lnTo>
                      <a:pt x="67" y="115"/>
                    </a:lnTo>
                    <a:lnTo>
                      <a:pt x="67" y="124"/>
                    </a:lnTo>
                    <a:lnTo>
                      <a:pt x="69" y="137"/>
                    </a:lnTo>
                    <a:lnTo>
                      <a:pt x="71" y="155"/>
                    </a:lnTo>
                    <a:lnTo>
                      <a:pt x="76" y="155"/>
                    </a:lnTo>
                    <a:lnTo>
                      <a:pt x="74" y="137"/>
                    </a:lnTo>
                    <a:lnTo>
                      <a:pt x="73" y="124"/>
                    </a:lnTo>
                    <a:lnTo>
                      <a:pt x="73" y="113"/>
                    </a:lnTo>
                    <a:lnTo>
                      <a:pt x="63" y="100"/>
                    </a:lnTo>
                    <a:lnTo>
                      <a:pt x="53" y="88"/>
                    </a:lnTo>
                    <a:lnTo>
                      <a:pt x="41" y="77"/>
                    </a:lnTo>
                    <a:lnTo>
                      <a:pt x="32" y="66"/>
                    </a:lnTo>
                    <a:lnTo>
                      <a:pt x="22" y="51"/>
                    </a:lnTo>
                    <a:lnTo>
                      <a:pt x="13" y="40"/>
                    </a:lnTo>
                    <a:lnTo>
                      <a:pt x="9" y="29"/>
                    </a:lnTo>
                    <a:lnTo>
                      <a:pt x="6" y="21"/>
                    </a:lnTo>
                    <a:lnTo>
                      <a:pt x="6" y="12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78" name="Freeform 98"/>
              <p:cNvSpPr>
                <a:spLocks/>
              </p:cNvSpPr>
              <p:nvPr/>
            </p:nvSpPr>
            <p:spPr bwMode="auto">
              <a:xfrm>
                <a:off x="805" y="1443"/>
                <a:ext cx="14" cy="2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3"/>
                  </a:cxn>
                  <a:cxn ang="0">
                    <a:pos x="5" y="12"/>
                  </a:cxn>
                  <a:cxn ang="0">
                    <a:pos x="9" y="22"/>
                  </a:cxn>
                  <a:cxn ang="0">
                    <a:pos x="11" y="21"/>
                  </a:cxn>
                  <a:cxn ang="0">
                    <a:pos x="14" y="20"/>
                  </a:cxn>
                  <a:cxn ang="0">
                    <a:pos x="11" y="11"/>
                  </a:cxn>
                  <a:cxn ang="0">
                    <a:pos x="5" y="0"/>
                  </a:cxn>
                </a:cxnLst>
                <a:rect l="0" t="0" r="r" b="b"/>
                <a:pathLst>
                  <a:path w="14" h="22">
                    <a:moveTo>
                      <a:pt x="5" y="0"/>
                    </a:moveTo>
                    <a:lnTo>
                      <a:pt x="0" y="3"/>
                    </a:lnTo>
                    <a:lnTo>
                      <a:pt x="5" y="12"/>
                    </a:lnTo>
                    <a:lnTo>
                      <a:pt x="9" y="22"/>
                    </a:lnTo>
                    <a:lnTo>
                      <a:pt x="11" y="21"/>
                    </a:lnTo>
                    <a:lnTo>
                      <a:pt x="14" y="20"/>
                    </a:lnTo>
                    <a:lnTo>
                      <a:pt x="11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79" name="Freeform 99"/>
              <p:cNvSpPr>
                <a:spLocks/>
              </p:cNvSpPr>
              <p:nvPr/>
            </p:nvSpPr>
            <p:spPr bwMode="auto">
              <a:xfrm>
                <a:off x="814" y="1462"/>
                <a:ext cx="5" cy="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1" y="5"/>
                  </a:cxn>
                  <a:cxn ang="0">
                    <a:pos x="3" y="3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3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lnTo>
                      <a:pt x="0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80" name="Freeform 100"/>
              <p:cNvSpPr>
                <a:spLocks/>
              </p:cNvSpPr>
              <p:nvPr/>
            </p:nvSpPr>
            <p:spPr bwMode="auto">
              <a:xfrm>
                <a:off x="814" y="1463"/>
                <a:ext cx="6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6" y="2"/>
                  </a:cxn>
                  <a:cxn ang="0">
                    <a:pos x="6" y="2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2"/>
                  </a:cxn>
                </a:cxnLst>
                <a:rect l="0" t="0" r="r" b="b"/>
                <a:pathLst>
                  <a:path w="6" h="2">
                    <a:moveTo>
                      <a:pt x="3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81" name="Freeform 101"/>
              <p:cNvSpPr>
                <a:spLocks/>
              </p:cNvSpPr>
              <p:nvPr/>
            </p:nvSpPr>
            <p:spPr bwMode="auto">
              <a:xfrm>
                <a:off x="814" y="1463"/>
                <a:ext cx="5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3" y="3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0" y="2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3" y="3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82" name="Freeform 102"/>
              <p:cNvSpPr>
                <a:spLocks/>
              </p:cNvSpPr>
              <p:nvPr/>
            </p:nvSpPr>
            <p:spPr bwMode="auto">
              <a:xfrm>
                <a:off x="815" y="1464"/>
                <a:ext cx="5" cy="3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2" y="3"/>
                  </a:cxn>
                  <a:cxn ang="0">
                    <a:pos x="5" y="3"/>
                  </a:cxn>
                  <a:cxn ang="0">
                    <a:pos x="5" y="2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2"/>
                  </a:cxn>
                </a:cxnLst>
                <a:rect l="0" t="0" r="r" b="b"/>
                <a:pathLst>
                  <a:path w="5" h="3">
                    <a:moveTo>
                      <a:pt x="2" y="2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83" name="Freeform 103"/>
              <p:cNvSpPr>
                <a:spLocks/>
              </p:cNvSpPr>
              <p:nvPr/>
            </p:nvSpPr>
            <p:spPr bwMode="auto">
              <a:xfrm>
                <a:off x="815" y="1466"/>
                <a:ext cx="5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3" y="2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2" y="1"/>
                  </a:cxn>
                  <a:cxn ang="0">
                    <a:pos x="0" y="1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3" y="2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84" name="Freeform 104"/>
              <p:cNvSpPr>
                <a:spLocks/>
              </p:cNvSpPr>
              <p:nvPr/>
            </p:nvSpPr>
            <p:spPr bwMode="auto">
              <a:xfrm>
                <a:off x="815" y="1467"/>
                <a:ext cx="6" cy="1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3" y="1"/>
                  </a:cxn>
                  <a:cxn ang="0">
                    <a:pos x="6" y="1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1"/>
                  </a:cxn>
                </a:cxnLst>
                <a:rect l="0" t="0" r="r" b="b"/>
                <a:pathLst>
                  <a:path w="6" h="1">
                    <a:moveTo>
                      <a:pt x="3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3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85" name="Freeform 105"/>
              <p:cNvSpPr>
                <a:spLocks/>
              </p:cNvSpPr>
              <p:nvPr/>
            </p:nvSpPr>
            <p:spPr bwMode="auto">
              <a:xfrm>
                <a:off x="815" y="1467"/>
                <a:ext cx="6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3" y="2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0" y="1"/>
                  </a:cxn>
                </a:cxnLst>
                <a:rect l="0" t="0" r="r" b="b"/>
                <a:pathLst>
                  <a:path w="6" h="3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3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86" name="Freeform 106"/>
              <p:cNvSpPr>
                <a:spLocks/>
              </p:cNvSpPr>
              <p:nvPr/>
            </p:nvSpPr>
            <p:spPr bwMode="auto">
              <a:xfrm>
                <a:off x="815" y="1468"/>
                <a:ext cx="6" cy="3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6" y="3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3" y="1"/>
                  </a:cxn>
                </a:cxnLst>
                <a:rect l="0" t="0" r="r" b="b"/>
                <a:pathLst>
                  <a:path w="6" h="3">
                    <a:moveTo>
                      <a:pt x="3" y="1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87" name="Freeform 107"/>
              <p:cNvSpPr>
                <a:spLocks/>
              </p:cNvSpPr>
              <p:nvPr/>
            </p:nvSpPr>
            <p:spPr bwMode="auto">
              <a:xfrm>
                <a:off x="815" y="1470"/>
                <a:ext cx="6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3"/>
                  </a:cxn>
                  <a:cxn ang="0">
                    <a:pos x="4" y="2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3" y="1"/>
                  </a:cxn>
                  <a:cxn ang="0">
                    <a:pos x="0" y="1"/>
                  </a:cxn>
                </a:cxnLst>
                <a:rect l="0" t="0" r="r" b="b"/>
                <a:pathLst>
                  <a:path w="6" h="3">
                    <a:moveTo>
                      <a:pt x="0" y="1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88" name="Freeform 108"/>
              <p:cNvSpPr>
                <a:spLocks/>
              </p:cNvSpPr>
              <p:nvPr/>
            </p:nvSpPr>
            <p:spPr bwMode="auto">
              <a:xfrm>
                <a:off x="816" y="1471"/>
                <a:ext cx="6" cy="3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6" y="3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1"/>
                  </a:cxn>
                </a:cxnLst>
                <a:rect l="0" t="0" r="r" b="b"/>
                <a:pathLst>
                  <a:path w="6" h="3">
                    <a:moveTo>
                      <a:pt x="3" y="1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89" name="Freeform 109"/>
              <p:cNvSpPr>
                <a:spLocks/>
              </p:cNvSpPr>
              <p:nvPr/>
            </p:nvSpPr>
            <p:spPr bwMode="auto">
              <a:xfrm>
                <a:off x="816" y="1473"/>
                <a:ext cx="6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1" y="3"/>
                  </a:cxn>
                  <a:cxn ang="0">
                    <a:pos x="3" y="2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0" y="1"/>
                  </a:cxn>
                </a:cxnLst>
                <a:rect l="0" t="0" r="r" b="b"/>
                <a:pathLst>
                  <a:path w="6" h="3">
                    <a:moveTo>
                      <a:pt x="0" y="1"/>
                    </a:moveTo>
                    <a:lnTo>
                      <a:pt x="0" y="1"/>
                    </a:lnTo>
                    <a:lnTo>
                      <a:pt x="1" y="3"/>
                    </a:lnTo>
                    <a:lnTo>
                      <a:pt x="3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90" name="Freeform 110"/>
              <p:cNvSpPr>
                <a:spLocks/>
              </p:cNvSpPr>
              <p:nvPr/>
            </p:nvSpPr>
            <p:spPr bwMode="auto">
              <a:xfrm>
                <a:off x="816" y="1474"/>
                <a:ext cx="6" cy="3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6" y="3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3" y="1"/>
                  </a:cxn>
                </a:cxnLst>
                <a:rect l="0" t="0" r="r" b="b"/>
                <a:pathLst>
                  <a:path w="6" h="3">
                    <a:moveTo>
                      <a:pt x="3" y="1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91" name="Freeform 111"/>
              <p:cNvSpPr>
                <a:spLocks/>
              </p:cNvSpPr>
              <p:nvPr/>
            </p:nvSpPr>
            <p:spPr bwMode="auto">
              <a:xfrm>
                <a:off x="816" y="1476"/>
                <a:ext cx="6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1" y="3"/>
                  </a:cxn>
                  <a:cxn ang="0">
                    <a:pos x="4" y="2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3" y="1"/>
                  </a:cxn>
                  <a:cxn ang="0">
                    <a:pos x="0" y="1"/>
                  </a:cxn>
                </a:cxnLst>
                <a:rect l="0" t="0" r="r" b="b"/>
                <a:pathLst>
                  <a:path w="6" h="3">
                    <a:moveTo>
                      <a:pt x="0" y="1"/>
                    </a:moveTo>
                    <a:lnTo>
                      <a:pt x="0" y="1"/>
                    </a:lnTo>
                    <a:lnTo>
                      <a:pt x="1" y="3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92" name="Freeform 112"/>
              <p:cNvSpPr>
                <a:spLocks/>
              </p:cNvSpPr>
              <p:nvPr/>
            </p:nvSpPr>
            <p:spPr bwMode="auto">
              <a:xfrm>
                <a:off x="817" y="1477"/>
                <a:ext cx="6" cy="14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3" y="14"/>
                  </a:cxn>
                  <a:cxn ang="0">
                    <a:pos x="5" y="14"/>
                  </a:cxn>
                  <a:cxn ang="0">
                    <a:pos x="6" y="10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1"/>
                  </a:cxn>
                </a:cxnLst>
                <a:rect l="0" t="0" r="r" b="b"/>
                <a:pathLst>
                  <a:path w="6" h="14">
                    <a:moveTo>
                      <a:pt x="3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6" y="10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93" name="Freeform 113"/>
              <p:cNvSpPr>
                <a:spLocks/>
              </p:cNvSpPr>
              <p:nvPr/>
            </p:nvSpPr>
            <p:spPr bwMode="auto">
              <a:xfrm>
                <a:off x="817" y="1490"/>
                <a:ext cx="5" cy="2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5" y="0"/>
                  </a:cxn>
                  <a:cxn ang="0">
                    <a:pos x="0" y="2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3" y="1"/>
                  </a:cxn>
                </a:cxnLst>
                <a:rect l="0" t="0" r="r" b="b"/>
                <a:pathLst>
                  <a:path w="5" h="2">
                    <a:moveTo>
                      <a:pt x="3" y="1"/>
                    </a:moveTo>
                    <a:lnTo>
                      <a:pt x="5" y="0"/>
                    </a:lnTo>
                    <a:lnTo>
                      <a:pt x="0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94" name="Freeform 114"/>
              <p:cNvSpPr>
                <a:spLocks/>
              </p:cNvSpPr>
              <p:nvPr/>
            </p:nvSpPr>
            <p:spPr bwMode="auto">
              <a:xfrm>
                <a:off x="808" y="1459"/>
                <a:ext cx="14" cy="33"/>
              </a:xfrm>
              <a:custGeom>
                <a:avLst/>
                <a:gdLst/>
                <a:ahLst/>
                <a:cxnLst>
                  <a:cxn ang="0">
                    <a:pos x="14" y="31"/>
                  </a:cxn>
                  <a:cxn ang="0">
                    <a:pos x="12" y="25"/>
                  </a:cxn>
                  <a:cxn ang="0">
                    <a:pos x="11" y="18"/>
                  </a:cxn>
                  <a:cxn ang="0">
                    <a:pos x="9" y="12"/>
                  </a:cxn>
                  <a:cxn ang="0">
                    <a:pos x="8" y="5"/>
                  </a:cxn>
                  <a:cxn ang="0">
                    <a:pos x="6" y="0"/>
                  </a:cxn>
                  <a:cxn ang="0">
                    <a:pos x="3" y="1"/>
                  </a:cxn>
                  <a:cxn ang="0">
                    <a:pos x="0" y="2"/>
                  </a:cxn>
                  <a:cxn ang="0">
                    <a:pos x="2" y="8"/>
                  </a:cxn>
                  <a:cxn ang="0">
                    <a:pos x="4" y="13"/>
                  </a:cxn>
                  <a:cxn ang="0">
                    <a:pos x="6" y="19"/>
                  </a:cxn>
                  <a:cxn ang="0">
                    <a:pos x="6" y="25"/>
                  </a:cxn>
                  <a:cxn ang="0">
                    <a:pos x="9" y="33"/>
                  </a:cxn>
                  <a:cxn ang="0">
                    <a:pos x="14" y="31"/>
                  </a:cxn>
                </a:cxnLst>
                <a:rect l="0" t="0" r="r" b="b"/>
                <a:pathLst>
                  <a:path w="14" h="33">
                    <a:moveTo>
                      <a:pt x="14" y="31"/>
                    </a:moveTo>
                    <a:lnTo>
                      <a:pt x="12" y="25"/>
                    </a:lnTo>
                    <a:lnTo>
                      <a:pt x="11" y="18"/>
                    </a:lnTo>
                    <a:lnTo>
                      <a:pt x="9" y="12"/>
                    </a:lnTo>
                    <a:lnTo>
                      <a:pt x="8" y="5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0" y="2"/>
                    </a:lnTo>
                    <a:lnTo>
                      <a:pt x="2" y="8"/>
                    </a:lnTo>
                    <a:lnTo>
                      <a:pt x="4" y="13"/>
                    </a:lnTo>
                    <a:lnTo>
                      <a:pt x="6" y="19"/>
                    </a:lnTo>
                    <a:lnTo>
                      <a:pt x="6" y="25"/>
                    </a:lnTo>
                    <a:lnTo>
                      <a:pt x="9" y="33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95" name="Freeform 115"/>
              <p:cNvSpPr>
                <a:spLocks/>
              </p:cNvSpPr>
              <p:nvPr/>
            </p:nvSpPr>
            <p:spPr bwMode="auto">
              <a:xfrm>
                <a:off x="805" y="1445"/>
                <a:ext cx="12" cy="24"/>
              </a:xfrm>
              <a:custGeom>
                <a:avLst/>
                <a:gdLst/>
                <a:ahLst/>
                <a:cxnLst>
                  <a:cxn ang="0">
                    <a:pos x="9" y="14"/>
                  </a:cxn>
                  <a:cxn ang="0">
                    <a:pos x="12" y="24"/>
                  </a:cxn>
                  <a:cxn ang="0">
                    <a:pos x="6" y="8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4" y="16"/>
                  </a:cxn>
                  <a:cxn ang="0">
                    <a:pos x="6" y="15"/>
                  </a:cxn>
                  <a:cxn ang="0">
                    <a:pos x="9" y="14"/>
                  </a:cxn>
                </a:cxnLst>
                <a:rect l="0" t="0" r="r" b="b"/>
                <a:pathLst>
                  <a:path w="12" h="24">
                    <a:moveTo>
                      <a:pt x="9" y="14"/>
                    </a:moveTo>
                    <a:lnTo>
                      <a:pt x="12" y="24"/>
                    </a:lnTo>
                    <a:lnTo>
                      <a:pt x="6" y="8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4" y="16"/>
                    </a:lnTo>
                    <a:lnTo>
                      <a:pt x="6" y="15"/>
                    </a:lnTo>
                    <a:lnTo>
                      <a:pt x="9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96" name="Freeform 116"/>
              <p:cNvSpPr>
                <a:spLocks/>
              </p:cNvSpPr>
              <p:nvPr/>
            </p:nvSpPr>
            <p:spPr bwMode="auto">
              <a:xfrm>
                <a:off x="805" y="1443"/>
                <a:ext cx="5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5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3" y="2"/>
                  </a:cxn>
                </a:cxnLst>
                <a:rect l="0" t="0" r="r" b="b"/>
                <a:pathLst>
                  <a:path w="5" h="2">
                    <a:moveTo>
                      <a:pt x="3" y="2"/>
                    </a:moveTo>
                    <a:lnTo>
                      <a:pt x="5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97" name="Freeform 117"/>
              <p:cNvSpPr>
                <a:spLocks/>
              </p:cNvSpPr>
              <p:nvPr/>
            </p:nvSpPr>
            <p:spPr bwMode="auto">
              <a:xfrm>
                <a:off x="762" y="1426"/>
                <a:ext cx="15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4"/>
                  </a:cxn>
                  <a:cxn ang="0">
                    <a:pos x="10" y="7"/>
                  </a:cxn>
                  <a:cxn ang="0">
                    <a:pos x="14" y="12"/>
                  </a:cxn>
                  <a:cxn ang="0">
                    <a:pos x="15" y="16"/>
                  </a:cxn>
                  <a:cxn ang="0">
                    <a:pos x="15" y="20"/>
                  </a:cxn>
                  <a:cxn ang="0">
                    <a:pos x="11" y="18"/>
                  </a:cxn>
                  <a:cxn ang="0">
                    <a:pos x="9" y="15"/>
                  </a:cxn>
                  <a:cxn ang="0">
                    <a:pos x="4" y="9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1" y="5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5" h="20">
                    <a:moveTo>
                      <a:pt x="0" y="0"/>
                    </a:moveTo>
                    <a:lnTo>
                      <a:pt x="6" y="4"/>
                    </a:lnTo>
                    <a:lnTo>
                      <a:pt x="10" y="7"/>
                    </a:lnTo>
                    <a:lnTo>
                      <a:pt x="14" y="12"/>
                    </a:lnTo>
                    <a:lnTo>
                      <a:pt x="15" y="16"/>
                    </a:lnTo>
                    <a:lnTo>
                      <a:pt x="15" y="20"/>
                    </a:lnTo>
                    <a:lnTo>
                      <a:pt x="11" y="18"/>
                    </a:lnTo>
                    <a:lnTo>
                      <a:pt x="9" y="15"/>
                    </a:lnTo>
                    <a:lnTo>
                      <a:pt x="4" y="9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98" name="Freeform 118"/>
              <p:cNvSpPr>
                <a:spLocks/>
              </p:cNvSpPr>
              <p:nvPr/>
            </p:nvSpPr>
            <p:spPr bwMode="auto">
              <a:xfrm>
                <a:off x="760" y="1424"/>
                <a:ext cx="20" cy="2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5"/>
                  </a:cxn>
                  <a:cxn ang="0">
                    <a:pos x="6" y="8"/>
                  </a:cxn>
                  <a:cxn ang="0">
                    <a:pos x="10" y="11"/>
                  </a:cxn>
                  <a:cxn ang="0">
                    <a:pos x="14" y="16"/>
                  </a:cxn>
                  <a:cxn ang="0">
                    <a:pos x="14" y="18"/>
                  </a:cxn>
                  <a:cxn ang="0">
                    <a:pos x="14" y="22"/>
                  </a:cxn>
                  <a:cxn ang="0">
                    <a:pos x="17" y="22"/>
                  </a:cxn>
                  <a:cxn ang="0">
                    <a:pos x="20" y="22"/>
                  </a:cxn>
                  <a:cxn ang="0">
                    <a:pos x="20" y="17"/>
                  </a:cxn>
                  <a:cxn ang="0">
                    <a:pos x="18" y="12"/>
                  </a:cxn>
                  <a:cxn ang="0">
                    <a:pos x="15" y="7"/>
                  </a:cxn>
                  <a:cxn ang="0">
                    <a:pos x="9" y="4"/>
                  </a:cxn>
                  <a:cxn ang="0">
                    <a:pos x="3" y="0"/>
                  </a:cxn>
                </a:cxnLst>
                <a:rect l="0" t="0" r="r" b="b"/>
                <a:pathLst>
                  <a:path w="20" h="22">
                    <a:moveTo>
                      <a:pt x="3" y="0"/>
                    </a:moveTo>
                    <a:lnTo>
                      <a:pt x="0" y="5"/>
                    </a:lnTo>
                    <a:lnTo>
                      <a:pt x="6" y="8"/>
                    </a:lnTo>
                    <a:lnTo>
                      <a:pt x="10" y="11"/>
                    </a:lnTo>
                    <a:lnTo>
                      <a:pt x="14" y="16"/>
                    </a:lnTo>
                    <a:lnTo>
                      <a:pt x="14" y="18"/>
                    </a:lnTo>
                    <a:lnTo>
                      <a:pt x="14" y="22"/>
                    </a:lnTo>
                    <a:lnTo>
                      <a:pt x="17" y="22"/>
                    </a:lnTo>
                    <a:lnTo>
                      <a:pt x="20" y="22"/>
                    </a:lnTo>
                    <a:lnTo>
                      <a:pt x="20" y="17"/>
                    </a:lnTo>
                    <a:lnTo>
                      <a:pt x="18" y="12"/>
                    </a:lnTo>
                    <a:lnTo>
                      <a:pt x="15" y="7"/>
                    </a:lnTo>
                    <a:lnTo>
                      <a:pt x="9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99" name="Freeform 119"/>
              <p:cNvSpPr>
                <a:spLocks/>
              </p:cNvSpPr>
              <p:nvPr/>
            </p:nvSpPr>
            <p:spPr bwMode="auto">
              <a:xfrm>
                <a:off x="772" y="1442"/>
                <a:ext cx="8" cy="8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6" y="1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8" y="8"/>
                  </a:cxn>
                  <a:cxn ang="0">
                    <a:pos x="8" y="4"/>
                  </a:cxn>
                  <a:cxn ang="0">
                    <a:pos x="5" y="4"/>
                  </a:cxn>
                </a:cxnLst>
                <a:rect l="0" t="0" r="r" b="b"/>
                <a:pathLst>
                  <a:path w="8" h="8">
                    <a:moveTo>
                      <a:pt x="5" y="4"/>
                    </a:moveTo>
                    <a:lnTo>
                      <a:pt x="6" y="1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00" name="Freeform 120"/>
              <p:cNvSpPr>
                <a:spLocks/>
              </p:cNvSpPr>
              <p:nvPr/>
            </p:nvSpPr>
            <p:spPr bwMode="auto">
              <a:xfrm>
                <a:off x="762" y="1430"/>
                <a:ext cx="13" cy="16"/>
              </a:xfrm>
              <a:custGeom>
                <a:avLst/>
                <a:gdLst/>
                <a:ahLst/>
                <a:cxnLst>
                  <a:cxn ang="0">
                    <a:pos x="13" y="12"/>
                  </a:cxn>
                  <a:cxn ang="0">
                    <a:pos x="10" y="9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7" y="12"/>
                  </a:cxn>
                  <a:cxn ang="0">
                    <a:pos x="10" y="16"/>
                  </a:cxn>
                  <a:cxn ang="0">
                    <a:pos x="13" y="12"/>
                  </a:cxn>
                </a:cxnLst>
                <a:rect l="0" t="0" r="r" b="b"/>
                <a:pathLst>
                  <a:path w="13" h="16">
                    <a:moveTo>
                      <a:pt x="13" y="12"/>
                    </a:moveTo>
                    <a:lnTo>
                      <a:pt x="10" y="9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7" y="12"/>
                    </a:lnTo>
                    <a:lnTo>
                      <a:pt x="10" y="16"/>
                    </a:lnTo>
                    <a:lnTo>
                      <a:pt x="13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01" name="Freeform 121"/>
              <p:cNvSpPr>
                <a:spLocks/>
              </p:cNvSpPr>
              <p:nvPr/>
            </p:nvSpPr>
            <p:spPr bwMode="auto">
              <a:xfrm>
                <a:off x="761" y="1432"/>
                <a:ext cx="5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3" y="0"/>
                  </a:cxn>
                </a:cxnLst>
                <a:rect l="0" t="0" r="r" b="b"/>
                <a:pathLst>
                  <a:path w="5" h="2">
                    <a:moveTo>
                      <a:pt x="3" y="0"/>
                    </a:moveTo>
                    <a:lnTo>
                      <a:pt x="5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02" name="Freeform 122"/>
              <p:cNvSpPr>
                <a:spLocks/>
              </p:cNvSpPr>
              <p:nvPr/>
            </p:nvSpPr>
            <p:spPr bwMode="auto">
              <a:xfrm>
                <a:off x="761" y="1430"/>
                <a:ext cx="5" cy="3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3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3">
                    <a:moveTo>
                      <a:pt x="5" y="2"/>
                    </a:moveTo>
                    <a:lnTo>
                      <a:pt x="5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3" y="2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03" name="Freeform 123"/>
              <p:cNvSpPr>
                <a:spLocks/>
              </p:cNvSpPr>
              <p:nvPr/>
            </p:nvSpPr>
            <p:spPr bwMode="auto">
              <a:xfrm>
                <a:off x="760" y="1430"/>
                <a:ext cx="6" cy="2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3" y="1"/>
                  </a:cxn>
                </a:cxnLst>
                <a:rect l="0" t="0" r="r" b="b"/>
                <a:pathLst>
                  <a:path w="6" h="2">
                    <a:moveTo>
                      <a:pt x="3" y="1"/>
                    </a:moveTo>
                    <a:lnTo>
                      <a:pt x="6" y="1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04" name="Freeform 124"/>
              <p:cNvSpPr>
                <a:spLocks/>
              </p:cNvSpPr>
              <p:nvPr/>
            </p:nvSpPr>
            <p:spPr bwMode="auto">
              <a:xfrm>
                <a:off x="760" y="1429"/>
                <a:ext cx="6" cy="2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6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3" y="1"/>
                  </a:cxn>
                  <a:cxn ang="0">
                    <a:pos x="6" y="1"/>
                  </a:cxn>
                </a:cxnLst>
                <a:rect l="0" t="0" r="r" b="b"/>
                <a:pathLst>
                  <a:path w="6" h="2">
                    <a:moveTo>
                      <a:pt x="6" y="1"/>
                    </a:moveTo>
                    <a:lnTo>
                      <a:pt x="6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3" y="1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05" name="Freeform 125"/>
              <p:cNvSpPr>
                <a:spLocks/>
              </p:cNvSpPr>
              <p:nvPr/>
            </p:nvSpPr>
            <p:spPr bwMode="auto">
              <a:xfrm>
                <a:off x="760" y="1428"/>
                <a:ext cx="5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3" y="2"/>
                  </a:cxn>
                </a:cxnLst>
                <a:rect l="0" t="0" r="r" b="b"/>
                <a:pathLst>
                  <a:path w="5" h="2">
                    <a:moveTo>
                      <a:pt x="3" y="2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06" name="Freeform 126"/>
              <p:cNvSpPr>
                <a:spLocks/>
              </p:cNvSpPr>
              <p:nvPr/>
            </p:nvSpPr>
            <p:spPr bwMode="auto">
              <a:xfrm>
                <a:off x="760" y="1426"/>
                <a:ext cx="5" cy="4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1" y="4"/>
                  </a:cxn>
                  <a:cxn ang="0">
                    <a:pos x="3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07" name="Freeform 127"/>
              <p:cNvSpPr>
                <a:spLocks/>
              </p:cNvSpPr>
              <p:nvPr/>
            </p:nvSpPr>
            <p:spPr bwMode="auto">
              <a:xfrm>
                <a:off x="759" y="1427"/>
                <a:ext cx="6" cy="3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3" y="1"/>
                  </a:cxn>
                </a:cxnLst>
                <a:rect l="0" t="0" r="r" b="b"/>
                <a:pathLst>
                  <a:path w="6" h="3">
                    <a:moveTo>
                      <a:pt x="3" y="1"/>
                    </a:moveTo>
                    <a:lnTo>
                      <a:pt x="6" y="1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08" name="Freeform 128"/>
              <p:cNvSpPr>
                <a:spLocks/>
              </p:cNvSpPr>
              <p:nvPr/>
            </p:nvSpPr>
            <p:spPr bwMode="auto">
              <a:xfrm>
                <a:off x="760" y="1424"/>
                <a:ext cx="5" cy="5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5" y="3"/>
                  </a:cxn>
                  <a:cxn ang="0">
                    <a:pos x="4" y="1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2" y="3"/>
                  </a:cxn>
                  <a:cxn ang="0">
                    <a:pos x="5" y="3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lnTo>
                      <a:pt x="5" y="3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09" name="Freeform 129"/>
              <p:cNvSpPr>
                <a:spLocks/>
              </p:cNvSpPr>
              <p:nvPr/>
            </p:nvSpPr>
            <p:spPr bwMode="auto">
              <a:xfrm>
                <a:off x="760" y="1424"/>
                <a:ext cx="3" cy="4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</a:cxnLst>
                <a:rect l="0" t="0" r="r" b="b"/>
                <a:pathLst>
                  <a:path w="3" h="4">
                    <a:moveTo>
                      <a:pt x="2" y="2"/>
                    </a:moveTo>
                    <a:lnTo>
                      <a:pt x="3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0" name="Freeform 130"/>
              <p:cNvSpPr>
                <a:spLocks/>
              </p:cNvSpPr>
              <p:nvPr/>
            </p:nvSpPr>
            <p:spPr bwMode="auto">
              <a:xfrm>
                <a:off x="782" y="1445"/>
                <a:ext cx="15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4"/>
                  </a:cxn>
                  <a:cxn ang="0">
                    <a:pos x="13" y="8"/>
                  </a:cxn>
                  <a:cxn ang="0">
                    <a:pos x="15" y="13"/>
                  </a:cxn>
                  <a:cxn ang="0">
                    <a:pos x="9" y="12"/>
                  </a:cxn>
                  <a:cxn ang="0">
                    <a:pos x="6" y="9"/>
                  </a:cxn>
                  <a:cxn ang="0">
                    <a:pos x="3" y="6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5" h="13">
                    <a:moveTo>
                      <a:pt x="0" y="0"/>
                    </a:moveTo>
                    <a:lnTo>
                      <a:pt x="7" y="4"/>
                    </a:lnTo>
                    <a:lnTo>
                      <a:pt x="13" y="8"/>
                    </a:lnTo>
                    <a:lnTo>
                      <a:pt x="15" y="13"/>
                    </a:lnTo>
                    <a:lnTo>
                      <a:pt x="9" y="12"/>
                    </a:lnTo>
                    <a:lnTo>
                      <a:pt x="6" y="9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1" name="Freeform 131"/>
              <p:cNvSpPr>
                <a:spLocks/>
              </p:cNvSpPr>
              <p:nvPr/>
            </p:nvSpPr>
            <p:spPr bwMode="auto">
              <a:xfrm>
                <a:off x="780" y="1442"/>
                <a:ext cx="19" cy="1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5"/>
                  </a:cxn>
                  <a:cxn ang="0">
                    <a:pos x="7" y="9"/>
                  </a:cxn>
                  <a:cxn ang="0">
                    <a:pos x="13" y="13"/>
                  </a:cxn>
                  <a:cxn ang="0">
                    <a:pos x="13" y="13"/>
                  </a:cxn>
                  <a:cxn ang="0">
                    <a:pos x="12" y="13"/>
                  </a:cxn>
                  <a:cxn ang="0">
                    <a:pos x="10" y="18"/>
                  </a:cxn>
                  <a:cxn ang="0">
                    <a:pos x="17" y="19"/>
                  </a:cxn>
                  <a:cxn ang="0">
                    <a:pos x="19" y="15"/>
                  </a:cxn>
                  <a:cxn ang="0">
                    <a:pos x="16" y="9"/>
                  </a:cxn>
                  <a:cxn ang="0">
                    <a:pos x="10" y="4"/>
                  </a:cxn>
                  <a:cxn ang="0">
                    <a:pos x="3" y="0"/>
                  </a:cxn>
                </a:cxnLst>
                <a:rect l="0" t="0" r="r" b="b"/>
                <a:pathLst>
                  <a:path w="19" h="19">
                    <a:moveTo>
                      <a:pt x="3" y="0"/>
                    </a:moveTo>
                    <a:lnTo>
                      <a:pt x="0" y="5"/>
                    </a:lnTo>
                    <a:lnTo>
                      <a:pt x="7" y="9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0" y="18"/>
                    </a:lnTo>
                    <a:lnTo>
                      <a:pt x="17" y="19"/>
                    </a:lnTo>
                    <a:lnTo>
                      <a:pt x="19" y="15"/>
                    </a:lnTo>
                    <a:lnTo>
                      <a:pt x="16" y="9"/>
                    </a:lnTo>
                    <a:lnTo>
                      <a:pt x="1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2" name="Freeform 132"/>
              <p:cNvSpPr>
                <a:spLocks/>
              </p:cNvSpPr>
              <p:nvPr/>
            </p:nvSpPr>
            <p:spPr bwMode="auto">
              <a:xfrm>
                <a:off x="779" y="1443"/>
                <a:ext cx="13" cy="17"/>
              </a:xfrm>
              <a:custGeom>
                <a:avLst/>
                <a:gdLst/>
                <a:ahLst/>
                <a:cxnLst>
                  <a:cxn ang="0">
                    <a:pos x="13" y="12"/>
                  </a:cxn>
                  <a:cxn ang="0">
                    <a:pos x="11" y="9"/>
                  </a:cxn>
                  <a:cxn ang="0">
                    <a:pos x="9" y="6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0" y="3"/>
                  </a:cxn>
                  <a:cxn ang="0">
                    <a:pos x="4" y="9"/>
                  </a:cxn>
                  <a:cxn ang="0">
                    <a:pos x="7" y="13"/>
                  </a:cxn>
                  <a:cxn ang="0">
                    <a:pos x="11" y="17"/>
                  </a:cxn>
                  <a:cxn ang="0">
                    <a:pos x="13" y="12"/>
                  </a:cxn>
                </a:cxnLst>
                <a:rect l="0" t="0" r="r" b="b"/>
                <a:pathLst>
                  <a:path w="13" h="17">
                    <a:moveTo>
                      <a:pt x="13" y="12"/>
                    </a:moveTo>
                    <a:lnTo>
                      <a:pt x="11" y="9"/>
                    </a:lnTo>
                    <a:lnTo>
                      <a:pt x="9" y="6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3"/>
                    </a:lnTo>
                    <a:lnTo>
                      <a:pt x="4" y="9"/>
                    </a:lnTo>
                    <a:lnTo>
                      <a:pt x="7" y="13"/>
                    </a:lnTo>
                    <a:lnTo>
                      <a:pt x="11" y="17"/>
                    </a:lnTo>
                    <a:lnTo>
                      <a:pt x="13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3" name="Freeform 133"/>
              <p:cNvSpPr>
                <a:spLocks/>
              </p:cNvSpPr>
              <p:nvPr/>
            </p:nvSpPr>
            <p:spPr bwMode="auto">
              <a:xfrm>
                <a:off x="779" y="1442"/>
                <a:ext cx="4" cy="4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3" y="3"/>
                  </a:cxn>
                </a:cxnLst>
                <a:rect l="0" t="0" r="r" b="b"/>
                <a:pathLst>
                  <a:path w="4" h="4">
                    <a:moveTo>
                      <a:pt x="3" y="3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4" name="Freeform 134"/>
              <p:cNvSpPr>
                <a:spLocks/>
              </p:cNvSpPr>
              <p:nvPr/>
            </p:nvSpPr>
            <p:spPr bwMode="auto">
              <a:xfrm>
                <a:off x="777" y="1428"/>
                <a:ext cx="14" cy="16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4"/>
                  </a:cxn>
                  <a:cxn ang="0">
                    <a:pos x="5" y="8"/>
                  </a:cxn>
                  <a:cxn ang="0">
                    <a:pos x="9" y="13"/>
                  </a:cxn>
                  <a:cxn ang="0">
                    <a:pos x="9" y="16"/>
                  </a:cxn>
                  <a:cxn ang="0">
                    <a:pos x="12" y="16"/>
                  </a:cxn>
                  <a:cxn ang="0">
                    <a:pos x="14" y="16"/>
                  </a:cxn>
                  <a:cxn ang="0">
                    <a:pos x="14" y="11"/>
                  </a:cxn>
                  <a:cxn ang="0">
                    <a:pos x="7" y="3"/>
                  </a:cxn>
                  <a:cxn ang="0">
                    <a:pos x="2" y="0"/>
                  </a:cxn>
                </a:cxnLst>
                <a:rect l="0" t="0" r="r" b="b"/>
                <a:pathLst>
                  <a:path w="14" h="16">
                    <a:moveTo>
                      <a:pt x="2" y="0"/>
                    </a:moveTo>
                    <a:lnTo>
                      <a:pt x="0" y="4"/>
                    </a:lnTo>
                    <a:lnTo>
                      <a:pt x="5" y="8"/>
                    </a:lnTo>
                    <a:lnTo>
                      <a:pt x="9" y="13"/>
                    </a:lnTo>
                    <a:lnTo>
                      <a:pt x="9" y="16"/>
                    </a:lnTo>
                    <a:lnTo>
                      <a:pt x="12" y="16"/>
                    </a:lnTo>
                    <a:lnTo>
                      <a:pt x="14" y="16"/>
                    </a:lnTo>
                    <a:lnTo>
                      <a:pt x="14" y="11"/>
                    </a:lnTo>
                    <a:lnTo>
                      <a:pt x="7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5" name="Freeform 135"/>
              <p:cNvSpPr>
                <a:spLocks/>
              </p:cNvSpPr>
              <p:nvPr/>
            </p:nvSpPr>
            <p:spPr bwMode="auto">
              <a:xfrm>
                <a:off x="787" y="1442"/>
                <a:ext cx="4" cy="4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2" y="2"/>
                  </a:cxn>
                </a:cxnLst>
                <a:rect l="0" t="0" r="r" b="b"/>
                <a:pathLst>
                  <a:path w="4" h="4">
                    <a:moveTo>
                      <a:pt x="2" y="2"/>
                    </a:moveTo>
                    <a:lnTo>
                      <a:pt x="3" y="0"/>
                    </a:lnTo>
                    <a:lnTo>
                      <a:pt x="0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6" name="Freeform 136"/>
              <p:cNvSpPr>
                <a:spLocks/>
              </p:cNvSpPr>
              <p:nvPr/>
            </p:nvSpPr>
            <p:spPr bwMode="auto">
              <a:xfrm>
                <a:off x="775" y="1429"/>
                <a:ext cx="15" cy="17"/>
              </a:xfrm>
              <a:custGeom>
                <a:avLst/>
                <a:gdLst/>
                <a:ahLst/>
                <a:cxnLst>
                  <a:cxn ang="0">
                    <a:pos x="15" y="13"/>
                  </a:cxn>
                  <a:cxn ang="0">
                    <a:pos x="11" y="9"/>
                  </a:cxn>
                  <a:cxn ang="0">
                    <a:pos x="7" y="4"/>
                  </a:cxn>
                  <a:cxn ang="0">
                    <a:pos x="6" y="0"/>
                  </a:cxn>
                  <a:cxn ang="0">
                    <a:pos x="3" y="1"/>
                  </a:cxn>
                  <a:cxn ang="0">
                    <a:pos x="0" y="2"/>
                  </a:cxn>
                  <a:cxn ang="0">
                    <a:pos x="3" y="8"/>
                  </a:cxn>
                  <a:cxn ang="0">
                    <a:pos x="7" y="13"/>
                  </a:cxn>
                  <a:cxn ang="0">
                    <a:pos x="12" y="17"/>
                  </a:cxn>
                  <a:cxn ang="0">
                    <a:pos x="15" y="13"/>
                  </a:cxn>
                </a:cxnLst>
                <a:rect l="0" t="0" r="r" b="b"/>
                <a:pathLst>
                  <a:path w="15" h="17">
                    <a:moveTo>
                      <a:pt x="15" y="13"/>
                    </a:moveTo>
                    <a:lnTo>
                      <a:pt x="11" y="9"/>
                    </a:lnTo>
                    <a:lnTo>
                      <a:pt x="7" y="4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0" y="2"/>
                    </a:lnTo>
                    <a:lnTo>
                      <a:pt x="3" y="8"/>
                    </a:lnTo>
                    <a:lnTo>
                      <a:pt x="7" y="13"/>
                    </a:lnTo>
                    <a:lnTo>
                      <a:pt x="12" y="17"/>
                    </a:lnTo>
                    <a:lnTo>
                      <a:pt x="15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7" name="Freeform 137"/>
              <p:cNvSpPr>
                <a:spLocks/>
              </p:cNvSpPr>
              <p:nvPr/>
            </p:nvSpPr>
            <p:spPr bwMode="auto">
              <a:xfrm>
                <a:off x="775" y="1428"/>
                <a:ext cx="4" cy="3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3" y="2"/>
                  </a:cxn>
                </a:cxnLst>
                <a:rect l="0" t="0" r="r" b="b"/>
                <a:pathLst>
                  <a:path w="4" h="3">
                    <a:moveTo>
                      <a:pt x="3" y="2"/>
                    </a:moveTo>
                    <a:lnTo>
                      <a:pt x="4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8" name="Freeform 138"/>
              <p:cNvSpPr>
                <a:spLocks/>
              </p:cNvSpPr>
              <p:nvPr/>
            </p:nvSpPr>
            <p:spPr bwMode="auto">
              <a:xfrm>
                <a:off x="728" y="1378"/>
                <a:ext cx="15" cy="1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11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1" y="7"/>
                  </a:cxn>
                  <a:cxn ang="0">
                    <a:pos x="7" y="3"/>
                  </a:cxn>
                  <a:cxn ang="0">
                    <a:pos x="4" y="0"/>
                  </a:cxn>
                </a:cxnLst>
                <a:rect l="0" t="0" r="r" b="b"/>
                <a:pathLst>
                  <a:path w="15" h="15">
                    <a:moveTo>
                      <a:pt x="4" y="0"/>
                    </a:moveTo>
                    <a:lnTo>
                      <a:pt x="0" y="4"/>
                    </a:lnTo>
                    <a:lnTo>
                      <a:pt x="3" y="7"/>
                    </a:lnTo>
                    <a:lnTo>
                      <a:pt x="7" y="11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1" y="7"/>
                    </a:lnTo>
                    <a:lnTo>
                      <a:pt x="7" y="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9" name="Freeform 139"/>
              <p:cNvSpPr>
                <a:spLocks/>
              </p:cNvSpPr>
              <p:nvPr/>
            </p:nvSpPr>
            <p:spPr bwMode="auto">
              <a:xfrm>
                <a:off x="738" y="1389"/>
                <a:ext cx="6" cy="3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6" y="3"/>
                  </a:cxn>
                  <a:cxn ang="0">
                    <a:pos x="6" y="2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2"/>
                  </a:cxn>
                </a:cxnLst>
                <a:rect l="0" t="0" r="r" b="b"/>
                <a:pathLst>
                  <a:path w="6" h="3">
                    <a:moveTo>
                      <a:pt x="3" y="2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0" name="Freeform 140"/>
              <p:cNvSpPr>
                <a:spLocks/>
              </p:cNvSpPr>
              <p:nvPr/>
            </p:nvSpPr>
            <p:spPr bwMode="auto">
              <a:xfrm>
                <a:off x="738" y="1390"/>
                <a:ext cx="5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2" y="4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0" y="2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lnTo>
                      <a:pt x="0" y="2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1" name="Freeform 141"/>
              <p:cNvSpPr>
                <a:spLocks/>
              </p:cNvSpPr>
              <p:nvPr/>
            </p:nvSpPr>
            <p:spPr bwMode="auto">
              <a:xfrm>
                <a:off x="739" y="1390"/>
                <a:ext cx="5" cy="3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2" y="3"/>
                  </a:cxn>
                  <a:cxn ang="0">
                    <a:pos x="5" y="3"/>
                  </a:cxn>
                  <a:cxn ang="0">
                    <a:pos x="5" y="2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2"/>
                  </a:cxn>
                </a:cxnLst>
                <a:rect l="0" t="0" r="r" b="b"/>
                <a:pathLst>
                  <a:path w="5" h="3">
                    <a:moveTo>
                      <a:pt x="2" y="2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2" name="Freeform 142"/>
              <p:cNvSpPr>
                <a:spLocks/>
              </p:cNvSpPr>
              <p:nvPr/>
            </p:nvSpPr>
            <p:spPr bwMode="auto">
              <a:xfrm>
                <a:off x="739" y="1391"/>
                <a:ext cx="5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3" y="2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lnTo>
                      <a:pt x="0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3" name="Freeform 143"/>
              <p:cNvSpPr>
                <a:spLocks/>
              </p:cNvSpPr>
              <p:nvPr/>
            </p:nvSpPr>
            <p:spPr bwMode="auto">
              <a:xfrm>
                <a:off x="740" y="1392"/>
                <a:ext cx="5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1"/>
                  </a:cxn>
                </a:cxnLst>
                <a:rect l="0" t="0" r="r" b="b"/>
                <a:pathLst>
                  <a:path w="5" h="2">
                    <a:moveTo>
                      <a:pt x="2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4" name="Freeform 144"/>
              <p:cNvSpPr>
                <a:spLocks/>
              </p:cNvSpPr>
              <p:nvPr/>
            </p:nvSpPr>
            <p:spPr bwMode="auto">
              <a:xfrm>
                <a:off x="740" y="1392"/>
                <a:ext cx="5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1" y="4"/>
                  </a:cxn>
                  <a:cxn ang="0">
                    <a:pos x="3" y="2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lnTo>
                      <a:pt x="0" y="2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5" name="Freeform 145"/>
              <p:cNvSpPr>
                <a:spLocks/>
              </p:cNvSpPr>
              <p:nvPr/>
            </p:nvSpPr>
            <p:spPr bwMode="auto">
              <a:xfrm>
                <a:off x="740" y="1393"/>
                <a:ext cx="6" cy="2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6" y="2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1"/>
                  </a:cxn>
                </a:cxnLst>
                <a:rect l="0" t="0" r="r" b="b"/>
                <a:pathLst>
                  <a:path w="6" h="2">
                    <a:moveTo>
                      <a:pt x="3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6" name="Freeform 146"/>
              <p:cNvSpPr>
                <a:spLocks/>
              </p:cNvSpPr>
              <p:nvPr/>
            </p:nvSpPr>
            <p:spPr bwMode="auto">
              <a:xfrm>
                <a:off x="740" y="1394"/>
                <a:ext cx="6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3" y="2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0" y="1"/>
                  </a:cxn>
                </a:cxnLst>
                <a:rect l="0" t="0" r="r" b="b"/>
                <a:pathLst>
                  <a:path w="6" h="3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3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7" name="Freeform 147"/>
              <p:cNvSpPr>
                <a:spLocks/>
              </p:cNvSpPr>
              <p:nvPr/>
            </p:nvSpPr>
            <p:spPr bwMode="auto">
              <a:xfrm>
                <a:off x="740" y="1395"/>
                <a:ext cx="6" cy="1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3" y="1"/>
                  </a:cxn>
                  <a:cxn ang="0">
                    <a:pos x="6" y="1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3" y="1"/>
                  </a:cxn>
                </a:cxnLst>
                <a:rect l="0" t="0" r="r" b="b"/>
                <a:pathLst>
                  <a:path w="6" h="1">
                    <a:moveTo>
                      <a:pt x="3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3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8" name="Freeform 148"/>
              <p:cNvSpPr>
                <a:spLocks/>
              </p:cNvSpPr>
              <p:nvPr/>
            </p:nvSpPr>
            <p:spPr bwMode="auto">
              <a:xfrm>
                <a:off x="740" y="1395"/>
                <a:ext cx="7" cy="4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2" y="4"/>
                  </a:cxn>
                  <a:cxn ang="0">
                    <a:pos x="4" y="3"/>
                  </a:cxn>
                  <a:cxn ang="0">
                    <a:pos x="7" y="2"/>
                  </a:cxn>
                  <a:cxn ang="0">
                    <a:pos x="6" y="0"/>
                  </a:cxn>
                  <a:cxn ang="0">
                    <a:pos x="3" y="1"/>
                  </a:cxn>
                  <a:cxn ang="0">
                    <a:pos x="0" y="1"/>
                  </a:cxn>
                </a:cxnLst>
                <a:rect l="0" t="0" r="r" b="b"/>
                <a:pathLst>
                  <a:path w="7" h="4">
                    <a:moveTo>
                      <a:pt x="0" y="1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2" y="4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9" name="Freeform 149"/>
              <p:cNvSpPr>
                <a:spLocks/>
              </p:cNvSpPr>
              <p:nvPr/>
            </p:nvSpPr>
            <p:spPr bwMode="auto">
              <a:xfrm>
                <a:off x="742" y="1396"/>
                <a:ext cx="5" cy="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4"/>
                  </a:cxn>
                  <a:cxn ang="0">
                    <a:pos x="3" y="3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3"/>
                  </a:cxn>
                </a:cxnLst>
                <a:rect l="0" t="0" r="r" b="b"/>
                <a:pathLst>
                  <a:path w="5" h="4">
                    <a:moveTo>
                      <a:pt x="0" y="3"/>
                    </a:move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3" y="3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0" name="Freeform 150"/>
              <p:cNvSpPr>
                <a:spLocks/>
              </p:cNvSpPr>
              <p:nvPr/>
            </p:nvSpPr>
            <p:spPr bwMode="auto">
              <a:xfrm>
                <a:off x="742" y="1397"/>
                <a:ext cx="5" cy="3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2"/>
                  </a:cxn>
                </a:cxnLst>
                <a:rect l="0" t="0" r="r" b="b"/>
                <a:pathLst>
                  <a:path w="5" h="3">
                    <a:moveTo>
                      <a:pt x="3" y="2"/>
                    </a:moveTo>
                    <a:lnTo>
                      <a:pt x="0" y="2"/>
                    </a:lnTo>
                    <a:lnTo>
                      <a:pt x="1" y="3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1" name="Freeform 151"/>
              <p:cNvSpPr>
                <a:spLocks/>
              </p:cNvSpPr>
              <p:nvPr/>
            </p:nvSpPr>
            <p:spPr bwMode="auto">
              <a:xfrm>
                <a:off x="743" y="1398"/>
                <a:ext cx="4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3" y="2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0" y="2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2" name="Freeform 152"/>
              <p:cNvSpPr>
                <a:spLocks/>
              </p:cNvSpPr>
              <p:nvPr/>
            </p:nvSpPr>
            <p:spPr bwMode="auto">
              <a:xfrm>
                <a:off x="743" y="1398"/>
                <a:ext cx="5" cy="4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3" y="3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3" y="2"/>
                  </a:cxn>
                </a:cxnLst>
                <a:rect l="0" t="0" r="r" b="b"/>
                <a:pathLst>
                  <a:path w="5" h="4">
                    <a:moveTo>
                      <a:pt x="3" y="2"/>
                    </a:moveTo>
                    <a:lnTo>
                      <a:pt x="0" y="3"/>
                    </a:lnTo>
                    <a:lnTo>
                      <a:pt x="1" y="4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3" name="Freeform 153"/>
              <p:cNvSpPr>
                <a:spLocks/>
              </p:cNvSpPr>
              <p:nvPr/>
            </p:nvSpPr>
            <p:spPr bwMode="auto">
              <a:xfrm>
                <a:off x="743" y="1400"/>
                <a:ext cx="6" cy="1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3" y="1"/>
                  </a:cxn>
                  <a:cxn ang="0">
                    <a:pos x="6" y="1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1"/>
                  </a:cxn>
                </a:cxnLst>
                <a:rect l="0" t="0" r="r" b="b"/>
                <a:pathLst>
                  <a:path w="6" h="1">
                    <a:moveTo>
                      <a:pt x="3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3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4" name="Freeform 154"/>
              <p:cNvSpPr>
                <a:spLocks/>
              </p:cNvSpPr>
              <p:nvPr/>
            </p:nvSpPr>
            <p:spPr bwMode="auto">
              <a:xfrm>
                <a:off x="743" y="1399"/>
                <a:ext cx="12" cy="1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2" y="5"/>
                  </a:cxn>
                  <a:cxn ang="0">
                    <a:pos x="5" y="9"/>
                  </a:cxn>
                  <a:cxn ang="0">
                    <a:pos x="7" y="13"/>
                  </a:cxn>
                  <a:cxn ang="0">
                    <a:pos x="10" y="12"/>
                  </a:cxn>
                  <a:cxn ang="0">
                    <a:pos x="12" y="11"/>
                  </a:cxn>
                  <a:cxn ang="0">
                    <a:pos x="11" y="7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0" y="2"/>
                  </a:cxn>
                </a:cxnLst>
                <a:rect l="0" t="0" r="r" b="b"/>
                <a:pathLst>
                  <a:path w="12" h="13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5" y="9"/>
                    </a:lnTo>
                    <a:lnTo>
                      <a:pt x="7" y="13"/>
                    </a:lnTo>
                    <a:lnTo>
                      <a:pt x="10" y="12"/>
                    </a:lnTo>
                    <a:lnTo>
                      <a:pt x="12" y="11"/>
                    </a:lnTo>
                    <a:lnTo>
                      <a:pt x="11" y="7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5" name="Freeform 155"/>
              <p:cNvSpPr>
                <a:spLocks/>
              </p:cNvSpPr>
              <p:nvPr/>
            </p:nvSpPr>
            <p:spPr bwMode="auto">
              <a:xfrm>
                <a:off x="742" y="1403"/>
                <a:ext cx="13" cy="10"/>
              </a:xfrm>
              <a:custGeom>
                <a:avLst/>
                <a:gdLst/>
                <a:ahLst/>
                <a:cxnLst>
                  <a:cxn ang="0">
                    <a:pos x="11" y="8"/>
                  </a:cxn>
                  <a:cxn ang="0">
                    <a:pos x="12" y="6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9" y="10"/>
                  </a:cxn>
                  <a:cxn ang="0">
                    <a:pos x="13" y="7"/>
                  </a:cxn>
                  <a:cxn ang="0">
                    <a:pos x="13" y="7"/>
                  </a:cxn>
                  <a:cxn ang="0">
                    <a:pos x="11" y="8"/>
                  </a:cxn>
                </a:cxnLst>
                <a:rect l="0" t="0" r="r" b="b"/>
                <a:pathLst>
                  <a:path w="13" h="10">
                    <a:moveTo>
                      <a:pt x="11" y="8"/>
                    </a:moveTo>
                    <a:lnTo>
                      <a:pt x="12" y="6"/>
                    </a:lnTo>
                    <a:lnTo>
                      <a:pt x="7" y="2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4" y="7"/>
                    </a:lnTo>
                    <a:lnTo>
                      <a:pt x="9" y="10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6" name="Freeform 156"/>
              <p:cNvSpPr>
                <a:spLocks/>
              </p:cNvSpPr>
              <p:nvPr/>
            </p:nvSpPr>
            <p:spPr bwMode="auto">
              <a:xfrm>
                <a:off x="733" y="1392"/>
                <a:ext cx="13" cy="15"/>
              </a:xfrm>
              <a:custGeom>
                <a:avLst/>
                <a:gdLst/>
                <a:ahLst/>
                <a:cxnLst>
                  <a:cxn ang="0">
                    <a:pos x="13" y="11"/>
                  </a:cxn>
                  <a:cxn ang="0">
                    <a:pos x="11" y="7"/>
                  </a:cxn>
                  <a:cxn ang="0">
                    <a:pos x="10" y="7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1" y="6"/>
                  </a:cxn>
                  <a:cxn ang="0">
                    <a:pos x="6" y="10"/>
                  </a:cxn>
                  <a:cxn ang="0">
                    <a:pos x="9" y="15"/>
                  </a:cxn>
                  <a:cxn ang="0">
                    <a:pos x="13" y="11"/>
                  </a:cxn>
                </a:cxnLst>
                <a:rect l="0" t="0" r="r" b="b"/>
                <a:pathLst>
                  <a:path w="13" h="15">
                    <a:moveTo>
                      <a:pt x="13" y="11"/>
                    </a:moveTo>
                    <a:lnTo>
                      <a:pt x="11" y="7"/>
                    </a:lnTo>
                    <a:lnTo>
                      <a:pt x="10" y="7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1" y="6"/>
                    </a:lnTo>
                    <a:lnTo>
                      <a:pt x="6" y="10"/>
                    </a:lnTo>
                    <a:lnTo>
                      <a:pt x="9" y="15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7" name="Freeform 157"/>
              <p:cNvSpPr>
                <a:spLocks/>
              </p:cNvSpPr>
              <p:nvPr/>
            </p:nvSpPr>
            <p:spPr bwMode="auto">
              <a:xfrm>
                <a:off x="727" y="1380"/>
                <a:ext cx="14" cy="16"/>
              </a:xfrm>
              <a:custGeom>
                <a:avLst/>
                <a:gdLst/>
                <a:ahLst/>
                <a:cxnLst>
                  <a:cxn ang="0">
                    <a:pos x="10" y="12"/>
                  </a:cxn>
                  <a:cxn ang="0">
                    <a:pos x="14" y="16"/>
                  </a:cxn>
                  <a:cxn ang="0">
                    <a:pos x="6" y="7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6" y="15"/>
                  </a:cxn>
                  <a:cxn ang="0">
                    <a:pos x="8" y="13"/>
                  </a:cxn>
                  <a:cxn ang="0">
                    <a:pos x="10" y="12"/>
                  </a:cxn>
                </a:cxnLst>
                <a:rect l="0" t="0" r="r" b="b"/>
                <a:pathLst>
                  <a:path w="14" h="16">
                    <a:moveTo>
                      <a:pt x="10" y="12"/>
                    </a:moveTo>
                    <a:lnTo>
                      <a:pt x="14" y="16"/>
                    </a:lnTo>
                    <a:lnTo>
                      <a:pt x="6" y="7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1" y="10"/>
                    </a:lnTo>
                    <a:lnTo>
                      <a:pt x="6" y="15"/>
                    </a:lnTo>
                    <a:lnTo>
                      <a:pt x="8" y="13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8" name="Freeform 158"/>
              <p:cNvSpPr>
                <a:spLocks/>
              </p:cNvSpPr>
              <p:nvPr/>
            </p:nvSpPr>
            <p:spPr bwMode="auto">
              <a:xfrm>
                <a:off x="727" y="1378"/>
                <a:ext cx="5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5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3" y="2"/>
                  </a:cxn>
                </a:cxnLst>
                <a:rect l="0" t="0" r="r" b="b"/>
                <a:pathLst>
                  <a:path w="5" h="2">
                    <a:moveTo>
                      <a:pt x="3" y="2"/>
                    </a:moveTo>
                    <a:lnTo>
                      <a:pt x="5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9" name="Freeform 159"/>
              <p:cNvSpPr>
                <a:spLocks/>
              </p:cNvSpPr>
              <p:nvPr/>
            </p:nvSpPr>
            <p:spPr bwMode="auto">
              <a:xfrm>
                <a:off x="727" y="1394"/>
                <a:ext cx="46" cy="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0"/>
                  </a:cxn>
                  <a:cxn ang="0">
                    <a:pos x="5" y="19"/>
                  </a:cxn>
                  <a:cxn ang="0">
                    <a:pos x="6" y="19"/>
                  </a:cxn>
                  <a:cxn ang="0">
                    <a:pos x="6" y="20"/>
                  </a:cxn>
                  <a:cxn ang="0">
                    <a:pos x="6" y="20"/>
                  </a:cxn>
                  <a:cxn ang="0">
                    <a:pos x="6" y="21"/>
                  </a:cxn>
                  <a:cxn ang="0">
                    <a:pos x="7" y="22"/>
                  </a:cxn>
                  <a:cxn ang="0">
                    <a:pos x="7" y="23"/>
                  </a:cxn>
                  <a:cxn ang="0">
                    <a:pos x="7" y="24"/>
                  </a:cxn>
                  <a:cxn ang="0">
                    <a:pos x="8" y="25"/>
                  </a:cxn>
                  <a:cxn ang="0">
                    <a:pos x="9" y="26"/>
                  </a:cxn>
                  <a:cxn ang="0">
                    <a:pos x="9" y="27"/>
                  </a:cxn>
                  <a:cxn ang="0">
                    <a:pos x="10" y="28"/>
                  </a:cxn>
                  <a:cxn ang="0">
                    <a:pos x="10" y="28"/>
                  </a:cxn>
                  <a:cxn ang="0">
                    <a:pos x="10" y="29"/>
                  </a:cxn>
                  <a:cxn ang="0">
                    <a:pos x="11" y="30"/>
                  </a:cxn>
                  <a:cxn ang="0">
                    <a:pos x="12" y="30"/>
                  </a:cxn>
                  <a:cxn ang="0">
                    <a:pos x="12" y="31"/>
                  </a:cxn>
                  <a:cxn ang="0">
                    <a:pos x="13" y="32"/>
                  </a:cxn>
                  <a:cxn ang="0">
                    <a:pos x="14" y="33"/>
                  </a:cxn>
                  <a:cxn ang="0">
                    <a:pos x="14" y="34"/>
                  </a:cxn>
                  <a:cxn ang="0">
                    <a:pos x="15" y="34"/>
                  </a:cxn>
                  <a:cxn ang="0">
                    <a:pos x="16" y="35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22" y="41"/>
                  </a:cxn>
                  <a:cxn ang="0">
                    <a:pos x="29" y="47"/>
                  </a:cxn>
                  <a:cxn ang="0">
                    <a:pos x="36" y="53"/>
                  </a:cxn>
                  <a:cxn ang="0">
                    <a:pos x="40" y="57"/>
                  </a:cxn>
                  <a:cxn ang="0">
                    <a:pos x="46" y="61"/>
                  </a:cxn>
                  <a:cxn ang="0">
                    <a:pos x="43" y="55"/>
                  </a:cxn>
                  <a:cxn ang="0">
                    <a:pos x="40" y="50"/>
                  </a:cxn>
                  <a:cxn ang="0">
                    <a:pos x="36" y="43"/>
                  </a:cxn>
                  <a:cxn ang="0">
                    <a:pos x="31" y="37"/>
                  </a:cxn>
                  <a:cxn ang="0">
                    <a:pos x="26" y="31"/>
                  </a:cxn>
                  <a:cxn ang="0">
                    <a:pos x="22" y="25"/>
                  </a:cxn>
                  <a:cxn ang="0">
                    <a:pos x="19" y="21"/>
                  </a:cxn>
                  <a:cxn ang="0">
                    <a:pos x="13" y="13"/>
                  </a:cxn>
                  <a:cxn ang="0">
                    <a:pos x="7" y="6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6" h="61">
                    <a:moveTo>
                      <a:pt x="0" y="0"/>
                    </a:moveTo>
                    <a:lnTo>
                      <a:pt x="2" y="10"/>
                    </a:lnTo>
                    <a:lnTo>
                      <a:pt x="5" y="19"/>
                    </a:lnTo>
                    <a:lnTo>
                      <a:pt x="6" y="19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21"/>
                    </a:lnTo>
                    <a:lnTo>
                      <a:pt x="7" y="22"/>
                    </a:lnTo>
                    <a:lnTo>
                      <a:pt x="7" y="23"/>
                    </a:lnTo>
                    <a:lnTo>
                      <a:pt x="7" y="24"/>
                    </a:lnTo>
                    <a:lnTo>
                      <a:pt x="8" y="25"/>
                    </a:lnTo>
                    <a:lnTo>
                      <a:pt x="9" y="26"/>
                    </a:lnTo>
                    <a:lnTo>
                      <a:pt x="9" y="27"/>
                    </a:lnTo>
                    <a:lnTo>
                      <a:pt x="10" y="28"/>
                    </a:lnTo>
                    <a:lnTo>
                      <a:pt x="10" y="28"/>
                    </a:lnTo>
                    <a:lnTo>
                      <a:pt x="10" y="29"/>
                    </a:lnTo>
                    <a:lnTo>
                      <a:pt x="11" y="30"/>
                    </a:lnTo>
                    <a:lnTo>
                      <a:pt x="12" y="30"/>
                    </a:lnTo>
                    <a:lnTo>
                      <a:pt x="12" y="31"/>
                    </a:lnTo>
                    <a:lnTo>
                      <a:pt x="13" y="32"/>
                    </a:lnTo>
                    <a:lnTo>
                      <a:pt x="14" y="33"/>
                    </a:lnTo>
                    <a:lnTo>
                      <a:pt x="14" y="34"/>
                    </a:lnTo>
                    <a:lnTo>
                      <a:pt x="15" y="34"/>
                    </a:lnTo>
                    <a:lnTo>
                      <a:pt x="16" y="35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22" y="41"/>
                    </a:lnTo>
                    <a:lnTo>
                      <a:pt x="29" y="47"/>
                    </a:lnTo>
                    <a:lnTo>
                      <a:pt x="36" y="53"/>
                    </a:lnTo>
                    <a:lnTo>
                      <a:pt x="40" y="57"/>
                    </a:lnTo>
                    <a:lnTo>
                      <a:pt x="46" y="61"/>
                    </a:lnTo>
                    <a:lnTo>
                      <a:pt x="43" y="55"/>
                    </a:lnTo>
                    <a:lnTo>
                      <a:pt x="40" y="50"/>
                    </a:lnTo>
                    <a:lnTo>
                      <a:pt x="36" y="43"/>
                    </a:lnTo>
                    <a:lnTo>
                      <a:pt x="31" y="37"/>
                    </a:lnTo>
                    <a:lnTo>
                      <a:pt x="26" y="31"/>
                    </a:lnTo>
                    <a:lnTo>
                      <a:pt x="22" y="25"/>
                    </a:lnTo>
                    <a:lnTo>
                      <a:pt x="19" y="21"/>
                    </a:lnTo>
                    <a:lnTo>
                      <a:pt x="13" y="13"/>
                    </a:lnTo>
                    <a:lnTo>
                      <a:pt x="7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0" name="Freeform 160"/>
              <p:cNvSpPr>
                <a:spLocks/>
              </p:cNvSpPr>
              <p:nvPr/>
            </p:nvSpPr>
            <p:spPr bwMode="auto">
              <a:xfrm>
                <a:off x="724" y="1394"/>
                <a:ext cx="11" cy="2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"/>
                  </a:cxn>
                  <a:cxn ang="0">
                    <a:pos x="2" y="11"/>
                  </a:cxn>
                  <a:cxn ang="0">
                    <a:pos x="5" y="20"/>
                  </a:cxn>
                  <a:cxn ang="0">
                    <a:pos x="8" y="19"/>
                  </a:cxn>
                  <a:cxn ang="0">
                    <a:pos x="11" y="18"/>
                  </a:cxn>
                  <a:cxn ang="0">
                    <a:pos x="8" y="8"/>
                  </a:cxn>
                  <a:cxn ang="0">
                    <a:pos x="6" y="0"/>
                  </a:cxn>
                </a:cxnLst>
                <a:rect l="0" t="0" r="r" b="b"/>
                <a:pathLst>
                  <a:path w="11" h="20">
                    <a:moveTo>
                      <a:pt x="6" y="0"/>
                    </a:moveTo>
                    <a:lnTo>
                      <a:pt x="0" y="1"/>
                    </a:lnTo>
                    <a:lnTo>
                      <a:pt x="2" y="11"/>
                    </a:lnTo>
                    <a:lnTo>
                      <a:pt x="5" y="20"/>
                    </a:lnTo>
                    <a:lnTo>
                      <a:pt x="8" y="19"/>
                    </a:lnTo>
                    <a:lnTo>
                      <a:pt x="11" y="18"/>
                    </a:lnTo>
                    <a:lnTo>
                      <a:pt x="8" y="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1" name="Freeform 161"/>
              <p:cNvSpPr>
                <a:spLocks/>
              </p:cNvSpPr>
              <p:nvPr/>
            </p:nvSpPr>
            <p:spPr bwMode="auto">
              <a:xfrm>
                <a:off x="729" y="1411"/>
                <a:ext cx="5" cy="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0" y="3"/>
                  </a:cxn>
                </a:cxnLst>
                <a:rect l="0" t="0" r="r" b="b"/>
                <a:pathLst>
                  <a:path w="5" h="4">
                    <a:moveTo>
                      <a:pt x="0" y="3"/>
                    </a:moveTo>
                    <a:lnTo>
                      <a:pt x="0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2" name="Freeform 162"/>
              <p:cNvSpPr>
                <a:spLocks/>
              </p:cNvSpPr>
              <p:nvPr/>
            </p:nvSpPr>
            <p:spPr bwMode="auto">
              <a:xfrm>
                <a:off x="730" y="1411"/>
                <a:ext cx="5" cy="3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5" y="3"/>
                  </a:cxn>
                  <a:cxn ang="0">
                    <a:pos x="5" y="2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3" y="2"/>
                  </a:cxn>
                </a:cxnLst>
                <a:rect l="0" t="0" r="r" b="b"/>
                <a:pathLst>
                  <a:path w="5" h="3">
                    <a:moveTo>
                      <a:pt x="3" y="2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3" name="Freeform 163"/>
              <p:cNvSpPr>
                <a:spLocks/>
              </p:cNvSpPr>
              <p:nvPr/>
            </p:nvSpPr>
            <p:spPr bwMode="auto">
              <a:xfrm>
                <a:off x="730" y="1412"/>
                <a:ext cx="5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2"/>
                  </a:cxn>
                  <a:cxn ang="0">
                    <a:pos x="0" y="2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4" name="Freeform 164"/>
              <p:cNvSpPr>
                <a:spLocks/>
              </p:cNvSpPr>
              <p:nvPr/>
            </p:nvSpPr>
            <p:spPr bwMode="auto">
              <a:xfrm>
                <a:off x="730" y="1412"/>
                <a:ext cx="6" cy="3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6" y="3"/>
                  </a:cxn>
                  <a:cxn ang="0">
                    <a:pos x="6" y="2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2"/>
                  </a:cxn>
                </a:cxnLst>
                <a:rect l="0" t="0" r="r" b="b"/>
                <a:pathLst>
                  <a:path w="6" h="3">
                    <a:moveTo>
                      <a:pt x="3" y="2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5" name="Freeform 165"/>
              <p:cNvSpPr>
                <a:spLocks/>
              </p:cNvSpPr>
              <p:nvPr/>
            </p:nvSpPr>
            <p:spPr bwMode="auto">
              <a:xfrm>
                <a:off x="730" y="1414"/>
                <a:ext cx="7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2" y="5"/>
                  </a:cxn>
                  <a:cxn ang="0">
                    <a:pos x="4" y="4"/>
                  </a:cxn>
                  <a:cxn ang="0">
                    <a:pos x="7" y="3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0" y="1"/>
                  </a:cxn>
                </a:cxnLst>
                <a:rect l="0" t="0" r="r" b="b"/>
                <a:pathLst>
                  <a:path w="7" h="5">
                    <a:moveTo>
                      <a:pt x="0" y="1"/>
                    </a:moveTo>
                    <a:lnTo>
                      <a:pt x="0" y="1"/>
                    </a:lnTo>
                    <a:lnTo>
                      <a:pt x="2" y="5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6" name="Freeform 166"/>
              <p:cNvSpPr>
                <a:spLocks/>
              </p:cNvSpPr>
              <p:nvPr/>
            </p:nvSpPr>
            <p:spPr bwMode="auto">
              <a:xfrm>
                <a:off x="732" y="1417"/>
                <a:ext cx="6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3" y="2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2" y="1"/>
                  </a:cxn>
                  <a:cxn ang="0">
                    <a:pos x="0" y="2"/>
                  </a:cxn>
                </a:cxnLst>
                <a:rect l="0" t="0" r="r" b="b"/>
                <a:pathLst>
                  <a:path w="6" h="4">
                    <a:moveTo>
                      <a:pt x="0" y="2"/>
                    </a:moveTo>
                    <a:lnTo>
                      <a:pt x="1" y="4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7" name="Freeform 167"/>
              <p:cNvSpPr>
                <a:spLocks/>
              </p:cNvSpPr>
              <p:nvPr/>
            </p:nvSpPr>
            <p:spPr bwMode="auto">
              <a:xfrm>
                <a:off x="733" y="1417"/>
                <a:ext cx="6" cy="5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3"/>
                  </a:cxn>
                  <a:cxn ang="0">
                    <a:pos x="1" y="5"/>
                  </a:cxn>
                  <a:cxn ang="0">
                    <a:pos x="3" y="4"/>
                  </a:cxn>
                  <a:cxn ang="0">
                    <a:pos x="6" y="3"/>
                  </a:cxn>
                  <a:cxn ang="0">
                    <a:pos x="4" y="0"/>
                  </a:cxn>
                  <a:cxn ang="0">
                    <a:pos x="5" y="1"/>
                  </a:cxn>
                  <a:cxn ang="0">
                    <a:pos x="2" y="2"/>
                  </a:cxn>
                </a:cxnLst>
                <a:rect l="0" t="0" r="r" b="b"/>
                <a:pathLst>
                  <a:path w="6" h="5">
                    <a:moveTo>
                      <a:pt x="2" y="2"/>
                    </a:moveTo>
                    <a:lnTo>
                      <a:pt x="0" y="3"/>
                    </a:lnTo>
                    <a:lnTo>
                      <a:pt x="1" y="5"/>
                    </a:lnTo>
                    <a:lnTo>
                      <a:pt x="3" y="4"/>
                    </a:lnTo>
                    <a:lnTo>
                      <a:pt x="6" y="3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8" name="Freeform 168"/>
              <p:cNvSpPr>
                <a:spLocks/>
              </p:cNvSpPr>
              <p:nvPr/>
            </p:nvSpPr>
            <p:spPr bwMode="auto">
              <a:xfrm>
                <a:off x="734" y="1419"/>
                <a:ext cx="5" cy="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5"/>
                  </a:cxn>
                  <a:cxn ang="0">
                    <a:pos x="3" y="3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3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lnTo>
                      <a:pt x="0" y="3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9" name="Freeform 169"/>
              <p:cNvSpPr>
                <a:spLocks/>
              </p:cNvSpPr>
              <p:nvPr/>
            </p:nvSpPr>
            <p:spPr bwMode="auto">
              <a:xfrm>
                <a:off x="734" y="1420"/>
                <a:ext cx="6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6" y="2"/>
                  </a:cxn>
                  <a:cxn ang="0">
                    <a:pos x="6" y="2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2"/>
                  </a:cxn>
                </a:cxnLst>
                <a:rect l="0" t="0" r="r" b="b"/>
                <a:pathLst>
                  <a:path w="6" h="2">
                    <a:moveTo>
                      <a:pt x="3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0" name="Freeform 170"/>
              <p:cNvSpPr>
                <a:spLocks/>
              </p:cNvSpPr>
              <p:nvPr/>
            </p:nvSpPr>
            <p:spPr bwMode="auto">
              <a:xfrm>
                <a:off x="734" y="1421"/>
                <a:ext cx="6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3" y="2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0" y="1"/>
                  </a:cxn>
                </a:cxnLst>
                <a:rect l="0" t="0" r="r" b="b"/>
                <a:pathLst>
                  <a:path w="6" h="3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3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1" name="Freeform 171"/>
              <p:cNvSpPr>
                <a:spLocks/>
              </p:cNvSpPr>
              <p:nvPr/>
            </p:nvSpPr>
            <p:spPr bwMode="auto">
              <a:xfrm>
                <a:off x="735" y="1421"/>
                <a:ext cx="4" cy="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4"/>
                  </a:cxn>
                  <a:cxn ang="0">
                    <a:pos x="2" y="5"/>
                  </a:cxn>
                  <a:cxn ang="0">
                    <a:pos x="3" y="3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3"/>
                  </a:cxn>
                </a:cxnLst>
                <a:rect l="0" t="0" r="r" b="b"/>
                <a:pathLst>
                  <a:path w="4" h="5">
                    <a:moveTo>
                      <a:pt x="0" y="3"/>
                    </a:moveTo>
                    <a:lnTo>
                      <a:pt x="0" y="4"/>
                    </a:lnTo>
                    <a:lnTo>
                      <a:pt x="2" y="5"/>
                    </a:lnTo>
                    <a:lnTo>
                      <a:pt x="3" y="3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2" name="Freeform 172"/>
              <p:cNvSpPr>
                <a:spLocks/>
              </p:cNvSpPr>
              <p:nvPr/>
            </p:nvSpPr>
            <p:spPr bwMode="auto">
              <a:xfrm>
                <a:off x="736" y="1421"/>
                <a:ext cx="5" cy="4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5" y="3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2" y="3"/>
                  </a:cxn>
                </a:cxnLst>
                <a:rect l="0" t="0" r="r" b="b"/>
                <a:pathLst>
                  <a:path w="5" h="4">
                    <a:moveTo>
                      <a:pt x="2" y="3"/>
                    </a:moveTo>
                    <a:lnTo>
                      <a:pt x="0" y="3"/>
                    </a:lnTo>
                    <a:lnTo>
                      <a:pt x="0" y="4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3" name="Freeform 173"/>
              <p:cNvSpPr>
                <a:spLocks/>
              </p:cNvSpPr>
              <p:nvPr/>
            </p:nvSpPr>
            <p:spPr bwMode="auto">
              <a:xfrm>
                <a:off x="736" y="1423"/>
                <a:ext cx="7" cy="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0" y="2"/>
                  </a:cxn>
                </a:cxnLst>
                <a:rect l="0" t="0" r="r" b="b"/>
                <a:pathLst>
                  <a:path w="7" h="6">
                    <a:moveTo>
                      <a:pt x="0" y="2"/>
                    </a:moveTo>
                    <a:lnTo>
                      <a:pt x="0" y="2"/>
                    </a:lnTo>
                    <a:lnTo>
                      <a:pt x="1" y="3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4" name="Freeform 174"/>
              <p:cNvSpPr>
                <a:spLocks/>
              </p:cNvSpPr>
              <p:nvPr/>
            </p:nvSpPr>
            <p:spPr bwMode="auto">
              <a:xfrm>
                <a:off x="739" y="1425"/>
                <a:ext cx="5" cy="4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2" y="3"/>
                  </a:cxn>
                  <a:cxn ang="0">
                    <a:pos x="5" y="2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2"/>
                  </a:cxn>
                </a:cxnLst>
                <a:rect l="0" t="0" r="r" b="b"/>
                <a:pathLst>
                  <a:path w="5" h="4">
                    <a:moveTo>
                      <a:pt x="2" y="2"/>
                    </a:moveTo>
                    <a:lnTo>
                      <a:pt x="0" y="3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5" name="Freeform 175"/>
              <p:cNvSpPr>
                <a:spLocks/>
              </p:cNvSpPr>
              <p:nvPr/>
            </p:nvSpPr>
            <p:spPr bwMode="auto">
              <a:xfrm>
                <a:off x="739" y="1425"/>
                <a:ext cx="4" cy="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" y="5"/>
                  </a:cxn>
                  <a:cxn ang="0">
                    <a:pos x="2" y="5"/>
                  </a:cxn>
                  <a:cxn ang="0">
                    <a:pos x="3" y="3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2" y="3"/>
                  </a:cxn>
                  <a:cxn ang="0">
                    <a:pos x="0" y="4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lnTo>
                      <a:pt x="1" y="5"/>
                    </a:lnTo>
                    <a:lnTo>
                      <a:pt x="2" y="5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6" name="Freeform 176"/>
              <p:cNvSpPr>
                <a:spLocks/>
              </p:cNvSpPr>
              <p:nvPr/>
            </p:nvSpPr>
            <p:spPr bwMode="auto">
              <a:xfrm>
                <a:off x="740" y="1426"/>
                <a:ext cx="5" cy="4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5" y="2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2"/>
                  </a:cxn>
                </a:cxnLst>
                <a:rect l="0" t="0" r="r" b="b"/>
                <a:pathLst>
                  <a:path w="5" h="4">
                    <a:moveTo>
                      <a:pt x="2" y="2"/>
                    </a:moveTo>
                    <a:lnTo>
                      <a:pt x="0" y="3"/>
                    </a:lnTo>
                    <a:lnTo>
                      <a:pt x="0" y="4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7" name="Freeform 177"/>
              <p:cNvSpPr>
                <a:spLocks/>
              </p:cNvSpPr>
              <p:nvPr/>
            </p:nvSpPr>
            <p:spPr bwMode="auto">
              <a:xfrm>
                <a:off x="740" y="1427"/>
                <a:ext cx="35" cy="3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11" y="13"/>
                  </a:cxn>
                  <a:cxn ang="0">
                    <a:pos x="18" y="19"/>
                  </a:cxn>
                  <a:cxn ang="0">
                    <a:pos x="21" y="22"/>
                  </a:cxn>
                  <a:cxn ang="0">
                    <a:pos x="26" y="27"/>
                  </a:cxn>
                  <a:cxn ang="0">
                    <a:pos x="32" y="31"/>
                  </a:cxn>
                  <a:cxn ang="0">
                    <a:pos x="33" y="28"/>
                  </a:cxn>
                  <a:cxn ang="0">
                    <a:pos x="35" y="26"/>
                  </a:cxn>
                  <a:cxn ang="0">
                    <a:pos x="29" y="22"/>
                  </a:cxn>
                  <a:cxn ang="0">
                    <a:pos x="25" y="18"/>
                  </a:cxn>
                  <a:cxn ang="0">
                    <a:pos x="15" y="9"/>
                  </a:cxn>
                  <a:cxn ang="0">
                    <a:pos x="7" y="3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0" y="3"/>
                  </a:cxn>
                </a:cxnLst>
                <a:rect l="0" t="0" r="r" b="b"/>
                <a:pathLst>
                  <a:path w="35" h="31">
                    <a:moveTo>
                      <a:pt x="0" y="3"/>
                    </a:moveTo>
                    <a:lnTo>
                      <a:pt x="0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1" y="13"/>
                    </a:lnTo>
                    <a:lnTo>
                      <a:pt x="18" y="19"/>
                    </a:lnTo>
                    <a:lnTo>
                      <a:pt x="21" y="22"/>
                    </a:lnTo>
                    <a:lnTo>
                      <a:pt x="26" y="27"/>
                    </a:lnTo>
                    <a:lnTo>
                      <a:pt x="32" y="31"/>
                    </a:lnTo>
                    <a:lnTo>
                      <a:pt x="33" y="28"/>
                    </a:lnTo>
                    <a:lnTo>
                      <a:pt x="35" y="26"/>
                    </a:lnTo>
                    <a:lnTo>
                      <a:pt x="29" y="22"/>
                    </a:lnTo>
                    <a:lnTo>
                      <a:pt x="25" y="18"/>
                    </a:lnTo>
                    <a:lnTo>
                      <a:pt x="15" y="9"/>
                    </a:lnTo>
                    <a:lnTo>
                      <a:pt x="7" y="3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8" name="Freeform 178"/>
              <p:cNvSpPr>
                <a:spLocks/>
              </p:cNvSpPr>
              <p:nvPr/>
            </p:nvSpPr>
            <p:spPr bwMode="auto">
              <a:xfrm>
                <a:off x="771" y="1455"/>
                <a:ext cx="5" cy="3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1" y="3"/>
                  </a:cxn>
                  <a:cxn ang="0">
                    <a:pos x="5" y="0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" y="3"/>
                  </a:cxn>
                </a:cxnLst>
                <a:rect l="0" t="0" r="r" b="b"/>
                <a:pathLst>
                  <a:path w="5" h="3">
                    <a:moveTo>
                      <a:pt x="1" y="3"/>
                    </a:moveTo>
                    <a:lnTo>
                      <a:pt x="1" y="3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9" name="Freeform 179"/>
              <p:cNvSpPr>
                <a:spLocks/>
              </p:cNvSpPr>
              <p:nvPr/>
            </p:nvSpPr>
            <p:spPr bwMode="auto">
              <a:xfrm>
                <a:off x="737" y="1406"/>
                <a:ext cx="39" cy="50"/>
              </a:xfrm>
              <a:custGeom>
                <a:avLst/>
                <a:gdLst/>
                <a:ahLst/>
                <a:cxnLst>
                  <a:cxn ang="0">
                    <a:pos x="39" y="49"/>
                  </a:cxn>
                  <a:cxn ang="0">
                    <a:pos x="35" y="40"/>
                  </a:cxn>
                  <a:cxn ang="0">
                    <a:pos x="33" y="36"/>
                  </a:cxn>
                  <a:cxn ang="0">
                    <a:pos x="28" y="30"/>
                  </a:cxn>
                  <a:cxn ang="0">
                    <a:pos x="23" y="24"/>
                  </a:cxn>
                  <a:cxn ang="0">
                    <a:pos x="19" y="18"/>
                  </a:cxn>
                  <a:cxn ang="0">
                    <a:pos x="14" y="12"/>
                  </a:cxn>
                  <a:cxn ang="0">
                    <a:pos x="11" y="7"/>
                  </a:cxn>
                  <a:cxn ang="0">
                    <a:pos x="5" y="0"/>
                  </a:cxn>
                  <a:cxn ang="0">
                    <a:pos x="0" y="2"/>
                  </a:cxn>
                  <a:cxn ang="0">
                    <a:pos x="6" y="10"/>
                  </a:cxn>
                  <a:cxn ang="0">
                    <a:pos x="10" y="15"/>
                  </a:cxn>
                  <a:cxn ang="0">
                    <a:pos x="14" y="21"/>
                  </a:cxn>
                  <a:cxn ang="0">
                    <a:pos x="18" y="26"/>
                  </a:cxn>
                  <a:cxn ang="0">
                    <a:pos x="24" y="33"/>
                  </a:cxn>
                  <a:cxn ang="0">
                    <a:pos x="28" y="39"/>
                  </a:cxn>
                  <a:cxn ang="0">
                    <a:pos x="32" y="45"/>
                  </a:cxn>
                  <a:cxn ang="0">
                    <a:pos x="34" y="50"/>
                  </a:cxn>
                  <a:cxn ang="0">
                    <a:pos x="39" y="49"/>
                  </a:cxn>
                </a:cxnLst>
                <a:rect l="0" t="0" r="r" b="b"/>
                <a:pathLst>
                  <a:path w="39" h="50">
                    <a:moveTo>
                      <a:pt x="39" y="49"/>
                    </a:moveTo>
                    <a:lnTo>
                      <a:pt x="35" y="40"/>
                    </a:lnTo>
                    <a:lnTo>
                      <a:pt x="33" y="36"/>
                    </a:lnTo>
                    <a:lnTo>
                      <a:pt x="28" y="30"/>
                    </a:lnTo>
                    <a:lnTo>
                      <a:pt x="23" y="24"/>
                    </a:lnTo>
                    <a:lnTo>
                      <a:pt x="19" y="18"/>
                    </a:lnTo>
                    <a:lnTo>
                      <a:pt x="14" y="12"/>
                    </a:lnTo>
                    <a:lnTo>
                      <a:pt x="11" y="7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6" y="10"/>
                    </a:lnTo>
                    <a:lnTo>
                      <a:pt x="10" y="15"/>
                    </a:lnTo>
                    <a:lnTo>
                      <a:pt x="14" y="21"/>
                    </a:lnTo>
                    <a:lnTo>
                      <a:pt x="18" y="26"/>
                    </a:lnTo>
                    <a:lnTo>
                      <a:pt x="24" y="33"/>
                    </a:lnTo>
                    <a:lnTo>
                      <a:pt x="28" y="39"/>
                    </a:lnTo>
                    <a:lnTo>
                      <a:pt x="32" y="45"/>
                    </a:lnTo>
                    <a:lnTo>
                      <a:pt x="34" y="50"/>
                    </a:lnTo>
                    <a:lnTo>
                      <a:pt x="39" y="4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60" name="Freeform 180"/>
              <p:cNvSpPr>
                <a:spLocks/>
              </p:cNvSpPr>
              <p:nvPr/>
            </p:nvSpPr>
            <p:spPr bwMode="auto">
              <a:xfrm>
                <a:off x="724" y="1393"/>
                <a:ext cx="18" cy="15"/>
              </a:xfrm>
              <a:custGeom>
                <a:avLst/>
                <a:gdLst/>
                <a:ahLst/>
                <a:cxnLst>
                  <a:cxn ang="0">
                    <a:pos x="18" y="13"/>
                  </a:cxn>
                  <a:cxn ang="0">
                    <a:pos x="12" y="6"/>
                  </a:cxn>
                  <a:cxn ang="0">
                    <a:pos x="5" y="0"/>
                  </a:cxn>
                  <a:cxn ang="0">
                    <a:pos x="0" y="2"/>
                  </a:cxn>
                  <a:cxn ang="0">
                    <a:pos x="7" y="8"/>
                  </a:cxn>
                  <a:cxn ang="0">
                    <a:pos x="8" y="9"/>
                  </a:cxn>
                  <a:cxn ang="0">
                    <a:pos x="13" y="15"/>
                  </a:cxn>
                  <a:cxn ang="0">
                    <a:pos x="18" y="13"/>
                  </a:cxn>
                </a:cxnLst>
                <a:rect l="0" t="0" r="r" b="b"/>
                <a:pathLst>
                  <a:path w="18" h="15">
                    <a:moveTo>
                      <a:pt x="18" y="13"/>
                    </a:moveTo>
                    <a:lnTo>
                      <a:pt x="12" y="6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7" y="8"/>
                    </a:lnTo>
                    <a:lnTo>
                      <a:pt x="8" y="9"/>
                    </a:lnTo>
                    <a:lnTo>
                      <a:pt x="13" y="15"/>
                    </a:lnTo>
                    <a:lnTo>
                      <a:pt x="1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61" name="Freeform 181"/>
              <p:cNvSpPr>
                <a:spLocks/>
              </p:cNvSpPr>
              <p:nvPr/>
            </p:nvSpPr>
            <p:spPr bwMode="auto">
              <a:xfrm>
                <a:off x="731" y="1384"/>
                <a:ext cx="15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4" y="11"/>
                  </a:cxn>
                  <a:cxn ang="0">
                    <a:pos x="7" y="16"/>
                  </a:cxn>
                  <a:cxn ang="0">
                    <a:pos x="15" y="20"/>
                  </a:cxn>
                  <a:cxn ang="0">
                    <a:pos x="12" y="14"/>
                  </a:cxn>
                  <a:cxn ang="0">
                    <a:pos x="9" y="11"/>
                  </a:cxn>
                  <a:cxn ang="0">
                    <a:pos x="6" y="5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5" h="20">
                    <a:moveTo>
                      <a:pt x="0" y="0"/>
                    </a:moveTo>
                    <a:lnTo>
                      <a:pt x="0" y="6"/>
                    </a:lnTo>
                    <a:lnTo>
                      <a:pt x="4" y="11"/>
                    </a:lnTo>
                    <a:lnTo>
                      <a:pt x="7" y="16"/>
                    </a:lnTo>
                    <a:lnTo>
                      <a:pt x="15" y="20"/>
                    </a:lnTo>
                    <a:lnTo>
                      <a:pt x="12" y="14"/>
                    </a:lnTo>
                    <a:lnTo>
                      <a:pt x="9" y="11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62" name="Freeform 182"/>
              <p:cNvSpPr>
                <a:spLocks/>
              </p:cNvSpPr>
              <p:nvPr/>
            </p:nvSpPr>
            <p:spPr bwMode="auto">
              <a:xfrm>
                <a:off x="728" y="1384"/>
                <a:ext cx="19" cy="2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5" y="13"/>
                  </a:cxn>
                  <a:cxn ang="0">
                    <a:pos x="8" y="18"/>
                  </a:cxn>
                  <a:cxn ang="0">
                    <a:pos x="17" y="22"/>
                  </a:cxn>
                  <a:cxn ang="0">
                    <a:pos x="18" y="20"/>
                  </a:cxn>
                  <a:cxn ang="0">
                    <a:pos x="19" y="17"/>
                  </a:cxn>
                  <a:cxn ang="0">
                    <a:pos x="12" y="15"/>
                  </a:cxn>
                  <a:cxn ang="0">
                    <a:pos x="9" y="10"/>
                  </a:cxn>
                  <a:cxn ang="0">
                    <a:pos x="6" y="5"/>
                  </a:cxn>
                  <a:cxn ang="0">
                    <a:pos x="6" y="0"/>
                  </a:cxn>
                </a:cxnLst>
                <a:rect l="0" t="0" r="r" b="b"/>
                <a:pathLst>
                  <a:path w="19" h="22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5" y="13"/>
                    </a:lnTo>
                    <a:lnTo>
                      <a:pt x="8" y="18"/>
                    </a:lnTo>
                    <a:lnTo>
                      <a:pt x="17" y="22"/>
                    </a:lnTo>
                    <a:lnTo>
                      <a:pt x="18" y="20"/>
                    </a:lnTo>
                    <a:lnTo>
                      <a:pt x="19" y="17"/>
                    </a:lnTo>
                    <a:lnTo>
                      <a:pt x="12" y="15"/>
                    </a:lnTo>
                    <a:lnTo>
                      <a:pt x="9" y="1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63" name="Freeform 183"/>
              <p:cNvSpPr>
                <a:spLocks/>
              </p:cNvSpPr>
              <p:nvPr/>
            </p:nvSpPr>
            <p:spPr bwMode="auto">
              <a:xfrm>
                <a:off x="743" y="1403"/>
                <a:ext cx="5" cy="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2" y="3"/>
                  </a:cxn>
                  <a:cxn ang="0">
                    <a:pos x="5" y="0"/>
                  </a:cxn>
                  <a:cxn ang="0">
                    <a:pos x="0" y="2"/>
                  </a:cxn>
                  <a:cxn ang="0">
                    <a:pos x="3" y="1"/>
                  </a:cxn>
                  <a:cxn ang="0">
                    <a:pos x="2" y="3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lnTo>
                      <a:pt x="2" y="3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3" y="1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64" name="Freeform 184"/>
              <p:cNvSpPr>
                <a:spLocks/>
              </p:cNvSpPr>
              <p:nvPr/>
            </p:nvSpPr>
            <p:spPr bwMode="auto">
              <a:xfrm>
                <a:off x="729" y="1382"/>
                <a:ext cx="19" cy="23"/>
              </a:xfrm>
              <a:custGeom>
                <a:avLst/>
                <a:gdLst/>
                <a:ahLst/>
                <a:cxnLst>
                  <a:cxn ang="0">
                    <a:pos x="19" y="21"/>
                  </a:cxn>
                  <a:cxn ang="0">
                    <a:pos x="17" y="15"/>
                  </a:cxn>
                  <a:cxn ang="0">
                    <a:pos x="14" y="11"/>
                  </a:cxn>
                  <a:cxn ang="0">
                    <a:pos x="10" y="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" y="9"/>
                  </a:cxn>
                  <a:cxn ang="0">
                    <a:pos x="9" y="14"/>
                  </a:cxn>
                  <a:cxn ang="0">
                    <a:pos x="11" y="17"/>
                  </a:cxn>
                  <a:cxn ang="0">
                    <a:pos x="14" y="23"/>
                  </a:cxn>
                  <a:cxn ang="0">
                    <a:pos x="19" y="21"/>
                  </a:cxn>
                </a:cxnLst>
                <a:rect l="0" t="0" r="r" b="b"/>
                <a:pathLst>
                  <a:path w="19" h="23">
                    <a:moveTo>
                      <a:pt x="19" y="21"/>
                    </a:moveTo>
                    <a:lnTo>
                      <a:pt x="17" y="15"/>
                    </a:lnTo>
                    <a:lnTo>
                      <a:pt x="14" y="11"/>
                    </a:lnTo>
                    <a:lnTo>
                      <a:pt x="10" y="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5" y="9"/>
                    </a:lnTo>
                    <a:lnTo>
                      <a:pt x="9" y="14"/>
                    </a:lnTo>
                    <a:lnTo>
                      <a:pt x="11" y="17"/>
                    </a:lnTo>
                    <a:lnTo>
                      <a:pt x="14" y="23"/>
                    </a:lnTo>
                    <a:lnTo>
                      <a:pt x="19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65" name="Freeform 185"/>
              <p:cNvSpPr>
                <a:spLocks/>
              </p:cNvSpPr>
              <p:nvPr/>
            </p:nvSpPr>
            <p:spPr bwMode="auto">
              <a:xfrm>
                <a:off x="728" y="1382"/>
                <a:ext cx="5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0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5" y="0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66" name="Freeform 186"/>
              <p:cNvSpPr>
                <a:spLocks/>
              </p:cNvSpPr>
              <p:nvPr/>
            </p:nvSpPr>
            <p:spPr bwMode="auto">
              <a:xfrm>
                <a:off x="874" y="1303"/>
                <a:ext cx="10" cy="64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" y="11"/>
                  </a:cxn>
                  <a:cxn ang="0">
                    <a:pos x="0" y="18"/>
                  </a:cxn>
                  <a:cxn ang="0">
                    <a:pos x="0" y="25"/>
                  </a:cxn>
                  <a:cxn ang="0">
                    <a:pos x="0" y="33"/>
                  </a:cxn>
                  <a:cxn ang="0">
                    <a:pos x="1" y="40"/>
                  </a:cxn>
                  <a:cxn ang="0">
                    <a:pos x="2" y="41"/>
                  </a:cxn>
                  <a:cxn ang="0">
                    <a:pos x="2" y="41"/>
                  </a:cxn>
                  <a:cxn ang="0">
                    <a:pos x="2" y="41"/>
                  </a:cxn>
                  <a:cxn ang="0">
                    <a:pos x="2" y="41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3"/>
                  </a:cxn>
                  <a:cxn ang="0">
                    <a:pos x="2" y="43"/>
                  </a:cxn>
                  <a:cxn ang="0">
                    <a:pos x="2" y="44"/>
                  </a:cxn>
                  <a:cxn ang="0">
                    <a:pos x="2" y="45"/>
                  </a:cxn>
                  <a:cxn ang="0">
                    <a:pos x="2" y="46"/>
                  </a:cxn>
                  <a:cxn ang="0">
                    <a:pos x="2" y="46"/>
                  </a:cxn>
                  <a:cxn ang="0">
                    <a:pos x="2" y="47"/>
                  </a:cxn>
                  <a:cxn ang="0">
                    <a:pos x="2" y="48"/>
                  </a:cxn>
                  <a:cxn ang="0">
                    <a:pos x="3" y="48"/>
                  </a:cxn>
                  <a:cxn ang="0">
                    <a:pos x="3" y="49"/>
                  </a:cxn>
                  <a:cxn ang="0">
                    <a:pos x="4" y="50"/>
                  </a:cxn>
                  <a:cxn ang="0">
                    <a:pos x="4" y="50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5" y="52"/>
                  </a:cxn>
                  <a:cxn ang="0">
                    <a:pos x="5" y="52"/>
                  </a:cxn>
                  <a:cxn ang="0">
                    <a:pos x="5" y="52"/>
                  </a:cxn>
                  <a:cxn ang="0">
                    <a:pos x="5" y="52"/>
                  </a:cxn>
                  <a:cxn ang="0">
                    <a:pos x="7" y="57"/>
                  </a:cxn>
                  <a:cxn ang="0">
                    <a:pos x="10" y="64"/>
                  </a:cxn>
                  <a:cxn ang="0">
                    <a:pos x="10" y="55"/>
                  </a:cxn>
                  <a:cxn ang="0">
                    <a:pos x="10" y="48"/>
                  </a:cxn>
                  <a:cxn ang="0">
                    <a:pos x="10" y="42"/>
                  </a:cxn>
                  <a:cxn ang="0">
                    <a:pos x="9" y="35"/>
                  </a:cxn>
                  <a:cxn ang="0">
                    <a:pos x="8" y="27"/>
                  </a:cxn>
                  <a:cxn ang="0">
                    <a:pos x="7" y="20"/>
                  </a:cxn>
                  <a:cxn ang="0">
                    <a:pos x="6" y="12"/>
                  </a:cxn>
                  <a:cxn ang="0">
                    <a:pos x="5" y="6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10" h="64">
                    <a:moveTo>
                      <a:pt x="4" y="0"/>
                    </a:moveTo>
                    <a:lnTo>
                      <a:pt x="1" y="11"/>
                    </a:lnTo>
                    <a:lnTo>
                      <a:pt x="0" y="18"/>
                    </a:lnTo>
                    <a:lnTo>
                      <a:pt x="0" y="25"/>
                    </a:lnTo>
                    <a:lnTo>
                      <a:pt x="0" y="33"/>
                    </a:lnTo>
                    <a:lnTo>
                      <a:pt x="1" y="40"/>
                    </a:lnTo>
                    <a:lnTo>
                      <a:pt x="2" y="41"/>
                    </a:lnTo>
                    <a:lnTo>
                      <a:pt x="2" y="41"/>
                    </a:lnTo>
                    <a:lnTo>
                      <a:pt x="2" y="41"/>
                    </a:lnTo>
                    <a:lnTo>
                      <a:pt x="2" y="41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3"/>
                    </a:lnTo>
                    <a:lnTo>
                      <a:pt x="2" y="43"/>
                    </a:lnTo>
                    <a:lnTo>
                      <a:pt x="2" y="44"/>
                    </a:lnTo>
                    <a:lnTo>
                      <a:pt x="2" y="45"/>
                    </a:lnTo>
                    <a:lnTo>
                      <a:pt x="2" y="46"/>
                    </a:lnTo>
                    <a:lnTo>
                      <a:pt x="2" y="46"/>
                    </a:lnTo>
                    <a:lnTo>
                      <a:pt x="2" y="47"/>
                    </a:lnTo>
                    <a:lnTo>
                      <a:pt x="2" y="48"/>
                    </a:lnTo>
                    <a:lnTo>
                      <a:pt x="3" y="48"/>
                    </a:lnTo>
                    <a:lnTo>
                      <a:pt x="3" y="49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5" y="52"/>
                    </a:lnTo>
                    <a:lnTo>
                      <a:pt x="5" y="52"/>
                    </a:lnTo>
                    <a:lnTo>
                      <a:pt x="5" y="52"/>
                    </a:lnTo>
                    <a:lnTo>
                      <a:pt x="5" y="52"/>
                    </a:lnTo>
                    <a:lnTo>
                      <a:pt x="7" y="57"/>
                    </a:lnTo>
                    <a:lnTo>
                      <a:pt x="10" y="64"/>
                    </a:lnTo>
                    <a:lnTo>
                      <a:pt x="10" y="55"/>
                    </a:lnTo>
                    <a:lnTo>
                      <a:pt x="10" y="48"/>
                    </a:lnTo>
                    <a:lnTo>
                      <a:pt x="10" y="42"/>
                    </a:lnTo>
                    <a:lnTo>
                      <a:pt x="9" y="35"/>
                    </a:lnTo>
                    <a:lnTo>
                      <a:pt x="8" y="27"/>
                    </a:lnTo>
                    <a:lnTo>
                      <a:pt x="7" y="20"/>
                    </a:lnTo>
                    <a:lnTo>
                      <a:pt x="6" y="12"/>
                    </a:lnTo>
                    <a:lnTo>
                      <a:pt x="5" y="6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67" name="Freeform 187"/>
              <p:cNvSpPr>
                <a:spLocks/>
              </p:cNvSpPr>
              <p:nvPr/>
            </p:nvSpPr>
            <p:spPr bwMode="auto">
              <a:xfrm>
                <a:off x="871" y="1302"/>
                <a:ext cx="9" cy="42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4" y="0"/>
                  </a:cxn>
                  <a:cxn ang="0">
                    <a:pos x="1" y="11"/>
                  </a:cxn>
                  <a:cxn ang="0">
                    <a:pos x="0" y="19"/>
                  </a:cxn>
                  <a:cxn ang="0">
                    <a:pos x="0" y="34"/>
                  </a:cxn>
                  <a:cxn ang="0">
                    <a:pos x="1" y="42"/>
                  </a:cxn>
                  <a:cxn ang="0">
                    <a:pos x="4" y="41"/>
                  </a:cxn>
                  <a:cxn ang="0">
                    <a:pos x="7" y="41"/>
                  </a:cxn>
                  <a:cxn ang="0">
                    <a:pos x="6" y="33"/>
                  </a:cxn>
                  <a:cxn ang="0">
                    <a:pos x="6" y="19"/>
                  </a:cxn>
                  <a:cxn ang="0">
                    <a:pos x="7" y="13"/>
                  </a:cxn>
                  <a:cxn ang="0">
                    <a:pos x="9" y="1"/>
                  </a:cxn>
                </a:cxnLst>
                <a:rect l="0" t="0" r="r" b="b"/>
                <a:pathLst>
                  <a:path w="9" h="42">
                    <a:moveTo>
                      <a:pt x="9" y="1"/>
                    </a:moveTo>
                    <a:lnTo>
                      <a:pt x="4" y="0"/>
                    </a:lnTo>
                    <a:lnTo>
                      <a:pt x="1" y="11"/>
                    </a:lnTo>
                    <a:lnTo>
                      <a:pt x="0" y="19"/>
                    </a:lnTo>
                    <a:lnTo>
                      <a:pt x="0" y="34"/>
                    </a:lnTo>
                    <a:lnTo>
                      <a:pt x="1" y="42"/>
                    </a:lnTo>
                    <a:lnTo>
                      <a:pt x="4" y="41"/>
                    </a:lnTo>
                    <a:lnTo>
                      <a:pt x="7" y="41"/>
                    </a:lnTo>
                    <a:lnTo>
                      <a:pt x="6" y="33"/>
                    </a:lnTo>
                    <a:lnTo>
                      <a:pt x="6" y="19"/>
                    </a:lnTo>
                    <a:lnTo>
                      <a:pt x="7" y="13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68" name="Freeform 188"/>
              <p:cNvSpPr>
                <a:spLocks/>
              </p:cNvSpPr>
              <p:nvPr/>
            </p:nvSpPr>
            <p:spPr bwMode="auto">
              <a:xfrm>
                <a:off x="872" y="1342"/>
                <a:ext cx="6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0" y="2"/>
                  </a:cxn>
                </a:cxnLst>
                <a:rect l="0" t="0" r="r" b="b"/>
                <a:pathLst>
                  <a:path w="6" h="4">
                    <a:moveTo>
                      <a:pt x="0" y="2"/>
                    </a:moveTo>
                    <a:lnTo>
                      <a:pt x="0" y="2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69" name="Freeform 189"/>
              <p:cNvSpPr>
                <a:spLocks/>
              </p:cNvSpPr>
              <p:nvPr/>
            </p:nvSpPr>
            <p:spPr bwMode="auto">
              <a:xfrm>
                <a:off x="873" y="1342"/>
                <a:ext cx="5" cy="7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2"/>
                  </a:cxn>
                  <a:cxn ang="0">
                    <a:pos x="0" y="7"/>
                  </a:cxn>
                  <a:cxn ang="0">
                    <a:pos x="3" y="7"/>
                  </a:cxn>
                  <a:cxn ang="0">
                    <a:pos x="5" y="7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2"/>
                  </a:cxn>
                </a:cxnLst>
                <a:rect l="0" t="0" r="r" b="b"/>
                <a:pathLst>
                  <a:path w="5" h="7">
                    <a:moveTo>
                      <a:pt x="3" y="2"/>
                    </a:moveTo>
                    <a:lnTo>
                      <a:pt x="0" y="2"/>
                    </a:lnTo>
                    <a:lnTo>
                      <a:pt x="0" y="7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70" name="Freeform 190"/>
              <p:cNvSpPr>
                <a:spLocks/>
              </p:cNvSpPr>
              <p:nvPr/>
            </p:nvSpPr>
            <p:spPr bwMode="auto">
              <a:xfrm>
                <a:off x="873" y="1348"/>
                <a:ext cx="5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3" y="2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0" y="1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3" y="2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71" name="Freeform 191"/>
              <p:cNvSpPr>
                <a:spLocks/>
              </p:cNvSpPr>
              <p:nvPr/>
            </p:nvSpPr>
            <p:spPr bwMode="auto">
              <a:xfrm>
                <a:off x="873" y="1349"/>
                <a:ext cx="6" cy="2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6" y="2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</a:cxnLst>
                <a:rect l="0" t="0" r="r" b="b"/>
                <a:pathLst>
                  <a:path w="6" h="2">
                    <a:moveTo>
                      <a:pt x="3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72" name="Freeform 192"/>
              <p:cNvSpPr>
                <a:spLocks/>
              </p:cNvSpPr>
              <p:nvPr/>
            </p:nvSpPr>
            <p:spPr bwMode="auto">
              <a:xfrm>
                <a:off x="873" y="1349"/>
                <a:ext cx="5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0" y="2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73" name="Freeform 193"/>
              <p:cNvSpPr>
                <a:spLocks/>
              </p:cNvSpPr>
              <p:nvPr/>
            </p:nvSpPr>
            <p:spPr bwMode="auto">
              <a:xfrm>
                <a:off x="874" y="1349"/>
                <a:ext cx="5" cy="4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3" y="3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3" y="2"/>
                  </a:cxn>
                </a:cxnLst>
                <a:rect l="0" t="0" r="r" b="b"/>
                <a:pathLst>
                  <a:path w="5" h="4">
                    <a:moveTo>
                      <a:pt x="3" y="2"/>
                    </a:moveTo>
                    <a:lnTo>
                      <a:pt x="0" y="3"/>
                    </a:lnTo>
                    <a:lnTo>
                      <a:pt x="1" y="4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74" name="Freeform 194"/>
              <p:cNvSpPr>
                <a:spLocks/>
              </p:cNvSpPr>
              <p:nvPr/>
            </p:nvSpPr>
            <p:spPr bwMode="auto">
              <a:xfrm>
                <a:off x="875" y="1350"/>
                <a:ext cx="4" cy="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5"/>
                  </a:cxn>
                  <a:cxn ang="0">
                    <a:pos x="3" y="3"/>
                  </a:cxn>
                  <a:cxn ang="0">
                    <a:pos x="4" y="1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3"/>
                  </a:cxn>
                </a:cxnLst>
                <a:rect l="0" t="0" r="r" b="b"/>
                <a:pathLst>
                  <a:path w="4" h="5">
                    <a:moveTo>
                      <a:pt x="0" y="3"/>
                    </a:moveTo>
                    <a:lnTo>
                      <a:pt x="0" y="3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75" name="Freeform 195"/>
              <p:cNvSpPr>
                <a:spLocks/>
              </p:cNvSpPr>
              <p:nvPr/>
            </p:nvSpPr>
            <p:spPr bwMode="auto">
              <a:xfrm>
                <a:off x="875" y="1351"/>
                <a:ext cx="5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3" y="2"/>
                  </a:cxn>
                </a:cxnLst>
                <a:rect l="0" t="0" r="r" b="b"/>
                <a:pathLst>
                  <a:path w="5" h="2">
                    <a:moveTo>
                      <a:pt x="3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76" name="Freeform 196"/>
              <p:cNvSpPr>
                <a:spLocks/>
              </p:cNvSpPr>
              <p:nvPr/>
            </p:nvSpPr>
            <p:spPr bwMode="auto">
              <a:xfrm>
                <a:off x="875" y="1351"/>
                <a:ext cx="6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2" y="5"/>
                  </a:cxn>
                  <a:cxn ang="0">
                    <a:pos x="4" y="4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3" y="2"/>
                  </a:cxn>
                  <a:cxn ang="0">
                    <a:pos x="0" y="2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77" name="Freeform 197"/>
              <p:cNvSpPr>
                <a:spLocks/>
              </p:cNvSpPr>
              <p:nvPr/>
            </p:nvSpPr>
            <p:spPr bwMode="auto">
              <a:xfrm>
                <a:off x="876" y="1353"/>
                <a:ext cx="11" cy="15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2"/>
                  </a:cxn>
                  <a:cxn ang="0">
                    <a:pos x="2" y="7"/>
                  </a:cxn>
                  <a:cxn ang="0">
                    <a:pos x="6" y="15"/>
                  </a:cxn>
                  <a:cxn ang="0">
                    <a:pos x="8" y="14"/>
                  </a:cxn>
                  <a:cxn ang="0">
                    <a:pos x="11" y="12"/>
                  </a:cxn>
                  <a:cxn ang="0">
                    <a:pos x="8" y="7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2"/>
                  </a:cxn>
                </a:cxnLst>
                <a:rect l="0" t="0" r="r" b="b"/>
                <a:pathLst>
                  <a:path w="11" h="15">
                    <a:moveTo>
                      <a:pt x="3" y="2"/>
                    </a:moveTo>
                    <a:lnTo>
                      <a:pt x="0" y="2"/>
                    </a:lnTo>
                    <a:lnTo>
                      <a:pt x="2" y="7"/>
                    </a:lnTo>
                    <a:lnTo>
                      <a:pt x="6" y="15"/>
                    </a:lnTo>
                    <a:lnTo>
                      <a:pt x="8" y="14"/>
                    </a:lnTo>
                    <a:lnTo>
                      <a:pt x="11" y="12"/>
                    </a:lnTo>
                    <a:lnTo>
                      <a:pt x="8" y="7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78" name="Freeform 198"/>
              <p:cNvSpPr>
                <a:spLocks/>
              </p:cNvSpPr>
              <p:nvPr/>
            </p:nvSpPr>
            <p:spPr bwMode="auto">
              <a:xfrm>
                <a:off x="882" y="1367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79" name="Freeform 199"/>
              <p:cNvSpPr>
                <a:spLocks/>
              </p:cNvSpPr>
              <p:nvPr/>
            </p:nvSpPr>
            <p:spPr bwMode="auto">
              <a:xfrm>
                <a:off x="875" y="1302"/>
                <a:ext cx="12" cy="65"/>
              </a:xfrm>
              <a:custGeom>
                <a:avLst/>
                <a:gdLst/>
                <a:ahLst/>
                <a:cxnLst>
                  <a:cxn ang="0">
                    <a:pos x="12" y="65"/>
                  </a:cxn>
                  <a:cxn ang="0">
                    <a:pos x="12" y="56"/>
                  </a:cxn>
                  <a:cxn ang="0">
                    <a:pos x="12" y="49"/>
                  </a:cxn>
                  <a:cxn ang="0">
                    <a:pos x="11" y="43"/>
                  </a:cxn>
                  <a:cxn ang="0">
                    <a:pos x="10" y="36"/>
                  </a:cxn>
                  <a:cxn ang="0">
                    <a:pos x="10" y="28"/>
                  </a:cxn>
                  <a:cxn ang="0">
                    <a:pos x="9" y="20"/>
                  </a:cxn>
                  <a:cxn ang="0">
                    <a:pos x="8" y="13"/>
                  </a:cxn>
                  <a:cxn ang="0">
                    <a:pos x="7" y="6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0" y="1"/>
                  </a:cxn>
                  <a:cxn ang="0">
                    <a:pos x="2" y="7"/>
                  </a:cxn>
                  <a:cxn ang="0">
                    <a:pos x="2" y="13"/>
                  </a:cxn>
                  <a:cxn ang="0">
                    <a:pos x="3" y="22"/>
                  </a:cxn>
                  <a:cxn ang="0">
                    <a:pos x="4" y="28"/>
                  </a:cxn>
                  <a:cxn ang="0">
                    <a:pos x="5" y="36"/>
                  </a:cxn>
                  <a:cxn ang="0">
                    <a:pos x="6" y="43"/>
                  </a:cxn>
                  <a:cxn ang="0">
                    <a:pos x="6" y="49"/>
                  </a:cxn>
                  <a:cxn ang="0">
                    <a:pos x="7" y="56"/>
                  </a:cxn>
                  <a:cxn ang="0">
                    <a:pos x="7" y="65"/>
                  </a:cxn>
                  <a:cxn ang="0">
                    <a:pos x="12" y="65"/>
                  </a:cxn>
                </a:cxnLst>
                <a:rect l="0" t="0" r="r" b="b"/>
                <a:pathLst>
                  <a:path w="12" h="65">
                    <a:moveTo>
                      <a:pt x="12" y="65"/>
                    </a:moveTo>
                    <a:lnTo>
                      <a:pt x="12" y="56"/>
                    </a:lnTo>
                    <a:lnTo>
                      <a:pt x="12" y="49"/>
                    </a:lnTo>
                    <a:lnTo>
                      <a:pt x="11" y="43"/>
                    </a:lnTo>
                    <a:lnTo>
                      <a:pt x="10" y="36"/>
                    </a:lnTo>
                    <a:lnTo>
                      <a:pt x="10" y="28"/>
                    </a:lnTo>
                    <a:lnTo>
                      <a:pt x="9" y="20"/>
                    </a:lnTo>
                    <a:lnTo>
                      <a:pt x="8" y="13"/>
                    </a:lnTo>
                    <a:lnTo>
                      <a:pt x="7" y="6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1"/>
                    </a:lnTo>
                    <a:lnTo>
                      <a:pt x="2" y="7"/>
                    </a:lnTo>
                    <a:lnTo>
                      <a:pt x="2" y="13"/>
                    </a:lnTo>
                    <a:lnTo>
                      <a:pt x="3" y="22"/>
                    </a:lnTo>
                    <a:lnTo>
                      <a:pt x="4" y="28"/>
                    </a:lnTo>
                    <a:lnTo>
                      <a:pt x="5" y="36"/>
                    </a:lnTo>
                    <a:lnTo>
                      <a:pt x="6" y="43"/>
                    </a:lnTo>
                    <a:lnTo>
                      <a:pt x="6" y="49"/>
                    </a:lnTo>
                    <a:lnTo>
                      <a:pt x="7" y="56"/>
                    </a:lnTo>
                    <a:lnTo>
                      <a:pt x="7" y="65"/>
                    </a:lnTo>
                    <a:lnTo>
                      <a:pt x="12" y="6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80" name="Freeform 200"/>
              <p:cNvSpPr>
                <a:spLocks/>
              </p:cNvSpPr>
              <p:nvPr/>
            </p:nvSpPr>
            <p:spPr bwMode="auto">
              <a:xfrm>
                <a:off x="875" y="1302"/>
                <a:ext cx="5" cy="1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3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3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81" name="Freeform 201"/>
              <p:cNvSpPr>
                <a:spLocks/>
              </p:cNvSpPr>
              <p:nvPr/>
            </p:nvSpPr>
            <p:spPr bwMode="auto">
              <a:xfrm>
                <a:off x="901" y="1314"/>
                <a:ext cx="3" cy="2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5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1" y="17"/>
                  </a:cxn>
                  <a:cxn ang="0">
                    <a:pos x="3" y="21"/>
                  </a:cxn>
                  <a:cxn ang="0">
                    <a:pos x="3" y="14"/>
                  </a:cxn>
                  <a:cxn ang="0">
                    <a:pos x="3" y="8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3" h="21">
                    <a:moveTo>
                      <a:pt x="2" y="0"/>
                    </a:moveTo>
                    <a:lnTo>
                      <a:pt x="0" y="5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1" y="17"/>
                    </a:lnTo>
                    <a:lnTo>
                      <a:pt x="3" y="21"/>
                    </a:lnTo>
                    <a:lnTo>
                      <a:pt x="3" y="14"/>
                    </a:lnTo>
                    <a:lnTo>
                      <a:pt x="3" y="8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82" name="Freeform 202"/>
              <p:cNvSpPr>
                <a:spLocks/>
              </p:cNvSpPr>
              <p:nvPr/>
            </p:nvSpPr>
            <p:spPr bwMode="auto">
              <a:xfrm>
                <a:off x="898" y="1313"/>
                <a:ext cx="9" cy="23"/>
              </a:xfrm>
              <a:custGeom>
                <a:avLst/>
                <a:gdLst/>
                <a:ahLst/>
                <a:cxnLst>
                  <a:cxn ang="0">
                    <a:pos x="8" y="2"/>
                  </a:cxn>
                  <a:cxn ang="0">
                    <a:pos x="3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1" y="19"/>
                  </a:cxn>
                  <a:cxn ang="0">
                    <a:pos x="4" y="23"/>
                  </a:cxn>
                  <a:cxn ang="0">
                    <a:pos x="6" y="22"/>
                  </a:cxn>
                  <a:cxn ang="0">
                    <a:pos x="9" y="21"/>
                  </a:cxn>
                  <a:cxn ang="0">
                    <a:pos x="6" y="17"/>
                  </a:cxn>
                  <a:cxn ang="0">
                    <a:pos x="5" y="14"/>
                  </a:cxn>
                  <a:cxn ang="0">
                    <a:pos x="5" y="6"/>
                  </a:cxn>
                  <a:cxn ang="0">
                    <a:pos x="8" y="2"/>
                  </a:cxn>
                </a:cxnLst>
                <a:rect l="0" t="0" r="r" b="b"/>
                <a:pathLst>
                  <a:path w="9" h="23">
                    <a:moveTo>
                      <a:pt x="8" y="2"/>
                    </a:moveTo>
                    <a:lnTo>
                      <a:pt x="3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1" y="19"/>
                    </a:lnTo>
                    <a:lnTo>
                      <a:pt x="4" y="23"/>
                    </a:lnTo>
                    <a:lnTo>
                      <a:pt x="6" y="22"/>
                    </a:lnTo>
                    <a:lnTo>
                      <a:pt x="9" y="21"/>
                    </a:lnTo>
                    <a:lnTo>
                      <a:pt x="6" y="17"/>
                    </a:lnTo>
                    <a:lnTo>
                      <a:pt x="5" y="14"/>
                    </a:lnTo>
                    <a:lnTo>
                      <a:pt x="5" y="6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83" name="Freeform 203"/>
              <p:cNvSpPr>
                <a:spLocks/>
              </p:cNvSpPr>
              <p:nvPr/>
            </p:nvSpPr>
            <p:spPr bwMode="auto">
              <a:xfrm>
                <a:off x="902" y="1335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84" name="Freeform 204"/>
              <p:cNvSpPr>
                <a:spLocks/>
              </p:cNvSpPr>
              <p:nvPr/>
            </p:nvSpPr>
            <p:spPr bwMode="auto">
              <a:xfrm>
                <a:off x="901" y="1314"/>
                <a:ext cx="6" cy="21"/>
              </a:xfrm>
              <a:custGeom>
                <a:avLst/>
                <a:gdLst/>
                <a:ahLst/>
                <a:cxnLst>
                  <a:cxn ang="0">
                    <a:pos x="6" y="21"/>
                  </a:cxn>
                  <a:cxn ang="0">
                    <a:pos x="6" y="8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1" y="8"/>
                  </a:cxn>
                  <a:cxn ang="0">
                    <a:pos x="1" y="21"/>
                  </a:cxn>
                  <a:cxn ang="0">
                    <a:pos x="6" y="21"/>
                  </a:cxn>
                </a:cxnLst>
                <a:rect l="0" t="0" r="r" b="b"/>
                <a:pathLst>
                  <a:path w="6" h="21">
                    <a:moveTo>
                      <a:pt x="6" y="21"/>
                    </a:moveTo>
                    <a:lnTo>
                      <a:pt x="6" y="8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1" y="21"/>
                    </a:lnTo>
                    <a:lnTo>
                      <a:pt x="6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85" name="Freeform 205"/>
              <p:cNvSpPr>
                <a:spLocks/>
              </p:cNvSpPr>
              <p:nvPr/>
            </p:nvSpPr>
            <p:spPr bwMode="auto">
              <a:xfrm>
                <a:off x="901" y="1313"/>
                <a:ext cx="5" cy="1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5" y="1"/>
                  </a:cxn>
                  <a:cxn ang="0">
                    <a:pos x="0" y="0"/>
                  </a:cxn>
                  <a:cxn ang="0">
                    <a:pos x="2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5" y="1"/>
                    </a:moveTo>
                    <a:lnTo>
                      <a:pt x="5" y="1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86" name="Freeform 206"/>
              <p:cNvSpPr>
                <a:spLocks/>
              </p:cNvSpPr>
              <p:nvPr/>
            </p:nvSpPr>
            <p:spPr bwMode="auto">
              <a:xfrm>
                <a:off x="928" y="1337"/>
                <a:ext cx="12" cy="1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5" y="0"/>
                  </a:cxn>
                  <a:cxn ang="0">
                    <a:pos x="10" y="2"/>
                  </a:cxn>
                  <a:cxn ang="0">
                    <a:pos x="10" y="3"/>
                  </a:cxn>
                  <a:cxn ang="0">
                    <a:pos x="10" y="3"/>
                  </a:cxn>
                  <a:cxn ang="0">
                    <a:pos x="10" y="3"/>
                  </a:cxn>
                  <a:cxn ang="0">
                    <a:pos x="11" y="3"/>
                  </a:cxn>
                  <a:cxn ang="0">
                    <a:pos x="11" y="3"/>
                  </a:cxn>
                  <a:cxn ang="0">
                    <a:pos x="11" y="3"/>
                  </a:cxn>
                  <a:cxn ang="0">
                    <a:pos x="11" y="4"/>
                  </a:cxn>
                  <a:cxn ang="0">
                    <a:pos x="12" y="4"/>
                  </a:cxn>
                  <a:cxn ang="0">
                    <a:pos x="12" y="5"/>
                  </a:cxn>
                  <a:cxn ang="0">
                    <a:pos x="12" y="5"/>
                  </a:cxn>
                  <a:cxn ang="0">
                    <a:pos x="12" y="6"/>
                  </a:cxn>
                  <a:cxn ang="0">
                    <a:pos x="12" y="6"/>
                  </a:cxn>
                  <a:cxn ang="0">
                    <a:pos x="12" y="6"/>
                  </a:cxn>
                  <a:cxn ang="0">
                    <a:pos x="12" y="6"/>
                  </a:cxn>
                  <a:cxn ang="0">
                    <a:pos x="12" y="7"/>
                  </a:cxn>
                  <a:cxn ang="0">
                    <a:pos x="12" y="7"/>
                  </a:cxn>
                  <a:cxn ang="0">
                    <a:pos x="12" y="8"/>
                  </a:cxn>
                  <a:cxn ang="0">
                    <a:pos x="12" y="8"/>
                  </a:cxn>
                  <a:cxn ang="0">
                    <a:pos x="12" y="9"/>
                  </a:cxn>
                  <a:cxn ang="0">
                    <a:pos x="12" y="9"/>
                  </a:cxn>
                  <a:cxn ang="0">
                    <a:pos x="12" y="9"/>
                  </a:cxn>
                  <a:cxn ang="0">
                    <a:pos x="12" y="9"/>
                  </a:cxn>
                  <a:cxn ang="0">
                    <a:pos x="12" y="9"/>
                  </a:cxn>
                  <a:cxn ang="0">
                    <a:pos x="12" y="9"/>
                  </a:cxn>
                  <a:cxn ang="0">
                    <a:pos x="10" y="10"/>
                  </a:cxn>
                  <a:cxn ang="0">
                    <a:pos x="6" y="9"/>
                  </a:cxn>
                  <a:cxn ang="0">
                    <a:pos x="4" y="6"/>
                  </a:cxn>
                  <a:cxn ang="0">
                    <a:pos x="2" y="5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w="12" h="10">
                    <a:moveTo>
                      <a:pt x="0" y="1"/>
                    </a:moveTo>
                    <a:lnTo>
                      <a:pt x="5" y="0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0" y="10"/>
                    </a:lnTo>
                    <a:lnTo>
                      <a:pt x="6" y="9"/>
                    </a:lnTo>
                    <a:lnTo>
                      <a:pt x="4" y="6"/>
                    </a:lnTo>
                    <a:lnTo>
                      <a:pt x="2" y="5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87" name="Freeform 207"/>
              <p:cNvSpPr>
                <a:spLocks/>
              </p:cNvSpPr>
              <p:nvPr/>
            </p:nvSpPr>
            <p:spPr bwMode="auto">
              <a:xfrm>
                <a:off x="928" y="1335"/>
                <a:ext cx="11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6"/>
                  </a:cxn>
                  <a:cxn ang="0">
                    <a:pos x="5" y="5"/>
                  </a:cxn>
                  <a:cxn ang="0">
                    <a:pos x="9" y="7"/>
                  </a:cxn>
                  <a:cxn ang="0">
                    <a:pos x="10" y="4"/>
                  </a:cxn>
                  <a:cxn ang="0">
                    <a:pos x="11" y="1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11" h="7">
                    <a:moveTo>
                      <a:pt x="0" y="1"/>
                    </a:moveTo>
                    <a:lnTo>
                      <a:pt x="1" y="6"/>
                    </a:lnTo>
                    <a:lnTo>
                      <a:pt x="5" y="5"/>
                    </a:lnTo>
                    <a:lnTo>
                      <a:pt x="9" y="7"/>
                    </a:lnTo>
                    <a:lnTo>
                      <a:pt x="10" y="4"/>
                    </a:lnTo>
                    <a:lnTo>
                      <a:pt x="11" y="1"/>
                    </a:lnTo>
                    <a:lnTo>
                      <a:pt x="6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88" name="Freeform 208"/>
              <p:cNvSpPr>
                <a:spLocks/>
              </p:cNvSpPr>
              <p:nvPr/>
            </p:nvSpPr>
            <p:spPr bwMode="auto">
              <a:xfrm>
                <a:off x="936" y="1336"/>
                <a:ext cx="4" cy="6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2" y="3"/>
                  </a:cxn>
                </a:cxnLst>
                <a:rect l="0" t="0" r="r" b="b"/>
                <a:pathLst>
                  <a:path w="4" h="6">
                    <a:moveTo>
                      <a:pt x="2" y="3"/>
                    </a:moveTo>
                    <a:lnTo>
                      <a:pt x="0" y="5"/>
                    </a:lnTo>
                    <a:lnTo>
                      <a:pt x="0" y="6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89" name="Freeform 209"/>
              <p:cNvSpPr>
                <a:spLocks/>
              </p:cNvSpPr>
              <p:nvPr/>
            </p:nvSpPr>
            <p:spPr bwMode="auto">
              <a:xfrm>
                <a:off x="936" y="1337"/>
                <a:ext cx="3" cy="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2" y="6"/>
                  </a:cxn>
                  <a:cxn ang="0">
                    <a:pos x="3" y="6"/>
                  </a:cxn>
                  <a:cxn ang="0">
                    <a:pos x="3" y="3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3"/>
                  </a:cxn>
                  <a:cxn ang="0">
                    <a:pos x="0" y="5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lnTo>
                      <a:pt x="0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90" name="Freeform 210"/>
              <p:cNvSpPr>
                <a:spLocks/>
              </p:cNvSpPr>
              <p:nvPr/>
            </p:nvSpPr>
            <p:spPr bwMode="auto">
              <a:xfrm>
                <a:off x="936" y="1337"/>
                <a:ext cx="5" cy="3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5" y="3"/>
                  </a:cxn>
                  <a:cxn ang="0">
                    <a:pos x="5" y="3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3"/>
                  </a:cxn>
                </a:cxnLst>
                <a:rect l="0" t="0" r="r" b="b"/>
                <a:pathLst>
                  <a:path w="5" h="3">
                    <a:moveTo>
                      <a:pt x="3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91" name="Freeform 211"/>
              <p:cNvSpPr>
                <a:spLocks/>
              </p:cNvSpPr>
              <p:nvPr/>
            </p:nvSpPr>
            <p:spPr bwMode="auto">
              <a:xfrm>
                <a:off x="936" y="1337"/>
                <a:ext cx="3" cy="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3" y="6"/>
                  </a:cxn>
                  <a:cxn ang="0">
                    <a:pos x="3" y="3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0" y="3"/>
                  </a:cxn>
                </a:cxnLst>
                <a:rect l="0" t="0" r="r" b="b"/>
                <a:pathLst>
                  <a:path w="3" h="6">
                    <a:moveTo>
                      <a:pt x="0" y="3"/>
                    </a:moveTo>
                    <a:lnTo>
                      <a:pt x="0" y="3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92" name="Freeform 212"/>
              <p:cNvSpPr>
                <a:spLocks/>
              </p:cNvSpPr>
              <p:nvPr/>
            </p:nvSpPr>
            <p:spPr bwMode="auto">
              <a:xfrm>
                <a:off x="936" y="1337"/>
                <a:ext cx="6" cy="4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6" y="4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3"/>
                  </a:cxn>
                </a:cxnLst>
                <a:rect l="0" t="0" r="r" b="b"/>
                <a:pathLst>
                  <a:path w="6" h="4">
                    <a:moveTo>
                      <a:pt x="3" y="3"/>
                    </a:moveTo>
                    <a:lnTo>
                      <a:pt x="0" y="3"/>
                    </a:lnTo>
                    <a:lnTo>
                      <a:pt x="0" y="4"/>
                    </a:lnTo>
                    <a:lnTo>
                      <a:pt x="3" y="4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93" name="Freeform 213"/>
              <p:cNvSpPr>
                <a:spLocks/>
              </p:cNvSpPr>
              <p:nvPr/>
            </p:nvSpPr>
            <p:spPr bwMode="auto">
              <a:xfrm>
                <a:off x="936" y="1339"/>
                <a:ext cx="5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0" y="2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94" name="Freeform 214"/>
              <p:cNvSpPr>
                <a:spLocks/>
              </p:cNvSpPr>
              <p:nvPr/>
            </p:nvSpPr>
            <p:spPr bwMode="auto">
              <a:xfrm>
                <a:off x="937" y="1339"/>
                <a:ext cx="5" cy="3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5" y="3"/>
                  </a:cxn>
                  <a:cxn ang="0">
                    <a:pos x="5" y="2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3" y="2"/>
                  </a:cxn>
                </a:cxnLst>
                <a:rect l="0" t="0" r="r" b="b"/>
                <a:pathLst>
                  <a:path w="5" h="3">
                    <a:moveTo>
                      <a:pt x="3" y="2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95" name="Freeform 215"/>
              <p:cNvSpPr>
                <a:spLocks/>
              </p:cNvSpPr>
              <p:nvPr/>
            </p:nvSpPr>
            <p:spPr bwMode="auto">
              <a:xfrm>
                <a:off x="937" y="1340"/>
                <a:ext cx="5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2"/>
                  </a:cxn>
                  <a:cxn ang="0">
                    <a:pos x="0" y="2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lnTo>
                      <a:pt x="0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96" name="Freeform 216"/>
              <p:cNvSpPr>
                <a:spLocks/>
              </p:cNvSpPr>
              <p:nvPr/>
            </p:nvSpPr>
            <p:spPr bwMode="auto">
              <a:xfrm>
                <a:off x="937" y="1340"/>
                <a:ext cx="6" cy="3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6" y="3"/>
                  </a:cxn>
                  <a:cxn ang="0">
                    <a:pos x="6" y="2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2"/>
                  </a:cxn>
                </a:cxnLst>
                <a:rect l="0" t="0" r="r" b="b"/>
                <a:pathLst>
                  <a:path w="6" h="3">
                    <a:moveTo>
                      <a:pt x="3" y="2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97" name="Freeform 217"/>
              <p:cNvSpPr>
                <a:spLocks/>
              </p:cNvSpPr>
              <p:nvPr/>
            </p:nvSpPr>
            <p:spPr bwMode="auto">
              <a:xfrm>
                <a:off x="937" y="1341"/>
                <a:ext cx="5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2" y="4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0" y="2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lnTo>
                      <a:pt x="0" y="2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898" name="Group 218"/>
            <p:cNvGrpSpPr>
              <a:grpSpLocks/>
            </p:cNvGrpSpPr>
            <p:nvPr/>
          </p:nvGrpSpPr>
          <p:grpSpPr bwMode="auto">
            <a:xfrm>
              <a:off x="192" y="1463"/>
              <a:ext cx="560" cy="734"/>
              <a:chOff x="522" y="1270"/>
              <a:chExt cx="560" cy="734"/>
            </a:xfrm>
          </p:grpSpPr>
          <p:sp>
            <p:nvSpPr>
              <p:cNvPr id="71899" name="Freeform 219"/>
              <p:cNvSpPr>
                <a:spLocks/>
              </p:cNvSpPr>
              <p:nvPr/>
            </p:nvSpPr>
            <p:spPr bwMode="auto">
              <a:xfrm>
                <a:off x="938" y="1341"/>
                <a:ext cx="5" cy="5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5" y="5"/>
                  </a:cxn>
                  <a:cxn ang="0">
                    <a:pos x="5" y="2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2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00" name="Freeform 220"/>
              <p:cNvSpPr>
                <a:spLocks/>
              </p:cNvSpPr>
              <p:nvPr/>
            </p:nvSpPr>
            <p:spPr bwMode="auto">
              <a:xfrm>
                <a:off x="937" y="1343"/>
                <a:ext cx="6" cy="7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3" y="0"/>
                  </a:cxn>
                  <a:cxn ang="0">
                    <a:pos x="0" y="1"/>
                  </a:cxn>
                  <a:cxn ang="0">
                    <a:pos x="1" y="7"/>
                  </a:cxn>
                  <a:cxn ang="0">
                    <a:pos x="4" y="6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3" y="3"/>
                  </a:cxn>
                </a:cxnLst>
                <a:rect l="0" t="0" r="r" b="b"/>
                <a:pathLst>
                  <a:path w="6" h="7">
                    <a:moveTo>
                      <a:pt x="3" y="3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7"/>
                    </a:lnTo>
                    <a:lnTo>
                      <a:pt x="4" y="6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01" name="Freeform 221"/>
              <p:cNvSpPr>
                <a:spLocks/>
              </p:cNvSpPr>
              <p:nvPr/>
            </p:nvSpPr>
            <p:spPr bwMode="auto">
              <a:xfrm>
                <a:off x="926" y="1337"/>
                <a:ext cx="12" cy="13"/>
              </a:xfrm>
              <a:custGeom>
                <a:avLst/>
                <a:gdLst/>
                <a:ahLst/>
                <a:cxnLst>
                  <a:cxn ang="0">
                    <a:pos x="11" y="7"/>
                  </a:cxn>
                  <a:cxn ang="0">
                    <a:pos x="9" y="6"/>
                  </a:cxn>
                  <a:cxn ang="0">
                    <a:pos x="8" y="5"/>
                  </a:cxn>
                  <a:cxn ang="0">
                    <a:pos x="7" y="3"/>
                  </a:cxn>
                  <a:cxn ang="0">
                    <a:pos x="5" y="0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2" y="6"/>
                  </a:cxn>
                  <a:cxn ang="0">
                    <a:pos x="3" y="8"/>
                  </a:cxn>
                  <a:cxn ang="0">
                    <a:pos x="8" y="12"/>
                  </a:cxn>
                  <a:cxn ang="0">
                    <a:pos x="12" y="13"/>
                  </a:cxn>
                  <a:cxn ang="0">
                    <a:pos x="11" y="7"/>
                  </a:cxn>
                </a:cxnLst>
                <a:rect l="0" t="0" r="r" b="b"/>
                <a:pathLst>
                  <a:path w="12" h="13">
                    <a:moveTo>
                      <a:pt x="11" y="7"/>
                    </a:moveTo>
                    <a:lnTo>
                      <a:pt x="9" y="6"/>
                    </a:lnTo>
                    <a:lnTo>
                      <a:pt x="8" y="5"/>
                    </a:lnTo>
                    <a:lnTo>
                      <a:pt x="7" y="3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2" y="6"/>
                    </a:lnTo>
                    <a:lnTo>
                      <a:pt x="3" y="8"/>
                    </a:lnTo>
                    <a:lnTo>
                      <a:pt x="8" y="12"/>
                    </a:lnTo>
                    <a:lnTo>
                      <a:pt x="12" y="13"/>
                    </a:lnTo>
                    <a:lnTo>
                      <a:pt x="11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02" name="Freeform 222"/>
              <p:cNvSpPr>
                <a:spLocks/>
              </p:cNvSpPr>
              <p:nvPr/>
            </p:nvSpPr>
            <p:spPr bwMode="auto">
              <a:xfrm>
                <a:off x="924" y="1336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2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03" name="Freeform 223"/>
              <p:cNvSpPr>
                <a:spLocks/>
              </p:cNvSpPr>
              <p:nvPr/>
            </p:nvSpPr>
            <p:spPr bwMode="auto">
              <a:xfrm>
                <a:off x="959" y="1333"/>
                <a:ext cx="10" cy="12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0" y="4"/>
                  </a:cxn>
                  <a:cxn ang="0">
                    <a:pos x="8" y="7"/>
                  </a:cxn>
                  <a:cxn ang="0">
                    <a:pos x="6" y="9"/>
                  </a:cxn>
                  <a:cxn ang="0">
                    <a:pos x="3" y="12"/>
                  </a:cxn>
                  <a:cxn ang="0">
                    <a:pos x="0" y="10"/>
                  </a:cxn>
                  <a:cxn ang="0">
                    <a:pos x="0" y="7"/>
                  </a:cxn>
                  <a:cxn ang="0">
                    <a:pos x="3" y="4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10" y="0"/>
                  </a:cxn>
                </a:cxnLst>
                <a:rect l="0" t="0" r="r" b="b"/>
                <a:pathLst>
                  <a:path w="10" h="12">
                    <a:moveTo>
                      <a:pt x="10" y="0"/>
                    </a:moveTo>
                    <a:lnTo>
                      <a:pt x="10" y="4"/>
                    </a:lnTo>
                    <a:lnTo>
                      <a:pt x="8" y="7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04" name="Freeform 224"/>
              <p:cNvSpPr>
                <a:spLocks/>
              </p:cNvSpPr>
              <p:nvPr/>
            </p:nvSpPr>
            <p:spPr bwMode="auto">
              <a:xfrm>
                <a:off x="965" y="1333"/>
                <a:ext cx="7" cy="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" y="0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7" y="4"/>
                  </a:cxn>
                  <a:cxn ang="0">
                    <a:pos x="7" y="0"/>
                  </a:cxn>
                </a:cxnLst>
                <a:rect l="0" t="0" r="r" b="b"/>
                <a:pathLst>
                  <a:path w="7" h="9">
                    <a:moveTo>
                      <a:pt x="7" y="0"/>
                    </a:moveTo>
                    <a:lnTo>
                      <a:pt x="1" y="0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2" y="7"/>
                    </a:lnTo>
                    <a:lnTo>
                      <a:pt x="4" y="9"/>
                    </a:lnTo>
                    <a:lnTo>
                      <a:pt x="7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05" name="Freeform 225"/>
              <p:cNvSpPr>
                <a:spLocks/>
              </p:cNvSpPr>
              <p:nvPr/>
            </p:nvSpPr>
            <p:spPr bwMode="auto">
              <a:xfrm>
                <a:off x="953" y="1338"/>
                <a:ext cx="16" cy="14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4"/>
                  </a:cxn>
                  <a:cxn ang="0">
                    <a:pos x="9" y="3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3" y="7"/>
                  </a:cxn>
                  <a:cxn ang="0">
                    <a:pos x="10" y="10"/>
                  </a:cxn>
                  <a:cxn ang="0">
                    <a:pos x="15" y="5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6" h="14">
                    <a:moveTo>
                      <a:pt x="12" y="0"/>
                    </a:moveTo>
                    <a:lnTo>
                      <a:pt x="0" y="14"/>
                    </a:lnTo>
                    <a:lnTo>
                      <a:pt x="9" y="3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3" y="7"/>
                    </a:lnTo>
                    <a:lnTo>
                      <a:pt x="10" y="10"/>
                    </a:lnTo>
                    <a:lnTo>
                      <a:pt x="15" y="5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06" name="Freeform 226"/>
              <p:cNvSpPr>
                <a:spLocks/>
              </p:cNvSpPr>
              <p:nvPr/>
            </p:nvSpPr>
            <p:spPr bwMode="auto">
              <a:xfrm>
                <a:off x="956" y="1330"/>
                <a:ext cx="16" cy="15"/>
              </a:xfrm>
              <a:custGeom>
                <a:avLst/>
                <a:gdLst/>
                <a:ahLst/>
                <a:cxnLst>
                  <a:cxn ang="0">
                    <a:pos x="5" y="12"/>
                  </a:cxn>
                  <a:cxn ang="0">
                    <a:pos x="6" y="11"/>
                  </a:cxn>
                  <a:cxn ang="0">
                    <a:pos x="8" y="9"/>
                  </a:cxn>
                  <a:cxn ang="0">
                    <a:pos x="10" y="6"/>
                  </a:cxn>
                  <a:cxn ang="0">
                    <a:pos x="10" y="6"/>
                  </a:cxn>
                  <a:cxn ang="0">
                    <a:pos x="16" y="3"/>
                  </a:cxn>
                  <a:cxn ang="0">
                    <a:pos x="16" y="0"/>
                  </a:cxn>
                  <a:cxn ang="0">
                    <a:pos x="7" y="2"/>
                  </a:cxn>
                  <a:cxn ang="0">
                    <a:pos x="4" y="5"/>
                  </a:cxn>
                  <a:cxn ang="0">
                    <a:pos x="0" y="9"/>
                  </a:cxn>
                  <a:cxn ang="0">
                    <a:pos x="0" y="15"/>
                  </a:cxn>
                  <a:cxn ang="0">
                    <a:pos x="5" y="12"/>
                  </a:cxn>
                </a:cxnLst>
                <a:rect l="0" t="0" r="r" b="b"/>
                <a:pathLst>
                  <a:path w="16" h="15">
                    <a:moveTo>
                      <a:pt x="5" y="12"/>
                    </a:moveTo>
                    <a:lnTo>
                      <a:pt x="6" y="11"/>
                    </a:lnTo>
                    <a:lnTo>
                      <a:pt x="8" y="9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6" y="3"/>
                    </a:lnTo>
                    <a:lnTo>
                      <a:pt x="16" y="0"/>
                    </a:lnTo>
                    <a:lnTo>
                      <a:pt x="7" y="2"/>
                    </a:lnTo>
                    <a:lnTo>
                      <a:pt x="4" y="5"/>
                    </a:lnTo>
                    <a:lnTo>
                      <a:pt x="0" y="9"/>
                    </a:lnTo>
                    <a:lnTo>
                      <a:pt x="0" y="15"/>
                    </a:lnTo>
                    <a:lnTo>
                      <a:pt x="5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07" name="Freeform 227"/>
              <p:cNvSpPr>
                <a:spLocks/>
              </p:cNvSpPr>
              <p:nvPr/>
            </p:nvSpPr>
            <p:spPr bwMode="auto">
              <a:xfrm>
                <a:off x="875" y="1279"/>
                <a:ext cx="6" cy="18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6" y="4"/>
                  </a:cxn>
                  <a:cxn ang="0">
                    <a:pos x="5" y="9"/>
                  </a:cxn>
                  <a:cxn ang="0">
                    <a:pos x="4" y="14"/>
                  </a:cxn>
                  <a:cxn ang="0">
                    <a:pos x="2" y="17"/>
                  </a:cxn>
                  <a:cxn ang="0">
                    <a:pos x="0" y="18"/>
                  </a:cxn>
                  <a:cxn ang="0">
                    <a:pos x="0" y="14"/>
                  </a:cxn>
                  <a:cxn ang="0">
                    <a:pos x="0" y="9"/>
                  </a:cxn>
                  <a:cxn ang="0">
                    <a:pos x="0" y="5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6" h="18">
                    <a:moveTo>
                      <a:pt x="4" y="0"/>
                    </a:moveTo>
                    <a:lnTo>
                      <a:pt x="6" y="4"/>
                    </a:lnTo>
                    <a:lnTo>
                      <a:pt x="5" y="9"/>
                    </a:lnTo>
                    <a:lnTo>
                      <a:pt x="4" y="14"/>
                    </a:lnTo>
                    <a:lnTo>
                      <a:pt x="2" y="17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08" name="Freeform 228"/>
              <p:cNvSpPr>
                <a:spLocks/>
              </p:cNvSpPr>
              <p:nvPr/>
            </p:nvSpPr>
            <p:spPr bwMode="auto">
              <a:xfrm>
                <a:off x="874" y="1278"/>
                <a:ext cx="10" cy="2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2"/>
                  </a:cxn>
                  <a:cxn ang="0">
                    <a:pos x="4" y="5"/>
                  </a:cxn>
                  <a:cxn ang="0">
                    <a:pos x="2" y="15"/>
                  </a:cxn>
                  <a:cxn ang="0">
                    <a:pos x="1" y="16"/>
                  </a:cxn>
                  <a:cxn ang="0">
                    <a:pos x="0" y="16"/>
                  </a:cxn>
                  <a:cxn ang="0">
                    <a:pos x="1" y="19"/>
                  </a:cxn>
                  <a:cxn ang="0">
                    <a:pos x="2" y="22"/>
                  </a:cxn>
                  <a:cxn ang="0">
                    <a:pos x="5" y="21"/>
                  </a:cxn>
                  <a:cxn ang="0">
                    <a:pos x="8" y="16"/>
                  </a:cxn>
                  <a:cxn ang="0">
                    <a:pos x="10" y="5"/>
                  </a:cxn>
                  <a:cxn ang="0">
                    <a:pos x="7" y="0"/>
                  </a:cxn>
                </a:cxnLst>
                <a:rect l="0" t="0" r="r" b="b"/>
                <a:pathLst>
                  <a:path w="10" h="22">
                    <a:moveTo>
                      <a:pt x="7" y="0"/>
                    </a:moveTo>
                    <a:lnTo>
                      <a:pt x="3" y="2"/>
                    </a:lnTo>
                    <a:lnTo>
                      <a:pt x="4" y="5"/>
                    </a:lnTo>
                    <a:lnTo>
                      <a:pt x="2" y="15"/>
                    </a:lnTo>
                    <a:lnTo>
                      <a:pt x="1" y="16"/>
                    </a:lnTo>
                    <a:lnTo>
                      <a:pt x="0" y="16"/>
                    </a:lnTo>
                    <a:lnTo>
                      <a:pt x="1" y="19"/>
                    </a:lnTo>
                    <a:lnTo>
                      <a:pt x="2" y="22"/>
                    </a:lnTo>
                    <a:lnTo>
                      <a:pt x="5" y="21"/>
                    </a:lnTo>
                    <a:lnTo>
                      <a:pt x="8" y="16"/>
                    </a:lnTo>
                    <a:lnTo>
                      <a:pt x="10" y="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09" name="Freeform 229"/>
              <p:cNvSpPr>
                <a:spLocks/>
              </p:cNvSpPr>
              <p:nvPr/>
            </p:nvSpPr>
            <p:spPr bwMode="auto">
              <a:xfrm>
                <a:off x="872" y="1297"/>
                <a:ext cx="6" cy="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6" y="0"/>
                  </a:cxn>
                  <a:cxn ang="0">
                    <a:pos x="0" y="4"/>
                  </a:cxn>
                  <a:cxn ang="0">
                    <a:pos x="4" y="3"/>
                  </a:cxn>
                  <a:cxn ang="0">
                    <a:pos x="3" y="0"/>
                  </a:cxn>
                </a:cxnLst>
                <a:rect l="0" t="0" r="r" b="b"/>
                <a:pathLst>
                  <a:path w="6" h="4">
                    <a:moveTo>
                      <a:pt x="3" y="0"/>
                    </a:moveTo>
                    <a:lnTo>
                      <a:pt x="6" y="0"/>
                    </a:lnTo>
                    <a:lnTo>
                      <a:pt x="0" y="4"/>
                    </a:lnTo>
                    <a:lnTo>
                      <a:pt x="4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10" name="Freeform 230"/>
              <p:cNvSpPr>
                <a:spLocks/>
              </p:cNvSpPr>
              <p:nvPr/>
            </p:nvSpPr>
            <p:spPr bwMode="auto">
              <a:xfrm>
                <a:off x="872" y="1274"/>
                <a:ext cx="9" cy="27"/>
              </a:xfrm>
              <a:custGeom>
                <a:avLst/>
                <a:gdLst/>
                <a:ahLst/>
                <a:cxnLst>
                  <a:cxn ang="0">
                    <a:pos x="6" y="23"/>
                  </a:cxn>
                  <a:cxn ang="0">
                    <a:pos x="6" y="10"/>
                  </a:cxn>
                  <a:cxn ang="0">
                    <a:pos x="6" y="10"/>
                  </a:cxn>
                  <a:cxn ang="0">
                    <a:pos x="9" y="4"/>
                  </a:cxn>
                  <a:cxn ang="0">
                    <a:pos x="7" y="0"/>
                  </a:cxn>
                  <a:cxn ang="0">
                    <a:pos x="0" y="9"/>
                  </a:cxn>
                  <a:cxn ang="0">
                    <a:pos x="0" y="27"/>
                  </a:cxn>
                  <a:cxn ang="0">
                    <a:pos x="6" y="23"/>
                  </a:cxn>
                </a:cxnLst>
                <a:rect l="0" t="0" r="r" b="b"/>
                <a:pathLst>
                  <a:path w="9" h="27">
                    <a:moveTo>
                      <a:pt x="6" y="23"/>
                    </a:moveTo>
                    <a:lnTo>
                      <a:pt x="6" y="10"/>
                    </a:lnTo>
                    <a:lnTo>
                      <a:pt x="6" y="10"/>
                    </a:lnTo>
                    <a:lnTo>
                      <a:pt x="9" y="4"/>
                    </a:lnTo>
                    <a:lnTo>
                      <a:pt x="7" y="0"/>
                    </a:lnTo>
                    <a:lnTo>
                      <a:pt x="0" y="9"/>
                    </a:lnTo>
                    <a:lnTo>
                      <a:pt x="0" y="27"/>
                    </a:lnTo>
                    <a:lnTo>
                      <a:pt x="6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11" name="Freeform 231"/>
              <p:cNvSpPr>
                <a:spLocks/>
              </p:cNvSpPr>
              <p:nvPr/>
            </p:nvSpPr>
            <p:spPr bwMode="auto">
              <a:xfrm>
                <a:off x="916" y="1273"/>
                <a:ext cx="46" cy="50"/>
              </a:xfrm>
              <a:custGeom>
                <a:avLst/>
                <a:gdLst/>
                <a:ahLst/>
                <a:cxnLst>
                  <a:cxn ang="0">
                    <a:pos x="4" y="9"/>
                  </a:cxn>
                  <a:cxn ang="0">
                    <a:pos x="10" y="4"/>
                  </a:cxn>
                  <a:cxn ang="0">
                    <a:pos x="15" y="1"/>
                  </a:cxn>
                  <a:cxn ang="0">
                    <a:pos x="24" y="0"/>
                  </a:cxn>
                  <a:cxn ang="0">
                    <a:pos x="32" y="4"/>
                  </a:cxn>
                  <a:cxn ang="0">
                    <a:pos x="38" y="12"/>
                  </a:cxn>
                  <a:cxn ang="0">
                    <a:pos x="42" y="18"/>
                  </a:cxn>
                  <a:cxn ang="0">
                    <a:pos x="46" y="25"/>
                  </a:cxn>
                  <a:cxn ang="0">
                    <a:pos x="46" y="32"/>
                  </a:cxn>
                  <a:cxn ang="0">
                    <a:pos x="43" y="38"/>
                  </a:cxn>
                  <a:cxn ang="0">
                    <a:pos x="39" y="43"/>
                  </a:cxn>
                  <a:cxn ang="0">
                    <a:pos x="35" y="47"/>
                  </a:cxn>
                  <a:cxn ang="0">
                    <a:pos x="30" y="49"/>
                  </a:cxn>
                  <a:cxn ang="0">
                    <a:pos x="25" y="50"/>
                  </a:cxn>
                  <a:cxn ang="0">
                    <a:pos x="15" y="50"/>
                  </a:cxn>
                  <a:cxn ang="0">
                    <a:pos x="10" y="47"/>
                  </a:cxn>
                  <a:cxn ang="0">
                    <a:pos x="8" y="43"/>
                  </a:cxn>
                  <a:cxn ang="0">
                    <a:pos x="4" y="36"/>
                  </a:cxn>
                  <a:cxn ang="0">
                    <a:pos x="0" y="31"/>
                  </a:cxn>
                  <a:cxn ang="0">
                    <a:pos x="0" y="25"/>
                  </a:cxn>
                  <a:cxn ang="0">
                    <a:pos x="0" y="19"/>
                  </a:cxn>
                  <a:cxn ang="0">
                    <a:pos x="2" y="15"/>
                  </a:cxn>
                  <a:cxn ang="0">
                    <a:pos x="4" y="9"/>
                  </a:cxn>
                  <a:cxn ang="0">
                    <a:pos x="4" y="9"/>
                  </a:cxn>
                </a:cxnLst>
                <a:rect l="0" t="0" r="r" b="b"/>
                <a:pathLst>
                  <a:path w="46" h="50">
                    <a:moveTo>
                      <a:pt x="4" y="9"/>
                    </a:moveTo>
                    <a:lnTo>
                      <a:pt x="10" y="4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2" y="4"/>
                    </a:lnTo>
                    <a:lnTo>
                      <a:pt x="38" y="12"/>
                    </a:lnTo>
                    <a:lnTo>
                      <a:pt x="42" y="18"/>
                    </a:lnTo>
                    <a:lnTo>
                      <a:pt x="46" y="25"/>
                    </a:lnTo>
                    <a:lnTo>
                      <a:pt x="46" y="32"/>
                    </a:lnTo>
                    <a:lnTo>
                      <a:pt x="43" y="38"/>
                    </a:lnTo>
                    <a:lnTo>
                      <a:pt x="39" y="43"/>
                    </a:lnTo>
                    <a:lnTo>
                      <a:pt x="35" y="47"/>
                    </a:lnTo>
                    <a:lnTo>
                      <a:pt x="30" y="49"/>
                    </a:lnTo>
                    <a:lnTo>
                      <a:pt x="25" y="50"/>
                    </a:lnTo>
                    <a:lnTo>
                      <a:pt x="15" y="50"/>
                    </a:lnTo>
                    <a:lnTo>
                      <a:pt x="10" y="47"/>
                    </a:lnTo>
                    <a:lnTo>
                      <a:pt x="8" y="43"/>
                    </a:lnTo>
                    <a:lnTo>
                      <a:pt x="4" y="36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0" y="19"/>
                    </a:lnTo>
                    <a:lnTo>
                      <a:pt x="2" y="15"/>
                    </a:lnTo>
                    <a:lnTo>
                      <a:pt x="4" y="9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12" name="Freeform 232"/>
              <p:cNvSpPr>
                <a:spLocks/>
              </p:cNvSpPr>
              <p:nvPr/>
            </p:nvSpPr>
            <p:spPr bwMode="auto">
              <a:xfrm>
                <a:off x="918" y="1270"/>
                <a:ext cx="47" cy="4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4" y="14"/>
                  </a:cxn>
                  <a:cxn ang="0">
                    <a:pos x="10" y="9"/>
                  </a:cxn>
                  <a:cxn ang="0">
                    <a:pos x="14" y="6"/>
                  </a:cxn>
                  <a:cxn ang="0">
                    <a:pos x="22" y="5"/>
                  </a:cxn>
                  <a:cxn ang="0">
                    <a:pos x="28" y="9"/>
                  </a:cxn>
                  <a:cxn ang="0">
                    <a:pos x="34" y="16"/>
                  </a:cxn>
                  <a:cxn ang="0">
                    <a:pos x="38" y="23"/>
                  </a:cxn>
                  <a:cxn ang="0">
                    <a:pos x="41" y="29"/>
                  </a:cxn>
                  <a:cxn ang="0">
                    <a:pos x="41" y="35"/>
                  </a:cxn>
                  <a:cxn ang="0">
                    <a:pos x="40" y="38"/>
                  </a:cxn>
                  <a:cxn ang="0">
                    <a:pos x="35" y="44"/>
                  </a:cxn>
                  <a:cxn ang="0">
                    <a:pos x="40" y="48"/>
                  </a:cxn>
                  <a:cxn ang="0">
                    <a:pos x="43" y="44"/>
                  </a:cxn>
                  <a:cxn ang="0">
                    <a:pos x="47" y="35"/>
                  </a:cxn>
                  <a:cxn ang="0">
                    <a:pos x="47" y="27"/>
                  </a:cxn>
                  <a:cxn ang="0">
                    <a:pos x="42" y="20"/>
                  </a:cxn>
                  <a:cxn ang="0">
                    <a:pos x="38" y="13"/>
                  </a:cxn>
                  <a:cxn ang="0">
                    <a:pos x="31" y="4"/>
                  </a:cxn>
                  <a:cxn ang="0">
                    <a:pos x="23" y="0"/>
                  </a:cxn>
                  <a:cxn ang="0">
                    <a:pos x="12" y="1"/>
                  </a:cxn>
                  <a:cxn ang="0">
                    <a:pos x="7" y="4"/>
                  </a:cxn>
                  <a:cxn ang="0">
                    <a:pos x="0" y="10"/>
                  </a:cxn>
                </a:cxnLst>
                <a:rect l="0" t="0" r="r" b="b"/>
                <a:pathLst>
                  <a:path w="47" h="48">
                    <a:moveTo>
                      <a:pt x="0" y="10"/>
                    </a:moveTo>
                    <a:lnTo>
                      <a:pt x="4" y="14"/>
                    </a:lnTo>
                    <a:lnTo>
                      <a:pt x="10" y="9"/>
                    </a:lnTo>
                    <a:lnTo>
                      <a:pt x="14" y="6"/>
                    </a:lnTo>
                    <a:lnTo>
                      <a:pt x="22" y="5"/>
                    </a:lnTo>
                    <a:lnTo>
                      <a:pt x="28" y="9"/>
                    </a:lnTo>
                    <a:lnTo>
                      <a:pt x="34" y="16"/>
                    </a:lnTo>
                    <a:lnTo>
                      <a:pt x="38" y="23"/>
                    </a:lnTo>
                    <a:lnTo>
                      <a:pt x="41" y="29"/>
                    </a:lnTo>
                    <a:lnTo>
                      <a:pt x="41" y="35"/>
                    </a:lnTo>
                    <a:lnTo>
                      <a:pt x="40" y="38"/>
                    </a:lnTo>
                    <a:lnTo>
                      <a:pt x="35" y="44"/>
                    </a:lnTo>
                    <a:lnTo>
                      <a:pt x="40" y="48"/>
                    </a:lnTo>
                    <a:lnTo>
                      <a:pt x="43" y="44"/>
                    </a:lnTo>
                    <a:lnTo>
                      <a:pt x="47" y="35"/>
                    </a:lnTo>
                    <a:lnTo>
                      <a:pt x="47" y="27"/>
                    </a:lnTo>
                    <a:lnTo>
                      <a:pt x="42" y="20"/>
                    </a:lnTo>
                    <a:lnTo>
                      <a:pt x="38" y="13"/>
                    </a:lnTo>
                    <a:lnTo>
                      <a:pt x="31" y="4"/>
                    </a:lnTo>
                    <a:lnTo>
                      <a:pt x="23" y="0"/>
                    </a:lnTo>
                    <a:lnTo>
                      <a:pt x="12" y="1"/>
                    </a:lnTo>
                    <a:lnTo>
                      <a:pt x="7" y="4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13" name="Freeform 233"/>
              <p:cNvSpPr>
                <a:spLocks/>
              </p:cNvSpPr>
              <p:nvPr/>
            </p:nvSpPr>
            <p:spPr bwMode="auto">
              <a:xfrm>
                <a:off x="913" y="1280"/>
                <a:ext cx="45" cy="46"/>
              </a:xfrm>
              <a:custGeom>
                <a:avLst/>
                <a:gdLst/>
                <a:ahLst/>
                <a:cxnLst>
                  <a:cxn ang="0">
                    <a:pos x="40" y="34"/>
                  </a:cxn>
                  <a:cxn ang="0">
                    <a:pos x="35" y="38"/>
                  </a:cxn>
                  <a:cxn ang="0">
                    <a:pos x="33" y="40"/>
                  </a:cxn>
                  <a:cxn ang="0">
                    <a:pos x="28" y="40"/>
                  </a:cxn>
                  <a:cxn ang="0">
                    <a:pos x="18" y="40"/>
                  </a:cxn>
                  <a:cxn ang="0">
                    <a:pos x="15" y="38"/>
                  </a:cxn>
                  <a:cxn ang="0">
                    <a:pos x="13" y="35"/>
                  </a:cxn>
                  <a:cxn ang="0">
                    <a:pos x="9" y="28"/>
                  </a:cxn>
                  <a:cxn ang="0">
                    <a:pos x="6" y="23"/>
                  </a:cxn>
                  <a:cxn ang="0">
                    <a:pos x="6" y="18"/>
                  </a:cxn>
                  <a:cxn ang="0">
                    <a:pos x="6" y="12"/>
                  </a:cxn>
                  <a:cxn ang="0">
                    <a:pos x="9" y="6"/>
                  </a:cxn>
                  <a:cxn ang="0">
                    <a:pos x="10" y="3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2" y="10"/>
                  </a:cxn>
                  <a:cxn ang="0">
                    <a:pos x="1" y="12"/>
                  </a:cxn>
                  <a:cxn ang="0">
                    <a:pos x="0" y="18"/>
                  </a:cxn>
                  <a:cxn ang="0">
                    <a:pos x="1" y="25"/>
                  </a:cxn>
                  <a:cxn ang="0">
                    <a:pos x="4" y="31"/>
                  </a:cxn>
                  <a:cxn ang="0">
                    <a:pos x="9" y="38"/>
                  </a:cxn>
                  <a:cxn ang="0">
                    <a:pos x="11" y="42"/>
                  </a:cxn>
                  <a:cxn ang="0">
                    <a:pos x="18" y="45"/>
                  </a:cxn>
                  <a:cxn ang="0">
                    <a:pos x="29" y="46"/>
                  </a:cxn>
                  <a:cxn ang="0">
                    <a:pos x="34" y="44"/>
                  </a:cxn>
                  <a:cxn ang="0">
                    <a:pos x="40" y="42"/>
                  </a:cxn>
                  <a:cxn ang="0">
                    <a:pos x="45" y="38"/>
                  </a:cxn>
                  <a:cxn ang="0">
                    <a:pos x="40" y="34"/>
                  </a:cxn>
                </a:cxnLst>
                <a:rect l="0" t="0" r="r" b="b"/>
                <a:pathLst>
                  <a:path w="45" h="46">
                    <a:moveTo>
                      <a:pt x="40" y="34"/>
                    </a:moveTo>
                    <a:lnTo>
                      <a:pt x="35" y="38"/>
                    </a:lnTo>
                    <a:lnTo>
                      <a:pt x="33" y="40"/>
                    </a:lnTo>
                    <a:lnTo>
                      <a:pt x="28" y="40"/>
                    </a:lnTo>
                    <a:lnTo>
                      <a:pt x="18" y="40"/>
                    </a:lnTo>
                    <a:lnTo>
                      <a:pt x="15" y="38"/>
                    </a:lnTo>
                    <a:lnTo>
                      <a:pt x="13" y="35"/>
                    </a:lnTo>
                    <a:lnTo>
                      <a:pt x="9" y="28"/>
                    </a:lnTo>
                    <a:lnTo>
                      <a:pt x="6" y="23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9" y="6"/>
                    </a:lnTo>
                    <a:lnTo>
                      <a:pt x="10" y="3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2" y="10"/>
                    </a:lnTo>
                    <a:lnTo>
                      <a:pt x="1" y="12"/>
                    </a:lnTo>
                    <a:lnTo>
                      <a:pt x="0" y="18"/>
                    </a:lnTo>
                    <a:lnTo>
                      <a:pt x="1" y="25"/>
                    </a:lnTo>
                    <a:lnTo>
                      <a:pt x="4" y="31"/>
                    </a:lnTo>
                    <a:lnTo>
                      <a:pt x="9" y="38"/>
                    </a:lnTo>
                    <a:lnTo>
                      <a:pt x="11" y="42"/>
                    </a:lnTo>
                    <a:lnTo>
                      <a:pt x="18" y="45"/>
                    </a:lnTo>
                    <a:lnTo>
                      <a:pt x="29" y="46"/>
                    </a:lnTo>
                    <a:lnTo>
                      <a:pt x="34" y="44"/>
                    </a:lnTo>
                    <a:lnTo>
                      <a:pt x="40" y="42"/>
                    </a:lnTo>
                    <a:lnTo>
                      <a:pt x="45" y="38"/>
                    </a:lnTo>
                    <a:lnTo>
                      <a:pt x="40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14" name="Freeform 234"/>
              <p:cNvSpPr>
                <a:spLocks/>
              </p:cNvSpPr>
              <p:nvPr/>
            </p:nvSpPr>
            <p:spPr bwMode="auto">
              <a:xfrm>
                <a:off x="580" y="1477"/>
                <a:ext cx="500" cy="520"/>
              </a:xfrm>
              <a:custGeom>
                <a:avLst/>
                <a:gdLst/>
                <a:ahLst/>
                <a:cxnLst>
                  <a:cxn ang="0">
                    <a:pos x="154" y="29"/>
                  </a:cxn>
                  <a:cxn ang="0">
                    <a:pos x="117" y="42"/>
                  </a:cxn>
                  <a:cxn ang="0">
                    <a:pos x="91" y="67"/>
                  </a:cxn>
                  <a:cxn ang="0">
                    <a:pos x="70" y="94"/>
                  </a:cxn>
                  <a:cxn ang="0">
                    <a:pos x="42" y="110"/>
                  </a:cxn>
                  <a:cxn ang="0">
                    <a:pos x="70" y="128"/>
                  </a:cxn>
                  <a:cxn ang="0">
                    <a:pos x="136" y="141"/>
                  </a:cxn>
                  <a:cxn ang="0">
                    <a:pos x="183" y="152"/>
                  </a:cxn>
                  <a:cxn ang="0">
                    <a:pos x="231" y="162"/>
                  </a:cxn>
                  <a:cxn ang="0">
                    <a:pos x="266" y="186"/>
                  </a:cxn>
                  <a:cxn ang="0">
                    <a:pos x="299" y="217"/>
                  </a:cxn>
                  <a:cxn ang="0">
                    <a:pos x="301" y="218"/>
                  </a:cxn>
                  <a:cxn ang="0">
                    <a:pos x="303" y="219"/>
                  </a:cxn>
                  <a:cxn ang="0">
                    <a:pos x="306" y="221"/>
                  </a:cxn>
                  <a:cxn ang="0">
                    <a:pos x="308" y="223"/>
                  </a:cxn>
                  <a:cxn ang="0">
                    <a:pos x="310" y="226"/>
                  </a:cxn>
                  <a:cxn ang="0">
                    <a:pos x="313" y="230"/>
                  </a:cxn>
                  <a:cxn ang="0">
                    <a:pos x="315" y="233"/>
                  </a:cxn>
                  <a:cxn ang="0">
                    <a:pos x="316" y="233"/>
                  </a:cxn>
                  <a:cxn ang="0">
                    <a:pos x="323" y="264"/>
                  </a:cxn>
                  <a:cxn ang="0">
                    <a:pos x="304" y="294"/>
                  </a:cxn>
                  <a:cxn ang="0">
                    <a:pos x="266" y="329"/>
                  </a:cxn>
                  <a:cxn ang="0">
                    <a:pos x="234" y="360"/>
                  </a:cxn>
                  <a:cxn ang="0">
                    <a:pos x="201" y="394"/>
                  </a:cxn>
                  <a:cxn ang="0">
                    <a:pos x="159" y="423"/>
                  </a:cxn>
                  <a:cxn ang="0">
                    <a:pos x="109" y="457"/>
                  </a:cxn>
                  <a:cxn ang="0">
                    <a:pos x="65" y="480"/>
                  </a:cxn>
                  <a:cxn ang="0">
                    <a:pos x="18" y="481"/>
                  </a:cxn>
                  <a:cxn ang="0">
                    <a:pos x="16" y="506"/>
                  </a:cxn>
                  <a:cxn ang="0">
                    <a:pos x="80" y="499"/>
                  </a:cxn>
                  <a:cxn ang="0">
                    <a:pos x="156" y="450"/>
                  </a:cxn>
                  <a:cxn ang="0">
                    <a:pos x="231" y="399"/>
                  </a:cxn>
                  <a:cxn ang="0">
                    <a:pos x="298" y="348"/>
                  </a:cxn>
                  <a:cxn ang="0">
                    <a:pos x="338" y="300"/>
                  </a:cxn>
                  <a:cxn ang="0">
                    <a:pos x="372" y="244"/>
                  </a:cxn>
                  <a:cxn ang="0">
                    <a:pos x="405" y="190"/>
                  </a:cxn>
                  <a:cxn ang="0">
                    <a:pos x="439" y="151"/>
                  </a:cxn>
                  <a:cxn ang="0">
                    <a:pos x="473" y="128"/>
                  </a:cxn>
                  <a:cxn ang="0">
                    <a:pos x="500" y="116"/>
                  </a:cxn>
                  <a:cxn ang="0">
                    <a:pos x="434" y="108"/>
                  </a:cxn>
                  <a:cxn ang="0">
                    <a:pos x="376" y="99"/>
                  </a:cxn>
                  <a:cxn ang="0">
                    <a:pos x="317" y="86"/>
                  </a:cxn>
                  <a:cxn ang="0">
                    <a:pos x="270" y="69"/>
                  </a:cxn>
                  <a:cxn ang="0">
                    <a:pos x="231" y="53"/>
                  </a:cxn>
                  <a:cxn ang="0">
                    <a:pos x="199" y="23"/>
                  </a:cxn>
                  <a:cxn ang="0">
                    <a:pos x="177" y="0"/>
                  </a:cxn>
                </a:cxnLst>
                <a:rect l="0" t="0" r="r" b="b"/>
                <a:pathLst>
                  <a:path w="500" h="520">
                    <a:moveTo>
                      <a:pt x="177" y="0"/>
                    </a:moveTo>
                    <a:lnTo>
                      <a:pt x="170" y="20"/>
                    </a:lnTo>
                    <a:lnTo>
                      <a:pt x="154" y="29"/>
                    </a:lnTo>
                    <a:lnTo>
                      <a:pt x="142" y="30"/>
                    </a:lnTo>
                    <a:lnTo>
                      <a:pt x="131" y="34"/>
                    </a:lnTo>
                    <a:lnTo>
                      <a:pt x="117" y="42"/>
                    </a:lnTo>
                    <a:lnTo>
                      <a:pt x="108" y="51"/>
                    </a:lnTo>
                    <a:lnTo>
                      <a:pt x="98" y="59"/>
                    </a:lnTo>
                    <a:lnTo>
                      <a:pt x="91" y="67"/>
                    </a:lnTo>
                    <a:lnTo>
                      <a:pt x="84" y="78"/>
                    </a:lnTo>
                    <a:lnTo>
                      <a:pt x="79" y="87"/>
                    </a:lnTo>
                    <a:lnTo>
                      <a:pt x="70" y="94"/>
                    </a:lnTo>
                    <a:lnTo>
                      <a:pt x="63" y="102"/>
                    </a:lnTo>
                    <a:lnTo>
                      <a:pt x="54" y="107"/>
                    </a:lnTo>
                    <a:lnTo>
                      <a:pt x="42" y="110"/>
                    </a:lnTo>
                    <a:lnTo>
                      <a:pt x="34" y="111"/>
                    </a:lnTo>
                    <a:lnTo>
                      <a:pt x="53" y="120"/>
                    </a:lnTo>
                    <a:lnTo>
                      <a:pt x="70" y="128"/>
                    </a:lnTo>
                    <a:lnTo>
                      <a:pt x="90" y="133"/>
                    </a:lnTo>
                    <a:lnTo>
                      <a:pt x="115" y="135"/>
                    </a:lnTo>
                    <a:lnTo>
                      <a:pt x="136" y="141"/>
                    </a:lnTo>
                    <a:lnTo>
                      <a:pt x="154" y="146"/>
                    </a:lnTo>
                    <a:lnTo>
                      <a:pt x="169" y="148"/>
                    </a:lnTo>
                    <a:lnTo>
                      <a:pt x="183" y="152"/>
                    </a:lnTo>
                    <a:lnTo>
                      <a:pt x="199" y="152"/>
                    </a:lnTo>
                    <a:lnTo>
                      <a:pt x="217" y="158"/>
                    </a:lnTo>
                    <a:lnTo>
                      <a:pt x="231" y="162"/>
                    </a:lnTo>
                    <a:lnTo>
                      <a:pt x="245" y="168"/>
                    </a:lnTo>
                    <a:lnTo>
                      <a:pt x="253" y="175"/>
                    </a:lnTo>
                    <a:lnTo>
                      <a:pt x="266" y="186"/>
                    </a:lnTo>
                    <a:lnTo>
                      <a:pt x="277" y="197"/>
                    </a:lnTo>
                    <a:lnTo>
                      <a:pt x="291" y="209"/>
                    </a:lnTo>
                    <a:lnTo>
                      <a:pt x="299" y="217"/>
                    </a:lnTo>
                    <a:lnTo>
                      <a:pt x="300" y="217"/>
                    </a:lnTo>
                    <a:lnTo>
                      <a:pt x="300" y="217"/>
                    </a:lnTo>
                    <a:lnTo>
                      <a:pt x="301" y="218"/>
                    </a:lnTo>
                    <a:lnTo>
                      <a:pt x="302" y="218"/>
                    </a:lnTo>
                    <a:lnTo>
                      <a:pt x="302" y="219"/>
                    </a:lnTo>
                    <a:lnTo>
                      <a:pt x="303" y="219"/>
                    </a:lnTo>
                    <a:lnTo>
                      <a:pt x="304" y="220"/>
                    </a:lnTo>
                    <a:lnTo>
                      <a:pt x="305" y="221"/>
                    </a:lnTo>
                    <a:lnTo>
                      <a:pt x="306" y="221"/>
                    </a:lnTo>
                    <a:lnTo>
                      <a:pt x="307" y="222"/>
                    </a:lnTo>
                    <a:lnTo>
                      <a:pt x="308" y="223"/>
                    </a:lnTo>
                    <a:lnTo>
                      <a:pt x="308" y="223"/>
                    </a:lnTo>
                    <a:lnTo>
                      <a:pt x="309" y="224"/>
                    </a:lnTo>
                    <a:lnTo>
                      <a:pt x="310" y="225"/>
                    </a:lnTo>
                    <a:lnTo>
                      <a:pt x="310" y="226"/>
                    </a:lnTo>
                    <a:lnTo>
                      <a:pt x="311" y="227"/>
                    </a:lnTo>
                    <a:lnTo>
                      <a:pt x="312" y="228"/>
                    </a:lnTo>
                    <a:lnTo>
                      <a:pt x="313" y="230"/>
                    </a:lnTo>
                    <a:lnTo>
                      <a:pt x="314" y="231"/>
                    </a:lnTo>
                    <a:lnTo>
                      <a:pt x="314" y="232"/>
                    </a:lnTo>
                    <a:lnTo>
                      <a:pt x="315" y="233"/>
                    </a:lnTo>
                    <a:lnTo>
                      <a:pt x="316" y="233"/>
                    </a:lnTo>
                    <a:lnTo>
                      <a:pt x="316" y="233"/>
                    </a:lnTo>
                    <a:lnTo>
                      <a:pt x="316" y="233"/>
                    </a:lnTo>
                    <a:lnTo>
                      <a:pt x="320" y="239"/>
                    </a:lnTo>
                    <a:lnTo>
                      <a:pt x="324" y="251"/>
                    </a:lnTo>
                    <a:lnTo>
                      <a:pt x="323" y="264"/>
                    </a:lnTo>
                    <a:lnTo>
                      <a:pt x="318" y="274"/>
                    </a:lnTo>
                    <a:lnTo>
                      <a:pt x="314" y="281"/>
                    </a:lnTo>
                    <a:lnTo>
                      <a:pt x="304" y="294"/>
                    </a:lnTo>
                    <a:lnTo>
                      <a:pt x="292" y="308"/>
                    </a:lnTo>
                    <a:lnTo>
                      <a:pt x="280" y="317"/>
                    </a:lnTo>
                    <a:lnTo>
                      <a:pt x="266" y="329"/>
                    </a:lnTo>
                    <a:lnTo>
                      <a:pt x="257" y="341"/>
                    </a:lnTo>
                    <a:lnTo>
                      <a:pt x="243" y="350"/>
                    </a:lnTo>
                    <a:lnTo>
                      <a:pt x="234" y="360"/>
                    </a:lnTo>
                    <a:lnTo>
                      <a:pt x="224" y="367"/>
                    </a:lnTo>
                    <a:lnTo>
                      <a:pt x="214" y="378"/>
                    </a:lnTo>
                    <a:lnTo>
                      <a:pt x="201" y="394"/>
                    </a:lnTo>
                    <a:lnTo>
                      <a:pt x="190" y="401"/>
                    </a:lnTo>
                    <a:lnTo>
                      <a:pt x="174" y="413"/>
                    </a:lnTo>
                    <a:lnTo>
                      <a:pt x="159" y="423"/>
                    </a:lnTo>
                    <a:lnTo>
                      <a:pt x="142" y="432"/>
                    </a:lnTo>
                    <a:lnTo>
                      <a:pt x="125" y="445"/>
                    </a:lnTo>
                    <a:lnTo>
                      <a:pt x="109" y="457"/>
                    </a:lnTo>
                    <a:lnTo>
                      <a:pt x="95" y="465"/>
                    </a:lnTo>
                    <a:lnTo>
                      <a:pt x="79" y="473"/>
                    </a:lnTo>
                    <a:lnTo>
                      <a:pt x="65" y="480"/>
                    </a:lnTo>
                    <a:lnTo>
                      <a:pt x="50" y="482"/>
                    </a:lnTo>
                    <a:lnTo>
                      <a:pt x="30" y="483"/>
                    </a:lnTo>
                    <a:lnTo>
                      <a:pt x="18" y="481"/>
                    </a:lnTo>
                    <a:lnTo>
                      <a:pt x="0" y="472"/>
                    </a:lnTo>
                    <a:lnTo>
                      <a:pt x="8" y="488"/>
                    </a:lnTo>
                    <a:lnTo>
                      <a:pt x="16" y="506"/>
                    </a:lnTo>
                    <a:lnTo>
                      <a:pt x="24" y="520"/>
                    </a:lnTo>
                    <a:lnTo>
                      <a:pt x="51" y="512"/>
                    </a:lnTo>
                    <a:lnTo>
                      <a:pt x="80" y="499"/>
                    </a:lnTo>
                    <a:lnTo>
                      <a:pt x="105" y="483"/>
                    </a:lnTo>
                    <a:lnTo>
                      <a:pt x="136" y="466"/>
                    </a:lnTo>
                    <a:lnTo>
                      <a:pt x="156" y="450"/>
                    </a:lnTo>
                    <a:lnTo>
                      <a:pt x="191" y="429"/>
                    </a:lnTo>
                    <a:lnTo>
                      <a:pt x="216" y="408"/>
                    </a:lnTo>
                    <a:lnTo>
                      <a:pt x="231" y="399"/>
                    </a:lnTo>
                    <a:lnTo>
                      <a:pt x="258" y="379"/>
                    </a:lnTo>
                    <a:lnTo>
                      <a:pt x="279" y="363"/>
                    </a:lnTo>
                    <a:lnTo>
                      <a:pt x="298" y="348"/>
                    </a:lnTo>
                    <a:lnTo>
                      <a:pt x="310" y="333"/>
                    </a:lnTo>
                    <a:lnTo>
                      <a:pt x="329" y="315"/>
                    </a:lnTo>
                    <a:lnTo>
                      <a:pt x="338" y="300"/>
                    </a:lnTo>
                    <a:lnTo>
                      <a:pt x="352" y="279"/>
                    </a:lnTo>
                    <a:lnTo>
                      <a:pt x="361" y="263"/>
                    </a:lnTo>
                    <a:lnTo>
                      <a:pt x="372" y="244"/>
                    </a:lnTo>
                    <a:lnTo>
                      <a:pt x="385" y="224"/>
                    </a:lnTo>
                    <a:lnTo>
                      <a:pt x="391" y="211"/>
                    </a:lnTo>
                    <a:lnTo>
                      <a:pt x="405" y="190"/>
                    </a:lnTo>
                    <a:lnTo>
                      <a:pt x="414" y="176"/>
                    </a:lnTo>
                    <a:lnTo>
                      <a:pt x="426" y="164"/>
                    </a:lnTo>
                    <a:lnTo>
                      <a:pt x="439" y="151"/>
                    </a:lnTo>
                    <a:lnTo>
                      <a:pt x="452" y="140"/>
                    </a:lnTo>
                    <a:lnTo>
                      <a:pt x="460" y="135"/>
                    </a:lnTo>
                    <a:lnTo>
                      <a:pt x="473" y="128"/>
                    </a:lnTo>
                    <a:lnTo>
                      <a:pt x="479" y="125"/>
                    </a:lnTo>
                    <a:lnTo>
                      <a:pt x="488" y="120"/>
                    </a:lnTo>
                    <a:lnTo>
                      <a:pt x="500" y="116"/>
                    </a:lnTo>
                    <a:lnTo>
                      <a:pt x="476" y="110"/>
                    </a:lnTo>
                    <a:lnTo>
                      <a:pt x="455" y="108"/>
                    </a:lnTo>
                    <a:lnTo>
                      <a:pt x="434" y="108"/>
                    </a:lnTo>
                    <a:lnTo>
                      <a:pt x="413" y="106"/>
                    </a:lnTo>
                    <a:lnTo>
                      <a:pt x="394" y="103"/>
                    </a:lnTo>
                    <a:lnTo>
                      <a:pt x="376" y="99"/>
                    </a:lnTo>
                    <a:lnTo>
                      <a:pt x="359" y="95"/>
                    </a:lnTo>
                    <a:lnTo>
                      <a:pt x="339" y="89"/>
                    </a:lnTo>
                    <a:lnTo>
                      <a:pt x="317" y="86"/>
                    </a:lnTo>
                    <a:lnTo>
                      <a:pt x="298" y="81"/>
                    </a:lnTo>
                    <a:lnTo>
                      <a:pt x="285" y="76"/>
                    </a:lnTo>
                    <a:lnTo>
                      <a:pt x="270" y="69"/>
                    </a:lnTo>
                    <a:lnTo>
                      <a:pt x="253" y="64"/>
                    </a:lnTo>
                    <a:lnTo>
                      <a:pt x="243" y="59"/>
                    </a:lnTo>
                    <a:lnTo>
                      <a:pt x="231" y="53"/>
                    </a:lnTo>
                    <a:lnTo>
                      <a:pt x="220" y="45"/>
                    </a:lnTo>
                    <a:lnTo>
                      <a:pt x="208" y="32"/>
                    </a:lnTo>
                    <a:lnTo>
                      <a:pt x="199" y="23"/>
                    </a:lnTo>
                    <a:lnTo>
                      <a:pt x="191" y="11"/>
                    </a:lnTo>
                    <a:lnTo>
                      <a:pt x="177" y="0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rgbClr val="CCC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15" name="Freeform 235"/>
              <p:cNvSpPr>
                <a:spLocks/>
              </p:cNvSpPr>
              <p:nvPr/>
            </p:nvSpPr>
            <p:spPr bwMode="auto">
              <a:xfrm>
                <a:off x="613" y="1475"/>
                <a:ext cx="149" cy="119"/>
              </a:xfrm>
              <a:custGeom>
                <a:avLst/>
                <a:gdLst/>
                <a:ahLst/>
                <a:cxnLst>
                  <a:cxn ang="0">
                    <a:pos x="149" y="4"/>
                  </a:cxn>
                  <a:cxn ang="0">
                    <a:pos x="138" y="0"/>
                  </a:cxn>
                  <a:cxn ang="0">
                    <a:pos x="132" y="18"/>
                  </a:cxn>
                  <a:cxn ang="0">
                    <a:pos x="120" y="26"/>
                  </a:cxn>
                  <a:cxn ang="0">
                    <a:pos x="109" y="26"/>
                  </a:cxn>
                  <a:cxn ang="0">
                    <a:pos x="97" y="30"/>
                  </a:cxn>
                  <a:cxn ang="0">
                    <a:pos x="79" y="40"/>
                  </a:cxn>
                  <a:cxn ang="0">
                    <a:pos x="63" y="55"/>
                  </a:cxn>
                  <a:cxn ang="0">
                    <a:pos x="53" y="66"/>
                  </a:cxn>
                  <a:cxn ang="0">
                    <a:pos x="46" y="77"/>
                  </a:cxn>
                  <a:cxn ang="0">
                    <a:pos x="40" y="85"/>
                  </a:cxn>
                  <a:cxn ang="0">
                    <a:pos x="33" y="91"/>
                  </a:cxn>
                  <a:cxn ang="0">
                    <a:pos x="26" y="99"/>
                  </a:cxn>
                  <a:cxn ang="0">
                    <a:pos x="20" y="103"/>
                  </a:cxn>
                  <a:cxn ang="0">
                    <a:pos x="8" y="106"/>
                  </a:cxn>
                  <a:cxn ang="0">
                    <a:pos x="0" y="107"/>
                  </a:cxn>
                  <a:cxn ang="0">
                    <a:pos x="1" y="113"/>
                  </a:cxn>
                  <a:cxn ang="0">
                    <a:pos x="2" y="119"/>
                  </a:cxn>
                  <a:cxn ang="0">
                    <a:pos x="11" y="118"/>
                  </a:cxn>
                  <a:cxn ang="0">
                    <a:pos x="22" y="115"/>
                  </a:cxn>
                  <a:cxn ang="0">
                    <a:pos x="34" y="108"/>
                  </a:cxn>
                  <a:cxn ang="0">
                    <a:pos x="40" y="100"/>
                  </a:cxn>
                  <a:cxn ang="0">
                    <a:pos x="51" y="92"/>
                  </a:cxn>
                  <a:cxn ang="0">
                    <a:pos x="56" y="83"/>
                  </a:cxn>
                  <a:cxn ang="0">
                    <a:pos x="63" y="73"/>
                  </a:cxn>
                  <a:cxn ang="0">
                    <a:pos x="68" y="67"/>
                  </a:cxn>
                  <a:cxn ang="0">
                    <a:pos x="89" y="48"/>
                  </a:cxn>
                  <a:cxn ang="0">
                    <a:pos x="99" y="42"/>
                  </a:cxn>
                  <a:cxn ang="0">
                    <a:pos x="110" y="38"/>
                  </a:cxn>
                  <a:cxn ang="0">
                    <a:pos x="122" y="37"/>
                  </a:cxn>
                  <a:cxn ang="0">
                    <a:pos x="142" y="26"/>
                  </a:cxn>
                  <a:cxn ang="0">
                    <a:pos x="149" y="4"/>
                  </a:cxn>
                </a:cxnLst>
                <a:rect l="0" t="0" r="r" b="b"/>
                <a:pathLst>
                  <a:path w="149" h="119">
                    <a:moveTo>
                      <a:pt x="149" y="4"/>
                    </a:moveTo>
                    <a:lnTo>
                      <a:pt x="138" y="0"/>
                    </a:lnTo>
                    <a:lnTo>
                      <a:pt x="132" y="18"/>
                    </a:lnTo>
                    <a:lnTo>
                      <a:pt x="120" y="26"/>
                    </a:lnTo>
                    <a:lnTo>
                      <a:pt x="109" y="26"/>
                    </a:lnTo>
                    <a:lnTo>
                      <a:pt x="97" y="30"/>
                    </a:lnTo>
                    <a:lnTo>
                      <a:pt x="79" y="40"/>
                    </a:lnTo>
                    <a:lnTo>
                      <a:pt x="63" y="55"/>
                    </a:lnTo>
                    <a:lnTo>
                      <a:pt x="53" y="66"/>
                    </a:lnTo>
                    <a:lnTo>
                      <a:pt x="46" y="77"/>
                    </a:lnTo>
                    <a:lnTo>
                      <a:pt x="40" y="85"/>
                    </a:lnTo>
                    <a:lnTo>
                      <a:pt x="33" y="91"/>
                    </a:lnTo>
                    <a:lnTo>
                      <a:pt x="26" y="99"/>
                    </a:lnTo>
                    <a:lnTo>
                      <a:pt x="20" y="103"/>
                    </a:lnTo>
                    <a:lnTo>
                      <a:pt x="8" y="106"/>
                    </a:lnTo>
                    <a:lnTo>
                      <a:pt x="0" y="107"/>
                    </a:lnTo>
                    <a:lnTo>
                      <a:pt x="1" y="113"/>
                    </a:lnTo>
                    <a:lnTo>
                      <a:pt x="2" y="119"/>
                    </a:lnTo>
                    <a:lnTo>
                      <a:pt x="11" y="118"/>
                    </a:lnTo>
                    <a:lnTo>
                      <a:pt x="22" y="115"/>
                    </a:lnTo>
                    <a:lnTo>
                      <a:pt x="34" y="108"/>
                    </a:lnTo>
                    <a:lnTo>
                      <a:pt x="40" y="100"/>
                    </a:lnTo>
                    <a:lnTo>
                      <a:pt x="51" y="92"/>
                    </a:lnTo>
                    <a:lnTo>
                      <a:pt x="56" y="83"/>
                    </a:lnTo>
                    <a:lnTo>
                      <a:pt x="63" y="73"/>
                    </a:lnTo>
                    <a:lnTo>
                      <a:pt x="68" y="67"/>
                    </a:lnTo>
                    <a:lnTo>
                      <a:pt x="89" y="48"/>
                    </a:lnTo>
                    <a:lnTo>
                      <a:pt x="99" y="42"/>
                    </a:lnTo>
                    <a:lnTo>
                      <a:pt x="110" y="38"/>
                    </a:lnTo>
                    <a:lnTo>
                      <a:pt x="122" y="37"/>
                    </a:lnTo>
                    <a:lnTo>
                      <a:pt x="142" y="26"/>
                    </a:lnTo>
                    <a:lnTo>
                      <a:pt x="149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16" name="Freeform 236"/>
              <p:cNvSpPr>
                <a:spLocks/>
              </p:cNvSpPr>
              <p:nvPr/>
            </p:nvSpPr>
            <p:spPr bwMode="auto">
              <a:xfrm>
                <a:off x="612" y="1582"/>
                <a:ext cx="272" cy="116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12"/>
                  </a:cxn>
                  <a:cxn ang="0">
                    <a:pos x="18" y="21"/>
                  </a:cxn>
                  <a:cxn ang="0">
                    <a:pos x="36" y="29"/>
                  </a:cxn>
                  <a:cxn ang="0">
                    <a:pos x="56" y="34"/>
                  </a:cxn>
                  <a:cxn ang="0">
                    <a:pos x="84" y="36"/>
                  </a:cxn>
                  <a:cxn ang="0">
                    <a:pos x="113" y="45"/>
                  </a:cxn>
                  <a:cxn ang="0">
                    <a:pos x="119" y="47"/>
                  </a:cxn>
                  <a:cxn ang="0">
                    <a:pos x="135" y="49"/>
                  </a:cxn>
                  <a:cxn ang="0">
                    <a:pos x="150" y="53"/>
                  </a:cxn>
                  <a:cxn ang="0">
                    <a:pos x="167" y="53"/>
                  </a:cxn>
                  <a:cxn ang="0">
                    <a:pos x="187" y="60"/>
                  </a:cxn>
                  <a:cxn ang="0">
                    <a:pos x="197" y="63"/>
                  </a:cxn>
                  <a:cxn ang="0">
                    <a:pos x="210" y="69"/>
                  </a:cxn>
                  <a:cxn ang="0">
                    <a:pos x="217" y="75"/>
                  </a:cxn>
                  <a:cxn ang="0">
                    <a:pos x="230" y="86"/>
                  </a:cxn>
                  <a:cxn ang="0">
                    <a:pos x="241" y="97"/>
                  </a:cxn>
                  <a:cxn ang="0">
                    <a:pos x="255" y="109"/>
                  </a:cxn>
                  <a:cxn ang="0">
                    <a:pos x="263" y="116"/>
                  </a:cxn>
                  <a:cxn ang="0">
                    <a:pos x="264" y="116"/>
                  </a:cxn>
                  <a:cxn ang="0">
                    <a:pos x="268" y="112"/>
                  </a:cxn>
                  <a:cxn ang="0">
                    <a:pos x="272" y="108"/>
                  </a:cxn>
                  <a:cxn ang="0">
                    <a:pos x="272" y="108"/>
                  </a:cxn>
                  <a:cxn ang="0">
                    <a:pos x="272" y="108"/>
                  </a:cxn>
                  <a:cxn ang="0">
                    <a:pos x="263" y="99"/>
                  </a:cxn>
                  <a:cxn ang="0">
                    <a:pos x="249" y="88"/>
                  </a:cxn>
                  <a:cxn ang="0">
                    <a:pos x="237" y="77"/>
                  </a:cxn>
                  <a:cxn ang="0">
                    <a:pos x="225" y="66"/>
                  </a:cxn>
                  <a:cxn ang="0">
                    <a:pos x="216" y="58"/>
                  </a:cxn>
                  <a:cxn ang="0">
                    <a:pos x="200" y="51"/>
                  </a:cxn>
                  <a:cxn ang="0">
                    <a:pos x="183" y="46"/>
                  </a:cxn>
                  <a:cxn ang="0">
                    <a:pos x="168" y="41"/>
                  </a:cxn>
                  <a:cxn ang="0">
                    <a:pos x="153" y="41"/>
                  </a:cxn>
                  <a:cxn ang="0">
                    <a:pos x="139" y="37"/>
                  </a:cxn>
                  <a:cxn ang="0">
                    <a:pos x="125" y="35"/>
                  </a:cxn>
                  <a:cxn ang="0">
                    <a:pos x="96" y="28"/>
                  </a:cxn>
                  <a:cxn ang="0">
                    <a:pos x="83" y="24"/>
                  </a:cxn>
                  <a:cxn ang="0">
                    <a:pos x="60" y="22"/>
                  </a:cxn>
                  <a:cxn ang="0">
                    <a:pos x="39" y="17"/>
                  </a:cxn>
                  <a:cxn ang="0">
                    <a:pos x="23" y="10"/>
                  </a:cxn>
                  <a:cxn ang="0">
                    <a:pos x="4" y="1"/>
                  </a:cxn>
                  <a:cxn ang="0">
                    <a:pos x="2" y="6"/>
                  </a:cxn>
                  <a:cxn ang="0">
                    <a:pos x="1" y="0"/>
                  </a:cxn>
                </a:cxnLst>
                <a:rect l="0" t="0" r="r" b="b"/>
                <a:pathLst>
                  <a:path w="272" h="116">
                    <a:moveTo>
                      <a:pt x="1" y="0"/>
                    </a:moveTo>
                    <a:lnTo>
                      <a:pt x="1" y="0"/>
                    </a:lnTo>
                    <a:lnTo>
                      <a:pt x="0" y="12"/>
                    </a:lnTo>
                    <a:lnTo>
                      <a:pt x="18" y="21"/>
                    </a:lnTo>
                    <a:lnTo>
                      <a:pt x="36" y="29"/>
                    </a:lnTo>
                    <a:lnTo>
                      <a:pt x="56" y="34"/>
                    </a:lnTo>
                    <a:lnTo>
                      <a:pt x="84" y="36"/>
                    </a:lnTo>
                    <a:lnTo>
                      <a:pt x="113" y="45"/>
                    </a:lnTo>
                    <a:lnTo>
                      <a:pt x="119" y="47"/>
                    </a:lnTo>
                    <a:lnTo>
                      <a:pt x="135" y="49"/>
                    </a:lnTo>
                    <a:lnTo>
                      <a:pt x="150" y="53"/>
                    </a:lnTo>
                    <a:lnTo>
                      <a:pt x="167" y="53"/>
                    </a:lnTo>
                    <a:lnTo>
                      <a:pt x="187" y="60"/>
                    </a:lnTo>
                    <a:lnTo>
                      <a:pt x="197" y="63"/>
                    </a:lnTo>
                    <a:lnTo>
                      <a:pt x="210" y="69"/>
                    </a:lnTo>
                    <a:lnTo>
                      <a:pt x="217" y="75"/>
                    </a:lnTo>
                    <a:lnTo>
                      <a:pt x="230" y="86"/>
                    </a:lnTo>
                    <a:lnTo>
                      <a:pt x="241" y="97"/>
                    </a:lnTo>
                    <a:lnTo>
                      <a:pt x="255" y="109"/>
                    </a:lnTo>
                    <a:lnTo>
                      <a:pt x="263" y="116"/>
                    </a:lnTo>
                    <a:lnTo>
                      <a:pt x="264" y="116"/>
                    </a:lnTo>
                    <a:lnTo>
                      <a:pt x="268" y="112"/>
                    </a:lnTo>
                    <a:lnTo>
                      <a:pt x="272" y="108"/>
                    </a:lnTo>
                    <a:lnTo>
                      <a:pt x="272" y="108"/>
                    </a:lnTo>
                    <a:lnTo>
                      <a:pt x="272" y="108"/>
                    </a:lnTo>
                    <a:lnTo>
                      <a:pt x="263" y="99"/>
                    </a:lnTo>
                    <a:lnTo>
                      <a:pt x="249" y="88"/>
                    </a:lnTo>
                    <a:lnTo>
                      <a:pt x="237" y="77"/>
                    </a:lnTo>
                    <a:lnTo>
                      <a:pt x="225" y="66"/>
                    </a:lnTo>
                    <a:lnTo>
                      <a:pt x="216" y="58"/>
                    </a:lnTo>
                    <a:lnTo>
                      <a:pt x="200" y="51"/>
                    </a:lnTo>
                    <a:lnTo>
                      <a:pt x="183" y="46"/>
                    </a:lnTo>
                    <a:lnTo>
                      <a:pt x="168" y="41"/>
                    </a:lnTo>
                    <a:lnTo>
                      <a:pt x="153" y="41"/>
                    </a:lnTo>
                    <a:lnTo>
                      <a:pt x="139" y="37"/>
                    </a:lnTo>
                    <a:lnTo>
                      <a:pt x="125" y="35"/>
                    </a:lnTo>
                    <a:lnTo>
                      <a:pt x="96" y="28"/>
                    </a:lnTo>
                    <a:lnTo>
                      <a:pt x="83" y="24"/>
                    </a:lnTo>
                    <a:lnTo>
                      <a:pt x="60" y="22"/>
                    </a:lnTo>
                    <a:lnTo>
                      <a:pt x="39" y="17"/>
                    </a:lnTo>
                    <a:lnTo>
                      <a:pt x="23" y="10"/>
                    </a:lnTo>
                    <a:lnTo>
                      <a:pt x="4" y="1"/>
                    </a:lnTo>
                    <a:lnTo>
                      <a:pt x="2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17" name="Freeform 237"/>
              <p:cNvSpPr>
                <a:spLocks/>
              </p:cNvSpPr>
              <p:nvPr/>
            </p:nvSpPr>
            <p:spPr bwMode="auto">
              <a:xfrm>
                <a:off x="876" y="1688"/>
                <a:ext cx="4" cy="12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0" y="10"/>
                  </a:cxn>
                  <a:cxn ang="0">
                    <a:pos x="4" y="12"/>
                  </a:cxn>
                  <a:cxn ang="0">
                    <a:pos x="4" y="12"/>
                  </a:cxn>
                  <a:cxn ang="0">
                    <a:pos x="4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6"/>
                  </a:cxn>
                  <a:cxn ang="0">
                    <a:pos x="0" y="10"/>
                  </a:cxn>
                </a:cxnLst>
                <a:rect l="0" t="0" r="r" b="b"/>
                <a:pathLst>
                  <a:path w="4" h="12">
                    <a:moveTo>
                      <a:pt x="0" y="10"/>
                    </a:moveTo>
                    <a:lnTo>
                      <a:pt x="0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6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18" name="Freeform 238"/>
              <p:cNvSpPr>
                <a:spLocks/>
              </p:cNvSpPr>
              <p:nvPr/>
            </p:nvSpPr>
            <p:spPr bwMode="auto">
              <a:xfrm>
                <a:off x="876" y="1688"/>
                <a:ext cx="9" cy="1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0" y="10"/>
                  </a:cxn>
                  <a:cxn ang="0">
                    <a:pos x="1" y="11"/>
                  </a:cxn>
                  <a:cxn ang="0">
                    <a:pos x="5" y="7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6"/>
                  </a:cxn>
                </a:cxnLst>
                <a:rect l="0" t="0" r="r" b="b"/>
                <a:pathLst>
                  <a:path w="9" h="11">
                    <a:moveTo>
                      <a:pt x="4" y="6"/>
                    </a:moveTo>
                    <a:lnTo>
                      <a:pt x="0" y="10"/>
                    </a:lnTo>
                    <a:lnTo>
                      <a:pt x="1" y="11"/>
                    </a:lnTo>
                    <a:lnTo>
                      <a:pt x="5" y="7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19" name="Freeform 239"/>
              <p:cNvSpPr>
                <a:spLocks/>
              </p:cNvSpPr>
              <p:nvPr/>
            </p:nvSpPr>
            <p:spPr bwMode="auto">
              <a:xfrm>
                <a:off x="877" y="1689"/>
                <a:ext cx="7" cy="12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0" y="10"/>
                  </a:cxn>
                  <a:cxn ang="0">
                    <a:pos x="1" y="11"/>
                  </a:cxn>
                  <a:cxn ang="0">
                    <a:pos x="2" y="12"/>
                  </a:cxn>
                  <a:cxn ang="0">
                    <a:pos x="5" y="6"/>
                  </a:cxn>
                  <a:cxn ang="0">
                    <a:pos x="7" y="1"/>
                  </a:cxn>
                  <a:cxn ang="0">
                    <a:pos x="7" y="0"/>
                  </a:cxn>
                  <a:cxn ang="0">
                    <a:pos x="4" y="6"/>
                  </a:cxn>
                  <a:cxn ang="0">
                    <a:pos x="0" y="10"/>
                  </a:cxn>
                </a:cxnLst>
                <a:rect l="0" t="0" r="r" b="b"/>
                <a:pathLst>
                  <a:path w="7" h="12">
                    <a:moveTo>
                      <a:pt x="0" y="10"/>
                    </a:move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5" y="6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4" y="6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20" name="Freeform 240"/>
              <p:cNvSpPr>
                <a:spLocks/>
              </p:cNvSpPr>
              <p:nvPr/>
            </p:nvSpPr>
            <p:spPr bwMode="auto">
              <a:xfrm>
                <a:off x="878" y="1690"/>
                <a:ext cx="8" cy="10"/>
              </a:xfrm>
              <a:custGeom>
                <a:avLst/>
                <a:gdLst/>
                <a:ahLst/>
                <a:cxnLst>
                  <a:cxn ang="0">
                    <a:pos x="4" y="5"/>
                  </a:cxn>
                  <a:cxn ang="0">
                    <a:pos x="0" y="9"/>
                  </a:cxn>
                  <a:cxn ang="0">
                    <a:pos x="0" y="10"/>
                  </a:cxn>
                  <a:cxn ang="0">
                    <a:pos x="4" y="6"/>
                  </a:cxn>
                  <a:cxn ang="0">
                    <a:pos x="8" y="1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4" y="5"/>
                  </a:cxn>
                </a:cxnLst>
                <a:rect l="0" t="0" r="r" b="b"/>
                <a:pathLst>
                  <a:path w="8" h="10">
                    <a:moveTo>
                      <a:pt x="4" y="5"/>
                    </a:moveTo>
                    <a:lnTo>
                      <a:pt x="0" y="9"/>
                    </a:lnTo>
                    <a:lnTo>
                      <a:pt x="0" y="10"/>
                    </a:lnTo>
                    <a:lnTo>
                      <a:pt x="4" y="6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21" name="Freeform 241"/>
              <p:cNvSpPr>
                <a:spLocks/>
              </p:cNvSpPr>
              <p:nvPr/>
            </p:nvSpPr>
            <p:spPr bwMode="auto">
              <a:xfrm>
                <a:off x="878" y="1690"/>
                <a:ext cx="8" cy="12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0" y="10"/>
                  </a:cxn>
                  <a:cxn ang="0">
                    <a:pos x="1" y="11"/>
                  </a:cxn>
                  <a:cxn ang="0">
                    <a:pos x="2" y="12"/>
                  </a:cxn>
                  <a:cxn ang="0">
                    <a:pos x="5" y="6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4" y="6"/>
                  </a:cxn>
                  <a:cxn ang="0">
                    <a:pos x="0" y="10"/>
                  </a:cxn>
                </a:cxnLst>
                <a:rect l="0" t="0" r="r" b="b"/>
                <a:pathLst>
                  <a:path w="8" h="12">
                    <a:moveTo>
                      <a:pt x="0" y="10"/>
                    </a:move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5" y="6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4" y="6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22" name="Freeform 242"/>
              <p:cNvSpPr>
                <a:spLocks/>
              </p:cNvSpPr>
              <p:nvPr/>
            </p:nvSpPr>
            <p:spPr bwMode="auto">
              <a:xfrm>
                <a:off x="880" y="1691"/>
                <a:ext cx="8" cy="11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0" y="10"/>
                  </a:cxn>
                  <a:cxn ang="0">
                    <a:pos x="1" y="11"/>
                  </a:cxn>
                  <a:cxn ang="0">
                    <a:pos x="4" y="6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3" y="5"/>
                  </a:cxn>
                </a:cxnLst>
                <a:rect l="0" t="0" r="r" b="b"/>
                <a:pathLst>
                  <a:path w="8" h="11">
                    <a:moveTo>
                      <a:pt x="3" y="5"/>
                    </a:moveTo>
                    <a:lnTo>
                      <a:pt x="0" y="10"/>
                    </a:lnTo>
                    <a:lnTo>
                      <a:pt x="1" y="11"/>
                    </a:lnTo>
                    <a:lnTo>
                      <a:pt x="4" y="6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23" name="Freeform 243"/>
              <p:cNvSpPr>
                <a:spLocks/>
              </p:cNvSpPr>
              <p:nvPr/>
            </p:nvSpPr>
            <p:spPr bwMode="auto">
              <a:xfrm>
                <a:off x="881" y="1691"/>
                <a:ext cx="7" cy="12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11"/>
                  </a:cxn>
                  <a:cxn ang="0">
                    <a:pos x="1" y="12"/>
                  </a:cxn>
                  <a:cxn ang="0">
                    <a:pos x="2" y="12"/>
                  </a:cxn>
                  <a:cxn ang="0">
                    <a:pos x="4" y="7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3" y="6"/>
                  </a:cxn>
                  <a:cxn ang="0">
                    <a:pos x="0" y="11"/>
                  </a:cxn>
                </a:cxnLst>
                <a:rect l="0" t="0" r="r" b="b"/>
                <a:pathLst>
                  <a:path w="7" h="12">
                    <a:moveTo>
                      <a:pt x="0" y="11"/>
                    </a:moveTo>
                    <a:lnTo>
                      <a:pt x="0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4" y="7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3" y="6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24" name="Freeform 244"/>
              <p:cNvSpPr>
                <a:spLocks/>
              </p:cNvSpPr>
              <p:nvPr/>
            </p:nvSpPr>
            <p:spPr bwMode="auto">
              <a:xfrm>
                <a:off x="881" y="1692"/>
                <a:ext cx="9" cy="1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0" y="10"/>
                  </a:cxn>
                  <a:cxn ang="0">
                    <a:pos x="1" y="11"/>
                  </a:cxn>
                  <a:cxn ang="0">
                    <a:pos x="5" y="6"/>
                  </a:cxn>
                  <a:cxn ang="0">
                    <a:pos x="9" y="2"/>
                  </a:cxn>
                  <a:cxn ang="0">
                    <a:pos x="9" y="1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6"/>
                  </a:cxn>
                </a:cxnLst>
                <a:rect l="0" t="0" r="r" b="b"/>
                <a:pathLst>
                  <a:path w="9" h="11">
                    <a:moveTo>
                      <a:pt x="4" y="6"/>
                    </a:moveTo>
                    <a:lnTo>
                      <a:pt x="0" y="10"/>
                    </a:lnTo>
                    <a:lnTo>
                      <a:pt x="1" y="11"/>
                    </a:lnTo>
                    <a:lnTo>
                      <a:pt x="5" y="6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25" name="Freeform 245"/>
              <p:cNvSpPr>
                <a:spLocks/>
              </p:cNvSpPr>
              <p:nvPr/>
            </p:nvSpPr>
            <p:spPr bwMode="auto">
              <a:xfrm>
                <a:off x="882" y="1693"/>
                <a:ext cx="8" cy="11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0" y="10"/>
                  </a:cxn>
                  <a:cxn ang="0">
                    <a:pos x="2" y="11"/>
                  </a:cxn>
                  <a:cxn ang="0">
                    <a:pos x="2" y="11"/>
                  </a:cxn>
                  <a:cxn ang="0">
                    <a:pos x="5" y="6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4" y="5"/>
                  </a:cxn>
                  <a:cxn ang="0">
                    <a:pos x="0" y="10"/>
                  </a:cxn>
                </a:cxnLst>
                <a:rect l="0" t="0" r="r" b="b"/>
                <a:pathLst>
                  <a:path w="8" h="11">
                    <a:moveTo>
                      <a:pt x="0" y="10"/>
                    </a:moveTo>
                    <a:lnTo>
                      <a:pt x="0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5" y="6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4" y="5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26" name="Freeform 246"/>
              <p:cNvSpPr>
                <a:spLocks/>
              </p:cNvSpPr>
              <p:nvPr/>
            </p:nvSpPr>
            <p:spPr bwMode="auto">
              <a:xfrm>
                <a:off x="882" y="1693"/>
                <a:ext cx="11" cy="10"/>
              </a:xfrm>
              <a:custGeom>
                <a:avLst/>
                <a:gdLst/>
                <a:ahLst/>
                <a:cxnLst>
                  <a:cxn ang="0">
                    <a:pos x="5" y="6"/>
                  </a:cxn>
                  <a:cxn ang="0">
                    <a:pos x="0" y="9"/>
                  </a:cxn>
                  <a:cxn ang="0">
                    <a:pos x="0" y="10"/>
                  </a:cxn>
                  <a:cxn ang="0">
                    <a:pos x="6" y="7"/>
                  </a:cxn>
                  <a:cxn ang="0">
                    <a:pos x="11" y="4"/>
                  </a:cxn>
                  <a:cxn ang="0">
                    <a:pos x="11" y="3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5" y="6"/>
                  </a:cxn>
                </a:cxnLst>
                <a:rect l="0" t="0" r="r" b="b"/>
                <a:pathLst>
                  <a:path w="11" h="10">
                    <a:moveTo>
                      <a:pt x="5" y="6"/>
                    </a:moveTo>
                    <a:lnTo>
                      <a:pt x="0" y="9"/>
                    </a:lnTo>
                    <a:lnTo>
                      <a:pt x="0" y="10"/>
                    </a:lnTo>
                    <a:lnTo>
                      <a:pt x="6" y="7"/>
                    </a:lnTo>
                    <a:lnTo>
                      <a:pt x="11" y="4"/>
                    </a:lnTo>
                    <a:lnTo>
                      <a:pt x="11" y="3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27" name="Freeform 247"/>
              <p:cNvSpPr>
                <a:spLocks/>
              </p:cNvSpPr>
              <p:nvPr/>
            </p:nvSpPr>
            <p:spPr bwMode="auto">
              <a:xfrm>
                <a:off x="882" y="1696"/>
                <a:ext cx="11" cy="9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7"/>
                  </a:cxn>
                  <a:cxn ang="0">
                    <a:pos x="2" y="8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4"/>
                  </a:cxn>
                  <a:cxn ang="0">
                    <a:pos x="0" y="7"/>
                  </a:cxn>
                </a:cxnLst>
                <a:rect l="0" t="0" r="r" b="b"/>
                <a:pathLst>
                  <a:path w="11" h="9">
                    <a:moveTo>
                      <a:pt x="0" y="7"/>
                    </a:moveTo>
                    <a:lnTo>
                      <a:pt x="0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4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28" name="Freeform 248"/>
              <p:cNvSpPr>
                <a:spLocks/>
              </p:cNvSpPr>
              <p:nvPr/>
            </p:nvSpPr>
            <p:spPr bwMode="auto">
              <a:xfrm>
                <a:off x="884" y="1697"/>
                <a:ext cx="11" cy="8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6" y="5"/>
                  </a:cxn>
                  <a:cxn ang="0">
                    <a:pos x="11" y="2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4"/>
                  </a:cxn>
                </a:cxnLst>
                <a:rect l="0" t="0" r="r" b="b"/>
                <a:pathLst>
                  <a:path w="11" h="8">
                    <a:moveTo>
                      <a:pt x="5" y="4"/>
                    </a:moveTo>
                    <a:lnTo>
                      <a:pt x="0" y="7"/>
                    </a:lnTo>
                    <a:lnTo>
                      <a:pt x="0" y="8"/>
                    </a:lnTo>
                    <a:lnTo>
                      <a:pt x="6" y="5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29" name="Freeform 249"/>
              <p:cNvSpPr>
                <a:spLocks/>
              </p:cNvSpPr>
              <p:nvPr/>
            </p:nvSpPr>
            <p:spPr bwMode="auto">
              <a:xfrm>
                <a:off x="884" y="1698"/>
                <a:ext cx="11" cy="9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7"/>
                  </a:cxn>
                  <a:cxn ang="0">
                    <a:pos x="1" y="8"/>
                  </a:cxn>
                  <a:cxn ang="0">
                    <a:pos x="2" y="9"/>
                  </a:cxn>
                  <a:cxn ang="0">
                    <a:pos x="6" y="5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4"/>
                  </a:cxn>
                  <a:cxn ang="0">
                    <a:pos x="0" y="7"/>
                  </a:cxn>
                </a:cxnLst>
                <a:rect l="0" t="0" r="r" b="b"/>
                <a:pathLst>
                  <a:path w="11" h="9">
                    <a:moveTo>
                      <a:pt x="0" y="7"/>
                    </a:moveTo>
                    <a:lnTo>
                      <a:pt x="0" y="7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6" y="5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4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30" name="Freeform 250"/>
              <p:cNvSpPr>
                <a:spLocks/>
              </p:cNvSpPr>
              <p:nvPr/>
            </p:nvSpPr>
            <p:spPr bwMode="auto">
              <a:xfrm>
                <a:off x="885" y="1699"/>
                <a:ext cx="12" cy="7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6" y="5"/>
                  </a:cxn>
                  <a:cxn ang="0">
                    <a:pos x="12" y="4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5" y="4"/>
                  </a:cxn>
                </a:cxnLst>
                <a:rect l="0" t="0" r="r" b="b"/>
                <a:pathLst>
                  <a:path w="12" h="7">
                    <a:moveTo>
                      <a:pt x="5" y="4"/>
                    </a:moveTo>
                    <a:lnTo>
                      <a:pt x="0" y="6"/>
                    </a:lnTo>
                    <a:lnTo>
                      <a:pt x="0" y="7"/>
                    </a:lnTo>
                    <a:lnTo>
                      <a:pt x="6" y="5"/>
                    </a:lnTo>
                    <a:lnTo>
                      <a:pt x="12" y="4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31" name="Freeform 251"/>
              <p:cNvSpPr>
                <a:spLocks/>
              </p:cNvSpPr>
              <p:nvPr/>
            </p:nvSpPr>
            <p:spPr bwMode="auto">
              <a:xfrm>
                <a:off x="885" y="1700"/>
                <a:ext cx="11" cy="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3" y="10"/>
                  </a:cxn>
                  <a:cxn ang="0">
                    <a:pos x="7" y="5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4"/>
                  </a:cxn>
                  <a:cxn ang="0">
                    <a:pos x="0" y="6"/>
                  </a:cxn>
                </a:cxnLst>
                <a:rect l="0" t="0" r="r" b="b"/>
                <a:pathLst>
                  <a:path w="11" h="10">
                    <a:moveTo>
                      <a:pt x="0" y="6"/>
                    </a:moveTo>
                    <a:lnTo>
                      <a:pt x="0" y="6"/>
                    </a:lnTo>
                    <a:lnTo>
                      <a:pt x="2" y="9"/>
                    </a:lnTo>
                    <a:lnTo>
                      <a:pt x="3" y="10"/>
                    </a:lnTo>
                    <a:lnTo>
                      <a:pt x="7" y="5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32" name="Freeform 252"/>
              <p:cNvSpPr>
                <a:spLocks/>
              </p:cNvSpPr>
              <p:nvPr/>
            </p:nvSpPr>
            <p:spPr bwMode="auto">
              <a:xfrm>
                <a:off x="887" y="1701"/>
                <a:ext cx="11" cy="9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0" y="8"/>
                  </a:cxn>
                  <a:cxn ang="0">
                    <a:pos x="1" y="9"/>
                  </a:cxn>
                  <a:cxn ang="0">
                    <a:pos x="6" y="6"/>
                  </a:cxn>
                  <a:cxn ang="0">
                    <a:pos x="11" y="3"/>
                  </a:cxn>
                  <a:cxn ang="0">
                    <a:pos x="10" y="1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4"/>
                  </a:cxn>
                </a:cxnLst>
                <a:rect l="0" t="0" r="r" b="b"/>
                <a:pathLst>
                  <a:path w="11" h="9">
                    <a:moveTo>
                      <a:pt x="5" y="4"/>
                    </a:moveTo>
                    <a:lnTo>
                      <a:pt x="0" y="8"/>
                    </a:lnTo>
                    <a:lnTo>
                      <a:pt x="1" y="9"/>
                    </a:lnTo>
                    <a:lnTo>
                      <a:pt x="6" y="6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33" name="Freeform 253"/>
              <p:cNvSpPr>
                <a:spLocks/>
              </p:cNvSpPr>
              <p:nvPr/>
            </p:nvSpPr>
            <p:spPr bwMode="auto">
              <a:xfrm>
                <a:off x="888" y="1703"/>
                <a:ext cx="10" cy="9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7"/>
                  </a:cxn>
                  <a:cxn ang="0">
                    <a:pos x="1" y="8"/>
                  </a:cxn>
                  <a:cxn ang="0">
                    <a:pos x="2" y="9"/>
                  </a:cxn>
                  <a:cxn ang="0">
                    <a:pos x="6" y="5"/>
                  </a:cxn>
                  <a:cxn ang="0">
                    <a:pos x="10" y="1"/>
                  </a:cxn>
                  <a:cxn ang="0">
                    <a:pos x="9" y="0"/>
                  </a:cxn>
                  <a:cxn ang="0">
                    <a:pos x="5" y="4"/>
                  </a:cxn>
                  <a:cxn ang="0">
                    <a:pos x="0" y="7"/>
                  </a:cxn>
                </a:cxnLst>
                <a:rect l="0" t="0" r="r" b="b"/>
                <a:pathLst>
                  <a:path w="10" h="9">
                    <a:moveTo>
                      <a:pt x="0" y="7"/>
                    </a:moveTo>
                    <a:lnTo>
                      <a:pt x="0" y="7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6" y="5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5" y="4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34" name="Freeform 254"/>
              <p:cNvSpPr>
                <a:spLocks/>
              </p:cNvSpPr>
              <p:nvPr/>
            </p:nvSpPr>
            <p:spPr bwMode="auto">
              <a:xfrm>
                <a:off x="888" y="1704"/>
                <a:ext cx="12" cy="7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6"/>
                  </a:cxn>
                  <a:cxn ang="0">
                    <a:pos x="1" y="7"/>
                  </a:cxn>
                  <a:cxn ang="0">
                    <a:pos x="6" y="5"/>
                  </a:cxn>
                  <a:cxn ang="0">
                    <a:pos x="12" y="2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6" y="4"/>
                  </a:cxn>
                </a:cxnLst>
                <a:rect l="0" t="0" r="r" b="b"/>
                <a:pathLst>
                  <a:path w="12" h="7">
                    <a:moveTo>
                      <a:pt x="6" y="4"/>
                    </a:moveTo>
                    <a:lnTo>
                      <a:pt x="0" y="6"/>
                    </a:lnTo>
                    <a:lnTo>
                      <a:pt x="1" y="7"/>
                    </a:lnTo>
                    <a:lnTo>
                      <a:pt x="6" y="5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35" name="Freeform 255"/>
              <p:cNvSpPr>
                <a:spLocks/>
              </p:cNvSpPr>
              <p:nvPr/>
            </p:nvSpPr>
            <p:spPr bwMode="auto">
              <a:xfrm>
                <a:off x="889" y="1704"/>
                <a:ext cx="11" cy="1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7"/>
                  </a:cxn>
                  <a:cxn ang="0">
                    <a:pos x="1" y="9"/>
                  </a:cxn>
                  <a:cxn ang="0">
                    <a:pos x="2" y="10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5"/>
                  </a:cxn>
                  <a:cxn ang="0">
                    <a:pos x="0" y="7"/>
                  </a:cxn>
                </a:cxnLst>
                <a:rect l="0" t="0" r="r" b="b"/>
                <a:pathLst>
                  <a:path w="11" h="10">
                    <a:moveTo>
                      <a:pt x="0" y="7"/>
                    </a:moveTo>
                    <a:lnTo>
                      <a:pt x="0" y="7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36" name="Freeform 256"/>
              <p:cNvSpPr>
                <a:spLocks/>
              </p:cNvSpPr>
              <p:nvPr/>
            </p:nvSpPr>
            <p:spPr bwMode="auto">
              <a:xfrm>
                <a:off x="890" y="1706"/>
                <a:ext cx="12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6" y="4"/>
                  </a:cxn>
                  <a:cxn ang="0">
                    <a:pos x="12" y="4"/>
                  </a:cxn>
                  <a:cxn ang="0">
                    <a:pos x="12" y="4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6" y="4"/>
                  </a:cxn>
                </a:cxnLst>
                <a:rect l="0" t="0" r="r" b="b"/>
                <a:pathLst>
                  <a:path w="12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6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37" name="Freeform 257"/>
              <p:cNvSpPr>
                <a:spLocks/>
              </p:cNvSpPr>
              <p:nvPr/>
            </p:nvSpPr>
            <p:spPr bwMode="auto">
              <a:xfrm>
                <a:off x="889" y="1707"/>
                <a:ext cx="21" cy="54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1" y="3"/>
                  </a:cxn>
                  <a:cxn ang="0">
                    <a:pos x="2" y="7"/>
                  </a:cxn>
                  <a:cxn ang="0">
                    <a:pos x="6" y="12"/>
                  </a:cxn>
                  <a:cxn ang="0">
                    <a:pos x="9" y="22"/>
                  </a:cxn>
                  <a:cxn ang="0">
                    <a:pos x="8" y="34"/>
                  </a:cxn>
                  <a:cxn ang="0">
                    <a:pos x="4" y="42"/>
                  </a:cxn>
                  <a:cxn ang="0">
                    <a:pos x="0" y="47"/>
                  </a:cxn>
                  <a:cxn ang="0">
                    <a:pos x="5" y="51"/>
                  </a:cxn>
                  <a:cxn ang="0">
                    <a:pos x="9" y="54"/>
                  </a:cxn>
                  <a:cxn ang="0">
                    <a:pos x="14" y="47"/>
                  </a:cxn>
                  <a:cxn ang="0">
                    <a:pos x="20" y="35"/>
                  </a:cxn>
                  <a:cxn ang="0">
                    <a:pos x="21" y="20"/>
                  </a:cxn>
                  <a:cxn ang="0">
                    <a:pos x="15" y="5"/>
                  </a:cxn>
                  <a:cxn ang="0">
                    <a:pos x="11" y="0"/>
                  </a:cxn>
                  <a:cxn ang="0">
                    <a:pos x="7" y="3"/>
                  </a:cxn>
                  <a:cxn ang="0">
                    <a:pos x="1" y="3"/>
                  </a:cxn>
                </a:cxnLst>
                <a:rect l="0" t="0" r="r" b="b"/>
                <a:pathLst>
                  <a:path w="21" h="54">
                    <a:moveTo>
                      <a:pt x="1" y="3"/>
                    </a:moveTo>
                    <a:lnTo>
                      <a:pt x="1" y="3"/>
                    </a:lnTo>
                    <a:lnTo>
                      <a:pt x="2" y="7"/>
                    </a:lnTo>
                    <a:lnTo>
                      <a:pt x="6" y="12"/>
                    </a:lnTo>
                    <a:lnTo>
                      <a:pt x="9" y="22"/>
                    </a:lnTo>
                    <a:lnTo>
                      <a:pt x="8" y="34"/>
                    </a:lnTo>
                    <a:lnTo>
                      <a:pt x="4" y="42"/>
                    </a:lnTo>
                    <a:lnTo>
                      <a:pt x="0" y="47"/>
                    </a:lnTo>
                    <a:lnTo>
                      <a:pt x="5" y="51"/>
                    </a:lnTo>
                    <a:lnTo>
                      <a:pt x="9" y="54"/>
                    </a:lnTo>
                    <a:lnTo>
                      <a:pt x="14" y="47"/>
                    </a:lnTo>
                    <a:lnTo>
                      <a:pt x="20" y="35"/>
                    </a:lnTo>
                    <a:lnTo>
                      <a:pt x="21" y="20"/>
                    </a:lnTo>
                    <a:lnTo>
                      <a:pt x="15" y="5"/>
                    </a:lnTo>
                    <a:lnTo>
                      <a:pt x="11" y="0"/>
                    </a:lnTo>
                    <a:lnTo>
                      <a:pt x="7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38" name="Freeform 258"/>
              <p:cNvSpPr>
                <a:spLocks/>
              </p:cNvSpPr>
              <p:nvPr/>
            </p:nvSpPr>
            <p:spPr bwMode="auto">
              <a:xfrm>
                <a:off x="610" y="1754"/>
                <a:ext cx="288" cy="212"/>
              </a:xfrm>
              <a:custGeom>
                <a:avLst/>
                <a:gdLst/>
                <a:ahLst/>
                <a:cxnLst>
                  <a:cxn ang="0">
                    <a:pos x="284" y="4"/>
                  </a:cxn>
                  <a:cxn ang="0">
                    <a:pos x="279" y="0"/>
                  </a:cxn>
                  <a:cxn ang="0">
                    <a:pos x="269" y="13"/>
                  </a:cxn>
                  <a:cxn ang="0">
                    <a:pos x="258" y="26"/>
                  </a:cxn>
                  <a:cxn ang="0">
                    <a:pos x="247" y="35"/>
                  </a:cxn>
                  <a:cxn ang="0">
                    <a:pos x="231" y="48"/>
                  </a:cxn>
                  <a:cxn ang="0">
                    <a:pos x="222" y="60"/>
                  </a:cxn>
                  <a:cxn ang="0">
                    <a:pos x="210" y="68"/>
                  </a:cxn>
                  <a:cxn ang="0">
                    <a:pos x="200" y="79"/>
                  </a:cxn>
                  <a:cxn ang="0">
                    <a:pos x="191" y="85"/>
                  </a:cxn>
                  <a:cxn ang="0">
                    <a:pos x="179" y="98"/>
                  </a:cxn>
                  <a:cxn ang="0">
                    <a:pos x="167" y="112"/>
                  </a:cxn>
                  <a:cxn ang="0">
                    <a:pos x="157" y="118"/>
                  </a:cxn>
                  <a:cxn ang="0">
                    <a:pos x="142" y="130"/>
                  </a:cxn>
                  <a:cxn ang="0">
                    <a:pos x="125" y="141"/>
                  </a:cxn>
                  <a:cxn ang="0">
                    <a:pos x="109" y="149"/>
                  </a:cxn>
                  <a:cxn ang="0">
                    <a:pos x="92" y="163"/>
                  </a:cxn>
                  <a:cxn ang="0">
                    <a:pos x="74" y="176"/>
                  </a:cxn>
                  <a:cxn ang="0">
                    <a:pos x="62" y="183"/>
                  </a:cxn>
                  <a:cxn ang="0">
                    <a:pos x="49" y="190"/>
                  </a:cxn>
                  <a:cxn ang="0">
                    <a:pos x="33" y="197"/>
                  </a:cxn>
                  <a:cxn ang="0">
                    <a:pos x="19" y="199"/>
                  </a:cxn>
                  <a:cxn ang="0">
                    <a:pos x="1" y="200"/>
                  </a:cxn>
                  <a:cxn ang="0">
                    <a:pos x="0" y="212"/>
                  </a:cxn>
                  <a:cxn ang="0">
                    <a:pos x="21" y="211"/>
                  </a:cxn>
                  <a:cxn ang="0">
                    <a:pos x="37" y="208"/>
                  </a:cxn>
                  <a:cxn ang="0">
                    <a:pos x="50" y="203"/>
                  </a:cxn>
                  <a:cxn ang="0">
                    <a:pos x="68" y="193"/>
                  </a:cxn>
                  <a:cxn ang="0">
                    <a:pos x="84" y="183"/>
                  </a:cxn>
                  <a:cxn ang="0">
                    <a:pos x="98" y="174"/>
                  </a:cxn>
                  <a:cxn ang="0">
                    <a:pos x="114" y="160"/>
                  </a:cxn>
                  <a:cxn ang="0">
                    <a:pos x="132" y="151"/>
                  </a:cxn>
                  <a:cxn ang="0">
                    <a:pos x="146" y="142"/>
                  </a:cxn>
                  <a:cxn ang="0">
                    <a:pos x="163" y="129"/>
                  </a:cxn>
                  <a:cxn ang="0">
                    <a:pos x="175" y="121"/>
                  </a:cxn>
                  <a:cxn ang="0">
                    <a:pos x="188" y="105"/>
                  </a:cxn>
                  <a:cxn ang="0">
                    <a:pos x="197" y="95"/>
                  </a:cxn>
                  <a:cxn ang="0">
                    <a:pos x="208" y="88"/>
                  </a:cxn>
                  <a:cxn ang="0">
                    <a:pos x="217" y="78"/>
                  </a:cxn>
                  <a:cxn ang="0">
                    <a:pos x="231" y="68"/>
                  </a:cxn>
                  <a:cxn ang="0">
                    <a:pos x="240" y="56"/>
                  </a:cxn>
                  <a:cxn ang="0">
                    <a:pos x="253" y="45"/>
                  </a:cxn>
                  <a:cxn ang="0">
                    <a:pos x="267" y="36"/>
                  </a:cxn>
                  <a:cxn ang="0">
                    <a:pos x="279" y="20"/>
                  </a:cxn>
                  <a:cxn ang="0">
                    <a:pos x="281" y="17"/>
                  </a:cxn>
                  <a:cxn ang="0">
                    <a:pos x="288" y="7"/>
                  </a:cxn>
                  <a:cxn ang="0">
                    <a:pos x="284" y="4"/>
                  </a:cxn>
                </a:cxnLst>
                <a:rect l="0" t="0" r="r" b="b"/>
                <a:pathLst>
                  <a:path w="288" h="212">
                    <a:moveTo>
                      <a:pt x="284" y="4"/>
                    </a:moveTo>
                    <a:lnTo>
                      <a:pt x="279" y="0"/>
                    </a:lnTo>
                    <a:lnTo>
                      <a:pt x="269" y="13"/>
                    </a:lnTo>
                    <a:lnTo>
                      <a:pt x="258" y="26"/>
                    </a:lnTo>
                    <a:lnTo>
                      <a:pt x="247" y="35"/>
                    </a:lnTo>
                    <a:lnTo>
                      <a:pt x="231" y="48"/>
                    </a:lnTo>
                    <a:lnTo>
                      <a:pt x="222" y="60"/>
                    </a:lnTo>
                    <a:lnTo>
                      <a:pt x="210" y="68"/>
                    </a:lnTo>
                    <a:lnTo>
                      <a:pt x="200" y="79"/>
                    </a:lnTo>
                    <a:lnTo>
                      <a:pt x="191" y="85"/>
                    </a:lnTo>
                    <a:lnTo>
                      <a:pt x="179" y="98"/>
                    </a:lnTo>
                    <a:lnTo>
                      <a:pt x="167" y="112"/>
                    </a:lnTo>
                    <a:lnTo>
                      <a:pt x="157" y="118"/>
                    </a:lnTo>
                    <a:lnTo>
                      <a:pt x="142" y="130"/>
                    </a:lnTo>
                    <a:lnTo>
                      <a:pt x="125" y="141"/>
                    </a:lnTo>
                    <a:lnTo>
                      <a:pt x="109" y="149"/>
                    </a:lnTo>
                    <a:lnTo>
                      <a:pt x="92" y="163"/>
                    </a:lnTo>
                    <a:lnTo>
                      <a:pt x="74" y="176"/>
                    </a:lnTo>
                    <a:lnTo>
                      <a:pt x="62" y="183"/>
                    </a:lnTo>
                    <a:lnTo>
                      <a:pt x="49" y="190"/>
                    </a:lnTo>
                    <a:lnTo>
                      <a:pt x="33" y="197"/>
                    </a:lnTo>
                    <a:lnTo>
                      <a:pt x="19" y="199"/>
                    </a:lnTo>
                    <a:lnTo>
                      <a:pt x="1" y="200"/>
                    </a:lnTo>
                    <a:lnTo>
                      <a:pt x="0" y="212"/>
                    </a:lnTo>
                    <a:lnTo>
                      <a:pt x="21" y="211"/>
                    </a:lnTo>
                    <a:lnTo>
                      <a:pt x="37" y="208"/>
                    </a:lnTo>
                    <a:lnTo>
                      <a:pt x="50" y="203"/>
                    </a:lnTo>
                    <a:lnTo>
                      <a:pt x="68" y="193"/>
                    </a:lnTo>
                    <a:lnTo>
                      <a:pt x="84" y="183"/>
                    </a:lnTo>
                    <a:lnTo>
                      <a:pt x="98" y="174"/>
                    </a:lnTo>
                    <a:lnTo>
                      <a:pt x="114" y="160"/>
                    </a:lnTo>
                    <a:lnTo>
                      <a:pt x="132" y="151"/>
                    </a:lnTo>
                    <a:lnTo>
                      <a:pt x="146" y="142"/>
                    </a:lnTo>
                    <a:lnTo>
                      <a:pt x="163" y="129"/>
                    </a:lnTo>
                    <a:lnTo>
                      <a:pt x="175" y="121"/>
                    </a:lnTo>
                    <a:lnTo>
                      <a:pt x="188" y="105"/>
                    </a:lnTo>
                    <a:lnTo>
                      <a:pt x="197" y="95"/>
                    </a:lnTo>
                    <a:lnTo>
                      <a:pt x="208" y="88"/>
                    </a:lnTo>
                    <a:lnTo>
                      <a:pt x="217" y="78"/>
                    </a:lnTo>
                    <a:lnTo>
                      <a:pt x="231" y="68"/>
                    </a:lnTo>
                    <a:lnTo>
                      <a:pt x="240" y="56"/>
                    </a:lnTo>
                    <a:lnTo>
                      <a:pt x="253" y="45"/>
                    </a:lnTo>
                    <a:lnTo>
                      <a:pt x="267" y="36"/>
                    </a:lnTo>
                    <a:lnTo>
                      <a:pt x="279" y="20"/>
                    </a:lnTo>
                    <a:lnTo>
                      <a:pt x="281" y="17"/>
                    </a:lnTo>
                    <a:lnTo>
                      <a:pt x="288" y="7"/>
                    </a:lnTo>
                    <a:lnTo>
                      <a:pt x="284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39" name="Freeform 259"/>
              <p:cNvSpPr>
                <a:spLocks/>
              </p:cNvSpPr>
              <p:nvPr/>
            </p:nvSpPr>
            <p:spPr bwMode="auto">
              <a:xfrm>
                <a:off x="578" y="1943"/>
                <a:ext cx="33" cy="23"/>
              </a:xfrm>
              <a:custGeom>
                <a:avLst/>
                <a:gdLst/>
                <a:ahLst/>
                <a:cxnLst>
                  <a:cxn ang="0">
                    <a:pos x="33" y="11"/>
                  </a:cxn>
                  <a:cxn ang="0">
                    <a:pos x="22" y="9"/>
                  </a:cxn>
                  <a:cxn ang="0">
                    <a:pos x="5" y="0"/>
                  </a:cxn>
                  <a:cxn ang="0">
                    <a:pos x="2" y="6"/>
                  </a:cxn>
                  <a:cxn ang="0">
                    <a:pos x="0" y="11"/>
                  </a:cxn>
                  <a:cxn ang="0">
                    <a:pos x="18" y="21"/>
                  </a:cxn>
                  <a:cxn ang="0">
                    <a:pos x="32" y="23"/>
                  </a:cxn>
                  <a:cxn ang="0">
                    <a:pos x="33" y="11"/>
                  </a:cxn>
                </a:cxnLst>
                <a:rect l="0" t="0" r="r" b="b"/>
                <a:pathLst>
                  <a:path w="33" h="23">
                    <a:moveTo>
                      <a:pt x="33" y="11"/>
                    </a:moveTo>
                    <a:lnTo>
                      <a:pt x="22" y="9"/>
                    </a:lnTo>
                    <a:lnTo>
                      <a:pt x="5" y="0"/>
                    </a:lnTo>
                    <a:lnTo>
                      <a:pt x="2" y="6"/>
                    </a:lnTo>
                    <a:lnTo>
                      <a:pt x="0" y="11"/>
                    </a:lnTo>
                    <a:lnTo>
                      <a:pt x="18" y="21"/>
                    </a:lnTo>
                    <a:lnTo>
                      <a:pt x="32" y="23"/>
                    </a:lnTo>
                    <a:lnTo>
                      <a:pt x="33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40" name="Freeform 260"/>
              <p:cNvSpPr>
                <a:spLocks/>
              </p:cNvSpPr>
              <p:nvPr/>
            </p:nvSpPr>
            <p:spPr bwMode="auto">
              <a:xfrm>
                <a:off x="575" y="1943"/>
                <a:ext cx="32" cy="61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8" y="0"/>
                  </a:cxn>
                  <a:cxn ang="0">
                    <a:pos x="0" y="9"/>
                  </a:cxn>
                  <a:cxn ang="0">
                    <a:pos x="9" y="26"/>
                  </a:cxn>
                  <a:cxn ang="0">
                    <a:pos x="15" y="41"/>
                  </a:cxn>
                  <a:cxn ang="0">
                    <a:pos x="27" y="61"/>
                  </a:cxn>
                  <a:cxn ang="0">
                    <a:pos x="32" y="47"/>
                  </a:cxn>
                  <a:cxn ang="0">
                    <a:pos x="26" y="38"/>
                  </a:cxn>
                  <a:cxn ang="0">
                    <a:pos x="18" y="17"/>
                  </a:cxn>
                  <a:cxn ang="0">
                    <a:pos x="11" y="3"/>
                  </a:cxn>
                  <a:cxn ang="0">
                    <a:pos x="5" y="6"/>
                  </a:cxn>
                  <a:cxn ang="0">
                    <a:pos x="8" y="0"/>
                  </a:cxn>
                </a:cxnLst>
                <a:rect l="0" t="0" r="r" b="b"/>
                <a:pathLst>
                  <a:path w="32" h="61">
                    <a:moveTo>
                      <a:pt x="8" y="0"/>
                    </a:moveTo>
                    <a:lnTo>
                      <a:pt x="8" y="0"/>
                    </a:lnTo>
                    <a:lnTo>
                      <a:pt x="0" y="9"/>
                    </a:lnTo>
                    <a:lnTo>
                      <a:pt x="9" y="26"/>
                    </a:lnTo>
                    <a:lnTo>
                      <a:pt x="15" y="41"/>
                    </a:lnTo>
                    <a:lnTo>
                      <a:pt x="27" y="61"/>
                    </a:lnTo>
                    <a:lnTo>
                      <a:pt x="32" y="47"/>
                    </a:lnTo>
                    <a:lnTo>
                      <a:pt x="26" y="38"/>
                    </a:lnTo>
                    <a:lnTo>
                      <a:pt x="18" y="17"/>
                    </a:lnTo>
                    <a:lnTo>
                      <a:pt x="11" y="3"/>
                    </a:lnTo>
                    <a:lnTo>
                      <a:pt x="5" y="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41" name="Freeform 261"/>
              <p:cNvSpPr>
                <a:spLocks/>
              </p:cNvSpPr>
              <p:nvPr/>
            </p:nvSpPr>
            <p:spPr bwMode="auto">
              <a:xfrm>
                <a:off x="602" y="1587"/>
                <a:ext cx="480" cy="417"/>
              </a:xfrm>
              <a:custGeom>
                <a:avLst/>
                <a:gdLst/>
                <a:ahLst/>
                <a:cxnLst>
                  <a:cxn ang="0">
                    <a:pos x="0" y="417"/>
                  </a:cxn>
                  <a:cxn ang="0">
                    <a:pos x="32" y="407"/>
                  </a:cxn>
                  <a:cxn ang="0">
                    <a:pos x="61" y="394"/>
                  </a:cxn>
                  <a:cxn ang="0">
                    <a:pos x="90" y="376"/>
                  </a:cxn>
                  <a:cxn ang="0">
                    <a:pos x="117" y="360"/>
                  </a:cxn>
                  <a:cxn ang="0">
                    <a:pos x="137" y="346"/>
                  </a:cxn>
                  <a:cxn ang="0">
                    <a:pos x="172" y="324"/>
                  </a:cxn>
                  <a:cxn ang="0">
                    <a:pos x="197" y="303"/>
                  </a:cxn>
                  <a:cxn ang="0">
                    <a:pos x="213" y="294"/>
                  </a:cxn>
                  <a:cxn ang="0">
                    <a:pos x="240" y="273"/>
                  </a:cxn>
                  <a:cxn ang="0">
                    <a:pos x="260" y="258"/>
                  </a:cxn>
                  <a:cxn ang="0">
                    <a:pos x="279" y="243"/>
                  </a:cxn>
                  <a:cxn ang="0">
                    <a:pos x="293" y="227"/>
                  </a:cxn>
                  <a:cxn ang="0">
                    <a:pos x="312" y="209"/>
                  </a:cxn>
                  <a:cxn ang="0">
                    <a:pos x="321" y="193"/>
                  </a:cxn>
                  <a:cxn ang="0">
                    <a:pos x="335" y="172"/>
                  </a:cxn>
                  <a:cxn ang="0">
                    <a:pos x="343" y="159"/>
                  </a:cxn>
                  <a:cxn ang="0">
                    <a:pos x="354" y="138"/>
                  </a:cxn>
                  <a:cxn ang="0">
                    <a:pos x="367" y="119"/>
                  </a:cxn>
                  <a:cxn ang="0">
                    <a:pos x="374" y="106"/>
                  </a:cxn>
                  <a:cxn ang="0">
                    <a:pos x="387" y="86"/>
                  </a:cxn>
                  <a:cxn ang="0">
                    <a:pos x="396" y="70"/>
                  </a:cxn>
                  <a:cxn ang="0">
                    <a:pos x="420" y="46"/>
                  </a:cxn>
                  <a:cxn ang="0">
                    <a:pos x="433" y="35"/>
                  </a:cxn>
                  <a:cxn ang="0">
                    <a:pos x="441" y="30"/>
                  </a:cxn>
                  <a:cxn ang="0">
                    <a:pos x="448" y="27"/>
                  </a:cxn>
                  <a:cxn ang="0">
                    <a:pos x="454" y="23"/>
                  </a:cxn>
                  <a:cxn ang="0">
                    <a:pos x="468" y="15"/>
                  </a:cxn>
                  <a:cxn ang="0">
                    <a:pos x="480" y="11"/>
                  </a:cxn>
                  <a:cxn ang="0">
                    <a:pos x="478" y="6"/>
                  </a:cxn>
                  <a:cxn ang="0">
                    <a:pos x="476" y="0"/>
                  </a:cxn>
                  <a:cxn ang="0">
                    <a:pos x="463" y="5"/>
                  </a:cxn>
                  <a:cxn ang="0">
                    <a:pos x="460" y="7"/>
                  </a:cxn>
                  <a:cxn ang="0">
                    <a:pos x="455" y="9"/>
                  </a:cxn>
                  <a:cxn ang="0">
                    <a:pos x="436" y="20"/>
                  </a:cxn>
                  <a:cxn ang="0">
                    <a:pos x="426" y="26"/>
                  </a:cxn>
                  <a:cxn ang="0">
                    <a:pos x="413" y="36"/>
                  </a:cxn>
                  <a:cxn ang="0">
                    <a:pos x="387" y="62"/>
                  </a:cxn>
                  <a:cxn ang="0">
                    <a:pos x="380" y="74"/>
                  </a:cxn>
                  <a:cxn ang="0">
                    <a:pos x="365" y="96"/>
                  </a:cxn>
                  <a:cxn ang="0">
                    <a:pos x="358" y="109"/>
                  </a:cxn>
                  <a:cxn ang="0">
                    <a:pos x="345" y="129"/>
                  </a:cxn>
                  <a:cxn ang="0">
                    <a:pos x="336" y="148"/>
                  </a:cxn>
                  <a:cxn ang="0">
                    <a:pos x="325" y="166"/>
                  </a:cxn>
                  <a:cxn ang="0">
                    <a:pos x="311" y="186"/>
                  </a:cxn>
                  <a:cxn ang="0">
                    <a:pos x="301" y="202"/>
                  </a:cxn>
                  <a:cxn ang="0">
                    <a:pos x="284" y="220"/>
                  </a:cxn>
                  <a:cxn ang="0">
                    <a:pos x="272" y="234"/>
                  </a:cxn>
                  <a:cxn ang="0">
                    <a:pos x="253" y="248"/>
                  </a:cxn>
                  <a:cxn ang="0">
                    <a:pos x="232" y="264"/>
                  </a:cxn>
                  <a:cxn ang="0">
                    <a:pos x="205" y="285"/>
                  </a:cxn>
                  <a:cxn ang="0">
                    <a:pos x="190" y="293"/>
                  </a:cxn>
                  <a:cxn ang="0">
                    <a:pos x="165" y="314"/>
                  </a:cxn>
                  <a:cxn ang="0">
                    <a:pos x="132" y="335"/>
                  </a:cxn>
                  <a:cxn ang="0">
                    <a:pos x="110" y="351"/>
                  </a:cxn>
                  <a:cxn ang="0">
                    <a:pos x="76" y="370"/>
                  </a:cxn>
                  <a:cxn ang="0">
                    <a:pos x="55" y="383"/>
                  </a:cxn>
                  <a:cxn ang="0">
                    <a:pos x="26" y="397"/>
                  </a:cxn>
                  <a:cxn ang="0">
                    <a:pos x="5" y="403"/>
                  </a:cxn>
                  <a:cxn ang="0">
                    <a:pos x="0" y="417"/>
                  </a:cxn>
                </a:cxnLst>
                <a:rect l="0" t="0" r="r" b="b"/>
                <a:pathLst>
                  <a:path w="480" h="417">
                    <a:moveTo>
                      <a:pt x="0" y="417"/>
                    </a:moveTo>
                    <a:lnTo>
                      <a:pt x="32" y="407"/>
                    </a:lnTo>
                    <a:lnTo>
                      <a:pt x="61" y="394"/>
                    </a:lnTo>
                    <a:lnTo>
                      <a:pt x="90" y="376"/>
                    </a:lnTo>
                    <a:lnTo>
                      <a:pt x="117" y="360"/>
                    </a:lnTo>
                    <a:lnTo>
                      <a:pt x="137" y="346"/>
                    </a:lnTo>
                    <a:lnTo>
                      <a:pt x="172" y="324"/>
                    </a:lnTo>
                    <a:lnTo>
                      <a:pt x="197" y="303"/>
                    </a:lnTo>
                    <a:lnTo>
                      <a:pt x="213" y="294"/>
                    </a:lnTo>
                    <a:lnTo>
                      <a:pt x="240" y="273"/>
                    </a:lnTo>
                    <a:lnTo>
                      <a:pt x="260" y="258"/>
                    </a:lnTo>
                    <a:lnTo>
                      <a:pt x="279" y="243"/>
                    </a:lnTo>
                    <a:lnTo>
                      <a:pt x="293" y="227"/>
                    </a:lnTo>
                    <a:lnTo>
                      <a:pt x="312" y="209"/>
                    </a:lnTo>
                    <a:lnTo>
                      <a:pt x="321" y="193"/>
                    </a:lnTo>
                    <a:lnTo>
                      <a:pt x="335" y="172"/>
                    </a:lnTo>
                    <a:lnTo>
                      <a:pt x="343" y="159"/>
                    </a:lnTo>
                    <a:lnTo>
                      <a:pt x="354" y="138"/>
                    </a:lnTo>
                    <a:lnTo>
                      <a:pt x="367" y="119"/>
                    </a:lnTo>
                    <a:lnTo>
                      <a:pt x="374" y="106"/>
                    </a:lnTo>
                    <a:lnTo>
                      <a:pt x="387" y="86"/>
                    </a:lnTo>
                    <a:lnTo>
                      <a:pt x="396" y="70"/>
                    </a:lnTo>
                    <a:lnTo>
                      <a:pt x="420" y="46"/>
                    </a:lnTo>
                    <a:lnTo>
                      <a:pt x="433" y="35"/>
                    </a:lnTo>
                    <a:lnTo>
                      <a:pt x="441" y="30"/>
                    </a:lnTo>
                    <a:lnTo>
                      <a:pt x="448" y="27"/>
                    </a:lnTo>
                    <a:lnTo>
                      <a:pt x="454" y="23"/>
                    </a:lnTo>
                    <a:lnTo>
                      <a:pt x="468" y="15"/>
                    </a:lnTo>
                    <a:lnTo>
                      <a:pt x="480" y="11"/>
                    </a:lnTo>
                    <a:lnTo>
                      <a:pt x="478" y="6"/>
                    </a:lnTo>
                    <a:lnTo>
                      <a:pt x="476" y="0"/>
                    </a:lnTo>
                    <a:lnTo>
                      <a:pt x="463" y="5"/>
                    </a:lnTo>
                    <a:lnTo>
                      <a:pt x="460" y="7"/>
                    </a:lnTo>
                    <a:lnTo>
                      <a:pt x="455" y="9"/>
                    </a:lnTo>
                    <a:lnTo>
                      <a:pt x="436" y="20"/>
                    </a:lnTo>
                    <a:lnTo>
                      <a:pt x="426" y="26"/>
                    </a:lnTo>
                    <a:lnTo>
                      <a:pt x="413" y="36"/>
                    </a:lnTo>
                    <a:lnTo>
                      <a:pt x="387" y="62"/>
                    </a:lnTo>
                    <a:lnTo>
                      <a:pt x="380" y="74"/>
                    </a:lnTo>
                    <a:lnTo>
                      <a:pt x="365" y="96"/>
                    </a:lnTo>
                    <a:lnTo>
                      <a:pt x="358" y="109"/>
                    </a:lnTo>
                    <a:lnTo>
                      <a:pt x="345" y="129"/>
                    </a:lnTo>
                    <a:lnTo>
                      <a:pt x="336" y="148"/>
                    </a:lnTo>
                    <a:lnTo>
                      <a:pt x="325" y="166"/>
                    </a:lnTo>
                    <a:lnTo>
                      <a:pt x="311" y="186"/>
                    </a:lnTo>
                    <a:lnTo>
                      <a:pt x="301" y="202"/>
                    </a:lnTo>
                    <a:lnTo>
                      <a:pt x="284" y="220"/>
                    </a:lnTo>
                    <a:lnTo>
                      <a:pt x="272" y="234"/>
                    </a:lnTo>
                    <a:lnTo>
                      <a:pt x="253" y="248"/>
                    </a:lnTo>
                    <a:lnTo>
                      <a:pt x="232" y="264"/>
                    </a:lnTo>
                    <a:lnTo>
                      <a:pt x="205" y="285"/>
                    </a:lnTo>
                    <a:lnTo>
                      <a:pt x="190" y="293"/>
                    </a:lnTo>
                    <a:lnTo>
                      <a:pt x="165" y="314"/>
                    </a:lnTo>
                    <a:lnTo>
                      <a:pt x="132" y="335"/>
                    </a:lnTo>
                    <a:lnTo>
                      <a:pt x="110" y="351"/>
                    </a:lnTo>
                    <a:lnTo>
                      <a:pt x="76" y="370"/>
                    </a:lnTo>
                    <a:lnTo>
                      <a:pt x="55" y="383"/>
                    </a:lnTo>
                    <a:lnTo>
                      <a:pt x="26" y="397"/>
                    </a:lnTo>
                    <a:lnTo>
                      <a:pt x="5" y="403"/>
                    </a:lnTo>
                    <a:lnTo>
                      <a:pt x="0" y="4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42" name="Freeform 262"/>
              <p:cNvSpPr>
                <a:spLocks/>
              </p:cNvSpPr>
              <p:nvPr/>
            </p:nvSpPr>
            <p:spPr bwMode="auto">
              <a:xfrm>
                <a:off x="820" y="1530"/>
                <a:ext cx="262" cy="69"/>
              </a:xfrm>
              <a:custGeom>
                <a:avLst/>
                <a:gdLst/>
                <a:ahLst/>
                <a:cxnLst>
                  <a:cxn ang="0">
                    <a:pos x="262" y="68"/>
                  </a:cxn>
                  <a:cxn ang="0">
                    <a:pos x="262" y="68"/>
                  </a:cxn>
                  <a:cxn ang="0">
                    <a:pos x="261" y="57"/>
                  </a:cxn>
                  <a:cxn ang="0">
                    <a:pos x="237" y="51"/>
                  </a:cxn>
                  <a:cxn ang="0">
                    <a:pos x="215" y="49"/>
                  </a:cxn>
                  <a:cxn ang="0">
                    <a:pos x="194" y="49"/>
                  </a:cxn>
                  <a:cxn ang="0">
                    <a:pos x="174" y="47"/>
                  </a:cxn>
                  <a:cxn ang="0">
                    <a:pos x="156" y="44"/>
                  </a:cxn>
                  <a:cxn ang="0">
                    <a:pos x="137" y="40"/>
                  </a:cxn>
                  <a:cxn ang="0">
                    <a:pos x="120" y="36"/>
                  </a:cxn>
                  <a:cxn ang="0">
                    <a:pos x="101" y="30"/>
                  </a:cxn>
                  <a:cxn ang="0">
                    <a:pos x="79" y="27"/>
                  </a:cxn>
                  <a:cxn ang="0">
                    <a:pos x="58" y="22"/>
                  </a:cxn>
                  <a:cxn ang="0">
                    <a:pos x="51" y="18"/>
                  </a:cxn>
                  <a:cxn ang="0">
                    <a:pos x="33" y="11"/>
                  </a:cxn>
                  <a:cxn ang="0">
                    <a:pos x="17" y="6"/>
                  </a:cxn>
                  <a:cxn ang="0">
                    <a:pos x="6" y="0"/>
                  </a:cxn>
                  <a:cxn ang="0">
                    <a:pos x="3" y="6"/>
                  </a:cxn>
                  <a:cxn ang="0">
                    <a:pos x="0" y="11"/>
                  </a:cxn>
                  <a:cxn ang="0">
                    <a:pos x="9" y="16"/>
                  </a:cxn>
                  <a:cxn ang="0">
                    <a:pos x="27" y="21"/>
                  </a:cxn>
                  <a:cxn ang="0">
                    <a:pos x="40" y="28"/>
                  </a:cxn>
                  <a:cxn ang="0">
                    <a:pos x="59" y="35"/>
                  </a:cxn>
                  <a:cxn ang="0">
                    <a:pos x="74" y="39"/>
                  </a:cxn>
                  <a:cxn ang="0">
                    <a:pos x="96" y="42"/>
                  </a:cxn>
                  <a:cxn ang="0">
                    <a:pos x="118" y="48"/>
                  </a:cxn>
                  <a:cxn ang="0">
                    <a:pos x="134" y="52"/>
                  </a:cxn>
                  <a:cxn ang="0">
                    <a:pos x="151" y="56"/>
                  </a:cxn>
                  <a:cxn ang="0">
                    <a:pos x="171" y="59"/>
                  </a:cxn>
                  <a:cxn ang="0">
                    <a:pos x="193" y="62"/>
                  </a:cxn>
                  <a:cxn ang="0">
                    <a:pos x="214" y="62"/>
                  </a:cxn>
                  <a:cxn ang="0">
                    <a:pos x="235" y="63"/>
                  </a:cxn>
                  <a:cxn ang="0">
                    <a:pos x="259" y="69"/>
                  </a:cxn>
                  <a:cxn ang="0">
                    <a:pos x="260" y="63"/>
                  </a:cxn>
                  <a:cxn ang="0">
                    <a:pos x="262" y="68"/>
                  </a:cxn>
                </a:cxnLst>
                <a:rect l="0" t="0" r="r" b="b"/>
                <a:pathLst>
                  <a:path w="262" h="69">
                    <a:moveTo>
                      <a:pt x="262" y="68"/>
                    </a:moveTo>
                    <a:lnTo>
                      <a:pt x="262" y="68"/>
                    </a:lnTo>
                    <a:lnTo>
                      <a:pt x="261" y="57"/>
                    </a:lnTo>
                    <a:lnTo>
                      <a:pt x="237" y="51"/>
                    </a:lnTo>
                    <a:lnTo>
                      <a:pt x="215" y="49"/>
                    </a:lnTo>
                    <a:lnTo>
                      <a:pt x="194" y="49"/>
                    </a:lnTo>
                    <a:lnTo>
                      <a:pt x="174" y="47"/>
                    </a:lnTo>
                    <a:lnTo>
                      <a:pt x="156" y="44"/>
                    </a:lnTo>
                    <a:lnTo>
                      <a:pt x="137" y="40"/>
                    </a:lnTo>
                    <a:lnTo>
                      <a:pt x="120" y="36"/>
                    </a:lnTo>
                    <a:lnTo>
                      <a:pt x="101" y="30"/>
                    </a:lnTo>
                    <a:lnTo>
                      <a:pt x="79" y="27"/>
                    </a:lnTo>
                    <a:lnTo>
                      <a:pt x="58" y="22"/>
                    </a:lnTo>
                    <a:lnTo>
                      <a:pt x="51" y="18"/>
                    </a:lnTo>
                    <a:lnTo>
                      <a:pt x="33" y="11"/>
                    </a:lnTo>
                    <a:lnTo>
                      <a:pt x="17" y="6"/>
                    </a:lnTo>
                    <a:lnTo>
                      <a:pt x="6" y="0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9" y="16"/>
                    </a:lnTo>
                    <a:lnTo>
                      <a:pt x="27" y="21"/>
                    </a:lnTo>
                    <a:lnTo>
                      <a:pt x="40" y="28"/>
                    </a:lnTo>
                    <a:lnTo>
                      <a:pt x="59" y="35"/>
                    </a:lnTo>
                    <a:lnTo>
                      <a:pt x="74" y="39"/>
                    </a:lnTo>
                    <a:lnTo>
                      <a:pt x="96" y="42"/>
                    </a:lnTo>
                    <a:lnTo>
                      <a:pt x="118" y="48"/>
                    </a:lnTo>
                    <a:lnTo>
                      <a:pt x="134" y="52"/>
                    </a:lnTo>
                    <a:lnTo>
                      <a:pt x="151" y="56"/>
                    </a:lnTo>
                    <a:lnTo>
                      <a:pt x="171" y="59"/>
                    </a:lnTo>
                    <a:lnTo>
                      <a:pt x="193" y="62"/>
                    </a:lnTo>
                    <a:lnTo>
                      <a:pt x="214" y="62"/>
                    </a:lnTo>
                    <a:lnTo>
                      <a:pt x="235" y="63"/>
                    </a:lnTo>
                    <a:lnTo>
                      <a:pt x="259" y="69"/>
                    </a:lnTo>
                    <a:lnTo>
                      <a:pt x="260" y="63"/>
                    </a:lnTo>
                    <a:lnTo>
                      <a:pt x="262" y="6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43" name="Freeform 263"/>
              <p:cNvSpPr>
                <a:spLocks/>
              </p:cNvSpPr>
              <p:nvPr/>
            </p:nvSpPr>
            <p:spPr bwMode="auto">
              <a:xfrm>
                <a:off x="784" y="1505"/>
                <a:ext cx="53" cy="36"/>
              </a:xfrm>
              <a:custGeom>
                <a:avLst/>
                <a:gdLst/>
                <a:ahLst/>
                <a:cxnLst>
                  <a:cxn ang="0">
                    <a:pos x="42" y="25"/>
                  </a:cxn>
                  <a:cxn ang="0">
                    <a:pos x="53" y="31"/>
                  </a:cxn>
                  <a:cxn ang="0">
                    <a:pos x="30" y="19"/>
                  </a:cxn>
                  <a:cxn ang="0">
                    <a:pos x="19" y="1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0" y="8"/>
                  </a:cxn>
                  <a:cxn ang="0">
                    <a:pos x="13" y="22"/>
                  </a:cxn>
                  <a:cxn ang="0">
                    <a:pos x="25" y="31"/>
                  </a:cxn>
                  <a:cxn ang="0">
                    <a:pos x="37" y="36"/>
                  </a:cxn>
                  <a:cxn ang="0">
                    <a:pos x="39" y="31"/>
                  </a:cxn>
                  <a:cxn ang="0">
                    <a:pos x="42" y="25"/>
                  </a:cxn>
                </a:cxnLst>
                <a:rect l="0" t="0" r="r" b="b"/>
                <a:pathLst>
                  <a:path w="53" h="36">
                    <a:moveTo>
                      <a:pt x="42" y="25"/>
                    </a:moveTo>
                    <a:lnTo>
                      <a:pt x="53" y="31"/>
                    </a:lnTo>
                    <a:lnTo>
                      <a:pt x="30" y="19"/>
                    </a:lnTo>
                    <a:lnTo>
                      <a:pt x="19" y="1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13" y="22"/>
                    </a:lnTo>
                    <a:lnTo>
                      <a:pt x="25" y="31"/>
                    </a:lnTo>
                    <a:lnTo>
                      <a:pt x="37" y="36"/>
                    </a:lnTo>
                    <a:lnTo>
                      <a:pt x="39" y="31"/>
                    </a:lnTo>
                    <a:lnTo>
                      <a:pt x="42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44" name="Freeform 264"/>
              <p:cNvSpPr>
                <a:spLocks/>
              </p:cNvSpPr>
              <p:nvPr/>
            </p:nvSpPr>
            <p:spPr bwMode="auto">
              <a:xfrm>
                <a:off x="751" y="1467"/>
                <a:ext cx="41" cy="46"/>
              </a:xfrm>
              <a:custGeom>
                <a:avLst/>
                <a:gdLst/>
                <a:ahLst/>
                <a:cxnLst>
                  <a:cxn ang="0">
                    <a:pos x="37" y="42"/>
                  </a:cxn>
                  <a:cxn ang="0">
                    <a:pos x="41" y="38"/>
                  </a:cxn>
                  <a:cxn ang="0">
                    <a:pos x="30" y="25"/>
                  </a:cxn>
                  <a:cxn ang="0">
                    <a:pos x="24" y="17"/>
                  </a:cxn>
                  <a:cxn ang="0">
                    <a:pos x="3" y="0"/>
                  </a:cxn>
                  <a:cxn ang="0">
                    <a:pos x="0" y="8"/>
                  </a:cxn>
                  <a:cxn ang="0">
                    <a:pos x="8" y="19"/>
                  </a:cxn>
                  <a:cxn ang="0">
                    <a:pos x="16" y="26"/>
                  </a:cxn>
                  <a:cxn ang="0">
                    <a:pos x="27" y="41"/>
                  </a:cxn>
                  <a:cxn ang="0">
                    <a:pos x="18" y="30"/>
                  </a:cxn>
                  <a:cxn ang="0">
                    <a:pos x="33" y="46"/>
                  </a:cxn>
                  <a:cxn ang="0">
                    <a:pos x="37" y="42"/>
                  </a:cxn>
                </a:cxnLst>
                <a:rect l="0" t="0" r="r" b="b"/>
                <a:pathLst>
                  <a:path w="41" h="46">
                    <a:moveTo>
                      <a:pt x="37" y="42"/>
                    </a:moveTo>
                    <a:lnTo>
                      <a:pt x="41" y="38"/>
                    </a:lnTo>
                    <a:lnTo>
                      <a:pt x="30" y="25"/>
                    </a:lnTo>
                    <a:lnTo>
                      <a:pt x="24" y="17"/>
                    </a:lnTo>
                    <a:lnTo>
                      <a:pt x="3" y="0"/>
                    </a:lnTo>
                    <a:lnTo>
                      <a:pt x="0" y="8"/>
                    </a:lnTo>
                    <a:lnTo>
                      <a:pt x="8" y="19"/>
                    </a:lnTo>
                    <a:lnTo>
                      <a:pt x="16" y="26"/>
                    </a:lnTo>
                    <a:lnTo>
                      <a:pt x="27" y="41"/>
                    </a:lnTo>
                    <a:lnTo>
                      <a:pt x="18" y="30"/>
                    </a:lnTo>
                    <a:lnTo>
                      <a:pt x="33" y="46"/>
                    </a:lnTo>
                    <a:lnTo>
                      <a:pt x="37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45" name="Freeform 265"/>
              <p:cNvSpPr>
                <a:spLocks/>
              </p:cNvSpPr>
              <p:nvPr/>
            </p:nvSpPr>
            <p:spPr bwMode="auto">
              <a:xfrm>
                <a:off x="821" y="1484"/>
                <a:ext cx="6" cy="25"/>
              </a:xfrm>
              <a:custGeom>
                <a:avLst/>
                <a:gdLst/>
                <a:ahLst/>
                <a:cxnLst>
                  <a:cxn ang="0">
                    <a:pos x="6" y="25"/>
                  </a:cxn>
                  <a:cxn ang="0">
                    <a:pos x="2" y="23"/>
                  </a:cxn>
                  <a:cxn ang="0">
                    <a:pos x="1" y="18"/>
                  </a:cxn>
                  <a:cxn ang="0">
                    <a:pos x="0" y="13"/>
                  </a:cxn>
                  <a:cxn ang="0">
                    <a:pos x="0" y="8"/>
                  </a:cxn>
                  <a:cxn ang="0">
                    <a:pos x="0" y="4"/>
                  </a:cxn>
                  <a:cxn ang="0">
                    <a:pos x="3" y="0"/>
                  </a:cxn>
                  <a:cxn ang="0">
                    <a:pos x="4" y="6"/>
                  </a:cxn>
                  <a:cxn ang="0">
                    <a:pos x="4" y="11"/>
                  </a:cxn>
                  <a:cxn ang="0">
                    <a:pos x="4" y="15"/>
                  </a:cxn>
                  <a:cxn ang="0">
                    <a:pos x="6" y="20"/>
                  </a:cxn>
                  <a:cxn ang="0">
                    <a:pos x="6" y="25"/>
                  </a:cxn>
                  <a:cxn ang="0">
                    <a:pos x="6" y="25"/>
                  </a:cxn>
                </a:cxnLst>
                <a:rect l="0" t="0" r="r" b="b"/>
                <a:pathLst>
                  <a:path w="6" h="25">
                    <a:moveTo>
                      <a:pt x="6" y="25"/>
                    </a:moveTo>
                    <a:lnTo>
                      <a:pt x="2" y="23"/>
                    </a:lnTo>
                    <a:lnTo>
                      <a:pt x="1" y="18"/>
                    </a:lnTo>
                    <a:lnTo>
                      <a:pt x="0" y="13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4" y="6"/>
                    </a:lnTo>
                    <a:lnTo>
                      <a:pt x="4" y="11"/>
                    </a:lnTo>
                    <a:lnTo>
                      <a:pt x="4" y="15"/>
                    </a:lnTo>
                    <a:lnTo>
                      <a:pt x="6" y="20"/>
                    </a:lnTo>
                    <a:lnTo>
                      <a:pt x="6" y="25"/>
                    </a:lnTo>
                    <a:lnTo>
                      <a:pt x="6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46" name="Freeform 266"/>
              <p:cNvSpPr>
                <a:spLocks/>
              </p:cNvSpPr>
              <p:nvPr/>
            </p:nvSpPr>
            <p:spPr bwMode="auto">
              <a:xfrm>
                <a:off x="818" y="1483"/>
                <a:ext cx="10" cy="28"/>
              </a:xfrm>
              <a:custGeom>
                <a:avLst/>
                <a:gdLst/>
                <a:ahLst/>
                <a:cxnLst>
                  <a:cxn ang="0">
                    <a:pos x="7" y="28"/>
                  </a:cxn>
                  <a:cxn ang="0">
                    <a:pos x="10" y="24"/>
                  </a:cxn>
                  <a:cxn ang="0">
                    <a:pos x="8" y="22"/>
                  </a:cxn>
                  <a:cxn ang="0">
                    <a:pos x="7" y="19"/>
                  </a:cxn>
                  <a:cxn ang="0">
                    <a:pos x="5" y="13"/>
                  </a:cxn>
                  <a:cxn ang="0">
                    <a:pos x="5" y="9"/>
                  </a:cxn>
                  <a:cxn ang="0">
                    <a:pos x="6" y="6"/>
                  </a:cxn>
                  <a:cxn ang="0">
                    <a:pos x="8" y="3"/>
                  </a:cxn>
                  <a:cxn ang="0">
                    <a:pos x="6" y="1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9"/>
                  </a:cxn>
                  <a:cxn ang="0">
                    <a:pos x="0" y="14"/>
                  </a:cxn>
                  <a:cxn ang="0">
                    <a:pos x="1" y="20"/>
                  </a:cxn>
                  <a:cxn ang="0">
                    <a:pos x="3" y="26"/>
                  </a:cxn>
                  <a:cxn ang="0">
                    <a:pos x="7" y="28"/>
                  </a:cxn>
                </a:cxnLst>
                <a:rect l="0" t="0" r="r" b="b"/>
                <a:pathLst>
                  <a:path w="10" h="28">
                    <a:moveTo>
                      <a:pt x="7" y="28"/>
                    </a:moveTo>
                    <a:lnTo>
                      <a:pt x="10" y="24"/>
                    </a:lnTo>
                    <a:lnTo>
                      <a:pt x="8" y="22"/>
                    </a:lnTo>
                    <a:lnTo>
                      <a:pt x="7" y="19"/>
                    </a:lnTo>
                    <a:lnTo>
                      <a:pt x="5" y="13"/>
                    </a:lnTo>
                    <a:lnTo>
                      <a:pt x="5" y="9"/>
                    </a:lnTo>
                    <a:lnTo>
                      <a:pt x="6" y="6"/>
                    </a:lnTo>
                    <a:lnTo>
                      <a:pt x="8" y="3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1" y="20"/>
                    </a:lnTo>
                    <a:lnTo>
                      <a:pt x="3" y="26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47" name="Freeform 267"/>
              <p:cNvSpPr>
                <a:spLocks/>
              </p:cNvSpPr>
              <p:nvPr/>
            </p:nvSpPr>
            <p:spPr bwMode="auto">
              <a:xfrm>
                <a:off x="821" y="1483"/>
                <a:ext cx="6" cy="2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2"/>
                  </a:cxn>
                  <a:cxn ang="0">
                    <a:pos x="6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1"/>
                  </a:cxn>
                </a:cxnLst>
                <a:rect l="0" t="0" r="r" b="b"/>
                <a:pathLst>
                  <a:path w="6" h="2">
                    <a:moveTo>
                      <a:pt x="3" y="1"/>
                    </a:moveTo>
                    <a:lnTo>
                      <a:pt x="0" y="2"/>
                    </a:lnTo>
                    <a:lnTo>
                      <a:pt x="6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48" name="Freeform 268"/>
              <p:cNvSpPr>
                <a:spLocks/>
              </p:cNvSpPr>
              <p:nvPr/>
            </p:nvSpPr>
            <p:spPr bwMode="auto">
              <a:xfrm>
                <a:off x="821" y="1484"/>
                <a:ext cx="9" cy="2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7"/>
                  </a:cxn>
                  <a:cxn ang="0">
                    <a:pos x="1" y="11"/>
                  </a:cxn>
                  <a:cxn ang="0">
                    <a:pos x="1" y="16"/>
                  </a:cxn>
                  <a:cxn ang="0">
                    <a:pos x="3" y="21"/>
                  </a:cxn>
                  <a:cxn ang="0">
                    <a:pos x="3" y="25"/>
                  </a:cxn>
                  <a:cxn ang="0">
                    <a:pos x="6" y="25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7" y="14"/>
                  </a:cxn>
                  <a:cxn ang="0">
                    <a:pos x="7" y="11"/>
                  </a:cxn>
                  <a:cxn ang="0">
                    <a:pos x="7" y="5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9" h="25">
                    <a:moveTo>
                      <a:pt x="0" y="1"/>
                    </a:move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3" y="21"/>
                    </a:lnTo>
                    <a:lnTo>
                      <a:pt x="3" y="25"/>
                    </a:lnTo>
                    <a:lnTo>
                      <a:pt x="6" y="25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7" y="14"/>
                    </a:lnTo>
                    <a:lnTo>
                      <a:pt x="7" y="11"/>
                    </a:lnTo>
                    <a:lnTo>
                      <a:pt x="7" y="5"/>
                    </a:lnTo>
                    <a:lnTo>
                      <a:pt x="6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49" name="Freeform 269"/>
              <p:cNvSpPr>
                <a:spLocks/>
              </p:cNvSpPr>
              <p:nvPr/>
            </p:nvSpPr>
            <p:spPr bwMode="auto">
              <a:xfrm>
                <a:off x="825" y="1509"/>
                <a:ext cx="4" cy="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2"/>
                  </a:cxn>
                  <a:cxn ang="0">
                    <a:pos x="4" y="5"/>
                  </a:cxn>
                  <a:cxn ang="0">
                    <a:pos x="4" y="0"/>
                  </a:cxn>
                  <a:cxn ang="0">
                    <a:pos x="2" y="0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lnTo>
                      <a:pt x="0" y="2"/>
                    </a:lnTo>
                    <a:lnTo>
                      <a:pt x="4" y="5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50" name="Freeform 270"/>
              <p:cNvSpPr>
                <a:spLocks/>
              </p:cNvSpPr>
              <p:nvPr/>
            </p:nvSpPr>
            <p:spPr bwMode="auto">
              <a:xfrm>
                <a:off x="528" y="1591"/>
                <a:ext cx="385" cy="374"/>
              </a:xfrm>
              <a:custGeom>
                <a:avLst/>
                <a:gdLst/>
                <a:ahLst/>
                <a:cxnLst>
                  <a:cxn ang="0">
                    <a:pos x="62" y="1"/>
                  </a:cxn>
                  <a:cxn ang="0">
                    <a:pos x="42" y="19"/>
                  </a:cxn>
                  <a:cxn ang="0">
                    <a:pos x="37" y="27"/>
                  </a:cxn>
                  <a:cxn ang="0">
                    <a:pos x="37" y="29"/>
                  </a:cxn>
                  <a:cxn ang="0">
                    <a:pos x="36" y="32"/>
                  </a:cxn>
                  <a:cxn ang="0">
                    <a:pos x="35" y="35"/>
                  </a:cxn>
                  <a:cxn ang="0">
                    <a:pos x="34" y="39"/>
                  </a:cxn>
                  <a:cxn ang="0">
                    <a:pos x="34" y="42"/>
                  </a:cxn>
                  <a:cxn ang="0">
                    <a:pos x="33" y="44"/>
                  </a:cxn>
                  <a:cxn ang="0">
                    <a:pos x="33" y="46"/>
                  </a:cxn>
                  <a:cxn ang="0">
                    <a:pos x="32" y="49"/>
                  </a:cxn>
                  <a:cxn ang="0">
                    <a:pos x="31" y="51"/>
                  </a:cxn>
                  <a:cxn ang="0">
                    <a:pos x="30" y="54"/>
                  </a:cxn>
                  <a:cxn ang="0">
                    <a:pos x="29" y="55"/>
                  </a:cxn>
                  <a:cxn ang="0">
                    <a:pos x="24" y="71"/>
                  </a:cxn>
                  <a:cxn ang="0">
                    <a:pos x="19" y="100"/>
                  </a:cxn>
                  <a:cxn ang="0">
                    <a:pos x="20" y="127"/>
                  </a:cxn>
                  <a:cxn ang="0">
                    <a:pos x="9" y="156"/>
                  </a:cxn>
                  <a:cxn ang="0">
                    <a:pos x="0" y="190"/>
                  </a:cxn>
                  <a:cxn ang="0">
                    <a:pos x="6" y="222"/>
                  </a:cxn>
                  <a:cxn ang="0">
                    <a:pos x="30" y="256"/>
                  </a:cxn>
                  <a:cxn ang="0">
                    <a:pos x="40" y="278"/>
                  </a:cxn>
                  <a:cxn ang="0">
                    <a:pos x="48" y="305"/>
                  </a:cxn>
                  <a:cxn ang="0">
                    <a:pos x="55" y="335"/>
                  </a:cxn>
                  <a:cxn ang="0">
                    <a:pos x="62" y="357"/>
                  </a:cxn>
                  <a:cxn ang="0">
                    <a:pos x="95" y="374"/>
                  </a:cxn>
                  <a:cxn ang="0">
                    <a:pos x="136" y="366"/>
                  </a:cxn>
                  <a:cxn ang="0">
                    <a:pos x="173" y="345"/>
                  </a:cxn>
                  <a:cxn ang="0">
                    <a:pos x="204" y="324"/>
                  </a:cxn>
                  <a:cxn ang="0">
                    <a:pos x="238" y="300"/>
                  </a:cxn>
                  <a:cxn ang="0">
                    <a:pos x="271" y="276"/>
                  </a:cxn>
                  <a:cxn ang="0">
                    <a:pos x="299" y="248"/>
                  </a:cxn>
                  <a:cxn ang="0">
                    <a:pos x="324" y="223"/>
                  </a:cxn>
                  <a:cxn ang="0">
                    <a:pos x="349" y="200"/>
                  </a:cxn>
                  <a:cxn ang="0">
                    <a:pos x="370" y="179"/>
                  </a:cxn>
                  <a:cxn ang="0">
                    <a:pos x="380" y="160"/>
                  </a:cxn>
                  <a:cxn ang="0">
                    <a:pos x="381" y="138"/>
                  </a:cxn>
                  <a:cxn ang="0">
                    <a:pos x="366" y="123"/>
                  </a:cxn>
                  <a:cxn ang="0">
                    <a:pos x="349" y="106"/>
                  </a:cxn>
                  <a:cxn ang="0">
                    <a:pos x="325" y="82"/>
                  </a:cxn>
                  <a:cxn ang="0">
                    <a:pos x="303" y="65"/>
                  </a:cxn>
                  <a:cxn ang="0">
                    <a:pos x="266" y="54"/>
                  </a:cxn>
                  <a:cxn ang="0">
                    <a:pos x="235" y="47"/>
                  </a:cxn>
                  <a:cxn ang="0">
                    <a:pos x="206" y="40"/>
                  </a:cxn>
                  <a:cxn ang="0">
                    <a:pos x="182" y="34"/>
                  </a:cxn>
                  <a:cxn ang="0">
                    <a:pos x="151" y="31"/>
                  </a:cxn>
                  <a:cxn ang="0">
                    <a:pos x="130" y="26"/>
                  </a:cxn>
                  <a:cxn ang="0">
                    <a:pos x="113" y="19"/>
                  </a:cxn>
                  <a:cxn ang="0">
                    <a:pos x="100" y="12"/>
                  </a:cxn>
                  <a:cxn ang="0">
                    <a:pos x="84" y="2"/>
                  </a:cxn>
                  <a:cxn ang="0">
                    <a:pos x="71" y="0"/>
                  </a:cxn>
                </a:cxnLst>
                <a:rect l="0" t="0" r="r" b="b"/>
                <a:pathLst>
                  <a:path w="385" h="374">
                    <a:moveTo>
                      <a:pt x="71" y="0"/>
                    </a:moveTo>
                    <a:lnTo>
                      <a:pt x="62" y="1"/>
                    </a:lnTo>
                    <a:lnTo>
                      <a:pt x="51" y="9"/>
                    </a:lnTo>
                    <a:lnTo>
                      <a:pt x="42" y="19"/>
                    </a:lnTo>
                    <a:lnTo>
                      <a:pt x="37" y="26"/>
                    </a:lnTo>
                    <a:lnTo>
                      <a:pt x="37" y="27"/>
                    </a:lnTo>
                    <a:lnTo>
                      <a:pt x="37" y="28"/>
                    </a:lnTo>
                    <a:lnTo>
                      <a:pt x="37" y="29"/>
                    </a:lnTo>
                    <a:lnTo>
                      <a:pt x="36" y="30"/>
                    </a:lnTo>
                    <a:lnTo>
                      <a:pt x="36" y="32"/>
                    </a:lnTo>
                    <a:lnTo>
                      <a:pt x="35" y="33"/>
                    </a:lnTo>
                    <a:lnTo>
                      <a:pt x="35" y="35"/>
                    </a:lnTo>
                    <a:lnTo>
                      <a:pt x="35" y="37"/>
                    </a:lnTo>
                    <a:lnTo>
                      <a:pt x="34" y="39"/>
                    </a:lnTo>
                    <a:lnTo>
                      <a:pt x="34" y="40"/>
                    </a:lnTo>
                    <a:lnTo>
                      <a:pt x="34" y="42"/>
                    </a:lnTo>
                    <a:lnTo>
                      <a:pt x="33" y="43"/>
                    </a:lnTo>
                    <a:lnTo>
                      <a:pt x="33" y="44"/>
                    </a:lnTo>
                    <a:lnTo>
                      <a:pt x="33" y="45"/>
                    </a:lnTo>
                    <a:lnTo>
                      <a:pt x="33" y="46"/>
                    </a:lnTo>
                    <a:lnTo>
                      <a:pt x="32" y="48"/>
                    </a:lnTo>
                    <a:lnTo>
                      <a:pt x="32" y="49"/>
                    </a:lnTo>
                    <a:lnTo>
                      <a:pt x="31" y="51"/>
                    </a:lnTo>
                    <a:lnTo>
                      <a:pt x="31" y="51"/>
                    </a:lnTo>
                    <a:lnTo>
                      <a:pt x="30" y="53"/>
                    </a:lnTo>
                    <a:lnTo>
                      <a:pt x="30" y="54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4" y="71"/>
                    </a:lnTo>
                    <a:lnTo>
                      <a:pt x="19" y="88"/>
                    </a:lnTo>
                    <a:lnTo>
                      <a:pt x="19" y="100"/>
                    </a:lnTo>
                    <a:lnTo>
                      <a:pt x="19" y="115"/>
                    </a:lnTo>
                    <a:lnTo>
                      <a:pt x="20" y="127"/>
                    </a:lnTo>
                    <a:lnTo>
                      <a:pt x="16" y="138"/>
                    </a:lnTo>
                    <a:lnTo>
                      <a:pt x="9" y="156"/>
                    </a:lnTo>
                    <a:lnTo>
                      <a:pt x="4" y="169"/>
                    </a:lnTo>
                    <a:lnTo>
                      <a:pt x="0" y="190"/>
                    </a:lnTo>
                    <a:lnTo>
                      <a:pt x="3" y="203"/>
                    </a:lnTo>
                    <a:lnTo>
                      <a:pt x="6" y="222"/>
                    </a:lnTo>
                    <a:lnTo>
                      <a:pt x="18" y="240"/>
                    </a:lnTo>
                    <a:lnTo>
                      <a:pt x="30" y="256"/>
                    </a:lnTo>
                    <a:lnTo>
                      <a:pt x="38" y="266"/>
                    </a:lnTo>
                    <a:lnTo>
                      <a:pt x="40" y="278"/>
                    </a:lnTo>
                    <a:lnTo>
                      <a:pt x="43" y="289"/>
                    </a:lnTo>
                    <a:lnTo>
                      <a:pt x="48" y="305"/>
                    </a:lnTo>
                    <a:lnTo>
                      <a:pt x="51" y="323"/>
                    </a:lnTo>
                    <a:lnTo>
                      <a:pt x="55" y="335"/>
                    </a:lnTo>
                    <a:lnTo>
                      <a:pt x="59" y="349"/>
                    </a:lnTo>
                    <a:lnTo>
                      <a:pt x="62" y="357"/>
                    </a:lnTo>
                    <a:lnTo>
                      <a:pt x="75" y="367"/>
                    </a:lnTo>
                    <a:lnTo>
                      <a:pt x="95" y="374"/>
                    </a:lnTo>
                    <a:lnTo>
                      <a:pt x="115" y="373"/>
                    </a:lnTo>
                    <a:lnTo>
                      <a:pt x="136" y="366"/>
                    </a:lnTo>
                    <a:lnTo>
                      <a:pt x="153" y="358"/>
                    </a:lnTo>
                    <a:lnTo>
                      <a:pt x="173" y="345"/>
                    </a:lnTo>
                    <a:lnTo>
                      <a:pt x="188" y="334"/>
                    </a:lnTo>
                    <a:lnTo>
                      <a:pt x="204" y="324"/>
                    </a:lnTo>
                    <a:lnTo>
                      <a:pt x="222" y="311"/>
                    </a:lnTo>
                    <a:lnTo>
                      <a:pt x="238" y="300"/>
                    </a:lnTo>
                    <a:lnTo>
                      <a:pt x="260" y="287"/>
                    </a:lnTo>
                    <a:lnTo>
                      <a:pt x="271" y="276"/>
                    </a:lnTo>
                    <a:lnTo>
                      <a:pt x="285" y="259"/>
                    </a:lnTo>
                    <a:lnTo>
                      <a:pt x="299" y="248"/>
                    </a:lnTo>
                    <a:lnTo>
                      <a:pt x="311" y="237"/>
                    </a:lnTo>
                    <a:lnTo>
                      <a:pt x="324" y="223"/>
                    </a:lnTo>
                    <a:lnTo>
                      <a:pt x="338" y="210"/>
                    </a:lnTo>
                    <a:lnTo>
                      <a:pt x="349" y="200"/>
                    </a:lnTo>
                    <a:lnTo>
                      <a:pt x="362" y="188"/>
                    </a:lnTo>
                    <a:lnTo>
                      <a:pt x="370" y="179"/>
                    </a:lnTo>
                    <a:lnTo>
                      <a:pt x="376" y="170"/>
                    </a:lnTo>
                    <a:lnTo>
                      <a:pt x="380" y="160"/>
                    </a:lnTo>
                    <a:lnTo>
                      <a:pt x="385" y="150"/>
                    </a:lnTo>
                    <a:lnTo>
                      <a:pt x="381" y="138"/>
                    </a:lnTo>
                    <a:lnTo>
                      <a:pt x="374" y="129"/>
                    </a:lnTo>
                    <a:lnTo>
                      <a:pt x="366" y="123"/>
                    </a:lnTo>
                    <a:lnTo>
                      <a:pt x="358" y="114"/>
                    </a:lnTo>
                    <a:lnTo>
                      <a:pt x="349" y="106"/>
                    </a:lnTo>
                    <a:lnTo>
                      <a:pt x="338" y="95"/>
                    </a:lnTo>
                    <a:lnTo>
                      <a:pt x="325" y="82"/>
                    </a:lnTo>
                    <a:lnTo>
                      <a:pt x="316" y="74"/>
                    </a:lnTo>
                    <a:lnTo>
                      <a:pt x="303" y="65"/>
                    </a:lnTo>
                    <a:lnTo>
                      <a:pt x="286" y="59"/>
                    </a:lnTo>
                    <a:lnTo>
                      <a:pt x="266" y="54"/>
                    </a:lnTo>
                    <a:lnTo>
                      <a:pt x="251" y="51"/>
                    </a:lnTo>
                    <a:lnTo>
                      <a:pt x="235" y="47"/>
                    </a:lnTo>
                    <a:lnTo>
                      <a:pt x="218" y="43"/>
                    </a:lnTo>
                    <a:lnTo>
                      <a:pt x="206" y="40"/>
                    </a:lnTo>
                    <a:lnTo>
                      <a:pt x="197" y="38"/>
                    </a:lnTo>
                    <a:lnTo>
                      <a:pt x="182" y="34"/>
                    </a:lnTo>
                    <a:lnTo>
                      <a:pt x="166" y="33"/>
                    </a:lnTo>
                    <a:lnTo>
                      <a:pt x="151" y="31"/>
                    </a:lnTo>
                    <a:lnTo>
                      <a:pt x="139" y="28"/>
                    </a:lnTo>
                    <a:lnTo>
                      <a:pt x="130" y="26"/>
                    </a:lnTo>
                    <a:lnTo>
                      <a:pt x="122" y="23"/>
                    </a:lnTo>
                    <a:lnTo>
                      <a:pt x="113" y="19"/>
                    </a:lnTo>
                    <a:lnTo>
                      <a:pt x="107" y="16"/>
                    </a:lnTo>
                    <a:lnTo>
                      <a:pt x="100" y="12"/>
                    </a:lnTo>
                    <a:lnTo>
                      <a:pt x="92" y="7"/>
                    </a:lnTo>
                    <a:lnTo>
                      <a:pt x="84" y="2"/>
                    </a:lnTo>
                    <a:lnTo>
                      <a:pt x="71" y="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51" name="Freeform 271"/>
              <p:cNvSpPr>
                <a:spLocks/>
              </p:cNvSpPr>
              <p:nvPr/>
            </p:nvSpPr>
            <p:spPr bwMode="auto">
              <a:xfrm>
                <a:off x="560" y="1585"/>
                <a:ext cx="40" cy="35"/>
              </a:xfrm>
              <a:custGeom>
                <a:avLst/>
                <a:gdLst/>
                <a:ahLst/>
                <a:cxnLst>
                  <a:cxn ang="0">
                    <a:pos x="40" y="12"/>
                  </a:cxn>
                  <a:cxn ang="0">
                    <a:pos x="39" y="0"/>
                  </a:cxn>
                  <a:cxn ang="0">
                    <a:pos x="28" y="1"/>
                  </a:cxn>
                  <a:cxn ang="0">
                    <a:pos x="15" y="11"/>
                  </a:cxn>
                  <a:cxn ang="0">
                    <a:pos x="6" y="20"/>
                  </a:cxn>
                  <a:cxn ang="0">
                    <a:pos x="0" y="30"/>
                  </a:cxn>
                  <a:cxn ang="0">
                    <a:pos x="5" y="32"/>
                  </a:cxn>
                  <a:cxn ang="0">
                    <a:pos x="10" y="35"/>
                  </a:cxn>
                  <a:cxn ang="0">
                    <a:pos x="14" y="29"/>
                  </a:cxn>
                  <a:cxn ang="0">
                    <a:pos x="23" y="20"/>
                  </a:cxn>
                  <a:cxn ang="0">
                    <a:pos x="31" y="13"/>
                  </a:cxn>
                  <a:cxn ang="0">
                    <a:pos x="40" y="12"/>
                  </a:cxn>
                </a:cxnLst>
                <a:rect l="0" t="0" r="r" b="b"/>
                <a:pathLst>
                  <a:path w="40" h="35">
                    <a:moveTo>
                      <a:pt x="40" y="12"/>
                    </a:moveTo>
                    <a:lnTo>
                      <a:pt x="39" y="0"/>
                    </a:lnTo>
                    <a:lnTo>
                      <a:pt x="28" y="1"/>
                    </a:lnTo>
                    <a:lnTo>
                      <a:pt x="15" y="11"/>
                    </a:lnTo>
                    <a:lnTo>
                      <a:pt x="6" y="20"/>
                    </a:lnTo>
                    <a:lnTo>
                      <a:pt x="0" y="30"/>
                    </a:lnTo>
                    <a:lnTo>
                      <a:pt x="5" y="32"/>
                    </a:lnTo>
                    <a:lnTo>
                      <a:pt x="10" y="35"/>
                    </a:lnTo>
                    <a:lnTo>
                      <a:pt x="14" y="29"/>
                    </a:lnTo>
                    <a:lnTo>
                      <a:pt x="23" y="20"/>
                    </a:lnTo>
                    <a:lnTo>
                      <a:pt x="31" y="13"/>
                    </a:lnTo>
                    <a:lnTo>
                      <a:pt x="4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52" name="Freeform 272"/>
              <p:cNvSpPr>
                <a:spLocks/>
              </p:cNvSpPr>
              <p:nvPr/>
            </p:nvSpPr>
            <p:spPr bwMode="auto">
              <a:xfrm>
                <a:off x="559" y="1615"/>
                <a:ext cx="12" cy="4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6" y="4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6" y="2"/>
                  </a:cxn>
                  <a:cxn ang="0">
                    <a:pos x="1" y="0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6" y="4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6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53" name="Freeform 273"/>
              <p:cNvSpPr>
                <a:spLocks/>
              </p:cNvSpPr>
              <p:nvPr/>
            </p:nvSpPr>
            <p:spPr bwMode="auto">
              <a:xfrm>
                <a:off x="559" y="1616"/>
                <a:ext cx="12" cy="7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6" y="4"/>
                  </a:cxn>
                  <a:cxn ang="0">
                    <a:pos x="11" y="7"/>
                  </a:cxn>
                  <a:cxn ang="0">
                    <a:pos x="12" y="6"/>
                  </a:cxn>
                  <a:cxn ang="0">
                    <a:pos x="12" y="3"/>
                  </a:cxn>
                  <a:cxn ang="0">
                    <a:pos x="12" y="3"/>
                  </a:cxn>
                  <a:cxn ang="0">
                    <a:pos x="6" y="3"/>
                  </a:cxn>
                </a:cxnLst>
                <a:rect l="0" t="0" r="r" b="b"/>
                <a:pathLst>
                  <a:path w="12" h="7">
                    <a:moveTo>
                      <a:pt x="6" y="3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6" y="4"/>
                    </a:lnTo>
                    <a:lnTo>
                      <a:pt x="11" y="7"/>
                    </a:lnTo>
                    <a:lnTo>
                      <a:pt x="12" y="6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54" name="Freeform 274"/>
              <p:cNvSpPr>
                <a:spLocks/>
              </p:cNvSpPr>
              <p:nvPr/>
            </p:nvSpPr>
            <p:spPr bwMode="auto">
              <a:xfrm>
                <a:off x="558" y="1617"/>
                <a:ext cx="12" cy="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4"/>
                  </a:cxn>
                  <a:cxn ang="0">
                    <a:pos x="6" y="6"/>
                  </a:cxn>
                  <a:cxn ang="0">
                    <a:pos x="11" y="7"/>
                  </a:cxn>
                  <a:cxn ang="0">
                    <a:pos x="12" y="5"/>
                  </a:cxn>
                  <a:cxn ang="0">
                    <a:pos x="7" y="3"/>
                  </a:cxn>
                  <a:cxn ang="0">
                    <a:pos x="1" y="0"/>
                  </a:cxn>
                </a:cxnLst>
                <a:rect l="0" t="0" r="r" b="b"/>
                <a:pathLst>
                  <a:path w="12" h="7">
                    <a:moveTo>
                      <a:pt x="1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6" y="6"/>
                    </a:lnTo>
                    <a:lnTo>
                      <a:pt x="11" y="7"/>
                    </a:lnTo>
                    <a:lnTo>
                      <a:pt x="12" y="5"/>
                    </a:lnTo>
                    <a:lnTo>
                      <a:pt x="7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55" name="Freeform 275"/>
              <p:cNvSpPr>
                <a:spLocks/>
              </p:cNvSpPr>
              <p:nvPr/>
            </p:nvSpPr>
            <p:spPr bwMode="auto">
              <a:xfrm>
                <a:off x="556" y="1621"/>
                <a:ext cx="14" cy="1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0" y="8"/>
                  </a:cxn>
                  <a:cxn ang="0">
                    <a:pos x="6" y="9"/>
                  </a:cxn>
                  <a:cxn ang="0">
                    <a:pos x="12" y="10"/>
                  </a:cxn>
                  <a:cxn ang="0">
                    <a:pos x="13" y="7"/>
                  </a:cxn>
                  <a:cxn ang="0">
                    <a:pos x="13" y="5"/>
                  </a:cxn>
                  <a:cxn ang="0">
                    <a:pos x="13" y="5"/>
                  </a:cxn>
                  <a:cxn ang="0">
                    <a:pos x="14" y="3"/>
                  </a:cxn>
                  <a:cxn ang="0">
                    <a:pos x="8" y="2"/>
                  </a:cxn>
                  <a:cxn ang="0">
                    <a:pos x="2" y="0"/>
                  </a:cxn>
                </a:cxnLst>
                <a:rect l="0" t="0" r="r" b="b"/>
                <a:pathLst>
                  <a:path w="14" h="10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6" y="9"/>
                    </a:lnTo>
                    <a:lnTo>
                      <a:pt x="12" y="10"/>
                    </a:lnTo>
                    <a:lnTo>
                      <a:pt x="13" y="7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4" y="3"/>
                    </a:lnTo>
                    <a:lnTo>
                      <a:pt x="8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56" name="Freeform 276"/>
              <p:cNvSpPr>
                <a:spLocks/>
              </p:cNvSpPr>
              <p:nvPr/>
            </p:nvSpPr>
            <p:spPr bwMode="auto">
              <a:xfrm>
                <a:off x="556" y="1628"/>
                <a:ext cx="12" cy="5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6" y="3"/>
                  </a:cxn>
                  <a:cxn ang="0">
                    <a:pos x="11" y="5"/>
                  </a:cxn>
                  <a:cxn ang="0">
                    <a:pos x="12" y="4"/>
                  </a:cxn>
                  <a:cxn ang="0">
                    <a:pos x="12" y="3"/>
                  </a:cxn>
                  <a:cxn ang="0">
                    <a:pos x="12" y="3"/>
                  </a:cxn>
                  <a:cxn ang="0">
                    <a:pos x="6" y="2"/>
                  </a:cxn>
                </a:cxnLst>
                <a:rect l="0" t="0" r="r" b="b"/>
                <a:pathLst>
                  <a:path w="12" h="5">
                    <a:moveTo>
                      <a:pt x="6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6" y="3"/>
                    </a:lnTo>
                    <a:lnTo>
                      <a:pt x="11" y="5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57" name="Freeform 277"/>
              <p:cNvSpPr>
                <a:spLocks/>
              </p:cNvSpPr>
              <p:nvPr/>
            </p:nvSpPr>
            <p:spPr bwMode="auto">
              <a:xfrm>
                <a:off x="556" y="1629"/>
                <a:ext cx="12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6" y="4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6" y="2"/>
                  </a:cxn>
                  <a:cxn ang="0">
                    <a:pos x="0" y="0"/>
                  </a:cxn>
                </a:cxnLst>
                <a:rect l="0" t="0" r="r" b="b"/>
                <a:pathLst>
                  <a:path w="12"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6" y="4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58" name="Freeform 278"/>
              <p:cNvSpPr>
                <a:spLocks/>
              </p:cNvSpPr>
              <p:nvPr/>
            </p:nvSpPr>
            <p:spPr bwMode="auto">
              <a:xfrm>
                <a:off x="556" y="1630"/>
                <a:ext cx="12" cy="6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5" y="4"/>
                  </a:cxn>
                  <a:cxn ang="0">
                    <a:pos x="11" y="6"/>
                  </a:cxn>
                  <a:cxn ang="0">
                    <a:pos x="11" y="5"/>
                  </a:cxn>
                  <a:cxn ang="0">
                    <a:pos x="12" y="3"/>
                  </a:cxn>
                  <a:cxn ang="0">
                    <a:pos x="12" y="3"/>
                  </a:cxn>
                  <a:cxn ang="0">
                    <a:pos x="6" y="3"/>
                  </a:cxn>
                </a:cxnLst>
                <a:rect l="0" t="0" r="r" b="b"/>
                <a:pathLst>
                  <a:path w="12" h="6">
                    <a:moveTo>
                      <a:pt x="6" y="3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5" y="4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59" name="Freeform 279"/>
              <p:cNvSpPr>
                <a:spLocks/>
              </p:cNvSpPr>
              <p:nvPr/>
            </p:nvSpPr>
            <p:spPr bwMode="auto">
              <a:xfrm>
                <a:off x="555" y="1631"/>
                <a:ext cx="12" cy="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6" y="5"/>
                  </a:cxn>
                  <a:cxn ang="0">
                    <a:pos x="12" y="5"/>
                  </a:cxn>
                  <a:cxn ang="0">
                    <a:pos x="12" y="3"/>
                  </a:cxn>
                  <a:cxn ang="0">
                    <a:pos x="6" y="3"/>
                  </a:cxn>
                  <a:cxn ang="0">
                    <a:pos x="1" y="0"/>
                  </a:cxn>
                </a:cxnLst>
                <a:rect l="0" t="0" r="r" b="b"/>
                <a:pathLst>
                  <a:path w="12" h="5">
                    <a:moveTo>
                      <a:pt x="1" y="0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12" y="5"/>
                    </a:lnTo>
                    <a:lnTo>
                      <a:pt x="12" y="3"/>
                    </a:lnTo>
                    <a:lnTo>
                      <a:pt x="6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60" name="Freeform 280"/>
              <p:cNvSpPr>
                <a:spLocks/>
              </p:cNvSpPr>
              <p:nvPr/>
            </p:nvSpPr>
            <p:spPr bwMode="auto">
              <a:xfrm>
                <a:off x="554" y="1634"/>
                <a:ext cx="13" cy="8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6" y="6"/>
                  </a:cxn>
                  <a:cxn ang="0">
                    <a:pos x="12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13" y="2"/>
                  </a:cxn>
                  <a:cxn ang="0">
                    <a:pos x="7" y="2"/>
                  </a:cxn>
                </a:cxnLst>
                <a:rect l="0" t="0" r="r" b="b"/>
                <a:pathLst>
                  <a:path w="13" h="8">
                    <a:moveTo>
                      <a:pt x="7" y="2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6" y="6"/>
                    </a:lnTo>
                    <a:lnTo>
                      <a:pt x="12" y="8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61" name="Freeform 281"/>
              <p:cNvSpPr>
                <a:spLocks/>
              </p:cNvSpPr>
              <p:nvPr/>
            </p:nvSpPr>
            <p:spPr bwMode="auto">
              <a:xfrm>
                <a:off x="554" y="1637"/>
                <a:ext cx="12" cy="8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5" y="5"/>
                  </a:cxn>
                  <a:cxn ang="0">
                    <a:pos x="10" y="8"/>
                  </a:cxn>
                  <a:cxn ang="0">
                    <a:pos x="11" y="6"/>
                  </a:cxn>
                  <a:cxn ang="0">
                    <a:pos x="12" y="5"/>
                  </a:cxn>
                  <a:cxn ang="0">
                    <a:pos x="12" y="5"/>
                  </a:cxn>
                  <a:cxn ang="0">
                    <a:pos x="6" y="3"/>
                  </a:cxn>
                </a:cxnLst>
                <a:rect l="0" t="0" r="r" b="b"/>
                <a:pathLst>
                  <a:path w="12" h="8">
                    <a:moveTo>
                      <a:pt x="6" y="3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5" y="5"/>
                    </a:lnTo>
                    <a:lnTo>
                      <a:pt x="10" y="8"/>
                    </a:lnTo>
                    <a:lnTo>
                      <a:pt x="11" y="6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62" name="Freeform 282"/>
              <p:cNvSpPr>
                <a:spLocks/>
              </p:cNvSpPr>
              <p:nvPr/>
            </p:nvSpPr>
            <p:spPr bwMode="auto">
              <a:xfrm>
                <a:off x="553" y="1638"/>
                <a:ext cx="12" cy="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6" y="4"/>
                  </a:cxn>
                  <a:cxn ang="0">
                    <a:pos x="11" y="7"/>
                  </a:cxn>
                  <a:cxn ang="0">
                    <a:pos x="12" y="6"/>
                  </a:cxn>
                  <a:cxn ang="0">
                    <a:pos x="6" y="4"/>
                  </a:cxn>
                  <a:cxn ang="0">
                    <a:pos x="1" y="0"/>
                  </a:cxn>
                </a:cxnLst>
                <a:rect l="0" t="0" r="r" b="b"/>
                <a:pathLst>
                  <a:path w="12" h="7">
                    <a:moveTo>
                      <a:pt x="1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6" y="4"/>
                    </a:lnTo>
                    <a:lnTo>
                      <a:pt x="11" y="7"/>
                    </a:lnTo>
                    <a:lnTo>
                      <a:pt x="12" y="6"/>
                    </a:lnTo>
                    <a:lnTo>
                      <a:pt x="6" y="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63" name="Freeform 283"/>
              <p:cNvSpPr>
                <a:spLocks/>
              </p:cNvSpPr>
              <p:nvPr/>
            </p:nvSpPr>
            <p:spPr bwMode="auto">
              <a:xfrm>
                <a:off x="553" y="1640"/>
                <a:ext cx="11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5" y="4"/>
                  </a:cxn>
                  <a:cxn ang="0">
                    <a:pos x="11" y="6"/>
                  </a:cxn>
                  <a:cxn ang="0">
                    <a:pos x="11" y="4"/>
                  </a:cxn>
                  <a:cxn ang="0">
                    <a:pos x="6" y="2"/>
                  </a:cxn>
                  <a:cxn ang="0">
                    <a:pos x="0" y="0"/>
                  </a:cxn>
                </a:cxnLst>
                <a:rect l="0" t="0" r="r" b="b"/>
                <a:pathLst>
                  <a:path w="11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5" y="4"/>
                    </a:lnTo>
                    <a:lnTo>
                      <a:pt x="11" y="6"/>
                    </a:lnTo>
                    <a:lnTo>
                      <a:pt x="11" y="4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64" name="Freeform 284"/>
              <p:cNvSpPr>
                <a:spLocks/>
              </p:cNvSpPr>
              <p:nvPr/>
            </p:nvSpPr>
            <p:spPr bwMode="auto">
              <a:xfrm>
                <a:off x="552" y="1641"/>
                <a:ext cx="12" cy="7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5" y="5"/>
                  </a:cxn>
                  <a:cxn ang="0">
                    <a:pos x="11" y="7"/>
                  </a:cxn>
                  <a:cxn ang="0">
                    <a:pos x="12" y="6"/>
                  </a:cxn>
                  <a:cxn ang="0">
                    <a:pos x="12" y="5"/>
                  </a:cxn>
                  <a:cxn ang="0">
                    <a:pos x="12" y="5"/>
                  </a:cxn>
                  <a:cxn ang="0">
                    <a:pos x="6" y="3"/>
                  </a:cxn>
                </a:cxnLst>
                <a:rect l="0" t="0" r="r" b="b"/>
                <a:pathLst>
                  <a:path w="12" h="7">
                    <a:moveTo>
                      <a:pt x="6" y="3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5" y="5"/>
                    </a:lnTo>
                    <a:lnTo>
                      <a:pt x="11" y="7"/>
                    </a:lnTo>
                    <a:lnTo>
                      <a:pt x="12" y="6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65" name="Freeform 285"/>
              <p:cNvSpPr>
                <a:spLocks/>
              </p:cNvSpPr>
              <p:nvPr/>
            </p:nvSpPr>
            <p:spPr bwMode="auto">
              <a:xfrm>
                <a:off x="551" y="1643"/>
                <a:ext cx="1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6" y="3"/>
                  </a:cxn>
                  <a:cxn ang="0">
                    <a:pos x="12" y="3"/>
                  </a:cxn>
                  <a:cxn ang="0">
                    <a:pos x="12" y="3"/>
                  </a:cxn>
                  <a:cxn ang="0">
                    <a:pos x="6" y="3"/>
                  </a:cxn>
                  <a:cxn ang="0">
                    <a:pos x="1" y="0"/>
                  </a:cxn>
                </a:cxnLst>
                <a:rect l="0" t="0" r="r" b="b"/>
                <a:pathLst>
                  <a:path w="12" h="3">
                    <a:moveTo>
                      <a:pt x="1" y="0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6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6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66" name="Freeform 286"/>
              <p:cNvSpPr>
                <a:spLocks/>
              </p:cNvSpPr>
              <p:nvPr/>
            </p:nvSpPr>
            <p:spPr bwMode="auto">
              <a:xfrm>
                <a:off x="557" y="1640"/>
                <a:ext cx="6" cy="1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2"/>
                  </a:cxn>
                  <a:cxn ang="0">
                    <a:pos x="0" y="12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0" y="6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67" name="Freeform 287"/>
              <p:cNvSpPr>
                <a:spLocks/>
              </p:cNvSpPr>
              <p:nvPr/>
            </p:nvSpPr>
            <p:spPr bwMode="auto">
              <a:xfrm>
                <a:off x="547" y="1640"/>
                <a:ext cx="15" cy="2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0" y="0"/>
                  </a:cxn>
                  <a:cxn ang="0">
                    <a:pos x="4" y="5"/>
                  </a:cxn>
                  <a:cxn ang="0">
                    <a:pos x="0" y="20"/>
                  </a:cxn>
                  <a:cxn ang="0">
                    <a:pos x="5" y="22"/>
                  </a:cxn>
                  <a:cxn ang="0">
                    <a:pos x="11" y="23"/>
                  </a:cxn>
                  <a:cxn ang="0">
                    <a:pos x="15" y="8"/>
                  </a:cxn>
                  <a:cxn ang="0">
                    <a:pos x="10" y="6"/>
                  </a:cxn>
                  <a:cxn ang="0">
                    <a:pos x="10" y="0"/>
                  </a:cxn>
                </a:cxnLst>
                <a:rect l="0" t="0" r="r" b="b"/>
                <a:pathLst>
                  <a:path w="15" h="23">
                    <a:moveTo>
                      <a:pt x="10" y="0"/>
                    </a:moveTo>
                    <a:lnTo>
                      <a:pt x="10" y="0"/>
                    </a:lnTo>
                    <a:lnTo>
                      <a:pt x="4" y="5"/>
                    </a:lnTo>
                    <a:lnTo>
                      <a:pt x="0" y="20"/>
                    </a:lnTo>
                    <a:lnTo>
                      <a:pt x="5" y="22"/>
                    </a:lnTo>
                    <a:lnTo>
                      <a:pt x="11" y="23"/>
                    </a:lnTo>
                    <a:lnTo>
                      <a:pt x="15" y="8"/>
                    </a:lnTo>
                    <a:lnTo>
                      <a:pt x="10" y="6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68" name="Freeform 288"/>
              <p:cNvSpPr>
                <a:spLocks/>
              </p:cNvSpPr>
              <p:nvPr/>
            </p:nvSpPr>
            <p:spPr bwMode="auto">
              <a:xfrm>
                <a:off x="522" y="1660"/>
                <a:ext cx="102" cy="311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6" y="29"/>
                  </a:cxn>
                  <a:cxn ang="0">
                    <a:pos x="19" y="17"/>
                  </a:cxn>
                  <a:cxn ang="0">
                    <a:pos x="19" y="31"/>
                  </a:cxn>
                  <a:cxn ang="0">
                    <a:pos x="19" y="46"/>
                  </a:cxn>
                  <a:cxn ang="0">
                    <a:pos x="20" y="57"/>
                  </a:cxn>
                  <a:cxn ang="0">
                    <a:pos x="19" y="59"/>
                  </a:cxn>
                  <a:cxn ang="0">
                    <a:pos x="12" y="80"/>
                  </a:cxn>
                  <a:cxn ang="0">
                    <a:pos x="4" y="99"/>
                  </a:cxn>
                  <a:cxn ang="0">
                    <a:pos x="0" y="121"/>
                  </a:cxn>
                  <a:cxn ang="0">
                    <a:pos x="3" y="135"/>
                  </a:cxn>
                  <a:cxn ang="0">
                    <a:pos x="6" y="155"/>
                  </a:cxn>
                  <a:cxn ang="0">
                    <a:pos x="19" y="174"/>
                  </a:cxn>
                  <a:cxn ang="0">
                    <a:pos x="31" y="191"/>
                  </a:cxn>
                  <a:cxn ang="0">
                    <a:pos x="39" y="199"/>
                  </a:cxn>
                  <a:cxn ang="0">
                    <a:pos x="40" y="211"/>
                  </a:cxn>
                  <a:cxn ang="0">
                    <a:pos x="42" y="217"/>
                  </a:cxn>
                  <a:cxn ang="0">
                    <a:pos x="48" y="236"/>
                  </a:cxn>
                  <a:cxn ang="0">
                    <a:pos x="51" y="254"/>
                  </a:cxn>
                  <a:cxn ang="0">
                    <a:pos x="56" y="270"/>
                  </a:cxn>
                  <a:cxn ang="0">
                    <a:pos x="61" y="286"/>
                  </a:cxn>
                  <a:cxn ang="0">
                    <a:pos x="63" y="291"/>
                  </a:cxn>
                  <a:cxn ang="0">
                    <a:pos x="79" y="303"/>
                  </a:cxn>
                  <a:cxn ang="0">
                    <a:pos x="100" y="311"/>
                  </a:cxn>
                  <a:cxn ang="0">
                    <a:pos x="102" y="299"/>
                  </a:cxn>
                  <a:cxn ang="0">
                    <a:pos x="84" y="293"/>
                  </a:cxn>
                  <a:cxn ang="0">
                    <a:pos x="73" y="285"/>
                  </a:cxn>
                  <a:cxn ang="0">
                    <a:pos x="69" y="274"/>
                  </a:cxn>
                  <a:cxn ang="0">
                    <a:pos x="66" y="261"/>
                  </a:cxn>
                  <a:cxn ang="0">
                    <a:pos x="63" y="253"/>
                  </a:cxn>
                  <a:cxn ang="0">
                    <a:pos x="60" y="236"/>
                  </a:cxn>
                  <a:cxn ang="0">
                    <a:pos x="56" y="223"/>
                  </a:cxn>
                  <a:cxn ang="0">
                    <a:pos x="52" y="207"/>
                  </a:cxn>
                  <a:cxn ang="0">
                    <a:pos x="50" y="195"/>
                  </a:cxn>
                  <a:cxn ang="0">
                    <a:pos x="41" y="183"/>
                  </a:cxn>
                  <a:cxn ang="0">
                    <a:pos x="30" y="169"/>
                  </a:cxn>
                  <a:cxn ang="0">
                    <a:pos x="18" y="151"/>
                  </a:cxn>
                  <a:cxn ang="0">
                    <a:pos x="15" y="133"/>
                  </a:cxn>
                  <a:cxn ang="0">
                    <a:pos x="12" y="121"/>
                  </a:cxn>
                  <a:cxn ang="0">
                    <a:pos x="15" y="101"/>
                  </a:cxn>
                  <a:cxn ang="0">
                    <a:pos x="19" y="94"/>
                  </a:cxn>
                  <a:cxn ang="0">
                    <a:pos x="24" y="80"/>
                  </a:cxn>
                  <a:cxn ang="0">
                    <a:pos x="32" y="58"/>
                  </a:cxn>
                  <a:cxn ang="0">
                    <a:pos x="31" y="45"/>
                  </a:cxn>
                  <a:cxn ang="0">
                    <a:pos x="31" y="31"/>
                  </a:cxn>
                  <a:cxn ang="0">
                    <a:pos x="31" y="20"/>
                  </a:cxn>
                  <a:cxn ang="0">
                    <a:pos x="36" y="3"/>
                  </a:cxn>
                  <a:cxn ang="0">
                    <a:pos x="30" y="2"/>
                  </a:cxn>
                  <a:cxn ang="0">
                    <a:pos x="25" y="0"/>
                  </a:cxn>
                </a:cxnLst>
                <a:rect l="0" t="0" r="r" b="b"/>
                <a:pathLst>
                  <a:path w="102" h="311">
                    <a:moveTo>
                      <a:pt x="25" y="0"/>
                    </a:moveTo>
                    <a:lnTo>
                      <a:pt x="16" y="29"/>
                    </a:lnTo>
                    <a:lnTo>
                      <a:pt x="19" y="17"/>
                    </a:lnTo>
                    <a:lnTo>
                      <a:pt x="19" y="31"/>
                    </a:lnTo>
                    <a:lnTo>
                      <a:pt x="19" y="46"/>
                    </a:lnTo>
                    <a:lnTo>
                      <a:pt x="20" y="57"/>
                    </a:lnTo>
                    <a:lnTo>
                      <a:pt x="19" y="59"/>
                    </a:lnTo>
                    <a:lnTo>
                      <a:pt x="12" y="80"/>
                    </a:lnTo>
                    <a:lnTo>
                      <a:pt x="4" y="99"/>
                    </a:lnTo>
                    <a:lnTo>
                      <a:pt x="0" y="121"/>
                    </a:lnTo>
                    <a:lnTo>
                      <a:pt x="3" y="135"/>
                    </a:lnTo>
                    <a:lnTo>
                      <a:pt x="6" y="155"/>
                    </a:lnTo>
                    <a:lnTo>
                      <a:pt x="19" y="174"/>
                    </a:lnTo>
                    <a:lnTo>
                      <a:pt x="31" y="191"/>
                    </a:lnTo>
                    <a:lnTo>
                      <a:pt x="39" y="199"/>
                    </a:lnTo>
                    <a:lnTo>
                      <a:pt x="40" y="211"/>
                    </a:lnTo>
                    <a:lnTo>
                      <a:pt x="42" y="217"/>
                    </a:lnTo>
                    <a:lnTo>
                      <a:pt x="48" y="236"/>
                    </a:lnTo>
                    <a:lnTo>
                      <a:pt x="51" y="254"/>
                    </a:lnTo>
                    <a:lnTo>
                      <a:pt x="56" y="270"/>
                    </a:lnTo>
                    <a:lnTo>
                      <a:pt x="61" y="286"/>
                    </a:lnTo>
                    <a:lnTo>
                      <a:pt x="63" y="291"/>
                    </a:lnTo>
                    <a:lnTo>
                      <a:pt x="79" y="303"/>
                    </a:lnTo>
                    <a:lnTo>
                      <a:pt x="100" y="311"/>
                    </a:lnTo>
                    <a:lnTo>
                      <a:pt x="102" y="299"/>
                    </a:lnTo>
                    <a:lnTo>
                      <a:pt x="84" y="293"/>
                    </a:lnTo>
                    <a:lnTo>
                      <a:pt x="73" y="285"/>
                    </a:lnTo>
                    <a:lnTo>
                      <a:pt x="69" y="274"/>
                    </a:lnTo>
                    <a:lnTo>
                      <a:pt x="66" y="261"/>
                    </a:lnTo>
                    <a:lnTo>
                      <a:pt x="63" y="253"/>
                    </a:lnTo>
                    <a:lnTo>
                      <a:pt x="60" y="236"/>
                    </a:lnTo>
                    <a:lnTo>
                      <a:pt x="56" y="223"/>
                    </a:lnTo>
                    <a:lnTo>
                      <a:pt x="52" y="207"/>
                    </a:lnTo>
                    <a:lnTo>
                      <a:pt x="50" y="195"/>
                    </a:lnTo>
                    <a:lnTo>
                      <a:pt x="41" y="183"/>
                    </a:lnTo>
                    <a:lnTo>
                      <a:pt x="30" y="169"/>
                    </a:lnTo>
                    <a:lnTo>
                      <a:pt x="18" y="151"/>
                    </a:lnTo>
                    <a:lnTo>
                      <a:pt x="15" y="133"/>
                    </a:lnTo>
                    <a:lnTo>
                      <a:pt x="12" y="121"/>
                    </a:lnTo>
                    <a:lnTo>
                      <a:pt x="15" y="101"/>
                    </a:lnTo>
                    <a:lnTo>
                      <a:pt x="19" y="94"/>
                    </a:lnTo>
                    <a:lnTo>
                      <a:pt x="24" y="80"/>
                    </a:lnTo>
                    <a:lnTo>
                      <a:pt x="32" y="58"/>
                    </a:lnTo>
                    <a:lnTo>
                      <a:pt x="31" y="45"/>
                    </a:lnTo>
                    <a:lnTo>
                      <a:pt x="31" y="31"/>
                    </a:lnTo>
                    <a:lnTo>
                      <a:pt x="31" y="20"/>
                    </a:lnTo>
                    <a:lnTo>
                      <a:pt x="36" y="3"/>
                    </a:lnTo>
                    <a:lnTo>
                      <a:pt x="30" y="2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69" name="Freeform 289"/>
              <p:cNvSpPr>
                <a:spLocks/>
              </p:cNvSpPr>
              <p:nvPr/>
            </p:nvSpPr>
            <p:spPr bwMode="auto">
              <a:xfrm>
                <a:off x="599" y="1585"/>
                <a:ext cx="320" cy="386"/>
              </a:xfrm>
              <a:custGeom>
                <a:avLst/>
                <a:gdLst/>
                <a:ahLst/>
                <a:cxnLst>
                  <a:cxn ang="0">
                    <a:pos x="45" y="385"/>
                  </a:cxn>
                  <a:cxn ang="0">
                    <a:pos x="85" y="369"/>
                  </a:cxn>
                  <a:cxn ang="0">
                    <a:pos x="119" y="345"/>
                  </a:cxn>
                  <a:cxn ang="0">
                    <a:pos x="153" y="322"/>
                  </a:cxn>
                  <a:cxn ang="0">
                    <a:pos x="193" y="298"/>
                  </a:cxn>
                  <a:cxn ang="0">
                    <a:pos x="219" y="269"/>
                  </a:cxn>
                  <a:cxn ang="0">
                    <a:pos x="247" y="244"/>
                  </a:cxn>
                  <a:cxn ang="0">
                    <a:pos x="271" y="221"/>
                  </a:cxn>
                  <a:cxn ang="0">
                    <a:pos x="294" y="200"/>
                  </a:cxn>
                  <a:cxn ang="0">
                    <a:pos x="310" y="180"/>
                  </a:cxn>
                  <a:cxn ang="0">
                    <a:pos x="320" y="156"/>
                  </a:cxn>
                  <a:cxn ang="0">
                    <a:pos x="308" y="131"/>
                  </a:cxn>
                  <a:cxn ang="0">
                    <a:pos x="292" y="117"/>
                  </a:cxn>
                  <a:cxn ang="0">
                    <a:pos x="272" y="97"/>
                  </a:cxn>
                  <a:cxn ang="0">
                    <a:pos x="250" y="75"/>
                  </a:cxn>
                  <a:cxn ang="0">
                    <a:pos x="214" y="58"/>
                  </a:cxn>
                  <a:cxn ang="0">
                    <a:pos x="179" y="51"/>
                  </a:cxn>
                  <a:cxn ang="0">
                    <a:pos x="148" y="43"/>
                  </a:cxn>
                  <a:cxn ang="0">
                    <a:pos x="129" y="38"/>
                  </a:cxn>
                  <a:cxn ang="0">
                    <a:pos x="97" y="33"/>
                  </a:cxn>
                  <a:cxn ang="0">
                    <a:pos x="69" y="28"/>
                  </a:cxn>
                  <a:cxn ang="0">
                    <a:pos x="54" y="24"/>
                  </a:cxn>
                  <a:cxn ang="0">
                    <a:pos x="39" y="17"/>
                  </a:cxn>
                  <a:cxn ang="0">
                    <a:pos x="24" y="8"/>
                  </a:cxn>
                  <a:cxn ang="0">
                    <a:pos x="1" y="0"/>
                  </a:cxn>
                  <a:cxn ang="0">
                    <a:pos x="0" y="12"/>
                  </a:cxn>
                  <a:cxn ang="0">
                    <a:pos x="17" y="18"/>
                  </a:cxn>
                  <a:cxn ang="0">
                    <a:pos x="33" y="27"/>
                  </a:cxn>
                  <a:cxn ang="0">
                    <a:pos x="49" y="35"/>
                  </a:cxn>
                  <a:cxn ang="0">
                    <a:pos x="67" y="40"/>
                  </a:cxn>
                  <a:cxn ang="0">
                    <a:pos x="94" y="45"/>
                  </a:cxn>
                  <a:cxn ang="0">
                    <a:pos x="123" y="50"/>
                  </a:cxn>
                  <a:cxn ang="0">
                    <a:pos x="146" y="55"/>
                  </a:cxn>
                  <a:cxn ang="0">
                    <a:pos x="181" y="63"/>
                  </a:cxn>
                  <a:cxn ang="0">
                    <a:pos x="216" y="71"/>
                  </a:cxn>
                  <a:cxn ang="0">
                    <a:pos x="241" y="84"/>
                  </a:cxn>
                  <a:cxn ang="0">
                    <a:pos x="263" y="106"/>
                  </a:cxn>
                  <a:cxn ang="0">
                    <a:pos x="283" y="124"/>
                  </a:cxn>
                  <a:cxn ang="0">
                    <a:pos x="298" y="139"/>
                  </a:cxn>
                  <a:cxn ang="0">
                    <a:pos x="308" y="155"/>
                  </a:cxn>
                  <a:cxn ang="0">
                    <a:pos x="300" y="173"/>
                  </a:cxn>
                  <a:cxn ang="0">
                    <a:pos x="288" y="189"/>
                  </a:cxn>
                  <a:cxn ang="0">
                    <a:pos x="264" y="212"/>
                  </a:cxn>
                  <a:cxn ang="0">
                    <a:pos x="234" y="241"/>
                  </a:cxn>
                  <a:cxn ang="0">
                    <a:pos x="210" y="261"/>
                  </a:cxn>
                  <a:cxn ang="0">
                    <a:pos x="185" y="289"/>
                  </a:cxn>
                  <a:cxn ang="0">
                    <a:pos x="148" y="311"/>
                  </a:cxn>
                  <a:cxn ang="0">
                    <a:pos x="114" y="335"/>
                  </a:cxn>
                  <a:cxn ang="0">
                    <a:pos x="79" y="358"/>
                  </a:cxn>
                  <a:cxn ang="0">
                    <a:pos x="44" y="373"/>
                  </a:cxn>
                  <a:cxn ang="0">
                    <a:pos x="23" y="386"/>
                  </a:cxn>
                </a:cxnLst>
                <a:rect l="0" t="0" r="r" b="b"/>
                <a:pathLst>
                  <a:path w="320" h="386">
                    <a:moveTo>
                      <a:pt x="23" y="386"/>
                    </a:moveTo>
                    <a:lnTo>
                      <a:pt x="45" y="385"/>
                    </a:lnTo>
                    <a:lnTo>
                      <a:pt x="68" y="377"/>
                    </a:lnTo>
                    <a:lnTo>
                      <a:pt x="85" y="369"/>
                    </a:lnTo>
                    <a:lnTo>
                      <a:pt x="105" y="356"/>
                    </a:lnTo>
                    <a:lnTo>
                      <a:pt x="119" y="345"/>
                    </a:lnTo>
                    <a:lnTo>
                      <a:pt x="135" y="336"/>
                    </a:lnTo>
                    <a:lnTo>
                      <a:pt x="153" y="322"/>
                    </a:lnTo>
                    <a:lnTo>
                      <a:pt x="174" y="309"/>
                    </a:lnTo>
                    <a:lnTo>
                      <a:pt x="193" y="298"/>
                    </a:lnTo>
                    <a:lnTo>
                      <a:pt x="204" y="286"/>
                    </a:lnTo>
                    <a:lnTo>
                      <a:pt x="219" y="269"/>
                    </a:lnTo>
                    <a:lnTo>
                      <a:pt x="232" y="258"/>
                    </a:lnTo>
                    <a:lnTo>
                      <a:pt x="247" y="244"/>
                    </a:lnTo>
                    <a:lnTo>
                      <a:pt x="258" y="232"/>
                    </a:lnTo>
                    <a:lnTo>
                      <a:pt x="271" y="221"/>
                    </a:lnTo>
                    <a:lnTo>
                      <a:pt x="274" y="218"/>
                    </a:lnTo>
                    <a:lnTo>
                      <a:pt x="294" y="200"/>
                    </a:lnTo>
                    <a:lnTo>
                      <a:pt x="304" y="188"/>
                    </a:lnTo>
                    <a:lnTo>
                      <a:pt x="310" y="180"/>
                    </a:lnTo>
                    <a:lnTo>
                      <a:pt x="314" y="169"/>
                    </a:lnTo>
                    <a:lnTo>
                      <a:pt x="320" y="156"/>
                    </a:lnTo>
                    <a:lnTo>
                      <a:pt x="316" y="142"/>
                    </a:lnTo>
                    <a:lnTo>
                      <a:pt x="308" y="131"/>
                    </a:lnTo>
                    <a:lnTo>
                      <a:pt x="298" y="124"/>
                    </a:lnTo>
                    <a:lnTo>
                      <a:pt x="292" y="117"/>
                    </a:lnTo>
                    <a:lnTo>
                      <a:pt x="282" y="107"/>
                    </a:lnTo>
                    <a:lnTo>
                      <a:pt x="272" y="97"/>
                    </a:lnTo>
                    <a:lnTo>
                      <a:pt x="255" y="81"/>
                    </a:lnTo>
                    <a:lnTo>
                      <a:pt x="250" y="75"/>
                    </a:lnTo>
                    <a:lnTo>
                      <a:pt x="235" y="66"/>
                    </a:lnTo>
                    <a:lnTo>
                      <a:pt x="214" y="58"/>
                    </a:lnTo>
                    <a:lnTo>
                      <a:pt x="197" y="54"/>
                    </a:lnTo>
                    <a:lnTo>
                      <a:pt x="179" y="51"/>
                    </a:lnTo>
                    <a:lnTo>
                      <a:pt x="152" y="44"/>
                    </a:lnTo>
                    <a:lnTo>
                      <a:pt x="148" y="43"/>
                    </a:lnTo>
                    <a:lnTo>
                      <a:pt x="139" y="40"/>
                    </a:lnTo>
                    <a:lnTo>
                      <a:pt x="129" y="38"/>
                    </a:lnTo>
                    <a:lnTo>
                      <a:pt x="113" y="34"/>
                    </a:lnTo>
                    <a:lnTo>
                      <a:pt x="97" y="33"/>
                    </a:lnTo>
                    <a:lnTo>
                      <a:pt x="81" y="31"/>
                    </a:lnTo>
                    <a:lnTo>
                      <a:pt x="69" y="28"/>
                    </a:lnTo>
                    <a:lnTo>
                      <a:pt x="60" y="26"/>
                    </a:lnTo>
                    <a:lnTo>
                      <a:pt x="54" y="24"/>
                    </a:lnTo>
                    <a:lnTo>
                      <a:pt x="42" y="19"/>
                    </a:lnTo>
                    <a:lnTo>
                      <a:pt x="39" y="17"/>
                    </a:lnTo>
                    <a:lnTo>
                      <a:pt x="35" y="15"/>
                    </a:lnTo>
                    <a:lnTo>
                      <a:pt x="24" y="8"/>
                    </a:lnTo>
                    <a:lnTo>
                      <a:pt x="15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3"/>
                    </a:lnTo>
                    <a:lnTo>
                      <a:pt x="17" y="18"/>
                    </a:lnTo>
                    <a:lnTo>
                      <a:pt x="23" y="21"/>
                    </a:lnTo>
                    <a:lnTo>
                      <a:pt x="33" y="27"/>
                    </a:lnTo>
                    <a:lnTo>
                      <a:pt x="42" y="32"/>
                    </a:lnTo>
                    <a:lnTo>
                      <a:pt x="49" y="35"/>
                    </a:lnTo>
                    <a:lnTo>
                      <a:pt x="57" y="38"/>
                    </a:lnTo>
                    <a:lnTo>
                      <a:pt x="67" y="40"/>
                    </a:lnTo>
                    <a:lnTo>
                      <a:pt x="79" y="43"/>
                    </a:lnTo>
                    <a:lnTo>
                      <a:pt x="94" y="45"/>
                    </a:lnTo>
                    <a:lnTo>
                      <a:pt x="109" y="46"/>
                    </a:lnTo>
                    <a:lnTo>
                      <a:pt x="123" y="50"/>
                    </a:lnTo>
                    <a:lnTo>
                      <a:pt x="132" y="51"/>
                    </a:lnTo>
                    <a:lnTo>
                      <a:pt x="146" y="55"/>
                    </a:lnTo>
                    <a:lnTo>
                      <a:pt x="175" y="62"/>
                    </a:lnTo>
                    <a:lnTo>
                      <a:pt x="181" y="63"/>
                    </a:lnTo>
                    <a:lnTo>
                      <a:pt x="193" y="66"/>
                    </a:lnTo>
                    <a:lnTo>
                      <a:pt x="216" y="71"/>
                    </a:lnTo>
                    <a:lnTo>
                      <a:pt x="229" y="76"/>
                    </a:lnTo>
                    <a:lnTo>
                      <a:pt x="241" y="84"/>
                    </a:lnTo>
                    <a:lnTo>
                      <a:pt x="254" y="95"/>
                    </a:lnTo>
                    <a:lnTo>
                      <a:pt x="263" y="106"/>
                    </a:lnTo>
                    <a:lnTo>
                      <a:pt x="274" y="116"/>
                    </a:lnTo>
                    <a:lnTo>
                      <a:pt x="283" y="124"/>
                    </a:lnTo>
                    <a:lnTo>
                      <a:pt x="291" y="133"/>
                    </a:lnTo>
                    <a:lnTo>
                      <a:pt x="298" y="139"/>
                    </a:lnTo>
                    <a:lnTo>
                      <a:pt x="305" y="147"/>
                    </a:lnTo>
                    <a:lnTo>
                      <a:pt x="308" y="155"/>
                    </a:lnTo>
                    <a:lnTo>
                      <a:pt x="303" y="163"/>
                    </a:lnTo>
                    <a:lnTo>
                      <a:pt x="300" y="173"/>
                    </a:lnTo>
                    <a:lnTo>
                      <a:pt x="294" y="181"/>
                    </a:lnTo>
                    <a:lnTo>
                      <a:pt x="288" y="189"/>
                    </a:lnTo>
                    <a:lnTo>
                      <a:pt x="281" y="195"/>
                    </a:lnTo>
                    <a:lnTo>
                      <a:pt x="264" y="212"/>
                    </a:lnTo>
                    <a:lnTo>
                      <a:pt x="247" y="225"/>
                    </a:lnTo>
                    <a:lnTo>
                      <a:pt x="234" y="241"/>
                    </a:lnTo>
                    <a:lnTo>
                      <a:pt x="224" y="249"/>
                    </a:lnTo>
                    <a:lnTo>
                      <a:pt x="210" y="261"/>
                    </a:lnTo>
                    <a:lnTo>
                      <a:pt x="195" y="279"/>
                    </a:lnTo>
                    <a:lnTo>
                      <a:pt x="185" y="289"/>
                    </a:lnTo>
                    <a:lnTo>
                      <a:pt x="160" y="303"/>
                    </a:lnTo>
                    <a:lnTo>
                      <a:pt x="148" y="311"/>
                    </a:lnTo>
                    <a:lnTo>
                      <a:pt x="130" y="324"/>
                    </a:lnTo>
                    <a:lnTo>
                      <a:pt x="114" y="335"/>
                    </a:lnTo>
                    <a:lnTo>
                      <a:pt x="99" y="346"/>
                    </a:lnTo>
                    <a:lnTo>
                      <a:pt x="79" y="358"/>
                    </a:lnTo>
                    <a:lnTo>
                      <a:pt x="62" y="367"/>
                    </a:lnTo>
                    <a:lnTo>
                      <a:pt x="44" y="373"/>
                    </a:lnTo>
                    <a:lnTo>
                      <a:pt x="25" y="374"/>
                    </a:lnTo>
                    <a:lnTo>
                      <a:pt x="23" y="38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70" name="Freeform 290"/>
              <p:cNvSpPr>
                <a:spLocks/>
              </p:cNvSpPr>
              <p:nvPr/>
            </p:nvSpPr>
            <p:spPr bwMode="auto">
              <a:xfrm>
                <a:off x="810" y="1704"/>
                <a:ext cx="68" cy="68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11" y="2"/>
                  </a:cxn>
                  <a:cxn ang="0">
                    <a:pos x="19" y="0"/>
                  </a:cxn>
                  <a:cxn ang="0">
                    <a:pos x="29" y="1"/>
                  </a:cxn>
                  <a:cxn ang="0">
                    <a:pos x="39" y="8"/>
                  </a:cxn>
                  <a:cxn ang="0">
                    <a:pos x="47" y="10"/>
                  </a:cxn>
                  <a:cxn ang="0">
                    <a:pos x="55" y="10"/>
                  </a:cxn>
                  <a:cxn ang="0">
                    <a:pos x="63" y="14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4" y="16"/>
                  </a:cxn>
                  <a:cxn ang="0">
                    <a:pos x="64" y="17"/>
                  </a:cxn>
                  <a:cxn ang="0">
                    <a:pos x="65" y="18"/>
                  </a:cxn>
                  <a:cxn ang="0">
                    <a:pos x="65" y="18"/>
                  </a:cxn>
                  <a:cxn ang="0">
                    <a:pos x="65" y="20"/>
                  </a:cxn>
                  <a:cxn ang="0">
                    <a:pos x="66" y="21"/>
                  </a:cxn>
                  <a:cxn ang="0">
                    <a:pos x="66" y="22"/>
                  </a:cxn>
                  <a:cxn ang="0">
                    <a:pos x="67" y="24"/>
                  </a:cxn>
                  <a:cxn ang="0">
                    <a:pos x="67" y="25"/>
                  </a:cxn>
                  <a:cxn ang="0">
                    <a:pos x="67" y="25"/>
                  </a:cxn>
                  <a:cxn ang="0">
                    <a:pos x="67" y="27"/>
                  </a:cxn>
                  <a:cxn ang="0">
                    <a:pos x="67" y="28"/>
                  </a:cxn>
                  <a:cxn ang="0">
                    <a:pos x="67" y="29"/>
                  </a:cxn>
                  <a:cxn ang="0">
                    <a:pos x="67" y="31"/>
                  </a:cxn>
                  <a:cxn ang="0">
                    <a:pos x="68" y="32"/>
                  </a:cxn>
                  <a:cxn ang="0">
                    <a:pos x="68" y="33"/>
                  </a:cxn>
                  <a:cxn ang="0">
                    <a:pos x="68" y="34"/>
                  </a:cxn>
                  <a:cxn ang="0">
                    <a:pos x="68" y="36"/>
                  </a:cxn>
                  <a:cxn ang="0">
                    <a:pos x="68" y="37"/>
                  </a:cxn>
                  <a:cxn ang="0">
                    <a:pos x="68" y="38"/>
                  </a:cxn>
                  <a:cxn ang="0">
                    <a:pos x="68" y="39"/>
                  </a:cxn>
                  <a:cxn ang="0">
                    <a:pos x="68" y="40"/>
                  </a:cxn>
                  <a:cxn ang="0">
                    <a:pos x="68" y="42"/>
                  </a:cxn>
                  <a:cxn ang="0">
                    <a:pos x="68" y="43"/>
                  </a:cxn>
                  <a:cxn ang="0">
                    <a:pos x="68" y="43"/>
                  </a:cxn>
                  <a:cxn ang="0">
                    <a:pos x="67" y="45"/>
                  </a:cxn>
                  <a:cxn ang="0">
                    <a:pos x="67" y="46"/>
                  </a:cxn>
                  <a:cxn ang="0">
                    <a:pos x="66" y="47"/>
                  </a:cxn>
                  <a:cxn ang="0">
                    <a:pos x="66" y="48"/>
                  </a:cxn>
                  <a:cxn ang="0">
                    <a:pos x="66" y="49"/>
                  </a:cxn>
                  <a:cxn ang="0">
                    <a:pos x="65" y="50"/>
                  </a:cxn>
                  <a:cxn ang="0">
                    <a:pos x="65" y="50"/>
                  </a:cxn>
                  <a:cxn ang="0">
                    <a:pos x="65" y="51"/>
                  </a:cxn>
                  <a:cxn ang="0">
                    <a:pos x="65" y="51"/>
                  </a:cxn>
                  <a:cxn ang="0">
                    <a:pos x="58" y="56"/>
                  </a:cxn>
                  <a:cxn ang="0">
                    <a:pos x="53" y="58"/>
                  </a:cxn>
                  <a:cxn ang="0">
                    <a:pos x="47" y="59"/>
                  </a:cxn>
                  <a:cxn ang="0">
                    <a:pos x="40" y="57"/>
                  </a:cxn>
                  <a:cxn ang="0">
                    <a:pos x="34" y="56"/>
                  </a:cxn>
                  <a:cxn ang="0">
                    <a:pos x="26" y="60"/>
                  </a:cxn>
                  <a:cxn ang="0">
                    <a:pos x="20" y="63"/>
                  </a:cxn>
                  <a:cxn ang="0">
                    <a:pos x="11" y="68"/>
                  </a:cxn>
                  <a:cxn ang="0">
                    <a:pos x="4" y="63"/>
                  </a:cxn>
                  <a:cxn ang="0">
                    <a:pos x="3" y="55"/>
                  </a:cxn>
                  <a:cxn ang="0">
                    <a:pos x="3" y="44"/>
                  </a:cxn>
                  <a:cxn ang="0">
                    <a:pos x="0" y="34"/>
                  </a:cxn>
                  <a:cxn ang="0">
                    <a:pos x="1" y="21"/>
                  </a:cxn>
                  <a:cxn ang="0">
                    <a:pos x="5" y="10"/>
                  </a:cxn>
                  <a:cxn ang="0">
                    <a:pos x="5" y="10"/>
                  </a:cxn>
                </a:cxnLst>
                <a:rect l="0" t="0" r="r" b="b"/>
                <a:pathLst>
                  <a:path w="68" h="68">
                    <a:moveTo>
                      <a:pt x="5" y="10"/>
                    </a:moveTo>
                    <a:lnTo>
                      <a:pt x="11" y="2"/>
                    </a:lnTo>
                    <a:lnTo>
                      <a:pt x="19" y="0"/>
                    </a:lnTo>
                    <a:lnTo>
                      <a:pt x="29" y="1"/>
                    </a:lnTo>
                    <a:lnTo>
                      <a:pt x="39" y="8"/>
                    </a:lnTo>
                    <a:lnTo>
                      <a:pt x="47" y="10"/>
                    </a:lnTo>
                    <a:lnTo>
                      <a:pt x="55" y="10"/>
                    </a:lnTo>
                    <a:lnTo>
                      <a:pt x="63" y="14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4" y="16"/>
                    </a:lnTo>
                    <a:lnTo>
                      <a:pt x="64" y="17"/>
                    </a:lnTo>
                    <a:lnTo>
                      <a:pt x="65" y="18"/>
                    </a:lnTo>
                    <a:lnTo>
                      <a:pt x="65" y="18"/>
                    </a:lnTo>
                    <a:lnTo>
                      <a:pt x="65" y="20"/>
                    </a:lnTo>
                    <a:lnTo>
                      <a:pt x="66" y="21"/>
                    </a:lnTo>
                    <a:lnTo>
                      <a:pt x="66" y="22"/>
                    </a:lnTo>
                    <a:lnTo>
                      <a:pt x="67" y="24"/>
                    </a:lnTo>
                    <a:lnTo>
                      <a:pt x="67" y="25"/>
                    </a:lnTo>
                    <a:lnTo>
                      <a:pt x="67" y="25"/>
                    </a:lnTo>
                    <a:lnTo>
                      <a:pt x="67" y="27"/>
                    </a:lnTo>
                    <a:lnTo>
                      <a:pt x="67" y="28"/>
                    </a:lnTo>
                    <a:lnTo>
                      <a:pt x="67" y="29"/>
                    </a:lnTo>
                    <a:lnTo>
                      <a:pt x="67" y="31"/>
                    </a:lnTo>
                    <a:lnTo>
                      <a:pt x="68" y="32"/>
                    </a:lnTo>
                    <a:lnTo>
                      <a:pt x="68" y="33"/>
                    </a:lnTo>
                    <a:lnTo>
                      <a:pt x="68" y="34"/>
                    </a:lnTo>
                    <a:lnTo>
                      <a:pt x="68" y="36"/>
                    </a:lnTo>
                    <a:lnTo>
                      <a:pt x="68" y="37"/>
                    </a:lnTo>
                    <a:lnTo>
                      <a:pt x="68" y="38"/>
                    </a:lnTo>
                    <a:lnTo>
                      <a:pt x="68" y="39"/>
                    </a:lnTo>
                    <a:lnTo>
                      <a:pt x="68" y="40"/>
                    </a:lnTo>
                    <a:lnTo>
                      <a:pt x="68" y="42"/>
                    </a:lnTo>
                    <a:lnTo>
                      <a:pt x="68" y="43"/>
                    </a:lnTo>
                    <a:lnTo>
                      <a:pt x="68" y="43"/>
                    </a:lnTo>
                    <a:lnTo>
                      <a:pt x="67" y="45"/>
                    </a:lnTo>
                    <a:lnTo>
                      <a:pt x="67" y="46"/>
                    </a:lnTo>
                    <a:lnTo>
                      <a:pt x="66" y="47"/>
                    </a:lnTo>
                    <a:lnTo>
                      <a:pt x="66" y="48"/>
                    </a:lnTo>
                    <a:lnTo>
                      <a:pt x="66" y="49"/>
                    </a:lnTo>
                    <a:lnTo>
                      <a:pt x="65" y="50"/>
                    </a:lnTo>
                    <a:lnTo>
                      <a:pt x="65" y="50"/>
                    </a:lnTo>
                    <a:lnTo>
                      <a:pt x="65" y="51"/>
                    </a:lnTo>
                    <a:lnTo>
                      <a:pt x="65" y="51"/>
                    </a:lnTo>
                    <a:lnTo>
                      <a:pt x="58" y="56"/>
                    </a:lnTo>
                    <a:lnTo>
                      <a:pt x="53" y="58"/>
                    </a:lnTo>
                    <a:lnTo>
                      <a:pt x="47" y="59"/>
                    </a:lnTo>
                    <a:lnTo>
                      <a:pt x="40" y="57"/>
                    </a:lnTo>
                    <a:lnTo>
                      <a:pt x="34" y="56"/>
                    </a:lnTo>
                    <a:lnTo>
                      <a:pt x="26" y="60"/>
                    </a:lnTo>
                    <a:lnTo>
                      <a:pt x="20" y="63"/>
                    </a:lnTo>
                    <a:lnTo>
                      <a:pt x="11" y="68"/>
                    </a:lnTo>
                    <a:lnTo>
                      <a:pt x="4" y="63"/>
                    </a:lnTo>
                    <a:lnTo>
                      <a:pt x="3" y="55"/>
                    </a:lnTo>
                    <a:lnTo>
                      <a:pt x="3" y="44"/>
                    </a:lnTo>
                    <a:lnTo>
                      <a:pt x="0" y="34"/>
                    </a:lnTo>
                    <a:lnTo>
                      <a:pt x="1" y="21"/>
                    </a:lnTo>
                    <a:lnTo>
                      <a:pt x="5" y="10"/>
                    </a:ln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71" name="Freeform 291"/>
              <p:cNvSpPr>
                <a:spLocks/>
              </p:cNvSpPr>
              <p:nvPr/>
            </p:nvSpPr>
            <p:spPr bwMode="auto">
              <a:xfrm>
                <a:off x="810" y="1704"/>
                <a:ext cx="68" cy="68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11" y="2"/>
                  </a:cxn>
                  <a:cxn ang="0">
                    <a:pos x="19" y="0"/>
                  </a:cxn>
                  <a:cxn ang="0">
                    <a:pos x="29" y="1"/>
                  </a:cxn>
                  <a:cxn ang="0">
                    <a:pos x="39" y="8"/>
                  </a:cxn>
                  <a:cxn ang="0">
                    <a:pos x="47" y="10"/>
                  </a:cxn>
                  <a:cxn ang="0">
                    <a:pos x="55" y="10"/>
                  </a:cxn>
                  <a:cxn ang="0">
                    <a:pos x="63" y="14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4" y="16"/>
                  </a:cxn>
                  <a:cxn ang="0">
                    <a:pos x="64" y="17"/>
                  </a:cxn>
                  <a:cxn ang="0">
                    <a:pos x="65" y="18"/>
                  </a:cxn>
                  <a:cxn ang="0">
                    <a:pos x="65" y="18"/>
                  </a:cxn>
                  <a:cxn ang="0">
                    <a:pos x="65" y="20"/>
                  </a:cxn>
                  <a:cxn ang="0">
                    <a:pos x="66" y="21"/>
                  </a:cxn>
                  <a:cxn ang="0">
                    <a:pos x="66" y="22"/>
                  </a:cxn>
                  <a:cxn ang="0">
                    <a:pos x="67" y="24"/>
                  </a:cxn>
                  <a:cxn ang="0">
                    <a:pos x="67" y="25"/>
                  </a:cxn>
                  <a:cxn ang="0">
                    <a:pos x="67" y="25"/>
                  </a:cxn>
                  <a:cxn ang="0">
                    <a:pos x="67" y="27"/>
                  </a:cxn>
                  <a:cxn ang="0">
                    <a:pos x="67" y="28"/>
                  </a:cxn>
                  <a:cxn ang="0">
                    <a:pos x="67" y="29"/>
                  </a:cxn>
                  <a:cxn ang="0">
                    <a:pos x="67" y="31"/>
                  </a:cxn>
                  <a:cxn ang="0">
                    <a:pos x="68" y="32"/>
                  </a:cxn>
                  <a:cxn ang="0">
                    <a:pos x="68" y="33"/>
                  </a:cxn>
                  <a:cxn ang="0">
                    <a:pos x="68" y="34"/>
                  </a:cxn>
                  <a:cxn ang="0">
                    <a:pos x="68" y="36"/>
                  </a:cxn>
                  <a:cxn ang="0">
                    <a:pos x="68" y="37"/>
                  </a:cxn>
                  <a:cxn ang="0">
                    <a:pos x="68" y="38"/>
                  </a:cxn>
                  <a:cxn ang="0">
                    <a:pos x="68" y="39"/>
                  </a:cxn>
                  <a:cxn ang="0">
                    <a:pos x="68" y="40"/>
                  </a:cxn>
                  <a:cxn ang="0">
                    <a:pos x="68" y="42"/>
                  </a:cxn>
                  <a:cxn ang="0">
                    <a:pos x="68" y="43"/>
                  </a:cxn>
                  <a:cxn ang="0">
                    <a:pos x="68" y="43"/>
                  </a:cxn>
                  <a:cxn ang="0">
                    <a:pos x="67" y="45"/>
                  </a:cxn>
                  <a:cxn ang="0">
                    <a:pos x="67" y="46"/>
                  </a:cxn>
                  <a:cxn ang="0">
                    <a:pos x="66" y="47"/>
                  </a:cxn>
                  <a:cxn ang="0">
                    <a:pos x="66" y="48"/>
                  </a:cxn>
                  <a:cxn ang="0">
                    <a:pos x="66" y="49"/>
                  </a:cxn>
                  <a:cxn ang="0">
                    <a:pos x="65" y="50"/>
                  </a:cxn>
                  <a:cxn ang="0">
                    <a:pos x="65" y="50"/>
                  </a:cxn>
                  <a:cxn ang="0">
                    <a:pos x="65" y="51"/>
                  </a:cxn>
                  <a:cxn ang="0">
                    <a:pos x="65" y="51"/>
                  </a:cxn>
                  <a:cxn ang="0">
                    <a:pos x="58" y="56"/>
                  </a:cxn>
                  <a:cxn ang="0">
                    <a:pos x="53" y="58"/>
                  </a:cxn>
                  <a:cxn ang="0">
                    <a:pos x="47" y="59"/>
                  </a:cxn>
                  <a:cxn ang="0">
                    <a:pos x="40" y="57"/>
                  </a:cxn>
                  <a:cxn ang="0">
                    <a:pos x="34" y="56"/>
                  </a:cxn>
                  <a:cxn ang="0">
                    <a:pos x="26" y="60"/>
                  </a:cxn>
                  <a:cxn ang="0">
                    <a:pos x="20" y="63"/>
                  </a:cxn>
                  <a:cxn ang="0">
                    <a:pos x="11" y="68"/>
                  </a:cxn>
                  <a:cxn ang="0">
                    <a:pos x="4" y="63"/>
                  </a:cxn>
                  <a:cxn ang="0">
                    <a:pos x="3" y="55"/>
                  </a:cxn>
                  <a:cxn ang="0">
                    <a:pos x="3" y="44"/>
                  </a:cxn>
                  <a:cxn ang="0">
                    <a:pos x="0" y="34"/>
                  </a:cxn>
                  <a:cxn ang="0">
                    <a:pos x="1" y="21"/>
                  </a:cxn>
                  <a:cxn ang="0">
                    <a:pos x="5" y="10"/>
                  </a:cxn>
                  <a:cxn ang="0">
                    <a:pos x="5" y="10"/>
                  </a:cxn>
                </a:cxnLst>
                <a:rect l="0" t="0" r="r" b="b"/>
                <a:pathLst>
                  <a:path w="68" h="68">
                    <a:moveTo>
                      <a:pt x="5" y="10"/>
                    </a:moveTo>
                    <a:lnTo>
                      <a:pt x="11" y="2"/>
                    </a:lnTo>
                    <a:lnTo>
                      <a:pt x="19" y="0"/>
                    </a:lnTo>
                    <a:lnTo>
                      <a:pt x="29" y="1"/>
                    </a:lnTo>
                    <a:lnTo>
                      <a:pt x="39" y="8"/>
                    </a:lnTo>
                    <a:lnTo>
                      <a:pt x="47" y="10"/>
                    </a:lnTo>
                    <a:lnTo>
                      <a:pt x="55" y="10"/>
                    </a:lnTo>
                    <a:lnTo>
                      <a:pt x="63" y="14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4" y="16"/>
                    </a:lnTo>
                    <a:lnTo>
                      <a:pt x="64" y="17"/>
                    </a:lnTo>
                    <a:lnTo>
                      <a:pt x="65" y="18"/>
                    </a:lnTo>
                    <a:lnTo>
                      <a:pt x="65" y="18"/>
                    </a:lnTo>
                    <a:lnTo>
                      <a:pt x="65" y="20"/>
                    </a:lnTo>
                    <a:lnTo>
                      <a:pt x="66" y="21"/>
                    </a:lnTo>
                    <a:lnTo>
                      <a:pt x="66" y="22"/>
                    </a:lnTo>
                    <a:lnTo>
                      <a:pt x="67" y="24"/>
                    </a:lnTo>
                    <a:lnTo>
                      <a:pt x="67" y="25"/>
                    </a:lnTo>
                    <a:lnTo>
                      <a:pt x="67" y="25"/>
                    </a:lnTo>
                    <a:lnTo>
                      <a:pt x="67" y="27"/>
                    </a:lnTo>
                    <a:lnTo>
                      <a:pt x="67" y="28"/>
                    </a:lnTo>
                    <a:lnTo>
                      <a:pt x="67" y="29"/>
                    </a:lnTo>
                    <a:lnTo>
                      <a:pt x="67" y="31"/>
                    </a:lnTo>
                    <a:lnTo>
                      <a:pt x="68" y="32"/>
                    </a:lnTo>
                    <a:lnTo>
                      <a:pt x="68" y="33"/>
                    </a:lnTo>
                    <a:lnTo>
                      <a:pt x="68" y="34"/>
                    </a:lnTo>
                    <a:lnTo>
                      <a:pt x="68" y="36"/>
                    </a:lnTo>
                    <a:lnTo>
                      <a:pt x="68" y="37"/>
                    </a:lnTo>
                    <a:lnTo>
                      <a:pt x="68" y="38"/>
                    </a:lnTo>
                    <a:lnTo>
                      <a:pt x="68" y="39"/>
                    </a:lnTo>
                    <a:lnTo>
                      <a:pt x="68" y="40"/>
                    </a:lnTo>
                    <a:lnTo>
                      <a:pt x="68" y="42"/>
                    </a:lnTo>
                    <a:lnTo>
                      <a:pt x="68" y="43"/>
                    </a:lnTo>
                    <a:lnTo>
                      <a:pt x="68" y="43"/>
                    </a:lnTo>
                    <a:lnTo>
                      <a:pt x="67" y="45"/>
                    </a:lnTo>
                    <a:lnTo>
                      <a:pt x="67" y="46"/>
                    </a:lnTo>
                    <a:lnTo>
                      <a:pt x="66" y="47"/>
                    </a:lnTo>
                    <a:lnTo>
                      <a:pt x="66" y="48"/>
                    </a:lnTo>
                    <a:lnTo>
                      <a:pt x="66" y="49"/>
                    </a:lnTo>
                    <a:lnTo>
                      <a:pt x="65" y="50"/>
                    </a:lnTo>
                    <a:lnTo>
                      <a:pt x="65" y="50"/>
                    </a:lnTo>
                    <a:lnTo>
                      <a:pt x="65" y="51"/>
                    </a:lnTo>
                    <a:lnTo>
                      <a:pt x="65" y="51"/>
                    </a:lnTo>
                    <a:lnTo>
                      <a:pt x="58" y="56"/>
                    </a:lnTo>
                    <a:lnTo>
                      <a:pt x="53" y="58"/>
                    </a:lnTo>
                    <a:lnTo>
                      <a:pt x="47" y="59"/>
                    </a:lnTo>
                    <a:lnTo>
                      <a:pt x="40" y="57"/>
                    </a:lnTo>
                    <a:lnTo>
                      <a:pt x="34" y="56"/>
                    </a:lnTo>
                    <a:lnTo>
                      <a:pt x="26" y="60"/>
                    </a:lnTo>
                    <a:lnTo>
                      <a:pt x="20" y="63"/>
                    </a:lnTo>
                    <a:lnTo>
                      <a:pt x="11" y="68"/>
                    </a:lnTo>
                    <a:lnTo>
                      <a:pt x="4" y="63"/>
                    </a:lnTo>
                    <a:lnTo>
                      <a:pt x="3" y="55"/>
                    </a:lnTo>
                    <a:lnTo>
                      <a:pt x="3" y="44"/>
                    </a:lnTo>
                    <a:lnTo>
                      <a:pt x="0" y="34"/>
                    </a:lnTo>
                    <a:lnTo>
                      <a:pt x="1" y="21"/>
                    </a:lnTo>
                    <a:lnTo>
                      <a:pt x="5" y="10"/>
                    </a:lnTo>
                    <a:lnTo>
                      <a:pt x="5" y="10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72" name="Freeform 292"/>
              <p:cNvSpPr>
                <a:spLocks/>
              </p:cNvSpPr>
              <p:nvPr/>
            </p:nvSpPr>
            <p:spPr bwMode="auto">
              <a:xfrm>
                <a:off x="814" y="1703"/>
                <a:ext cx="60" cy="16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" y="12"/>
                  </a:cxn>
                  <a:cxn ang="0">
                    <a:pos x="8" y="3"/>
                  </a:cxn>
                  <a:cxn ang="0">
                    <a:pos x="15" y="1"/>
                  </a:cxn>
                  <a:cxn ang="0">
                    <a:pos x="25" y="3"/>
                  </a:cxn>
                  <a:cxn ang="0">
                    <a:pos x="34" y="9"/>
                  </a:cxn>
                  <a:cxn ang="0">
                    <a:pos x="45" y="12"/>
                  </a:cxn>
                  <a:cxn ang="0">
                    <a:pos x="51" y="12"/>
                  </a:cxn>
                  <a:cxn ang="0">
                    <a:pos x="58" y="15"/>
                  </a:cxn>
                  <a:cxn ang="0">
                    <a:pos x="59" y="16"/>
                  </a:cxn>
                  <a:cxn ang="0">
                    <a:pos x="60" y="16"/>
                  </a:cxn>
                  <a:cxn ang="0">
                    <a:pos x="60" y="15"/>
                  </a:cxn>
                  <a:cxn ang="0">
                    <a:pos x="60" y="15"/>
                  </a:cxn>
                  <a:cxn ang="0">
                    <a:pos x="51" y="10"/>
                  </a:cxn>
                  <a:cxn ang="0">
                    <a:pos x="41" y="10"/>
                  </a:cxn>
                  <a:cxn ang="0">
                    <a:pos x="35" y="8"/>
                  </a:cxn>
                  <a:cxn ang="0">
                    <a:pos x="26" y="2"/>
                  </a:cxn>
                  <a:cxn ang="0">
                    <a:pos x="15" y="0"/>
                  </a:cxn>
                  <a:cxn ang="0">
                    <a:pos x="7" y="2"/>
                  </a:cxn>
                  <a:cxn ang="0">
                    <a:pos x="0" y="11"/>
                  </a:cxn>
                </a:cxnLst>
                <a:rect l="0" t="0" r="r" b="b"/>
                <a:pathLst>
                  <a:path w="60" h="16">
                    <a:moveTo>
                      <a:pt x="0" y="11"/>
                    </a:moveTo>
                    <a:lnTo>
                      <a:pt x="1" y="12"/>
                    </a:lnTo>
                    <a:lnTo>
                      <a:pt x="8" y="3"/>
                    </a:lnTo>
                    <a:lnTo>
                      <a:pt x="15" y="1"/>
                    </a:lnTo>
                    <a:lnTo>
                      <a:pt x="25" y="3"/>
                    </a:lnTo>
                    <a:lnTo>
                      <a:pt x="34" y="9"/>
                    </a:lnTo>
                    <a:lnTo>
                      <a:pt x="45" y="12"/>
                    </a:lnTo>
                    <a:lnTo>
                      <a:pt x="51" y="12"/>
                    </a:lnTo>
                    <a:lnTo>
                      <a:pt x="58" y="15"/>
                    </a:lnTo>
                    <a:lnTo>
                      <a:pt x="59" y="16"/>
                    </a:lnTo>
                    <a:lnTo>
                      <a:pt x="60" y="16"/>
                    </a:lnTo>
                    <a:lnTo>
                      <a:pt x="60" y="15"/>
                    </a:lnTo>
                    <a:lnTo>
                      <a:pt x="60" y="15"/>
                    </a:lnTo>
                    <a:lnTo>
                      <a:pt x="51" y="10"/>
                    </a:lnTo>
                    <a:lnTo>
                      <a:pt x="41" y="10"/>
                    </a:lnTo>
                    <a:lnTo>
                      <a:pt x="35" y="8"/>
                    </a:lnTo>
                    <a:lnTo>
                      <a:pt x="26" y="2"/>
                    </a:lnTo>
                    <a:lnTo>
                      <a:pt x="15" y="0"/>
                    </a:lnTo>
                    <a:lnTo>
                      <a:pt x="7" y="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73" name="Freeform 293"/>
              <p:cNvSpPr>
                <a:spLocks/>
              </p:cNvSpPr>
              <p:nvPr/>
            </p:nvSpPr>
            <p:spPr bwMode="auto">
              <a:xfrm>
                <a:off x="873" y="1718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74" name="Freeform 294"/>
              <p:cNvSpPr>
                <a:spLocks/>
              </p:cNvSpPr>
              <p:nvPr/>
            </p:nvSpPr>
            <p:spPr bwMode="auto">
              <a:xfrm>
                <a:off x="873" y="1719"/>
                <a:ext cx="3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75" name="Freeform 295"/>
              <p:cNvSpPr>
                <a:spLocks/>
              </p:cNvSpPr>
              <p:nvPr/>
            </p:nvSpPr>
            <p:spPr bwMode="auto">
              <a:xfrm>
                <a:off x="874" y="1722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76" name="Freeform 296"/>
              <p:cNvSpPr>
                <a:spLocks/>
              </p:cNvSpPr>
              <p:nvPr/>
            </p:nvSpPr>
            <p:spPr bwMode="auto">
              <a:xfrm>
                <a:off x="874" y="1723"/>
                <a:ext cx="3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1" y="2"/>
                  </a:cxn>
                  <a:cxn ang="0">
                    <a:pos x="2" y="5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2" y="2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3" h="5">
                    <a:moveTo>
                      <a:pt x="0" y="1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77" name="Freeform 297"/>
              <p:cNvSpPr>
                <a:spLocks/>
              </p:cNvSpPr>
              <p:nvPr/>
            </p:nvSpPr>
            <p:spPr bwMode="auto">
              <a:xfrm>
                <a:off x="876" y="1728"/>
                <a:ext cx="2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78" name="Freeform 298"/>
              <p:cNvSpPr>
                <a:spLocks/>
              </p:cNvSpPr>
              <p:nvPr/>
            </p:nvSpPr>
            <p:spPr bwMode="auto">
              <a:xfrm>
                <a:off x="876" y="1728"/>
                <a:ext cx="2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2" y="3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3">
                    <a:moveTo>
                      <a:pt x="0" y="1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79" name="Freeform 299"/>
              <p:cNvSpPr>
                <a:spLocks/>
              </p:cNvSpPr>
              <p:nvPr/>
            </p:nvSpPr>
            <p:spPr bwMode="auto">
              <a:xfrm>
                <a:off x="876" y="1731"/>
                <a:ext cx="2" cy="4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1" y="4"/>
                  </a:cxn>
                  <a:cxn ang="0">
                    <a:pos x="2" y="4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80" name="Freeform 300"/>
              <p:cNvSpPr>
                <a:spLocks/>
              </p:cNvSpPr>
              <p:nvPr/>
            </p:nvSpPr>
            <p:spPr bwMode="auto">
              <a:xfrm>
                <a:off x="876" y="1733"/>
                <a:ext cx="2" cy="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1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1" y="2"/>
                  </a:cxn>
                  <a:cxn ang="0">
                    <a:pos x="0" y="2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81" name="Freeform 301"/>
              <p:cNvSpPr>
                <a:spLocks/>
              </p:cNvSpPr>
              <p:nvPr/>
            </p:nvSpPr>
            <p:spPr bwMode="auto">
              <a:xfrm>
                <a:off x="877" y="1736"/>
                <a:ext cx="1" cy="1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1" y="11"/>
                  </a:cxn>
                  <a:cxn ang="0">
                    <a:pos x="1" y="1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1">
                    <a:moveTo>
                      <a:pt x="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82" name="Freeform 302"/>
              <p:cNvSpPr>
                <a:spLocks/>
              </p:cNvSpPr>
              <p:nvPr/>
            </p:nvSpPr>
            <p:spPr bwMode="auto">
              <a:xfrm>
                <a:off x="876" y="1746"/>
                <a:ext cx="2" cy="5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1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1" y="4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2" y="1"/>
                  </a:cxn>
                </a:cxnLst>
                <a:rect l="0" t="0" r="r" b="b"/>
                <a:pathLst>
                  <a:path w="2" h="5">
                    <a:moveTo>
                      <a:pt x="2" y="1"/>
                    </a:moveTo>
                    <a:lnTo>
                      <a:pt x="1" y="1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83" name="Freeform 303"/>
              <p:cNvSpPr>
                <a:spLocks/>
              </p:cNvSpPr>
              <p:nvPr/>
            </p:nvSpPr>
            <p:spPr bwMode="auto">
              <a:xfrm>
                <a:off x="875" y="1751"/>
                <a:ext cx="2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84" name="Freeform 304"/>
              <p:cNvSpPr>
                <a:spLocks/>
              </p:cNvSpPr>
              <p:nvPr/>
            </p:nvSpPr>
            <p:spPr bwMode="auto">
              <a:xfrm>
                <a:off x="875" y="1751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1" y="1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85" name="Freeform 305"/>
              <p:cNvSpPr>
                <a:spLocks/>
              </p:cNvSpPr>
              <p:nvPr/>
            </p:nvSpPr>
            <p:spPr bwMode="auto">
              <a:xfrm>
                <a:off x="874" y="1754"/>
                <a:ext cx="2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86" name="Freeform 306"/>
              <p:cNvSpPr>
                <a:spLocks/>
              </p:cNvSpPr>
              <p:nvPr/>
            </p:nvSpPr>
            <p:spPr bwMode="auto">
              <a:xfrm>
                <a:off x="875" y="1754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87" name="Freeform 307"/>
              <p:cNvSpPr>
                <a:spLocks/>
              </p:cNvSpPr>
              <p:nvPr/>
            </p:nvSpPr>
            <p:spPr bwMode="auto">
              <a:xfrm>
                <a:off x="813" y="1754"/>
                <a:ext cx="63" cy="18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62" y="0"/>
                  </a:cxn>
                  <a:cxn ang="0">
                    <a:pos x="54" y="6"/>
                  </a:cxn>
                  <a:cxn ang="0">
                    <a:pos x="50" y="7"/>
                  </a:cxn>
                  <a:cxn ang="0">
                    <a:pos x="44" y="9"/>
                  </a:cxn>
                  <a:cxn ang="0">
                    <a:pos x="37" y="6"/>
                  </a:cxn>
                  <a:cxn ang="0">
                    <a:pos x="31" y="6"/>
                  </a:cxn>
                  <a:cxn ang="0">
                    <a:pos x="21" y="10"/>
                  </a:cxn>
                  <a:cxn ang="0">
                    <a:pos x="14" y="14"/>
                  </a:cxn>
                  <a:cxn ang="0">
                    <a:pos x="8" y="17"/>
                  </a:cxn>
                  <a:cxn ang="0">
                    <a:pos x="1" y="12"/>
                  </a:cxn>
                  <a:cxn ang="0">
                    <a:pos x="1" y="5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13"/>
                  </a:cxn>
                  <a:cxn ang="0">
                    <a:pos x="8" y="18"/>
                  </a:cxn>
                  <a:cxn ang="0">
                    <a:pos x="21" y="12"/>
                  </a:cxn>
                  <a:cxn ang="0">
                    <a:pos x="24" y="10"/>
                  </a:cxn>
                  <a:cxn ang="0">
                    <a:pos x="31" y="7"/>
                  </a:cxn>
                  <a:cxn ang="0">
                    <a:pos x="37" y="7"/>
                  </a:cxn>
                  <a:cxn ang="0">
                    <a:pos x="44" y="10"/>
                  </a:cxn>
                  <a:cxn ang="0">
                    <a:pos x="50" y="8"/>
                  </a:cxn>
                  <a:cxn ang="0">
                    <a:pos x="56" y="6"/>
                  </a:cxn>
                  <a:cxn ang="0">
                    <a:pos x="62" y="2"/>
                  </a:cxn>
                  <a:cxn ang="0">
                    <a:pos x="63" y="2"/>
                  </a:cxn>
                  <a:cxn ang="0">
                    <a:pos x="62" y="0"/>
                  </a:cxn>
                </a:cxnLst>
                <a:rect l="0" t="0" r="r" b="b"/>
                <a:pathLst>
                  <a:path w="63" h="18">
                    <a:moveTo>
                      <a:pt x="62" y="0"/>
                    </a:moveTo>
                    <a:lnTo>
                      <a:pt x="62" y="0"/>
                    </a:lnTo>
                    <a:lnTo>
                      <a:pt x="54" y="6"/>
                    </a:lnTo>
                    <a:lnTo>
                      <a:pt x="50" y="7"/>
                    </a:lnTo>
                    <a:lnTo>
                      <a:pt x="44" y="9"/>
                    </a:lnTo>
                    <a:lnTo>
                      <a:pt x="37" y="6"/>
                    </a:lnTo>
                    <a:lnTo>
                      <a:pt x="31" y="6"/>
                    </a:lnTo>
                    <a:lnTo>
                      <a:pt x="21" y="10"/>
                    </a:lnTo>
                    <a:lnTo>
                      <a:pt x="14" y="14"/>
                    </a:lnTo>
                    <a:lnTo>
                      <a:pt x="8" y="17"/>
                    </a:lnTo>
                    <a:lnTo>
                      <a:pt x="1" y="12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13"/>
                    </a:lnTo>
                    <a:lnTo>
                      <a:pt x="8" y="18"/>
                    </a:lnTo>
                    <a:lnTo>
                      <a:pt x="21" y="12"/>
                    </a:lnTo>
                    <a:lnTo>
                      <a:pt x="24" y="10"/>
                    </a:lnTo>
                    <a:lnTo>
                      <a:pt x="31" y="7"/>
                    </a:lnTo>
                    <a:lnTo>
                      <a:pt x="37" y="7"/>
                    </a:lnTo>
                    <a:lnTo>
                      <a:pt x="44" y="10"/>
                    </a:lnTo>
                    <a:lnTo>
                      <a:pt x="50" y="8"/>
                    </a:lnTo>
                    <a:lnTo>
                      <a:pt x="56" y="6"/>
                    </a:lnTo>
                    <a:lnTo>
                      <a:pt x="62" y="2"/>
                    </a:lnTo>
                    <a:lnTo>
                      <a:pt x="63" y="2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88" name="Freeform 308"/>
              <p:cNvSpPr>
                <a:spLocks/>
              </p:cNvSpPr>
              <p:nvPr/>
            </p:nvSpPr>
            <p:spPr bwMode="auto">
              <a:xfrm>
                <a:off x="809" y="1714"/>
                <a:ext cx="6" cy="45"/>
              </a:xfrm>
              <a:custGeom>
                <a:avLst/>
                <a:gdLst/>
                <a:ahLst/>
                <a:cxnLst>
                  <a:cxn ang="0">
                    <a:pos x="4" y="45"/>
                  </a:cxn>
                  <a:cxn ang="0">
                    <a:pos x="5" y="45"/>
                  </a:cxn>
                  <a:cxn ang="0">
                    <a:pos x="5" y="36"/>
                  </a:cxn>
                  <a:cxn ang="0">
                    <a:pos x="1" y="24"/>
                  </a:cxn>
                  <a:cxn ang="0">
                    <a:pos x="3" y="11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2" y="11"/>
                  </a:cxn>
                  <a:cxn ang="0">
                    <a:pos x="0" y="24"/>
                  </a:cxn>
                  <a:cxn ang="0">
                    <a:pos x="3" y="33"/>
                  </a:cxn>
                  <a:cxn ang="0">
                    <a:pos x="3" y="36"/>
                  </a:cxn>
                  <a:cxn ang="0">
                    <a:pos x="4" y="45"/>
                  </a:cxn>
                  <a:cxn ang="0">
                    <a:pos x="4" y="45"/>
                  </a:cxn>
                </a:cxnLst>
                <a:rect l="0" t="0" r="r" b="b"/>
                <a:pathLst>
                  <a:path w="6" h="45">
                    <a:moveTo>
                      <a:pt x="4" y="45"/>
                    </a:moveTo>
                    <a:lnTo>
                      <a:pt x="5" y="45"/>
                    </a:lnTo>
                    <a:lnTo>
                      <a:pt x="5" y="36"/>
                    </a:lnTo>
                    <a:lnTo>
                      <a:pt x="1" y="24"/>
                    </a:lnTo>
                    <a:lnTo>
                      <a:pt x="3" y="1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2" y="11"/>
                    </a:lnTo>
                    <a:lnTo>
                      <a:pt x="0" y="24"/>
                    </a:lnTo>
                    <a:lnTo>
                      <a:pt x="3" y="33"/>
                    </a:lnTo>
                    <a:lnTo>
                      <a:pt x="3" y="36"/>
                    </a:lnTo>
                    <a:lnTo>
                      <a:pt x="4" y="45"/>
                    </a:lnTo>
                    <a:lnTo>
                      <a:pt x="4" y="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89" name="Freeform 309"/>
              <p:cNvSpPr>
                <a:spLocks/>
              </p:cNvSpPr>
              <p:nvPr/>
            </p:nvSpPr>
            <p:spPr bwMode="auto">
              <a:xfrm>
                <a:off x="887" y="1746"/>
                <a:ext cx="9" cy="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0" y="8"/>
                  </a:cxn>
                  <a:cxn ang="0">
                    <a:pos x="5" y="7"/>
                  </a:cxn>
                  <a:cxn ang="0">
                    <a:pos x="8" y="4"/>
                  </a:cxn>
                  <a:cxn ang="0">
                    <a:pos x="9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9" h="8">
                    <a:moveTo>
                      <a:pt x="2" y="0"/>
                    </a:moveTo>
                    <a:lnTo>
                      <a:pt x="0" y="3"/>
                    </a:lnTo>
                    <a:lnTo>
                      <a:pt x="0" y="8"/>
                    </a:lnTo>
                    <a:lnTo>
                      <a:pt x="5" y="7"/>
                    </a:lnTo>
                    <a:lnTo>
                      <a:pt x="8" y="4"/>
                    </a:lnTo>
                    <a:lnTo>
                      <a:pt x="9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90" name="Freeform 310"/>
              <p:cNvSpPr>
                <a:spLocks/>
              </p:cNvSpPr>
              <p:nvPr/>
            </p:nvSpPr>
            <p:spPr bwMode="auto">
              <a:xfrm>
                <a:off x="887" y="1746"/>
                <a:ext cx="9" cy="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0" y="8"/>
                  </a:cxn>
                  <a:cxn ang="0">
                    <a:pos x="5" y="7"/>
                  </a:cxn>
                  <a:cxn ang="0">
                    <a:pos x="8" y="4"/>
                  </a:cxn>
                  <a:cxn ang="0">
                    <a:pos x="9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9" h="8">
                    <a:moveTo>
                      <a:pt x="2" y="0"/>
                    </a:moveTo>
                    <a:lnTo>
                      <a:pt x="0" y="3"/>
                    </a:lnTo>
                    <a:lnTo>
                      <a:pt x="0" y="8"/>
                    </a:lnTo>
                    <a:lnTo>
                      <a:pt x="5" y="7"/>
                    </a:lnTo>
                    <a:lnTo>
                      <a:pt x="8" y="4"/>
                    </a:lnTo>
                    <a:lnTo>
                      <a:pt x="9" y="0"/>
                    </a:lnTo>
                    <a:lnTo>
                      <a:pt x="2" y="0"/>
                    </a:lnTo>
                    <a:lnTo>
                      <a:pt x="2" y="0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91" name="Freeform 311"/>
              <p:cNvSpPr>
                <a:spLocks/>
              </p:cNvSpPr>
              <p:nvPr/>
            </p:nvSpPr>
            <p:spPr bwMode="auto">
              <a:xfrm>
                <a:off x="886" y="1746"/>
                <a:ext cx="10" cy="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8"/>
                  </a:cxn>
                  <a:cxn ang="0">
                    <a:pos x="10" y="4"/>
                  </a:cxn>
                  <a:cxn ang="0">
                    <a:pos x="9" y="3"/>
                  </a:cxn>
                  <a:cxn ang="0">
                    <a:pos x="5" y="7"/>
                  </a:cxn>
                  <a:cxn ang="0">
                    <a:pos x="2" y="7"/>
                  </a:cxn>
                  <a:cxn ang="0">
                    <a:pos x="2" y="2"/>
                  </a:cxn>
                  <a:cxn ang="0">
                    <a:pos x="3" y="0"/>
                  </a:cxn>
                </a:cxnLst>
                <a:rect l="0" t="0" r="r" b="b"/>
                <a:pathLst>
                  <a:path w="10" h="8">
                    <a:moveTo>
                      <a:pt x="3" y="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10" y="4"/>
                    </a:lnTo>
                    <a:lnTo>
                      <a:pt x="9" y="3"/>
                    </a:lnTo>
                    <a:lnTo>
                      <a:pt x="5" y="7"/>
                    </a:lnTo>
                    <a:lnTo>
                      <a:pt x="2" y="7"/>
                    </a:lnTo>
                    <a:lnTo>
                      <a:pt x="2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92" name="Freeform 312"/>
              <p:cNvSpPr>
                <a:spLocks/>
              </p:cNvSpPr>
              <p:nvPr/>
            </p:nvSpPr>
            <p:spPr bwMode="auto">
              <a:xfrm>
                <a:off x="888" y="1745"/>
                <a:ext cx="8" cy="5"/>
              </a:xfrm>
              <a:custGeom>
                <a:avLst/>
                <a:gdLst/>
                <a:ahLst/>
                <a:cxnLst>
                  <a:cxn ang="0">
                    <a:pos x="8" y="5"/>
                  </a:cxn>
                  <a:cxn ang="0">
                    <a:pos x="8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7" y="2"/>
                  </a:cxn>
                  <a:cxn ang="0">
                    <a:pos x="7" y="4"/>
                  </a:cxn>
                  <a:cxn ang="0">
                    <a:pos x="8" y="5"/>
                  </a:cxn>
                </a:cxnLst>
                <a:rect l="0" t="0" r="r" b="b"/>
                <a:pathLst>
                  <a:path w="8" h="5">
                    <a:moveTo>
                      <a:pt x="8" y="5"/>
                    </a:moveTo>
                    <a:lnTo>
                      <a:pt x="8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7" y="2"/>
                    </a:lnTo>
                    <a:lnTo>
                      <a:pt x="7" y="4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93" name="Freeform 313"/>
              <p:cNvSpPr>
                <a:spLocks/>
              </p:cNvSpPr>
              <p:nvPr/>
            </p:nvSpPr>
            <p:spPr bwMode="auto">
              <a:xfrm>
                <a:off x="611" y="1728"/>
                <a:ext cx="5" cy="2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0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4" y="3"/>
                  </a:cxn>
                  <a:cxn ang="0">
                    <a:pos x="4" y="4"/>
                  </a:cxn>
                  <a:cxn ang="0">
                    <a:pos x="3" y="4"/>
                  </a:cxn>
                  <a:cxn ang="0">
                    <a:pos x="3" y="6"/>
                  </a:cxn>
                  <a:cxn ang="0">
                    <a:pos x="2" y="7"/>
                  </a:cxn>
                  <a:cxn ang="0">
                    <a:pos x="2" y="8"/>
                  </a:cxn>
                  <a:cxn ang="0">
                    <a:pos x="2" y="9"/>
                  </a:cxn>
                  <a:cxn ang="0">
                    <a:pos x="1" y="10"/>
                  </a:cxn>
                  <a:cxn ang="0">
                    <a:pos x="1" y="11"/>
                  </a:cxn>
                  <a:cxn ang="0">
                    <a:pos x="1" y="11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5"/>
                  </a:cxn>
                  <a:cxn ang="0">
                    <a:pos x="0" y="16"/>
                  </a:cxn>
                  <a:cxn ang="0">
                    <a:pos x="0" y="17"/>
                  </a:cxn>
                  <a:cxn ang="0">
                    <a:pos x="0" y="18"/>
                  </a:cxn>
                  <a:cxn ang="0">
                    <a:pos x="0" y="19"/>
                  </a:cxn>
                  <a:cxn ang="0">
                    <a:pos x="1" y="19"/>
                  </a:cxn>
                  <a:cxn ang="0">
                    <a:pos x="1" y="20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1" y="22"/>
                  </a:cxn>
                  <a:cxn ang="0">
                    <a:pos x="1" y="22"/>
                  </a:cxn>
                  <a:cxn ang="0">
                    <a:pos x="1" y="22"/>
                  </a:cxn>
                  <a:cxn ang="0">
                    <a:pos x="1" y="22"/>
                  </a:cxn>
                  <a:cxn ang="0">
                    <a:pos x="4" y="18"/>
                  </a:cxn>
                  <a:cxn ang="0">
                    <a:pos x="5" y="12"/>
                  </a:cxn>
                  <a:cxn ang="0">
                    <a:pos x="5" y="12"/>
                  </a:cxn>
                  <a:cxn ang="0">
                    <a:pos x="5" y="11"/>
                  </a:cxn>
                  <a:cxn ang="0">
                    <a:pos x="5" y="10"/>
                  </a:cxn>
                  <a:cxn ang="0">
                    <a:pos x="5" y="8"/>
                  </a:cxn>
                  <a:cxn ang="0">
                    <a:pos x="5" y="7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22">
                    <a:moveTo>
                      <a:pt x="5" y="0"/>
                    </a:moveTo>
                    <a:lnTo>
                      <a:pt x="5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6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0" y="18"/>
                    </a:lnTo>
                    <a:lnTo>
                      <a:pt x="0" y="19"/>
                    </a:lnTo>
                    <a:lnTo>
                      <a:pt x="1" y="19"/>
                    </a:lnTo>
                    <a:lnTo>
                      <a:pt x="1" y="20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4" y="18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5" y="11"/>
                    </a:lnTo>
                    <a:lnTo>
                      <a:pt x="5" y="10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94" name="Freeform 314"/>
              <p:cNvSpPr>
                <a:spLocks/>
              </p:cNvSpPr>
              <p:nvPr/>
            </p:nvSpPr>
            <p:spPr bwMode="auto">
              <a:xfrm>
                <a:off x="611" y="1728"/>
                <a:ext cx="5" cy="2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0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4" y="3"/>
                  </a:cxn>
                  <a:cxn ang="0">
                    <a:pos x="4" y="4"/>
                  </a:cxn>
                  <a:cxn ang="0">
                    <a:pos x="3" y="4"/>
                  </a:cxn>
                  <a:cxn ang="0">
                    <a:pos x="3" y="6"/>
                  </a:cxn>
                  <a:cxn ang="0">
                    <a:pos x="2" y="7"/>
                  </a:cxn>
                  <a:cxn ang="0">
                    <a:pos x="2" y="8"/>
                  </a:cxn>
                  <a:cxn ang="0">
                    <a:pos x="2" y="9"/>
                  </a:cxn>
                  <a:cxn ang="0">
                    <a:pos x="1" y="10"/>
                  </a:cxn>
                  <a:cxn ang="0">
                    <a:pos x="1" y="11"/>
                  </a:cxn>
                  <a:cxn ang="0">
                    <a:pos x="1" y="11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5"/>
                  </a:cxn>
                  <a:cxn ang="0">
                    <a:pos x="0" y="16"/>
                  </a:cxn>
                  <a:cxn ang="0">
                    <a:pos x="0" y="17"/>
                  </a:cxn>
                  <a:cxn ang="0">
                    <a:pos x="0" y="18"/>
                  </a:cxn>
                  <a:cxn ang="0">
                    <a:pos x="0" y="19"/>
                  </a:cxn>
                  <a:cxn ang="0">
                    <a:pos x="1" y="19"/>
                  </a:cxn>
                  <a:cxn ang="0">
                    <a:pos x="1" y="20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1" y="22"/>
                  </a:cxn>
                  <a:cxn ang="0">
                    <a:pos x="1" y="22"/>
                  </a:cxn>
                  <a:cxn ang="0">
                    <a:pos x="1" y="22"/>
                  </a:cxn>
                  <a:cxn ang="0">
                    <a:pos x="1" y="22"/>
                  </a:cxn>
                  <a:cxn ang="0">
                    <a:pos x="4" y="18"/>
                  </a:cxn>
                  <a:cxn ang="0">
                    <a:pos x="5" y="12"/>
                  </a:cxn>
                  <a:cxn ang="0">
                    <a:pos x="5" y="12"/>
                  </a:cxn>
                  <a:cxn ang="0">
                    <a:pos x="5" y="11"/>
                  </a:cxn>
                  <a:cxn ang="0">
                    <a:pos x="5" y="10"/>
                  </a:cxn>
                  <a:cxn ang="0">
                    <a:pos x="5" y="8"/>
                  </a:cxn>
                  <a:cxn ang="0">
                    <a:pos x="5" y="7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22">
                    <a:moveTo>
                      <a:pt x="5" y="0"/>
                    </a:moveTo>
                    <a:lnTo>
                      <a:pt x="5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6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0" y="18"/>
                    </a:lnTo>
                    <a:lnTo>
                      <a:pt x="0" y="19"/>
                    </a:lnTo>
                    <a:lnTo>
                      <a:pt x="1" y="19"/>
                    </a:lnTo>
                    <a:lnTo>
                      <a:pt x="1" y="20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4" y="18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5" y="11"/>
                    </a:lnTo>
                    <a:lnTo>
                      <a:pt x="5" y="10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95" name="Freeform 315"/>
              <p:cNvSpPr>
                <a:spLocks/>
              </p:cNvSpPr>
              <p:nvPr/>
            </p:nvSpPr>
            <p:spPr bwMode="auto">
              <a:xfrm>
                <a:off x="616" y="1727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96" name="Freeform 316"/>
              <p:cNvSpPr>
                <a:spLocks/>
              </p:cNvSpPr>
              <p:nvPr/>
            </p:nvSpPr>
            <p:spPr bwMode="auto">
              <a:xfrm>
                <a:off x="616" y="1728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97" name="Freeform 317"/>
              <p:cNvSpPr>
                <a:spLocks/>
              </p:cNvSpPr>
              <p:nvPr/>
            </p:nvSpPr>
            <p:spPr bwMode="auto">
              <a:xfrm>
                <a:off x="615" y="1729"/>
                <a:ext cx="2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98" name="Freeform 318"/>
              <p:cNvSpPr>
                <a:spLocks/>
              </p:cNvSpPr>
              <p:nvPr/>
            </p:nvSpPr>
            <p:spPr bwMode="auto">
              <a:xfrm>
                <a:off x="615" y="1729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99" name="Freeform 319"/>
              <p:cNvSpPr>
                <a:spLocks/>
              </p:cNvSpPr>
              <p:nvPr/>
            </p:nvSpPr>
            <p:spPr bwMode="auto">
              <a:xfrm>
                <a:off x="615" y="1730"/>
                <a:ext cx="1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00" name="Freeform 320"/>
              <p:cNvSpPr>
                <a:spLocks/>
              </p:cNvSpPr>
              <p:nvPr/>
            </p:nvSpPr>
            <p:spPr bwMode="auto">
              <a:xfrm>
                <a:off x="614" y="1730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01" name="Freeform 321"/>
              <p:cNvSpPr>
                <a:spLocks/>
              </p:cNvSpPr>
              <p:nvPr/>
            </p:nvSpPr>
            <p:spPr bwMode="auto">
              <a:xfrm>
                <a:off x="613" y="1731"/>
                <a:ext cx="2" cy="4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1"/>
                  </a:cxn>
                  <a:cxn ang="0">
                    <a:pos x="2" y="1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02" name="Freeform 322"/>
              <p:cNvSpPr>
                <a:spLocks/>
              </p:cNvSpPr>
              <p:nvPr/>
            </p:nvSpPr>
            <p:spPr bwMode="auto">
              <a:xfrm>
                <a:off x="612" y="1735"/>
                <a:ext cx="2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03" name="Freeform 323"/>
              <p:cNvSpPr>
                <a:spLocks/>
              </p:cNvSpPr>
              <p:nvPr/>
            </p:nvSpPr>
            <p:spPr bwMode="auto">
              <a:xfrm>
                <a:off x="612" y="1735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1" y="1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04" name="Freeform 324"/>
              <p:cNvSpPr>
                <a:spLocks/>
              </p:cNvSpPr>
              <p:nvPr/>
            </p:nvSpPr>
            <p:spPr bwMode="auto">
              <a:xfrm>
                <a:off x="611" y="1737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05" name="Freeform 325"/>
              <p:cNvSpPr>
                <a:spLocks/>
              </p:cNvSpPr>
              <p:nvPr/>
            </p:nvSpPr>
            <p:spPr bwMode="auto">
              <a:xfrm>
                <a:off x="611" y="1738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1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06" name="Freeform 326"/>
              <p:cNvSpPr>
                <a:spLocks/>
              </p:cNvSpPr>
              <p:nvPr/>
            </p:nvSpPr>
            <p:spPr bwMode="auto">
              <a:xfrm>
                <a:off x="611" y="1739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07" name="Freeform 327"/>
              <p:cNvSpPr>
                <a:spLocks/>
              </p:cNvSpPr>
              <p:nvPr/>
            </p:nvSpPr>
            <p:spPr bwMode="auto">
              <a:xfrm>
                <a:off x="611" y="1739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1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08" name="Freeform 328"/>
              <p:cNvSpPr>
                <a:spLocks/>
              </p:cNvSpPr>
              <p:nvPr/>
            </p:nvSpPr>
            <p:spPr bwMode="auto">
              <a:xfrm>
                <a:off x="610" y="1740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09" name="Freeform 329"/>
              <p:cNvSpPr>
                <a:spLocks/>
              </p:cNvSpPr>
              <p:nvPr/>
            </p:nvSpPr>
            <p:spPr bwMode="auto">
              <a:xfrm>
                <a:off x="610" y="1742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10" name="Freeform 330"/>
              <p:cNvSpPr>
                <a:spLocks/>
              </p:cNvSpPr>
              <p:nvPr/>
            </p:nvSpPr>
            <p:spPr bwMode="auto">
              <a:xfrm>
                <a:off x="610" y="1744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11" name="Freeform 331"/>
              <p:cNvSpPr>
                <a:spLocks/>
              </p:cNvSpPr>
              <p:nvPr/>
            </p:nvSpPr>
            <p:spPr bwMode="auto">
              <a:xfrm>
                <a:off x="610" y="1746"/>
                <a:ext cx="2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12" name="Freeform 332"/>
              <p:cNvSpPr>
                <a:spLocks/>
              </p:cNvSpPr>
              <p:nvPr/>
            </p:nvSpPr>
            <p:spPr bwMode="auto">
              <a:xfrm>
                <a:off x="611" y="1747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13" name="Freeform 333"/>
              <p:cNvSpPr>
                <a:spLocks/>
              </p:cNvSpPr>
              <p:nvPr/>
            </p:nvSpPr>
            <p:spPr bwMode="auto">
              <a:xfrm>
                <a:off x="611" y="1748"/>
                <a:ext cx="2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14" name="Freeform 334"/>
              <p:cNvSpPr>
                <a:spLocks/>
              </p:cNvSpPr>
              <p:nvPr/>
            </p:nvSpPr>
            <p:spPr bwMode="auto">
              <a:xfrm>
                <a:off x="611" y="1749"/>
                <a:ext cx="2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15" name="Freeform 335"/>
              <p:cNvSpPr>
                <a:spLocks/>
              </p:cNvSpPr>
              <p:nvPr/>
            </p:nvSpPr>
            <p:spPr bwMode="auto">
              <a:xfrm>
                <a:off x="611" y="1750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16" name="Freeform 336"/>
              <p:cNvSpPr>
                <a:spLocks/>
              </p:cNvSpPr>
              <p:nvPr/>
            </p:nvSpPr>
            <p:spPr bwMode="auto">
              <a:xfrm>
                <a:off x="612" y="1736"/>
                <a:ext cx="5" cy="14"/>
              </a:xfrm>
              <a:custGeom>
                <a:avLst/>
                <a:gdLst/>
                <a:ahLst/>
                <a:cxnLst>
                  <a:cxn ang="0">
                    <a:pos x="1" y="14"/>
                  </a:cxn>
                  <a:cxn ang="0">
                    <a:pos x="3" y="10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5"/>
                  </a:cxn>
                  <a:cxn ang="0">
                    <a:pos x="2" y="10"/>
                  </a:cxn>
                  <a:cxn ang="0">
                    <a:pos x="0" y="14"/>
                  </a:cxn>
                  <a:cxn ang="0">
                    <a:pos x="1" y="14"/>
                  </a:cxn>
                </a:cxnLst>
                <a:rect l="0" t="0" r="r" b="b"/>
                <a:pathLst>
                  <a:path w="5" h="14">
                    <a:moveTo>
                      <a:pt x="1" y="14"/>
                    </a:moveTo>
                    <a:lnTo>
                      <a:pt x="3" y="10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5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1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17" name="Freeform 337"/>
              <p:cNvSpPr>
                <a:spLocks/>
              </p:cNvSpPr>
              <p:nvPr/>
            </p:nvSpPr>
            <p:spPr bwMode="auto">
              <a:xfrm>
                <a:off x="616" y="1735"/>
                <a:ext cx="1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18" name="Freeform 338"/>
              <p:cNvSpPr>
                <a:spLocks/>
              </p:cNvSpPr>
              <p:nvPr/>
            </p:nvSpPr>
            <p:spPr bwMode="auto">
              <a:xfrm>
                <a:off x="615" y="1732"/>
                <a:ext cx="2" cy="3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2" y="3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1" y="3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19" name="Freeform 339"/>
              <p:cNvSpPr>
                <a:spLocks/>
              </p:cNvSpPr>
              <p:nvPr/>
            </p:nvSpPr>
            <p:spPr bwMode="auto">
              <a:xfrm>
                <a:off x="615" y="1730"/>
                <a:ext cx="2" cy="3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3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2" y="3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20" name="Freeform 340"/>
              <p:cNvSpPr>
                <a:spLocks/>
              </p:cNvSpPr>
              <p:nvPr/>
            </p:nvSpPr>
            <p:spPr bwMode="auto">
              <a:xfrm>
                <a:off x="615" y="1729"/>
                <a:ext cx="1" cy="1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21" name="Freeform 341"/>
              <p:cNvSpPr>
                <a:spLocks/>
              </p:cNvSpPr>
              <p:nvPr/>
            </p:nvSpPr>
            <p:spPr bwMode="auto">
              <a:xfrm>
                <a:off x="615" y="1728"/>
                <a:ext cx="1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22" name="Freeform 342"/>
              <p:cNvSpPr>
                <a:spLocks/>
              </p:cNvSpPr>
              <p:nvPr/>
            </p:nvSpPr>
            <p:spPr bwMode="auto">
              <a:xfrm>
                <a:off x="615" y="1727"/>
                <a:ext cx="2" cy="1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23" name="Freeform 343"/>
              <p:cNvSpPr>
                <a:spLocks/>
              </p:cNvSpPr>
              <p:nvPr/>
            </p:nvSpPr>
            <p:spPr bwMode="auto">
              <a:xfrm>
                <a:off x="615" y="1727"/>
                <a:ext cx="1" cy="1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24" name="Freeform 344"/>
              <p:cNvSpPr>
                <a:spLocks/>
              </p:cNvSpPr>
              <p:nvPr/>
            </p:nvSpPr>
            <p:spPr bwMode="auto">
              <a:xfrm>
                <a:off x="728" y="1717"/>
                <a:ext cx="14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0"/>
                  </a:cxn>
                  <a:cxn ang="0">
                    <a:pos x="14" y="1"/>
                  </a:cxn>
                  <a:cxn ang="0">
                    <a:pos x="14" y="2"/>
                  </a:cxn>
                  <a:cxn ang="0">
                    <a:pos x="13" y="2"/>
                  </a:cxn>
                  <a:cxn ang="0">
                    <a:pos x="12" y="3"/>
                  </a:cxn>
                  <a:cxn ang="0">
                    <a:pos x="11" y="3"/>
                  </a:cxn>
                  <a:cxn ang="0">
                    <a:pos x="10" y="3"/>
                  </a:cxn>
                  <a:cxn ang="0">
                    <a:pos x="9" y="3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7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6" y="0"/>
                    </a:lnTo>
                    <a:lnTo>
                      <a:pt x="14" y="1"/>
                    </a:lnTo>
                    <a:lnTo>
                      <a:pt x="14" y="2"/>
                    </a:lnTo>
                    <a:lnTo>
                      <a:pt x="13" y="2"/>
                    </a:lnTo>
                    <a:lnTo>
                      <a:pt x="12" y="3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9" y="3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25" name="Freeform 345"/>
              <p:cNvSpPr>
                <a:spLocks/>
              </p:cNvSpPr>
              <p:nvPr/>
            </p:nvSpPr>
            <p:spPr bwMode="auto">
              <a:xfrm>
                <a:off x="728" y="1717"/>
                <a:ext cx="14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0"/>
                  </a:cxn>
                  <a:cxn ang="0">
                    <a:pos x="14" y="1"/>
                  </a:cxn>
                  <a:cxn ang="0">
                    <a:pos x="14" y="2"/>
                  </a:cxn>
                  <a:cxn ang="0">
                    <a:pos x="13" y="2"/>
                  </a:cxn>
                  <a:cxn ang="0">
                    <a:pos x="12" y="3"/>
                  </a:cxn>
                  <a:cxn ang="0">
                    <a:pos x="11" y="3"/>
                  </a:cxn>
                  <a:cxn ang="0">
                    <a:pos x="10" y="3"/>
                  </a:cxn>
                  <a:cxn ang="0">
                    <a:pos x="9" y="3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7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6" y="0"/>
                    </a:lnTo>
                    <a:lnTo>
                      <a:pt x="14" y="1"/>
                    </a:lnTo>
                    <a:lnTo>
                      <a:pt x="14" y="2"/>
                    </a:lnTo>
                    <a:lnTo>
                      <a:pt x="13" y="2"/>
                    </a:lnTo>
                    <a:lnTo>
                      <a:pt x="12" y="3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9" y="3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0" y="4"/>
                    </a:lnTo>
                    <a:lnTo>
                      <a:pt x="0" y="4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26" name="Freeform 346"/>
              <p:cNvSpPr>
                <a:spLocks/>
              </p:cNvSpPr>
              <p:nvPr/>
            </p:nvSpPr>
            <p:spPr bwMode="auto">
              <a:xfrm>
                <a:off x="728" y="1716"/>
                <a:ext cx="15" cy="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5"/>
                  </a:cxn>
                  <a:cxn ang="0">
                    <a:pos x="6" y="1"/>
                  </a:cxn>
                  <a:cxn ang="0">
                    <a:pos x="14" y="2"/>
                  </a:cxn>
                  <a:cxn ang="0">
                    <a:pos x="13" y="3"/>
                  </a:cxn>
                  <a:cxn ang="0">
                    <a:pos x="14" y="3"/>
                  </a:cxn>
                  <a:cxn ang="0">
                    <a:pos x="15" y="1"/>
                  </a:cxn>
                  <a:cxn ang="0">
                    <a:pos x="6" y="0"/>
                  </a:cxn>
                  <a:cxn ang="0">
                    <a:pos x="0" y="4"/>
                  </a:cxn>
                </a:cxnLst>
                <a:rect l="0" t="0" r="r" b="b"/>
                <a:pathLst>
                  <a:path w="15" h="5">
                    <a:moveTo>
                      <a:pt x="0" y="4"/>
                    </a:moveTo>
                    <a:lnTo>
                      <a:pt x="0" y="5"/>
                    </a:lnTo>
                    <a:lnTo>
                      <a:pt x="6" y="1"/>
                    </a:lnTo>
                    <a:lnTo>
                      <a:pt x="14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5" y="1"/>
                    </a:lnTo>
                    <a:lnTo>
                      <a:pt x="6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27" name="Freeform 347"/>
              <p:cNvSpPr>
                <a:spLocks/>
              </p:cNvSpPr>
              <p:nvPr/>
            </p:nvSpPr>
            <p:spPr bwMode="auto">
              <a:xfrm>
                <a:off x="740" y="1719"/>
                <a:ext cx="2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28" name="Freeform 348"/>
              <p:cNvSpPr>
                <a:spLocks/>
              </p:cNvSpPr>
              <p:nvPr/>
            </p:nvSpPr>
            <p:spPr bwMode="auto">
              <a:xfrm>
                <a:off x="739" y="1719"/>
                <a:ext cx="1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29" name="Freeform 349"/>
              <p:cNvSpPr>
                <a:spLocks/>
              </p:cNvSpPr>
              <p:nvPr/>
            </p:nvSpPr>
            <p:spPr bwMode="auto">
              <a:xfrm>
                <a:off x="738" y="1719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30" name="Freeform 350"/>
              <p:cNvSpPr>
                <a:spLocks/>
              </p:cNvSpPr>
              <p:nvPr/>
            </p:nvSpPr>
            <p:spPr bwMode="auto">
              <a:xfrm>
                <a:off x="737" y="1719"/>
                <a:ext cx="1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31" name="Freeform 351"/>
              <p:cNvSpPr>
                <a:spLocks/>
              </p:cNvSpPr>
              <p:nvPr/>
            </p:nvSpPr>
            <p:spPr bwMode="auto">
              <a:xfrm>
                <a:off x="736" y="1719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32" name="Freeform 352"/>
              <p:cNvSpPr>
                <a:spLocks/>
              </p:cNvSpPr>
              <p:nvPr/>
            </p:nvSpPr>
            <p:spPr bwMode="auto">
              <a:xfrm>
                <a:off x="728" y="1720"/>
                <a:ext cx="8" cy="2"/>
              </a:xfrm>
              <a:custGeom>
                <a:avLst/>
                <a:gdLst/>
                <a:ahLst/>
                <a:cxnLst>
                  <a:cxn ang="0">
                    <a:pos x="8" y="1"/>
                  </a:cxn>
                  <a:cxn ang="0">
                    <a:pos x="8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7" y="2"/>
                  </a:cxn>
                  <a:cxn ang="0">
                    <a:pos x="8" y="1"/>
                  </a:cxn>
                  <a:cxn ang="0">
                    <a:pos x="8" y="1"/>
                  </a:cxn>
                </a:cxnLst>
                <a:rect l="0" t="0" r="r" b="b"/>
                <a:pathLst>
                  <a:path w="8" h="2">
                    <a:moveTo>
                      <a:pt x="8" y="1"/>
                    </a:moveTo>
                    <a:lnTo>
                      <a:pt x="8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7" y="2"/>
                    </a:lnTo>
                    <a:lnTo>
                      <a:pt x="8" y="1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33" name="Freeform 353"/>
              <p:cNvSpPr>
                <a:spLocks/>
              </p:cNvSpPr>
              <p:nvPr/>
            </p:nvSpPr>
            <p:spPr bwMode="auto">
              <a:xfrm>
                <a:off x="772" y="1709"/>
                <a:ext cx="18" cy="18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9" y="4"/>
                  </a:cxn>
                  <a:cxn ang="0">
                    <a:pos x="15" y="10"/>
                  </a:cxn>
                  <a:cxn ang="0">
                    <a:pos x="18" y="15"/>
                  </a:cxn>
                  <a:cxn ang="0">
                    <a:pos x="16" y="18"/>
                  </a:cxn>
                  <a:cxn ang="0">
                    <a:pos x="13" y="15"/>
                  </a:cxn>
                  <a:cxn ang="0">
                    <a:pos x="9" y="9"/>
                  </a:cxn>
                  <a:cxn ang="0">
                    <a:pos x="3" y="5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18" h="18">
                    <a:moveTo>
                      <a:pt x="4" y="0"/>
                    </a:moveTo>
                    <a:lnTo>
                      <a:pt x="9" y="4"/>
                    </a:lnTo>
                    <a:lnTo>
                      <a:pt x="15" y="10"/>
                    </a:lnTo>
                    <a:lnTo>
                      <a:pt x="18" y="15"/>
                    </a:lnTo>
                    <a:lnTo>
                      <a:pt x="16" y="18"/>
                    </a:lnTo>
                    <a:lnTo>
                      <a:pt x="13" y="15"/>
                    </a:lnTo>
                    <a:lnTo>
                      <a:pt x="9" y="9"/>
                    </a:lnTo>
                    <a:lnTo>
                      <a:pt x="3" y="5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34" name="Freeform 354"/>
              <p:cNvSpPr>
                <a:spLocks/>
              </p:cNvSpPr>
              <p:nvPr/>
            </p:nvSpPr>
            <p:spPr bwMode="auto">
              <a:xfrm>
                <a:off x="772" y="1709"/>
                <a:ext cx="18" cy="18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9" y="4"/>
                  </a:cxn>
                  <a:cxn ang="0">
                    <a:pos x="15" y="10"/>
                  </a:cxn>
                  <a:cxn ang="0">
                    <a:pos x="18" y="15"/>
                  </a:cxn>
                  <a:cxn ang="0">
                    <a:pos x="16" y="18"/>
                  </a:cxn>
                  <a:cxn ang="0">
                    <a:pos x="13" y="15"/>
                  </a:cxn>
                  <a:cxn ang="0">
                    <a:pos x="9" y="9"/>
                  </a:cxn>
                  <a:cxn ang="0">
                    <a:pos x="3" y="5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18" h="18">
                    <a:moveTo>
                      <a:pt x="4" y="0"/>
                    </a:moveTo>
                    <a:lnTo>
                      <a:pt x="9" y="4"/>
                    </a:lnTo>
                    <a:lnTo>
                      <a:pt x="15" y="10"/>
                    </a:lnTo>
                    <a:lnTo>
                      <a:pt x="18" y="15"/>
                    </a:lnTo>
                    <a:lnTo>
                      <a:pt x="16" y="18"/>
                    </a:lnTo>
                    <a:lnTo>
                      <a:pt x="13" y="15"/>
                    </a:lnTo>
                    <a:lnTo>
                      <a:pt x="9" y="9"/>
                    </a:lnTo>
                    <a:lnTo>
                      <a:pt x="3" y="5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4" y="0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35" name="Freeform 355"/>
              <p:cNvSpPr>
                <a:spLocks/>
              </p:cNvSpPr>
              <p:nvPr/>
            </p:nvSpPr>
            <p:spPr bwMode="auto">
              <a:xfrm>
                <a:off x="775" y="1709"/>
                <a:ext cx="15" cy="1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5" y="4"/>
                  </a:cxn>
                  <a:cxn ang="0">
                    <a:pos x="11" y="11"/>
                  </a:cxn>
                  <a:cxn ang="0">
                    <a:pos x="15" y="15"/>
                  </a:cxn>
                  <a:cxn ang="0">
                    <a:pos x="13" y="18"/>
                  </a:cxn>
                  <a:cxn ang="0">
                    <a:pos x="13" y="19"/>
                  </a:cxn>
                  <a:cxn ang="0">
                    <a:pos x="15" y="14"/>
                  </a:cxn>
                  <a:cxn ang="0">
                    <a:pos x="12" y="10"/>
                  </a:cxn>
                  <a:cxn ang="0">
                    <a:pos x="6" y="3"/>
                  </a:cxn>
                  <a:cxn ang="0">
                    <a:pos x="1" y="0"/>
                  </a:cxn>
                </a:cxnLst>
                <a:rect l="0" t="0" r="r" b="b"/>
                <a:pathLst>
                  <a:path w="15" h="19">
                    <a:moveTo>
                      <a:pt x="1" y="0"/>
                    </a:moveTo>
                    <a:lnTo>
                      <a:pt x="0" y="1"/>
                    </a:lnTo>
                    <a:lnTo>
                      <a:pt x="5" y="4"/>
                    </a:lnTo>
                    <a:lnTo>
                      <a:pt x="11" y="11"/>
                    </a:lnTo>
                    <a:lnTo>
                      <a:pt x="15" y="15"/>
                    </a:lnTo>
                    <a:lnTo>
                      <a:pt x="13" y="18"/>
                    </a:lnTo>
                    <a:lnTo>
                      <a:pt x="13" y="19"/>
                    </a:lnTo>
                    <a:lnTo>
                      <a:pt x="15" y="14"/>
                    </a:lnTo>
                    <a:lnTo>
                      <a:pt x="12" y="10"/>
                    </a:lnTo>
                    <a:lnTo>
                      <a:pt x="6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36" name="Freeform 356"/>
              <p:cNvSpPr>
                <a:spLocks/>
              </p:cNvSpPr>
              <p:nvPr/>
            </p:nvSpPr>
            <p:spPr bwMode="auto">
              <a:xfrm>
                <a:off x="771" y="1709"/>
                <a:ext cx="17" cy="19"/>
              </a:xfrm>
              <a:custGeom>
                <a:avLst/>
                <a:gdLst/>
                <a:ahLst/>
                <a:cxnLst>
                  <a:cxn ang="0">
                    <a:pos x="17" y="18"/>
                  </a:cxn>
                  <a:cxn ang="0">
                    <a:pos x="14" y="14"/>
                  </a:cxn>
                  <a:cxn ang="0">
                    <a:pos x="11" y="8"/>
                  </a:cxn>
                  <a:cxn ang="0">
                    <a:pos x="5" y="5"/>
                  </a:cxn>
                  <a:cxn ang="0">
                    <a:pos x="1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0" y="1"/>
                  </a:cxn>
                  <a:cxn ang="0">
                    <a:pos x="4" y="6"/>
                  </a:cxn>
                  <a:cxn ang="0">
                    <a:pos x="10" y="9"/>
                  </a:cxn>
                  <a:cxn ang="0">
                    <a:pos x="13" y="15"/>
                  </a:cxn>
                  <a:cxn ang="0">
                    <a:pos x="17" y="19"/>
                  </a:cxn>
                  <a:cxn ang="0">
                    <a:pos x="17" y="18"/>
                  </a:cxn>
                </a:cxnLst>
                <a:rect l="0" t="0" r="r" b="b"/>
                <a:pathLst>
                  <a:path w="17" h="19">
                    <a:moveTo>
                      <a:pt x="17" y="18"/>
                    </a:moveTo>
                    <a:lnTo>
                      <a:pt x="14" y="14"/>
                    </a:lnTo>
                    <a:lnTo>
                      <a:pt x="11" y="8"/>
                    </a:lnTo>
                    <a:lnTo>
                      <a:pt x="5" y="5"/>
                    </a:lnTo>
                    <a:lnTo>
                      <a:pt x="1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4" y="6"/>
                    </a:lnTo>
                    <a:lnTo>
                      <a:pt x="10" y="9"/>
                    </a:lnTo>
                    <a:lnTo>
                      <a:pt x="13" y="15"/>
                    </a:lnTo>
                    <a:lnTo>
                      <a:pt x="17" y="19"/>
                    </a:lnTo>
                    <a:lnTo>
                      <a:pt x="17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37" name="Freeform 357"/>
              <p:cNvSpPr>
                <a:spLocks/>
              </p:cNvSpPr>
              <p:nvPr/>
            </p:nvSpPr>
            <p:spPr bwMode="auto">
              <a:xfrm>
                <a:off x="752" y="1702"/>
                <a:ext cx="18" cy="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2"/>
                  </a:cxn>
                  <a:cxn ang="0">
                    <a:pos x="0" y="6"/>
                  </a:cxn>
                  <a:cxn ang="0">
                    <a:pos x="5" y="8"/>
                  </a:cxn>
                  <a:cxn ang="0">
                    <a:pos x="12" y="6"/>
                  </a:cxn>
                  <a:cxn ang="0">
                    <a:pos x="18" y="3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18" h="8">
                    <a:moveTo>
                      <a:pt x="7" y="0"/>
                    </a:moveTo>
                    <a:lnTo>
                      <a:pt x="3" y="2"/>
                    </a:lnTo>
                    <a:lnTo>
                      <a:pt x="0" y="6"/>
                    </a:lnTo>
                    <a:lnTo>
                      <a:pt x="5" y="8"/>
                    </a:lnTo>
                    <a:lnTo>
                      <a:pt x="12" y="6"/>
                    </a:lnTo>
                    <a:lnTo>
                      <a:pt x="18" y="3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38" name="Freeform 358"/>
              <p:cNvSpPr>
                <a:spLocks/>
              </p:cNvSpPr>
              <p:nvPr/>
            </p:nvSpPr>
            <p:spPr bwMode="auto">
              <a:xfrm>
                <a:off x="752" y="1702"/>
                <a:ext cx="18" cy="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2"/>
                  </a:cxn>
                  <a:cxn ang="0">
                    <a:pos x="0" y="6"/>
                  </a:cxn>
                  <a:cxn ang="0">
                    <a:pos x="5" y="8"/>
                  </a:cxn>
                  <a:cxn ang="0">
                    <a:pos x="12" y="6"/>
                  </a:cxn>
                  <a:cxn ang="0">
                    <a:pos x="18" y="3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18" h="8">
                    <a:moveTo>
                      <a:pt x="7" y="0"/>
                    </a:moveTo>
                    <a:lnTo>
                      <a:pt x="3" y="2"/>
                    </a:lnTo>
                    <a:lnTo>
                      <a:pt x="0" y="6"/>
                    </a:lnTo>
                    <a:lnTo>
                      <a:pt x="5" y="8"/>
                    </a:lnTo>
                    <a:lnTo>
                      <a:pt x="12" y="6"/>
                    </a:lnTo>
                    <a:lnTo>
                      <a:pt x="18" y="3"/>
                    </a:lnTo>
                    <a:lnTo>
                      <a:pt x="7" y="0"/>
                    </a:lnTo>
                    <a:lnTo>
                      <a:pt x="7" y="0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39" name="Freeform 359"/>
              <p:cNvSpPr>
                <a:spLocks/>
              </p:cNvSpPr>
              <p:nvPr/>
            </p:nvSpPr>
            <p:spPr bwMode="auto">
              <a:xfrm>
                <a:off x="751" y="1701"/>
                <a:ext cx="8" cy="10"/>
              </a:xfrm>
              <a:custGeom>
                <a:avLst/>
                <a:gdLst/>
                <a:ahLst/>
                <a:cxnLst>
                  <a:cxn ang="0">
                    <a:pos x="8" y="1"/>
                  </a:cxn>
                  <a:cxn ang="0">
                    <a:pos x="8" y="0"/>
                  </a:cxn>
                  <a:cxn ang="0">
                    <a:pos x="3" y="2"/>
                  </a:cxn>
                  <a:cxn ang="0">
                    <a:pos x="0" y="7"/>
                  </a:cxn>
                  <a:cxn ang="0">
                    <a:pos x="6" y="10"/>
                  </a:cxn>
                  <a:cxn ang="0">
                    <a:pos x="6" y="9"/>
                  </a:cxn>
                  <a:cxn ang="0">
                    <a:pos x="1" y="7"/>
                  </a:cxn>
                  <a:cxn ang="0">
                    <a:pos x="4" y="3"/>
                  </a:cxn>
                  <a:cxn ang="0">
                    <a:pos x="8" y="1"/>
                  </a:cxn>
                </a:cxnLst>
                <a:rect l="0" t="0" r="r" b="b"/>
                <a:pathLst>
                  <a:path w="8" h="10">
                    <a:moveTo>
                      <a:pt x="8" y="1"/>
                    </a:moveTo>
                    <a:lnTo>
                      <a:pt x="8" y="0"/>
                    </a:lnTo>
                    <a:lnTo>
                      <a:pt x="3" y="2"/>
                    </a:lnTo>
                    <a:lnTo>
                      <a:pt x="0" y="7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1" y="7"/>
                    </a:lnTo>
                    <a:lnTo>
                      <a:pt x="4" y="3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40" name="Freeform 360"/>
              <p:cNvSpPr>
                <a:spLocks/>
              </p:cNvSpPr>
              <p:nvPr/>
            </p:nvSpPr>
            <p:spPr bwMode="auto">
              <a:xfrm>
                <a:off x="757" y="1701"/>
                <a:ext cx="13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7" y="7"/>
                  </a:cxn>
                  <a:cxn ang="0">
                    <a:pos x="13" y="5"/>
                  </a:cxn>
                  <a:cxn ang="0">
                    <a:pos x="13" y="4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12" y="4"/>
                  </a:cxn>
                  <a:cxn ang="0">
                    <a:pos x="7" y="6"/>
                  </a:cxn>
                  <a:cxn ang="0">
                    <a:pos x="0" y="9"/>
                  </a:cxn>
                  <a:cxn ang="0">
                    <a:pos x="0" y="10"/>
                  </a:cxn>
                </a:cxnLst>
                <a:rect l="0" t="0" r="r" b="b"/>
                <a:pathLst>
                  <a:path w="13" h="10">
                    <a:moveTo>
                      <a:pt x="0" y="10"/>
                    </a:moveTo>
                    <a:lnTo>
                      <a:pt x="7" y="7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2" y="4"/>
                    </a:lnTo>
                    <a:lnTo>
                      <a:pt x="7" y="6"/>
                    </a:lnTo>
                    <a:lnTo>
                      <a:pt x="0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41" name="Freeform 361"/>
              <p:cNvSpPr>
                <a:spLocks/>
              </p:cNvSpPr>
              <p:nvPr/>
            </p:nvSpPr>
            <p:spPr bwMode="auto">
              <a:xfrm>
                <a:off x="750" y="1714"/>
                <a:ext cx="12" cy="7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5"/>
                  </a:cxn>
                  <a:cxn ang="0">
                    <a:pos x="6" y="7"/>
                  </a:cxn>
                  <a:cxn ang="0">
                    <a:pos x="11" y="3"/>
                  </a:cxn>
                  <a:cxn ang="0">
                    <a:pos x="12" y="0"/>
                  </a:cxn>
                  <a:cxn ang="0">
                    <a:pos x="2" y="1"/>
                  </a:cxn>
                  <a:cxn ang="0">
                    <a:pos x="2" y="1"/>
                  </a:cxn>
                </a:cxnLst>
                <a:rect l="0" t="0" r="r" b="b"/>
                <a:pathLst>
                  <a:path w="12" h="7">
                    <a:moveTo>
                      <a:pt x="2" y="1"/>
                    </a:moveTo>
                    <a:lnTo>
                      <a:pt x="0" y="5"/>
                    </a:lnTo>
                    <a:lnTo>
                      <a:pt x="6" y="7"/>
                    </a:lnTo>
                    <a:lnTo>
                      <a:pt x="11" y="3"/>
                    </a:lnTo>
                    <a:lnTo>
                      <a:pt x="12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42" name="Freeform 362"/>
              <p:cNvSpPr>
                <a:spLocks/>
              </p:cNvSpPr>
              <p:nvPr/>
            </p:nvSpPr>
            <p:spPr bwMode="auto">
              <a:xfrm>
                <a:off x="750" y="1714"/>
                <a:ext cx="12" cy="7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5"/>
                  </a:cxn>
                  <a:cxn ang="0">
                    <a:pos x="6" y="7"/>
                  </a:cxn>
                  <a:cxn ang="0">
                    <a:pos x="11" y="3"/>
                  </a:cxn>
                  <a:cxn ang="0">
                    <a:pos x="12" y="0"/>
                  </a:cxn>
                  <a:cxn ang="0">
                    <a:pos x="2" y="1"/>
                  </a:cxn>
                  <a:cxn ang="0">
                    <a:pos x="2" y="1"/>
                  </a:cxn>
                </a:cxnLst>
                <a:rect l="0" t="0" r="r" b="b"/>
                <a:pathLst>
                  <a:path w="12" h="7">
                    <a:moveTo>
                      <a:pt x="2" y="1"/>
                    </a:moveTo>
                    <a:lnTo>
                      <a:pt x="0" y="5"/>
                    </a:lnTo>
                    <a:lnTo>
                      <a:pt x="6" y="7"/>
                    </a:lnTo>
                    <a:lnTo>
                      <a:pt x="11" y="3"/>
                    </a:lnTo>
                    <a:lnTo>
                      <a:pt x="12" y="0"/>
                    </a:lnTo>
                    <a:lnTo>
                      <a:pt x="2" y="1"/>
                    </a:lnTo>
                    <a:lnTo>
                      <a:pt x="2" y="1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43" name="Freeform 363"/>
              <p:cNvSpPr>
                <a:spLocks/>
              </p:cNvSpPr>
              <p:nvPr/>
            </p:nvSpPr>
            <p:spPr bwMode="auto">
              <a:xfrm>
                <a:off x="749" y="1715"/>
                <a:ext cx="12" cy="7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7" y="7"/>
                  </a:cxn>
                  <a:cxn ang="0">
                    <a:pos x="12" y="3"/>
                  </a:cxn>
                  <a:cxn ang="0">
                    <a:pos x="11" y="2"/>
                  </a:cxn>
                  <a:cxn ang="0">
                    <a:pos x="7" y="6"/>
                  </a:cxn>
                  <a:cxn ang="0">
                    <a:pos x="1" y="4"/>
                  </a:cxn>
                  <a:cxn ang="0">
                    <a:pos x="4" y="0"/>
                  </a:cxn>
                </a:cxnLst>
                <a:rect l="0" t="0" r="r" b="b"/>
                <a:pathLst>
                  <a:path w="12" h="7">
                    <a:moveTo>
                      <a:pt x="4" y="0"/>
                    </a:moveTo>
                    <a:lnTo>
                      <a:pt x="3" y="0"/>
                    </a:lnTo>
                    <a:lnTo>
                      <a:pt x="0" y="4"/>
                    </a:lnTo>
                    <a:lnTo>
                      <a:pt x="7" y="7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7" y="6"/>
                    </a:lnTo>
                    <a:lnTo>
                      <a:pt x="1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44" name="Freeform 364"/>
              <p:cNvSpPr>
                <a:spLocks/>
              </p:cNvSpPr>
              <p:nvPr/>
            </p:nvSpPr>
            <p:spPr bwMode="auto">
              <a:xfrm>
                <a:off x="752" y="1713"/>
                <a:ext cx="11" cy="5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11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0" y="1"/>
                  </a:cxn>
                  <a:cxn ang="0">
                    <a:pos x="8" y="4"/>
                  </a:cxn>
                  <a:cxn ang="0">
                    <a:pos x="9" y="5"/>
                  </a:cxn>
                </a:cxnLst>
                <a:rect l="0" t="0" r="r" b="b"/>
                <a:pathLst>
                  <a:path w="11" h="5">
                    <a:moveTo>
                      <a:pt x="9" y="5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0" y="1"/>
                    </a:lnTo>
                    <a:lnTo>
                      <a:pt x="8" y="4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45" name="Freeform 365"/>
              <p:cNvSpPr>
                <a:spLocks/>
              </p:cNvSpPr>
              <p:nvPr/>
            </p:nvSpPr>
            <p:spPr bwMode="auto">
              <a:xfrm>
                <a:off x="772" y="1797"/>
                <a:ext cx="16" cy="9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6" y="7"/>
                  </a:cxn>
                  <a:cxn ang="0">
                    <a:pos x="12" y="6"/>
                  </a:cxn>
                  <a:cxn ang="0">
                    <a:pos x="16" y="0"/>
                  </a:cxn>
                  <a:cxn ang="0">
                    <a:pos x="6" y="1"/>
                  </a:cxn>
                  <a:cxn ang="0">
                    <a:pos x="6" y="1"/>
                  </a:cxn>
                </a:cxnLst>
                <a:rect l="0" t="0" r="r" b="b"/>
                <a:pathLst>
                  <a:path w="16" h="9">
                    <a:moveTo>
                      <a:pt x="6" y="1"/>
                    </a:moveTo>
                    <a:lnTo>
                      <a:pt x="0" y="5"/>
                    </a:lnTo>
                    <a:lnTo>
                      <a:pt x="0" y="9"/>
                    </a:lnTo>
                    <a:lnTo>
                      <a:pt x="6" y="7"/>
                    </a:lnTo>
                    <a:lnTo>
                      <a:pt x="12" y="6"/>
                    </a:lnTo>
                    <a:lnTo>
                      <a:pt x="16" y="0"/>
                    </a:lnTo>
                    <a:lnTo>
                      <a:pt x="6" y="1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46" name="Freeform 366"/>
              <p:cNvSpPr>
                <a:spLocks/>
              </p:cNvSpPr>
              <p:nvPr/>
            </p:nvSpPr>
            <p:spPr bwMode="auto">
              <a:xfrm>
                <a:off x="772" y="1797"/>
                <a:ext cx="16" cy="9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6" y="7"/>
                  </a:cxn>
                  <a:cxn ang="0">
                    <a:pos x="12" y="6"/>
                  </a:cxn>
                  <a:cxn ang="0">
                    <a:pos x="16" y="0"/>
                  </a:cxn>
                  <a:cxn ang="0">
                    <a:pos x="6" y="1"/>
                  </a:cxn>
                  <a:cxn ang="0">
                    <a:pos x="6" y="1"/>
                  </a:cxn>
                </a:cxnLst>
                <a:rect l="0" t="0" r="r" b="b"/>
                <a:pathLst>
                  <a:path w="16" h="9">
                    <a:moveTo>
                      <a:pt x="6" y="1"/>
                    </a:moveTo>
                    <a:lnTo>
                      <a:pt x="0" y="5"/>
                    </a:lnTo>
                    <a:lnTo>
                      <a:pt x="0" y="9"/>
                    </a:lnTo>
                    <a:lnTo>
                      <a:pt x="6" y="7"/>
                    </a:lnTo>
                    <a:lnTo>
                      <a:pt x="12" y="6"/>
                    </a:lnTo>
                    <a:lnTo>
                      <a:pt x="16" y="0"/>
                    </a:lnTo>
                    <a:lnTo>
                      <a:pt x="6" y="1"/>
                    </a:lnTo>
                    <a:lnTo>
                      <a:pt x="6" y="1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47" name="Freeform 367"/>
              <p:cNvSpPr>
                <a:spLocks/>
              </p:cNvSpPr>
              <p:nvPr/>
            </p:nvSpPr>
            <p:spPr bwMode="auto">
              <a:xfrm>
                <a:off x="772" y="1798"/>
                <a:ext cx="12" cy="8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7"/>
                  </a:cxn>
                  <a:cxn ang="0">
                    <a:pos x="12" y="5"/>
                  </a:cxn>
                  <a:cxn ang="0">
                    <a:pos x="12" y="4"/>
                  </a:cxn>
                  <a:cxn ang="0">
                    <a:pos x="6" y="6"/>
                  </a:cxn>
                  <a:cxn ang="0">
                    <a:pos x="0" y="7"/>
                  </a:cxn>
                  <a:cxn ang="0">
                    <a:pos x="1" y="5"/>
                  </a:cxn>
                  <a:cxn ang="0">
                    <a:pos x="6" y="1"/>
                  </a:cxn>
                </a:cxnLst>
                <a:rect l="0" t="0" r="r" b="b"/>
                <a:pathLst>
                  <a:path w="12" h="8">
                    <a:moveTo>
                      <a:pt x="6" y="1"/>
                    </a:moveTo>
                    <a:lnTo>
                      <a:pt x="5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7"/>
                    </a:lnTo>
                    <a:lnTo>
                      <a:pt x="12" y="5"/>
                    </a:lnTo>
                    <a:lnTo>
                      <a:pt x="12" y="4"/>
                    </a:lnTo>
                    <a:lnTo>
                      <a:pt x="6" y="6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48" name="Freeform 368"/>
              <p:cNvSpPr>
                <a:spLocks/>
              </p:cNvSpPr>
              <p:nvPr/>
            </p:nvSpPr>
            <p:spPr bwMode="auto">
              <a:xfrm>
                <a:off x="777" y="1797"/>
                <a:ext cx="12" cy="6"/>
              </a:xfrm>
              <a:custGeom>
                <a:avLst/>
                <a:gdLst/>
                <a:ahLst/>
                <a:cxnLst>
                  <a:cxn ang="0">
                    <a:pos x="7" y="6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0" y="0"/>
                  </a:cxn>
                  <a:cxn ang="0">
                    <a:pos x="7" y="5"/>
                  </a:cxn>
                  <a:cxn ang="0">
                    <a:pos x="7" y="6"/>
                  </a:cxn>
                </a:cxnLst>
                <a:rect l="0" t="0" r="r" b="b"/>
                <a:pathLst>
                  <a:path w="12" h="6">
                    <a:moveTo>
                      <a:pt x="7" y="6"/>
                    </a:moveTo>
                    <a:lnTo>
                      <a:pt x="12" y="0"/>
                    </a:lnTo>
                    <a:lnTo>
                      <a:pt x="1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0" y="0"/>
                    </a:lnTo>
                    <a:lnTo>
                      <a:pt x="7" y="5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49" name="Freeform 369"/>
              <p:cNvSpPr>
                <a:spLocks/>
              </p:cNvSpPr>
              <p:nvPr/>
            </p:nvSpPr>
            <p:spPr bwMode="auto">
              <a:xfrm>
                <a:off x="585" y="1886"/>
                <a:ext cx="1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4"/>
                  </a:cxn>
                  <a:cxn ang="0">
                    <a:pos x="4" y="21"/>
                  </a:cxn>
                  <a:cxn ang="0">
                    <a:pos x="8" y="27"/>
                  </a:cxn>
                  <a:cxn ang="0">
                    <a:pos x="13" y="34"/>
                  </a:cxn>
                  <a:cxn ang="0">
                    <a:pos x="13" y="29"/>
                  </a:cxn>
                  <a:cxn ang="0">
                    <a:pos x="12" y="21"/>
                  </a:cxn>
                  <a:cxn ang="0">
                    <a:pos x="9" y="14"/>
                  </a:cxn>
                  <a:cxn ang="0">
                    <a:pos x="6" y="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3" h="34">
                    <a:moveTo>
                      <a:pt x="0" y="0"/>
                    </a:moveTo>
                    <a:lnTo>
                      <a:pt x="2" y="14"/>
                    </a:lnTo>
                    <a:lnTo>
                      <a:pt x="4" y="21"/>
                    </a:lnTo>
                    <a:lnTo>
                      <a:pt x="8" y="27"/>
                    </a:lnTo>
                    <a:lnTo>
                      <a:pt x="13" y="34"/>
                    </a:lnTo>
                    <a:lnTo>
                      <a:pt x="13" y="29"/>
                    </a:lnTo>
                    <a:lnTo>
                      <a:pt x="12" y="21"/>
                    </a:lnTo>
                    <a:lnTo>
                      <a:pt x="9" y="14"/>
                    </a:lnTo>
                    <a:lnTo>
                      <a:pt x="6" y="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50" name="Freeform 370"/>
              <p:cNvSpPr>
                <a:spLocks/>
              </p:cNvSpPr>
              <p:nvPr/>
            </p:nvSpPr>
            <p:spPr bwMode="auto">
              <a:xfrm>
                <a:off x="585" y="1886"/>
                <a:ext cx="1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4"/>
                  </a:cxn>
                  <a:cxn ang="0">
                    <a:pos x="4" y="21"/>
                  </a:cxn>
                  <a:cxn ang="0">
                    <a:pos x="8" y="27"/>
                  </a:cxn>
                  <a:cxn ang="0">
                    <a:pos x="13" y="34"/>
                  </a:cxn>
                  <a:cxn ang="0">
                    <a:pos x="13" y="29"/>
                  </a:cxn>
                  <a:cxn ang="0">
                    <a:pos x="12" y="21"/>
                  </a:cxn>
                  <a:cxn ang="0">
                    <a:pos x="9" y="14"/>
                  </a:cxn>
                  <a:cxn ang="0">
                    <a:pos x="6" y="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3" h="34">
                    <a:moveTo>
                      <a:pt x="0" y="0"/>
                    </a:moveTo>
                    <a:lnTo>
                      <a:pt x="2" y="14"/>
                    </a:lnTo>
                    <a:lnTo>
                      <a:pt x="4" y="21"/>
                    </a:lnTo>
                    <a:lnTo>
                      <a:pt x="8" y="27"/>
                    </a:lnTo>
                    <a:lnTo>
                      <a:pt x="13" y="34"/>
                    </a:lnTo>
                    <a:lnTo>
                      <a:pt x="13" y="29"/>
                    </a:lnTo>
                    <a:lnTo>
                      <a:pt x="12" y="21"/>
                    </a:lnTo>
                    <a:lnTo>
                      <a:pt x="9" y="14"/>
                    </a:lnTo>
                    <a:lnTo>
                      <a:pt x="6" y="8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51" name="Freeform 371"/>
              <p:cNvSpPr>
                <a:spLocks/>
              </p:cNvSpPr>
              <p:nvPr/>
            </p:nvSpPr>
            <p:spPr bwMode="auto">
              <a:xfrm>
                <a:off x="585" y="1886"/>
                <a:ext cx="14" cy="34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14"/>
                  </a:cxn>
                  <a:cxn ang="0">
                    <a:pos x="4" y="22"/>
                  </a:cxn>
                  <a:cxn ang="0">
                    <a:pos x="7" y="27"/>
                  </a:cxn>
                  <a:cxn ang="0">
                    <a:pos x="12" y="34"/>
                  </a:cxn>
                  <a:cxn ang="0">
                    <a:pos x="14" y="34"/>
                  </a:cxn>
                  <a:cxn ang="0">
                    <a:pos x="14" y="33"/>
                  </a:cxn>
                  <a:cxn ang="0">
                    <a:pos x="12" y="25"/>
                  </a:cxn>
                  <a:cxn ang="0">
                    <a:pos x="12" y="31"/>
                  </a:cxn>
                  <a:cxn ang="0">
                    <a:pos x="8" y="26"/>
                  </a:cxn>
                  <a:cxn ang="0">
                    <a:pos x="5" y="20"/>
                  </a:cxn>
                  <a:cxn ang="0">
                    <a:pos x="2" y="14"/>
                  </a:cxn>
                  <a:cxn ang="0">
                    <a:pos x="1" y="0"/>
                  </a:cxn>
                </a:cxnLst>
                <a:rect l="0" t="0" r="r" b="b"/>
                <a:pathLst>
                  <a:path w="14" h="34">
                    <a:moveTo>
                      <a:pt x="1" y="0"/>
                    </a:moveTo>
                    <a:lnTo>
                      <a:pt x="0" y="0"/>
                    </a:lnTo>
                    <a:lnTo>
                      <a:pt x="1" y="14"/>
                    </a:lnTo>
                    <a:lnTo>
                      <a:pt x="4" y="22"/>
                    </a:lnTo>
                    <a:lnTo>
                      <a:pt x="7" y="27"/>
                    </a:lnTo>
                    <a:lnTo>
                      <a:pt x="12" y="34"/>
                    </a:lnTo>
                    <a:lnTo>
                      <a:pt x="14" y="34"/>
                    </a:lnTo>
                    <a:lnTo>
                      <a:pt x="14" y="33"/>
                    </a:lnTo>
                    <a:lnTo>
                      <a:pt x="12" y="25"/>
                    </a:lnTo>
                    <a:lnTo>
                      <a:pt x="12" y="31"/>
                    </a:lnTo>
                    <a:lnTo>
                      <a:pt x="8" y="26"/>
                    </a:lnTo>
                    <a:lnTo>
                      <a:pt x="5" y="20"/>
                    </a:lnTo>
                    <a:lnTo>
                      <a:pt x="2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52" name="Freeform 372"/>
              <p:cNvSpPr>
                <a:spLocks/>
              </p:cNvSpPr>
              <p:nvPr/>
            </p:nvSpPr>
            <p:spPr bwMode="auto">
              <a:xfrm>
                <a:off x="585" y="1886"/>
                <a:ext cx="14" cy="33"/>
              </a:xfrm>
              <a:custGeom>
                <a:avLst/>
                <a:gdLst/>
                <a:ahLst/>
                <a:cxnLst>
                  <a:cxn ang="0">
                    <a:pos x="14" y="33"/>
                  </a:cxn>
                  <a:cxn ang="0">
                    <a:pos x="12" y="21"/>
                  </a:cxn>
                  <a:cxn ang="0">
                    <a:pos x="9" y="13"/>
                  </a:cxn>
                  <a:cxn ang="0">
                    <a:pos x="6" y="8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2"/>
                  </a:cxn>
                  <a:cxn ang="0">
                    <a:pos x="5" y="9"/>
                  </a:cxn>
                  <a:cxn ang="0">
                    <a:pos x="9" y="15"/>
                  </a:cxn>
                  <a:cxn ang="0">
                    <a:pos x="12" y="21"/>
                  </a:cxn>
                  <a:cxn ang="0">
                    <a:pos x="12" y="25"/>
                  </a:cxn>
                  <a:cxn ang="0">
                    <a:pos x="14" y="33"/>
                  </a:cxn>
                </a:cxnLst>
                <a:rect l="0" t="0" r="r" b="b"/>
                <a:pathLst>
                  <a:path w="14" h="33">
                    <a:moveTo>
                      <a:pt x="14" y="33"/>
                    </a:moveTo>
                    <a:lnTo>
                      <a:pt x="12" y="21"/>
                    </a:lnTo>
                    <a:lnTo>
                      <a:pt x="9" y="13"/>
                    </a:lnTo>
                    <a:lnTo>
                      <a:pt x="6" y="8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5" y="9"/>
                    </a:lnTo>
                    <a:lnTo>
                      <a:pt x="9" y="15"/>
                    </a:lnTo>
                    <a:lnTo>
                      <a:pt x="12" y="21"/>
                    </a:lnTo>
                    <a:lnTo>
                      <a:pt x="12" y="25"/>
                    </a:lnTo>
                    <a:lnTo>
                      <a:pt x="14" y="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53" name="Freeform 373"/>
              <p:cNvSpPr>
                <a:spLocks/>
              </p:cNvSpPr>
              <p:nvPr/>
            </p:nvSpPr>
            <p:spPr bwMode="auto">
              <a:xfrm>
                <a:off x="632" y="1904"/>
                <a:ext cx="20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20" y="9"/>
                  </a:cxn>
                  <a:cxn ang="0">
                    <a:pos x="11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0" h="9">
                    <a:moveTo>
                      <a:pt x="0" y="0"/>
                    </a:moveTo>
                    <a:lnTo>
                      <a:pt x="11" y="0"/>
                    </a:lnTo>
                    <a:lnTo>
                      <a:pt x="20" y="9"/>
                    </a:lnTo>
                    <a:lnTo>
                      <a:pt x="11" y="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54" name="Freeform 374"/>
              <p:cNvSpPr>
                <a:spLocks/>
              </p:cNvSpPr>
              <p:nvPr/>
            </p:nvSpPr>
            <p:spPr bwMode="auto">
              <a:xfrm>
                <a:off x="632" y="1904"/>
                <a:ext cx="20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20" y="9"/>
                  </a:cxn>
                  <a:cxn ang="0">
                    <a:pos x="11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0" h="9">
                    <a:moveTo>
                      <a:pt x="0" y="0"/>
                    </a:moveTo>
                    <a:lnTo>
                      <a:pt x="11" y="0"/>
                    </a:lnTo>
                    <a:lnTo>
                      <a:pt x="20" y="9"/>
                    </a:lnTo>
                    <a:lnTo>
                      <a:pt x="11" y="9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55" name="Freeform 375"/>
              <p:cNvSpPr>
                <a:spLocks/>
              </p:cNvSpPr>
              <p:nvPr/>
            </p:nvSpPr>
            <p:spPr bwMode="auto">
              <a:xfrm>
                <a:off x="632" y="1903"/>
                <a:ext cx="20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11" y="2"/>
                  </a:cxn>
                  <a:cxn ang="0">
                    <a:pos x="19" y="10"/>
                  </a:cxn>
                  <a:cxn ang="0">
                    <a:pos x="11" y="10"/>
                  </a:cxn>
                  <a:cxn ang="0">
                    <a:pos x="11" y="11"/>
                  </a:cxn>
                  <a:cxn ang="0">
                    <a:pos x="20" y="10"/>
                  </a:cxn>
                  <a:cxn ang="0">
                    <a:pos x="20" y="9"/>
                  </a:cxn>
                  <a:cxn ang="0">
                    <a:pos x="11" y="0"/>
                  </a:cxn>
                  <a:cxn ang="0">
                    <a:pos x="0" y="0"/>
                  </a:cxn>
                </a:cxnLst>
                <a:rect l="0" t="0" r="r" b="b"/>
                <a:pathLst>
                  <a:path w="20" h="11">
                    <a:moveTo>
                      <a:pt x="0" y="0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9" y="10"/>
                    </a:lnTo>
                    <a:lnTo>
                      <a:pt x="11" y="10"/>
                    </a:lnTo>
                    <a:lnTo>
                      <a:pt x="11" y="11"/>
                    </a:lnTo>
                    <a:lnTo>
                      <a:pt x="20" y="10"/>
                    </a:lnTo>
                    <a:lnTo>
                      <a:pt x="20" y="9"/>
                    </a:ln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56" name="Freeform 376"/>
              <p:cNvSpPr>
                <a:spLocks/>
              </p:cNvSpPr>
              <p:nvPr/>
            </p:nvSpPr>
            <p:spPr bwMode="auto">
              <a:xfrm>
                <a:off x="631" y="1903"/>
                <a:ext cx="12" cy="11"/>
              </a:xfrm>
              <a:custGeom>
                <a:avLst/>
                <a:gdLst/>
                <a:ahLst/>
                <a:cxnLst>
                  <a:cxn ang="0">
                    <a:pos x="12" y="10"/>
                  </a:cxn>
                  <a:cxn ang="0">
                    <a:pos x="3" y="2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2" y="11"/>
                  </a:cxn>
                  <a:cxn ang="0">
                    <a:pos x="12" y="10"/>
                  </a:cxn>
                </a:cxnLst>
                <a:rect l="0" t="0" r="r" b="b"/>
                <a:pathLst>
                  <a:path w="12" h="11">
                    <a:moveTo>
                      <a:pt x="12" y="10"/>
                    </a:moveTo>
                    <a:lnTo>
                      <a:pt x="3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2" y="11"/>
                    </a:lnTo>
                    <a:lnTo>
                      <a:pt x="12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57" name="Freeform 377"/>
              <p:cNvSpPr>
                <a:spLocks/>
              </p:cNvSpPr>
              <p:nvPr/>
            </p:nvSpPr>
            <p:spPr bwMode="auto">
              <a:xfrm>
                <a:off x="556" y="1608"/>
                <a:ext cx="82" cy="289"/>
              </a:xfrm>
              <a:custGeom>
                <a:avLst/>
                <a:gdLst/>
                <a:ahLst/>
                <a:cxnLst>
                  <a:cxn ang="0">
                    <a:pos x="81" y="289"/>
                  </a:cxn>
                  <a:cxn ang="0">
                    <a:pos x="67" y="283"/>
                  </a:cxn>
                  <a:cxn ang="0">
                    <a:pos x="54" y="273"/>
                  </a:cxn>
                  <a:cxn ang="0">
                    <a:pos x="44" y="259"/>
                  </a:cxn>
                  <a:cxn ang="0">
                    <a:pos x="34" y="244"/>
                  </a:cxn>
                  <a:cxn ang="0">
                    <a:pos x="28" y="227"/>
                  </a:cxn>
                  <a:cxn ang="0">
                    <a:pos x="28" y="213"/>
                  </a:cxn>
                  <a:cxn ang="0">
                    <a:pos x="29" y="197"/>
                  </a:cxn>
                  <a:cxn ang="0">
                    <a:pos x="29" y="190"/>
                  </a:cxn>
                  <a:cxn ang="0">
                    <a:pos x="28" y="182"/>
                  </a:cxn>
                  <a:cxn ang="0">
                    <a:pos x="23" y="170"/>
                  </a:cxn>
                  <a:cxn ang="0">
                    <a:pos x="18" y="159"/>
                  </a:cxn>
                  <a:cxn ang="0">
                    <a:pos x="16" y="148"/>
                  </a:cxn>
                  <a:cxn ang="0">
                    <a:pos x="12" y="139"/>
                  </a:cxn>
                  <a:cxn ang="0">
                    <a:pos x="8" y="129"/>
                  </a:cxn>
                  <a:cxn ang="0">
                    <a:pos x="4" y="117"/>
                  </a:cxn>
                  <a:cxn ang="0">
                    <a:pos x="2" y="103"/>
                  </a:cxn>
                  <a:cxn ang="0">
                    <a:pos x="0" y="90"/>
                  </a:cxn>
                  <a:cxn ang="0">
                    <a:pos x="3" y="73"/>
                  </a:cxn>
                  <a:cxn ang="0">
                    <a:pos x="6" y="63"/>
                  </a:cxn>
                  <a:cxn ang="0">
                    <a:pos x="7" y="47"/>
                  </a:cxn>
                  <a:cxn ang="0">
                    <a:pos x="14" y="34"/>
                  </a:cxn>
                  <a:cxn ang="0">
                    <a:pos x="15" y="22"/>
                  </a:cxn>
                  <a:cxn ang="0">
                    <a:pos x="19" y="14"/>
                  </a:cxn>
                  <a:cxn ang="0">
                    <a:pos x="29" y="3"/>
                  </a:cxn>
                  <a:cxn ang="0">
                    <a:pos x="40" y="0"/>
                  </a:cxn>
                  <a:cxn ang="0">
                    <a:pos x="49" y="3"/>
                  </a:cxn>
                  <a:cxn ang="0">
                    <a:pos x="53" y="13"/>
                  </a:cxn>
                  <a:cxn ang="0">
                    <a:pos x="56" y="23"/>
                  </a:cxn>
                  <a:cxn ang="0">
                    <a:pos x="59" y="34"/>
                  </a:cxn>
                  <a:cxn ang="0">
                    <a:pos x="65" y="37"/>
                  </a:cxn>
                  <a:cxn ang="0">
                    <a:pos x="75" y="36"/>
                  </a:cxn>
                  <a:cxn ang="0">
                    <a:pos x="81" y="37"/>
                  </a:cxn>
                  <a:cxn ang="0">
                    <a:pos x="82" y="44"/>
                  </a:cxn>
                  <a:cxn ang="0">
                    <a:pos x="79" y="53"/>
                  </a:cxn>
                  <a:cxn ang="0">
                    <a:pos x="72" y="63"/>
                  </a:cxn>
                  <a:cxn ang="0">
                    <a:pos x="67" y="77"/>
                  </a:cxn>
                  <a:cxn ang="0">
                    <a:pos x="65" y="91"/>
                  </a:cxn>
                  <a:cxn ang="0">
                    <a:pos x="60" y="105"/>
                  </a:cxn>
                  <a:cxn ang="0">
                    <a:pos x="53" y="123"/>
                  </a:cxn>
                  <a:cxn ang="0">
                    <a:pos x="46" y="137"/>
                  </a:cxn>
                  <a:cxn ang="0">
                    <a:pos x="43" y="155"/>
                  </a:cxn>
                  <a:cxn ang="0">
                    <a:pos x="46" y="175"/>
                  </a:cxn>
                  <a:cxn ang="0">
                    <a:pos x="49" y="188"/>
                  </a:cxn>
                  <a:cxn ang="0">
                    <a:pos x="48" y="203"/>
                  </a:cxn>
                  <a:cxn ang="0">
                    <a:pos x="49" y="218"/>
                  </a:cxn>
                  <a:cxn ang="0">
                    <a:pos x="53" y="235"/>
                  </a:cxn>
                  <a:cxn ang="0">
                    <a:pos x="58" y="250"/>
                  </a:cxn>
                  <a:cxn ang="0">
                    <a:pos x="65" y="262"/>
                  </a:cxn>
                  <a:cxn ang="0">
                    <a:pos x="72" y="274"/>
                  </a:cxn>
                  <a:cxn ang="0">
                    <a:pos x="73" y="275"/>
                  </a:cxn>
                  <a:cxn ang="0">
                    <a:pos x="73" y="276"/>
                  </a:cxn>
                  <a:cxn ang="0">
                    <a:pos x="74" y="277"/>
                  </a:cxn>
                  <a:cxn ang="0">
                    <a:pos x="75" y="278"/>
                  </a:cxn>
                  <a:cxn ang="0">
                    <a:pos x="76" y="280"/>
                  </a:cxn>
                  <a:cxn ang="0">
                    <a:pos x="77" y="282"/>
                  </a:cxn>
                  <a:cxn ang="0">
                    <a:pos x="78" y="284"/>
                  </a:cxn>
                  <a:cxn ang="0">
                    <a:pos x="78" y="286"/>
                  </a:cxn>
                  <a:cxn ang="0">
                    <a:pos x="79" y="288"/>
                  </a:cxn>
                  <a:cxn ang="0">
                    <a:pos x="80" y="289"/>
                  </a:cxn>
                  <a:cxn ang="0">
                    <a:pos x="81" y="289"/>
                  </a:cxn>
                  <a:cxn ang="0">
                    <a:pos x="81" y="289"/>
                  </a:cxn>
                  <a:cxn ang="0">
                    <a:pos x="81" y="289"/>
                  </a:cxn>
                </a:cxnLst>
                <a:rect l="0" t="0" r="r" b="b"/>
                <a:pathLst>
                  <a:path w="82" h="289">
                    <a:moveTo>
                      <a:pt x="81" y="289"/>
                    </a:moveTo>
                    <a:lnTo>
                      <a:pt x="67" y="283"/>
                    </a:lnTo>
                    <a:lnTo>
                      <a:pt x="54" y="273"/>
                    </a:lnTo>
                    <a:lnTo>
                      <a:pt x="44" y="259"/>
                    </a:lnTo>
                    <a:lnTo>
                      <a:pt x="34" y="244"/>
                    </a:lnTo>
                    <a:lnTo>
                      <a:pt x="28" y="227"/>
                    </a:lnTo>
                    <a:lnTo>
                      <a:pt x="28" y="213"/>
                    </a:lnTo>
                    <a:lnTo>
                      <a:pt x="29" y="197"/>
                    </a:lnTo>
                    <a:lnTo>
                      <a:pt x="29" y="190"/>
                    </a:lnTo>
                    <a:lnTo>
                      <a:pt x="28" y="182"/>
                    </a:lnTo>
                    <a:lnTo>
                      <a:pt x="23" y="170"/>
                    </a:lnTo>
                    <a:lnTo>
                      <a:pt x="18" y="159"/>
                    </a:lnTo>
                    <a:lnTo>
                      <a:pt x="16" y="148"/>
                    </a:lnTo>
                    <a:lnTo>
                      <a:pt x="12" y="139"/>
                    </a:lnTo>
                    <a:lnTo>
                      <a:pt x="8" y="129"/>
                    </a:lnTo>
                    <a:lnTo>
                      <a:pt x="4" y="117"/>
                    </a:lnTo>
                    <a:lnTo>
                      <a:pt x="2" y="103"/>
                    </a:lnTo>
                    <a:lnTo>
                      <a:pt x="0" y="90"/>
                    </a:lnTo>
                    <a:lnTo>
                      <a:pt x="3" y="73"/>
                    </a:lnTo>
                    <a:lnTo>
                      <a:pt x="6" y="63"/>
                    </a:lnTo>
                    <a:lnTo>
                      <a:pt x="7" y="47"/>
                    </a:lnTo>
                    <a:lnTo>
                      <a:pt x="14" y="34"/>
                    </a:lnTo>
                    <a:lnTo>
                      <a:pt x="15" y="22"/>
                    </a:lnTo>
                    <a:lnTo>
                      <a:pt x="19" y="14"/>
                    </a:lnTo>
                    <a:lnTo>
                      <a:pt x="29" y="3"/>
                    </a:lnTo>
                    <a:lnTo>
                      <a:pt x="40" y="0"/>
                    </a:lnTo>
                    <a:lnTo>
                      <a:pt x="49" y="3"/>
                    </a:lnTo>
                    <a:lnTo>
                      <a:pt x="53" y="13"/>
                    </a:lnTo>
                    <a:lnTo>
                      <a:pt x="56" y="23"/>
                    </a:lnTo>
                    <a:lnTo>
                      <a:pt x="59" y="34"/>
                    </a:lnTo>
                    <a:lnTo>
                      <a:pt x="65" y="37"/>
                    </a:lnTo>
                    <a:lnTo>
                      <a:pt x="75" y="36"/>
                    </a:lnTo>
                    <a:lnTo>
                      <a:pt x="81" y="37"/>
                    </a:lnTo>
                    <a:lnTo>
                      <a:pt x="82" y="44"/>
                    </a:lnTo>
                    <a:lnTo>
                      <a:pt x="79" y="53"/>
                    </a:lnTo>
                    <a:lnTo>
                      <a:pt x="72" y="63"/>
                    </a:lnTo>
                    <a:lnTo>
                      <a:pt x="67" y="77"/>
                    </a:lnTo>
                    <a:lnTo>
                      <a:pt x="65" y="91"/>
                    </a:lnTo>
                    <a:lnTo>
                      <a:pt x="60" y="105"/>
                    </a:lnTo>
                    <a:lnTo>
                      <a:pt x="53" y="123"/>
                    </a:lnTo>
                    <a:lnTo>
                      <a:pt x="46" y="137"/>
                    </a:lnTo>
                    <a:lnTo>
                      <a:pt x="43" y="155"/>
                    </a:lnTo>
                    <a:lnTo>
                      <a:pt x="46" y="175"/>
                    </a:lnTo>
                    <a:lnTo>
                      <a:pt x="49" y="188"/>
                    </a:lnTo>
                    <a:lnTo>
                      <a:pt x="48" y="203"/>
                    </a:lnTo>
                    <a:lnTo>
                      <a:pt x="49" y="218"/>
                    </a:lnTo>
                    <a:lnTo>
                      <a:pt x="53" y="235"/>
                    </a:lnTo>
                    <a:lnTo>
                      <a:pt x="58" y="250"/>
                    </a:lnTo>
                    <a:lnTo>
                      <a:pt x="65" y="262"/>
                    </a:lnTo>
                    <a:lnTo>
                      <a:pt x="72" y="274"/>
                    </a:lnTo>
                    <a:lnTo>
                      <a:pt x="73" y="275"/>
                    </a:lnTo>
                    <a:lnTo>
                      <a:pt x="73" y="276"/>
                    </a:lnTo>
                    <a:lnTo>
                      <a:pt x="74" y="277"/>
                    </a:lnTo>
                    <a:lnTo>
                      <a:pt x="75" y="278"/>
                    </a:lnTo>
                    <a:lnTo>
                      <a:pt x="76" y="280"/>
                    </a:lnTo>
                    <a:lnTo>
                      <a:pt x="77" y="282"/>
                    </a:lnTo>
                    <a:lnTo>
                      <a:pt x="78" y="284"/>
                    </a:lnTo>
                    <a:lnTo>
                      <a:pt x="78" y="286"/>
                    </a:lnTo>
                    <a:lnTo>
                      <a:pt x="79" y="288"/>
                    </a:lnTo>
                    <a:lnTo>
                      <a:pt x="80" y="289"/>
                    </a:lnTo>
                    <a:lnTo>
                      <a:pt x="81" y="289"/>
                    </a:lnTo>
                    <a:lnTo>
                      <a:pt x="81" y="289"/>
                    </a:lnTo>
                    <a:lnTo>
                      <a:pt x="81" y="28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58" name="Freeform 378"/>
              <p:cNvSpPr>
                <a:spLocks/>
              </p:cNvSpPr>
              <p:nvPr/>
            </p:nvSpPr>
            <p:spPr bwMode="auto">
              <a:xfrm>
                <a:off x="556" y="1608"/>
                <a:ext cx="82" cy="289"/>
              </a:xfrm>
              <a:custGeom>
                <a:avLst/>
                <a:gdLst/>
                <a:ahLst/>
                <a:cxnLst>
                  <a:cxn ang="0">
                    <a:pos x="81" y="289"/>
                  </a:cxn>
                  <a:cxn ang="0">
                    <a:pos x="67" y="283"/>
                  </a:cxn>
                  <a:cxn ang="0">
                    <a:pos x="54" y="273"/>
                  </a:cxn>
                  <a:cxn ang="0">
                    <a:pos x="44" y="259"/>
                  </a:cxn>
                  <a:cxn ang="0">
                    <a:pos x="34" y="244"/>
                  </a:cxn>
                  <a:cxn ang="0">
                    <a:pos x="28" y="227"/>
                  </a:cxn>
                  <a:cxn ang="0">
                    <a:pos x="28" y="213"/>
                  </a:cxn>
                  <a:cxn ang="0">
                    <a:pos x="29" y="197"/>
                  </a:cxn>
                  <a:cxn ang="0">
                    <a:pos x="29" y="190"/>
                  </a:cxn>
                  <a:cxn ang="0">
                    <a:pos x="28" y="182"/>
                  </a:cxn>
                  <a:cxn ang="0">
                    <a:pos x="23" y="170"/>
                  </a:cxn>
                  <a:cxn ang="0">
                    <a:pos x="18" y="159"/>
                  </a:cxn>
                  <a:cxn ang="0">
                    <a:pos x="16" y="148"/>
                  </a:cxn>
                  <a:cxn ang="0">
                    <a:pos x="12" y="139"/>
                  </a:cxn>
                  <a:cxn ang="0">
                    <a:pos x="8" y="129"/>
                  </a:cxn>
                  <a:cxn ang="0">
                    <a:pos x="4" y="117"/>
                  </a:cxn>
                  <a:cxn ang="0">
                    <a:pos x="2" y="103"/>
                  </a:cxn>
                  <a:cxn ang="0">
                    <a:pos x="0" y="90"/>
                  </a:cxn>
                  <a:cxn ang="0">
                    <a:pos x="3" y="73"/>
                  </a:cxn>
                  <a:cxn ang="0">
                    <a:pos x="6" y="63"/>
                  </a:cxn>
                  <a:cxn ang="0">
                    <a:pos x="7" y="47"/>
                  </a:cxn>
                  <a:cxn ang="0">
                    <a:pos x="14" y="34"/>
                  </a:cxn>
                  <a:cxn ang="0">
                    <a:pos x="15" y="22"/>
                  </a:cxn>
                  <a:cxn ang="0">
                    <a:pos x="19" y="14"/>
                  </a:cxn>
                  <a:cxn ang="0">
                    <a:pos x="29" y="3"/>
                  </a:cxn>
                  <a:cxn ang="0">
                    <a:pos x="40" y="0"/>
                  </a:cxn>
                  <a:cxn ang="0">
                    <a:pos x="49" y="3"/>
                  </a:cxn>
                  <a:cxn ang="0">
                    <a:pos x="53" y="13"/>
                  </a:cxn>
                  <a:cxn ang="0">
                    <a:pos x="56" y="23"/>
                  </a:cxn>
                  <a:cxn ang="0">
                    <a:pos x="59" y="34"/>
                  </a:cxn>
                  <a:cxn ang="0">
                    <a:pos x="65" y="37"/>
                  </a:cxn>
                  <a:cxn ang="0">
                    <a:pos x="75" y="36"/>
                  </a:cxn>
                  <a:cxn ang="0">
                    <a:pos x="81" y="37"/>
                  </a:cxn>
                  <a:cxn ang="0">
                    <a:pos x="82" y="44"/>
                  </a:cxn>
                  <a:cxn ang="0">
                    <a:pos x="79" y="53"/>
                  </a:cxn>
                  <a:cxn ang="0">
                    <a:pos x="72" y="63"/>
                  </a:cxn>
                  <a:cxn ang="0">
                    <a:pos x="67" y="77"/>
                  </a:cxn>
                  <a:cxn ang="0">
                    <a:pos x="65" y="91"/>
                  </a:cxn>
                  <a:cxn ang="0">
                    <a:pos x="60" y="105"/>
                  </a:cxn>
                  <a:cxn ang="0">
                    <a:pos x="53" y="123"/>
                  </a:cxn>
                  <a:cxn ang="0">
                    <a:pos x="46" y="137"/>
                  </a:cxn>
                  <a:cxn ang="0">
                    <a:pos x="43" y="155"/>
                  </a:cxn>
                  <a:cxn ang="0">
                    <a:pos x="46" y="175"/>
                  </a:cxn>
                  <a:cxn ang="0">
                    <a:pos x="49" y="188"/>
                  </a:cxn>
                  <a:cxn ang="0">
                    <a:pos x="48" y="203"/>
                  </a:cxn>
                  <a:cxn ang="0">
                    <a:pos x="49" y="218"/>
                  </a:cxn>
                  <a:cxn ang="0">
                    <a:pos x="53" y="235"/>
                  </a:cxn>
                  <a:cxn ang="0">
                    <a:pos x="58" y="250"/>
                  </a:cxn>
                  <a:cxn ang="0">
                    <a:pos x="65" y="262"/>
                  </a:cxn>
                  <a:cxn ang="0">
                    <a:pos x="72" y="274"/>
                  </a:cxn>
                  <a:cxn ang="0">
                    <a:pos x="73" y="275"/>
                  </a:cxn>
                  <a:cxn ang="0">
                    <a:pos x="73" y="276"/>
                  </a:cxn>
                  <a:cxn ang="0">
                    <a:pos x="74" y="277"/>
                  </a:cxn>
                  <a:cxn ang="0">
                    <a:pos x="75" y="278"/>
                  </a:cxn>
                  <a:cxn ang="0">
                    <a:pos x="76" y="280"/>
                  </a:cxn>
                  <a:cxn ang="0">
                    <a:pos x="77" y="282"/>
                  </a:cxn>
                  <a:cxn ang="0">
                    <a:pos x="78" y="284"/>
                  </a:cxn>
                  <a:cxn ang="0">
                    <a:pos x="78" y="286"/>
                  </a:cxn>
                  <a:cxn ang="0">
                    <a:pos x="79" y="288"/>
                  </a:cxn>
                  <a:cxn ang="0">
                    <a:pos x="80" y="289"/>
                  </a:cxn>
                  <a:cxn ang="0">
                    <a:pos x="81" y="289"/>
                  </a:cxn>
                  <a:cxn ang="0">
                    <a:pos x="81" y="289"/>
                  </a:cxn>
                  <a:cxn ang="0">
                    <a:pos x="81" y="289"/>
                  </a:cxn>
                </a:cxnLst>
                <a:rect l="0" t="0" r="r" b="b"/>
                <a:pathLst>
                  <a:path w="82" h="289">
                    <a:moveTo>
                      <a:pt x="81" y="289"/>
                    </a:moveTo>
                    <a:lnTo>
                      <a:pt x="67" y="283"/>
                    </a:lnTo>
                    <a:lnTo>
                      <a:pt x="54" y="273"/>
                    </a:lnTo>
                    <a:lnTo>
                      <a:pt x="44" y="259"/>
                    </a:lnTo>
                    <a:lnTo>
                      <a:pt x="34" y="244"/>
                    </a:lnTo>
                    <a:lnTo>
                      <a:pt x="28" y="227"/>
                    </a:lnTo>
                    <a:lnTo>
                      <a:pt x="28" y="213"/>
                    </a:lnTo>
                    <a:lnTo>
                      <a:pt x="29" y="197"/>
                    </a:lnTo>
                    <a:lnTo>
                      <a:pt x="29" y="190"/>
                    </a:lnTo>
                    <a:lnTo>
                      <a:pt x="28" y="182"/>
                    </a:lnTo>
                    <a:lnTo>
                      <a:pt x="23" y="170"/>
                    </a:lnTo>
                    <a:lnTo>
                      <a:pt x="18" y="159"/>
                    </a:lnTo>
                    <a:lnTo>
                      <a:pt x="16" y="148"/>
                    </a:lnTo>
                    <a:lnTo>
                      <a:pt x="12" y="139"/>
                    </a:lnTo>
                    <a:lnTo>
                      <a:pt x="8" y="129"/>
                    </a:lnTo>
                    <a:lnTo>
                      <a:pt x="4" y="117"/>
                    </a:lnTo>
                    <a:lnTo>
                      <a:pt x="2" y="103"/>
                    </a:lnTo>
                    <a:lnTo>
                      <a:pt x="0" y="90"/>
                    </a:lnTo>
                    <a:lnTo>
                      <a:pt x="3" y="73"/>
                    </a:lnTo>
                    <a:lnTo>
                      <a:pt x="6" y="63"/>
                    </a:lnTo>
                    <a:lnTo>
                      <a:pt x="7" y="47"/>
                    </a:lnTo>
                    <a:lnTo>
                      <a:pt x="14" y="34"/>
                    </a:lnTo>
                    <a:lnTo>
                      <a:pt x="15" y="22"/>
                    </a:lnTo>
                    <a:lnTo>
                      <a:pt x="19" y="14"/>
                    </a:lnTo>
                    <a:lnTo>
                      <a:pt x="29" y="3"/>
                    </a:lnTo>
                    <a:lnTo>
                      <a:pt x="40" y="0"/>
                    </a:lnTo>
                    <a:lnTo>
                      <a:pt x="49" y="3"/>
                    </a:lnTo>
                    <a:lnTo>
                      <a:pt x="53" y="13"/>
                    </a:lnTo>
                    <a:lnTo>
                      <a:pt x="56" y="23"/>
                    </a:lnTo>
                    <a:lnTo>
                      <a:pt x="59" y="34"/>
                    </a:lnTo>
                    <a:lnTo>
                      <a:pt x="65" y="37"/>
                    </a:lnTo>
                    <a:lnTo>
                      <a:pt x="75" y="36"/>
                    </a:lnTo>
                    <a:lnTo>
                      <a:pt x="81" y="37"/>
                    </a:lnTo>
                    <a:lnTo>
                      <a:pt x="82" y="44"/>
                    </a:lnTo>
                    <a:lnTo>
                      <a:pt x="79" y="53"/>
                    </a:lnTo>
                    <a:lnTo>
                      <a:pt x="72" y="63"/>
                    </a:lnTo>
                    <a:lnTo>
                      <a:pt x="67" y="77"/>
                    </a:lnTo>
                    <a:lnTo>
                      <a:pt x="65" y="91"/>
                    </a:lnTo>
                    <a:lnTo>
                      <a:pt x="60" y="105"/>
                    </a:lnTo>
                    <a:lnTo>
                      <a:pt x="53" y="123"/>
                    </a:lnTo>
                    <a:lnTo>
                      <a:pt x="46" y="137"/>
                    </a:lnTo>
                    <a:lnTo>
                      <a:pt x="43" y="155"/>
                    </a:lnTo>
                    <a:lnTo>
                      <a:pt x="46" y="175"/>
                    </a:lnTo>
                    <a:lnTo>
                      <a:pt x="49" y="188"/>
                    </a:lnTo>
                    <a:lnTo>
                      <a:pt x="48" y="203"/>
                    </a:lnTo>
                    <a:lnTo>
                      <a:pt x="49" y="218"/>
                    </a:lnTo>
                    <a:lnTo>
                      <a:pt x="53" y="235"/>
                    </a:lnTo>
                    <a:lnTo>
                      <a:pt x="58" y="250"/>
                    </a:lnTo>
                    <a:lnTo>
                      <a:pt x="65" y="262"/>
                    </a:lnTo>
                    <a:lnTo>
                      <a:pt x="72" y="274"/>
                    </a:lnTo>
                    <a:lnTo>
                      <a:pt x="73" y="275"/>
                    </a:lnTo>
                    <a:lnTo>
                      <a:pt x="73" y="276"/>
                    </a:lnTo>
                    <a:lnTo>
                      <a:pt x="74" y="277"/>
                    </a:lnTo>
                    <a:lnTo>
                      <a:pt x="75" y="278"/>
                    </a:lnTo>
                    <a:lnTo>
                      <a:pt x="76" y="280"/>
                    </a:lnTo>
                    <a:lnTo>
                      <a:pt x="77" y="282"/>
                    </a:lnTo>
                    <a:lnTo>
                      <a:pt x="78" y="284"/>
                    </a:lnTo>
                    <a:lnTo>
                      <a:pt x="78" y="286"/>
                    </a:lnTo>
                    <a:lnTo>
                      <a:pt x="79" y="288"/>
                    </a:lnTo>
                    <a:lnTo>
                      <a:pt x="80" y="289"/>
                    </a:lnTo>
                    <a:lnTo>
                      <a:pt x="81" y="289"/>
                    </a:lnTo>
                    <a:lnTo>
                      <a:pt x="81" y="289"/>
                    </a:lnTo>
                    <a:lnTo>
                      <a:pt x="81" y="289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59" name="Freeform 379"/>
              <p:cNvSpPr>
                <a:spLocks/>
              </p:cNvSpPr>
              <p:nvPr/>
            </p:nvSpPr>
            <p:spPr bwMode="auto">
              <a:xfrm>
                <a:off x="556" y="1608"/>
                <a:ext cx="81" cy="290"/>
              </a:xfrm>
              <a:custGeom>
                <a:avLst/>
                <a:gdLst/>
                <a:ahLst/>
                <a:cxnLst>
                  <a:cxn ang="0">
                    <a:pos x="81" y="290"/>
                  </a:cxn>
                  <a:cxn ang="0">
                    <a:pos x="81" y="289"/>
                  </a:cxn>
                  <a:cxn ang="0">
                    <a:pos x="68" y="283"/>
                  </a:cxn>
                  <a:cxn ang="0">
                    <a:pos x="55" y="272"/>
                  </a:cxn>
                  <a:cxn ang="0">
                    <a:pos x="44" y="259"/>
                  </a:cxn>
                  <a:cxn ang="0">
                    <a:pos x="34" y="243"/>
                  </a:cxn>
                  <a:cxn ang="0">
                    <a:pos x="28" y="228"/>
                  </a:cxn>
                  <a:cxn ang="0">
                    <a:pos x="28" y="208"/>
                  </a:cxn>
                  <a:cxn ang="0">
                    <a:pos x="30" y="192"/>
                  </a:cxn>
                  <a:cxn ang="0">
                    <a:pos x="30" y="192"/>
                  </a:cxn>
                  <a:cxn ang="0">
                    <a:pos x="28" y="182"/>
                  </a:cxn>
                  <a:cxn ang="0">
                    <a:pos x="24" y="170"/>
                  </a:cxn>
                  <a:cxn ang="0">
                    <a:pos x="19" y="159"/>
                  </a:cxn>
                  <a:cxn ang="0">
                    <a:pos x="16" y="148"/>
                  </a:cxn>
                  <a:cxn ang="0">
                    <a:pos x="13" y="139"/>
                  </a:cxn>
                  <a:cxn ang="0">
                    <a:pos x="9" y="129"/>
                  </a:cxn>
                  <a:cxn ang="0">
                    <a:pos x="4" y="117"/>
                  </a:cxn>
                  <a:cxn ang="0">
                    <a:pos x="2" y="103"/>
                  </a:cxn>
                  <a:cxn ang="0">
                    <a:pos x="1" y="90"/>
                  </a:cxn>
                  <a:cxn ang="0">
                    <a:pos x="3" y="73"/>
                  </a:cxn>
                  <a:cxn ang="0">
                    <a:pos x="7" y="63"/>
                  </a:cxn>
                  <a:cxn ang="0">
                    <a:pos x="8" y="47"/>
                  </a:cxn>
                  <a:cxn ang="0">
                    <a:pos x="14" y="34"/>
                  </a:cxn>
                  <a:cxn ang="0">
                    <a:pos x="15" y="22"/>
                  </a:cxn>
                  <a:cxn ang="0">
                    <a:pos x="19" y="15"/>
                  </a:cxn>
                  <a:cxn ang="0">
                    <a:pos x="29" y="3"/>
                  </a:cxn>
                  <a:cxn ang="0">
                    <a:pos x="40" y="1"/>
                  </a:cxn>
                  <a:cxn ang="0">
                    <a:pos x="49" y="4"/>
                  </a:cxn>
                  <a:cxn ang="0">
                    <a:pos x="49" y="3"/>
                  </a:cxn>
                  <a:cxn ang="0">
                    <a:pos x="40" y="0"/>
                  </a:cxn>
                  <a:cxn ang="0">
                    <a:pos x="28" y="2"/>
                  </a:cxn>
                  <a:cxn ang="0">
                    <a:pos x="19" y="13"/>
                  </a:cxn>
                  <a:cxn ang="0">
                    <a:pos x="14" y="22"/>
                  </a:cxn>
                  <a:cxn ang="0">
                    <a:pos x="13" y="34"/>
                  </a:cxn>
                  <a:cxn ang="0">
                    <a:pos x="7" y="47"/>
                  </a:cxn>
                  <a:cxn ang="0">
                    <a:pos x="6" y="63"/>
                  </a:cxn>
                  <a:cxn ang="0">
                    <a:pos x="2" y="73"/>
                  </a:cxn>
                  <a:cxn ang="0">
                    <a:pos x="0" y="90"/>
                  </a:cxn>
                  <a:cxn ang="0">
                    <a:pos x="1" y="103"/>
                  </a:cxn>
                  <a:cxn ang="0">
                    <a:pos x="3" y="117"/>
                  </a:cxn>
                  <a:cxn ang="0">
                    <a:pos x="8" y="129"/>
                  </a:cxn>
                  <a:cxn ang="0">
                    <a:pos x="12" y="139"/>
                  </a:cxn>
                  <a:cxn ang="0">
                    <a:pos x="16" y="148"/>
                  </a:cxn>
                  <a:cxn ang="0">
                    <a:pos x="18" y="159"/>
                  </a:cxn>
                  <a:cxn ang="0">
                    <a:pos x="23" y="170"/>
                  </a:cxn>
                  <a:cxn ang="0">
                    <a:pos x="27" y="182"/>
                  </a:cxn>
                  <a:cxn ang="0">
                    <a:pos x="28" y="188"/>
                  </a:cxn>
                  <a:cxn ang="0">
                    <a:pos x="28" y="202"/>
                  </a:cxn>
                  <a:cxn ang="0">
                    <a:pos x="27" y="218"/>
                  </a:cxn>
                  <a:cxn ang="0">
                    <a:pos x="27" y="227"/>
                  </a:cxn>
                  <a:cxn ang="0">
                    <a:pos x="33" y="245"/>
                  </a:cxn>
                  <a:cxn ang="0">
                    <a:pos x="43" y="260"/>
                  </a:cxn>
                  <a:cxn ang="0">
                    <a:pos x="54" y="273"/>
                  </a:cxn>
                  <a:cxn ang="0">
                    <a:pos x="66" y="283"/>
                  </a:cxn>
                  <a:cxn ang="0">
                    <a:pos x="81" y="290"/>
                  </a:cxn>
                </a:cxnLst>
                <a:rect l="0" t="0" r="r" b="b"/>
                <a:pathLst>
                  <a:path w="81" h="290">
                    <a:moveTo>
                      <a:pt x="81" y="290"/>
                    </a:moveTo>
                    <a:lnTo>
                      <a:pt x="81" y="289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4" y="259"/>
                    </a:lnTo>
                    <a:lnTo>
                      <a:pt x="34" y="243"/>
                    </a:lnTo>
                    <a:lnTo>
                      <a:pt x="28" y="228"/>
                    </a:lnTo>
                    <a:lnTo>
                      <a:pt x="28" y="208"/>
                    </a:lnTo>
                    <a:lnTo>
                      <a:pt x="30" y="192"/>
                    </a:lnTo>
                    <a:lnTo>
                      <a:pt x="30" y="192"/>
                    </a:lnTo>
                    <a:lnTo>
                      <a:pt x="28" y="182"/>
                    </a:lnTo>
                    <a:lnTo>
                      <a:pt x="24" y="170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3" y="139"/>
                    </a:lnTo>
                    <a:lnTo>
                      <a:pt x="9" y="129"/>
                    </a:lnTo>
                    <a:lnTo>
                      <a:pt x="4" y="117"/>
                    </a:lnTo>
                    <a:lnTo>
                      <a:pt x="2" y="103"/>
                    </a:lnTo>
                    <a:lnTo>
                      <a:pt x="1" y="90"/>
                    </a:lnTo>
                    <a:lnTo>
                      <a:pt x="3" y="73"/>
                    </a:lnTo>
                    <a:lnTo>
                      <a:pt x="7" y="63"/>
                    </a:lnTo>
                    <a:lnTo>
                      <a:pt x="8" y="47"/>
                    </a:lnTo>
                    <a:lnTo>
                      <a:pt x="14" y="34"/>
                    </a:lnTo>
                    <a:lnTo>
                      <a:pt x="15" y="22"/>
                    </a:lnTo>
                    <a:lnTo>
                      <a:pt x="19" y="15"/>
                    </a:lnTo>
                    <a:lnTo>
                      <a:pt x="29" y="3"/>
                    </a:lnTo>
                    <a:lnTo>
                      <a:pt x="40" y="1"/>
                    </a:lnTo>
                    <a:lnTo>
                      <a:pt x="49" y="4"/>
                    </a:lnTo>
                    <a:lnTo>
                      <a:pt x="49" y="3"/>
                    </a:lnTo>
                    <a:lnTo>
                      <a:pt x="40" y="0"/>
                    </a:lnTo>
                    <a:lnTo>
                      <a:pt x="28" y="2"/>
                    </a:lnTo>
                    <a:lnTo>
                      <a:pt x="19" y="13"/>
                    </a:lnTo>
                    <a:lnTo>
                      <a:pt x="14" y="22"/>
                    </a:lnTo>
                    <a:lnTo>
                      <a:pt x="13" y="34"/>
                    </a:lnTo>
                    <a:lnTo>
                      <a:pt x="7" y="47"/>
                    </a:lnTo>
                    <a:lnTo>
                      <a:pt x="6" y="63"/>
                    </a:lnTo>
                    <a:lnTo>
                      <a:pt x="2" y="73"/>
                    </a:lnTo>
                    <a:lnTo>
                      <a:pt x="0" y="90"/>
                    </a:lnTo>
                    <a:lnTo>
                      <a:pt x="1" y="103"/>
                    </a:lnTo>
                    <a:lnTo>
                      <a:pt x="3" y="117"/>
                    </a:lnTo>
                    <a:lnTo>
                      <a:pt x="8" y="129"/>
                    </a:lnTo>
                    <a:lnTo>
                      <a:pt x="12" y="139"/>
                    </a:lnTo>
                    <a:lnTo>
                      <a:pt x="16" y="148"/>
                    </a:lnTo>
                    <a:lnTo>
                      <a:pt x="18" y="159"/>
                    </a:lnTo>
                    <a:lnTo>
                      <a:pt x="23" y="170"/>
                    </a:lnTo>
                    <a:lnTo>
                      <a:pt x="27" y="182"/>
                    </a:lnTo>
                    <a:lnTo>
                      <a:pt x="28" y="188"/>
                    </a:lnTo>
                    <a:lnTo>
                      <a:pt x="28" y="202"/>
                    </a:lnTo>
                    <a:lnTo>
                      <a:pt x="27" y="218"/>
                    </a:lnTo>
                    <a:lnTo>
                      <a:pt x="27" y="227"/>
                    </a:lnTo>
                    <a:lnTo>
                      <a:pt x="33" y="245"/>
                    </a:lnTo>
                    <a:lnTo>
                      <a:pt x="43" y="260"/>
                    </a:lnTo>
                    <a:lnTo>
                      <a:pt x="54" y="273"/>
                    </a:lnTo>
                    <a:lnTo>
                      <a:pt x="66" y="283"/>
                    </a:lnTo>
                    <a:lnTo>
                      <a:pt x="81" y="2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60" name="Freeform 380"/>
              <p:cNvSpPr>
                <a:spLocks/>
              </p:cNvSpPr>
              <p:nvPr/>
            </p:nvSpPr>
            <p:spPr bwMode="auto">
              <a:xfrm>
                <a:off x="598" y="1611"/>
                <a:ext cx="41" cy="272"/>
              </a:xfrm>
              <a:custGeom>
                <a:avLst/>
                <a:gdLst/>
                <a:ahLst/>
                <a:cxnLst>
                  <a:cxn ang="0">
                    <a:pos x="7" y="1"/>
                  </a:cxn>
                  <a:cxn ang="0">
                    <a:pos x="11" y="10"/>
                  </a:cxn>
                  <a:cxn ang="0">
                    <a:pos x="17" y="31"/>
                  </a:cxn>
                  <a:cxn ang="0">
                    <a:pos x="23" y="34"/>
                  </a:cxn>
                  <a:cxn ang="0">
                    <a:pos x="33" y="33"/>
                  </a:cxn>
                  <a:cxn ang="0">
                    <a:pos x="39" y="35"/>
                  </a:cxn>
                  <a:cxn ang="0">
                    <a:pos x="40" y="41"/>
                  </a:cxn>
                  <a:cxn ang="0">
                    <a:pos x="37" y="50"/>
                  </a:cxn>
                  <a:cxn ang="0">
                    <a:pos x="30" y="59"/>
                  </a:cxn>
                  <a:cxn ang="0">
                    <a:pos x="25" y="74"/>
                  </a:cxn>
                  <a:cxn ang="0">
                    <a:pos x="22" y="88"/>
                  </a:cxn>
                  <a:cxn ang="0">
                    <a:pos x="17" y="102"/>
                  </a:cxn>
                  <a:cxn ang="0">
                    <a:pos x="10" y="120"/>
                  </a:cxn>
                  <a:cxn ang="0">
                    <a:pos x="4" y="134"/>
                  </a:cxn>
                  <a:cxn ang="0">
                    <a:pos x="0" y="152"/>
                  </a:cxn>
                  <a:cxn ang="0">
                    <a:pos x="3" y="172"/>
                  </a:cxn>
                  <a:cxn ang="0">
                    <a:pos x="6" y="185"/>
                  </a:cxn>
                  <a:cxn ang="0">
                    <a:pos x="5" y="200"/>
                  </a:cxn>
                  <a:cxn ang="0">
                    <a:pos x="6" y="215"/>
                  </a:cxn>
                  <a:cxn ang="0">
                    <a:pos x="11" y="232"/>
                  </a:cxn>
                  <a:cxn ang="0">
                    <a:pos x="16" y="247"/>
                  </a:cxn>
                  <a:cxn ang="0">
                    <a:pos x="24" y="261"/>
                  </a:cxn>
                  <a:cxn ang="0">
                    <a:pos x="30" y="272"/>
                  </a:cxn>
                  <a:cxn ang="0">
                    <a:pos x="30" y="272"/>
                  </a:cxn>
                  <a:cxn ang="0">
                    <a:pos x="31" y="272"/>
                  </a:cxn>
                  <a:cxn ang="0">
                    <a:pos x="31" y="271"/>
                  </a:cxn>
                  <a:cxn ang="0">
                    <a:pos x="31" y="271"/>
                  </a:cxn>
                  <a:cxn ang="0">
                    <a:pos x="22" y="257"/>
                  </a:cxn>
                  <a:cxn ang="0">
                    <a:pos x="17" y="247"/>
                  </a:cxn>
                  <a:cxn ang="0">
                    <a:pos x="12" y="232"/>
                  </a:cxn>
                  <a:cxn ang="0">
                    <a:pos x="7" y="215"/>
                  </a:cxn>
                  <a:cxn ang="0">
                    <a:pos x="6" y="200"/>
                  </a:cxn>
                  <a:cxn ang="0">
                    <a:pos x="7" y="185"/>
                  </a:cxn>
                  <a:cxn ang="0">
                    <a:pos x="4" y="172"/>
                  </a:cxn>
                  <a:cxn ang="0">
                    <a:pos x="1" y="152"/>
                  </a:cxn>
                  <a:cxn ang="0">
                    <a:pos x="5" y="134"/>
                  </a:cxn>
                  <a:cxn ang="0">
                    <a:pos x="11" y="120"/>
                  </a:cxn>
                  <a:cxn ang="0">
                    <a:pos x="18" y="102"/>
                  </a:cxn>
                  <a:cxn ang="0">
                    <a:pos x="23" y="88"/>
                  </a:cxn>
                  <a:cxn ang="0">
                    <a:pos x="26" y="74"/>
                  </a:cxn>
                  <a:cxn ang="0">
                    <a:pos x="31" y="61"/>
                  </a:cxn>
                  <a:cxn ang="0">
                    <a:pos x="38" y="51"/>
                  </a:cxn>
                  <a:cxn ang="0">
                    <a:pos x="41" y="41"/>
                  </a:cxn>
                  <a:cxn ang="0">
                    <a:pos x="39" y="34"/>
                  </a:cxn>
                  <a:cxn ang="0">
                    <a:pos x="33" y="32"/>
                  </a:cxn>
                  <a:cxn ang="0">
                    <a:pos x="23" y="33"/>
                  </a:cxn>
                  <a:cxn ang="0">
                    <a:pos x="18" y="31"/>
                  </a:cxn>
                  <a:cxn ang="0">
                    <a:pos x="12" y="10"/>
                  </a:cxn>
                  <a:cxn ang="0">
                    <a:pos x="7" y="0"/>
                  </a:cxn>
                  <a:cxn ang="0">
                    <a:pos x="7" y="1"/>
                  </a:cxn>
                </a:cxnLst>
                <a:rect l="0" t="0" r="r" b="b"/>
                <a:pathLst>
                  <a:path w="41" h="272">
                    <a:moveTo>
                      <a:pt x="7" y="1"/>
                    </a:moveTo>
                    <a:lnTo>
                      <a:pt x="11" y="10"/>
                    </a:lnTo>
                    <a:lnTo>
                      <a:pt x="17" y="31"/>
                    </a:lnTo>
                    <a:lnTo>
                      <a:pt x="23" y="34"/>
                    </a:lnTo>
                    <a:lnTo>
                      <a:pt x="33" y="33"/>
                    </a:lnTo>
                    <a:lnTo>
                      <a:pt x="39" y="35"/>
                    </a:lnTo>
                    <a:lnTo>
                      <a:pt x="40" y="41"/>
                    </a:lnTo>
                    <a:lnTo>
                      <a:pt x="37" y="50"/>
                    </a:lnTo>
                    <a:lnTo>
                      <a:pt x="30" y="59"/>
                    </a:lnTo>
                    <a:lnTo>
                      <a:pt x="25" y="74"/>
                    </a:lnTo>
                    <a:lnTo>
                      <a:pt x="22" y="88"/>
                    </a:lnTo>
                    <a:lnTo>
                      <a:pt x="17" y="102"/>
                    </a:lnTo>
                    <a:lnTo>
                      <a:pt x="10" y="120"/>
                    </a:lnTo>
                    <a:lnTo>
                      <a:pt x="4" y="134"/>
                    </a:lnTo>
                    <a:lnTo>
                      <a:pt x="0" y="152"/>
                    </a:lnTo>
                    <a:lnTo>
                      <a:pt x="3" y="172"/>
                    </a:lnTo>
                    <a:lnTo>
                      <a:pt x="6" y="185"/>
                    </a:lnTo>
                    <a:lnTo>
                      <a:pt x="5" y="200"/>
                    </a:lnTo>
                    <a:lnTo>
                      <a:pt x="6" y="215"/>
                    </a:lnTo>
                    <a:lnTo>
                      <a:pt x="11" y="232"/>
                    </a:lnTo>
                    <a:lnTo>
                      <a:pt x="16" y="247"/>
                    </a:lnTo>
                    <a:lnTo>
                      <a:pt x="24" y="261"/>
                    </a:lnTo>
                    <a:lnTo>
                      <a:pt x="30" y="272"/>
                    </a:lnTo>
                    <a:lnTo>
                      <a:pt x="30" y="272"/>
                    </a:lnTo>
                    <a:lnTo>
                      <a:pt x="31" y="272"/>
                    </a:lnTo>
                    <a:lnTo>
                      <a:pt x="31" y="271"/>
                    </a:lnTo>
                    <a:lnTo>
                      <a:pt x="31" y="271"/>
                    </a:lnTo>
                    <a:lnTo>
                      <a:pt x="22" y="257"/>
                    </a:lnTo>
                    <a:lnTo>
                      <a:pt x="17" y="247"/>
                    </a:lnTo>
                    <a:lnTo>
                      <a:pt x="12" y="232"/>
                    </a:lnTo>
                    <a:lnTo>
                      <a:pt x="7" y="215"/>
                    </a:lnTo>
                    <a:lnTo>
                      <a:pt x="6" y="200"/>
                    </a:lnTo>
                    <a:lnTo>
                      <a:pt x="7" y="185"/>
                    </a:lnTo>
                    <a:lnTo>
                      <a:pt x="4" y="172"/>
                    </a:lnTo>
                    <a:lnTo>
                      <a:pt x="1" y="152"/>
                    </a:lnTo>
                    <a:lnTo>
                      <a:pt x="5" y="134"/>
                    </a:lnTo>
                    <a:lnTo>
                      <a:pt x="11" y="120"/>
                    </a:lnTo>
                    <a:lnTo>
                      <a:pt x="18" y="102"/>
                    </a:lnTo>
                    <a:lnTo>
                      <a:pt x="23" y="88"/>
                    </a:lnTo>
                    <a:lnTo>
                      <a:pt x="26" y="74"/>
                    </a:lnTo>
                    <a:lnTo>
                      <a:pt x="31" y="61"/>
                    </a:lnTo>
                    <a:lnTo>
                      <a:pt x="38" y="51"/>
                    </a:lnTo>
                    <a:lnTo>
                      <a:pt x="41" y="41"/>
                    </a:lnTo>
                    <a:lnTo>
                      <a:pt x="39" y="34"/>
                    </a:lnTo>
                    <a:lnTo>
                      <a:pt x="33" y="32"/>
                    </a:lnTo>
                    <a:lnTo>
                      <a:pt x="23" y="33"/>
                    </a:lnTo>
                    <a:lnTo>
                      <a:pt x="18" y="31"/>
                    </a:lnTo>
                    <a:lnTo>
                      <a:pt x="12" y="10"/>
                    </a:lnTo>
                    <a:lnTo>
                      <a:pt x="7" y="0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61" name="Freeform 381"/>
              <p:cNvSpPr>
                <a:spLocks/>
              </p:cNvSpPr>
              <p:nvPr/>
            </p:nvSpPr>
            <p:spPr bwMode="auto">
              <a:xfrm>
                <a:off x="628" y="1882"/>
                <a:ext cx="3" cy="5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2" y="5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3" h="5">
                    <a:moveTo>
                      <a:pt x="1" y="1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62" name="Freeform 382"/>
              <p:cNvSpPr>
                <a:spLocks/>
              </p:cNvSpPr>
              <p:nvPr/>
            </p:nvSpPr>
            <p:spPr bwMode="auto">
              <a:xfrm>
                <a:off x="630" y="1884"/>
                <a:ext cx="5" cy="10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0" y="2"/>
                  </a:cxn>
                  <a:cxn ang="0">
                    <a:pos x="2" y="6"/>
                  </a:cxn>
                  <a:cxn ang="0">
                    <a:pos x="4" y="9"/>
                  </a:cxn>
                  <a:cxn ang="0">
                    <a:pos x="4" y="10"/>
                  </a:cxn>
                  <a:cxn ang="0">
                    <a:pos x="4" y="10"/>
                  </a:cxn>
                  <a:cxn ang="0">
                    <a:pos x="5" y="9"/>
                  </a:cxn>
                  <a:cxn ang="0">
                    <a:pos x="4" y="7"/>
                  </a:cxn>
                  <a:cxn ang="0">
                    <a:pos x="3" y="6"/>
                  </a:cxn>
                  <a:cxn ang="0">
                    <a:pos x="0" y="0"/>
                  </a:cxn>
                  <a:cxn ang="0">
                    <a:pos x="1" y="2"/>
                  </a:cxn>
                  <a:cxn ang="0">
                    <a:pos x="1" y="2"/>
                  </a:cxn>
                </a:cxnLst>
                <a:rect l="0" t="0" r="r" b="b"/>
                <a:pathLst>
                  <a:path w="5" h="10">
                    <a:moveTo>
                      <a:pt x="1" y="2"/>
                    </a:moveTo>
                    <a:lnTo>
                      <a:pt x="0" y="2"/>
                    </a:lnTo>
                    <a:lnTo>
                      <a:pt x="2" y="6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5" y="9"/>
                    </a:lnTo>
                    <a:lnTo>
                      <a:pt x="4" y="7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63" name="Freeform 383"/>
              <p:cNvSpPr>
                <a:spLocks/>
              </p:cNvSpPr>
              <p:nvPr/>
            </p:nvSpPr>
            <p:spPr bwMode="auto">
              <a:xfrm>
                <a:off x="634" y="1892"/>
                <a:ext cx="2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5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0" y="2"/>
                  </a:cxn>
                </a:cxnLst>
                <a:rect l="0" t="0" r="r" b="b"/>
                <a:pathLst>
                  <a:path w="2" h="5">
                    <a:moveTo>
                      <a:pt x="0" y="2"/>
                    </a:moveTo>
                    <a:lnTo>
                      <a:pt x="0" y="2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64" name="Freeform 384"/>
              <p:cNvSpPr>
                <a:spLocks/>
              </p:cNvSpPr>
              <p:nvPr/>
            </p:nvSpPr>
            <p:spPr bwMode="auto">
              <a:xfrm>
                <a:off x="635" y="1896"/>
                <a:ext cx="2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1" y="1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65" name="Freeform 385"/>
              <p:cNvSpPr>
                <a:spLocks/>
              </p:cNvSpPr>
              <p:nvPr/>
            </p:nvSpPr>
            <p:spPr bwMode="auto">
              <a:xfrm>
                <a:off x="637" y="1897"/>
                <a:ext cx="0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66" name="Freeform 386"/>
              <p:cNvSpPr>
                <a:spLocks/>
              </p:cNvSpPr>
              <p:nvPr/>
            </p:nvSpPr>
            <p:spPr bwMode="auto">
              <a:xfrm>
                <a:off x="611" y="1649"/>
                <a:ext cx="159" cy="243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8" y="0"/>
                  </a:cxn>
                  <a:cxn ang="0">
                    <a:pos x="63" y="8"/>
                  </a:cxn>
                  <a:cxn ang="0">
                    <a:pos x="45" y="23"/>
                  </a:cxn>
                  <a:cxn ang="0">
                    <a:pos x="33" y="39"/>
                  </a:cxn>
                  <a:cxn ang="0">
                    <a:pos x="22" y="53"/>
                  </a:cxn>
                  <a:cxn ang="0">
                    <a:pos x="16" y="67"/>
                  </a:cxn>
                  <a:cxn ang="0">
                    <a:pos x="6" y="86"/>
                  </a:cxn>
                  <a:cxn ang="0">
                    <a:pos x="0" y="107"/>
                  </a:cxn>
                  <a:cxn ang="0">
                    <a:pos x="0" y="127"/>
                  </a:cxn>
                  <a:cxn ang="0">
                    <a:pos x="0" y="142"/>
                  </a:cxn>
                  <a:cxn ang="0">
                    <a:pos x="4" y="165"/>
                  </a:cxn>
                  <a:cxn ang="0">
                    <a:pos x="9" y="180"/>
                  </a:cxn>
                  <a:cxn ang="0">
                    <a:pos x="17" y="198"/>
                  </a:cxn>
                  <a:cxn ang="0">
                    <a:pos x="30" y="217"/>
                  </a:cxn>
                  <a:cxn ang="0">
                    <a:pos x="44" y="228"/>
                  </a:cxn>
                  <a:cxn ang="0">
                    <a:pos x="66" y="237"/>
                  </a:cxn>
                  <a:cxn ang="0">
                    <a:pos x="86" y="243"/>
                  </a:cxn>
                  <a:cxn ang="0">
                    <a:pos x="112" y="242"/>
                  </a:cxn>
                  <a:cxn ang="0">
                    <a:pos x="130" y="238"/>
                  </a:cxn>
                  <a:cxn ang="0">
                    <a:pos x="142" y="233"/>
                  </a:cxn>
                  <a:cxn ang="0">
                    <a:pos x="159" y="225"/>
                  </a:cxn>
                  <a:cxn ang="0">
                    <a:pos x="154" y="222"/>
                  </a:cxn>
                  <a:cxn ang="0">
                    <a:pos x="150" y="224"/>
                  </a:cxn>
                  <a:cxn ang="0">
                    <a:pos x="128" y="232"/>
                  </a:cxn>
                  <a:cxn ang="0">
                    <a:pos x="111" y="236"/>
                  </a:cxn>
                  <a:cxn ang="0">
                    <a:pos x="87" y="238"/>
                  </a:cxn>
                  <a:cxn ang="0">
                    <a:pos x="63" y="230"/>
                  </a:cxn>
                  <a:cxn ang="0">
                    <a:pos x="48" y="223"/>
                  </a:cxn>
                  <a:cxn ang="0">
                    <a:pos x="34" y="213"/>
                  </a:cxn>
                  <a:cxn ang="0">
                    <a:pos x="20" y="194"/>
                  </a:cxn>
                  <a:cxn ang="0">
                    <a:pos x="14" y="182"/>
                  </a:cxn>
                  <a:cxn ang="0">
                    <a:pos x="10" y="164"/>
                  </a:cxn>
                  <a:cxn ang="0">
                    <a:pos x="5" y="142"/>
                  </a:cxn>
                  <a:cxn ang="0">
                    <a:pos x="5" y="127"/>
                  </a:cxn>
                  <a:cxn ang="0">
                    <a:pos x="6" y="108"/>
                  </a:cxn>
                  <a:cxn ang="0">
                    <a:pos x="11" y="88"/>
                  </a:cxn>
                  <a:cxn ang="0">
                    <a:pos x="19" y="73"/>
                  </a:cxn>
                  <a:cxn ang="0">
                    <a:pos x="25" y="58"/>
                  </a:cxn>
                  <a:cxn ang="0">
                    <a:pos x="37" y="42"/>
                  </a:cxn>
                  <a:cxn ang="0">
                    <a:pos x="49" y="28"/>
                  </a:cxn>
                  <a:cxn ang="0">
                    <a:pos x="68" y="12"/>
                  </a:cxn>
                  <a:cxn ang="0">
                    <a:pos x="81" y="5"/>
                  </a:cxn>
                </a:cxnLst>
                <a:rect l="0" t="0" r="r" b="b"/>
                <a:pathLst>
                  <a:path w="159" h="243">
                    <a:moveTo>
                      <a:pt x="81" y="5"/>
                    </a:moveTo>
                    <a:lnTo>
                      <a:pt x="78" y="0"/>
                    </a:lnTo>
                    <a:lnTo>
                      <a:pt x="63" y="8"/>
                    </a:lnTo>
                    <a:lnTo>
                      <a:pt x="45" y="23"/>
                    </a:lnTo>
                    <a:lnTo>
                      <a:pt x="33" y="39"/>
                    </a:lnTo>
                    <a:lnTo>
                      <a:pt x="22" y="53"/>
                    </a:lnTo>
                    <a:lnTo>
                      <a:pt x="16" y="67"/>
                    </a:lnTo>
                    <a:lnTo>
                      <a:pt x="6" y="86"/>
                    </a:lnTo>
                    <a:lnTo>
                      <a:pt x="0" y="107"/>
                    </a:lnTo>
                    <a:lnTo>
                      <a:pt x="0" y="127"/>
                    </a:lnTo>
                    <a:lnTo>
                      <a:pt x="0" y="142"/>
                    </a:lnTo>
                    <a:lnTo>
                      <a:pt x="4" y="165"/>
                    </a:lnTo>
                    <a:lnTo>
                      <a:pt x="9" y="180"/>
                    </a:lnTo>
                    <a:lnTo>
                      <a:pt x="17" y="198"/>
                    </a:lnTo>
                    <a:lnTo>
                      <a:pt x="30" y="217"/>
                    </a:lnTo>
                    <a:lnTo>
                      <a:pt x="44" y="228"/>
                    </a:lnTo>
                    <a:lnTo>
                      <a:pt x="66" y="237"/>
                    </a:lnTo>
                    <a:lnTo>
                      <a:pt x="86" y="243"/>
                    </a:lnTo>
                    <a:lnTo>
                      <a:pt x="112" y="242"/>
                    </a:lnTo>
                    <a:lnTo>
                      <a:pt x="130" y="238"/>
                    </a:lnTo>
                    <a:lnTo>
                      <a:pt x="142" y="233"/>
                    </a:lnTo>
                    <a:lnTo>
                      <a:pt x="159" y="225"/>
                    </a:lnTo>
                    <a:lnTo>
                      <a:pt x="154" y="222"/>
                    </a:lnTo>
                    <a:lnTo>
                      <a:pt x="150" y="224"/>
                    </a:lnTo>
                    <a:lnTo>
                      <a:pt x="128" y="232"/>
                    </a:lnTo>
                    <a:lnTo>
                      <a:pt x="111" y="236"/>
                    </a:lnTo>
                    <a:lnTo>
                      <a:pt x="87" y="238"/>
                    </a:lnTo>
                    <a:lnTo>
                      <a:pt x="63" y="230"/>
                    </a:lnTo>
                    <a:lnTo>
                      <a:pt x="48" y="223"/>
                    </a:lnTo>
                    <a:lnTo>
                      <a:pt x="34" y="213"/>
                    </a:lnTo>
                    <a:lnTo>
                      <a:pt x="20" y="194"/>
                    </a:lnTo>
                    <a:lnTo>
                      <a:pt x="14" y="182"/>
                    </a:lnTo>
                    <a:lnTo>
                      <a:pt x="10" y="164"/>
                    </a:lnTo>
                    <a:lnTo>
                      <a:pt x="5" y="142"/>
                    </a:lnTo>
                    <a:lnTo>
                      <a:pt x="5" y="127"/>
                    </a:lnTo>
                    <a:lnTo>
                      <a:pt x="6" y="108"/>
                    </a:lnTo>
                    <a:lnTo>
                      <a:pt x="11" y="88"/>
                    </a:lnTo>
                    <a:lnTo>
                      <a:pt x="19" y="73"/>
                    </a:lnTo>
                    <a:lnTo>
                      <a:pt x="25" y="58"/>
                    </a:lnTo>
                    <a:lnTo>
                      <a:pt x="37" y="42"/>
                    </a:lnTo>
                    <a:lnTo>
                      <a:pt x="49" y="28"/>
                    </a:lnTo>
                    <a:lnTo>
                      <a:pt x="68" y="12"/>
                    </a:lnTo>
                    <a:lnTo>
                      <a:pt x="8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67" name="Freeform 387"/>
              <p:cNvSpPr>
                <a:spLocks/>
              </p:cNvSpPr>
              <p:nvPr/>
            </p:nvSpPr>
            <p:spPr bwMode="auto">
              <a:xfrm>
                <a:off x="765" y="1863"/>
                <a:ext cx="14" cy="11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14" y="4"/>
                  </a:cxn>
                  <a:cxn ang="0">
                    <a:pos x="12" y="0"/>
                  </a:cxn>
                  <a:cxn ang="0">
                    <a:pos x="0" y="8"/>
                  </a:cxn>
                  <a:cxn ang="0">
                    <a:pos x="5" y="11"/>
                  </a:cxn>
                </a:cxnLst>
                <a:rect l="0" t="0" r="r" b="b"/>
                <a:pathLst>
                  <a:path w="14" h="11">
                    <a:moveTo>
                      <a:pt x="5" y="11"/>
                    </a:moveTo>
                    <a:lnTo>
                      <a:pt x="14" y="4"/>
                    </a:lnTo>
                    <a:lnTo>
                      <a:pt x="12" y="0"/>
                    </a:lnTo>
                    <a:lnTo>
                      <a:pt x="0" y="8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68" name="Freeform 388"/>
              <p:cNvSpPr>
                <a:spLocks/>
              </p:cNvSpPr>
              <p:nvPr/>
            </p:nvSpPr>
            <p:spPr bwMode="auto">
              <a:xfrm>
                <a:off x="592" y="1882"/>
                <a:ext cx="155" cy="38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4"/>
                  </a:cxn>
                  <a:cxn ang="0">
                    <a:pos x="10" y="16"/>
                  </a:cxn>
                  <a:cxn ang="0">
                    <a:pos x="22" y="27"/>
                  </a:cxn>
                  <a:cxn ang="0">
                    <a:pos x="38" y="34"/>
                  </a:cxn>
                  <a:cxn ang="0">
                    <a:pos x="48" y="36"/>
                  </a:cxn>
                  <a:cxn ang="0">
                    <a:pos x="67" y="38"/>
                  </a:cxn>
                  <a:cxn ang="0">
                    <a:pos x="84" y="36"/>
                  </a:cxn>
                  <a:cxn ang="0">
                    <a:pos x="106" y="33"/>
                  </a:cxn>
                  <a:cxn ang="0">
                    <a:pos x="127" y="27"/>
                  </a:cxn>
                  <a:cxn ang="0">
                    <a:pos x="139" y="23"/>
                  </a:cxn>
                  <a:cxn ang="0">
                    <a:pos x="155" y="13"/>
                  </a:cxn>
                  <a:cxn ang="0">
                    <a:pos x="152" y="9"/>
                  </a:cxn>
                  <a:cxn ang="0">
                    <a:pos x="138" y="17"/>
                  </a:cxn>
                  <a:cxn ang="0">
                    <a:pos x="122" y="22"/>
                  </a:cxn>
                  <a:cxn ang="0">
                    <a:pos x="105" y="27"/>
                  </a:cxn>
                  <a:cxn ang="0">
                    <a:pos x="82" y="31"/>
                  </a:cxn>
                  <a:cxn ang="0">
                    <a:pos x="67" y="32"/>
                  </a:cxn>
                  <a:cxn ang="0">
                    <a:pos x="49" y="31"/>
                  </a:cxn>
                  <a:cxn ang="0">
                    <a:pos x="37" y="28"/>
                  </a:cxn>
                  <a:cxn ang="0">
                    <a:pos x="25" y="23"/>
                  </a:cxn>
                  <a:cxn ang="0">
                    <a:pos x="14" y="12"/>
                  </a:cxn>
                  <a:cxn ang="0">
                    <a:pos x="4" y="0"/>
                  </a:cxn>
                </a:cxnLst>
                <a:rect l="0" t="0" r="r" b="b"/>
                <a:pathLst>
                  <a:path w="155" h="38">
                    <a:moveTo>
                      <a:pt x="4" y="0"/>
                    </a:moveTo>
                    <a:lnTo>
                      <a:pt x="0" y="4"/>
                    </a:lnTo>
                    <a:lnTo>
                      <a:pt x="10" y="16"/>
                    </a:lnTo>
                    <a:lnTo>
                      <a:pt x="22" y="27"/>
                    </a:lnTo>
                    <a:lnTo>
                      <a:pt x="38" y="34"/>
                    </a:lnTo>
                    <a:lnTo>
                      <a:pt x="48" y="36"/>
                    </a:lnTo>
                    <a:lnTo>
                      <a:pt x="67" y="38"/>
                    </a:lnTo>
                    <a:lnTo>
                      <a:pt x="84" y="36"/>
                    </a:lnTo>
                    <a:lnTo>
                      <a:pt x="106" y="33"/>
                    </a:lnTo>
                    <a:lnTo>
                      <a:pt x="127" y="27"/>
                    </a:lnTo>
                    <a:lnTo>
                      <a:pt x="139" y="23"/>
                    </a:lnTo>
                    <a:lnTo>
                      <a:pt x="155" y="13"/>
                    </a:lnTo>
                    <a:lnTo>
                      <a:pt x="152" y="9"/>
                    </a:lnTo>
                    <a:lnTo>
                      <a:pt x="138" y="17"/>
                    </a:lnTo>
                    <a:lnTo>
                      <a:pt x="122" y="22"/>
                    </a:lnTo>
                    <a:lnTo>
                      <a:pt x="105" y="27"/>
                    </a:lnTo>
                    <a:lnTo>
                      <a:pt x="82" y="31"/>
                    </a:lnTo>
                    <a:lnTo>
                      <a:pt x="67" y="32"/>
                    </a:lnTo>
                    <a:lnTo>
                      <a:pt x="49" y="31"/>
                    </a:lnTo>
                    <a:lnTo>
                      <a:pt x="37" y="28"/>
                    </a:lnTo>
                    <a:lnTo>
                      <a:pt x="25" y="23"/>
                    </a:lnTo>
                    <a:lnTo>
                      <a:pt x="14" y="1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69" name="Freeform 389"/>
              <p:cNvSpPr>
                <a:spLocks/>
              </p:cNvSpPr>
              <p:nvPr/>
            </p:nvSpPr>
            <p:spPr bwMode="auto">
              <a:xfrm>
                <a:off x="652" y="1677"/>
                <a:ext cx="50" cy="120"/>
              </a:xfrm>
              <a:custGeom>
                <a:avLst/>
                <a:gdLst/>
                <a:ahLst/>
                <a:cxnLst>
                  <a:cxn ang="0">
                    <a:pos x="50" y="5"/>
                  </a:cxn>
                  <a:cxn ang="0">
                    <a:pos x="47" y="0"/>
                  </a:cxn>
                  <a:cxn ang="0">
                    <a:pos x="34" y="10"/>
                  </a:cxn>
                  <a:cxn ang="0">
                    <a:pos x="26" y="19"/>
                  </a:cxn>
                  <a:cxn ang="0">
                    <a:pos x="19" y="32"/>
                  </a:cxn>
                  <a:cxn ang="0">
                    <a:pos x="7" y="50"/>
                  </a:cxn>
                  <a:cxn ang="0">
                    <a:pos x="3" y="68"/>
                  </a:cxn>
                  <a:cxn ang="0">
                    <a:pos x="0" y="86"/>
                  </a:cxn>
                  <a:cxn ang="0">
                    <a:pos x="0" y="103"/>
                  </a:cxn>
                  <a:cxn ang="0">
                    <a:pos x="2" y="120"/>
                  </a:cxn>
                  <a:cxn ang="0">
                    <a:pos x="5" y="120"/>
                  </a:cxn>
                  <a:cxn ang="0">
                    <a:pos x="7" y="120"/>
                  </a:cxn>
                  <a:cxn ang="0">
                    <a:pos x="6" y="103"/>
                  </a:cxn>
                  <a:cxn ang="0">
                    <a:pos x="6" y="87"/>
                  </a:cxn>
                  <a:cxn ang="0">
                    <a:pos x="9" y="69"/>
                  </a:cxn>
                  <a:cxn ang="0">
                    <a:pos x="12" y="52"/>
                  </a:cxn>
                  <a:cxn ang="0">
                    <a:pos x="24" y="35"/>
                  </a:cxn>
                  <a:cxn ang="0">
                    <a:pos x="30" y="24"/>
                  </a:cxn>
                  <a:cxn ang="0">
                    <a:pos x="39" y="13"/>
                  </a:cxn>
                  <a:cxn ang="0">
                    <a:pos x="50" y="5"/>
                  </a:cxn>
                </a:cxnLst>
                <a:rect l="0" t="0" r="r" b="b"/>
                <a:pathLst>
                  <a:path w="50" h="120">
                    <a:moveTo>
                      <a:pt x="50" y="5"/>
                    </a:moveTo>
                    <a:lnTo>
                      <a:pt x="47" y="0"/>
                    </a:lnTo>
                    <a:lnTo>
                      <a:pt x="34" y="10"/>
                    </a:lnTo>
                    <a:lnTo>
                      <a:pt x="26" y="19"/>
                    </a:lnTo>
                    <a:lnTo>
                      <a:pt x="19" y="32"/>
                    </a:lnTo>
                    <a:lnTo>
                      <a:pt x="7" y="50"/>
                    </a:lnTo>
                    <a:lnTo>
                      <a:pt x="3" y="68"/>
                    </a:lnTo>
                    <a:lnTo>
                      <a:pt x="0" y="86"/>
                    </a:lnTo>
                    <a:lnTo>
                      <a:pt x="0" y="103"/>
                    </a:lnTo>
                    <a:lnTo>
                      <a:pt x="2" y="120"/>
                    </a:lnTo>
                    <a:lnTo>
                      <a:pt x="5" y="120"/>
                    </a:lnTo>
                    <a:lnTo>
                      <a:pt x="7" y="120"/>
                    </a:lnTo>
                    <a:lnTo>
                      <a:pt x="6" y="103"/>
                    </a:lnTo>
                    <a:lnTo>
                      <a:pt x="6" y="87"/>
                    </a:lnTo>
                    <a:lnTo>
                      <a:pt x="9" y="69"/>
                    </a:lnTo>
                    <a:lnTo>
                      <a:pt x="12" y="52"/>
                    </a:lnTo>
                    <a:lnTo>
                      <a:pt x="24" y="35"/>
                    </a:lnTo>
                    <a:lnTo>
                      <a:pt x="30" y="24"/>
                    </a:lnTo>
                    <a:lnTo>
                      <a:pt x="39" y="13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70" name="Freeform 390"/>
              <p:cNvSpPr>
                <a:spLocks/>
              </p:cNvSpPr>
              <p:nvPr/>
            </p:nvSpPr>
            <p:spPr bwMode="auto">
              <a:xfrm>
                <a:off x="654" y="1795"/>
                <a:ext cx="5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0" y="2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lnTo>
                      <a:pt x="0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71" name="Freeform 391"/>
              <p:cNvSpPr>
                <a:spLocks/>
              </p:cNvSpPr>
              <p:nvPr/>
            </p:nvSpPr>
            <p:spPr bwMode="auto">
              <a:xfrm>
                <a:off x="654" y="1795"/>
                <a:ext cx="6" cy="4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6" y="4"/>
                  </a:cxn>
                  <a:cxn ang="0">
                    <a:pos x="6" y="2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2"/>
                  </a:cxn>
                </a:cxnLst>
                <a:rect l="0" t="0" r="r" b="b"/>
                <a:pathLst>
                  <a:path w="6" h="4">
                    <a:moveTo>
                      <a:pt x="3" y="2"/>
                    </a:moveTo>
                    <a:lnTo>
                      <a:pt x="0" y="2"/>
                    </a:lnTo>
                    <a:lnTo>
                      <a:pt x="0" y="4"/>
                    </a:lnTo>
                    <a:lnTo>
                      <a:pt x="3" y="4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72" name="Freeform 392"/>
              <p:cNvSpPr>
                <a:spLocks/>
              </p:cNvSpPr>
              <p:nvPr/>
            </p:nvSpPr>
            <p:spPr bwMode="auto">
              <a:xfrm>
                <a:off x="654" y="1798"/>
                <a:ext cx="7" cy="8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2" y="8"/>
                  </a:cxn>
                  <a:cxn ang="0">
                    <a:pos x="5" y="7"/>
                  </a:cxn>
                  <a:cxn ang="0">
                    <a:pos x="7" y="7"/>
                  </a:cxn>
                  <a:cxn ang="0">
                    <a:pos x="6" y="3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3" y="1"/>
                  </a:cxn>
                  <a:cxn ang="0">
                    <a:pos x="0" y="1"/>
                  </a:cxn>
                </a:cxnLst>
                <a:rect l="0" t="0" r="r" b="b"/>
                <a:pathLst>
                  <a:path w="7" h="8">
                    <a:moveTo>
                      <a:pt x="0" y="1"/>
                    </a:moveTo>
                    <a:lnTo>
                      <a:pt x="0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2" y="8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73" name="Freeform 393"/>
              <p:cNvSpPr>
                <a:spLocks/>
              </p:cNvSpPr>
              <p:nvPr/>
            </p:nvSpPr>
            <p:spPr bwMode="auto">
              <a:xfrm>
                <a:off x="656" y="1804"/>
                <a:ext cx="6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6" y="2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0" y="2"/>
                  </a:cxn>
                </a:cxnLst>
                <a:rect l="0" t="0" r="r" b="b"/>
                <a:pathLst>
                  <a:path w="6" h="4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3" y="3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74" name="Freeform 394"/>
              <p:cNvSpPr>
                <a:spLocks/>
              </p:cNvSpPr>
              <p:nvPr/>
            </p:nvSpPr>
            <p:spPr bwMode="auto">
              <a:xfrm>
                <a:off x="656" y="1804"/>
                <a:ext cx="8" cy="8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0" y="3"/>
                  </a:cxn>
                  <a:cxn ang="0">
                    <a:pos x="1" y="5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5" y="7"/>
                  </a:cxn>
                  <a:cxn ang="0">
                    <a:pos x="8" y="6"/>
                  </a:cxn>
                  <a:cxn ang="0">
                    <a:pos x="7" y="6"/>
                  </a:cxn>
                  <a:cxn ang="0">
                    <a:pos x="6" y="4"/>
                  </a:cxn>
                  <a:cxn ang="0">
                    <a:pos x="5" y="0"/>
                  </a:cxn>
                  <a:cxn ang="0">
                    <a:pos x="6" y="2"/>
                  </a:cxn>
                  <a:cxn ang="0">
                    <a:pos x="3" y="3"/>
                  </a:cxn>
                </a:cxnLst>
                <a:rect l="0" t="0" r="r" b="b"/>
                <a:pathLst>
                  <a:path w="8" h="8">
                    <a:moveTo>
                      <a:pt x="3" y="3"/>
                    </a:moveTo>
                    <a:lnTo>
                      <a:pt x="0" y="3"/>
                    </a:lnTo>
                    <a:lnTo>
                      <a:pt x="1" y="5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5" y="7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6" y="4"/>
                    </a:lnTo>
                    <a:lnTo>
                      <a:pt x="5" y="0"/>
                    </a:lnTo>
                    <a:lnTo>
                      <a:pt x="6" y="2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75" name="Freeform 395"/>
              <p:cNvSpPr>
                <a:spLocks/>
              </p:cNvSpPr>
              <p:nvPr/>
            </p:nvSpPr>
            <p:spPr bwMode="auto">
              <a:xfrm>
                <a:off x="658" y="1810"/>
                <a:ext cx="5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0" y="2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lnTo>
                      <a:pt x="0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76" name="Freeform 396"/>
              <p:cNvSpPr>
                <a:spLocks/>
              </p:cNvSpPr>
              <p:nvPr/>
            </p:nvSpPr>
            <p:spPr bwMode="auto">
              <a:xfrm>
                <a:off x="659" y="1810"/>
                <a:ext cx="7" cy="7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3"/>
                  </a:cxn>
                  <a:cxn ang="0">
                    <a:pos x="1" y="5"/>
                  </a:cxn>
                  <a:cxn ang="0">
                    <a:pos x="2" y="6"/>
                  </a:cxn>
                  <a:cxn ang="0">
                    <a:pos x="3" y="7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7" y="3"/>
                  </a:cxn>
                  <a:cxn ang="0">
                    <a:pos x="6" y="2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2"/>
                  </a:cxn>
                </a:cxnLst>
                <a:rect l="0" t="0" r="r" b="b"/>
                <a:pathLst>
                  <a:path w="7" h="7">
                    <a:moveTo>
                      <a:pt x="2" y="2"/>
                    </a:moveTo>
                    <a:lnTo>
                      <a:pt x="0" y="3"/>
                    </a:lnTo>
                    <a:lnTo>
                      <a:pt x="1" y="5"/>
                    </a:lnTo>
                    <a:lnTo>
                      <a:pt x="2" y="6"/>
                    </a:lnTo>
                    <a:lnTo>
                      <a:pt x="3" y="7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77" name="Freeform 397"/>
              <p:cNvSpPr>
                <a:spLocks/>
              </p:cNvSpPr>
              <p:nvPr/>
            </p:nvSpPr>
            <p:spPr bwMode="auto">
              <a:xfrm>
                <a:off x="662" y="1813"/>
                <a:ext cx="5" cy="5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3"/>
                  </a:cxn>
                  <a:cxn ang="0">
                    <a:pos x="1" y="5"/>
                  </a:cxn>
                  <a:cxn ang="0">
                    <a:pos x="3" y="4"/>
                  </a:cxn>
                  <a:cxn ang="0">
                    <a:pos x="5" y="3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2" y="3"/>
                  </a:cxn>
                </a:cxnLst>
                <a:rect l="0" t="0" r="r" b="b"/>
                <a:pathLst>
                  <a:path w="5" h="5">
                    <a:moveTo>
                      <a:pt x="2" y="3"/>
                    </a:moveTo>
                    <a:lnTo>
                      <a:pt x="0" y="3"/>
                    </a:lnTo>
                    <a:lnTo>
                      <a:pt x="1" y="5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78" name="Freeform 398"/>
              <p:cNvSpPr>
                <a:spLocks/>
              </p:cNvSpPr>
              <p:nvPr/>
            </p:nvSpPr>
            <p:spPr bwMode="auto">
              <a:xfrm>
                <a:off x="663" y="1816"/>
                <a:ext cx="5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3" y="3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0" y="2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lnTo>
                      <a:pt x="1" y="4"/>
                    </a:lnTo>
                    <a:lnTo>
                      <a:pt x="1" y="4"/>
                    </a:lnTo>
                    <a:lnTo>
                      <a:pt x="3" y="3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79" name="Freeform 399"/>
              <p:cNvSpPr>
                <a:spLocks/>
              </p:cNvSpPr>
              <p:nvPr/>
            </p:nvSpPr>
            <p:spPr bwMode="auto">
              <a:xfrm>
                <a:off x="664" y="1816"/>
                <a:ext cx="5" cy="6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4"/>
                  </a:cxn>
                  <a:cxn ang="0">
                    <a:pos x="1" y="6"/>
                  </a:cxn>
                  <a:cxn ang="0">
                    <a:pos x="3" y="5"/>
                  </a:cxn>
                  <a:cxn ang="0">
                    <a:pos x="5" y="4"/>
                  </a:cxn>
                  <a:cxn ang="0">
                    <a:pos x="3" y="0"/>
                  </a:cxn>
                  <a:cxn ang="0">
                    <a:pos x="4" y="1"/>
                  </a:cxn>
                  <a:cxn ang="0">
                    <a:pos x="2" y="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lnTo>
                      <a:pt x="0" y="4"/>
                    </a:lnTo>
                    <a:lnTo>
                      <a:pt x="1" y="6"/>
                    </a:lnTo>
                    <a:lnTo>
                      <a:pt x="3" y="5"/>
                    </a:lnTo>
                    <a:lnTo>
                      <a:pt x="5" y="4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80" name="Freeform 400"/>
              <p:cNvSpPr>
                <a:spLocks/>
              </p:cNvSpPr>
              <p:nvPr/>
            </p:nvSpPr>
            <p:spPr bwMode="auto">
              <a:xfrm>
                <a:off x="665" y="1819"/>
                <a:ext cx="7" cy="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" y="4"/>
                  </a:cxn>
                  <a:cxn ang="0">
                    <a:pos x="2" y="7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3"/>
                  </a:cxn>
                </a:cxnLst>
                <a:rect l="0" t="0" r="r" b="b"/>
                <a:pathLst>
                  <a:path w="7" h="7">
                    <a:moveTo>
                      <a:pt x="0" y="3"/>
                    </a:moveTo>
                    <a:lnTo>
                      <a:pt x="1" y="4"/>
                    </a:lnTo>
                    <a:lnTo>
                      <a:pt x="2" y="7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81" name="Freeform 401"/>
              <p:cNvSpPr>
                <a:spLocks/>
              </p:cNvSpPr>
              <p:nvPr/>
            </p:nvSpPr>
            <p:spPr bwMode="auto">
              <a:xfrm>
                <a:off x="667" y="1822"/>
                <a:ext cx="5" cy="5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0" y="4"/>
                  </a:cxn>
                  <a:cxn ang="0">
                    <a:pos x="1" y="5"/>
                  </a:cxn>
                  <a:cxn ang="0">
                    <a:pos x="3" y="4"/>
                  </a:cxn>
                  <a:cxn ang="0">
                    <a:pos x="5" y="3"/>
                  </a:cxn>
                  <a:cxn ang="0">
                    <a:pos x="4" y="0"/>
                  </a:cxn>
                  <a:cxn ang="0">
                    <a:pos x="5" y="1"/>
                  </a:cxn>
                  <a:cxn ang="0">
                    <a:pos x="3" y="3"/>
                  </a:cxn>
                </a:cxnLst>
                <a:rect l="0" t="0" r="r" b="b"/>
                <a:pathLst>
                  <a:path w="5" h="5">
                    <a:moveTo>
                      <a:pt x="3" y="3"/>
                    </a:moveTo>
                    <a:lnTo>
                      <a:pt x="0" y="4"/>
                    </a:lnTo>
                    <a:lnTo>
                      <a:pt x="1" y="5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82" name="Freeform 402"/>
              <p:cNvSpPr>
                <a:spLocks/>
              </p:cNvSpPr>
              <p:nvPr/>
            </p:nvSpPr>
            <p:spPr bwMode="auto">
              <a:xfrm>
                <a:off x="668" y="1824"/>
                <a:ext cx="16" cy="1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5" y="8"/>
                  </a:cxn>
                  <a:cxn ang="0">
                    <a:pos x="7" y="10"/>
                  </a:cxn>
                  <a:cxn ang="0">
                    <a:pos x="9" y="11"/>
                  </a:cxn>
                  <a:cxn ang="0">
                    <a:pos x="10" y="12"/>
                  </a:cxn>
                  <a:cxn ang="0">
                    <a:pos x="11" y="13"/>
                  </a:cxn>
                  <a:cxn ang="0">
                    <a:pos x="12" y="14"/>
                  </a:cxn>
                  <a:cxn ang="0">
                    <a:pos x="14" y="12"/>
                  </a:cxn>
                  <a:cxn ang="0">
                    <a:pos x="16" y="10"/>
                  </a:cxn>
                  <a:cxn ang="0">
                    <a:pos x="14" y="9"/>
                  </a:cxn>
                  <a:cxn ang="0">
                    <a:pos x="13" y="8"/>
                  </a:cxn>
                  <a:cxn ang="0">
                    <a:pos x="11" y="6"/>
                  </a:cxn>
                  <a:cxn ang="0">
                    <a:pos x="10" y="5"/>
                  </a:cxn>
                  <a:cxn ang="0">
                    <a:pos x="8" y="3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3"/>
                  </a:cxn>
                </a:cxnLst>
                <a:rect l="0" t="0" r="r" b="b"/>
                <a:pathLst>
                  <a:path w="16" h="14">
                    <a:moveTo>
                      <a:pt x="0" y="3"/>
                    </a:moveTo>
                    <a:lnTo>
                      <a:pt x="0" y="3"/>
                    </a:lnTo>
                    <a:lnTo>
                      <a:pt x="0" y="4"/>
                    </a:lnTo>
                    <a:lnTo>
                      <a:pt x="4" y="7"/>
                    </a:lnTo>
                    <a:lnTo>
                      <a:pt x="5" y="8"/>
                    </a:lnTo>
                    <a:lnTo>
                      <a:pt x="7" y="10"/>
                    </a:lnTo>
                    <a:lnTo>
                      <a:pt x="9" y="11"/>
                    </a:lnTo>
                    <a:lnTo>
                      <a:pt x="10" y="12"/>
                    </a:lnTo>
                    <a:lnTo>
                      <a:pt x="11" y="13"/>
                    </a:lnTo>
                    <a:lnTo>
                      <a:pt x="12" y="14"/>
                    </a:lnTo>
                    <a:lnTo>
                      <a:pt x="14" y="12"/>
                    </a:lnTo>
                    <a:lnTo>
                      <a:pt x="16" y="10"/>
                    </a:lnTo>
                    <a:lnTo>
                      <a:pt x="14" y="9"/>
                    </a:lnTo>
                    <a:lnTo>
                      <a:pt x="13" y="8"/>
                    </a:lnTo>
                    <a:lnTo>
                      <a:pt x="11" y="6"/>
                    </a:lnTo>
                    <a:lnTo>
                      <a:pt x="10" y="5"/>
                    </a:lnTo>
                    <a:lnTo>
                      <a:pt x="8" y="3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83" name="Freeform 403"/>
              <p:cNvSpPr>
                <a:spLocks/>
              </p:cNvSpPr>
              <p:nvPr/>
            </p:nvSpPr>
            <p:spPr bwMode="auto">
              <a:xfrm>
                <a:off x="680" y="1834"/>
                <a:ext cx="4" cy="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2" y="5"/>
                  </a:cxn>
                  <a:cxn ang="0">
                    <a:pos x="3" y="2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4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lnTo>
                      <a:pt x="0" y="4"/>
                    </a:lnTo>
                    <a:lnTo>
                      <a:pt x="2" y="5"/>
                    </a:lnTo>
                    <a:lnTo>
                      <a:pt x="3" y="2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84" name="Freeform 404"/>
              <p:cNvSpPr>
                <a:spLocks/>
              </p:cNvSpPr>
              <p:nvPr/>
            </p:nvSpPr>
            <p:spPr bwMode="auto">
              <a:xfrm>
                <a:off x="681" y="1834"/>
                <a:ext cx="4" cy="6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5"/>
                  </a:cxn>
                  <a:cxn ang="0">
                    <a:pos x="2" y="6"/>
                  </a:cxn>
                  <a:cxn ang="0">
                    <a:pos x="3" y="3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2" y="2"/>
                  </a:cxn>
                </a:cxnLst>
                <a:rect l="0" t="0" r="r" b="b"/>
                <a:pathLst>
                  <a:path w="4" h="6">
                    <a:moveTo>
                      <a:pt x="2" y="2"/>
                    </a:moveTo>
                    <a:lnTo>
                      <a:pt x="0" y="5"/>
                    </a:lnTo>
                    <a:lnTo>
                      <a:pt x="2" y="6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85" name="Freeform 405"/>
              <p:cNvSpPr>
                <a:spLocks/>
              </p:cNvSpPr>
              <p:nvPr/>
            </p:nvSpPr>
            <p:spPr bwMode="auto">
              <a:xfrm>
                <a:off x="681" y="1835"/>
                <a:ext cx="5" cy="5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0" y="4"/>
                  </a:cxn>
                  <a:cxn ang="0">
                    <a:pos x="3" y="5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2"/>
                  </a:cxn>
                  <a:cxn ang="0">
                    <a:pos x="2" y="5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lnTo>
                      <a:pt x="0" y="4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86" name="Freeform 406"/>
              <p:cNvSpPr>
                <a:spLocks/>
              </p:cNvSpPr>
              <p:nvPr/>
            </p:nvSpPr>
            <p:spPr bwMode="auto">
              <a:xfrm>
                <a:off x="684" y="1835"/>
                <a:ext cx="3" cy="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2" y="3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3"/>
                  </a:cxn>
                  <a:cxn ang="0">
                    <a:pos x="0" y="5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lnTo>
                      <a:pt x="3" y="6"/>
                    </a:lnTo>
                    <a:lnTo>
                      <a:pt x="1" y="6"/>
                    </a:lnTo>
                    <a:lnTo>
                      <a:pt x="2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87" name="Freeform 407"/>
              <p:cNvSpPr>
                <a:spLocks/>
              </p:cNvSpPr>
              <p:nvPr/>
            </p:nvSpPr>
            <p:spPr bwMode="auto">
              <a:xfrm>
                <a:off x="684" y="1835"/>
                <a:ext cx="5" cy="6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3" y="4"/>
                  </a:cxn>
                  <a:cxn ang="0">
                    <a:pos x="5" y="2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2" y="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lnTo>
                      <a:pt x="0" y="5"/>
                    </a:lnTo>
                    <a:lnTo>
                      <a:pt x="1" y="6"/>
                    </a:lnTo>
                    <a:lnTo>
                      <a:pt x="3" y="4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88" name="Freeform 408"/>
              <p:cNvSpPr>
                <a:spLocks/>
              </p:cNvSpPr>
              <p:nvPr/>
            </p:nvSpPr>
            <p:spPr bwMode="auto">
              <a:xfrm>
                <a:off x="685" y="1836"/>
                <a:ext cx="5" cy="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" y="6"/>
                  </a:cxn>
                  <a:cxn ang="0">
                    <a:pos x="3" y="6"/>
                  </a:cxn>
                  <a:cxn ang="0">
                    <a:pos x="4" y="4"/>
                  </a:cxn>
                  <a:cxn ang="0">
                    <a:pos x="5" y="1"/>
                  </a:cxn>
                  <a:cxn ang="0">
                    <a:pos x="3" y="0"/>
                  </a:cxn>
                  <a:cxn ang="0">
                    <a:pos x="2" y="3"/>
                  </a:cxn>
                  <a:cxn ang="0">
                    <a:pos x="0" y="5"/>
                  </a:cxn>
                </a:cxnLst>
                <a:rect l="0" t="0" r="r" b="b"/>
                <a:pathLst>
                  <a:path w="5" h="6">
                    <a:moveTo>
                      <a:pt x="0" y="5"/>
                    </a:moveTo>
                    <a:lnTo>
                      <a:pt x="1" y="6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2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89" name="Freeform 409"/>
              <p:cNvSpPr>
                <a:spLocks/>
              </p:cNvSpPr>
              <p:nvPr/>
            </p:nvSpPr>
            <p:spPr bwMode="auto">
              <a:xfrm>
                <a:off x="687" y="1837"/>
                <a:ext cx="4" cy="5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4"/>
                  </a:cxn>
                  <a:cxn ang="0">
                    <a:pos x="1" y="5"/>
                  </a:cxn>
                  <a:cxn ang="0">
                    <a:pos x="3" y="4"/>
                  </a:cxn>
                  <a:cxn ang="0">
                    <a:pos x="4" y="2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2" y="3"/>
                  </a:cxn>
                </a:cxnLst>
                <a:rect l="0" t="0" r="r" b="b"/>
                <a:pathLst>
                  <a:path w="4" h="5">
                    <a:moveTo>
                      <a:pt x="2" y="3"/>
                    </a:moveTo>
                    <a:lnTo>
                      <a:pt x="0" y="4"/>
                    </a:lnTo>
                    <a:lnTo>
                      <a:pt x="1" y="5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90" name="Freeform 410"/>
              <p:cNvSpPr>
                <a:spLocks/>
              </p:cNvSpPr>
              <p:nvPr/>
            </p:nvSpPr>
            <p:spPr bwMode="auto">
              <a:xfrm>
                <a:off x="688" y="1838"/>
                <a:ext cx="6" cy="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" y="5"/>
                  </a:cxn>
                  <a:cxn ang="0">
                    <a:pos x="3" y="6"/>
                  </a:cxn>
                  <a:cxn ang="0">
                    <a:pos x="3" y="6"/>
                  </a:cxn>
                  <a:cxn ang="0">
                    <a:pos x="4" y="4"/>
                  </a:cxn>
                  <a:cxn ang="0">
                    <a:pos x="6" y="2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2" y="3"/>
                  </a:cxn>
                  <a:cxn ang="0">
                    <a:pos x="0" y="4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lnTo>
                      <a:pt x="1" y="5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91" name="Freeform 411"/>
              <p:cNvSpPr>
                <a:spLocks/>
              </p:cNvSpPr>
              <p:nvPr/>
            </p:nvSpPr>
            <p:spPr bwMode="auto">
              <a:xfrm>
                <a:off x="690" y="1840"/>
                <a:ext cx="4" cy="5"/>
              </a:xfrm>
              <a:custGeom>
                <a:avLst/>
                <a:gdLst/>
                <a:ahLst/>
                <a:cxnLst>
                  <a:cxn ang="0">
                    <a:pos x="1" y="4"/>
                  </a:cxn>
                  <a:cxn ang="0">
                    <a:pos x="0" y="3"/>
                  </a:cxn>
                  <a:cxn ang="0">
                    <a:pos x="2" y="5"/>
                  </a:cxn>
                  <a:cxn ang="0">
                    <a:pos x="3" y="2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1" y="4"/>
                  </a:cxn>
                </a:cxnLst>
                <a:rect l="0" t="0" r="r" b="b"/>
                <a:pathLst>
                  <a:path w="4" h="5">
                    <a:moveTo>
                      <a:pt x="1" y="4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3" y="2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92" name="Freeform 412"/>
              <p:cNvSpPr>
                <a:spLocks/>
              </p:cNvSpPr>
              <p:nvPr/>
            </p:nvSpPr>
            <p:spPr bwMode="auto">
              <a:xfrm>
                <a:off x="692" y="1840"/>
                <a:ext cx="5" cy="7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0" y="5"/>
                  </a:cxn>
                  <a:cxn ang="0">
                    <a:pos x="3" y="7"/>
                  </a:cxn>
                  <a:cxn ang="0">
                    <a:pos x="4" y="4"/>
                  </a:cxn>
                  <a:cxn ang="0">
                    <a:pos x="5" y="2"/>
                  </a:cxn>
                  <a:cxn ang="0">
                    <a:pos x="4" y="1"/>
                  </a:cxn>
                  <a:cxn ang="0">
                    <a:pos x="2" y="0"/>
                  </a:cxn>
                  <a:cxn ang="0">
                    <a:pos x="1" y="2"/>
                  </a:cxn>
                </a:cxnLst>
                <a:rect l="0" t="0" r="r" b="b"/>
                <a:pathLst>
                  <a:path w="5" h="7">
                    <a:moveTo>
                      <a:pt x="1" y="2"/>
                    </a:moveTo>
                    <a:lnTo>
                      <a:pt x="0" y="5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93" name="Freeform 413"/>
              <p:cNvSpPr>
                <a:spLocks/>
              </p:cNvSpPr>
              <p:nvPr/>
            </p:nvSpPr>
            <p:spPr bwMode="auto">
              <a:xfrm>
                <a:off x="693" y="1842"/>
                <a:ext cx="7" cy="6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0" y="4"/>
                  </a:cxn>
                  <a:cxn ang="0">
                    <a:pos x="5" y="6"/>
                  </a:cxn>
                  <a:cxn ang="0">
                    <a:pos x="6" y="4"/>
                  </a:cxn>
                  <a:cxn ang="0">
                    <a:pos x="7" y="1"/>
                  </a:cxn>
                  <a:cxn ang="0">
                    <a:pos x="4" y="0"/>
                  </a:cxn>
                  <a:cxn ang="0">
                    <a:pos x="3" y="2"/>
                  </a:cxn>
                  <a:cxn ang="0">
                    <a:pos x="2" y="5"/>
                  </a:cxn>
                </a:cxnLst>
                <a:rect l="0" t="0" r="r" b="b"/>
                <a:pathLst>
                  <a:path w="7" h="6">
                    <a:moveTo>
                      <a:pt x="2" y="5"/>
                    </a:moveTo>
                    <a:lnTo>
                      <a:pt x="0" y="4"/>
                    </a:lnTo>
                    <a:lnTo>
                      <a:pt x="5" y="6"/>
                    </a:lnTo>
                    <a:lnTo>
                      <a:pt x="6" y="4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94" name="Freeform 414"/>
              <p:cNvSpPr>
                <a:spLocks/>
              </p:cNvSpPr>
              <p:nvPr/>
            </p:nvSpPr>
            <p:spPr bwMode="auto">
              <a:xfrm>
                <a:off x="697" y="1843"/>
                <a:ext cx="22" cy="1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5"/>
                  </a:cxn>
                  <a:cxn ang="0">
                    <a:pos x="3" y="6"/>
                  </a:cxn>
                  <a:cxn ang="0">
                    <a:pos x="9" y="9"/>
                  </a:cxn>
                  <a:cxn ang="0">
                    <a:pos x="12" y="10"/>
                  </a:cxn>
                  <a:cxn ang="0">
                    <a:pos x="16" y="12"/>
                  </a:cxn>
                  <a:cxn ang="0">
                    <a:pos x="19" y="12"/>
                  </a:cxn>
                  <a:cxn ang="0">
                    <a:pos x="19" y="13"/>
                  </a:cxn>
                  <a:cxn ang="0">
                    <a:pos x="21" y="10"/>
                  </a:cxn>
                  <a:cxn ang="0">
                    <a:pos x="22" y="8"/>
                  </a:cxn>
                  <a:cxn ang="0">
                    <a:pos x="20" y="7"/>
                  </a:cxn>
                  <a:cxn ang="0">
                    <a:pos x="19" y="6"/>
                  </a:cxn>
                  <a:cxn ang="0">
                    <a:pos x="14" y="4"/>
                  </a:cxn>
                  <a:cxn ang="0">
                    <a:pos x="11" y="4"/>
                  </a:cxn>
                  <a:cxn ang="0">
                    <a:pos x="4" y="1"/>
                  </a:cxn>
                  <a:cxn ang="0">
                    <a:pos x="5" y="1"/>
                  </a:cxn>
                  <a:cxn ang="0">
                    <a:pos x="3" y="0"/>
                  </a:cxn>
                  <a:cxn ang="0">
                    <a:pos x="2" y="3"/>
                  </a:cxn>
                </a:cxnLst>
                <a:rect l="0" t="0" r="r" b="b"/>
                <a:pathLst>
                  <a:path w="22" h="13">
                    <a:moveTo>
                      <a:pt x="2" y="3"/>
                    </a:moveTo>
                    <a:lnTo>
                      <a:pt x="0" y="5"/>
                    </a:lnTo>
                    <a:lnTo>
                      <a:pt x="3" y="6"/>
                    </a:lnTo>
                    <a:lnTo>
                      <a:pt x="9" y="9"/>
                    </a:lnTo>
                    <a:lnTo>
                      <a:pt x="12" y="10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19" y="13"/>
                    </a:lnTo>
                    <a:lnTo>
                      <a:pt x="21" y="10"/>
                    </a:lnTo>
                    <a:lnTo>
                      <a:pt x="22" y="8"/>
                    </a:lnTo>
                    <a:lnTo>
                      <a:pt x="20" y="7"/>
                    </a:lnTo>
                    <a:lnTo>
                      <a:pt x="19" y="6"/>
                    </a:lnTo>
                    <a:lnTo>
                      <a:pt x="14" y="4"/>
                    </a:lnTo>
                    <a:lnTo>
                      <a:pt x="11" y="4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95" name="Freeform 415"/>
              <p:cNvSpPr>
                <a:spLocks/>
              </p:cNvSpPr>
              <p:nvPr/>
            </p:nvSpPr>
            <p:spPr bwMode="auto">
              <a:xfrm>
                <a:off x="716" y="1840"/>
                <a:ext cx="72" cy="19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1" y="16"/>
                  </a:cxn>
                  <a:cxn ang="0">
                    <a:pos x="3" y="16"/>
                  </a:cxn>
                  <a:cxn ang="0">
                    <a:pos x="16" y="18"/>
                  </a:cxn>
                  <a:cxn ang="0">
                    <a:pos x="33" y="19"/>
                  </a:cxn>
                  <a:cxn ang="0">
                    <a:pos x="49" y="14"/>
                  </a:cxn>
                  <a:cxn ang="0">
                    <a:pos x="72" y="5"/>
                  </a:cxn>
                  <a:cxn ang="0">
                    <a:pos x="70" y="0"/>
                  </a:cxn>
                  <a:cxn ang="0">
                    <a:pos x="50" y="9"/>
                  </a:cxn>
                  <a:cxn ang="0">
                    <a:pos x="33" y="13"/>
                  </a:cxn>
                  <a:cxn ang="0">
                    <a:pos x="16" y="13"/>
                  </a:cxn>
                  <a:cxn ang="0">
                    <a:pos x="3" y="11"/>
                  </a:cxn>
                  <a:cxn ang="0">
                    <a:pos x="2" y="11"/>
                  </a:cxn>
                  <a:cxn ang="0">
                    <a:pos x="2" y="13"/>
                  </a:cxn>
                  <a:cxn ang="0">
                    <a:pos x="0" y="16"/>
                  </a:cxn>
                </a:cxnLst>
                <a:rect l="0" t="0" r="r" b="b"/>
                <a:pathLst>
                  <a:path w="72" h="19">
                    <a:moveTo>
                      <a:pt x="0" y="16"/>
                    </a:moveTo>
                    <a:lnTo>
                      <a:pt x="1" y="16"/>
                    </a:lnTo>
                    <a:lnTo>
                      <a:pt x="3" y="16"/>
                    </a:lnTo>
                    <a:lnTo>
                      <a:pt x="16" y="18"/>
                    </a:lnTo>
                    <a:lnTo>
                      <a:pt x="33" y="19"/>
                    </a:lnTo>
                    <a:lnTo>
                      <a:pt x="49" y="14"/>
                    </a:lnTo>
                    <a:lnTo>
                      <a:pt x="72" y="5"/>
                    </a:lnTo>
                    <a:lnTo>
                      <a:pt x="70" y="0"/>
                    </a:lnTo>
                    <a:lnTo>
                      <a:pt x="50" y="9"/>
                    </a:lnTo>
                    <a:lnTo>
                      <a:pt x="33" y="13"/>
                    </a:lnTo>
                    <a:lnTo>
                      <a:pt x="16" y="13"/>
                    </a:lnTo>
                    <a:lnTo>
                      <a:pt x="3" y="11"/>
                    </a:lnTo>
                    <a:lnTo>
                      <a:pt x="2" y="11"/>
                    </a:lnTo>
                    <a:lnTo>
                      <a:pt x="2" y="13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96" name="Freeform 416"/>
              <p:cNvSpPr>
                <a:spLocks/>
              </p:cNvSpPr>
              <p:nvPr/>
            </p:nvSpPr>
            <p:spPr bwMode="auto">
              <a:xfrm>
                <a:off x="698" y="1684"/>
                <a:ext cx="86" cy="77"/>
              </a:xfrm>
              <a:custGeom>
                <a:avLst/>
                <a:gdLst/>
                <a:ahLst/>
                <a:cxnLst>
                  <a:cxn ang="0">
                    <a:pos x="86" y="8"/>
                  </a:cxn>
                  <a:cxn ang="0">
                    <a:pos x="86" y="3"/>
                  </a:cxn>
                  <a:cxn ang="0">
                    <a:pos x="67" y="0"/>
                  </a:cxn>
                  <a:cxn ang="0">
                    <a:pos x="42" y="8"/>
                  </a:cxn>
                  <a:cxn ang="0">
                    <a:pos x="29" y="19"/>
                  </a:cxn>
                  <a:cxn ang="0">
                    <a:pos x="14" y="36"/>
                  </a:cxn>
                  <a:cxn ang="0">
                    <a:pos x="7" y="49"/>
                  </a:cxn>
                  <a:cxn ang="0">
                    <a:pos x="4" y="63"/>
                  </a:cxn>
                  <a:cxn ang="0">
                    <a:pos x="0" y="76"/>
                  </a:cxn>
                  <a:cxn ang="0">
                    <a:pos x="3" y="77"/>
                  </a:cxn>
                  <a:cxn ang="0">
                    <a:pos x="5" y="77"/>
                  </a:cxn>
                  <a:cxn ang="0">
                    <a:pos x="9" y="64"/>
                  </a:cxn>
                  <a:cxn ang="0">
                    <a:pos x="11" y="51"/>
                  </a:cxn>
                  <a:cxn ang="0">
                    <a:pos x="19" y="38"/>
                  </a:cxn>
                  <a:cxn ang="0">
                    <a:pos x="30" y="25"/>
                  </a:cxn>
                  <a:cxn ang="0">
                    <a:pos x="45" y="14"/>
                  </a:cxn>
                  <a:cxn ang="0">
                    <a:pos x="67" y="6"/>
                  </a:cxn>
                  <a:cxn ang="0">
                    <a:pos x="86" y="8"/>
                  </a:cxn>
                </a:cxnLst>
                <a:rect l="0" t="0" r="r" b="b"/>
                <a:pathLst>
                  <a:path w="86" h="77">
                    <a:moveTo>
                      <a:pt x="86" y="8"/>
                    </a:moveTo>
                    <a:lnTo>
                      <a:pt x="86" y="3"/>
                    </a:lnTo>
                    <a:lnTo>
                      <a:pt x="67" y="0"/>
                    </a:lnTo>
                    <a:lnTo>
                      <a:pt x="42" y="8"/>
                    </a:lnTo>
                    <a:lnTo>
                      <a:pt x="29" y="19"/>
                    </a:lnTo>
                    <a:lnTo>
                      <a:pt x="14" y="36"/>
                    </a:lnTo>
                    <a:lnTo>
                      <a:pt x="7" y="49"/>
                    </a:lnTo>
                    <a:lnTo>
                      <a:pt x="4" y="63"/>
                    </a:lnTo>
                    <a:lnTo>
                      <a:pt x="0" y="76"/>
                    </a:lnTo>
                    <a:lnTo>
                      <a:pt x="3" y="77"/>
                    </a:lnTo>
                    <a:lnTo>
                      <a:pt x="5" y="77"/>
                    </a:lnTo>
                    <a:lnTo>
                      <a:pt x="9" y="64"/>
                    </a:lnTo>
                    <a:lnTo>
                      <a:pt x="11" y="51"/>
                    </a:lnTo>
                    <a:lnTo>
                      <a:pt x="19" y="38"/>
                    </a:lnTo>
                    <a:lnTo>
                      <a:pt x="30" y="25"/>
                    </a:lnTo>
                    <a:lnTo>
                      <a:pt x="45" y="14"/>
                    </a:lnTo>
                    <a:lnTo>
                      <a:pt x="67" y="6"/>
                    </a:lnTo>
                    <a:lnTo>
                      <a:pt x="86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97" name="Freeform 417"/>
              <p:cNvSpPr>
                <a:spLocks/>
              </p:cNvSpPr>
              <p:nvPr/>
            </p:nvSpPr>
            <p:spPr bwMode="auto">
              <a:xfrm>
                <a:off x="698" y="1759"/>
                <a:ext cx="5" cy="4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3" y="2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0" y="1"/>
                  </a:cxn>
                </a:cxnLst>
                <a:rect l="0" t="0" r="r" b="b"/>
                <a:pathLst>
                  <a:path w="5" h="4">
                    <a:moveTo>
                      <a:pt x="0" y="1"/>
                    </a:moveTo>
                    <a:lnTo>
                      <a:pt x="0" y="1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98" name="Freeform 418"/>
              <p:cNvSpPr>
                <a:spLocks/>
              </p:cNvSpPr>
              <p:nvPr/>
            </p:nvSpPr>
            <p:spPr bwMode="auto">
              <a:xfrm>
                <a:off x="698" y="1760"/>
                <a:ext cx="7" cy="18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1"/>
                  </a:cxn>
                  <a:cxn ang="0">
                    <a:pos x="0" y="5"/>
                  </a:cxn>
                  <a:cxn ang="0">
                    <a:pos x="1" y="7"/>
                  </a:cxn>
                  <a:cxn ang="0">
                    <a:pos x="1" y="11"/>
                  </a:cxn>
                  <a:cxn ang="0">
                    <a:pos x="1" y="12"/>
                  </a:cxn>
                  <a:cxn ang="0">
                    <a:pos x="1" y="18"/>
                  </a:cxn>
                  <a:cxn ang="0">
                    <a:pos x="4" y="18"/>
                  </a:cxn>
                  <a:cxn ang="0">
                    <a:pos x="7" y="18"/>
                  </a:cxn>
                  <a:cxn ang="0">
                    <a:pos x="7" y="12"/>
                  </a:cxn>
                  <a:cxn ang="0">
                    <a:pos x="6" y="10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1"/>
                  </a:cxn>
                </a:cxnLst>
                <a:rect l="0" t="0" r="r" b="b"/>
                <a:pathLst>
                  <a:path w="7" h="18">
                    <a:moveTo>
                      <a:pt x="3" y="1"/>
                    </a:moveTo>
                    <a:lnTo>
                      <a:pt x="0" y="1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8"/>
                    </a:lnTo>
                    <a:lnTo>
                      <a:pt x="4" y="18"/>
                    </a:lnTo>
                    <a:lnTo>
                      <a:pt x="7" y="18"/>
                    </a:lnTo>
                    <a:lnTo>
                      <a:pt x="7" y="12"/>
                    </a:lnTo>
                    <a:lnTo>
                      <a:pt x="6" y="10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2099" name="Freeform 419"/>
            <p:cNvSpPr>
              <a:spLocks/>
            </p:cNvSpPr>
            <p:nvPr/>
          </p:nvSpPr>
          <p:spPr bwMode="auto">
            <a:xfrm>
              <a:off x="369" y="1970"/>
              <a:ext cx="8" cy="17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1" y="3"/>
                </a:cxn>
                <a:cxn ang="0">
                  <a:pos x="1" y="9"/>
                </a:cxn>
                <a:cxn ang="0">
                  <a:pos x="1" y="11"/>
                </a:cxn>
                <a:cxn ang="0">
                  <a:pos x="1" y="13"/>
                </a:cxn>
                <a:cxn ang="0">
                  <a:pos x="3" y="17"/>
                </a:cxn>
                <a:cxn ang="0">
                  <a:pos x="5" y="16"/>
                </a:cxn>
                <a:cxn ang="0">
                  <a:pos x="8" y="15"/>
                </a:cxn>
                <a:cxn ang="0">
                  <a:pos x="7" y="11"/>
                </a:cxn>
                <a:cxn ang="0">
                  <a:pos x="7" y="10"/>
                </a:cxn>
                <a:cxn ang="0">
                  <a:pos x="6" y="8"/>
                </a:cxn>
                <a:cxn ang="0">
                  <a:pos x="6" y="1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0" y="1"/>
                </a:cxn>
              </a:cxnLst>
              <a:rect l="0" t="0" r="r" b="b"/>
              <a:pathLst>
                <a:path w="8" h="17">
                  <a:moveTo>
                    <a:pt x="0" y="1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1" y="9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3" y="17"/>
                  </a:lnTo>
                  <a:lnTo>
                    <a:pt x="5" y="16"/>
                  </a:lnTo>
                  <a:lnTo>
                    <a:pt x="8" y="15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6" y="8"/>
                  </a:lnTo>
                  <a:lnTo>
                    <a:pt x="6" y="1"/>
                  </a:lnTo>
                  <a:lnTo>
                    <a:pt x="6" y="0"/>
                  </a:lnTo>
                  <a:lnTo>
                    <a:pt x="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00" name="Freeform 420"/>
            <p:cNvSpPr>
              <a:spLocks/>
            </p:cNvSpPr>
            <p:nvPr/>
          </p:nvSpPr>
          <p:spPr bwMode="auto">
            <a:xfrm>
              <a:off x="372" y="1985"/>
              <a:ext cx="6" cy="5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1" y="5"/>
                </a:cxn>
                <a:cxn ang="0">
                  <a:pos x="3" y="4"/>
                </a:cxn>
                <a:cxn ang="0">
                  <a:pos x="6" y="2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2" y="1"/>
                </a:cxn>
              </a:cxnLst>
              <a:rect l="0" t="0" r="r" b="b"/>
              <a:pathLst>
                <a:path w="6" h="5">
                  <a:moveTo>
                    <a:pt x="2" y="1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4"/>
                  </a:lnTo>
                  <a:lnTo>
                    <a:pt x="6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01" name="Freeform 421"/>
            <p:cNvSpPr>
              <a:spLocks/>
            </p:cNvSpPr>
            <p:nvPr/>
          </p:nvSpPr>
          <p:spPr bwMode="auto">
            <a:xfrm>
              <a:off x="373" y="1986"/>
              <a:ext cx="15" cy="21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4"/>
                </a:cxn>
                <a:cxn ang="0">
                  <a:pos x="2" y="9"/>
                </a:cxn>
                <a:cxn ang="0">
                  <a:pos x="3" y="10"/>
                </a:cxn>
                <a:cxn ang="0">
                  <a:pos x="5" y="12"/>
                </a:cxn>
                <a:cxn ang="0">
                  <a:pos x="6" y="14"/>
                </a:cxn>
                <a:cxn ang="0">
                  <a:pos x="7" y="16"/>
                </a:cxn>
                <a:cxn ang="0">
                  <a:pos x="9" y="18"/>
                </a:cxn>
                <a:cxn ang="0">
                  <a:pos x="11" y="21"/>
                </a:cxn>
                <a:cxn ang="0">
                  <a:pos x="13" y="19"/>
                </a:cxn>
                <a:cxn ang="0">
                  <a:pos x="15" y="18"/>
                </a:cxn>
                <a:cxn ang="0">
                  <a:pos x="13" y="15"/>
                </a:cxn>
                <a:cxn ang="0">
                  <a:pos x="12" y="13"/>
                </a:cxn>
                <a:cxn ang="0">
                  <a:pos x="11" y="11"/>
                </a:cxn>
                <a:cxn ang="0">
                  <a:pos x="9" y="9"/>
                </a:cxn>
                <a:cxn ang="0">
                  <a:pos x="8" y="7"/>
                </a:cxn>
                <a:cxn ang="0">
                  <a:pos x="6" y="4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2" y="3"/>
                </a:cxn>
              </a:cxnLst>
              <a:rect l="0" t="0" r="r" b="b"/>
              <a:pathLst>
                <a:path w="15" h="21">
                  <a:moveTo>
                    <a:pt x="2" y="3"/>
                  </a:moveTo>
                  <a:lnTo>
                    <a:pt x="0" y="4"/>
                  </a:lnTo>
                  <a:lnTo>
                    <a:pt x="2" y="9"/>
                  </a:lnTo>
                  <a:lnTo>
                    <a:pt x="3" y="10"/>
                  </a:lnTo>
                  <a:lnTo>
                    <a:pt x="5" y="12"/>
                  </a:lnTo>
                  <a:lnTo>
                    <a:pt x="6" y="14"/>
                  </a:lnTo>
                  <a:lnTo>
                    <a:pt x="7" y="16"/>
                  </a:lnTo>
                  <a:lnTo>
                    <a:pt x="9" y="18"/>
                  </a:lnTo>
                  <a:lnTo>
                    <a:pt x="11" y="21"/>
                  </a:lnTo>
                  <a:lnTo>
                    <a:pt x="13" y="19"/>
                  </a:lnTo>
                  <a:lnTo>
                    <a:pt x="15" y="18"/>
                  </a:lnTo>
                  <a:lnTo>
                    <a:pt x="13" y="15"/>
                  </a:lnTo>
                  <a:lnTo>
                    <a:pt x="12" y="13"/>
                  </a:lnTo>
                  <a:lnTo>
                    <a:pt x="11" y="11"/>
                  </a:lnTo>
                  <a:lnTo>
                    <a:pt x="9" y="9"/>
                  </a:lnTo>
                  <a:lnTo>
                    <a:pt x="8" y="7"/>
                  </a:lnTo>
                  <a:lnTo>
                    <a:pt x="6" y="4"/>
                  </a:lnTo>
                  <a:lnTo>
                    <a:pt x="4" y="0"/>
                  </a:lnTo>
                  <a:lnTo>
                    <a:pt x="5" y="1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02" name="Freeform 422"/>
            <p:cNvSpPr>
              <a:spLocks/>
            </p:cNvSpPr>
            <p:nvPr/>
          </p:nvSpPr>
          <p:spPr bwMode="auto">
            <a:xfrm>
              <a:off x="384" y="2003"/>
              <a:ext cx="5" cy="4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2" y="3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2" y="2"/>
                </a:cxn>
              </a:cxnLst>
              <a:rect l="0" t="0" r="r" b="b"/>
              <a:pathLst>
                <a:path w="5" h="4">
                  <a:moveTo>
                    <a:pt x="2" y="2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2" y="3"/>
                  </a:lnTo>
                  <a:lnTo>
                    <a:pt x="5" y="2"/>
                  </a:lnTo>
                  <a:lnTo>
                    <a:pt x="3" y="0"/>
                  </a:lnTo>
                  <a:lnTo>
                    <a:pt x="4" y="1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03" name="Freeform 423"/>
            <p:cNvSpPr>
              <a:spLocks/>
            </p:cNvSpPr>
            <p:nvPr/>
          </p:nvSpPr>
          <p:spPr bwMode="auto">
            <a:xfrm>
              <a:off x="384" y="2004"/>
              <a:ext cx="5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2" y="5"/>
                </a:cxn>
                <a:cxn ang="0">
                  <a:pos x="3" y="3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3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04" name="Freeform 424"/>
            <p:cNvSpPr>
              <a:spLocks/>
            </p:cNvSpPr>
            <p:nvPr/>
          </p:nvSpPr>
          <p:spPr bwMode="auto">
            <a:xfrm>
              <a:off x="386" y="2005"/>
              <a:ext cx="3" cy="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2"/>
                </a:cxn>
                <a:cxn ang="0">
                  <a:pos x="0" y="4"/>
                </a:cxn>
              </a:cxnLst>
              <a:rect l="0" t="0" r="r" b="b"/>
              <a:pathLst>
                <a:path w="3" h="5"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05" name="Freeform 425"/>
            <p:cNvSpPr>
              <a:spLocks/>
            </p:cNvSpPr>
            <p:nvPr/>
          </p:nvSpPr>
          <p:spPr bwMode="auto">
            <a:xfrm>
              <a:off x="386" y="2005"/>
              <a:ext cx="14" cy="13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3" y="7"/>
                </a:cxn>
                <a:cxn ang="0">
                  <a:pos x="5" y="8"/>
                </a:cxn>
                <a:cxn ang="0">
                  <a:pos x="6" y="9"/>
                </a:cxn>
                <a:cxn ang="0">
                  <a:pos x="7" y="10"/>
                </a:cxn>
                <a:cxn ang="0">
                  <a:pos x="10" y="12"/>
                </a:cxn>
                <a:cxn ang="0">
                  <a:pos x="11" y="13"/>
                </a:cxn>
                <a:cxn ang="0">
                  <a:pos x="12" y="11"/>
                </a:cxn>
                <a:cxn ang="0">
                  <a:pos x="14" y="9"/>
                </a:cxn>
                <a:cxn ang="0">
                  <a:pos x="13" y="8"/>
                </a:cxn>
                <a:cxn ang="0">
                  <a:pos x="10" y="6"/>
                </a:cxn>
                <a:cxn ang="0">
                  <a:pos x="9" y="4"/>
                </a:cxn>
                <a:cxn ang="0">
                  <a:pos x="7" y="4"/>
                </a:cxn>
                <a:cxn ang="0">
                  <a:pos x="6" y="2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2" y="3"/>
                </a:cxn>
              </a:cxnLst>
              <a:rect l="0" t="0" r="r" b="b"/>
              <a:pathLst>
                <a:path w="14" h="13">
                  <a:moveTo>
                    <a:pt x="2" y="3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3" y="7"/>
                  </a:lnTo>
                  <a:lnTo>
                    <a:pt x="5" y="8"/>
                  </a:lnTo>
                  <a:lnTo>
                    <a:pt x="6" y="9"/>
                  </a:lnTo>
                  <a:lnTo>
                    <a:pt x="7" y="10"/>
                  </a:lnTo>
                  <a:lnTo>
                    <a:pt x="10" y="12"/>
                  </a:lnTo>
                  <a:lnTo>
                    <a:pt x="11" y="13"/>
                  </a:lnTo>
                  <a:lnTo>
                    <a:pt x="12" y="11"/>
                  </a:lnTo>
                  <a:lnTo>
                    <a:pt x="14" y="9"/>
                  </a:lnTo>
                  <a:lnTo>
                    <a:pt x="13" y="8"/>
                  </a:lnTo>
                  <a:lnTo>
                    <a:pt x="10" y="6"/>
                  </a:lnTo>
                  <a:lnTo>
                    <a:pt x="9" y="4"/>
                  </a:lnTo>
                  <a:lnTo>
                    <a:pt x="7" y="4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06" name="Freeform 426"/>
            <p:cNvSpPr>
              <a:spLocks/>
            </p:cNvSpPr>
            <p:nvPr/>
          </p:nvSpPr>
          <p:spPr bwMode="auto">
            <a:xfrm>
              <a:off x="397" y="2014"/>
              <a:ext cx="3" cy="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" y="5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2"/>
                </a:cxn>
                <a:cxn ang="0">
                  <a:pos x="0" y="4"/>
                </a:cxn>
              </a:cxnLst>
              <a:rect l="0" t="0" r="r" b="b"/>
              <a:pathLst>
                <a:path w="3" h="5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07" name="Freeform 427"/>
            <p:cNvSpPr>
              <a:spLocks/>
            </p:cNvSpPr>
            <p:nvPr/>
          </p:nvSpPr>
          <p:spPr bwMode="auto">
            <a:xfrm>
              <a:off x="398" y="2014"/>
              <a:ext cx="6" cy="7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5"/>
                </a:cxn>
                <a:cxn ang="0">
                  <a:pos x="2" y="6"/>
                </a:cxn>
                <a:cxn ang="0">
                  <a:pos x="5" y="7"/>
                </a:cxn>
                <a:cxn ang="0">
                  <a:pos x="6" y="4"/>
                </a:cxn>
                <a:cxn ang="0">
                  <a:pos x="6" y="1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2" y="0"/>
                </a:cxn>
                <a:cxn ang="0">
                  <a:pos x="1" y="2"/>
                </a:cxn>
              </a:cxnLst>
              <a:rect l="0" t="0" r="r" b="b"/>
              <a:pathLst>
                <a:path w="6" h="7">
                  <a:moveTo>
                    <a:pt x="1" y="2"/>
                  </a:moveTo>
                  <a:lnTo>
                    <a:pt x="0" y="5"/>
                  </a:lnTo>
                  <a:lnTo>
                    <a:pt x="2" y="6"/>
                  </a:lnTo>
                  <a:lnTo>
                    <a:pt x="5" y="7"/>
                  </a:lnTo>
                  <a:lnTo>
                    <a:pt x="6" y="4"/>
                  </a:lnTo>
                  <a:lnTo>
                    <a:pt x="6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08" name="Freeform 428"/>
            <p:cNvSpPr>
              <a:spLocks/>
            </p:cNvSpPr>
            <p:nvPr/>
          </p:nvSpPr>
          <p:spPr bwMode="auto">
            <a:xfrm>
              <a:off x="402" y="2015"/>
              <a:ext cx="12" cy="9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1" y="6"/>
                </a:cxn>
                <a:cxn ang="0">
                  <a:pos x="3" y="7"/>
                </a:cxn>
                <a:cxn ang="0">
                  <a:pos x="5" y="7"/>
                </a:cxn>
                <a:cxn ang="0">
                  <a:pos x="8" y="8"/>
                </a:cxn>
                <a:cxn ang="0">
                  <a:pos x="10" y="9"/>
                </a:cxn>
                <a:cxn ang="0">
                  <a:pos x="11" y="9"/>
                </a:cxn>
                <a:cxn ang="0">
                  <a:pos x="12" y="4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6" y="2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3"/>
                </a:cxn>
              </a:cxnLst>
              <a:rect l="0" t="0" r="r" b="b"/>
              <a:pathLst>
                <a:path w="12" h="9">
                  <a:moveTo>
                    <a:pt x="2" y="3"/>
                  </a:moveTo>
                  <a:lnTo>
                    <a:pt x="1" y="6"/>
                  </a:lnTo>
                  <a:lnTo>
                    <a:pt x="3" y="7"/>
                  </a:lnTo>
                  <a:lnTo>
                    <a:pt x="5" y="7"/>
                  </a:lnTo>
                  <a:lnTo>
                    <a:pt x="8" y="8"/>
                  </a:lnTo>
                  <a:lnTo>
                    <a:pt x="10" y="9"/>
                  </a:lnTo>
                  <a:lnTo>
                    <a:pt x="11" y="9"/>
                  </a:lnTo>
                  <a:lnTo>
                    <a:pt x="12" y="4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2"/>
                  </a:lnTo>
                  <a:lnTo>
                    <a:pt x="3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09" name="Freeform 429"/>
            <p:cNvSpPr>
              <a:spLocks/>
            </p:cNvSpPr>
            <p:nvPr/>
          </p:nvSpPr>
          <p:spPr bwMode="auto">
            <a:xfrm>
              <a:off x="413" y="2019"/>
              <a:ext cx="2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" y="5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lnTo>
                    <a:pt x="2" y="5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10" name="Freeform 430"/>
            <p:cNvSpPr>
              <a:spLocks/>
            </p:cNvSpPr>
            <p:nvPr/>
          </p:nvSpPr>
          <p:spPr bwMode="auto">
            <a:xfrm>
              <a:off x="414" y="2019"/>
              <a:ext cx="3" cy="5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3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2"/>
                </a:cxn>
              </a:cxnLst>
              <a:rect l="0" t="0" r="r" b="b"/>
              <a:pathLst>
                <a:path w="3" h="5">
                  <a:moveTo>
                    <a:pt x="1" y="2"/>
                  </a:moveTo>
                  <a:lnTo>
                    <a:pt x="0" y="5"/>
                  </a:lnTo>
                  <a:lnTo>
                    <a:pt x="1" y="5"/>
                  </a:lnTo>
                  <a:lnTo>
                    <a:pt x="2" y="3"/>
                  </a:lnTo>
                  <a:lnTo>
                    <a:pt x="3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11" name="Freeform 431"/>
            <p:cNvSpPr>
              <a:spLocks/>
            </p:cNvSpPr>
            <p:nvPr/>
          </p:nvSpPr>
          <p:spPr bwMode="auto">
            <a:xfrm>
              <a:off x="415" y="1939"/>
              <a:ext cx="61" cy="87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1" y="86"/>
                </a:cxn>
                <a:cxn ang="0">
                  <a:pos x="2" y="86"/>
                </a:cxn>
                <a:cxn ang="0">
                  <a:pos x="19" y="87"/>
                </a:cxn>
                <a:cxn ang="0">
                  <a:pos x="33" y="82"/>
                </a:cxn>
                <a:cxn ang="0">
                  <a:pos x="45" y="73"/>
                </a:cxn>
                <a:cxn ang="0">
                  <a:pos x="55" y="62"/>
                </a:cxn>
                <a:cxn ang="0">
                  <a:pos x="60" y="47"/>
                </a:cxn>
                <a:cxn ang="0">
                  <a:pos x="61" y="32"/>
                </a:cxn>
                <a:cxn ang="0">
                  <a:pos x="59" y="16"/>
                </a:cxn>
                <a:cxn ang="0">
                  <a:pos x="56" y="8"/>
                </a:cxn>
                <a:cxn ang="0">
                  <a:pos x="49" y="0"/>
                </a:cxn>
                <a:cxn ang="0">
                  <a:pos x="45" y="3"/>
                </a:cxn>
                <a:cxn ang="0">
                  <a:pos x="51" y="9"/>
                </a:cxn>
                <a:cxn ang="0">
                  <a:pos x="54" y="19"/>
                </a:cxn>
                <a:cxn ang="0">
                  <a:pos x="56" y="32"/>
                </a:cxn>
                <a:cxn ang="0">
                  <a:pos x="54" y="46"/>
                </a:cxn>
                <a:cxn ang="0">
                  <a:pos x="51" y="59"/>
                </a:cxn>
                <a:cxn ang="0">
                  <a:pos x="42" y="69"/>
                </a:cxn>
                <a:cxn ang="0">
                  <a:pos x="31" y="77"/>
                </a:cxn>
                <a:cxn ang="0">
                  <a:pos x="18" y="82"/>
                </a:cxn>
                <a:cxn ang="0">
                  <a:pos x="2" y="80"/>
                </a:cxn>
                <a:cxn ang="0">
                  <a:pos x="1" y="80"/>
                </a:cxn>
                <a:cxn ang="0">
                  <a:pos x="1" y="83"/>
                </a:cxn>
                <a:cxn ang="0">
                  <a:pos x="0" y="85"/>
                </a:cxn>
              </a:cxnLst>
              <a:rect l="0" t="0" r="r" b="b"/>
              <a:pathLst>
                <a:path w="61" h="87">
                  <a:moveTo>
                    <a:pt x="0" y="85"/>
                  </a:moveTo>
                  <a:lnTo>
                    <a:pt x="1" y="86"/>
                  </a:lnTo>
                  <a:lnTo>
                    <a:pt x="2" y="86"/>
                  </a:lnTo>
                  <a:lnTo>
                    <a:pt x="19" y="87"/>
                  </a:lnTo>
                  <a:lnTo>
                    <a:pt x="33" y="82"/>
                  </a:lnTo>
                  <a:lnTo>
                    <a:pt x="45" y="73"/>
                  </a:lnTo>
                  <a:lnTo>
                    <a:pt x="55" y="62"/>
                  </a:lnTo>
                  <a:lnTo>
                    <a:pt x="60" y="47"/>
                  </a:lnTo>
                  <a:lnTo>
                    <a:pt x="61" y="32"/>
                  </a:lnTo>
                  <a:lnTo>
                    <a:pt x="59" y="16"/>
                  </a:lnTo>
                  <a:lnTo>
                    <a:pt x="56" y="8"/>
                  </a:lnTo>
                  <a:lnTo>
                    <a:pt x="49" y="0"/>
                  </a:lnTo>
                  <a:lnTo>
                    <a:pt x="45" y="3"/>
                  </a:lnTo>
                  <a:lnTo>
                    <a:pt x="51" y="9"/>
                  </a:lnTo>
                  <a:lnTo>
                    <a:pt x="54" y="19"/>
                  </a:lnTo>
                  <a:lnTo>
                    <a:pt x="56" y="32"/>
                  </a:lnTo>
                  <a:lnTo>
                    <a:pt x="54" y="46"/>
                  </a:lnTo>
                  <a:lnTo>
                    <a:pt x="51" y="59"/>
                  </a:lnTo>
                  <a:lnTo>
                    <a:pt x="42" y="69"/>
                  </a:lnTo>
                  <a:lnTo>
                    <a:pt x="31" y="77"/>
                  </a:lnTo>
                  <a:lnTo>
                    <a:pt x="18" y="82"/>
                  </a:lnTo>
                  <a:lnTo>
                    <a:pt x="2" y="80"/>
                  </a:lnTo>
                  <a:lnTo>
                    <a:pt x="1" y="80"/>
                  </a:lnTo>
                  <a:lnTo>
                    <a:pt x="1" y="83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12" name="Freeform 432"/>
            <p:cNvSpPr>
              <a:spLocks/>
            </p:cNvSpPr>
            <p:nvPr/>
          </p:nvSpPr>
          <p:spPr bwMode="auto">
            <a:xfrm>
              <a:off x="958" y="1425"/>
              <a:ext cx="241" cy="391"/>
            </a:xfrm>
            <a:custGeom>
              <a:avLst/>
              <a:gdLst/>
              <a:ahLst/>
              <a:cxnLst>
                <a:cxn ang="0">
                  <a:pos x="186" y="14"/>
                </a:cxn>
                <a:cxn ang="0">
                  <a:pos x="216" y="51"/>
                </a:cxn>
                <a:cxn ang="0">
                  <a:pos x="233" y="98"/>
                </a:cxn>
                <a:cxn ang="0">
                  <a:pos x="230" y="141"/>
                </a:cxn>
                <a:cxn ang="0">
                  <a:pos x="235" y="177"/>
                </a:cxn>
                <a:cxn ang="0">
                  <a:pos x="241" y="215"/>
                </a:cxn>
                <a:cxn ang="0">
                  <a:pos x="209" y="239"/>
                </a:cxn>
                <a:cxn ang="0">
                  <a:pos x="175" y="227"/>
                </a:cxn>
                <a:cxn ang="0">
                  <a:pos x="152" y="220"/>
                </a:cxn>
                <a:cxn ang="0">
                  <a:pos x="144" y="238"/>
                </a:cxn>
                <a:cxn ang="0">
                  <a:pos x="128" y="256"/>
                </a:cxn>
                <a:cxn ang="0">
                  <a:pos x="103" y="273"/>
                </a:cxn>
                <a:cxn ang="0">
                  <a:pos x="88" y="296"/>
                </a:cxn>
                <a:cxn ang="0">
                  <a:pos x="71" y="322"/>
                </a:cxn>
                <a:cxn ang="0">
                  <a:pos x="55" y="347"/>
                </a:cxn>
                <a:cxn ang="0">
                  <a:pos x="37" y="375"/>
                </a:cxn>
                <a:cxn ang="0">
                  <a:pos x="12" y="391"/>
                </a:cxn>
                <a:cxn ang="0">
                  <a:pos x="8" y="378"/>
                </a:cxn>
                <a:cxn ang="0">
                  <a:pos x="21" y="350"/>
                </a:cxn>
                <a:cxn ang="0">
                  <a:pos x="36" y="327"/>
                </a:cxn>
                <a:cxn ang="0">
                  <a:pos x="49" y="303"/>
                </a:cxn>
                <a:cxn ang="0">
                  <a:pos x="61" y="277"/>
                </a:cxn>
                <a:cxn ang="0">
                  <a:pos x="60" y="249"/>
                </a:cxn>
                <a:cxn ang="0">
                  <a:pos x="42" y="238"/>
                </a:cxn>
                <a:cxn ang="0">
                  <a:pos x="24" y="218"/>
                </a:cxn>
                <a:cxn ang="0">
                  <a:pos x="29" y="186"/>
                </a:cxn>
                <a:cxn ang="0">
                  <a:pos x="50" y="160"/>
                </a:cxn>
                <a:cxn ang="0">
                  <a:pos x="72" y="142"/>
                </a:cxn>
                <a:cxn ang="0">
                  <a:pos x="99" y="125"/>
                </a:cxn>
                <a:cxn ang="0">
                  <a:pos x="106" y="100"/>
                </a:cxn>
                <a:cxn ang="0">
                  <a:pos x="110" y="79"/>
                </a:cxn>
                <a:cxn ang="0">
                  <a:pos x="122" y="89"/>
                </a:cxn>
                <a:cxn ang="0">
                  <a:pos x="130" y="75"/>
                </a:cxn>
                <a:cxn ang="0">
                  <a:pos x="133" y="59"/>
                </a:cxn>
                <a:cxn ang="0">
                  <a:pos x="151" y="58"/>
                </a:cxn>
                <a:cxn ang="0">
                  <a:pos x="172" y="68"/>
                </a:cxn>
                <a:cxn ang="0">
                  <a:pos x="187" y="63"/>
                </a:cxn>
                <a:cxn ang="0">
                  <a:pos x="177" y="43"/>
                </a:cxn>
                <a:cxn ang="0">
                  <a:pos x="173" y="20"/>
                </a:cxn>
                <a:cxn ang="0">
                  <a:pos x="172" y="0"/>
                </a:cxn>
              </a:cxnLst>
              <a:rect l="0" t="0" r="r" b="b"/>
              <a:pathLst>
                <a:path w="241" h="391">
                  <a:moveTo>
                    <a:pt x="172" y="0"/>
                  </a:moveTo>
                  <a:lnTo>
                    <a:pt x="186" y="14"/>
                  </a:lnTo>
                  <a:lnTo>
                    <a:pt x="198" y="35"/>
                  </a:lnTo>
                  <a:lnTo>
                    <a:pt x="216" y="51"/>
                  </a:lnTo>
                  <a:lnTo>
                    <a:pt x="232" y="74"/>
                  </a:lnTo>
                  <a:lnTo>
                    <a:pt x="233" y="98"/>
                  </a:lnTo>
                  <a:lnTo>
                    <a:pt x="233" y="126"/>
                  </a:lnTo>
                  <a:lnTo>
                    <a:pt x="230" y="141"/>
                  </a:lnTo>
                  <a:lnTo>
                    <a:pt x="226" y="164"/>
                  </a:lnTo>
                  <a:lnTo>
                    <a:pt x="235" y="177"/>
                  </a:lnTo>
                  <a:lnTo>
                    <a:pt x="241" y="193"/>
                  </a:lnTo>
                  <a:lnTo>
                    <a:pt x="241" y="215"/>
                  </a:lnTo>
                  <a:lnTo>
                    <a:pt x="229" y="231"/>
                  </a:lnTo>
                  <a:lnTo>
                    <a:pt x="209" y="239"/>
                  </a:lnTo>
                  <a:lnTo>
                    <a:pt x="191" y="238"/>
                  </a:lnTo>
                  <a:lnTo>
                    <a:pt x="175" y="227"/>
                  </a:lnTo>
                  <a:lnTo>
                    <a:pt x="163" y="221"/>
                  </a:lnTo>
                  <a:lnTo>
                    <a:pt x="152" y="220"/>
                  </a:lnTo>
                  <a:lnTo>
                    <a:pt x="145" y="225"/>
                  </a:lnTo>
                  <a:lnTo>
                    <a:pt x="144" y="238"/>
                  </a:lnTo>
                  <a:lnTo>
                    <a:pt x="141" y="246"/>
                  </a:lnTo>
                  <a:lnTo>
                    <a:pt x="128" y="256"/>
                  </a:lnTo>
                  <a:lnTo>
                    <a:pt x="115" y="263"/>
                  </a:lnTo>
                  <a:lnTo>
                    <a:pt x="103" y="273"/>
                  </a:lnTo>
                  <a:lnTo>
                    <a:pt x="93" y="286"/>
                  </a:lnTo>
                  <a:lnTo>
                    <a:pt x="88" y="296"/>
                  </a:lnTo>
                  <a:lnTo>
                    <a:pt x="80" y="306"/>
                  </a:lnTo>
                  <a:lnTo>
                    <a:pt x="71" y="322"/>
                  </a:lnTo>
                  <a:lnTo>
                    <a:pt x="63" y="335"/>
                  </a:lnTo>
                  <a:lnTo>
                    <a:pt x="55" y="347"/>
                  </a:lnTo>
                  <a:lnTo>
                    <a:pt x="46" y="363"/>
                  </a:lnTo>
                  <a:lnTo>
                    <a:pt x="37" y="375"/>
                  </a:lnTo>
                  <a:lnTo>
                    <a:pt x="23" y="384"/>
                  </a:lnTo>
                  <a:lnTo>
                    <a:pt x="12" y="391"/>
                  </a:lnTo>
                  <a:lnTo>
                    <a:pt x="0" y="391"/>
                  </a:lnTo>
                  <a:lnTo>
                    <a:pt x="8" y="378"/>
                  </a:lnTo>
                  <a:lnTo>
                    <a:pt x="16" y="361"/>
                  </a:lnTo>
                  <a:lnTo>
                    <a:pt x="21" y="350"/>
                  </a:lnTo>
                  <a:lnTo>
                    <a:pt x="34" y="340"/>
                  </a:lnTo>
                  <a:lnTo>
                    <a:pt x="36" y="327"/>
                  </a:lnTo>
                  <a:lnTo>
                    <a:pt x="42" y="314"/>
                  </a:lnTo>
                  <a:lnTo>
                    <a:pt x="49" y="303"/>
                  </a:lnTo>
                  <a:lnTo>
                    <a:pt x="56" y="289"/>
                  </a:lnTo>
                  <a:lnTo>
                    <a:pt x="61" y="277"/>
                  </a:lnTo>
                  <a:lnTo>
                    <a:pt x="62" y="262"/>
                  </a:lnTo>
                  <a:lnTo>
                    <a:pt x="60" y="249"/>
                  </a:lnTo>
                  <a:lnTo>
                    <a:pt x="50" y="242"/>
                  </a:lnTo>
                  <a:lnTo>
                    <a:pt x="42" y="238"/>
                  </a:lnTo>
                  <a:lnTo>
                    <a:pt x="30" y="232"/>
                  </a:lnTo>
                  <a:lnTo>
                    <a:pt x="24" y="218"/>
                  </a:lnTo>
                  <a:lnTo>
                    <a:pt x="25" y="204"/>
                  </a:lnTo>
                  <a:lnTo>
                    <a:pt x="29" y="186"/>
                  </a:lnTo>
                  <a:lnTo>
                    <a:pt x="34" y="173"/>
                  </a:lnTo>
                  <a:lnTo>
                    <a:pt x="50" y="160"/>
                  </a:lnTo>
                  <a:lnTo>
                    <a:pt x="62" y="150"/>
                  </a:lnTo>
                  <a:lnTo>
                    <a:pt x="72" y="142"/>
                  </a:lnTo>
                  <a:lnTo>
                    <a:pt x="87" y="134"/>
                  </a:lnTo>
                  <a:lnTo>
                    <a:pt x="99" y="125"/>
                  </a:lnTo>
                  <a:lnTo>
                    <a:pt x="104" y="112"/>
                  </a:lnTo>
                  <a:lnTo>
                    <a:pt x="106" y="100"/>
                  </a:lnTo>
                  <a:lnTo>
                    <a:pt x="107" y="88"/>
                  </a:lnTo>
                  <a:lnTo>
                    <a:pt x="110" y="79"/>
                  </a:lnTo>
                  <a:lnTo>
                    <a:pt x="114" y="85"/>
                  </a:lnTo>
                  <a:lnTo>
                    <a:pt x="122" y="89"/>
                  </a:lnTo>
                  <a:lnTo>
                    <a:pt x="128" y="82"/>
                  </a:lnTo>
                  <a:lnTo>
                    <a:pt x="130" y="75"/>
                  </a:lnTo>
                  <a:lnTo>
                    <a:pt x="131" y="66"/>
                  </a:lnTo>
                  <a:lnTo>
                    <a:pt x="133" y="59"/>
                  </a:lnTo>
                  <a:lnTo>
                    <a:pt x="140" y="55"/>
                  </a:lnTo>
                  <a:lnTo>
                    <a:pt x="151" y="58"/>
                  </a:lnTo>
                  <a:lnTo>
                    <a:pt x="161" y="64"/>
                  </a:lnTo>
                  <a:lnTo>
                    <a:pt x="172" y="68"/>
                  </a:lnTo>
                  <a:lnTo>
                    <a:pt x="180" y="70"/>
                  </a:lnTo>
                  <a:lnTo>
                    <a:pt x="187" y="63"/>
                  </a:lnTo>
                  <a:lnTo>
                    <a:pt x="184" y="53"/>
                  </a:lnTo>
                  <a:lnTo>
                    <a:pt x="177" y="43"/>
                  </a:lnTo>
                  <a:lnTo>
                    <a:pt x="175" y="31"/>
                  </a:lnTo>
                  <a:lnTo>
                    <a:pt x="173" y="20"/>
                  </a:lnTo>
                  <a:lnTo>
                    <a:pt x="171" y="9"/>
                  </a:lnTo>
                  <a:lnTo>
                    <a:pt x="172" y="0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13" name="Freeform 433"/>
            <p:cNvSpPr>
              <a:spLocks/>
            </p:cNvSpPr>
            <p:nvPr/>
          </p:nvSpPr>
          <p:spPr bwMode="auto">
            <a:xfrm>
              <a:off x="957" y="1424"/>
              <a:ext cx="244" cy="393"/>
            </a:xfrm>
            <a:custGeom>
              <a:avLst/>
              <a:gdLst/>
              <a:ahLst/>
              <a:cxnLst>
                <a:cxn ang="0">
                  <a:pos x="172" y="2"/>
                </a:cxn>
                <a:cxn ang="0">
                  <a:pos x="198" y="37"/>
                </a:cxn>
                <a:cxn ang="0">
                  <a:pos x="232" y="75"/>
                </a:cxn>
                <a:cxn ang="0">
                  <a:pos x="233" y="127"/>
                </a:cxn>
                <a:cxn ang="0">
                  <a:pos x="226" y="165"/>
                </a:cxn>
                <a:cxn ang="0">
                  <a:pos x="241" y="193"/>
                </a:cxn>
                <a:cxn ang="0">
                  <a:pos x="229" y="231"/>
                </a:cxn>
                <a:cxn ang="0">
                  <a:pos x="193" y="238"/>
                </a:cxn>
                <a:cxn ang="0">
                  <a:pos x="164" y="221"/>
                </a:cxn>
                <a:cxn ang="0">
                  <a:pos x="146" y="225"/>
                </a:cxn>
                <a:cxn ang="0">
                  <a:pos x="141" y="247"/>
                </a:cxn>
                <a:cxn ang="0">
                  <a:pos x="115" y="263"/>
                </a:cxn>
                <a:cxn ang="0">
                  <a:pos x="93" y="286"/>
                </a:cxn>
                <a:cxn ang="0">
                  <a:pos x="80" y="307"/>
                </a:cxn>
                <a:cxn ang="0">
                  <a:pos x="63" y="336"/>
                </a:cxn>
                <a:cxn ang="0">
                  <a:pos x="47" y="363"/>
                </a:cxn>
                <a:cxn ang="0">
                  <a:pos x="23" y="384"/>
                </a:cxn>
                <a:cxn ang="0">
                  <a:pos x="3" y="392"/>
                </a:cxn>
                <a:cxn ang="0">
                  <a:pos x="1" y="393"/>
                </a:cxn>
                <a:cxn ang="0">
                  <a:pos x="24" y="386"/>
                </a:cxn>
                <a:cxn ang="0">
                  <a:pos x="48" y="364"/>
                </a:cxn>
                <a:cxn ang="0">
                  <a:pos x="65" y="337"/>
                </a:cxn>
                <a:cxn ang="0">
                  <a:pos x="82" y="308"/>
                </a:cxn>
                <a:cxn ang="0">
                  <a:pos x="95" y="287"/>
                </a:cxn>
                <a:cxn ang="0">
                  <a:pos x="116" y="265"/>
                </a:cxn>
                <a:cxn ang="0">
                  <a:pos x="143" y="248"/>
                </a:cxn>
                <a:cxn ang="0">
                  <a:pos x="147" y="227"/>
                </a:cxn>
                <a:cxn ang="0">
                  <a:pos x="163" y="223"/>
                </a:cxn>
                <a:cxn ang="0">
                  <a:pos x="192" y="240"/>
                </a:cxn>
                <a:cxn ang="0">
                  <a:pos x="231" y="232"/>
                </a:cxn>
                <a:cxn ang="0">
                  <a:pos x="244" y="194"/>
                </a:cxn>
                <a:cxn ang="0">
                  <a:pos x="228" y="165"/>
                </a:cxn>
                <a:cxn ang="0">
                  <a:pos x="234" y="127"/>
                </a:cxn>
                <a:cxn ang="0">
                  <a:pos x="234" y="74"/>
                </a:cxn>
                <a:cxn ang="0">
                  <a:pos x="200" y="36"/>
                </a:cxn>
                <a:cxn ang="0">
                  <a:pos x="174" y="0"/>
                </a:cxn>
              </a:cxnLst>
              <a:rect l="0" t="0" r="r" b="b"/>
              <a:pathLst>
                <a:path w="244" h="393">
                  <a:moveTo>
                    <a:pt x="174" y="0"/>
                  </a:moveTo>
                  <a:lnTo>
                    <a:pt x="172" y="2"/>
                  </a:lnTo>
                  <a:lnTo>
                    <a:pt x="186" y="16"/>
                  </a:lnTo>
                  <a:lnTo>
                    <a:pt x="198" y="37"/>
                  </a:lnTo>
                  <a:lnTo>
                    <a:pt x="217" y="53"/>
                  </a:lnTo>
                  <a:lnTo>
                    <a:pt x="232" y="75"/>
                  </a:lnTo>
                  <a:lnTo>
                    <a:pt x="233" y="99"/>
                  </a:lnTo>
                  <a:lnTo>
                    <a:pt x="233" y="127"/>
                  </a:lnTo>
                  <a:lnTo>
                    <a:pt x="230" y="142"/>
                  </a:lnTo>
                  <a:lnTo>
                    <a:pt x="226" y="165"/>
                  </a:lnTo>
                  <a:lnTo>
                    <a:pt x="235" y="179"/>
                  </a:lnTo>
                  <a:lnTo>
                    <a:pt x="241" y="193"/>
                  </a:lnTo>
                  <a:lnTo>
                    <a:pt x="241" y="216"/>
                  </a:lnTo>
                  <a:lnTo>
                    <a:pt x="229" y="231"/>
                  </a:lnTo>
                  <a:lnTo>
                    <a:pt x="209" y="239"/>
                  </a:lnTo>
                  <a:lnTo>
                    <a:pt x="193" y="238"/>
                  </a:lnTo>
                  <a:lnTo>
                    <a:pt x="177" y="227"/>
                  </a:lnTo>
                  <a:lnTo>
                    <a:pt x="164" y="221"/>
                  </a:lnTo>
                  <a:lnTo>
                    <a:pt x="153" y="220"/>
                  </a:lnTo>
                  <a:lnTo>
                    <a:pt x="146" y="225"/>
                  </a:lnTo>
                  <a:lnTo>
                    <a:pt x="144" y="239"/>
                  </a:lnTo>
                  <a:lnTo>
                    <a:pt x="141" y="247"/>
                  </a:lnTo>
                  <a:lnTo>
                    <a:pt x="128" y="256"/>
                  </a:lnTo>
                  <a:lnTo>
                    <a:pt x="115" y="263"/>
                  </a:lnTo>
                  <a:lnTo>
                    <a:pt x="103" y="274"/>
                  </a:lnTo>
                  <a:lnTo>
                    <a:pt x="93" y="286"/>
                  </a:lnTo>
                  <a:lnTo>
                    <a:pt x="88" y="297"/>
                  </a:lnTo>
                  <a:lnTo>
                    <a:pt x="80" y="307"/>
                  </a:lnTo>
                  <a:lnTo>
                    <a:pt x="72" y="322"/>
                  </a:lnTo>
                  <a:lnTo>
                    <a:pt x="63" y="336"/>
                  </a:lnTo>
                  <a:lnTo>
                    <a:pt x="55" y="347"/>
                  </a:lnTo>
                  <a:lnTo>
                    <a:pt x="47" y="363"/>
                  </a:lnTo>
                  <a:lnTo>
                    <a:pt x="37" y="376"/>
                  </a:lnTo>
                  <a:lnTo>
                    <a:pt x="23" y="384"/>
                  </a:lnTo>
                  <a:lnTo>
                    <a:pt x="13" y="391"/>
                  </a:lnTo>
                  <a:lnTo>
                    <a:pt x="3" y="392"/>
                  </a:lnTo>
                  <a:lnTo>
                    <a:pt x="0" y="392"/>
                  </a:lnTo>
                  <a:lnTo>
                    <a:pt x="1" y="393"/>
                  </a:lnTo>
                  <a:lnTo>
                    <a:pt x="14" y="392"/>
                  </a:lnTo>
                  <a:lnTo>
                    <a:pt x="24" y="386"/>
                  </a:lnTo>
                  <a:lnTo>
                    <a:pt x="39" y="377"/>
                  </a:lnTo>
                  <a:lnTo>
                    <a:pt x="48" y="364"/>
                  </a:lnTo>
                  <a:lnTo>
                    <a:pt x="57" y="348"/>
                  </a:lnTo>
                  <a:lnTo>
                    <a:pt x="65" y="337"/>
                  </a:lnTo>
                  <a:lnTo>
                    <a:pt x="73" y="323"/>
                  </a:lnTo>
                  <a:lnTo>
                    <a:pt x="82" y="308"/>
                  </a:lnTo>
                  <a:lnTo>
                    <a:pt x="90" y="298"/>
                  </a:lnTo>
                  <a:lnTo>
                    <a:pt x="95" y="287"/>
                  </a:lnTo>
                  <a:lnTo>
                    <a:pt x="104" y="275"/>
                  </a:lnTo>
                  <a:lnTo>
                    <a:pt x="116" y="265"/>
                  </a:lnTo>
                  <a:lnTo>
                    <a:pt x="129" y="258"/>
                  </a:lnTo>
                  <a:lnTo>
                    <a:pt x="143" y="248"/>
                  </a:lnTo>
                  <a:lnTo>
                    <a:pt x="146" y="239"/>
                  </a:lnTo>
                  <a:lnTo>
                    <a:pt x="147" y="227"/>
                  </a:lnTo>
                  <a:lnTo>
                    <a:pt x="153" y="222"/>
                  </a:lnTo>
                  <a:lnTo>
                    <a:pt x="163" y="223"/>
                  </a:lnTo>
                  <a:lnTo>
                    <a:pt x="176" y="229"/>
                  </a:lnTo>
                  <a:lnTo>
                    <a:pt x="192" y="240"/>
                  </a:lnTo>
                  <a:lnTo>
                    <a:pt x="210" y="241"/>
                  </a:lnTo>
                  <a:lnTo>
                    <a:pt x="231" y="232"/>
                  </a:lnTo>
                  <a:lnTo>
                    <a:pt x="244" y="216"/>
                  </a:lnTo>
                  <a:lnTo>
                    <a:pt x="244" y="194"/>
                  </a:lnTo>
                  <a:lnTo>
                    <a:pt x="237" y="178"/>
                  </a:lnTo>
                  <a:lnTo>
                    <a:pt x="228" y="165"/>
                  </a:lnTo>
                  <a:lnTo>
                    <a:pt x="232" y="142"/>
                  </a:lnTo>
                  <a:lnTo>
                    <a:pt x="234" y="127"/>
                  </a:lnTo>
                  <a:lnTo>
                    <a:pt x="235" y="99"/>
                  </a:lnTo>
                  <a:lnTo>
                    <a:pt x="234" y="74"/>
                  </a:lnTo>
                  <a:lnTo>
                    <a:pt x="218" y="51"/>
                  </a:lnTo>
                  <a:lnTo>
                    <a:pt x="200" y="36"/>
                  </a:lnTo>
                  <a:lnTo>
                    <a:pt x="187" y="13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14" name="Freeform 434"/>
            <p:cNvSpPr>
              <a:spLocks/>
            </p:cNvSpPr>
            <p:nvPr/>
          </p:nvSpPr>
          <p:spPr bwMode="auto">
            <a:xfrm>
              <a:off x="957" y="1503"/>
              <a:ext cx="112" cy="313"/>
            </a:xfrm>
            <a:custGeom>
              <a:avLst/>
              <a:gdLst/>
              <a:ahLst/>
              <a:cxnLst>
                <a:cxn ang="0">
                  <a:pos x="3" y="313"/>
                </a:cxn>
                <a:cxn ang="0">
                  <a:pos x="10" y="300"/>
                </a:cxn>
                <a:cxn ang="0">
                  <a:pos x="18" y="283"/>
                </a:cxn>
                <a:cxn ang="0">
                  <a:pos x="23" y="272"/>
                </a:cxn>
                <a:cxn ang="0">
                  <a:pos x="35" y="263"/>
                </a:cxn>
                <a:cxn ang="0">
                  <a:pos x="38" y="250"/>
                </a:cxn>
                <a:cxn ang="0">
                  <a:pos x="44" y="236"/>
                </a:cxn>
                <a:cxn ang="0">
                  <a:pos x="51" y="225"/>
                </a:cxn>
                <a:cxn ang="0">
                  <a:pos x="58" y="211"/>
                </a:cxn>
                <a:cxn ang="0">
                  <a:pos x="63" y="199"/>
                </a:cxn>
                <a:cxn ang="0">
                  <a:pos x="64" y="184"/>
                </a:cxn>
                <a:cxn ang="0">
                  <a:pos x="62" y="170"/>
                </a:cxn>
                <a:cxn ang="0">
                  <a:pos x="52" y="163"/>
                </a:cxn>
                <a:cxn ang="0">
                  <a:pos x="43" y="159"/>
                </a:cxn>
                <a:cxn ang="0">
                  <a:pos x="31" y="153"/>
                </a:cxn>
                <a:cxn ang="0">
                  <a:pos x="26" y="140"/>
                </a:cxn>
                <a:cxn ang="0">
                  <a:pos x="27" y="126"/>
                </a:cxn>
                <a:cxn ang="0">
                  <a:pos x="31" y="109"/>
                </a:cxn>
                <a:cxn ang="0">
                  <a:pos x="36" y="96"/>
                </a:cxn>
                <a:cxn ang="0">
                  <a:pos x="52" y="83"/>
                </a:cxn>
                <a:cxn ang="0">
                  <a:pos x="64" y="73"/>
                </a:cxn>
                <a:cxn ang="0">
                  <a:pos x="74" y="65"/>
                </a:cxn>
                <a:cxn ang="0">
                  <a:pos x="88" y="57"/>
                </a:cxn>
                <a:cxn ang="0">
                  <a:pos x="101" y="48"/>
                </a:cxn>
                <a:cxn ang="0">
                  <a:pos x="106" y="34"/>
                </a:cxn>
                <a:cxn ang="0">
                  <a:pos x="108" y="22"/>
                </a:cxn>
                <a:cxn ang="0">
                  <a:pos x="109" y="10"/>
                </a:cxn>
                <a:cxn ang="0">
                  <a:pos x="111" y="2"/>
                </a:cxn>
                <a:cxn ang="0">
                  <a:pos x="112" y="0"/>
                </a:cxn>
                <a:cxn ang="0">
                  <a:pos x="110" y="1"/>
                </a:cxn>
                <a:cxn ang="0">
                  <a:pos x="107" y="10"/>
                </a:cxn>
                <a:cxn ang="0">
                  <a:pos x="106" y="22"/>
                </a:cxn>
                <a:cxn ang="0">
                  <a:pos x="104" y="33"/>
                </a:cxn>
                <a:cxn ang="0">
                  <a:pos x="100" y="46"/>
                </a:cxn>
                <a:cxn ang="0">
                  <a:pos x="87" y="55"/>
                </a:cxn>
                <a:cxn ang="0">
                  <a:pos x="73" y="64"/>
                </a:cxn>
                <a:cxn ang="0">
                  <a:pos x="63" y="71"/>
                </a:cxn>
                <a:cxn ang="0">
                  <a:pos x="51" y="81"/>
                </a:cxn>
                <a:cxn ang="0">
                  <a:pos x="34" y="95"/>
                </a:cxn>
                <a:cxn ang="0">
                  <a:pos x="29" y="107"/>
                </a:cxn>
                <a:cxn ang="0">
                  <a:pos x="25" y="126"/>
                </a:cxn>
                <a:cxn ang="0">
                  <a:pos x="24" y="141"/>
                </a:cxn>
                <a:cxn ang="0">
                  <a:pos x="30" y="155"/>
                </a:cxn>
                <a:cxn ang="0">
                  <a:pos x="42" y="161"/>
                </a:cxn>
                <a:cxn ang="0">
                  <a:pos x="51" y="165"/>
                </a:cxn>
                <a:cxn ang="0">
                  <a:pos x="60" y="171"/>
                </a:cxn>
                <a:cxn ang="0">
                  <a:pos x="62" y="184"/>
                </a:cxn>
                <a:cxn ang="0">
                  <a:pos x="61" y="198"/>
                </a:cxn>
                <a:cxn ang="0">
                  <a:pos x="56" y="210"/>
                </a:cxn>
                <a:cxn ang="0">
                  <a:pos x="49" y="224"/>
                </a:cxn>
                <a:cxn ang="0">
                  <a:pos x="42" y="235"/>
                </a:cxn>
                <a:cxn ang="0">
                  <a:pos x="36" y="249"/>
                </a:cxn>
                <a:cxn ang="0">
                  <a:pos x="34" y="261"/>
                </a:cxn>
                <a:cxn ang="0">
                  <a:pos x="21" y="271"/>
                </a:cxn>
                <a:cxn ang="0">
                  <a:pos x="16" y="282"/>
                </a:cxn>
                <a:cxn ang="0">
                  <a:pos x="8" y="300"/>
                </a:cxn>
                <a:cxn ang="0">
                  <a:pos x="0" y="313"/>
                </a:cxn>
                <a:cxn ang="0">
                  <a:pos x="3" y="313"/>
                </a:cxn>
              </a:cxnLst>
              <a:rect l="0" t="0" r="r" b="b"/>
              <a:pathLst>
                <a:path w="112" h="313">
                  <a:moveTo>
                    <a:pt x="3" y="313"/>
                  </a:moveTo>
                  <a:lnTo>
                    <a:pt x="10" y="300"/>
                  </a:lnTo>
                  <a:lnTo>
                    <a:pt x="18" y="283"/>
                  </a:lnTo>
                  <a:lnTo>
                    <a:pt x="23" y="272"/>
                  </a:lnTo>
                  <a:lnTo>
                    <a:pt x="35" y="263"/>
                  </a:lnTo>
                  <a:lnTo>
                    <a:pt x="38" y="250"/>
                  </a:lnTo>
                  <a:lnTo>
                    <a:pt x="44" y="236"/>
                  </a:lnTo>
                  <a:lnTo>
                    <a:pt x="51" y="225"/>
                  </a:lnTo>
                  <a:lnTo>
                    <a:pt x="58" y="211"/>
                  </a:lnTo>
                  <a:lnTo>
                    <a:pt x="63" y="199"/>
                  </a:lnTo>
                  <a:lnTo>
                    <a:pt x="64" y="184"/>
                  </a:lnTo>
                  <a:lnTo>
                    <a:pt x="62" y="170"/>
                  </a:lnTo>
                  <a:lnTo>
                    <a:pt x="52" y="163"/>
                  </a:lnTo>
                  <a:lnTo>
                    <a:pt x="43" y="159"/>
                  </a:lnTo>
                  <a:lnTo>
                    <a:pt x="31" y="153"/>
                  </a:lnTo>
                  <a:lnTo>
                    <a:pt x="26" y="140"/>
                  </a:lnTo>
                  <a:lnTo>
                    <a:pt x="27" y="126"/>
                  </a:lnTo>
                  <a:lnTo>
                    <a:pt x="31" y="109"/>
                  </a:lnTo>
                  <a:lnTo>
                    <a:pt x="36" y="96"/>
                  </a:lnTo>
                  <a:lnTo>
                    <a:pt x="52" y="83"/>
                  </a:lnTo>
                  <a:lnTo>
                    <a:pt x="64" y="73"/>
                  </a:lnTo>
                  <a:lnTo>
                    <a:pt x="74" y="65"/>
                  </a:lnTo>
                  <a:lnTo>
                    <a:pt x="88" y="57"/>
                  </a:lnTo>
                  <a:lnTo>
                    <a:pt x="101" y="48"/>
                  </a:lnTo>
                  <a:lnTo>
                    <a:pt x="106" y="34"/>
                  </a:lnTo>
                  <a:lnTo>
                    <a:pt x="108" y="22"/>
                  </a:lnTo>
                  <a:lnTo>
                    <a:pt x="109" y="10"/>
                  </a:lnTo>
                  <a:lnTo>
                    <a:pt x="111" y="2"/>
                  </a:lnTo>
                  <a:lnTo>
                    <a:pt x="112" y="0"/>
                  </a:lnTo>
                  <a:lnTo>
                    <a:pt x="110" y="1"/>
                  </a:lnTo>
                  <a:lnTo>
                    <a:pt x="107" y="10"/>
                  </a:lnTo>
                  <a:lnTo>
                    <a:pt x="106" y="22"/>
                  </a:lnTo>
                  <a:lnTo>
                    <a:pt x="104" y="33"/>
                  </a:lnTo>
                  <a:lnTo>
                    <a:pt x="100" y="46"/>
                  </a:lnTo>
                  <a:lnTo>
                    <a:pt x="87" y="55"/>
                  </a:lnTo>
                  <a:lnTo>
                    <a:pt x="73" y="64"/>
                  </a:lnTo>
                  <a:lnTo>
                    <a:pt x="63" y="71"/>
                  </a:lnTo>
                  <a:lnTo>
                    <a:pt x="51" y="81"/>
                  </a:lnTo>
                  <a:lnTo>
                    <a:pt x="34" y="95"/>
                  </a:lnTo>
                  <a:lnTo>
                    <a:pt x="29" y="107"/>
                  </a:lnTo>
                  <a:lnTo>
                    <a:pt x="25" y="126"/>
                  </a:lnTo>
                  <a:lnTo>
                    <a:pt x="24" y="141"/>
                  </a:lnTo>
                  <a:lnTo>
                    <a:pt x="30" y="155"/>
                  </a:lnTo>
                  <a:lnTo>
                    <a:pt x="42" y="161"/>
                  </a:lnTo>
                  <a:lnTo>
                    <a:pt x="51" y="165"/>
                  </a:lnTo>
                  <a:lnTo>
                    <a:pt x="60" y="171"/>
                  </a:lnTo>
                  <a:lnTo>
                    <a:pt x="62" y="184"/>
                  </a:lnTo>
                  <a:lnTo>
                    <a:pt x="61" y="198"/>
                  </a:lnTo>
                  <a:lnTo>
                    <a:pt x="56" y="210"/>
                  </a:lnTo>
                  <a:lnTo>
                    <a:pt x="49" y="224"/>
                  </a:lnTo>
                  <a:lnTo>
                    <a:pt x="42" y="235"/>
                  </a:lnTo>
                  <a:lnTo>
                    <a:pt x="36" y="249"/>
                  </a:lnTo>
                  <a:lnTo>
                    <a:pt x="34" y="261"/>
                  </a:lnTo>
                  <a:lnTo>
                    <a:pt x="21" y="271"/>
                  </a:lnTo>
                  <a:lnTo>
                    <a:pt x="16" y="282"/>
                  </a:lnTo>
                  <a:lnTo>
                    <a:pt x="8" y="300"/>
                  </a:lnTo>
                  <a:lnTo>
                    <a:pt x="0" y="313"/>
                  </a:lnTo>
                  <a:lnTo>
                    <a:pt x="3" y="3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15" name="Freeform 435"/>
            <p:cNvSpPr>
              <a:spLocks/>
            </p:cNvSpPr>
            <p:nvPr/>
          </p:nvSpPr>
          <p:spPr bwMode="auto">
            <a:xfrm>
              <a:off x="1068" y="1424"/>
              <a:ext cx="78" cy="9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4" y="87"/>
                </a:cxn>
                <a:cxn ang="0">
                  <a:pos x="13" y="91"/>
                </a:cxn>
                <a:cxn ang="0">
                  <a:pos x="19" y="84"/>
                </a:cxn>
                <a:cxn ang="0">
                  <a:pos x="21" y="76"/>
                </a:cxn>
                <a:cxn ang="0">
                  <a:pos x="22" y="67"/>
                </a:cxn>
                <a:cxn ang="0">
                  <a:pos x="24" y="60"/>
                </a:cxn>
                <a:cxn ang="0">
                  <a:pos x="31" y="56"/>
                </a:cxn>
                <a:cxn ang="0">
                  <a:pos x="40" y="60"/>
                </a:cxn>
                <a:cxn ang="0">
                  <a:pos x="51" y="66"/>
                </a:cxn>
                <a:cxn ang="0">
                  <a:pos x="61" y="70"/>
                </a:cxn>
                <a:cxn ang="0">
                  <a:pos x="71" y="72"/>
                </a:cxn>
                <a:cxn ang="0">
                  <a:pos x="78" y="65"/>
                </a:cxn>
                <a:cxn ang="0">
                  <a:pos x="75" y="54"/>
                </a:cxn>
                <a:cxn ang="0">
                  <a:pos x="68" y="43"/>
                </a:cxn>
                <a:cxn ang="0">
                  <a:pos x="66" y="32"/>
                </a:cxn>
                <a:cxn ang="0">
                  <a:pos x="64" y="21"/>
                </a:cxn>
                <a:cxn ang="0">
                  <a:pos x="62" y="10"/>
                </a:cxn>
                <a:cxn ang="0">
                  <a:pos x="63" y="4"/>
                </a:cxn>
                <a:cxn ang="0">
                  <a:pos x="63" y="0"/>
                </a:cxn>
                <a:cxn ang="0">
                  <a:pos x="61" y="1"/>
                </a:cxn>
                <a:cxn ang="0">
                  <a:pos x="60" y="10"/>
                </a:cxn>
                <a:cxn ang="0">
                  <a:pos x="62" y="21"/>
                </a:cxn>
                <a:cxn ang="0">
                  <a:pos x="64" y="32"/>
                </a:cxn>
                <a:cxn ang="0">
                  <a:pos x="67" y="44"/>
                </a:cxn>
                <a:cxn ang="0">
                  <a:pos x="73" y="55"/>
                </a:cxn>
                <a:cxn ang="0">
                  <a:pos x="76" y="63"/>
                </a:cxn>
                <a:cxn ang="0">
                  <a:pos x="70" y="70"/>
                </a:cxn>
                <a:cxn ang="0">
                  <a:pos x="63" y="68"/>
                </a:cxn>
                <a:cxn ang="0">
                  <a:pos x="52" y="64"/>
                </a:cxn>
                <a:cxn ang="0">
                  <a:pos x="42" y="58"/>
                </a:cxn>
                <a:cxn ang="0">
                  <a:pos x="30" y="55"/>
                </a:cxn>
                <a:cxn ang="0">
                  <a:pos x="23" y="59"/>
                </a:cxn>
                <a:cxn ang="0">
                  <a:pos x="20" y="66"/>
                </a:cxn>
                <a:cxn ang="0">
                  <a:pos x="19" y="76"/>
                </a:cxn>
                <a:cxn ang="0">
                  <a:pos x="17" y="82"/>
                </a:cxn>
                <a:cxn ang="0">
                  <a:pos x="12" y="89"/>
                </a:cxn>
                <a:cxn ang="0">
                  <a:pos x="5" y="86"/>
                </a:cxn>
                <a:cxn ang="0">
                  <a:pos x="1" y="79"/>
                </a:cxn>
                <a:cxn ang="0">
                  <a:pos x="0" y="81"/>
                </a:cxn>
              </a:cxnLst>
              <a:rect l="0" t="0" r="r" b="b"/>
              <a:pathLst>
                <a:path w="78" h="91">
                  <a:moveTo>
                    <a:pt x="0" y="81"/>
                  </a:moveTo>
                  <a:lnTo>
                    <a:pt x="4" y="87"/>
                  </a:lnTo>
                  <a:lnTo>
                    <a:pt x="13" y="91"/>
                  </a:lnTo>
                  <a:lnTo>
                    <a:pt x="19" y="84"/>
                  </a:lnTo>
                  <a:lnTo>
                    <a:pt x="21" y="76"/>
                  </a:lnTo>
                  <a:lnTo>
                    <a:pt x="22" y="67"/>
                  </a:lnTo>
                  <a:lnTo>
                    <a:pt x="24" y="60"/>
                  </a:lnTo>
                  <a:lnTo>
                    <a:pt x="31" y="56"/>
                  </a:lnTo>
                  <a:lnTo>
                    <a:pt x="40" y="60"/>
                  </a:lnTo>
                  <a:lnTo>
                    <a:pt x="51" y="66"/>
                  </a:lnTo>
                  <a:lnTo>
                    <a:pt x="61" y="70"/>
                  </a:lnTo>
                  <a:lnTo>
                    <a:pt x="71" y="72"/>
                  </a:lnTo>
                  <a:lnTo>
                    <a:pt x="78" y="65"/>
                  </a:lnTo>
                  <a:lnTo>
                    <a:pt x="75" y="54"/>
                  </a:lnTo>
                  <a:lnTo>
                    <a:pt x="68" y="43"/>
                  </a:lnTo>
                  <a:lnTo>
                    <a:pt x="66" y="32"/>
                  </a:lnTo>
                  <a:lnTo>
                    <a:pt x="64" y="21"/>
                  </a:lnTo>
                  <a:lnTo>
                    <a:pt x="62" y="10"/>
                  </a:lnTo>
                  <a:lnTo>
                    <a:pt x="63" y="4"/>
                  </a:lnTo>
                  <a:lnTo>
                    <a:pt x="63" y="0"/>
                  </a:lnTo>
                  <a:lnTo>
                    <a:pt x="61" y="1"/>
                  </a:lnTo>
                  <a:lnTo>
                    <a:pt x="60" y="10"/>
                  </a:lnTo>
                  <a:lnTo>
                    <a:pt x="62" y="21"/>
                  </a:lnTo>
                  <a:lnTo>
                    <a:pt x="64" y="32"/>
                  </a:lnTo>
                  <a:lnTo>
                    <a:pt x="67" y="44"/>
                  </a:lnTo>
                  <a:lnTo>
                    <a:pt x="73" y="55"/>
                  </a:lnTo>
                  <a:lnTo>
                    <a:pt x="76" y="63"/>
                  </a:lnTo>
                  <a:lnTo>
                    <a:pt x="70" y="70"/>
                  </a:lnTo>
                  <a:lnTo>
                    <a:pt x="63" y="68"/>
                  </a:lnTo>
                  <a:lnTo>
                    <a:pt x="52" y="64"/>
                  </a:lnTo>
                  <a:lnTo>
                    <a:pt x="42" y="58"/>
                  </a:lnTo>
                  <a:lnTo>
                    <a:pt x="30" y="55"/>
                  </a:lnTo>
                  <a:lnTo>
                    <a:pt x="23" y="59"/>
                  </a:lnTo>
                  <a:lnTo>
                    <a:pt x="20" y="66"/>
                  </a:lnTo>
                  <a:lnTo>
                    <a:pt x="19" y="76"/>
                  </a:lnTo>
                  <a:lnTo>
                    <a:pt x="17" y="82"/>
                  </a:lnTo>
                  <a:lnTo>
                    <a:pt x="12" y="89"/>
                  </a:lnTo>
                  <a:lnTo>
                    <a:pt x="5" y="86"/>
                  </a:lnTo>
                  <a:lnTo>
                    <a:pt x="1" y="79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16" name="Freeform 436"/>
            <p:cNvSpPr>
              <a:spLocks/>
            </p:cNvSpPr>
            <p:nvPr/>
          </p:nvSpPr>
          <p:spPr bwMode="auto">
            <a:xfrm>
              <a:off x="986" y="833"/>
              <a:ext cx="486" cy="815"/>
            </a:xfrm>
            <a:custGeom>
              <a:avLst/>
              <a:gdLst/>
              <a:ahLst/>
              <a:cxnLst>
                <a:cxn ang="0">
                  <a:pos x="28" y="494"/>
                </a:cxn>
                <a:cxn ang="0">
                  <a:pos x="61" y="466"/>
                </a:cxn>
                <a:cxn ang="0">
                  <a:pos x="55" y="416"/>
                </a:cxn>
                <a:cxn ang="0">
                  <a:pos x="35" y="367"/>
                </a:cxn>
                <a:cxn ang="0">
                  <a:pos x="30" y="321"/>
                </a:cxn>
                <a:cxn ang="0">
                  <a:pos x="61" y="283"/>
                </a:cxn>
                <a:cxn ang="0">
                  <a:pos x="86" y="234"/>
                </a:cxn>
                <a:cxn ang="0">
                  <a:pos x="129" y="197"/>
                </a:cxn>
                <a:cxn ang="0">
                  <a:pos x="172" y="167"/>
                </a:cxn>
                <a:cxn ang="0">
                  <a:pos x="224" y="130"/>
                </a:cxn>
                <a:cxn ang="0">
                  <a:pos x="273" y="108"/>
                </a:cxn>
                <a:cxn ang="0">
                  <a:pos x="312" y="107"/>
                </a:cxn>
                <a:cxn ang="0">
                  <a:pos x="324" y="86"/>
                </a:cxn>
                <a:cxn ang="0">
                  <a:pos x="331" y="52"/>
                </a:cxn>
                <a:cxn ang="0">
                  <a:pos x="340" y="16"/>
                </a:cxn>
                <a:cxn ang="0">
                  <a:pos x="359" y="0"/>
                </a:cxn>
                <a:cxn ang="0">
                  <a:pos x="389" y="9"/>
                </a:cxn>
                <a:cxn ang="0">
                  <a:pos x="425" y="48"/>
                </a:cxn>
                <a:cxn ang="0">
                  <a:pos x="448" y="100"/>
                </a:cxn>
                <a:cxn ang="0">
                  <a:pos x="477" y="155"/>
                </a:cxn>
                <a:cxn ang="0">
                  <a:pos x="486" y="213"/>
                </a:cxn>
                <a:cxn ang="0">
                  <a:pos x="469" y="274"/>
                </a:cxn>
                <a:cxn ang="0">
                  <a:pos x="449" y="346"/>
                </a:cxn>
                <a:cxn ang="0">
                  <a:pos x="428" y="405"/>
                </a:cxn>
                <a:cxn ang="0">
                  <a:pos x="412" y="477"/>
                </a:cxn>
                <a:cxn ang="0">
                  <a:pos x="391" y="518"/>
                </a:cxn>
                <a:cxn ang="0">
                  <a:pos x="373" y="554"/>
                </a:cxn>
                <a:cxn ang="0">
                  <a:pos x="360" y="582"/>
                </a:cxn>
                <a:cxn ang="0">
                  <a:pos x="342" y="613"/>
                </a:cxn>
                <a:cxn ang="0">
                  <a:pos x="332" y="659"/>
                </a:cxn>
                <a:cxn ang="0">
                  <a:pos x="304" y="710"/>
                </a:cxn>
                <a:cxn ang="0">
                  <a:pos x="271" y="759"/>
                </a:cxn>
                <a:cxn ang="0">
                  <a:pos x="249" y="815"/>
                </a:cxn>
                <a:cxn ang="0">
                  <a:pos x="228" y="761"/>
                </a:cxn>
                <a:cxn ang="0">
                  <a:pos x="217" y="709"/>
                </a:cxn>
                <a:cxn ang="0">
                  <a:pos x="217" y="667"/>
                </a:cxn>
                <a:cxn ang="0">
                  <a:pos x="207" y="624"/>
                </a:cxn>
                <a:cxn ang="0">
                  <a:pos x="179" y="591"/>
                </a:cxn>
                <a:cxn ang="0">
                  <a:pos x="153" y="555"/>
                </a:cxn>
                <a:cxn ang="0">
                  <a:pos x="117" y="508"/>
                </a:cxn>
                <a:cxn ang="0">
                  <a:pos x="64" y="516"/>
                </a:cxn>
                <a:cxn ang="0">
                  <a:pos x="24" y="535"/>
                </a:cxn>
                <a:cxn ang="0">
                  <a:pos x="5" y="518"/>
                </a:cxn>
                <a:cxn ang="0">
                  <a:pos x="0" y="503"/>
                </a:cxn>
              </a:cxnLst>
              <a:rect l="0" t="0" r="r" b="b"/>
              <a:pathLst>
                <a:path w="486" h="815">
                  <a:moveTo>
                    <a:pt x="0" y="503"/>
                  </a:moveTo>
                  <a:lnTo>
                    <a:pt x="28" y="494"/>
                  </a:lnTo>
                  <a:lnTo>
                    <a:pt x="53" y="485"/>
                  </a:lnTo>
                  <a:lnTo>
                    <a:pt x="61" y="466"/>
                  </a:lnTo>
                  <a:lnTo>
                    <a:pt x="60" y="442"/>
                  </a:lnTo>
                  <a:lnTo>
                    <a:pt x="55" y="416"/>
                  </a:lnTo>
                  <a:lnTo>
                    <a:pt x="45" y="390"/>
                  </a:lnTo>
                  <a:lnTo>
                    <a:pt x="35" y="367"/>
                  </a:lnTo>
                  <a:lnTo>
                    <a:pt x="30" y="347"/>
                  </a:lnTo>
                  <a:lnTo>
                    <a:pt x="30" y="321"/>
                  </a:lnTo>
                  <a:lnTo>
                    <a:pt x="41" y="302"/>
                  </a:lnTo>
                  <a:lnTo>
                    <a:pt x="61" y="283"/>
                  </a:lnTo>
                  <a:lnTo>
                    <a:pt x="77" y="256"/>
                  </a:lnTo>
                  <a:lnTo>
                    <a:pt x="86" y="234"/>
                  </a:lnTo>
                  <a:lnTo>
                    <a:pt x="105" y="215"/>
                  </a:lnTo>
                  <a:lnTo>
                    <a:pt x="129" y="197"/>
                  </a:lnTo>
                  <a:lnTo>
                    <a:pt x="149" y="183"/>
                  </a:lnTo>
                  <a:lnTo>
                    <a:pt x="172" y="167"/>
                  </a:lnTo>
                  <a:lnTo>
                    <a:pt x="204" y="143"/>
                  </a:lnTo>
                  <a:lnTo>
                    <a:pt x="224" y="130"/>
                  </a:lnTo>
                  <a:lnTo>
                    <a:pt x="247" y="115"/>
                  </a:lnTo>
                  <a:lnTo>
                    <a:pt x="273" y="108"/>
                  </a:lnTo>
                  <a:lnTo>
                    <a:pt x="293" y="103"/>
                  </a:lnTo>
                  <a:lnTo>
                    <a:pt x="312" y="107"/>
                  </a:lnTo>
                  <a:lnTo>
                    <a:pt x="323" y="96"/>
                  </a:lnTo>
                  <a:lnTo>
                    <a:pt x="324" y="86"/>
                  </a:lnTo>
                  <a:lnTo>
                    <a:pt x="328" y="70"/>
                  </a:lnTo>
                  <a:lnTo>
                    <a:pt x="331" y="52"/>
                  </a:lnTo>
                  <a:lnTo>
                    <a:pt x="333" y="33"/>
                  </a:lnTo>
                  <a:lnTo>
                    <a:pt x="340" y="16"/>
                  </a:lnTo>
                  <a:lnTo>
                    <a:pt x="351" y="6"/>
                  </a:lnTo>
                  <a:lnTo>
                    <a:pt x="359" y="0"/>
                  </a:lnTo>
                  <a:lnTo>
                    <a:pt x="370" y="0"/>
                  </a:lnTo>
                  <a:lnTo>
                    <a:pt x="389" y="9"/>
                  </a:lnTo>
                  <a:lnTo>
                    <a:pt x="405" y="26"/>
                  </a:lnTo>
                  <a:lnTo>
                    <a:pt x="425" y="48"/>
                  </a:lnTo>
                  <a:lnTo>
                    <a:pt x="436" y="79"/>
                  </a:lnTo>
                  <a:lnTo>
                    <a:pt x="448" y="100"/>
                  </a:lnTo>
                  <a:lnTo>
                    <a:pt x="463" y="130"/>
                  </a:lnTo>
                  <a:lnTo>
                    <a:pt x="477" y="155"/>
                  </a:lnTo>
                  <a:lnTo>
                    <a:pt x="483" y="180"/>
                  </a:lnTo>
                  <a:lnTo>
                    <a:pt x="486" y="213"/>
                  </a:lnTo>
                  <a:lnTo>
                    <a:pt x="481" y="244"/>
                  </a:lnTo>
                  <a:lnTo>
                    <a:pt x="469" y="274"/>
                  </a:lnTo>
                  <a:lnTo>
                    <a:pt x="462" y="310"/>
                  </a:lnTo>
                  <a:lnTo>
                    <a:pt x="449" y="346"/>
                  </a:lnTo>
                  <a:lnTo>
                    <a:pt x="444" y="368"/>
                  </a:lnTo>
                  <a:lnTo>
                    <a:pt x="428" y="405"/>
                  </a:lnTo>
                  <a:lnTo>
                    <a:pt x="418" y="442"/>
                  </a:lnTo>
                  <a:lnTo>
                    <a:pt x="412" y="477"/>
                  </a:lnTo>
                  <a:lnTo>
                    <a:pt x="399" y="502"/>
                  </a:lnTo>
                  <a:lnTo>
                    <a:pt x="391" y="518"/>
                  </a:lnTo>
                  <a:lnTo>
                    <a:pt x="379" y="539"/>
                  </a:lnTo>
                  <a:lnTo>
                    <a:pt x="373" y="554"/>
                  </a:lnTo>
                  <a:lnTo>
                    <a:pt x="367" y="570"/>
                  </a:lnTo>
                  <a:lnTo>
                    <a:pt x="360" y="582"/>
                  </a:lnTo>
                  <a:lnTo>
                    <a:pt x="350" y="596"/>
                  </a:lnTo>
                  <a:lnTo>
                    <a:pt x="342" y="613"/>
                  </a:lnTo>
                  <a:lnTo>
                    <a:pt x="337" y="633"/>
                  </a:lnTo>
                  <a:lnTo>
                    <a:pt x="332" y="659"/>
                  </a:lnTo>
                  <a:lnTo>
                    <a:pt x="323" y="691"/>
                  </a:lnTo>
                  <a:lnTo>
                    <a:pt x="304" y="710"/>
                  </a:lnTo>
                  <a:lnTo>
                    <a:pt x="286" y="737"/>
                  </a:lnTo>
                  <a:lnTo>
                    <a:pt x="271" y="759"/>
                  </a:lnTo>
                  <a:lnTo>
                    <a:pt x="263" y="784"/>
                  </a:lnTo>
                  <a:lnTo>
                    <a:pt x="249" y="815"/>
                  </a:lnTo>
                  <a:lnTo>
                    <a:pt x="224" y="796"/>
                  </a:lnTo>
                  <a:lnTo>
                    <a:pt x="228" y="761"/>
                  </a:lnTo>
                  <a:lnTo>
                    <a:pt x="217" y="735"/>
                  </a:lnTo>
                  <a:lnTo>
                    <a:pt x="217" y="709"/>
                  </a:lnTo>
                  <a:lnTo>
                    <a:pt x="217" y="692"/>
                  </a:lnTo>
                  <a:lnTo>
                    <a:pt x="217" y="667"/>
                  </a:lnTo>
                  <a:lnTo>
                    <a:pt x="215" y="645"/>
                  </a:lnTo>
                  <a:lnTo>
                    <a:pt x="207" y="624"/>
                  </a:lnTo>
                  <a:lnTo>
                    <a:pt x="191" y="606"/>
                  </a:lnTo>
                  <a:lnTo>
                    <a:pt x="179" y="591"/>
                  </a:lnTo>
                  <a:lnTo>
                    <a:pt x="162" y="569"/>
                  </a:lnTo>
                  <a:lnTo>
                    <a:pt x="153" y="555"/>
                  </a:lnTo>
                  <a:lnTo>
                    <a:pt x="134" y="529"/>
                  </a:lnTo>
                  <a:lnTo>
                    <a:pt x="117" y="508"/>
                  </a:lnTo>
                  <a:lnTo>
                    <a:pt x="94" y="504"/>
                  </a:lnTo>
                  <a:lnTo>
                    <a:pt x="64" y="516"/>
                  </a:lnTo>
                  <a:lnTo>
                    <a:pt x="43" y="529"/>
                  </a:lnTo>
                  <a:lnTo>
                    <a:pt x="24" y="535"/>
                  </a:lnTo>
                  <a:lnTo>
                    <a:pt x="9" y="533"/>
                  </a:lnTo>
                  <a:lnTo>
                    <a:pt x="5" y="518"/>
                  </a:lnTo>
                  <a:lnTo>
                    <a:pt x="0" y="503"/>
                  </a:lnTo>
                  <a:lnTo>
                    <a:pt x="0" y="503"/>
                  </a:lnTo>
                  <a:close/>
                </a:path>
              </a:pathLst>
            </a:custGeom>
            <a:solidFill>
              <a:srgbClr val="CCFF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17" name="Freeform 437"/>
            <p:cNvSpPr>
              <a:spLocks/>
            </p:cNvSpPr>
            <p:nvPr/>
          </p:nvSpPr>
          <p:spPr bwMode="auto">
            <a:xfrm>
              <a:off x="985" y="827"/>
              <a:ext cx="431" cy="515"/>
            </a:xfrm>
            <a:custGeom>
              <a:avLst/>
              <a:gdLst/>
              <a:ahLst/>
              <a:cxnLst>
                <a:cxn ang="0">
                  <a:pos x="3" y="515"/>
                </a:cxn>
                <a:cxn ang="0">
                  <a:pos x="58" y="496"/>
                </a:cxn>
                <a:cxn ang="0">
                  <a:pos x="67" y="447"/>
                </a:cxn>
                <a:cxn ang="0">
                  <a:pos x="51" y="394"/>
                </a:cxn>
                <a:cxn ang="0">
                  <a:pos x="37" y="352"/>
                </a:cxn>
                <a:cxn ang="0">
                  <a:pos x="47" y="311"/>
                </a:cxn>
                <a:cxn ang="0">
                  <a:pos x="83" y="265"/>
                </a:cxn>
                <a:cxn ang="0">
                  <a:pos x="110" y="224"/>
                </a:cxn>
                <a:cxn ang="0">
                  <a:pos x="153" y="194"/>
                </a:cxn>
                <a:cxn ang="0">
                  <a:pos x="200" y="160"/>
                </a:cxn>
                <a:cxn ang="0">
                  <a:pos x="251" y="126"/>
                </a:cxn>
                <a:cxn ang="0">
                  <a:pos x="294" y="115"/>
                </a:cxn>
                <a:cxn ang="0">
                  <a:pos x="330" y="105"/>
                </a:cxn>
                <a:cxn ang="0">
                  <a:pos x="335" y="77"/>
                </a:cxn>
                <a:cxn ang="0">
                  <a:pos x="340" y="39"/>
                </a:cxn>
                <a:cxn ang="0">
                  <a:pos x="356" y="17"/>
                </a:cxn>
                <a:cxn ang="0">
                  <a:pos x="370" y="12"/>
                </a:cxn>
                <a:cxn ang="0">
                  <a:pos x="401" y="36"/>
                </a:cxn>
                <a:cxn ang="0">
                  <a:pos x="431" y="50"/>
                </a:cxn>
                <a:cxn ang="0">
                  <a:pos x="393" y="10"/>
                </a:cxn>
                <a:cxn ang="0">
                  <a:pos x="357" y="0"/>
                </a:cxn>
                <a:cxn ang="0">
                  <a:pos x="336" y="19"/>
                </a:cxn>
                <a:cxn ang="0">
                  <a:pos x="326" y="56"/>
                </a:cxn>
                <a:cxn ang="0">
                  <a:pos x="319" y="92"/>
                </a:cxn>
                <a:cxn ang="0">
                  <a:pos x="312" y="106"/>
                </a:cxn>
                <a:cxn ang="0">
                  <a:pos x="298" y="102"/>
                </a:cxn>
                <a:cxn ang="0">
                  <a:pos x="222" y="130"/>
                </a:cxn>
                <a:cxn ang="0">
                  <a:pos x="183" y="159"/>
                </a:cxn>
                <a:cxn ang="0">
                  <a:pos x="144" y="186"/>
                </a:cxn>
                <a:cxn ang="0">
                  <a:pos x="81" y="236"/>
                </a:cxn>
                <a:cxn ang="0">
                  <a:pos x="58" y="285"/>
                </a:cxn>
                <a:cxn ang="0">
                  <a:pos x="25" y="326"/>
                </a:cxn>
                <a:cxn ang="0">
                  <a:pos x="30" y="374"/>
                </a:cxn>
                <a:cxn ang="0">
                  <a:pos x="50" y="422"/>
                </a:cxn>
                <a:cxn ang="0">
                  <a:pos x="56" y="471"/>
                </a:cxn>
                <a:cxn ang="0">
                  <a:pos x="27" y="495"/>
                </a:cxn>
              </a:cxnLst>
              <a:rect l="0" t="0" r="r" b="b"/>
              <a:pathLst>
                <a:path w="431" h="515">
                  <a:moveTo>
                    <a:pt x="0" y="503"/>
                  </a:moveTo>
                  <a:lnTo>
                    <a:pt x="3" y="515"/>
                  </a:lnTo>
                  <a:lnTo>
                    <a:pt x="31" y="506"/>
                  </a:lnTo>
                  <a:lnTo>
                    <a:pt x="58" y="496"/>
                  </a:lnTo>
                  <a:lnTo>
                    <a:pt x="68" y="474"/>
                  </a:lnTo>
                  <a:lnTo>
                    <a:pt x="67" y="447"/>
                  </a:lnTo>
                  <a:lnTo>
                    <a:pt x="62" y="421"/>
                  </a:lnTo>
                  <a:lnTo>
                    <a:pt x="51" y="394"/>
                  </a:lnTo>
                  <a:lnTo>
                    <a:pt x="42" y="372"/>
                  </a:lnTo>
                  <a:lnTo>
                    <a:pt x="37" y="352"/>
                  </a:lnTo>
                  <a:lnTo>
                    <a:pt x="37" y="329"/>
                  </a:lnTo>
                  <a:lnTo>
                    <a:pt x="47" y="311"/>
                  </a:lnTo>
                  <a:lnTo>
                    <a:pt x="67" y="293"/>
                  </a:lnTo>
                  <a:lnTo>
                    <a:pt x="83" y="265"/>
                  </a:lnTo>
                  <a:lnTo>
                    <a:pt x="92" y="243"/>
                  </a:lnTo>
                  <a:lnTo>
                    <a:pt x="110" y="224"/>
                  </a:lnTo>
                  <a:lnTo>
                    <a:pt x="115" y="220"/>
                  </a:lnTo>
                  <a:lnTo>
                    <a:pt x="153" y="194"/>
                  </a:lnTo>
                  <a:lnTo>
                    <a:pt x="163" y="186"/>
                  </a:lnTo>
                  <a:lnTo>
                    <a:pt x="200" y="160"/>
                  </a:lnTo>
                  <a:lnTo>
                    <a:pt x="228" y="141"/>
                  </a:lnTo>
                  <a:lnTo>
                    <a:pt x="251" y="126"/>
                  </a:lnTo>
                  <a:lnTo>
                    <a:pt x="251" y="126"/>
                  </a:lnTo>
                  <a:lnTo>
                    <a:pt x="294" y="115"/>
                  </a:lnTo>
                  <a:lnTo>
                    <a:pt x="314" y="119"/>
                  </a:lnTo>
                  <a:lnTo>
                    <a:pt x="330" y="105"/>
                  </a:lnTo>
                  <a:lnTo>
                    <a:pt x="331" y="93"/>
                  </a:lnTo>
                  <a:lnTo>
                    <a:pt x="335" y="77"/>
                  </a:lnTo>
                  <a:lnTo>
                    <a:pt x="338" y="61"/>
                  </a:lnTo>
                  <a:lnTo>
                    <a:pt x="340" y="39"/>
                  </a:lnTo>
                  <a:lnTo>
                    <a:pt x="346" y="25"/>
                  </a:lnTo>
                  <a:lnTo>
                    <a:pt x="356" y="17"/>
                  </a:lnTo>
                  <a:lnTo>
                    <a:pt x="362" y="12"/>
                  </a:lnTo>
                  <a:lnTo>
                    <a:pt x="370" y="12"/>
                  </a:lnTo>
                  <a:lnTo>
                    <a:pt x="387" y="20"/>
                  </a:lnTo>
                  <a:lnTo>
                    <a:pt x="401" y="36"/>
                  </a:lnTo>
                  <a:lnTo>
                    <a:pt x="421" y="58"/>
                  </a:lnTo>
                  <a:lnTo>
                    <a:pt x="431" y="50"/>
                  </a:lnTo>
                  <a:lnTo>
                    <a:pt x="410" y="29"/>
                  </a:lnTo>
                  <a:lnTo>
                    <a:pt x="393" y="10"/>
                  </a:lnTo>
                  <a:lnTo>
                    <a:pt x="372" y="0"/>
                  </a:lnTo>
                  <a:lnTo>
                    <a:pt x="357" y="0"/>
                  </a:lnTo>
                  <a:lnTo>
                    <a:pt x="349" y="8"/>
                  </a:lnTo>
                  <a:lnTo>
                    <a:pt x="336" y="19"/>
                  </a:lnTo>
                  <a:lnTo>
                    <a:pt x="328" y="38"/>
                  </a:lnTo>
                  <a:lnTo>
                    <a:pt x="326" y="56"/>
                  </a:lnTo>
                  <a:lnTo>
                    <a:pt x="323" y="75"/>
                  </a:lnTo>
                  <a:lnTo>
                    <a:pt x="319" y="92"/>
                  </a:lnTo>
                  <a:lnTo>
                    <a:pt x="319" y="99"/>
                  </a:lnTo>
                  <a:lnTo>
                    <a:pt x="312" y="106"/>
                  </a:lnTo>
                  <a:lnTo>
                    <a:pt x="293" y="103"/>
                  </a:lnTo>
                  <a:lnTo>
                    <a:pt x="298" y="102"/>
                  </a:lnTo>
                  <a:lnTo>
                    <a:pt x="245" y="116"/>
                  </a:lnTo>
                  <a:lnTo>
                    <a:pt x="222" y="130"/>
                  </a:lnTo>
                  <a:lnTo>
                    <a:pt x="210" y="139"/>
                  </a:lnTo>
                  <a:lnTo>
                    <a:pt x="183" y="159"/>
                  </a:lnTo>
                  <a:lnTo>
                    <a:pt x="147" y="184"/>
                  </a:lnTo>
                  <a:lnTo>
                    <a:pt x="144" y="186"/>
                  </a:lnTo>
                  <a:lnTo>
                    <a:pt x="101" y="217"/>
                  </a:lnTo>
                  <a:lnTo>
                    <a:pt x="81" y="236"/>
                  </a:lnTo>
                  <a:lnTo>
                    <a:pt x="73" y="260"/>
                  </a:lnTo>
                  <a:lnTo>
                    <a:pt x="58" y="285"/>
                  </a:lnTo>
                  <a:lnTo>
                    <a:pt x="37" y="305"/>
                  </a:lnTo>
                  <a:lnTo>
                    <a:pt x="25" y="326"/>
                  </a:lnTo>
                  <a:lnTo>
                    <a:pt x="25" y="354"/>
                  </a:lnTo>
                  <a:lnTo>
                    <a:pt x="30" y="374"/>
                  </a:lnTo>
                  <a:lnTo>
                    <a:pt x="40" y="398"/>
                  </a:lnTo>
                  <a:lnTo>
                    <a:pt x="50" y="422"/>
                  </a:lnTo>
                  <a:lnTo>
                    <a:pt x="55" y="449"/>
                  </a:lnTo>
                  <a:lnTo>
                    <a:pt x="56" y="471"/>
                  </a:lnTo>
                  <a:lnTo>
                    <a:pt x="50" y="487"/>
                  </a:lnTo>
                  <a:lnTo>
                    <a:pt x="27" y="495"/>
                  </a:lnTo>
                  <a:lnTo>
                    <a:pt x="0" y="50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18" name="Freeform 438"/>
            <p:cNvSpPr>
              <a:spLocks/>
            </p:cNvSpPr>
            <p:nvPr/>
          </p:nvSpPr>
          <p:spPr bwMode="auto">
            <a:xfrm>
              <a:off x="1406" y="877"/>
              <a:ext cx="33" cy="59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2" y="40"/>
                </a:cxn>
                <a:cxn ang="0">
                  <a:pos x="22" y="59"/>
                </a:cxn>
                <a:cxn ang="0">
                  <a:pos x="28" y="56"/>
                </a:cxn>
                <a:cxn ang="0">
                  <a:pos x="33" y="54"/>
                </a:cxn>
                <a:cxn ang="0">
                  <a:pos x="21" y="30"/>
                </a:cxn>
                <a:cxn ang="0">
                  <a:pos x="10" y="0"/>
                </a:cxn>
                <a:cxn ang="0">
                  <a:pos x="0" y="8"/>
                </a:cxn>
              </a:cxnLst>
              <a:rect l="0" t="0" r="r" b="b"/>
              <a:pathLst>
                <a:path w="33" h="59">
                  <a:moveTo>
                    <a:pt x="0" y="8"/>
                  </a:moveTo>
                  <a:lnTo>
                    <a:pt x="12" y="40"/>
                  </a:lnTo>
                  <a:lnTo>
                    <a:pt x="22" y="59"/>
                  </a:lnTo>
                  <a:lnTo>
                    <a:pt x="28" y="56"/>
                  </a:lnTo>
                  <a:lnTo>
                    <a:pt x="33" y="54"/>
                  </a:lnTo>
                  <a:lnTo>
                    <a:pt x="21" y="30"/>
                  </a:lnTo>
                  <a:lnTo>
                    <a:pt x="1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19" name="Freeform 439"/>
            <p:cNvSpPr>
              <a:spLocks/>
            </p:cNvSpPr>
            <p:nvPr/>
          </p:nvSpPr>
          <p:spPr bwMode="auto">
            <a:xfrm>
              <a:off x="1353" y="901"/>
              <a:ext cx="125" cy="488"/>
            </a:xfrm>
            <a:custGeom>
              <a:avLst/>
              <a:gdLst/>
              <a:ahLst/>
              <a:cxnLst>
                <a:cxn ang="0">
                  <a:pos x="75" y="35"/>
                </a:cxn>
                <a:cxn ang="0">
                  <a:pos x="57" y="0"/>
                </a:cxn>
                <a:cxn ang="0">
                  <a:pos x="91" y="64"/>
                </a:cxn>
                <a:cxn ang="0">
                  <a:pos x="104" y="88"/>
                </a:cxn>
                <a:cxn ang="0">
                  <a:pos x="110" y="114"/>
                </a:cxn>
                <a:cxn ang="0">
                  <a:pos x="113" y="145"/>
                </a:cxn>
                <a:cxn ang="0">
                  <a:pos x="108" y="175"/>
                </a:cxn>
                <a:cxn ang="0">
                  <a:pos x="96" y="206"/>
                </a:cxn>
                <a:cxn ang="0">
                  <a:pos x="89" y="242"/>
                </a:cxn>
                <a:cxn ang="0">
                  <a:pos x="76" y="277"/>
                </a:cxn>
                <a:cxn ang="0">
                  <a:pos x="71" y="299"/>
                </a:cxn>
                <a:cxn ang="0">
                  <a:pos x="55" y="336"/>
                </a:cxn>
                <a:cxn ang="0">
                  <a:pos x="45" y="372"/>
                </a:cxn>
                <a:cxn ang="0">
                  <a:pos x="39" y="408"/>
                </a:cxn>
                <a:cxn ang="0">
                  <a:pos x="27" y="431"/>
                </a:cxn>
                <a:cxn ang="0">
                  <a:pos x="19" y="447"/>
                </a:cxn>
                <a:cxn ang="0">
                  <a:pos x="7" y="468"/>
                </a:cxn>
                <a:cxn ang="0">
                  <a:pos x="0" y="484"/>
                </a:cxn>
                <a:cxn ang="0">
                  <a:pos x="6" y="486"/>
                </a:cxn>
                <a:cxn ang="0">
                  <a:pos x="12" y="488"/>
                </a:cxn>
                <a:cxn ang="0">
                  <a:pos x="17" y="473"/>
                </a:cxn>
                <a:cxn ang="0">
                  <a:pos x="29" y="453"/>
                </a:cxn>
                <a:cxn ang="0">
                  <a:pos x="38" y="436"/>
                </a:cxn>
                <a:cxn ang="0">
                  <a:pos x="51" y="410"/>
                </a:cxn>
                <a:cxn ang="0">
                  <a:pos x="57" y="377"/>
                </a:cxn>
                <a:cxn ang="0">
                  <a:pos x="67" y="339"/>
                </a:cxn>
                <a:cxn ang="0">
                  <a:pos x="83" y="302"/>
                </a:cxn>
                <a:cxn ang="0">
                  <a:pos x="88" y="278"/>
                </a:cxn>
                <a:cxn ang="0">
                  <a:pos x="101" y="243"/>
                </a:cxn>
                <a:cxn ang="0">
                  <a:pos x="108" y="207"/>
                </a:cxn>
                <a:cxn ang="0">
                  <a:pos x="120" y="176"/>
                </a:cxn>
                <a:cxn ang="0">
                  <a:pos x="125" y="146"/>
                </a:cxn>
                <a:cxn ang="0">
                  <a:pos x="122" y="110"/>
                </a:cxn>
                <a:cxn ang="0">
                  <a:pos x="116" y="86"/>
                </a:cxn>
                <a:cxn ang="0">
                  <a:pos x="101" y="59"/>
                </a:cxn>
                <a:cxn ang="0">
                  <a:pos x="86" y="30"/>
                </a:cxn>
                <a:cxn ang="0">
                  <a:pos x="81" y="32"/>
                </a:cxn>
                <a:cxn ang="0">
                  <a:pos x="75" y="35"/>
                </a:cxn>
              </a:cxnLst>
              <a:rect l="0" t="0" r="r" b="b"/>
              <a:pathLst>
                <a:path w="125" h="488">
                  <a:moveTo>
                    <a:pt x="75" y="35"/>
                  </a:moveTo>
                  <a:lnTo>
                    <a:pt x="57" y="0"/>
                  </a:lnTo>
                  <a:lnTo>
                    <a:pt x="91" y="64"/>
                  </a:lnTo>
                  <a:lnTo>
                    <a:pt x="104" y="88"/>
                  </a:lnTo>
                  <a:lnTo>
                    <a:pt x="110" y="114"/>
                  </a:lnTo>
                  <a:lnTo>
                    <a:pt x="113" y="145"/>
                  </a:lnTo>
                  <a:lnTo>
                    <a:pt x="108" y="175"/>
                  </a:lnTo>
                  <a:lnTo>
                    <a:pt x="96" y="206"/>
                  </a:lnTo>
                  <a:lnTo>
                    <a:pt x="89" y="242"/>
                  </a:lnTo>
                  <a:lnTo>
                    <a:pt x="76" y="277"/>
                  </a:lnTo>
                  <a:lnTo>
                    <a:pt x="71" y="299"/>
                  </a:lnTo>
                  <a:lnTo>
                    <a:pt x="55" y="336"/>
                  </a:lnTo>
                  <a:lnTo>
                    <a:pt x="45" y="372"/>
                  </a:lnTo>
                  <a:lnTo>
                    <a:pt x="39" y="408"/>
                  </a:lnTo>
                  <a:lnTo>
                    <a:pt x="27" y="431"/>
                  </a:lnTo>
                  <a:lnTo>
                    <a:pt x="19" y="447"/>
                  </a:lnTo>
                  <a:lnTo>
                    <a:pt x="7" y="468"/>
                  </a:lnTo>
                  <a:lnTo>
                    <a:pt x="0" y="484"/>
                  </a:lnTo>
                  <a:lnTo>
                    <a:pt x="6" y="486"/>
                  </a:lnTo>
                  <a:lnTo>
                    <a:pt x="12" y="488"/>
                  </a:lnTo>
                  <a:lnTo>
                    <a:pt x="17" y="473"/>
                  </a:lnTo>
                  <a:lnTo>
                    <a:pt x="29" y="453"/>
                  </a:lnTo>
                  <a:lnTo>
                    <a:pt x="38" y="436"/>
                  </a:lnTo>
                  <a:lnTo>
                    <a:pt x="51" y="410"/>
                  </a:lnTo>
                  <a:lnTo>
                    <a:pt x="57" y="377"/>
                  </a:lnTo>
                  <a:lnTo>
                    <a:pt x="67" y="339"/>
                  </a:lnTo>
                  <a:lnTo>
                    <a:pt x="83" y="302"/>
                  </a:lnTo>
                  <a:lnTo>
                    <a:pt x="88" y="278"/>
                  </a:lnTo>
                  <a:lnTo>
                    <a:pt x="101" y="243"/>
                  </a:lnTo>
                  <a:lnTo>
                    <a:pt x="108" y="207"/>
                  </a:lnTo>
                  <a:lnTo>
                    <a:pt x="120" y="176"/>
                  </a:lnTo>
                  <a:lnTo>
                    <a:pt x="125" y="146"/>
                  </a:lnTo>
                  <a:lnTo>
                    <a:pt x="122" y="110"/>
                  </a:lnTo>
                  <a:lnTo>
                    <a:pt x="116" y="86"/>
                  </a:lnTo>
                  <a:lnTo>
                    <a:pt x="101" y="59"/>
                  </a:lnTo>
                  <a:lnTo>
                    <a:pt x="86" y="30"/>
                  </a:lnTo>
                  <a:lnTo>
                    <a:pt x="81" y="32"/>
                  </a:lnTo>
                  <a:lnTo>
                    <a:pt x="75" y="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20" name="Freeform 440"/>
            <p:cNvSpPr>
              <a:spLocks/>
            </p:cNvSpPr>
            <p:nvPr/>
          </p:nvSpPr>
          <p:spPr bwMode="auto">
            <a:xfrm>
              <a:off x="1204" y="1385"/>
              <a:ext cx="161" cy="273"/>
            </a:xfrm>
            <a:custGeom>
              <a:avLst/>
              <a:gdLst/>
              <a:ahLst/>
              <a:cxnLst>
                <a:cxn ang="0">
                  <a:pos x="155" y="2"/>
                </a:cxn>
                <a:cxn ang="0">
                  <a:pos x="149" y="0"/>
                </a:cxn>
                <a:cxn ang="0">
                  <a:pos x="143" y="17"/>
                </a:cxn>
                <a:cxn ang="0">
                  <a:pos x="137" y="27"/>
                </a:cxn>
                <a:cxn ang="0">
                  <a:pos x="126" y="42"/>
                </a:cxn>
                <a:cxn ang="0">
                  <a:pos x="119" y="57"/>
                </a:cxn>
                <a:cxn ang="0">
                  <a:pos x="112" y="82"/>
                </a:cxn>
                <a:cxn ang="0">
                  <a:pos x="108" y="105"/>
                </a:cxn>
                <a:cxn ang="0">
                  <a:pos x="99" y="137"/>
                </a:cxn>
                <a:cxn ang="0">
                  <a:pos x="81" y="154"/>
                </a:cxn>
                <a:cxn ang="0">
                  <a:pos x="63" y="182"/>
                </a:cxn>
                <a:cxn ang="0">
                  <a:pos x="48" y="204"/>
                </a:cxn>
                <a:cxn ang="0">
                  <a:pos x="40" y="229"/>
                </a:cxn>
                <a:cxn ang="0">
                  <a:pos x="29" y="254"/>
                </a:cxn>
                <a:cxn ang="0">
                  <a:pos x="12" y="241"/>
                </a:cxn>
                <a:cxn ang="0">
                  <a:pos x="0" y="246"/>
                </a:cxn>
                <a:cxn ang="0">
                  <a:pos x="34" y="273"/>
                </a:cxn>
                <a:cxn ang="0">
                  <a:pos x="50" y="235"/>
                </a:cxn>
                <a:cxn ang="0">
                  <a:pos x="58" y="211"/>
                </a:cxn>
                <a:cxn ang="0">
                  <a:pos x="74" y="188"/>
                </a:cxn>
                <a:cxn ang="0">
                  <a:pos x="91" y="162"/>
                </a:cxn>
                <a:cxn ang="0">
                  <a:pos x="112" y="141"/>
                </a:cxn>
                <a:cxn ang="0">
                  <a:pos x="120" y="109"/>
                </a:cxn>
                <a:cxn ang="0">
                  <a:pos x="125" y="79"/>
                </a:cxn>
                <a:cxn ang="0">
                  <a:pos x="130" y="65"/>
                </a:cxn>
                <a:cxn ang="0">
                  <a:pos x="137" y="45"/>
                </a:cxn>
                <a:cxn ang="0">
                  <a:pos x="147" y="32"/>
                </a:cxn>
                <a:cxn ang="0">
                  <a:pos x="155" y="20"/>
                </a:cxn>
                <a:cxn ang="0">
                  <a:pos x="149" y="34"/>
                </a:cxn>
                <a:cxn ang="0">
                  <a:pos x="161" y="4"/>
                </a:cxn>
                <a:cxn ang="0">
                  <a:pos x="155" y="2"/>
                </a:cxn>
              </a:cxnLst>
              <a:rect l="0" t="0" r="r" b="b"/>
              <a:pathLst>
                <a:path w="161" h="273">
                  <a:moveTo>
                    <a:pt x="155" y="2"/>
                  </a:moveTo>
                  <a:lnTo>
                    <a:pt x="149" y="0"/>
                  </a:lnTo>
                  <a:lnTo>
                    <a:pt x="143" y="17"/>
                  </a:lnTo>
                  <a:lnTo>
                    <a:pt x="137" y="27"/>
                  </a:lnTo>
                  <a:lnTo>
                    <a:pt x="126" y="42"/>
                  </a:lnTo>
                  <a:lnTo>
                    <a:pt x="119" y="57"/>
                  </a:lnTo>
                  <a:lnTo>
                    <a:pt x="112" y="82"/>
                  </a:lnTo>
                  <a:lnTo>
                    <a:pt x="108" y="105"/>
                  </a:lnTo>
                  <a:lnTo>
                    <a:pt x="99" y="137"/>
                  </a:lnTo>
                  <a:lnTo>
                    <a:pt x="81" y="154"/>
                  </a:lnTo>
                  <a:lnTo>
                    <a:pt x="63" y="182"/>
                  </a:lnTo>
                  <a:lnTo>
                    <a:pt x="48" y="204"/>
                  </a:lnTo>
                  <a:lnTo>
                    <a:pt x="40" y="229"/>
                  </a:lnTo>
                  <a:lnTo>
                    <a:pt x="29" y="254"/>
                  </a:lnTo>
                  <a:lnTo>
                    <a:pt x="12" y="241"/>
                  </a:lnTo>
                  <a:lnTo>
                    <a:pt x="0" y="246"/>
                  </a:lnTo>
                  <a:lnTo>
                    <a:pt x="34" y="273"/>
                  </a:lnTo>
                  <a:lnTo>
                    <a:pt x="50" y="235"/>
                  </a:lnTo>
                  <a:lnTo>
                    <a:pt x="58" y="211"/>
                  </a:lnTo>
                  <a:lnTo>
                    <a:pt x="74" y="188"/>
                  </a:lnTo>
                  <a:lnTo>
                    <a:pt x="91" y="162"/>
                  </a:lnTo>
                  <a:lnTo>
                    <a:pt x="112" y="141"/>
                  </a:lnTo>
                  <a:lnTo>
                    <a:pt x="120" y="109"/>
                  </a:lnTo>
                  <a:lnTo>
                    <a:pt x="125" y="79"/>
                  </a:lnTo>
                  <a:lnTo>
                    <a:pt x="130" y="65"/>
                  </a:lnTo>
                  <a:lnTo>
                    <a:pt x="137" y="45"/>
                  </a:lnTo>
                  <a:lnTo>
                    <a:pt x="147" y="32"/>
                  </a:lnTo>
                  <a:lnTo>
                    <a:pt x="155" y="20"/>
                  </a:lnTo>
                  <a:lnTo>
                    <a:pt x="149" y="34"/>
                  </a:lnTo>
                  <a:lnTo>
                    <a:pt x="161" y="4"/>
                  </a:lnTo>
                  <a:lnTo>
                    <a:pt x="155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21" name="Freeform 441"/>
            <p:cNvSpPr>
              <a:spLocks/>
            </p:cNvSpPr>
            <p:nvPr/>
          </p:nvSpPr>
          <p:spPr bwMode="auto">
            <a:xfrm>
              <a:off x="979" y="1330"/>
              <a:ext cx="241" cy="301"/>
            </a:xfrm>
            <a:custGeom>
              <a:avLst/>
              <a:gdLst/>
              <a:ahLst/>
              <a:cxnLst>
                <a:cxn ang="0">
                  <a:pos x="237" y="296"/>
                </a:cxn>
                <a:cxn ang="0">
                  <a:pos x="241" y="263"/>
                </a:cxn>
                <a:cxn ang="0">
                  <a:pos x="231" y="237"/>
                </a:cxn>
                <a:cxn ang="0">
                  <a:pos x="231" y="170"/>
                </a:cxn>
                <a:cxn ang="0">
                  <a:pos x="228" y="148"/>
                </a:cxn>
                <a:cxn ang="0">
                  <a:pos x="219" y="123"/>
                </a:cxn>
                <a:cxn ang="0">
                  <a:pos x="199" y="100"/>
                </a:cxn>
                <a:cxn ang="0">
                  <a:pos x="190" y="90"/>
                </a:cxn>
                <a:cxn ang="0">
                  <a:pos x="174" y="69"/>
                </a:cxn>
                <a:cxn ang="0">
                  <a:pos x="165" y="56"/>
                </a:cxn>
                <a:cxn ang="0">
                  <a:pos x="145" y="29"/>
                </a:cxn>
                <a:cxn ang="0">
                  <a:pos x="128" y="6"/>
                </a:cxn>
                <a:cxn ang="0">
                  <a:pos x="101" y="1"/>
                </a:cxn>
                <a:cxn ang="0">
                  <a:pos x="68" y="13"/>
                </a:cxn>
                <a:cxn ang="0">
                  <a:pos x="48" y="27"/>
                </a:cxn>
                <a:cxn ang="0">
                  <a:pos x="31" y="31"/>
                </a:cxn>
                <a:cxn ang="0">
                  <a:pos x="21" y="30"/>
                </a:cxn>
                <a:cxn ang="0">
                  <a:pos x="19" y="22"/>
                </a:cxn>
                <a:cxn ang="0">
                  <a:pos x="15" y="10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6" y="19"/>
                </a:cxn>
                <a:cxn ang="0">
                  <a:pos x="12" y="42"/>
                </a:cxn>
                <a:cxn ang="0">
                  <a:pos x="32" y="44"/>
                </a:cxn>
                <a:cxn ang="0">
                  <a:pos x="53" y="38"/>
                </a:cxn>
                <a:cxn ang="0">
                  <a:pos x="74" y="24"/>
                </a:cxn>
                <a:cxn ang="0">
                  <a:pos x="101" y="13"/>
                </a:cxn>
                <a:cxn ang="0">
                  <a:pos x="121" y="17"/>
                </a:cxn>
                <a:cxn ang="0">
                  <a:pos x="136" y="36"/>
                </a:cxn>
                <a:cxn ang="0">
                  <a:pos x="154" y="60"/>
                </a:cxn>
                <a:cxn ang="0">
                  <a:pos x="163" y="75"/>
                </a:cxn>
                <a:cxn ang="0">
                  <a:pos x="181" y="97"/>
                </a:cxn>
                <a:cxn ang="0">
                  <a:pos x="198" y="118"/>
                </a:cxn>
                <a:cxn ang="0">
                  <a:pos x="209" y="131"/>
                </a:cxn>
                <a:cxn ang="0">
                  <a:pos x="216" y="149"/>
                </a:cxn>
                <a:cxn ang="0">
                  <a:pos x="218" y="170"/>
                </a:cxn>
                <a:cxn ang="0">
                  <a:pos x="218" y="240"/>
                </a:cxn>
                <a:cxn ang="0">
                  <a:pos x="229" y="264"/>
                </a:cxn>
                <a:cxn ang="0">
                  <a:pos x="225" y="301"/>
                </a:cxn>
                <a:cxn ang="0">
                  <a:pos x="237" y="296"/>
                </a:cxn>
              </a:cxnLst>
              <a:rect l="0" t="0" r="r" b="b"/>
              <a:pathLst>
                <a:path w="241" h="301">
                  <a:moveTo>
                    <a:pt x="237" y="296"/>
                  </a:moveTo>
                  <a:lnTo>
                    <a:pt x="241" y="263"/>
                  </a:lnTo>
                  <a:lnTo>
                    <a:pt x="231" y="237"/>
                  </a:lnTo>
                  <a:lnTo>
                    <a:pt x="231" y="170"/>
                  </a:lnTo>
                  <a:lnTo>
                    <a:pt x="228" y="148"/>
                  </a:lnTo>
                  <a:lnTo>
                    <a:pt x="219" y="123"/>
                  </a:lnTo>
                  <a:lnTo>
                    <a:pt x="199" y="100"/>
                  </a:lnTo>
                  <a:lnTo>
                    <a:pt x="190" y="90"/>
                  </a:lnTo>
                  <a:lnTo>
                    <a:pt x="174" y="69"/>
                  </a:lnTo>
                  <a:lnTo>
                    <a:pt x="165" y="56"/>
                  </a:lnTo>
                  <a:lnTo>
                    <a:pt x="145" y="29"/>
                  </a:lnTo>
                  <a:lnTo>
                    <a:pt x="128" y="6"/>
                  </a:lnTo>
                  <a:lnTo>
                    <a:pt x="101" y="1"/>
                  </a:lnTo>
                  <a:lnTo>
                    <a:pt x="68" y="13"/>
                  </a:lnTo>
                  <a:lnTo>
                    <a:pt x="48" y="27"/>
                  </a:lnTo>
                  <a:lnTo>
                    <a:pt x="31" y="31"/>
                  </a:lnTo>
                  <a:lnTo>
                    <a:pt x="21" y="30"/>
                  </a:lnTo>
                  <a:lnTo>
                    <a:pt x="19" y="22"/>
                  </a:lnTo>
                  <a:lnTo>
                    <a:pt x="15" y="10"/>
                  </a:lnTo>
                  <a:lnTo>
                    <a:pt x="6" y="0"/>
                  </a:lnTo>
                  <a:lnTo>
                    <a:pt x="0" y="2"/>
                  </a:lnTo>
                  <a:lnTo>
                    <a:pt x="6" y="19"/>
                  </a:lnTo>
                  <a:lnTo>
                    <a:pt x="12" y="42"/>
                  </a:lnTo>
                  <a:lnTo>
                    <a:pt x="32" y="44"/>
                  </a:lnTo>
                  <a:lnTo>
                    <a:pt x="53" y="38"/>
                  </a:lnTo>
                  <a:lnTo>
                    <a:pt x="74" y="24"/>
                  </a:lnTo>
                  <a:lnTo>
                    <a:pt x="101" y="13"/>
                  </a:lnTo>
                  <a:lnTo>
                    <a:pt x="121" y="17"/>
                  </a:lnTo>
                  <a:lnTo>
                    <a:pt x="136" y="36"/>
                  </a:lnTo>
                  <a:lnTo>
                    <a:pt x="154" y="60"/>
                  </a:lnTo>
                  <a:lnTo>
                    <a:pt x="163" y="75"/>
                  </a:lnTo>
                  <a:lnTo>
                    <a:pt x="181" y="97"/>
                  </a:lnTo>
                  <a:lnTo>
                    <a:pt x="198" y="118"/>
                  </a:lnTo>
                  <a:lnTo>
                    <a:pt x="209" y="131"/>
                  </a:lnTo>
                  <a:lnTo>
                    <a:pt x="216" y="149"/>
                  </a:lnTo>
                  <a:lnTo>
                    <a:pt x="218" y="170"/>
                  </a:lnTo>
                  <a:lnTo>
                    <a:pt x="218" y="240"/>
                  </a:lnTo>
                  <a:lnTo>
                    <a:pt x="229" y="264"/>
                  </a:lnTo>
                  <a:lnTo>
                    <a:pt x="225" y="301"/>
                  </a:lnTo>
                  <a:lnTo>
                    <a:pt x="237" y="2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22" name="Freeform 442"/>
            <p:cNvSpPr>
              <a:spLocks/>
            </p:cNvSpPr>
            <p:nvPr/>
          </p:nvSpPr>
          <p:spPr bwMode="auto">
            <a:xfrm>
              <a:off x="1041" y="1199"/>
              <a:ext cx="138" cy="1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5" y="9"/>
                </a:cxn>
                <a:cxn ang="0">
                  <a:pos x="51" y="19"/>
                </a:cxn>
                <a:cxn ang="0">
                  <a:pos x="78" y="41"/>
                </a:cxn>
                <a:cxn ang="0">
                  <a:pos x="97" y="63"/>
                </a:cxn>
                <a:cxn ang="0">
                  <a:pos x="121" y="104"/>
                </a:cxn>
                <a:cxn ang="0">
                  <a:pos x="124" y="109"/>
                </a:cxn>
                <a:cxn ang="0">
                  <a:pos x="134" y="130"/>
                </a:cxn>
                <a:cxn ang="0">
                  <a:pos x="136" y="129"/>
                </a:cxn>
                <a:cxn ang="0">
                  <a:pos x="138" y="128"/>
                </a:cxn>
                <a:cxn ang="0">
                  <a:pos x="128" y="107"/>
                </a:cxn>
                <a:cxn ang="0">
                  <a:pos x="125" y="99"/>
                </a:cxn>
                <a:cxn ang="0">
                  <a:pos x="101" y="61"/>
                </a:cxn>
                <a:cxn ang="0">
                  <a:pos x="80" y="35"/>
                </a:cxn>
                <a:cxn ang="0">
                  <a:pos x="54" y="13"/>
                </a:cxn>
                <a:cxn ang="0">
                  <a:pos x="28" y="3"/>
                </a:cxn>
                <a:cxn ang="0">
                  <a:pos x="0" y="0"/>
                </a:cxn>
              </a:cxnLst>
              <a:rect l="0" t="0" r="r" b="b"/>
              <a:pathLst>
                <a:path w="138" h="130">
                  <a:moveTo>
                    <a:pt x="0" y="0"/>
                  </a:moveTo>
                  <a:lnTo>
                    <a:pt x="0" y="5"/>
                  </a:lnTo>
                  <a:lnTo>
                    <a:pt x="25" y="9"/>
                  </a:lnTo>
                  <a:lnTo>
                    <a:pt x="51" y="19"/>
                  </a:lnTo>
                  <a:lnTo>
                    <a:pt x="78" y="41"/>
                  </a:lnTo>
                  <a:lnTo>
                    <a:pt x="97" y="63"/>
                  </a:lnTo>
                  <a:lnTo>
                    <a:pt x="121" y="104"/>
                  </a:lnTo>
                  <a:lnTo>
                    <a:pt x="124" y="109"/>
                  </a:lnTo>
                  <a:lnTo>
                    <a:pt x="134" y="130"/>
                  </a:lnTo>
                  <a:lnTo>
                    <a:pt x="136" y="129"/>
                  </a:lnTo>
                  <a:lnTo>
                    <a:pt x="138" y="128"/>
                  </a:lnTo>
                  <a:lnTo>
                    <a:pt x="128" y="107"/>
                  </a:lnTo>
                  <a:lnTo>
                    <a:pt x="125" y="99"/>
                  </a:lnTo>
                  <a:lnTo>
                    <a:pt x="101" y="61"/>
                  </a:lnTo>
                  <a:lnTo>
                    <a:pt x="80" y="35"/>
                  </a:lnTo>
                  <a:lnTo>
                    <a:pt x="54" y="13"/>
                  </a:lnTo>
                  <a:lnTo>
                    <a:pt x="2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23" name="Freeform 443"/>
            <p:cNvSpPr>
              <a:spLocks/>
            </p:cNvSpPr>
            <p:nvPr/>
          </p:nvSpPr>
          <p:spPr bwMode="auto">
            <a:xfrm>
              <a:off x="1175" y="1326"/>
              <a:ext cx="4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3" y="3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3"/>
                </a:cxn>
              </a:cxnLst>
              <a:rect l="0" t="0" r="r" b="b"/>
              <a:pathLst>
                <a:path w="4"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24" name="Freeform 444"/>
            <p:cNvSpPr>
              <a:spLocks/>
            </p:cNvSpPr>
            <p:nvPr/>
          </p:nvSpPr>
          <p:spPr bwMode="auto">
            <a:xfrm>
              <a:off x="1175" y="1327"/>
              <a:ext cx="13" cy="42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1" y="8"/>
                </a:cxn>
                <a:cxn ang="0">
                  <a:pos x="1" y="10"/>
                </a:cxn>
                <a:cxn ang="0">
                  <a:pos x="3" y="22"/>
                </a:cxn>
                <a:cxn ang="0">
                  <a:pos x="3" y="23"/>
                </a:cxn>
                <a:cxn ang="0">
                  <a:pos x="3" y="25"/>
                </a:cxn>
                <a:cxn ang="0">
                  <a:pos x="4" y="28"/>
                </a:cxn>
                <a:cxn ang="0">
                  <a:pos x="4" y="30"/>
                </a:cxn>
                <a:cxn ang="0">
                  <a:pos x="5" y="33"/>
                </a:cxn>
                <a:cxn ang="0">
                  <a:pos x="6" y="36"/>
                </a:cxn>
                <a:cxn ang="0">
                  <a:pos x="8" y="42"/>
                </a:cxn>
                <a:cxn ang="0">
                  <a:pos x="10" y="41"/>
                </a:cxn>
                <a:cxn ang="0">
                  <a:pos x="13" y="41"/>
                </a:cxn>
                <a:cxn ang="0">
                  <a:pos x="12" y="35"/>
                </a:cxn>
                <a:cxn ang="0">
                  <a:pos x="11" y="30"/>
                </a:cxn>
                <a:cxn ang="0">
                  <a:pos x="10" y="28"/>
                </a:cxn>
                <a:cxn ang="0">
                  <a:pos x="10" y="27"/>
                </a:cxn>
                <a:cxn ang="0">
                  <a:pos x="9" y="24"/>
                </a:cxn>
                <a:cxn ang="0">
                  <a:pos x="9" y="22"/>
                </a:cxn>
                <a:cxn ang="0">
                  <a:pos x="9" y="21"/>
                </a:cxn>
                <a:cxn ang="0">
                  <a:pos x="6" y="10"/>
                </a:cxn>
                <a:cxn ang="0">
                  <a:pos x="6" y="7"/>
                </a:cxn>
                <a:cxn ang="0">
                  <a:pos x="5" y="3"/>
                </a:cxn>
                <a:cxn ang="0">
                  <a:pos x="5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3" y="2"/>
                </a:cxn>
              </a:cxnLst>
              <a:rect l="0" t="0" r="r" b="b"/>
              <a:pathLst>
                <a:path w="13" h="42">
                  <a:moveTo>
                    <a:pt x="3" y="2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1" y="8"/>
                  </a:lnTo>
                  <a:lnTo>
                    <a:pt x="1" y="10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5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5" y="33"/>
                  </a:lnTo>
                  <a:lnTo>
                    <a:pt x="6" y="36"/>
                  </a:lnTo>
                  <a:lnTo>
                    <a:pt x="8" y="42"/>
                  </a:lnTo>
                  <a:lnTo>
                    <a:pt x="10" y="41"/>
                  </a:lnTo>
                  <a:lnTo>
                    <a:pt x="13" y="41"/>
                  </a:lnTo>
                  <a:lnTo>
                    <a:pt x="12" y="35"/>
                  </a:lnTo>
                  <a:lnTo>
                    <a:pt x="11" y="30"/>
                  </a:lnTo>
                  <a:lnTo>
                    <a:pt x="10" y="28"/>
                  </a:lnTo>
                  <a:lnTo>
                    <a:pt x="10" y="27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9" y="21"/>
                  </a:lnTo>
                  <a:lnTo>
                    <a:pt x="6" y="10"/>
                  </a:lnTo>
                  <a:lnTo>
                    <a:pt x="6" y="7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25" name="Freeform 445"/>
            <p:cNvSpPr>
              <a:spLocks/>
            </p:cNvSpPr>
            <p:nvPr/>
          </p:nvSpPr>
          <p:spPr bwMode="auto">
            <a:xfrm>
              <a:off x="1183" y="1368"/>
              <a:ext cx="5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3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0" y="1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26" name="Freeform 446"/>
            <p:cNvSpPr>
              <a:spLocks/>
            </p:cNvSpPr>
            <p:nvPr/>
          </p:nvSpPr>
          <p:spPr bwMode="auto">
            <a:xfrm>
              <a:off x="1183" y="1368"/>
              <a:ext cx="9" cy="29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4" y="29"/>
                </a:cxn>
                <a:cxn ang="0">
                  <a:pos x="9" y="29"/>
                </a:cxn>
                <a:cxn ang="0">
                  <a:pos x="6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</a:cxnLst>
              <a:rect l="0" t="0" r="r" b="b"/>
              <a:pathLst>
                <a:path w="9" h="29">
                  <a:moveTo>
                    <a:pt x="3" y="1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4" y="29"/>
                  </a:lnTo>
                  <a:lnTo>
                    <a:pt x="9" y="29"/>
                  </a:lnTo>
                  <a:lnTo>
                    <a:pt x="6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27" name="Freeform 447"/>
            <p:cNvSpPr>
              <a:spLocks/>
            </p:cNvSpPr>
            <p:nvPr/>
          </p:nvSpPr>
          <p:spPr bwMode="auto">
            <a:xfrm>
              <a:off x="1036" y="1137"/>
              <a:ext cx="243" cy="271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2" y="24"/>
                </a:cxn>
                <a:cxn ang="0">
                  <a:pos x="24" y="16"/>
                </a:cxn>
                <a:cxn ang="0">
                  <a:pos x="45" y="9"/>
                </a:cxn>
                <a:cxn ang="0">
                  <a:pos x="70" y="6"/>
                </a:cxn>
                <a:cxn ang="0">
                  <a:pos x="95" y="9"/>
                </a:cxn>
                <a:cxn ang="0">
                  <a:pos x="120" y="16"/>
                </a:cxn>
                <a:cxn ang="0">
                  <a:pos x="143" y="31"/>
                </a:cxn>
                <a:cxn ang="0">
                  <a:pos x="161" y="45"/>
                </a:cxn>
                <a:cxn ang="0">
                  <a:pos x="177" y="60"/>
                </a:cxn>
                <a:cxn ang="0">
                  <a:pos x="193" y="77"/>
                </a:cxn>
                <a:cxn ang="0">
                  <a:pos x="211" y="106"/>
                </a:cxn>
                <a:cxn ang="0">
                  <a:pos x="220" y="123"/>
                </a:cxn>
                <a:cxn ang="0">
                  <a:pos x="230" y="153"/>
                </a:cxn>
                <a:cxn ang="0">
                  <a:pos x="237" y="188"/>
                </a:cxn>
                <a:cxn ang="0">
                  <a:pos x="237" y="216"/>
                </a:cxn>
                <a:cxn ang="0">
                  <a:pos x="236" y="236"/>
                </a:cxn>
                <a:cxn ang="0">
                  <a:pos x="235" y="271"/>
                </a:cxn>
                <a:cxn ang="0">
                  <a:pos x="240" y="271"/>
                </a:cxn>
                <a:cxn ang="0">
                  <a:pos x="242" y="236"/>
                </a:cxn>
                <a:cxn ang="0">
                  <a:pos x="243" y="216"/>
                </a:cxn>
                <a:cxn ang="0">
                  <a:pos x="243" y="187"/>
                </a:cxn>
                <a:cxn ang="0">
                  <a:pos x="236" y="150"/>
                </a:cxn>
                <a:cxn ang="0">
                  <a:pos x="227" y="125"/>
                </a:cxn>
                <a:cxn ang="0">
                  <a:pos x="214" y="99"/>
                </a:cxn>
                <a:cxn ang="0">
                  <a:pos x="198" y="74"/>
                </a:cxn>
                <a:cxn ang="0">
                  <a:pos x="181" y="56"/>
                </a:cxn>
                <a:cxn ang="0">
                  <a:pos x="164" y="40"/>
                </a:cxn>
                <a:cxn ang="0">
                  <a:pos x="146" y="26"/>
                </a:cxn>
                <a:cxn ang="0">
                  <a:pos x="121" y="11"/>
                </a:cxn>
                <a:cxn ang="0">
                  <a:pos x="96" y="3"/>
                </a:cxn>
                <a:cxn ang="0">
                  <a:pos x="70" y="0"/>
                </a:cxn>
                <a:cxn ang="0">
                  <a:pos x="43" y="3"/>
                </a:cxn>
                <a:cxn ang="0">
                  <a:pos x="22" y="11"/>
                </a:cxn>
                <a:cxn ang="0">
                  <a:pos x="0" y="19"/>
                </a:cxn>
              </a:cxnLst>
              <a:rect l="0" t="0" r="r" b="b"/>
              <a:pathLst>
                <a:path w="243" h="271">
                  <a:moveTo>
                    <a:pt x="0" y="19"/>
                  </a:moveTo>
                  <a:lnTo>
                    <a:pt x="2" y="24"/>
                  </a:lnTo>
                  <a:lnTo>
                    <a:pt x="24" y="16"/>
                  </a:lnTo>
                  <a:lnTo>
                    <a:pt x="45" y="9"/>
                  </a:lnTo>
                  <a:lnTo>
                    <a:pt x="70" y="6"/>
                  </a:lnTo>
                  <a:lnTo>
                    <a:pt x="95" y="9"/>
                  </a:lnTo>
                  <a:lnTo>
                    <a:pt x="120" y="16"/>
                  </a:lnTo>
                  <a:lnTo>
                    <a:pt x="143" y="31"/>
                  </a:lnTo>
                  <a:lnTo>
                    <a:pt x="161" y="45"/>
                  </a:lnTo>
                  <a:lnTo>
                    <a:pt x="177" y="60"/>
                  </a:lnTo>
                  <a:lnTo>
                    <a:pt x="193" y="77"/>
                  </a:lnTo>
                  <a:lnTo>
                    <a:pt x="211" y="106"/>
                  </a:lnTo>
                  <a:lnTo>
                    <a:pt x="220" y="123"/>
                  </a:lnTo>
                  <a:lnTo>
                    <a:pt x="230" y="153"/>
                  </a:lnTo>
                  <a:lnTo>
                    <a:pt x="237" y="188"/>
                  </a:lnTo>
                  <a:lnTo>
                    <a:pt x="237" y="216"/>
                  </a:lnTo>
                  <a:lnTo>
                    <a:pt x="236" y="236"/>
                  </a:lnTo>
                  <a:lnTo>
                    <a:pt x="235" y="271"/>
                  </a:lnTo>
                  <a:lnTo>
                    <a:pt x="240" y="271"/>
                  </a:lnTo>
                  <a:lnTo>
                    <a:pt x="242" y="236"/>
                  </a:lnTo>
                  <a:lnTo>
                    <a:pt x="243" y="216"/>
                  </a:lnTo>
                  <a:lnTo>
                    <a:pt x="243" y="187"/>
                  </a:lnTo>
                  <a:lnTo>
                    <a:pt x="236" y="150"/>
                  </a:lnTo>
                  <a:lnTo>
                    <a:pt x="227" y="125"/>
                  </a:lnTo>
                  <a:lnTo>
                    <a:pt x="214" y="99"/>
                  </a:lnTo>
                  <a:lnTo>
                    <a:pt x="198" y="74"/>
                  </a:lnTo>
                  <a:lnTo>
                    <a:pt x="181" y="56"/>
                  </a:lnTo>
                  <a:lnTo>
                    <a:pt x="164" y="40"/>
                  </a:lnTo>
                  <a:lnTo>
                    <a:pt x="146" y="26"/>
                  </a:lnTo>
                  <a:lnTo>
                    <a:pt x="121" y="11"/>
                  </a:lnTo>
                  <a:lnTo>
                    <a:pt x="96" y="3"/>
                  </a:lnTo>
                  <a:lnTo>
                    <a:pt x="70" y="0"/>
                  </a:lnTo>
                  <a:lnTo>
                    <a:pt x="43" y="3"/>
                  </a:lnTo>
                  <a:lnTo>
                    <a:pt x="22" y="1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28" name="Freeform 448"/>
            <p:cNvSpPr>
              <a:spLocks/>
            </p:cNvSpPr>
            <p:nvPr/>
          </p:nvSpPr>
          <p:spPr bwMode="auto">
            <a:xfrm>
              <a:off x="1064" y="1077"/>
              <a:ext cx="279" cy="273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2" y="29"/>
                </a:cxn>
                <a:cxn ang="0">
                  <a:pos x="36" y="18"/>
                </a:cxn>
                <a:cxn ang="0">
                  <a:pos x="64" y="11"/>
                </a:cxn>
                <a:cxn ang="0">
                  <a:pos x="98" y="5"/>
                </a:cxn>
                <a:cxn ang="0">
                  <a:pos x="127" y="6"/>
                </a:cxn>
                <a:cxn ang="0">
                  <a:pos x="155" y="11"/>
                </a:cxn>
                <a:cxn ang="0">
                  <a:pos x="178" y="22"/>
                </a:cxn>
                <a:cxn ang="0">
                  <a:pos x="204" y="39"/>
                </a:cxn>
                <a:cxn ang="0">
                  <a:pos x="223" y="56"/>
                </a:cxn>
                <a:cxn ang="0">
                  <a:pos x="241" y="77"/>
                </a:cxn>
                <a:cxn ang="0">
                  <a:pos x="253" y="104"/>
                </a:cxn>
                <a:cxn ang="0">
                  <a:pos x="260" y="130"/>
                </a:cxn>
                <a:cxn ang="0">
                  <a:pos x="268" y="159"/>
                </a:cxn>
                <a:cxn ang="0">
                  <a:pos x="273" y="187"/>
                </a:cxn>
                <a:cxn ang="0">
                  <a:pos x="273" y="207"/>
                </a:cxn>
                <a:cxn ang="0">
                  <a:pos x="271" y="234"/>
                </a:cxn>
                <a:cxn ang="0">
                  <a:pos x="268" y="273"/>
                </a:cxn>
                <a:cxn ang="0">
                  <a:pos x="273" y="273"/>
                </a:cxn>
                <a:cxn ang="0">
                  <a:pos x="277" y="234"/>
                </a:cxn>
                <a:cxn ang="0">
                  <a:pos x="279" y="207"/>
                </a:cxn>
                <a:cxn ang="0">
                  <a:pos x="279" y="186"/>
                </a:cxn>
                <a:cxn ang="0">
                  <a:pos x="273" y="158"/>
                </a:cxn>
                <a:cxn ang="0">
                  <a:pos x="266" y="129"/>
                </a:cxn>
                <a:cxn ang="0">
                  <a:pos x="258" y="101"/>
                </a:cxn>
                <a:cxn ang="0">
                  <a:pos x="247" y="75"/>
                </a:cxn>
                <a:cxn ang="0">
                  <a:pos x="227" y="52"/>
                </a:cxn>
                <a:cxn ang="0">
                  <a:pos x="207" y="34"/>
                </a:cxn>
                <a:cxn ang="0">
                  <a:pos x="183" y="18"/>
                </a:cxn>
                <a:cxn ang="0">
                  <a:pos x="154" y="6"/>
                </a:cxn>
                <a:cxn ang="0">
                  <a:pos x="127" y="1"/>
                </a:cxn>
                <a:cxn ang="0">
                  <a:pos x="97" y="0"/>
                </a:cxn>
                <a:cxn ang="0">
                  <a:pos x="63" y="6"/>
                </a:cxn>
                <a:cxn ang="0">
                  <a:pos x="33" y="12"/>
                </a:cxn>
                <a:cxn ang="0">
                  <a:pos x="0" y="23"/>
                </a:cxn>
              </a:cxnLst>
              <a:rect l="0" t="0" r="r" b="b"/>
              <a:pathLst>
                <a:path w="279" h="273">
                  <a:moveTo>
                    <a:pt x="0" y="23"/>
                  </a:moveTo>
                  <a:lnTo>
                    <a:pt x="2" y="29"/>
                  </a:lnTo>
                  <a:lnTo>
                    <a:pt x="36" y="18"/>
                  </a:lnTo>
                  <a:lnTo>
                    <a:pt x="64" y="11"/>
                  </a:lnTo>
                  <a:lnTo>
                    <a:pt x="98" y="5"/>
                  </a:lnTo>
                  <a:lnTo>
                    <a:pt x="127" y="6"/>
                  </a:lnTo>
                  <a:lnTo>
                    <a:pt x="155" y="11"/>
                  </a:lnTo>
                  <a:lnTo>
                    <a:pt x="178" y="22"/>
                  </a:lnTo>
                  <a:lnTo>
                    <a:pt x="204" y="39"/>
                  </a:lnTo>
                  <a:lnTo>
                    <a:pt x="223" y="56"/>
                  </a:lnTo>
                  <a:lnTo>
                    <a:pt x="241" y="77"/>
                  </a:lnTo>
                  <a:lnTo>
                    <a:pt x="253" y="104"/>
                  </a:lnTo>
                  <a:lnTo>
                    <a:pt x="260" y="130"/>
                  </a:lnTo>
                  <a:lnTo>
                    <a:pt x="268" y="159"/>
                  </a:lnTo>
                  <a:lnTo>
                    <a:pt x="273" y="187"/>
                  </a:lnTo>
                  <a:lnTo>
                    <a:pt x="273" y="207"/>
                  </a:lnTo>
                  <a:lnTo>
                    <a:pt x="271" y="234"/>
                  </a:lnTo>
                  <a:lnTo>
                    <a:pt x="268" y="273"/>
                  </a:lnTo>
                  <a:lnTo>
                    <a:pt x="273" y="273"/>
                  </a:lnTo>
                  <a:lnTo>
                    <a:pt x="277" y="234"/>
                  </a:lnTo>
                  <a:lnTo>
                    <a:pt x="279" y="207"/>
                  </a:lnTo>
                  <a:lnTo>
                    <a:pt x="279" y="186"/>
                  </a:lnTo>
                  <a:lnTo>
                    <a:pt x="273" y="158"/>
                  </a:lnTo>
                  <a:lnTo>
                    <a:pt x="266" y="129"/>
                  </a:lnTo>
                  <a:lnTo>
                    <a:pt x="258" y="101"/>
                  </a:lnTo>
                  <a:lnTo>
                    <a:pt x="247" y="75"/>
                  </a:lnTo>
                  <a:lnTo>
                    <a:pt x="227" y="52"/>
                  </a:lnTo>
                  <a:lnTo>
                    <a:pt x="207" y="34"/>
                  </a:lnTo>
                  <a:lnTo>
                    <a:pt x="183" y="18"/>
                  </a:lnTo>
                  <a:lnTo>
                    <a:pt x="154" y="6"/>
                  </a:lnTo>
                  <a:lnTo>
                    <a:pt x="127" y="1"/>
                  </a:lnTo>
                  <a:lnTo>
                    <a:pt x="97" y="0"/>
                  </a:lnTo>
                  <a:lnTo>
                    <a:pt x="63" y="6"/>
                  </a:lnTo>
                  <a:lnTo>
                    <a:pt x="33" y="12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29" name="Freeform 449"/>
            <p:cNvSpPr>
              <a:spLocks/>
            </p:cNvSpPr>
            <p:nvPr/>
          </p:nvSpPr>
          <p:spPr bwMode="auto">
            <a:xfrm>
              <a:off x="1091" y="1040"/>
              <a:ext cx="268" cy="116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2" y="31"/>
                </a:cxn>
                <a:cxn ang="0">
                  <a:pos x="30" y="20"/>
                </a:cxn>
                <a:cxn ang="0">
                  <a:pos x="54" y="13"/>
                </a:cxn>
                <a:cxn ang="0">
                  <a:pos x="84" y="8"/>
                </a:cxn>
                <a:cxn ang="0">
                  <a:pos x="118" y="5"/>
                </a:cxn>
                <a:cxn ang="0">
                  <a:pos x="140" y="11"/>
                </a:cxn>
                <a:cxn ang="0">
                  <a:pos x="173" y="22"/>
                </a:cxn>
                <a:cxn ang="0">
                  <a:pos x="204" y="33"/>
                </a:cxn>
                <a:cxn ang="0">
                  <a:pos x="224" y="47"/>
                </a:cxn>
                <a:cxn ang="0">
                  <a:pos x="234" y="61"/>
                </a:cxn>
                <a:cxn ang="0">
                  <a:pos x="247" y="80"/>
                </a:cxn>
                <a:cxn ang="0">
                  <a:pos x="255" y="96"/>
                </a:cxn>
                <a:cxn ang="0">
                  <a:pos x="262" y="116"/>
                </a:cxn>
                <a:cxn ang="0">
                  <a:pos x="268" y="115"/>
                </a:cxn>
                <a:cxn ang="0">
                  <a:pos x="262" y="99"/>
                </a:cxn>
                <a:cxn ang="0">
                  <a:pos x="250" y="75"/>
                </a:cxn>
                <a:cxn ang="0">
                  <a:pos x="238" y="58"/>
                </a:cxn>
                <a:cxn ang="0">
                  <a:pos x="228" y="42"/>
                </a:cxn>
                <a:cxn ang="0">
                  <a:pos x="205" y="28"/>
                </a:cxn>
                <a:cxn ang="0">
                  <a:pos x="175" y="16"/>
                </a:cxn>
                <a:cxn ang="0">
                  <a:pos x="144" y="6"/>
                </a:cxn>
                <a:cxn ang="0">
                  <a:pos x="118" y="0"/>
                </a:cxn>
                <a:cxn ang="0">
                  <a:pos x="83" y="2"/>
                </a:cxn>
                <a:cxn ang="0">
                  <a:pos x="53" y="7"/>
                </a:cxn>
                <a:cxn ang="0">
                  <a:pos x="25" y="16"/>
                </a:cxn>
                <a:cxn ang="0">
                  <a:pos x="0" y="25"/>
                </a:cxn>
              </a:cxnLst>
              <a:rect l="0" t="0" r="r" b="b"/>
              <a:pathLst>
                <a:path w="268" h="116">
                  <a:moveTo>
                    <a:pt x="0" y="25"/>
                  </a:moveTo>
                  <a:lnTo>
                    <a:pt x="2" y="31"/>
                  </a:lnTo>
                  <a:lnTo>
                    <a:pt x="30" y="20"/>
                  </a:lnTo>
                  <a:lnTo>
                    <a:pt x="54" y="13"/>
                  </a:lnTo>
                  <a:lnTo>
                    <a:pt x="84" y="8"/>
                  </a:lnTo>
                  <a:lnTo>
                    <a:pt x="118" y="5"/>
                  </a:lnTo>
                  <a:lnTo>
                    <a:pt x="140" y="11"/>
                  </a:lnTo>
                  <a:lnTo>
                    <a:pt x="173" y="22"/>
                  </a:lnTo>
                  <a:lnTo>
                    <a:pt x="204" y="33"/>
                  </a:lnTo>
                  <a:lnTo>
                    <a:pt x="224" y="47"/>
                  </a:lnTo>
                  <a:lnTo>
                    <a:pt x="234" y="61"/>
                  </a:lnTo>
                  <a:lnTo>
                    <a:pt x="247" y="80"/>
                  </a:lnTo>
                  <a:lnTo>
                    <a:pt x="255" y="96"/>
                  </a:lnTo>
                  <a:lnTo>
                    <a:pt x="262" y="116"/>
                  </a:lnTo>
                  <a:lnTo>
                    <a:pt x="268" y="115"/>
                  </a:lnTo>
                  <a:lnTo>
                    <a:pt x="262" y="99"/>
                  </a:lnTo>
                  <a:lnTo>
                    <a:pt x="250" y="75"/>
                  </a:lnTo>
                  <a:lnTo>
                    <a:pt x="238" y="58"/>
                  </a:lnTo>
                  <a:lnTo>
                    <a:pt x="228" y="42"/>
                  </a:lnTo>
                  <a:lnTo>
                    <a:pt x="205" y="28"/>
                  </a:lnTo>
                  <a:lnTo>
                    <a:pt x="175" y="16"/>
                  </a:lnTo>
                  <a:lnTo>
                    <a:pt x="144" y="6"/>
                  </a:lnTo>
                  <a:lnTo>
                    <a:pt x="118" y="0"/>
                  </a:lnTo>
                  <a:lnTo>
                    <a:pt x="83" y="2"/>
                  </a:lnTo>
                  <a:lnTo>
                    <a:pt x="53" y="7"/>
                  </a:lnTo>
                  <a:lnTo>
                    <a:pt x="25" y="16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30" name="Freeform 450"/>
            <p:cNvSpPr>
              <a:spLocks/>
            </p:cNvSpPr>
            <p:nvPr/>
          </p:nvSpPr>
          <p:spPr bwMode="auto">
            <a:xfrm>
              <a:off x="1174" y="982"/>
              <a:ext cx="240" cy="25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3" y="35"/>
                </a:cxn>
                <a:cxn ang="0">
                  <a:pos x="23" y="21"/>
                </a:cxn>
                <a:cxn ang="0">
                  <a:pos x="49" y="14"/>
                </a:cxn>
                <a:cxn ang="0">
                  <a:pos x="79" y="6"/>
                </a:cxn>
                <a:cxn ang="0">
                  <a:pos x="104" y="6"/>
                </a:cxn>
                <a:cxn ang="0">
                  <a:pos x="135" y="16"/>
                </a:cxn>
                <a:cxn ang="0">
                  <a:pos x="167" y="28"/>
                </a:cxn>
                <a:cxn ang="0">
                  <a:pos x="187" y="46"/>
                </a:cxn>
                <a:cxn ang="0">
                  <a:pos x="205" y="72"/>
                </a:cxn>
                <a:cxn ang="0">
                  <a:pos x="224" y="102"/>
                </a:cxn>
                <a:cxn ang="0">
                  <a:pos x="233" y="132"/>
                </a:cxn>
                <a:cxn ang="0">
                  <a:pos x="234" y="161"/>
                </a:cxn>
                <a:cxn ang="0">
                  <a:pos x="234" y="198"/>
                </a:cxn>
                <a:cxn ang="0">
                  <a:pos x="227" y="256"/>
                </a:cxn>
                <a:cxn ang="0">
                  <a:pos x="232" y="256"/>
                </a:cxn>
                <a:cxn ang="0">
                  <a:pos x="240" y="198"/>
                </a:cxn>
                <a:cxn ang="0">
                  <a:pos x="240" y="161"/>
                </a:cxn>
                <a:cxn ang="0">
                  <a:pos x="238" y="131"/>
                </a:cxn>
                <a:cxn ang="0">
                  <a:pos x="229" y="100"/>
                </a:cxn>
                <a:cxn ang="0">
                  <a:pos x="210" y="69"/>
                </a:cxn>
                <a:cxn ang="0">
                  <a:pos x="191" y="42"/>
                </a:cxn>
                <a:cxn ang="0">
                  <a:pos x="169" y="22"/>
                </a:cxn>
                <a:cxn ang="0">
                  <a:pos x="141" y="11"/>
                </a:cxn>
                <a:cxn ang="0">
                  <a:pos x="105" y="0"/>
                </a:cxn>
                <a:cxn ang="0">
                  <a:pos x="79" y="0"/>
                </a:cxn>
                <a:cxn ang="0">
                  <a:pos x="48" y="8"/>
                </a:cxn>
                <a:cxn ang="0">
                  <a:pos x="21" y="16"/>
                </a:cxn>
                <a:cxn ang="0">
                  <a:pos x="0" y="30"/>
                </a:cxn>
              </a:cxnLst>
              <a:rect l="0" t="0" r="r" b="b"/>
              <a:pathLst>
                <a:path w="240" h="256">
                  <a:moveTo>
                    <a:pt x="0" y="30"/>
                  </a:moveTo>
                  <a:lnTo>
                    <a:pt x="3" y="35"/>
                  </a:lnTo>
                  <a:lnTo>
                    <a:pt x="23" y="21"/>
                  </a:lnTo>
                  <a:lnTo>
                    <a:pt x="49" y="14"/>
                  </a:lnTo>
                  <a:lnTo>
                    <a:pt x="79" y="6"/>
                  </a:lnTo>
                  <a:lnTo>
                    <a:pt x="104" y="6"/>
                  </a:lnTo>
                  <a:lnTo>
                    <a:pt x="135" y="16"/>
                  </a:lnTo>
                  <a:lnTo>
                    <a:pt x="167" y="28"/>
                  </a:lnTo>
                  <a:lnTo>
                    <a:pt x="187" y="46"/>
                  </a:lnTo>
                  <a:lnTo>
                    <a:pt x="205" y="72"/>
                  </a:lnTo>
                  <a:lnTo>
                    <a:pt x="224" y="102"/>
                  </a:lnTo>
                  <a:lnTo>
                    <a:pt x="233" y="132"/>
                  </a:lnTo>
                  <a:lnTo>
                    <a:pt x="234" y="161"/>
                  </a:lnTo>
                  <a:lnTo>
                    <a:pt x="234" y="198"/>
                  </a:lnTo>
                  <a:lnTo>
                    <a:pt x="227" y="256"/>
                  </a:lnTo>
                  <a:lnTo>
                    <a:pt x="232" y="256"/>
                  </a:lnTo>
                  <a:lnTo>
                    <a:pt x="240" y="198"/>
                  </a:lnTo>
                  <a:lnTo>
                    <a:pt x="240" y="161"/>
                  </a:lnTo>
                  <a:lnTo>
                    <a:pt x="238" y="131"/>
                  </a:lnTo>
                  <a:lnTo>
                    <a:pt x="229" y="100"/>
                  </a:lnTo>
                  <a:lnTo>
                    <a:pt x="210" y="69"/>
                  </a:lnTo>
                  <a:lnTo>
                    <a:pt x="191" y="42"/>
                  </a:lnTo>
                  <a:lnTo>
                    <a:pt x="169" y="22"/>
                  </a:lnTo>
                  <a:lnTo>
                    <a:pt x="141" y="11"/>
                  </a:lnTo>
                  <a:lnTo>
                    <a:pt x="105" y="0"/>
                  </a:lnTo>
                  <a:lnTo>
                    <a:pt x="79" y="0"/>
                  </a:lnTo>
                  <a:lnTo>
                    <a:pt x="48" y="8"/>
                  </a:lnTo>
                  <a:lnTo>
                    <a:pt x="21" y="1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31" name="Freeform 451"/>
            <p:cNvSpPr>
              <a:spLocks/>
            </p:cNvSpPr>
            <p:nvPr/>
          </p:nvSpPr>
          <p:spPr bwMode="auto">
            <a:xfrm>
              <a:off x="1316" y="948"/>
              <a:ext cx="108" cy="17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6"/>
                </a:cxn>
                <a:cxn ang="0">
                  <a:pos x="26" y="12"/>
                </a:cxn>
                <a:cxn ang="0">
                  <a:pos x="50" y="24"/>
                </a:cxn>
                <a:cxn ang="0">
                  <a:pos x="67" y="42"/>
                </a:cxn>
                <a:cxn ang="0">
                  <a:pos x="83" y="68"/>
                </a:cxn>
                <a:cxn ang="0">
                  <a:pos x="93" y="94"/>
                </a:cxn>
                <a:cxn ang="0">
                  <a:pos x="99" y="119"/>
                </a:cxn>
                <a:cxn ang="0">
                  <a:pos x="102" y="139"/>
                </a:cxn>
                <a:cxn ang="0">
                  <a:pos x="101" y="174"/>
                </a:cxn>
                <a:cxn ang="0">
                  <a:pos x="106" y="174"/>
                </a:cxn>
                <a:cxn ang="0">
                  <a:pos x="108" y="138"/>
                </a:cxn>
                <a:cxn ang="0">
                  <a:pos x="104" y="118"/>
                </a:cxn>
                <a:cxn ang="0">
                  <a:pos x="99" y="92"/>
                </a:cxn>
                <a:cxn ang="0">
                  <a:pos x="89" y="67"/>
                </a:cxn>
                <a:cxn ang="0">
                  <a:pos x="72" y="40"/>
                </a:cxn>
                <a:cxn ang="0">
                  <a:pos x="54" y="20"/>
                </a:cxn>
                <a:cxn ang="0">
                  <a:pos x="26" y="6"/>
                </a:cxn>
                <a:cxn ang="0">
                  <a:pos x="1" y="0"/>
                </a:cxn>
              </a:cxnLst>
              <a:rect l="0" t="0" r="r" b="b"/>
              <a:pathLst>
                <a:path w="108" h="174">
                  <a:moveTo>
                    <a:pt x="1" y="0"/>
                  </a:moveTo>
                  <a:lnTo>
                    <a:pt x="0" y="6"/>
                  </a:lnTo>
                  <a:lnTo>
                    <a:pt x="26" y="12"/>
                  </a:lnTo>
                  <a:lnTo>
                    <a:pt x="50" y="24"/>
                  </a:lnTo>
                  <a:lnTo>
                    <a:pt x="67" y="42"/>
                  </a:lnTo>
                  <a:lnTo>
                    <a:pt x="83" y="68"/>
                  </a:lnTo>
                  <a:lnTo>
                    <a:pt x="93" y="94"/>
                  </a:lnTo>
                  <a:lnTo>
                    <a:pt x="99" y="119"/>
                  </a:lnTo>
                  <a:lnTo>
                    <a:pt x="102" y="139"/>
                  </a:lnTo>
                  <a:lnTo>
                    <a:pt x="101" y="174"/>
                  </a:lnTo>
                  <a:lnTo>
                    <a:pt x="106" y="174"/>
                  </a:lnTo>
                  <a:lnTo>
                    <a:pt x="108" y="138"/>
                  </a:lnTo>
                  <a:lnTo>
                    <a:pt x="104" y="118"/>
                  </a:lnTo>
                  <a:lnTo>
                    <a:pt x="99" y="92"/>
                  </a:lnTo>
                  <a:lnTo>
                    <a:pt x="89" y="67"/>
                  </a:lnTo>
                  <a:lnTo>
                    <a:pt x="72" y="40"/>
                  </a:lnTo>
                  <a:lnTo>
                    <a:pt x="54" y="20"/>
                  </a:lnTo>
                  <a:lnTo>
                    <a:pt x="26" y="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32" name="Freeform 452"/>
            <p:cNvSpPr>
              <a:spLocks/>
            </p:cNvSpPr>
            <p:nvPr/>
          </p:nvSpPr>
          <p:spPr bwMode="auto">
            <a:xfrm>
              <a:off x="1347" y="901"/>
              <a:ext cx="94" cy="21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30" y="24"/>
                </a:cxn>
                <a:cxn ang="0">
                  <a:pos x="50" y="49"/>
                </a:cxn>
                <a:cxn ang="0">
                  <a:pos x="66" y="74"/>
                </a:cxn>
                <a:cxn ang="0">
                  <a:pos x="74" y="102"/>
                </a:cxn>
                <a:cxn ang="0">
                  <a:pos x="83" y="134"/>
                </a:cxn>
                <a:cxn ang="0">
                  <a:pos x="89" y="166"/>
                </a:cxn>
                <a:cxn ang="0">
                  <a:pos x="88" y="186"/>
                </a:cxn>
                <a:cxn ang="0">
                  <a:pos x="87" y="215"/>
                </a:cxn>
                <a:cxn ang="0">
                  <a:pos x="92" y="215"/>
                </a:cxn>
                <a:cxn ang="0">
                  <a:pos x="94" y="186"/>
                </a:cxn>
                <a:cxn ang="0">
                  <a:pos x="94" y="165"/>
                </a:cxn>
                <a:cxn ang="0">
                  <a:pos x="88" y="133"/>
                </a:cxn>
                <a:cxn ang="0">
                  <a:pos x="79" y="101"/>
                </a:cxn>
                <a:cxn ang="0">
                  <a:pos x="70" y="72"/>
                </a:cxn>
                <a:cxn ang="0">
                  <a:pos x="53" y="43"/>
                </a:cxn>
                <a:cxn ang="0">
                  <a:pos x="34" y="20"/>
                </a:cxn>
                <a:cxn ang="0">
                  <a:pos x="3" y="0"/>
                </a:cxn>
              </a:cxnLst>
              <a:rect l="0" t="0" r="r" b="b"/>
              <a:pathLst>
                <a:path w="94" h="215">
                  <a:moveTo>
                    <a:pt x="3" y="0"/>
                  </a:moveTo>
                  <a:lnTo>
                    <a:pt x="0" y="5"/>
                  </a:lnTo>
                  <a:lnTo>
                    <a:pt x="30" y="24"/>
                  </a:lnTo>
                  <a:lnTo>
                    <a:pt x="50" y="49"/>
                  </a:lnTo>
                  <a:lnTo>
                    <a:pt x="66" y="74"/>
                  </a:lnTo>
                  <a:lnTo>
                    <a:pt x="74" y="102"/>
                  </a:lnTo>
                  <a:lnTo>
                    <a:pt x="83" y="134"/>
                  </a:lnTo>
                  <a:lnTo>
                    <a:pt x="89" y="166"/>
                  </a:lnTo>
                  <a:lnTo>
                    <a:pt x="88" y="186"/>
                  </a:lnTo>
                  <a:lnTo>
                    <a:pt x="87" y="215"/>
                  </a:lnTo>
                  <a:lnTo>
                    <a:pt x="92" y="215"/>
                  </a:lnTo>
                  <a:lnTo>
                    <a:pt x="94" y="186"/>
                  </a:lnTo>
                  <a:lnTo>
                    <a:pt x="94" y="165"/>
                  </a:lnTo>
                  <a:lnTo>
                    <a:pt x="88" y="133"/>
                  </a:lnTo>
                  <a:lnTo>
                    <a:pt x="79" y="101"/>
                  </a:lnTo>
                  <a:lnTo>
                    <a:pt x="70" y="72"/>
                  </a:lnTo>
                  <a:lnTo>
                    <a:pt x="53" y="43"/>
                  </a:lnTo>
                  <a:lnTo>
                    <a:pt x="34" y="2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33" name="Freeform 453"/>
            <p:cNvSpPr>
              <a:spLocks/>
            </p:cNvSpPr>
            <p:nvPr/>
          </p:nvSpPr>
          <p:spPr bwMode="auto">
            <a:xfrm>
              <a:off x="980" y="1341"/>
              <a:ext cx="6" cy="14"/>
            </a:xfrm>
            <a:custGeom>
              <a:avLst/>
              <a:gdLst/>
              <a:ahLst/>
              <a:cxnLst>
                <a:cxn ang="0">
                  <a:pos x="6" y="14"/>
                </a:cxn>
                <a:cxn ang="0">
                  <a:pos x="4" y="7"/>
                </a:cxn>
                <a:cxn ang="0">
                  <a:pos x="0" y="0"/>
                </a:cxn>
              </a:cxnLst>
              <a:rect l="0" t="0" r="r" b="b"/>
              <a:pathLst>
                <a:path w="6" h="14">
                  <a:moveTo>
                    <a:pt x="6" y="14"/>
                  </a:moveTo>
                  <a:lnTo>
                    <a:pt x="4" y="7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34" name="Freeform 454"/>
            <p:cNvSpPr>
              <a:spLocks/>
            </p:cNvSpPr>
            <p:nvPr/>
          </p:nvSpPr>
          <p:spPr bwMode="auto">
            <a:xfrm>
              <a:off x="980" y="1341"/>
              <a:ext cx="7" cy="14"/>
            </a:xfrm>
            <a:custGeom>
              <a:avLst/>
              <a:gdLst/>
              <a:ahLst/>
              <a:cxnLst>
                <a:cxn ang="0">
                  <a:pos x="6" y="14"/>
                </a:cxn>
                <a:cxn ang="0">
                  <a:pos x="7" y="14"/>
                </a:cxn>
                <a:cxn ang="0">
                  <a:pos x="5" y="7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4" y="7"/>
                </a:cxn>
                <a:cxn ang="0">
                  <a:pos x="6" y="14"/>
                </a:cxn>
              </a:cxnLst>
              <a:rect l="0" t="0" r="r" b="b"/>
              <a:pathLst>
                <a:path w="7" h="14">
                  <a:moveTo>
                    <a:pt x="6" y="14"/>
                  </a:moveTo>
                  <a:lnTo>
                    <a:pt x="7" y="14"/>
                  </a:lnTo>
                  <a:lnTo>
                    <a:pt x="5" y="7"/>
                  </a:lnTo>
                  <a:lnTo>
                    <a:pt x="1" y="0"/>
                  </a:lnTo>
                  <a:lnTo>
                    <a:pt x="0" y="0"/>
                  </a:lnTo>
                  <a:lnTo>
                    <a:pt x="4" y="7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35" name="Freeform 455"/>
            <p:cNvSpPr>
              <a:spLocks/>
            </p:cNvSpPr>
            <p:nvPr/>
          </p:nvSpPr>
          <p:spPr bwMode="auto">
            <a:xfrm>
              <a:off x="1000" y="1355"/>
              <a:ext cx="152" cy="144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6" y="48"/>
                </a:cxn>
                <a:cxn ang="0">
                  <a:pos x="14" y="67"/>
                </a:cxn>
                <a:cxn ang="0">
                  <a:pos x="22" y="79"/>
                </a:cxn>
                <a:cxn ang="0">
                  <a:pos x="35" y="92"/>
                </a:cxn>
                <a:cxn ang="0">
                  <a:pos x="47" y="100"/>
                </a:cxn>
                <a:cxn ang="0">
                  <a:pos x="48" y="100"/>
                </a:cxn>
                <a:cxn ang="0">
                  <a:pos x="48" y="101"/>
                </a:cxn>
                <a:cxn ang="0">
                  <a:pos x="49" y="102"/>
                </a:cxn>
                <a:cxn ang="0">
                  <a:pos x="51" y="103"/>
                </a:cxn>
                <a:cxn ang="0">
                  <a:pos x="52" y="104"/>
                </a:cxn>
                <a:cxn ang="0">
                  <a:pos x="53" y="105"/>
                </a:cxn>
                <a:cxn ang="0">
                  <a:pos x="54" y="106"/>
                </a:cxn>
                <a:cxn ang="0">
                  <a:pos x="56" y="108"/>
                </a:cxn>
                <a:cxn ang="0">
                  <a:pos x="57" y="109"/>
                </a:cxn>
                <a:cxn ang="0">
                  <a:pos x="58" y="110"/>
                </a:cxn>
                <a:cxn ang="0">
                  <a:pos x="59" y="112"/>
                </a:cxn>
                <a:cxn ang="0">
                  <a:pos x="59" y="112"/>
                </a:cxn>
                <a:cxn ang="0">
                  <a:pos x="59" y="113"/>
                </a:cxn>
                <a:cxn ang="0">
                  <a:pos x="60" y="114"/>
                </a:cxn>
                <a:cxn ang="0">
                  <a:pos x="60" y="115"/>
                </a:cxn>
                <a:cxn ang="0">
                  <a:pos x="61" y="116"/>
                </a:cxn>
                <a:cxn ang="0">
                  <a:pos x="62" y="117"/>
                </a:cxn>
                <a:cxn ang="0">
                  <a:pos x="62" y="118"/>
                </a:cxn>
                <a:cxn ang="0">
                  <a:pos x="63" y="119"/>
                </a:cxn>
                <a:cxn ang="0">
                  <a:pos x="64" y="120"/>
                </a:cxn>
                <a:cxn ang="0">
                  <a:pos x="65" y="120"/>
                </a:cxn>
                <a:cxn ang="0">
                  <a:pos x="65" y="121"/>
                </a:cxn>
                <a:cxn ang="0">
                  <a:pos x="65" y="121"/>
                </a:cxn>
                <a:cxn ang="0">
                  <a:pos x="65" y="121"/>
                </a:cxn>
                <a:cxn ang="0">
                  <a:pos x="71" y="131"/>
                </a:cxn>
                <a:cxn ang="0">
                  <a:pos x="74" y="140"/>
                </a:cxn>
                <a:cxn ang="0">
                  <a:pos x="85" y="144"/>
                </a:cxn>
                <a:cxn ang="0">
                  <a:pos x="94" y="139"/>
                </a:cxn>
                <a:cxn ang="0">
                  <a:pos x="97" y="126"/>
                </a:cxn>
                <a:cxn ang="0">
                  <a:pos x="104" y="117"/>
                </a:cxn>
                <a:cxn ang="0">
                  <a:pos x="115" y="117"/>
                </a:cxn>
                <a:cxn ang="0">
                  <a:pos x="126" y="123"/>
                </a:cxn>
                <a:cxn ang="0">
                  <a:pos x="135" y="126"/>
                </a:cxn>
                <a:cxn ang="0">
                  <a:pos x="147" y="128"/>
                </a:cxn>
                <a:cxn ang="0">
                  <a:pos x="152" y="121"/>
                </a:cxn>
                <a:cxn ang="0">
                  <a:pos x="151" y="111"/>
                </a:cxn>
                <a:cxn ang="0">
                  <a:pos x="147" y="102"/>
                </a:cxn>
                <a:cxn ang="0">
                  <a:pos x="143" y="93"/>
                </a:cxn>
                <a:cxn ang="0">
                  <a:pos x="140" y="81"/>
                </a:cxn>
                <a:cxn ang="0">
                  <a:pos x="139" y="70"/>
                </a:cxn>
                <a:cxn ang="0">
                  <a:pos x="141" y="63"/>
                </a:cxn>
                <a:cxn ang="0">
                  <a:pos x="136" y="54"/>
                </a:cxn>
                <a:cxn ang="0">
                  <a:pos x="127" y="42"/>
                </a:cxn>
                <a:cxn ang="0">
                  <a:pos x="123" y="30"/>
                </a:cxn>
                <a:cxn ang="0">
                  <a:pos x="114" y="17"/>
                </a:cxn>
                <a:cxn ang="0">
                  <a:pos x="108" y="3"/>
                </a:cxn>
                <a:cxn ang="0">
                  <a:pos x="89" y="1"/>
                </a:cxn>
                <a:cxn ang="0">
                  <a:pos x="70" y="0"/>
                </a:cxn>
                <a:cxn ang="0">
                  <a:pos x="53" y="8"/>
                </a:cxn>
                <a:cxn ang="0">
                  <a:pos x="42" y="19"/>
                </a:cxn>
                <a:cxn ang="0">
                  <a:pos x="26" y="26"/>
                </a:cxn>
                <a:cxn ang="0">
                  <a:pos x="14" y="28"/>
                </a:cxn>
                <a:cxn ang="0">
                  <a:pos x="0" y="25"/>
                </a:cxn>
                <a:cxn ang="0">
                  <a:pos x="0" y="25"/>
                </a:cxn>
              </a:cxnLst>
              <a:rect l="0" t="0" r="r" b="b"/>
              <a:pathLst>
                <a:path w="152" h="144">
                  <a:moveTo>
                    <a:pt x="0" y="25"/>
                  </a:moveTo>
                  <a:lnTo>
                    <a:pt x="6" y="48"/>
                  </a:lnTo>
                  <a:lnTo>
                    <a:pt x="14" y="67"/>
                  </a:lnTo>
                  <a:lnTo>
                    <a:pt x="22" y="79"/>
                  </a:lnTo>
                  <a:lnTo>
                    <a:pt x="35" y="92"/>
                  </a:lnTo>
                  <a:lnTo>
                    <a:pt x="47" y="100"/>
                  </a:lnTo>
                  <a:lnTo>
                    <a:pt x="48" y="100"/>
                  </a:lnTo>
                  <a:lnTo>
                    <a:pt x="48" y="101"/>
                  </a:lnTo>
                  <a:lnTo>
                    <a:pt x="49" y="102"/>
                  </a:lnTo>
                  <a:lnTo>
                    <a:pt x="51" y="103"/>
                  </a:lnTo>
                  <a:lnTo>
                    <a:pt x="52" y="104"/>
                  </a:lnTo>
                  <a:lnTo>
                    <a:pt x="53" y="105"/>
                  </a:lnTo>
                  <a:lnTo>
                    <a:pt x="54" y="106"/>
                  </a:lnTo>
                  <a:lnTo>
                    <a:pt x="56" y="108"/>
                  </a:lnTo>
                  <a:lnTo>
                    <a:pt x="57" y="109"/>
                  </a:lnTo>
                  <a:lnTo>
                    <a:pt x="58" y="110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3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1" y="116"/>
                  </a:lnTo>
                  <a:lnTo>
                    <a:pt x="62" y="117"/>
                  </a:lnTo>
                  <a:lnTo>
                    <a:pt x="62" y="118"/>
                  </a:lnTo>
                  <a:lnTo>
                    <a:pt x="63" y="119"/>
                  </a:lnTo>
                  <a:lnTo>
                    <a:pt x="64" y="120"/>
                  </a:lnTo>
                  <a:lnTo>
                    <a:pt x="65" y="120"/>
                  </a:lnTo>
                  <a:lnTo>
                    <a:pt x="65" y="121"/>
                  </a:lnTo>
                  <a:lnTo>
                    <a:pt x="65" y="121"/>
                  </a:lnTo>
                  <a:lnTo>
                    <a:pt x="65" y="121"/>
                  </a:lnTo>
                  <a:lnTo>
                    <a:pt x="71" y="131"/>
                  </a:lnTo>
                  <a:lnTo>
                    <a:pt x="74" y="140"/>
                  </a:lnTo>
                  <a:lnTo>
                    <a:pt x="85" y="144"/>
                  </a:lnTo>
                  <a:lnTo>
                    <a:pt x="94" y="139"/>
                  </a:lnTo>
                  <a:lnTo>
                    <a:pt x="97" y="126"/>
                  </a:lnTo>
                  <a:lnTo>
                    <a:pt x="104" y="117"/>
                  </a:lnTo>
                  <a:lnTo>
                    <a:pt x="115" y="117"/>
                  </a:lnTo>
                  <a:lnTo>
                    <a:pt x="126" y="123"/>
                  </a:lnTo>
                  <a:lnTo>
                    <a:pt x="135" y="126"/>
                  </a:lnTo>
                  <a:lnTo>
                    <a:pt x="147" y="128"/>
                  </a:lnTo>
                  <a:lnTo>
                    <a:pt x="152" y="121"/>
                  </a:lnTo>
                  <a:lnTo>
                    <a:pt x="151" y="111"/>
                  </a:lnTo>
                  <a:lnTo>
                    <a:pt x="147" y="102"/>
                  </a:lnTo>
                  <a:lnTo>
                    <a:pt x="143" y="93"/>
                  </a:lnTo>
                  <a:lnTo>
                    <a:pt x="140" y="81"/>
                  </a:lnTo>
                  <a:lnTo>
                    <a:pt x="139" y="70"/>
                  </a:lnTo>
                  <a:lnTo>
                    <a:pt x="141" y="63"/>
                  </a:lnTo>
                  <a:lnTo>
                    <a:pt x="136" y="54"/>
                  </a:lnTo>
                  <a:lnTo>
                    <a:pt x="127" y="42"/>
                  </a:lnTo>
                  <a:lnTo>
                    <a:pt x="123" y="30"/>
                  </a:lnTo>
                  <a:lnTo>
                    <a:pt x="114" y="17"/>
                  </a:lnTo>
                  <a:lnTo>
                    <a:pt x="108" y="3"/>
                  </a:lnTo>
                  <a:lnTo>
                    <a:pt x="89" y="1"/>
                  </a:lnTo>
                  <a:lnTo>
                    <a:pt x="70" y="0"/>
                  </a:lnTo>
                  <a:lnTo>
                    <a:pt x="53" y="8"/>
                  </a:lnTo>
                  <a:lnTo>
                    <a:pt x="42" y="19"/>
                  </a:lnTo>
                  <a:lnTo>
                    <a:pt x="26" y="26"/>
                  </a:lnTo>
                  <a:lnTo>
                    <a:pt x="14" y="28"/>
                  </a:ln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36" name="Freeform 456"/>
            <p:cNvSpPr>
              <a:spLocks/>
            </p:cNvSpPr>
            <p:nvPr/>
          </p:nvSpPr>
          <p:spPr bwMode="auto">
            <a:xfrm>
              <a:off x="994" y="1379"/>
              <a:ext cx="57" cy="8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3"/>
                </a:cxn>
                <a:cxn ang="0">
                  <a:pos x="6" y="26"/>
                </a:cxn>
                <a:cxn ang="0">
                  <a:pos x="14" y="45"/>
                </a:cxn>
                <a:cxn ang="0">
                  <a:pos x="22" y="58"/>
                </a:cxn>
                <a:cxn ang="0">
                  <a:pos x="38" y="73"/>
                </a:cxn>
                <a:cxn ang="0">
                  <a:pos x="50" y="81"/>
                </a:cxn>
                <a:cxn ang="0">
                  <a:pos x="53" y="76"/>
                </a:cxn>
                <a:cxn ang="0">
                  <a:pos x="57" y="71"/>
                </a:cxn>
                <a:cxn ang="0">
                  <a:pos x="45" y="63"/>
                </a:cxn>
                <a:cxn ang="0">
                  <a:pos x="33" y="51"/>
                </a:cxn>
                <a:cxn ang="0">
                  <a:pos x="25" y="40"/>
                </a:cxn>
                <a:cxn ang="0">
                  <a:pos x="18" y="23"/>
                </a:cxn>
                <a:cxn ang="0">
                  <a:pos x="12" y="0"/>
                </a:cxn>
              </a:cxnLst>
              <a:rect l="0" t="0" r="r" b="b"/>
              <a:pathLst>
                <a:path w="57" h="81">
                  <a:moveTo>
                    <a:pt x="12" y="0"/>
                  </a:moveTo>
                  <a:lnTo>
                    <a:pt x="0" y="3"/>
                  </a:lnTo>
                  <a:lnTo>
                    <a:pt x="6" y="26"/>
                  </a:lnTo>
                  <a:lnTo>
                    <a:pt x="14" y="45"/>
                  </a:lnTo>
                  <a:lnTo>
                    <a:pt x="22" y="58"/>
                  </a:lnTo>
                  <a:lnTo>
                    <a:pt x="38" y="73"/>
                  </a:lnTo>
                  <a:lnTo>
                    <a:pt x="50" y="81"/>
                  </a:lnTo>
                  <a:lnTo>
                    <a:pt x="53" y="76"/>
                  </a:lnTo>
                  <a:lnTo>
                    <a:pt x="57" y="71"/>
                  </a:lnTo>
                  <a:lnTo>
                    <a:pt x="45" y="63"/>
                  </a:lnTo>
                  <a:lnTo>
                    <a:pt x="33" y="51"/>
                  </a:lnTo>
                  <a:lnTo>
                    <a:pt x="25" y="40"/>
                  </a:lnTo>
                  <a:lnTo>
                    <a:pt x="18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37" name="Freeform 457"/>
            <p:cNvSpPr>
              <a:spLocks/>
            </p:cNvSpPr>
            <p:nvPr/>
          </p:nvSpPr>
          <p:spPr bwMode="auto">
            <a:xfrm>
              <a:off x="1043" y="1450"/>
              <a:ext cx="10" cy="11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0" y="9"/>
                </a:cxn>
                <a:cxn ang="0">
                  <a:pos x="2" y="11"/>
                </a:cxn>
                <a:cxn ang="0">
                  <a:pos x="6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" y="5"/>
                </a:cxn>
              </a:cxnLst>
              <a:rect l="0" t="0" r="r" b="b"/>
              <a:pathLst>
                <a:path w="10" h="11">
                  <a:moveTo>
                    <a:pt x="4" y="5"/>
                  </a:moveTo>
                  <a:lnTo>
                    <a:pt x="0" y="9"/>
                  </a:lnTo>
                  <a:lnTo>
                    <a:pt x="2" y="11"/>
                  </a:lnTo>
                  <a:lnTo>
                    <a:pt x="6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38" name="Freeform 458"/>
            <p:cNvSpPr>
              <a:spLocks/>
            </p:cNvSpPr>
            <p:nvPr/>
          </p:nvSpPr>
          <p:spPr bwMode="auto">
            <a:xfrm>
              <a:off x="1045" y="1452"/>
              <a:ext cx="9" cy="11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9"/>
                </a:cxn>
                <a:cxn ang="0">
                  <a:pos x="1" y="10"/>
                </a:cxn>
                <a:cxn ang="0">
                  <a:pos x="2" y="11"/>
                </a:cxn>
                <a:cxn ang="0">
                  <a:pos x="6" y="6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4" y="5"/>
                </a:cxn>
                <a:cxn ang="0">
                  <a:pos x="0" y="9"/>
                </a:cxn>
              </a:cxnLst>
              <a:rect l="0" t="0" r="r" b="b"/>
              <a:pathLst>
                <a:path w="9" h="11">
                  <a:moveTo>
                    <a:pt x="0" y="9"/>
                  </a:moveTo>
                  <a:lnTo>
                    <a:pt x="0" y="9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6" y="6"/>
                  </a:lnTo>
                  <a:lnTo>
                    <a:pt x="9" y="1"/>
                  </a:lnTo>
                  <a:lnTo>
                    <a:pt x="8" y="0"/>
                  </a:lnTo>
                  <a:lnTo>
                    <a:pt x="4" y="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39" name="Freeform 459"/>
            <p:cNvSpPr>
              <a:spLocks/>
            </p:cNvSpPr>
            <p:nvPr/>
          </p:nvSpPr>
          <p:spPr bwMode="auto">
            <a:xfrm>
              <a:off x="1047" y="1453"/>
              <a:ext cx="14" cy="1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0" y="9"/>
                </a:cxn>
                <a:cxn ang="0">
                  <a:pos x="6" y="15"/>
                </a:cxn>
                <a:cxn ang="0">
                  <a:pos x="10" y="11"/>
                </a:cxn>
                <a:cxn ang="0">
                  <a:pos x="14" y="7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5"/>
                </a:cxn>
              </a:cxnLst>
              <a:rect l="0" t="0" r="r" b="b"/>
              <a:pathLst>
                <a:path w="14" h="15">
                  <a:moveTo>
                    <a:pt x="4" y="5"/>
                  </a:moveTo>
                  <a:lnTo>
                    <a:pt x="0" y="9"/>
                  </a:lnTo>
                  <a:lnTo>
                    <a:pt x="6" y="15"/>
                  </a:lnTo>
                  <a:lnTo>
                    <a:pt x="10" y="11"/>
                  </a:lnTo>
                  <a:lnTo>
                    <a:pt x="14" y="7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40" name="Freeform 460"/>
            <p:cNvSpPr>
              <a:spLocks/>
            </p:cNvSpPr>
            <p:nvPr/>
          </p:nvSpPr>
          <p:spPr bwMode="auto">
            <a:xfrm>
              <a:off x="1052" y="1460"/>
              <a:ext cx="12" cy="10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7" y="7"/>
                </a:cxn>
                <a:cxn ang="0">
                  <a:pos x="12" y="3"/>
                </a:cxn>
                <a:cxn ang="0">
                  <a:pos x="10" y="1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5" y="4"/>
                </a:cxn>
              </a:cxnLst>
              <a:rect l="0" t="0" r="r" b="b"/>
              <a:pathLst>
                <a:path w="12" h="10">
                  <a:moveTo>
                    <a:pt x="5" y="4"/>
                  </a:moveTo>
                  <a:lnTo>
                    <a:pt x="0" y="7"/>
                  </a:lnTo>
                  <a:lnTo>
                    <a:pt x="1" y="10"/>
                  </a:lnTo>
                  <a:lnTo>
                    <a:pt x="7" y="7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41" name="Freeform 461"/>
            <p:cNvSpPr>
              <a:spLocks/>
            </p:cNvSpPr>
            <p:nvPr/>
          </p:nvSpPr>
          <p:spPr bwMode="auto">
            <a:xfrm>
              <a:off x="1053" y="1463"/>
              <a:ext cx="12" cy="4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6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6" y="4"/>
                </a:cxn>
              </a:cxnLst>
              <a:rect l="0" t="0" r="r" b="b"/>
              <a:pathLst>
                <a:path w="12" h="4">
                  <a:moveTo>
                    <a:pt x="6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6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42" name="Freeform 462"/>
            <p:cNvSpPr>
              <a:spLocks/>
            </p:cNvSpPr>
            <p:nvPr/>
          </p:nvSpPr>
          <p:spPr bwMode="auto">
            <a:xfrm>
              <a:off x="1053" y="1464"/>
              <a:ext cx="12" cy="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1" y="8"/>
                </a:cxn>
                <a:cxn ang="0">
                  <a:pos x="7" y="5"/>
                </a:cxn>
                <a:cxn ang="0">
                  <a:pos x="12" y="2"/>
                </a:cxn>
                <a:cxn ang="0">
                  <a:pos x="11" y="0"/>
                </a:cxn>
                <a:cxn ang="0">
                  <a:pos x="6" y="3"/>
                </a:cxn>
                <a:cxn ang="0">
                  <a:pos x="0" y="3"/>
                </a:cxn>
              </a:cxnLst>
              <a:rect l="0" t="0" r="r" b="b"/>
              <a:pathLst>
                <a:path w="12" h="8">
                  <a:moveTo>
                    <a:pt x="0" y="3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1" y="8"/>
                  </a:lnTo>
                  <a:lnTo>
                    <a:pt x="7" y="5"/>
                  </a:lnTo>
                  <a:lnTo>
                    <a:pt x="12" y="2"/>
                  </a:lnTo>
                  <a:lnTo>
                    <a:pt x="11" y="0"/>
                  </a:lnTo>
                  <a:lnTo>
                    <a:pt x="6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43" name="Freeform 463"/>
            <p:cNvSpPr>
              <a:spLocks/>
            </p:cNvSpPr>
            <p:nvPr/>
          </p:nvSpPr>
          <p:spPr bwMode="auto">
            <a:xfrm>
              <a:off x="1054" y="1466"/>
              <a:ext cx="12" cy="7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7"/>
                </a:cxn>
                <a:cxn ang="0">
                  <a:pos x="6" y="4"/>
                </a:cxn>
                <a:cxn ang="0">
                  <a:pos x="12" y="1"/>
                </a:cxn>
                <a:cxn ang="0">
                  <a:pos x="11" y="0"/>
                </a:cxn>
                <a:cxn ang="0">
                  <a:pos x="6" y="3"/>
                </a:cxn>
                <a:cxn ang="0">
                  <a:pos x="0" y="6"/>
                </a:cxn>
              </a:cxnLst>
              <a:rect l="0" t="0" r="r" b="b"/>
              <a:pathLst>
                <a:path w="12" h="7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7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6" y="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44" name="Freeform 464"/>
            <p:cNvSpPr>
              <a:spLocks/>
            </p:cNvSpPr>
            <p:nvPr/>
          </p:nvSpPr>
          <p:spPr bwMode="auto">
            <a:xfrm>
              <a:off x="1055" y="1467"/>
              <a:ext cx="11" cy="7"/>
            </a:xfrm>
            <a:custGeom>
              <a:avLst/>
              <a:gdLst/>
              <a:ahLst/>
              <a:cxnLst>
                <a:cxn ang="0">
                  <a:pos x="5" y="3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6" y="4"/>
                </a:cxn>
                <a:cxn ang="0">
                  <a:pos x="11" y="1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5" y="3"/>
                </a:cxn>
              </a:cxnLst>
              <a:rect l="0" t="0" r="r" b="b"/>
              <a:pathLst>
                <a:path w="11" h="7">
                  <a:moveTo>
                    <a:pt x="5" y="3"/>
                  </a:moveTo>
                  <a:lnTo>
                    <a:pt x="0" y="6"/>
                  </a:lnTo>
                  <a:lnTo>
                    <a:pt x="0" y="7"/>
                  </a:lnTo>
                  <a:lnTo>
                    <a:pt x="6" y="4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45" name="Freeform 465"/>
            <p:cNvSpPr>
              <a:spLocks/>
            </p:cNvSpPr>
            <p:nvPr/>
          </p:nvSpPr>
          <p:spPr bwMode="auto">
            <a:xfrm>
              <a:off x="1055" y="1467"/>
              <a:ext cx="11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7" y="5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6" y="4"/>
                </a:cxn>
                <a:cxn ang="0">
                  <a:pos x="0" y="7"/>
                </a:cxn>
              </a:cxnLst>
              <a:rect l="0" t="0" r="r" b="b"/>
              <a:pathLst>
                <a:path w="11" h="9">
                  <a:moveTo>
                    <a:pt x="0" y="7"/>
                  </a:moveTo>
                  <a:lnTo>
                    <a:pt x="0" y="7"/>
                  </a:lnTo>
                  <a:lnTo>
                    <a:pt x="2" y="8"/>
                  </a:lnTo>
                  <a:lnTo>
                    <a:pt x="3" y="9"/>
                  </a:lnTo>
                  <a:lnTo>
                    <a:pt x="7" y="5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6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46" name="Freeform 466"/>
            <p:cNvSpPr>
              <a:spLocks/>
            </p:cNvSpPr>
            <p:nvPr/>
          </p:nvSpPr>
          <p:spPr bwMode="auto">
            <a:xfrm>
              <a:off x="1056" y="1468"/>
              <a:ext cx="12" cy="8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0" y="7"/>
                </a:cxn>
                <a:cxn ang="0">
                  <a:pos x="1" y="8"/>
                </a:cxn>
                <a:cxn ang="0">
                  <a:pos x="6" y="5"/>
                </a:cxn>
                <a:cxn ang="0">
                  <a:pos x="12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6" y="4"/>
                </a:cxn>
              </a:cxnLst>
              <a:rect l="0" t="0" r="r" b="b"/>
              <a:pathLst>
                <a:path w="12" h="8">
                  <a:moveTo>
                    <a:pt x="6" y="4"/>
                  </a:moveTo>
                  <a:lnTo>
                    <a:pt x="0" y="7"/>
                  </a:lnTo>
                  <a:lnTo>
                    <a:pt x="1" y="8"/>
                  </a:lnTo>
                  <a:lnTo>
                    <a:pt x="6" y="5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47" name="Freeform 467"/>
            <p:cNvSpPr>
              <a:spLocks/>
            </p:cNvSpPr>
            <p:nvPr/>
          </p:nvSpPr>
          <p:spPr bwMode="auto">
            <a:xfrm>
              <a:off x="1057" y="1469"/>
              <a:ext cx="10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" y="8"/>
                </a:cxn>
                <a:cxn ang="0">
                  <a:pos x="2" y="9"/>
                </a:cxn>
                <a:cxn ang="0">
                  <a:pos x="6" y="5"/>
                </a:cxn>
                <a:cxn ang="0">
                  <a:pos x="10" y="1"/>
                </a:cxn>
                <a:cxn ang="0">
                  <a:pos x="9" y="0"/>
                </a:cxn>
                <a:cxn ang="0">
                  <a:pos x="5" y="4"/>
                </a:cxn>
                <a:cxn ang="0">
                  <a:pos x="0" y="7"/>
                </a:cxn>
              </a:cxnLst>
              <a:rect l="0" t="0" r="r" b="b"/>
              <a:pathLst>
                <a:path w="10" h="9">
                  <a:moveTo>
                    <a:pt x="0" y="7"/>
                  </a:moveTo>
                  <a:lnTo>
                    <a:pt x="0" y="7"/>
                  </a:lnTo>
                  <a:lnTo>
                    <a:pt x="1" y="8"/>
                  </a:lnTo>
                  <a:lnTo>
                    <a:pt x="2" y="9"/>
                  </a:lnTo>
                  <a:lnTo>
                    <a:pt x="6" y="5"/>
                  </a:lnTo>
                  <a:lnTo>
                    <a:pt x="10" y="1"/>
                  </a:lnTo>
                  <a:lnTo>
                    <a:pt x="9" y="0"/>
                  </a:lnTo>
                  <a:lnTo>
                    <a:pt x="5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48" name="Freeform 468"/>
            <p:cNvSpPr>
              <a:spLocks/>
            </p:cNvSpPr>
            <p:nvPr/>
          </p:nvSpPr>
          <p:spPr bwMode="auto">
            <a:xfrm>
              <a:off x="1058" y="1470"/>
              <a:ext cx="11" cy="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6" y="5"/>
                </a:cxn>
                <a:cxn ang="0">
                  <a:pos x="11" y="2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5" y="4"/>
                </a:cxn>
              </a:cxnLst>
              <a:rect l="0" t="0" r="r" b="b"/>
              <a:pathLst>
                <a:path w="11" h="8">
                  <a:moveTo>
                    <a:pt x="5" y="4"/>
                  </a:moveTo>
                  <a:lnTo>
                    <a:pt x="0" y="7"/>
                  </a:lnTo>
                  <a:lnTo>
                    <a:pt x="0" y="8"/>
                  </a:lnTo>
                  <a:lnTo>
                    <a:pt x="6" y="5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49" name="Freeform 469"/>
            <p:cNvSpPr>
              <a:spLocks/>
            </p:cNvSpPr>
            <p:nvPr/>
          </p:nvSpPr>
          <p:spPr bwMode="auto">
            <a:xfrm>
              <a:off x="1058" y="1469"/>
              <a:ext cx="9" cy="12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9"/>
                </a:cxn>
                <a:cxn ang="0">
                  <a:pos x="3" y="11"/>
                </a:cxn>
                <a:cxn ang="0">
                  <a:pos x="4" y="12"/>
                </a:cxn>
                <a:cxn ang="0">
                  <a:pos x="7" y="6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6" y="6"/>
                </a:cxn>
                <a:cxn ang="0">
                  <a:pos x="0" y="9"/>
                </a:cxn>
              </a:cxnLst>
              <a:rect l="0" t="0" r="r" b="b"/>
              <a:pathLst>
                <a:path w="9" h="12">
                  <a:moveTo>
                    <a:pt x="0" y="9"/>
                  </a:moveTo>
                  <a:lnTo>
                    <a:pt x="0" y="9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7" y="6"/>
                  </a:lnTo>
                  <a:lnTo>
                    <a:pt x="9" y="1"/>
                  </a:lnTo>
                  <a:lnTo>
                    <a:pt x="8" y="0"/>
                  </a:lnTo>
                  <a:lnTo>
                    <a:pt x="6" y="6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50" name="Freeform 470"/>
            <p:cNvSpPr>
              <a:spLocks/>
            </p:cNvSpPr>
            <p:nvPr/>
          </p:nvSpPr>
          <p:spPr bwMode="auto">
            <a:xfrm>
              <a:off x="1059" y="1466"/>
              <a:ext cx="99" cy="39"/>
            </a:xfrm>
            <a:custGeom>
              <a:avLst/>
              <a:gdLst/>
              <a:ahLst/>
              <a:cxnLst>
                <a:cxn ang="0">
                  <a:pos x="6" y="9"/>
                </a:cxn>
                <a:cxn ang="0">
                  <a:pos x="0" y="12"/>
                </a:cxn>
                <a:cxn ang="0">
                  <a:pos x="1" y="13"/>
                </a:cxn>
                <a:cxn ang="0">
                  <a:pos x="1" y="13"/>
                </a:cxn>
                <a:cxn ang="0">
                  <a:pos x="7" y="23"/>
                </a:cxn>
                <a:cxn ang="0">
                  <a:pos x="10" y="34"/>
                </a:cxn>
                <a:cxn ang="0">
                  <a:pos x="27" y="39"/>
                </a:cxn>
                <a:cxn ang="0">
                  <a:pos x="40" y="32"/>
                </a:cxn>
                <a:cxn ang="0">
                  <a:pos x="44" y="17"/>
                </a:cxn>
                <a:cxn ang="0">
                  <a:pos x="48" y="12"/>
                </a:cxn>
                <a:cxn ang="0">
                  <a:pos x="55" y="12"/>
                </a:cxn>
                <a:cxn ang="0">
                  <a:pos x="65" y="17"/>
                </a:cxn>
                <a:cxn ang="0">
                  <a:pos x="75" y="21"/>
                </a:cxn>
                <a:cxn ang="0">
                  <a:pos x="91" y="24"/>
                </a:cxn>
                <a:cxn ang="0">
                  <a:pos x="99" y="12"/>
                </a:cxn>
                <a:cxn ang="0">
                  <a:pos x="87" y="8"/>
                </a:cxn>
                <a:cxn ang="0">
                  <a:pos x="86" y="11"/>
                </a:cxn>
                <a:cxn ang="0">
                  <a:pos x="77" y="10"/>
                </a:cxn>
                <a:cxn ang="0">
                  <a:pos x="69" y="7"/>
                </a:cxn>
                <a:cxn ang="0">
                  <a:pos x="57" y="0"/>
                </a:cxn>
                <a:cxn ang="0">
                  <a:pos x="42" y="0"/>
                </a:cxn>
                <a:cxn ang="0">
                  <a:pos x="32" y="13"/>
                </a:cxn>
                <a:cxn ang="0">
                  <a:pos x="30" y="25"/>
                </a:cxn>
                <a:cxn ang="0">
                  <a:pos x="26" y="27"/>
                </a:cxn>
                <a:cxn ang="0">
                  <a:pos x="20" y="25"/>
                </a:cxn>
                <a:cxn ang="0">
                  <a:pos x="17" y="18"/>
                </a:cxn>
                <a:cxn ang="0">
                  <a:pos x="14" y="13"/>
                </a:cxn>
                <a:cxn ang="0">
                  <a:pos x="11" y="7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6" y="9"/>
                </a:cxn>
              </a:cxnLst>
              <a:rect l="0" t="0" r="r" b="b"/>
              <a:pathLst>
                <a:path w="99" h="39">
                  <a:moveTo>
                    <a:pt x="6" y="9"/>
                  </a:moveTo>
                  <a:lnTo>
                    <a:pt x="0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7" y="23"/>
                  </a:lnTo>
                  <a:lnTo>
                    <a:pt x="10" y="34"/>
                  </a:lnTo>
                  <a:lnTo>
                    <a:pt x="27" y="39"/>
                  </a:lnTo>
                  <a:lnTo>
                    <a:pt x="40" y="32"/>
                  </a:lnTo>
                  <a:lnTo>
                    <a:pt x="44" y="17"/>
                  </a:lnTo>
                  <a:lnTo>
                    <a:pt x="48" y="12"/>
                  </a:lnTo>
                  <a:lnTo>
                    <a:pt x="55" y="12"/>
                  </a:lnTo>
                  <a:lnTo>
                    <a:pt x="65" y="17"/>
                  </a:lnTo>
                  <a:lnTo>
                    <a:pt x="75" y="21"/>
                  </a:lnTo>
                  <a:lnTo>
                    <a:pt x="91" y="24"/>
                  </a:lnTo>
                  <a:lnTo>
                    <a:pt x="99" y="12"/>
                  </a:lnTo>
                  <a:lnTo>
                    <a:pt x="87" y="8"/>
                  </a:lnTo>
                  <a:lnTo>
                    <a:pt x="86" y="11"/>
                  </a:lnTo>
                  <a:lnTo>
                    <a:pt x="77" y="10"/>
                  </a:lnTo>
                  <a:lnTo>
                    <a:pt x="69" y="7"/>
                  </a:lnTo>
                  <a:lnTo>
                    <a:pt x="57" y="0"/>
                  </a:lnTo>
                  <a:lnTo>
                    <a:pt x="42" y="0"/>
                  </a:lnTo>
                  <a:lnTo>
                    <a:pt x="32" y="13"/>
                  </a:lnTo>
                  <a:lnTo>
                    <a:pt x="30" y="25"/>
                  </a:lnTo>
                  <a:lnTo>
                    <a:pt x="26" y="27"/>
                  </a:lnTo>
                  <a:lnTo>
                    <a:pt x="20" y="25"/>
                  </a:lnTo>
                  <a:lnTo>
                    <a:pt x="17" y="18"/>
                  </a:lnTo>
                  <a:lnTo>
                    <a:pt x="14" y="13"/>
                  </a:lnTo>
                  <a:lnTo>
                    <a:pt x="11" y="7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51" name="Freeform 471"/>
            <p:cNvSpPr>
              <a:spLocks/>
            </p:cNvSpPr>
            <p:nvPr/>
          </p:nvSpPr>
          <p:spPr bwMode="auto">
            <a:xfrm>
              <a:off x="991" y="1349"/>
              <a:ext cx="167" cy="129"/>
            </a:xfrm>
            <a:custGeom>
              <a:avLst/>
              <a:gdLst/>
              <a:ahLst/>
              <a:cxnLst>
                <a:cxn ang="0">
                  <a:pos x="167" y="129"/>
                </a:cxn>
                <a:cxn ang="0">
                  <a:pos x="166" y="115"/>
                </a:cxn>
                <a:cxn ang="0">
                  <a:pos x="160" y="101"/>
                </a:cxn>
                <a:cxn ang="0">
                  <a:pos x="158" y="98"/>
                </a:cxn>
                <a:cxn ang="0">
                  <a:pos x="155" y="85"/>
                </a:cxn>
                <a:cxn ang="0">
                  <a:pos x="154" y="77"/>
                </a:cxn>
                <a:cxn ang="0">
                  <a:pos x="156" y="69"/>
                </a:cxn>
                <a:cxn ang="0">
                  <a:pos x="151" y="57"/>
                </a:cxn>
                <a:cxn ang="0">
                  <a:pos x="141" y="46"/>
                </a:cxn>
                <a:cxn ang="0">
                  <a:pos x="138" y="34"/>
                </a:cxn>
                <a:cxn ang="0">
                  <a:pos x="128" y="20"/>
                </a:cxn>
                <a:cxn ang="0">
                  <a:pos x="121" y="4"/>
                </a:cxn>
                <a:cxn ang="0">
                  <a:pos x="99" y="1"/>
                </a:cxn>
                <a:cxn ang="0">
                  <a:pos x="78" y="0"/>
                </a:cxn>
                <a:cxn ang="0">
                  <a:pos x="59" y="8"/>
                </a:cxn>
                <a:cxn ang="0">
                  <a:pos x="48" y="21"/>
                </a:cxn>
                <a:cxn ang="0">
                  <a:pos x="34" y="26"/>
                </a:cxn>
                <a:cxn ang="0">
                  <a:pos x="23" y="28"/>
                </a:cxn>
                <a:cxn ang="0">
                  <a:pos x="0" y="24"/>
                </a:cxn>
                <a:cxn ang="0">
                  <a:pos x="3" y="33"/>
                </a:cxn>
                <a:cxn ang="0">
                  <a:pos x="17" y="39"/>
                </a:cxn>
                <a:cxn ang="0">
                  <a:pos x="23" y="40"/>
                </a:cxn>
                <a:cxn ang="0">
                  <a:pos x="36" y="38"/>
                </a:cxn>
                <a:cxn ang="0">
                  <a:pos x="55" y="30"/>
                </a:cxn>
                <a:cxn ang="0">
                  <a:pos x="66" y="19"/>
                </a:cxn>
                <a:cxn ang="0">
                  <a:pos x="80" y="12"/>
                </a:cxn>
                <a:cxn ang="0">
                  <a:pos x="98" y="13"/>
                </a:cxn>
                <a:cxn ang="0">
                  <a:pos x="112" y="15"/>
                </a:cxn>
                <a:cxn ang="0">
                  <a:pos x="118" y="26"/>
                </a:cxn>
                <a:cxn ang="0">
                  <a:pos x="126" y="37"/>
                </a:cxn>
                <a:cxn ang="0">
                  <a:pos x="130" y="50"/>
                </a:cxn>
                <a:cxn ang="0">
                  <a:pos x="140" y="63"/>
                </a:cxn>
                <a:cxn ang="0">
                  <a:pos x="144" y="69"/>
                </a:cxn>
                <a:cxn ang="0">
                  <a:pos x="142" y="76"/>
                </a:cxn>
                <a:cxn ang="0">
                  <a:pos x="143" y="88"/>
                </a:cxn>
                <a:cxn ang="0">
                  <a:pos x="146" y="100"/>
                </a:cxn>
                <a:cxn ang="0">
                  <a:pos x="152" y="115"/>
                </a:cxn>
                <a:cxn ang="0">
                  <a:pos x="154" y="118"/>
                </a:cxn>
                <a:cxn ang="0">
                  <a:pos x="155" y="125"/>
                </a:cxn>
                <a:cxn ang="0">
                  <a:pos x="167" y="129"/>
                </a:cxn>
              </a:cxnLst>
              <a:rect l="0" t="0" r="r" b="b"/>
              <a:pathLst>
                <a:path w="167" h="129">
                  <a:moveTo>
                    <a:pt x="167" y="129"/>
                  </a:moveTo>
                  <a:lnTo>
                    <a:pt x="166" y="115"/>
                  </a:lnTo>
                  <a:lnTo>
                    <a:pt x="160" y="101"/>
                  </a:lnTo>
                  <a:lnTo>
                    <a:pt x="158" y="98"/>
                  </a:lnTo>
                  <a:lnTo>
                    <a:pt x="155" y="85"/>
                  </a:lnTo>
                  <a:lnTo>
                    <a:pt x="154" y="77"/>
                  </a:lnTo>
                  <a:lnTo>
                    <a:pt x="156" y="69"/>
                  </a:lnTo>
                  <a:lnTo>
                    <a:pt x="151" y="57"/>
                  </a:lnTo>
                  <a:lnTo>
                    <a:pt x="141" y="46"/>
                  </a:lnTo>
                  <a:lnTo>
                    <a:pt x="138" y="34"/>
                  </a:lnTo>
                  <a:lnTo>
                    <a:pt x="128" y="20"/>
                  </a:lnTo>
                  <a:lnTo>
                    <a:pt x="121" y="4"/>
                  </a:lnTo>
                  <a:lnTo>
                    <a:pt x="99" y="1"/>
                  </a:lnTo>
                  <a:lnTo>
                    <a:pt x="78" y="0"/>
                  </a:lnTo>
                  <a:lnTo>
                    <a:pt x="59" y="8"/>
                  </a:lnTo>
                  <a:lnTo>
                    <a:pt x="48" y="21"/>
                  </a:lnTo>
                  <a:lnTo>
                    <a:pt x="34" y="26"/>
                  </a:lnTo>
                  <a:lnTo>
                    <a:pt x="23" y="28"/>
                  </a:lnTo>
                  <a:lnTo>
                    <a:pt x="0" y="24"/>
                  </a:lnTo>
                  <a:lnTo>
                    <a:pt x="3" y="33"/>
                  </a:lnTo>
                  <a:lnTo>
                    <a:pt x="17" y="39"/>
                  </a:lnTo>
                  <a:lnTo>
                    <a:pt x="23" y="40"/>
                  </a:lnTo>
                  <a:lnTo>
                    <a:pt x="36" y="38"/>
                  </a:lnTo>
                  <a:lnTo>
                    <a:pt x="55" y="30"/>
                  </a:lnTo>
                  <a:lnTo>
                    <a:pt x="66" y="19"/>
                  </a:lnTo>
                  <a:lnTo>
                    <a:pt x="80" y="12"/>
                  </a:lnTo>
                  <a:lnTo>
                    <a:pt x="98" y="13"/>
                  </a:lnTo>
                  <a:lnTo>
                    <a:pt x="112" y="15"/>
                  </a:lnTo>
                  <a:lnTo>
                    <a:pt x="118" y="26"/>
                  </a:lnTo>
                  <a:lnTo>
                    <a:pt x="126" y="37"/>
                  </a:lnTo>
                  <a:lnTo>
                    <a:pt x="130" y="50"/>
                  </a:lnTo>
                  <a:lnTo>
                    <a:pt x="140" y="63"/>
                  </a:lnTo>
                  <a:lnTo>
                    <a:pt x="144" y="69"/>
                  </a:lnTo>
                  <a:lnTo>
                    <a:pt x="142" y="76"/>
                  </a:lnTo>
                  <a:lnTo>
                    <a:pt x="143" y="88"/>
                  </a:lnTo>
                  <a:lnTo>
                    <a:pt x="146" y="100"/>
                  </a:lnTo>
                  <a:lnTo>
                    <a:pt x="152" y="115"/>
                  </a:lnTo>
                  <a:lnTo>
                    <a:pt x="154" y="118"/>
                  </a:lnTo>
                  <a:lnTo>
                    <a:pt x="155" y="125"/>
                  </a:lnTo>
                  <a:lnTo>
                    <a:pt x="167" y="1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52" name="Freeform 472"/>
            <p:cNvSpPr>
              <a:spLocks/>
            </p:cNvSpPr>
            <p:nvPr/>
          </p:nvSpPr>
          <p:spPr bwMode="auto">
            <a:xfrm>
              <a:off x="640" y="1300"/>
              <a:ext cx="386" cy="477"/>
            </a:xfrm>
            <a:custGeom>
              <a:avLst/>
              <a:gdLst/>
              <a:ahLst/>
              <a:cxnLst>
                <a:cxn ang="0">
                  <a:pos x="339" y="50"/>
                </a:cxn>
                <a:cxn ang="0">
                  <a:pos x="317" y="48"/>
                </a:cxn>
                <a:cxn ang="0">
                  <a:pos x="295" y="43"/>
                </a:cxn>
                <a:cxn ang="0">
                  <a:pos x="273" y="32"/>
                </a:cxn>
                <a:cxn ang="0">
                  <a:pos x="249" y="22"/>
                </a:cxn>
                <a:cxn ang="0">
                  <a:pos x="225" y="12"/>
                </a:cxn>
                <a:cxn ang="0">
                  <a:pos x="201" y="3"/>
                </a:cxn>
                <a:cxn ang="0">
                  <a:pos x="179" y="0"/>
                </a:cxn>
                <a:cxn ang="0">
                  <a:pos x="157" y="0"/>
                </a:cxn>
                <a:cxn ang="0">
                  <a:pos x="136" y="3"/>
                </a:cxn>
                <a:cxn ang="0">
                  <a:pos x="113" y="12"/>
                </a:cxn>
                <a:cxn ang="0">
                  <a:pos x="94" y="30"/>
                </a:cxn>
                <a:cxn ang="0">
                  <a:pos x="87" y="52"/>
                </a:cxn>
                <a:cxn ang="0">
                  <a:pos x="83" y="74"/>
                </a:cxn>
                <a:cxn ang="0">
                  <a:pos x="73" y="91"/>
                </a:cxn>
                <a:cxn ang="0">
                  <a:pos x="58" y="110"/>
                </a:cxn>
                <a:cxn ang="0">
                  <a:pos x="39" y="131"/>
                </a:cxn>
                <a:cxn ang="0">
                  <a:pos x="25" y="163"/>
                </a:cxn>
                <a:cxn ang="0">
                  <a:pos x="21" y="196"/>
                </a:cxn>
                <a:cxn ang="0">
                  <a:pos x="21" y="232"/>
                </a:cxn>
                <a:cxn ang="0">
                  <a:pos x="19" y="254"/>
                </a:cxn>
                <a:cxn ang="0">
                  <a:pos x="5" y="267"/>
                </a:cxn>
                <a:cxn ang="0">
                  <a:pos x="0" y="281"/>
                </a:cxn>
                <a:cxn ang="0">
                  <a:pos x="11" y="301"/>
                </a:cxn>
                <a:cxn ang="0">
                  <a:pos x="30" y="328"/>
                </a:cxn>
                <a:cxn ang="0">
                  <a:pos x="43" y="350"/>
                </a:cxn>
                <a:cxn ang="0">
                  <a:pos x="45" y="377"/>
                </a:cxn>
                <a:cxn ang="0">
                  <a:pos x="56" y="398"/>
                </a:cxn>
                <a:cxn ang="0">
                  <a:pos x="66" y="417"/>
                </a:cxn>
                <a:cxn ang="0">
                  <a:pos x="76" y="434"/>
                </a:cxn>
                <a:cxn ang="0">
                  <a:pos x="85" y="447"/>
                </a:cxn>
                <a:cxn ang="0">
                  <a:pos x="89" y="466"/>
                </a:cxn>
                <a:cxn ang="0">
                  <a:pos x="111" y="477"/>
                </a:cxn>
                <a:cxn ang="0">
                  <a:pos x="142" y="472"/>
                </a:cxn>
                <a:cxn ang="0">
                  <a:pos x="152" y="466"/>
                </a:cxn>
                <a:cxn ang="0">
                  <a:pos x="152" y="454"/>
                </a:cxn>
                <a:cxn ang="0">
                  <a:pos x="175" y="434"/>
                </a:cxn>
                <a:cxn ang="0">
                  <a:pos x="197" y="418"/>
                </a:cxn>
                <a:cxn ang="0">
                  <a:pos x="230" y="401"/>
                </a:cxn>
                <a:cxn ang="0">
                  <a:pos x="257" y="388"/>
                </a:cxn>
                <a:cxn ang="0">
                  <a:pos x="286" y="374"/>
                </a:cxn>
                <a:cxn ang="0">
                  <a:pos x="305" y="355"/>
                </a:cxn>
                <a:cxn ang="0">
                  <a:pos x="332" y="333"/>
                </a:cxn>
                <a:cxn ang="0">
                  <a:pos x="345" y="301"/>
                </a:cxn>
                <a:cxn ang="0">
                  <a:pos x="358" y="276"/>
                </a:cxn>
                <a:cxn ang="0">
                  <a:pos x="359" y="256"/>
                </a:cxn>
                <a:cxn ang="0">
                  <a:pos x="367" y="233"/>
                </a:cxn>
                <a:cxn ang="0">
                  <a:pos x="367" y="201"/>
                </a:cxn>
                <a:cxn ang="0">
                  <a:pos x="376" y="174"/>
                </a:cxn>
                <a:cxn ang="0">
                  <a:pos x="386" y="155"/>
                </a:cxn>
                <a:cxn ang="0">
                  <a:pos x="368" y="134"/>
                </a:cxn>
                <a:cxn ang="0">
                  <a:pos x="357" y="106"/>
                </a:cxn>
                <a:cxn ang="0">
                  <a:pos x="350" y="83"/>
                </a:cxn>
                <a:cxn ang="0">
                  <a:pos x="339" y="50"/>
                </a:cxn>
                <a:cxn ang="0">
                  <a:pos x="339" y="50"/>
                </a:cxn>
              </a:cxnLst>
              <a:rect l="0" t="0" r="r" b="b"/>
              <a:pathLst>
                <a:path w="386" h="477">
                  <a:moveTo>
                    <a:pt x="339" y="50"/>
                  </a:moveTo>
                  <a:lnTo>
                    <a:pt x="317" y="48"/>
                  </a:lnTo>
                  <a:lnTo>
                    <a:pt x="295" y="43"/>
                  </a:lnTo>
                  <a:lnTo>
                    <a:pt x="273" y="32"/>
                  </a:lnTo>
                  <a:lnTo>
                    <a:pt x="249" y="22"/>
                  </a:lnTo>
                  <a:lnTo>
                    <a:pt x="225" y="12"/>
                  </a:lnTo>
                  <a:lnTo>
                    <a:pt x="201" y="3"/>
                  </a:lnTo>
                  <a:lnTo>
                    <a:pt x="179" y="0"/>
                  </a:lnTo>
                  <a:lnTo>
                    <a:pt x="157" y="0"/>
                  </a:lnTo>
                  <a:lnTo>
                    <a:pt x="136" y="3"/>
                  </a:lnTo>
                  <a:lnTo>
                    <a:pt x="113" y="12"/>
                  </a:lnTo>
                  <a:lnTo>
                    <a:pt x="94" y="30"/>
                  </a:lnTo>
                  <a:lnTo>
                    <a:pt x="87" y="52"/>
                  </a:lnTo>
                  <a:lnTo>
                    <a:pt x="83" y="74"/>
                  </a:lnTo>
                  <a:lnTo>
                    <a:pt x="73" y="91"/>
                  </a:lnTo>
                  <a:lnTo>
                    <a:pt x="58" y="110"/>
                  </a:lnTo>
                  <a:lnTo>
                    <a:pt x="39" y="131"/>
                  </a:lnTo>
                  <a:lnTo>
                    <a:pt x="25" y="163"/>
                  </a:lnTo>
                  <a:lnTo>
                    <a:pt x="21" y="196"/>
                  </a:lnTo>
                  <a:lnTo>
                    <a:pt x="21" y="232"/>
                  </a:lnTo>
                  <a:lnTo>
                    <a:pt x="19" y="254"/>
                  </a:lnTo>
                  <a:lnTo>
                    <a:pt x="5" y="267"/>
                  </a:lnTo>
                  <a:lnTo>
                    <a:pt x="0" y="281"/>
                  </a:lnTo>
                  <a:lnTo>
                    <a:pt x="11" y="301"/>
                  </a:lnTo>
                  <a:lnTo>
                    <a:pt x="30" y="328"/>
                  </a:lnTo>
                  <a:lnTo>
                    <a:pt x="43" y="350"/>
                  </a:lnTo>
                  <a:lnTo>
                    <a:pt x="45" y="377"/>
                  </a:lnTo>
                  <a:lnTo>
                    <a:pt x="56" y="398"/>
                  </a:lnTo>
                  <a:lnTo>
                    <a:pt x="66" y="417"/>
                  </a:lnTo>
                  <a:lnTo>
                    <a:pt x="76" y="434"/>
                  </a:lnTo>
                  <a:lnTo>
                    <a:pt x="85" y="447"/>
                  </a:lnTo>
                  <a:lnTo>
                    <a:pt x="89" y="466"/>
                  </a:lnTo>
                  <a:lnTo>
                    <a:pt x="111" y="477"/>
                  </a:lnTo>
                  <a:lnTo>
                    <a:pt x="142" y="472"/>
                  </a:lnTo>
                  <a:lnTo>
                    <a:pt x="152" y="466"/>
                  </a:lnTo>
                  <a:lnTo>
                    <a:pt x="152" y="454"/>
                  </a:lnTo>
                  <a:lnTo>
                    <a:pt x="175" y="434"/>
                  </a:lnTo>
                  <a:lnTo>
                    <a:pt x="197" y="418"/>
                  </a:lnTo>
                  <a:lnTo>
                    <a:pt x="230" y="401"/>
                  </a:lnTo>
                  <a:lnTo>
                    <a:pt x="257" y="388"/>
                  </a:lnTo>
                  <a:lnTo>
                    <a:pt x="286" y="374"/>
                  </a:lnTo>
                  <a:lnTo>
                    <a:pt x="305" y="355"/>
                  </a:lnTo>
                  <a:lnTo>
                    <a:pt x="332" y="333"/>
                  </a:lnTo>
                  <a:lnTo>
                    <a:pt x="345" y="301"/>
                  </a:lnTo>
                  <a:lnTo>
                    <a:pt x="358" y="276"/>
                  </a:lnTo>
                  <a:lnTo>
                    <a:pt x="359" y="256"/>
                  </a:lnTo>
                  <a:lnTo>
                    <a:pt x="367" y="233"/>
                  </a:lnTo>
                  <a:lnTo>
                    <a:pt x="367" y="201"/>
                  </a:lnTo>
                  <a:lnTo>
                    <a:pt x="376" y="174"/>
                  </a:lnTo>
                  <a:lnTo>
                    <a:pt x="386" y="155"/>
                  </a:lnTo>
                  <a:lnTo>
                    <a:pt x="368" y="134"/>
                  </a:lnTo>
                  <a:lnTo>
                    <a:pt x="357" y="106"/>
                  </a:lnTo>
                  <a:lnTo>
                    <a:pt x="350" y="83"/>
                  </a:lnTo>
                  <a:lnTo>
                    <a:pt x="339" y="50"/>
                  </a:lnTo>
                  <a:lnTo>
                    <a:pt x="339" y="50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53" name="Freeform 473"/>
            <p:cNvSpPr>
              <a:spLocks/>
            </p:cNvSpPr>
            <p:nvPr/>
          </p:nvSpPr>
          <p:spPr bwMode="auto">
            <a:xfrm>
              <a:off x="634" y="1294"/>
              <a:ext cx="345" cy="489"/>
            </a:xfrm>
            <a:custGeom>
              <a:avLst/>
              <a:gdLst/>
              <a:ahLst/>
              <a:cxnLst>
                <a:cxn ang="0">
                  <a:pos x="345" y="50"/>
                </a:cxn>
                <a:cxn ang="0">
                  <a:pos x="302" y="43"/>
                </a:cxn>
                <a:cxn ang="0">
                  <a:pos x="237" y="14"/>
                </a:cxn>
                <a:cxn ang="0">
                  <a:pos x="185" y="0"/>
                </a:cxn>
                <a:cxn ang="0">
                  <a:pos x="141" y="3"/>
                </a:cxn>
                <a:cxn ang="0">
                  <a:pos x="95" y="32"/>
                </a:cxn>
                <a:cxn ang="0">
                  <a:pos x="82" y="79"/>
                </a:cxn>
                <a:cxn ang="0">
                  <a:pos x="59" y="112"/>
                </a:cxn>
                <a:cxn ang="0">
                  <a:pos x="26" y="167"/>
                </a:cxn>
                <a:cxn ang="0">
                  <a:pos x="21" y="237"/>
                </a:cxn>
                <a:cxn ang="0">
                  <a:pos x="6" y="269"/>
                </a:cxn>
                <a:cxn ang="0">
                  <a:pos x="12" y="310"/>
                </a:cxn>
                <a:cxn ang="0">
                  <a:pos x="43" y="357"/>
                </a:cxn>
                <a:cxn ang="0">
                  <a:pos x="50" y="394"/>
                </a:cxn>
                <a:cxn ang="0">
                  <a:pos x="76" y="441"/>
                </a:cxn>
                <a:cxn ang="0">
                  <a:pos x="89" y="476"/>
                </a:cxn>
                <a:cxn ang="0">
                  <a:pos x="118" y="477"/>
                </a:cxn>
                <a:cxn ang="0">
                  <a:pos x="96" y="451"/>
                </a:cxn>
                <a:cxn ang="0">
                  <a:pos x="77" y="420"/>
                </a:cxn>
                <a:cxn ang="0">
                  <a:pos x="57" y="381"/>
                </a:cxn>
                <a:cxn ang="0">
                  <a:pos x="42" y="332"/>
                </a:cxn>
                <a:cxn ang="0">
                  <a:pos x="12" y="287"/>
                </a:cxn>
                <a:cxn ang="0">
                  <a:pos x="31" y="264"/>
                </a:cxn>
                <a:cxn ang="0">
                  <a:pos x="33" y="203"/>
                </a:cxn>
                <a:cxn ang="0">
                  <a:pos x="50" y="141"/>
                </a:cxn>
                <a:cxn ang="0">
                  <a:pos x="84" y="100"/>
                </a:cxn>
                <a:cxn ang="0">
                  <a:pos x="100" y="55"/>
                </a:cxn>
                <a:cxn ang="0">
                  <a:pos x="121" y="23"/>
                </a:cxn>
                <a:cxn ang="0">
                  <a:pos x="163" y="12"/>
                </a:cxn>
                <a:cxn ang="0">
                  <a:pos x="207" y="15"/>
                </a:cxn>
                <a:cxn ang="0">
                  <a:pos x="276" y="44"/>
                </a:cxn>
                <a:cxn ang="0">
                  <a:pos x="322" y="60"/>
                </a:cxn>
              </a:cxnLst>
              <a:rect l="0" t="0" r="r" b="b"/>
              <a:pathLst>
                <a:path w="345" h="489">
                  <a:moveTo>
                    <a:pt x="345" y="62"/>
                  </a:moveTo>
                  <a:lnTo>
                    <a:pt x="345" y="50"/>
                  </a:lnTo>
                  <a:lnTo>
                    <a:pt x="324" y="48"/>
                  </a:lnTo>
                  <a:lnTo>
                    <a:pt x="302" y="43"/>
                  </a:lnTo>
                  <a:lnTo>
                    <a:pt x="281" y="33"/>
                  </a:lnTo>
                  <a:lnTo>
                    <a:pt x="237" y="14"/>
                  </a:lnTo>
                  <a:lnTo>
                    <a:pt x="208" y="4"/>
                  </a:lnTo>
                  <a:lnTo>
                    <a:pt x="185" y="0"/>
                  </a:lnTo>
                  <a:lnTo>
                    <a:pt x="163" y="0"/>
                  </a:lnTo>
                  <a:lnTo>
                    <a:pt x="141" y="3"/>
                  </a:lnTo>
                  <a:lnTo>
                    <a:pt x="116" y="13"/>
                  </a:lnTo>
                  <a:lnTo>
                    <a:pt x="95" y="32"/>
                  </a:lnTo>
                  <a:lnTo>
                    <a:pt x="86" y="61"/>
                  </a:lnTo>
                  <a:lnTo>
                    <a:pt x="82" y="79"/>
                  </a:lnTo>
                  <a:lnTo>
                    <a:pt x="75" y="93"/>
                  </a:lnTo>
                  <a:lnTo>
                    <a:pt x="59" y="112"/>
                  </a:lnTo>
                  <a:lnTo>
                    <a:pt x="40" y="134"/>
                  </a:lnTo>
                  <a:lnTo>
                    <a:pt x="26" y="167"/>
                  </a:lnTo>
                  <a:lnTo>
                    <a:pt x="21" y="202"/>
                  </a:lnTo>
                  <a:lnTo>
                    <a:pt x="21" y="237"/>
                  </a:lnTo>
                  <a:lnTo>
                    <a:pt x="19" y="257"/>
                  </a:lnTo>
                  <a:lnTo>
                    <a:pt x="6" y="269"/>
                  </a:lnTo>
                  <a:lnTo>
                    <a:pt x="0" y="288"/>
                  </a:lnTo>
                  <a:lnTo>
                    <a:pt x="12" y="310"/>
                  </a:lnTo>
                  <a:lnTo>
                    <a:pt x="31" y="336"/>
                  </a:lnTo>
                  <a:lnTo>
                    <a:pt x="43" y="357"/>
                  </a:lnTo>
                  <a:lnTo>
                    <a:pt x="45" y="385"/>
                  </a:lnTo>
                  <a:lnTo>
                    <a:pt x="50" y="394"/>
                  </a:lnTo>
                  <a:lnTo>
                    <a:pt x="67" y="426"/>
                  </a:lnTo>
                  <a:lnTo>
                    <a:pt x="76" y="441"/>
                  </a:lnTo>
                  <a:lnTo>
                    <a:pt x="85" y="454"/>
                  </a:lnTo>
                  <a:lnTo>
                    <a:pt x="89" y="476"/>
                  </a:lnTo>
                  <a:lnTo>
                    <a:pt x="116" y="489"/>
                  </a:lnTo>
                  <a:lnTo>
                    <a:pt x="118" y="477"/>
                  </a:lnTo>
                  <a:lnTo>
                    <a:pt x="100" y="469"/>
                  </a:lnTo>
                  <a:lnTo>
                    <a:pt x="96" y="451"/>
                  </a:lnTo>
                  <a:lnTo>
                    <a:pt x="87" y="438"/>
                  </a:lnTo>
                  <a:lnTo>
                    <a:pt x="77" y="420"/>
                  </a:lnTo>
                  <a:lnTo>
                    <a:pt x="73" y="414"/>
                  </a:lnTo>
                  <a:lnTo>
                    <a:pt x="57" y="381"/>
                  </a:lnTo>
                  <a:lnTo>
                    <a:pt x="54" y="354"/>
                  </a:lnTo>
                  <a:lnTo>
                    <a:pt x="42" y="332"/>
                  </a:lnTo>
                  <a:lnTo>
                    <a:pt x="22" y="305"/>
                  </a:lnTo>
                  <a:lnTo>
                    <a:pt x="12" y="287"/>
                  </a:lnTo>
                  <a:lnTo>
                    <a:pt x="15" y="277"/>
                  </a:lnTo>
                  <a:lnTo>
                    <a:pt x="31" y="264"/>
                  </a:lnTo>
                  <a:lnTo>
                    <a:pt x="33" y="238"/>
                  </a:lnTo>
                  <a:lnTo>
                    <a:pt x="33" y="203"/>
                  </a:lnTo>
                  <a:lnTo>
                    <a:pt x="37" y="171"/>
                  </a:lnTo>
                  <a:lnTo>
                    <a:pt x="50" y="141"/>
                  </a:lnTo>
                  <a:lnTo>
                    <a:pt x="69" y="119"/>
                  </a:lnTo>
                  <a:lnTo>
                    <a:pt x="84" y="100"/>
                  </a:lnTo>
                  <a:lnTo>
                    <a:pt x="95" y="81"/>
                  </a:lnTo>
                  <a:lnTo>
                    <a:pt x="100" y="55"/>
                  </a:lnTo>
                  <a:lnTo>
                    <a:pt x="104" y="39"/>
                  </a:lnTo>
                  <a:lnTo>
                    <a:pt x="121" y="23"/>
                  </a:lnTo>
                  <a:lnTo>
                    <a:pt x="142" y="15"/>
                  </a:lnTo>
                  <a:lnTo>
                    <a:pt x="163" y="12"/>
                  </a:lnTo>
                  <a:lnTo>
                    <a:pt x="184" y="12"/>
                  </a:lnTo>
                  <a:lnTo>
                    <a:pt x="207" y="15"/>
                  </a:lnTo>
                  <a:lnTo>
                    <a:pt x="225" y="22"/>
                  </a:lnTo>
                  <a:lnTo>
                    <a:pt x="276" y="44"/>
                  </a:lnTo>
                  <a:lnTo>
                    <a:pt x="299" y="55"/>
                  </a:lnTo>
                  <a:lnTo>
                    <a:pt x="322" y="60"/>
                  </a:lnTo>
                  <a:lnTo>
                    <a:pt x="345" y="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54" name="Freeform 474"/>
            <p:cNvSpPr>
              <a:spLocks/>
            </p:cNvSpPr>
            <p:nvPr/>
          </p:nvSpPr>
          <p:spPr bwMode="auto">
            <a:xfrm>
              <a:off x="750" y="1344"/>
              <a:ext cx="283" cy="439"/>
            </a:xfrm>
            <a:custGeom>
              <a:avLst/>
              <a:gdLst/>
              <a:ahLst/>
              <a:cxnLst>
                <a:cxn ang="0">
                  <a:pos x="0" y="439"/>
                </a:cxn>
                <a:cxn ang="0">
                  <a:pos x="34" y="434"/>
                </a:cxn>
                <a:cxn ang="0">
                  <a:pos x="48" y="425"/>
                </a:cxn>
                <a:cxn ang="0">
                  <a:pos x="48" y="412"/>
                </a:cxn>
                <a:cxn ang="0">
                  <a:pos x="68" y="395"/>
                </a:cxn>
                <a:cxn ang="0">
                  <a:pos x="91" y="378"/>
                </a:cxn>
                <a:cxn ang="0">
                  <a:pos x="119" y="364"/>
                </a:cxn>
                <a:cxn ang="0">
                  <a:pos x="150" y="349"/>
                </a:cxn>
                <a:cxn ang="0">
                  <a:pos x="179" y="335"/>
                </a:cxn>
                <a:cxn ang="0">
                  <a:pos x="199" y="315"/>
                </a:cxn>
                <a:cxn ang="0">
                  <a:pos x="227" y="293"/>
                </a:cxn>
                <a:cxn ang="0">
                  <a:pos x="241" y="259"/>
                </a:cxn>
                <a:cxn ang="0">
                  <a:pos x="254" y="234"/>
                </a:cxn>
                <a:cxn ang="0">
                  <a:pos x="255" y="212"/>
                </a:cxn>
                <a:cxn ang="0">
                  <a:pos x="263" y="189"/>
                </a:cxn>
                <a:cxn ang="0">
                  <a:pos x="263" y="157"/>
                </a:cxn>
                <a:cxn ang="0">
                  <a:pos x="271" y="132"/>
                </a:cxn>
                <a:cxn ang="0">
                  <a:pos x="283" y="111"/>
                </a:cxn>
                <a:cxn ang="0">
                  <a:pos x="263" y="86"/>
                </a:cxn>
                <a:cxn ang="0">
                  <a:pos x="253" y="61"/>
                </a:cxn>
                <a:cxn ang="0">
                  <a:pos x="247" y="42"/>
                </a:cxn>
                <a:cxn ang="0">
                  <a:pos x="234" y="0"/>
                </a:cxn>
                <a:cxn ang="0">
                  <a:pos x="229" y="0"/>
                </a:cxn>
                <a:cxn ang="0">
                  <a:pos x="224" y="11"/>
                </a:cxn>
                <a:cxn ang="0">
                  <a:pos x="233" y="35"/>
                </a:cxn>
                <a:cxn ang="0">
                  <a:pos x="241" y="63"/>
                </a:cxn>
                <a:cxn ang="0">
                  <a:pos x="253" y="93"/>
                </a:cxn>
                <a:cxn ang="0">
                  <a:pos x="269" y="112"/>
                </a:cxn>
                <a:cxn ang="0">
                  <a:pos x="260" y="129"/>
                </a:cxn>
                <a:cxn ang="0">
                  <a:pos x="251" y="157"/>
                </a:cxn>
                <a:cxn ang="0">
                  <a:pos x="251" y="188"/>
                </a:cxn>
                <a:cxn ang="0">
                  <a:pos x="243" y="211"/>
                </a:cxn>
                <a:cxn ang="0">
                  <a:pos x="242" y="231"/>
                </a:cxn>
                <a:cxn ang="0">
                  <a:pos x="229" y="255"/>
                </a:cxn>
                <a:cxn ang="0">
                  <a:pos x="218" y="285"/>
                </a:cxn>
                <a:cxn ang="0">
                  <a:pos x="191" y="307"/>
                </a:cxn>
                <a:cxn ang="0">
                  <a:pos x="173" y="324"/>
                </a:cxn>
                <a:cxn ang="0">
                  <a:pos x="145" y="338"/>
                </a:cxn>
                <a:cxn ang="0">
                  <a:pos x="120" y="350"/>
                </a:cxn>
                <a:cxn ang="0">
                  <a:pos x="82" y="370"/>
                </a:cxn>
                <a:cxn ang="0">
                  <a:pos x="62" y="385"/>
                </a:cxn>
                <a:cxn ang="0">
                  <a:pos x="36" y="408"/>
                </a:cxn>
                <a:cxn ang="0">
                  <a:pos x="36" y="418"/>
                </a:cxn>
                <a:cxn ang="0">
                  <a:pos x="30" y="422"/>
                </a:cxn>
                <a:cxn ang="0">
                  <a:pos x="2" y="427"/>
                </a:cxn>
                <a:cxn ang="0">
                  <a:pos x="0" y="439"/>
                </a:cxn>
              </a:cxnLst>
              <a:rect l="0" t="0" r="r" b="b"/>
              <a:pathLst>
                <a:path w="283" h="439">
                  <a:moveTo>
                    <a:pt x="0" y="439"/>
                  </a:moveTo>
                  <a:lnTo>
                    <a:pt x="34" y="434"/>
                  </a:lnTo>
                  <a:lnTo>
                    <a:pt x="48" y="425"/>
                  </a:lnTo>
                  <a:lnTo>
                    <a:pt x="48" y="412"/>
                  </a:lnTo>
                  <a:lnTo>
                    <a:pt x="68" y="395"/>
                  </a:lnTo>
                  <a:lnTo>
                    <a:pt x="91" y="378"/>
                  </a:lnTo>
                  <a:lnTo>
                    <a:pt x="119" y="364"/>
                  </a:lnTo>
                  <a:lnTo>
                    <a:pt x="150" y="349"/>
                  </a:lnTo>
                  <a:lnTo>
                    <a:pt x="179" y="335"/>
                  </a:lnTo>
                  <a:lnTo>
                    <a:pt x="199" y="315"/>
                  </a:lnTo>
                  <a:lnTo>
                    <a:pt x="227" y="293"/>
                  </a:lnTo>
                  <a:lnTo>
                    <a:pt x="241" y="259"/>
                  </a:lnTo>
                  <a:lnTo>
                    <a:pt x="254" y="234"/>
                  </a:lnTo>
                  <a:lnTo>
                    <a:pt x="255" y="212"/>
                  </a:lnTo>
                  <a:lnTo>
                    <a:pt x="263" y="189"/>
                  </a:lnTo>
                  <a:lnTo>
                    <a:pt x="263" y="157"/>
                  </a:lnTo>
                  <a:lnTo>
                    <a:pt x="271" y="132"/>
                  </a:lnTo>
                  <a:lnTo>
                    <a:pt x="283" y="111"/>
                  </a:lnTo>
                  <a:lnTo>
                    <a:pt x="263" y="86"/>
                  </a:lnTo>
                  <a:lnTo>
                    <a:pt x="253" y="61"/>
                  </a:lnTo>
                  <a:lnTo>
                    <a:pt x="247" y="42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4" y="11"/>
                  </a:lnTo>
                  <a:lnTo>
                    <a:pt x="233" y="35"/>
                  </a:lnTo>
                  <a:lnTo>
                    <a:pt x="241" y="63"/>
                  </a:lnTo>
                  <a:lnTo>
                    <a:pt x="253" y="93"/>
                  </a:lnTo>
                  <a:lnTo>
                    <a:pt x="269" y="112"/>
                  </a:lnTo>
                  <a:lnTo>
                    <a:pt x="260" y="129"/>
                  </a:lnTo>
                  <a:lnTo>
                    <a:pt x="251" y="157"/>
                  </a:lnTo>
                  <a:lnTo>
                    <a:pt x="251" y="188"/>
                  </a:lnTo>
                  <a:lnTo>
                    <a:pt x="243" y="211"/>
                  </a:lnTo>
                  <a:lnTo>
                    <a:pt x="242" y="231"/>
                  </a:lnTo>
                  <a:lnTo>
                    <a:pt x="229" y="255"/>
                  </a:lnTo>
                  <a:lnTo>
                    <a:pt x="218" y="285"/>
                  </a:lnTo>
                  <a:lnTo>
                    <a:pt x="191" y="307"/>
                  </a:lnTo>
                  <a:lnTo>
                    <a:pt x="173" y="324"/>
                  </a:lnTo>
                  <a:lnTo>
                    <a:pt x="145" y="338"/>
                  </a:lnTo>
                  <a:lnTo>
                    <a:pt x="120" y="350"/>
                  </a:lnTo>
                  <a:lnTo>
                    <a:pt x="82" y="370"/>
                  </a:lnTo>
                  <a:lnTo>
                    <a:pt x="62" y="385"/>
                  </a:lnTo>
                  <a:lnTo>
                    <a:pt x="36" y="408"/>
                  </a:lnTo>
                  <a:lnTo>
                    <a:pt x="36" y="418"/>
                  </a:lnTo>
                  <a:lnTo>
                    <a:pt x="30" y="422"/>
                  </a:lnTo>
                  <a:lnTo>
                    <a:pt x="2" y="427"/>
                  </a:lnTo>
                  <a:lnTo>
                    <a:pt x="0" y="4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55" name="Freeform 475"/>
            <p:cNvSpPr>
              <a:spLocks/>
            </p:cNvSpPr>
            <p:nvPr/>
          </p:nvSpPr>
          <p:spPr bwMode="auto">
            <a:xfrm>
              <a:off x="778" y="1408"/>
              <a:ext cx="61" cy="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6"/>
                </a:cxn>
                <a:cxn ang="0">
                  <a:pos x="31" y="12"/>
                </a:cxn>
                <a:cxn ang="0">
                  <a:pos x="61" y="16"/>
                </a:cxn>
                <a:cxn ang="0">
                  <a:pos x="61" y="13"/>
                </a:cxn>
                <a:cxn ang="0">
                  <a:pos x="61" y="10"/>
                </a:cxn>
                <a:cxn ang="0">
                  <a:pos x="35" y="6"/>
                </a:cxn>
                <a:cxn ang="0">
                  <a:pos x="1" y="0"/>
                </a:cxn>
              </a:cxnLst>
              <a:rect l="0" t="0" r="r" b="b"/>
              <a:pathLst>
                <a:path w="61" h="16">
                  <a:moveTo>
                    <a:pt x="1" y="0"/>
                  </a:moveTo>
                  <a:lnTo>
                    <a:pt x="0" y="6"/>
                  </a:lnTo>
                  <a:lnTo>
                    <a:pt x="31" y="12"/>
                  </a:lnTo>
                  <a:lnTo>
                    <a:pt x="61" y="16"/>
                  </a:lnTo>
                  <a:lnTo>
                    <a:pt x="61" y="13"/>
                  </a:lnTo>
                  <a:lnTo>
                    <a:pt x="61" y="10"/>
                  </a:lnTo>
                  <a:lnTo>
                    <a:pt x="35" y="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56" name="Freeform 476"/>
            <p:cNvSpPr>
              <a:spLocks/>
            </p:cNvSpPr>
            <p:nvPr/>
          </p:nvSpPr>
          <p:spPr bwMode="auto">
            <a:xfrm>
              <a:off x="837" y="1418"/>
              <a:ext cx="4" cy="6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4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3"/>
                </a:cxn>
              </a:cxnLst>
              <a:rect l="0" t="0" r="r" b="b"/>
              <a:pathLst>
                <a:path w="4" h="6">
                  <a:moveTo>
                    <a:pt x="2" y="3"/>
                  </a:moveTo>
                  <a:lnTo>
                    <a:pt x="0" y="5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57" name="Freeform 477"/>
            <p:cNvSpPr>
              <a:spLocks/>
            </p:cNvSpPr>
            <p:nvPr/>
          </p:nvSpPr>
          <p:spPr bwMode="auto">
            <a:xfrm>
              <a:off x="837" y="1419"/>
              <a:ext cx="28" cy="1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" y="5"/>
                </a:cxn>
                <a:cxn ang="0">
                  <a:pos x="4" y="5"/>
                </a:cxn>
                <a:cxn ang="0">
                  <a:pos x="9" y="6"/>
                </a:cxn>
                <a:cxn ang="0">
                  <a:pos x="11" y="7"/>
                </a:cxn>
                <a:cxn ang="0">
                  <a:pos x="14" y="8"/>
                </a:cxn>
                <a:cxn ang="0">
                  <a:pos x="17" y="8"/>
                </a:cxn>
                <a:cxn ang="0">
                  <a:pos x="23" y="10"/>
                </a:cxn>
                <a:cxn ang="0">
                  <a:pos x="23" y="11"/>
                </a:cxn>
                <a:cxn ang="0">
                  <a:pos x="26" y="12"/>
                </a:cxn>
                <a:cxn ang="0">
                  <a:pos x="27" y="10"/>
                </a:cxn>
                <a:cxn ang="0">
                  <a:pos x="28" y="7"/>
                </a:cxn>
                <a:cxn ang="0">
                  <a:pos x="28" y="7"/>
                </a:cxn>
                <a:cxn ang="0">
                  <a:pos x="24" y="5"/>
                </a:cxn>
                <a:cxn ang="0">
                  <a:pos x="19" y="3"/>
                </a:cxn>
                <a:cxn ang="0">
                  <a:pos x="17" y="2"/>
                </a:cxn>
                <a:cxn ang="0">
                  <a:pos x="14" y="1"/>
                </a:cxn>
                <a:cxn ang="0">
                  <a:pos x="10" y="1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2" y="3"/>
                </a:cxn>
                <a:cxn ang="0">
                  <a:pos x="0" y="5"/>
                </a:cxn>
              </a:cxnLst>
              <a:rect l="0" t="0" r="r" b="b"/>
              <a:pathLst>
                <a:path w="28" h="12">
                  <a:moveTo>
                    <a:pt x="0" y="5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9" y="6"/>
                  </a:lnTo>
                  <a:lnTo>
                    <a:pt x="11" y="7"/>
                  </a:lnTo>
                  <a:lnTo>
                    <a:pt x="14" y="8"/>
                  </a:lnTo>
                  <a:lnTo>
                    <a:pt x="17" y="8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6" y="12"/>
                  </a:lnTo>
                  <a:lnTo>
                    <a:pt x="27" y="10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4" y="5"/>
                  </a:lnTo>
                  <a:lnTo>
                    <a:pt x="19" y="3"/>
                  </a:lnTo>
                  <a:lnTo>
                    <a:pt x="17" y="2"/>
                  </a:lnTo>
                  <a:lnTo>
                    <a:pt x="14" y="1"/>
                  </a:lnTo>
                  <a:lnTo>
                    <a:pt x="10" y="1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58" name="Freeform 478"/>
            <p:cNvSpPr>
              <a:spLocks/>
            </p:cNvSpPr>
            <p:nvPr/>
          </p:nvSpPr>
          <p:spPr bwMode="auto">
            <a:xfrm>
              <a:off x="862" y="1426"/>
              <a:ext cx="18" cy="14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5" y="8"/>
                </a:cxn>
                <a:cxn ang="0">
                  <a:pos x="9" y="10"/>
                </a:cxn>
                <a:cxn ang="0">
                  <a:pos x="12" y="12"/>
                </a:cxn>
                <a:cxn ang="0">
                  <a:pos x="15" y="14"/>
                </a:cxn>
                <a:cxn ang="0">
                  <a:pos x="17" y="12"/>
                </a:cxn>
                <a:cxn ang="0">
                  <a:pos x="18" y="10"/>
                </a:cxn>
                <a:cxn ang="0">
                  <a:pos x="15" y="8"/>
                </a:cxn>
                <a:cxn ang="0">
                  <a:pos x="11" y="5"/>
                </a:cxn>
                <a:cxn ang="0">
                  <a:pos x="8" y="4"/>
                </a:cxn>
                <a:cxn ang="0">
                  <a:pos x="8" y="3"/>
                </a:cxn>
                <a:cxn ang="0">
                  <a:pos x="5" y="1"/>
                </a:cxn>
                <a:cxn ang="0">
                  <a:pos x="3" y="0"/>
                </a:cxn>
                <a:cxn ang="0">
                  <a:pos x="2" y="3"/>
                </a:cxn>
              </a:cxnLst>
              <a:rect l="0" t="0" r="r" b="b"/>
              <a:pathLst>
                <a:path w="18" h="14">
                  <a:moveTo>
                    <a:pt x="2" y="3"/>
                  </a:moveTo>
                  <a:lnTo>
                    <a:pt x="0" y="5"/>
                  </a:lnTo>
                  <a:lnTo>
                    <a:pt x="1" y="6"/>
                  </a:lnTo>
                  <a:lnTo>
                    <a:pt x="5" y="8"/>
                  </a:lnTo>
                  <a:lnTo>
                    <a:pt x="9" y="10"/>
                  </a:lnTo>
                  <a:lnTo>
                    <a:pt x="12" y="12"/>
                  </a:lnTo>
                  <a:lnTo>
                    <a:pt x="15" y="14"/>
                  </a:lnTo>
                  <a:lnTo>
                    <a:pt x="17" y="12"/>
                  </a:lnTo>
                  <a:lnTo>
                    <a:pt x="18" y="10"/>
                  </a:lnTo>
                  <a:lnTo>
                    <a:pt x="15" y="8"/>
                  </a:lnTo>
                  <a:lnTo>
                    <a:pt x="11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5" y="1"/>
                  </a:lnTo>
                  <a:lnTo>
                    <a:pt x="3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59" name="Freeform 479"/>
            <p:cNvSpPr>
              <a:spLocks/>
            </p:cNvSpPr>
            <p:nvPr/>
          </p:nvSpPr>
          <p:spPr bwMode="auto">
            <a:xfrm>
              <a:off x="874" y="1436"/>
              <a:ext cx="9" cy="6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0" y="2"/>
                </a:cxn>
                <a:cxn ang="0">
                  <a:pos x="7" y="6"/>
                </a:cxn>
                <a:cxn ang="0">
                  <a:pos x="8" y="4"/>
                </a:cxn>
                <a:cxn ang="0">
                  <a:pos x="9" y="1"/>
                </a:cxn>
                <a:cxn ang="0">
                  <a:pos x="5" y="0"/>
                </a:cxn>
                <a:cxn ang="0">
                  <a:pos x="5" y="2"/>
                </a:cxn>
                <a:cxn ang="0">
                  <a:pos x="3" y="4"/>
                </a:cxn>
              </a:cxnLst>
              <a:rect l="0" t="0" r="r" b="b"/>
              <a:pathLst>
                <a:path w="9" h="6">
                  <a:moveTo>
                    <a:pt x="3" y="4"/>
                  </a:moveTo>
                  <a:lnTo>
                    <a:pt x="0" y="2"/>
                  </a:lnTo>
                  <a:lnTo>
                    <a:pt x="7" y="6"/>
                  </a:lnTo>
                  <a:lnTo>
                    <a:pt x="8" y="4"/>
                  </a:lnTo>
                  <a:lnTo>
                    <a:pt x="9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60" name="Freeform 480"/>
            <p:cNvSpPr>
              <a:spLocks/>
            </p:cNvSpPr>
            <p:nvPr/>
          </p:nvSpPr>
          <p:spPr bwMode="auto">
            <a:xfrm>
              <a:off x="881" y="1437"/>
              <a:ext cx="13" cy="12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0" y="5"/>
                </a:cxn>
                <a:cxn ang="0">
                  <a:pos x="6" y="9"/>
                </a:cxn>
                <a:cxn ang="0">
                  <a:pos x="10" y="11"/>
                </a:cxn>
                <a:cxn ang="0">
                  <a:pos x="11" y="12"/>
                </a:cxn>
                <a:cxn ang="0">
                  <a:pos x="12" y="9"/>
                </a:cxn>
                <a:cxn ang="0">
                  <a:pos x="13" y="6"/>
                </a:cxn>
                <a:cxn ang="0">
                  <a:pos x="10" y="5"/>
                </a:cxn>
                <a:cxn ang="0">
                  <a:pos x="9" y="4"/>
                </a:cxn>
                <a:cxn ang="0">
                  <a:pos x="6" y="2"/>
                </a:cxn>
                <a:cxn ang="0">
                  <a:pos x="2" y="0"/>
                </a:cxn>
                <a:cxn ang="0">
                  <a:pos x="1" y="3"/>
                </a:cxn>
              </a:cxnLst>
              <a:rect l="0" t="0" r="r" b="b"/>
              <a:pathLst>
                <a:path w="13" h="12">
                  <a:moveTo>
                    <a:pt x="1" y="3"/>
                  </a:moveTo>
                  <a:lnTo>
                    <a:pt x="0" y="5"/>
                  </a:lnTo>
                  <a:lnTo>
                    <a:pt x="6" y="9"/>
                  </a:lnTo>
                  <a:lnTo>
                    <a:pt x="10" y="11"/>
                  </a:lnTo>
                  <a:lnTo>
                    <a:pt x="11" y="12"/>
                  </a:lnTo>
                  <a:lnTo>
                    <a:pt x="12" y="9"/>
                  </a:lnTo>
                  <a:lnTo>
                    <a:pt x="13" y="6"/>
                  </a:lnTo>
                  <a:lnTo>
                    <a:pt x="10" y="5"/>
                  </a:lnTo>
                  <a:lnTo>
                    <a:pt x="9" y="4"/>
                  </a:lnTo>
                  <a:lnTo>
                    <a:pt x="6" y="2"/>
                  </a:lnTo>
                  <a:lnTo>
                    <a:pt x="2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61" name="Freeform 481"/>
            <p:cNvSpPr>
              <a:spLocks/>
            </p:cNvSpPr>
            <p:nvPr/>
          </p:nvSpPr>
          <p:spPr bwMode="auto">
            <a:xfrm>
              <a:off x="891" y="1443"/>
              <a:ext cx="5" cy="6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3" y="4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3"/>
                </a:cxn>
              </a:cxnLst>
              <a:rect l="0" t="0" r="r" b="b"/>
              <a:pathLst>
                <a:path w="5" h="6">
                  <a:moveTo>
                    <a:pt x="2" y="3"/>
                  </a:moveTo>
                  <a:lnTo>
                    <a:pt x="0" y="5"/>
                  </a:lnTo>
                  <a:lnTo>
                    <a:pt x="1" y="6"/>
                  </a:lnTo>
                  <a:lnTo>
                    <a:pt x="3" y="4"/>
                  </a:lnTo>
                  <a:lnTo>
                    <a:pt x="5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62" name="Freeform 482"/>
            <p:cNvSpPr>
              <a:spLocks/>
            </p:cNvSpPr>
            <p:nvPr/>
          </p:nvSpPr>
          <p:spPr bwMode="auto">
            <a:xfrm>
              <a:off x="892" y="1444"/>
              <a:ext cx="101" cy="124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" y="5"/>
                </a:cxn>
                <a:cxn ang="0">
                  <a:pos x="3" y="5"/>
                </a:cxn>
                <a:cxn ang="0">
                  <a:pos x="24" y="17"/>
                </a:cxn>
                <a:cxn ang="0">
                  <a:pos x="47" y="36"/>
                </a:cxn>
                <a:cxn ang="0">
                  <a:pos x="67" y="65"/>
                </a:cxn>
                <a:cxn ang="0">
                  <a:pos x="82" y="84"/>
                </a:cxn>
                <a:cxn ang="0">
                  <a:pos x="93" y="104"/>
                </a:cxn>
                <a:cxn ang="0">
                  <a:pos x="95" y="124"/>
                </a:cxn>
                <a:cxn ang="0">
                  <a:pos x="101" y="124"/>
                </a:cxn>
                <a:cxn ang="0">
                  <a:pos x="98" y="102"/>
                </a:cxn>
                <a:cxn ang="0">
                  <a:pos x="86" y="79"/>
                </a:cxn>
                <a:cxn ang="0">
                  <a:pos x="68" y="57"/>
                </a:cxn>
                <a:cxn ang="0">
                  <a:pos x="50" y="31"/>
                </a:cxn>
                <a:cxn ang="0">
                  <a:pos x="30" y="14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3"/>
                </a:cxn>
                <a:cxn ang="0">
                  <a:pos x="0" y="5"/>
                </a:cxn>
              </a:cxnLst>
              <a:rect l="0" t="0" r="r" b="b"/>
              <a:pathLst>
                <a:path w="101" h="124">
                  <a:moveTo>
                    <a:pt x="0" y="5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24" y="17"/>
                  </a:lnTo>
                  <a:lnTo>
                    <a:pt x="47" y="36"/>
                  </a:lnTo>
                  <a:lnTo>
                    <a:pt x="67" y="65"/>
                  </a:lnTo>
                  <a:lnTo>
                    <a:pt x="82" y="84"/>
                  </a:lnTo>
                  <a:lnTo>
                    <a:pt x="93" y="104"/>
                  </a:lnTo>
                  <a:lnTo>
                    <a:pt x="95" y="124"/>
                  </a:lnTo>
                  <a:lnTo>
                    <a:pt x="101" y="124"/>
                  </a:lnTo>
                  <a:lnTo>
                    <a:pt x="98" y="102"/>
                  </a:lnTo>
                  <a:lnTo>
                    <a:pt x="86" y="79"/>
                  </a:lnTo>
                  <a:lnTo>
                    <a:pt x="68" y="57"/>
                  </a:lnTo>
                  <a:lnTo>
                    <a:pt x="50" y="31"/>
                  </a:lnTo>
                  <a:lnTo>
                    <a:pt x="30" y="14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63" name="Freeform 483"/>
            <p:cNvSpPr>
              <a:spLocks/>
            </p:cNvSpPr>
            <p:nvPr/>
          </p:nvSpPr>
          <p:spPr bwMode="auto">
            <a:xfrm>
              <a:off x="702" y="1622"/>
              <a:ext cx="90" cy="115"/>
            </a:xfrm>
            <a:custGeom>
              <a:avLst/>
              <a:gdLst/>
              <a:ahLst/>
              <a:cxnLst>
                <a:cxn ang="0">
                  <a:pos x="89" y="115"/>
                </a:cxn>
                <a:cxn ang="0">
                  <a:pos x="90" y="113"/>
                </a:cxn>
                <a:cxn ang="0">
                  <a:pos x="71" y="99"/>
                </a:cxn>
                <a:cxn ang="0">
                  <a:pos x="57" y="86"/>
                </a:cxn>
                <a:cxn ang="0">
                  <a:pos x="37" y="67"/>
                </a:cxn>
                <a:cxn ang="0">
                  <a:pos x="22" y="46"/>
                </a:cxn>
                <a:cxn ang="0">
                  <a:pos x="12" y="3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10" y="32"/>
                </a:cxn>
                <a:cxn ang="0">
                  <a:pos x="21" y="47"/>
                </a:cxn>
                <a:cxn ang="0">
                  <a:pos x="37" y="70"/>
                </a:cxn>
                <a:cxn ang="0">
                  <a:pos x="55" y="88"/>
                </a:cxn>
                <a:cxn ang="0">
                  <a:pos x="67" y="99"/>
                </a:cxn>
                <a:cxn ang="0">
                  <a:pos x="89" y="115"/>
                </a:cxn>
              </a:cxnLst>
              <a:rect l="0" t="0" r="r" b="b"/>
              <a:pathLst>
                <a:path w="90" h="115">
                  <a:moveTo>
                    <a:pt x="89" y="115"/>
                  </a:moveTo>
                  <a:lnTo>
                    <a:pt x="90" y="113"/>
                  </a:lnTo>
                  <a:lnTo>
                    <a:pt x="71" y="99"/>
                  </a:lnTo>
                  <a:lnTo>
                    <a:pt x="57" y="86"/>
                  </a:lnTo>
                  <a:lnTo>
                    <a:pt x="37" y="67"/>
                  </a:lnTo>
                  <a:lnTo>
                    <a:pt x="22" y="46"/>
                  </a:lnTo>
                  <a:lnTo>
                    <a:pt x="12" y="30"/>
                  </a:lnTo>
                  <a:lnTo>
                    <a:pt x="2" y="0"/>
                  </a:lnTo>
                  <a:lnTo>
                    <a:pt x="0" y="0"/>
                  </a:lnTo>
                  <a:lnTo>
                    <a:pt x="10" y="32"/>
                  </a:lnTo>
                  <a:lnTo>
                    <a:pt x="21" y="47"/>
                  </a:lnTo>
                  <a:lnTo>
                    <a:pt x="37" y="70"/>
                  </a:lnTo>
                  <a:lnTo>
                    <a:pt x="55" y="88"/>
                  </a:lnTo>
                  <a:lnTo>
                    <a:pt x="67" y="99"/>
                  </a:lnTo>
                  <a:lnTo>
                    <a:pt x="89" y="1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64" name="Freeform 484"/>
            <p:cNvSpPr>
              <a:spLocks/>
            </p:cNvSpPr>
            <p:nvPr/>
          </p:nvSpPr>
          <p:spPr bwMode="auto">
            <a:xfrm>
              <a:off x="674" y="1443"/>
              <a:ext cx="157" cy="223"/>
            </a:xfrm>
            <a:custGeom>
              <a:avLst/>
              <a:gdLst/>
              <a:ahLst/>
              <a:cxnLst>
                <a:cxn ang="0">
                  <a:pos x="124" y="223"/>
                </a:cxn>
                <a:cxn ang="0">
                  <a:pos x="125" y="218"/>
                </a:cxn>
                <a:cxn ang="0">
                  <a:pos x="104" y="212"/>
                </a:cxn>
                <a:cxn ang="0">
                  <a:pos x="91" y="206"/>
                </a:cxn>
                <a:cxn ang="0">
                  <a:pos x="73" y="195"/>
                </a:cxn>
                <a:cxn ang="0">
                  <a:pos x="54" y="183"/>
                </a:cxn>
                <a:cxn ang="0">
                  <a:pos x="44" y="172"/>
                </a:cxn>
                <a:cxn ang="0">
                  <a:pos x="31" y="152"/>
                </a:cxn>
                <a:cxn ang="0">
                  <a:pos x="22" y="142"/>
                </a:cxn>
                <a:cxn ang="0">
                  <a:pos x="16" y="124"/>
                </a:cxn>
                <a:cxn ang="0">
                  <a:pos x="10" y="108"/>
                </a:cxn>
                <a:cxn ang="0">
                  <a:pos x="6" y="88"/>
                </a:cxn>
                <a:cxn ang="0">
                  <a:pos x="9" y="75"/>
                </a:cxn>
                <a:cxn ang="0">
                  <a:pos x="16" y="53"/>
                </a:cxn>
                <a:cxn ang="0">
                  <a:pos x="24" y="37"/>
                </a:cxn>
                <a:cxn ang="0">
                  <a:pos x="37" y="26"/>
                </a:cxn>
                <a:cxn ang="0">
                  <a:pos x="55" y="14"/>
                </a:cxn>
                <a:cxn ang="0">
                  <a:pos x="70" y="8"/>
                </a:cxn>
                <a:cxn ang="0">
                  <a:pos x="92" y="6"/>
                </a:cxn>
                <a:cxn ang="0">
                  <a:pos x="116" y="8"/>
                </a:cxn>
                <a:cxn ang="0">
                  <a:pos x="135" y="13"/>
                </a:cxn>
                <a:cxn ang="0">
                  <a:pos x="154" y="18"/>
                </a:cxn>
                <a:cxn ang="0">
                  <a:pos x="157" y="12"/>
                </a:cxn>
                <a:cxn ang="0">
                  <a:pos x="136" y="7"/>
                </a:cxn>
                <a:cxn ang="0">
                  <a:pos x="117" y="2"/>
                </a:cxn>
                <a:cxn ang="0">
                  <a:pos x="92" y="0"/>
                </a:cxn>
                <a:cxn ang="0">
                  <a:pos x="70" y="2"/>
                </a:cxn>
                <a:cxn ang="0">
                  <a:pos x="51" y="11"/>
                </a:cxn>
                <a:cxn ang="0">
                  <a:pos x="34" y="21"/>
                </a:cxn>
                <a:cxn ang="0">
                  <a:pos x="20" y="35"/>
                </a:cxn>
                <a:cxn ang="0">
                  <a:pos x="10" y="53"/>
                </a:cxn>
                <a:cxn ang="0">
                  <a:pos x="3" y="72"/>
                </a:cxn>
                <a:cxn ang="0">
                  <a:pos x="0" y="89"/>
                </a:cxn>
                <a:cxn ang="0">
                  <a:pos x="5" y="111"/>
                </a:cxn>
                <a:cxn ang="0">
                  <a:pos x="11" y="126"/>
                </a:cxn>
                <a:cxn ang="0">
                  <a:pos x="17" y="143"/>
                </a:cxn>
                <a:cxn ang="0">
                  <a:pos x="26" y="155"/>
                </a:cxn>
                <a:cxn ang="0">
                  <a:pos x="39" y="174"/>
                </a:cxn>
                <a:cxn ang="0">
                  <a:pos x="51" y="188"/>
                </a:cxn>
                <a:cxn ang="0">
                  <a:pos x="70" y="200"/>
                </a:cxn>
                <a:cxn ang="0">
                  <a:pos x="85" y="209"/>
                </a:cxn>
                <a:cxn ang="0">
                  <a:pos x="106" y="218"/>
                </a:cxn>
                <a:cxn ang="0">
                  <a:pos x="124" y="223"/>
                </a:cxn>
              </a:cxnLst>
              <a:rect l="0" t="0" r="r" b="b"/>
              <a:pathLst>
                <a:path w="157" h="223">
                  <a:moveTo>
                    <a:pt x="124" y="223"/>
                  </a:moveTo>
                  <a:lnTo>
                    <a:pt x="125" y="218"/>
                  </a:lnTo>
                  <a:lnTo>
                    <a:pt x="104" y="212"/>
                  </a:lnTo>
                  <a:lnTo>
                    <a:pt x="91" y="206"/>
                  </a:lnTo>
                  <a:lnTo>
                    <a:pt x="73" y="195"/>
                  </a:lnTo>
                  <a:lnTo>
                    <a:pt x="54" y="183"/>
                  </a:lnTo>
                  <a:lnTo>
                    <a:pt x="44" y="172"/>
                  </a:lnTo>
                  <a:lnTo>
                    <a:pt x="31" y="152"/>
                  </a:lnTo>
                  <a:lnTo>
                    <a:pt x="22" y="142"/>
                  </a:lnTo>
                  <a:lnTo>
                    <a:pt x="16" y="124"/>
                  </a:lnTo>
                  <a:lnTo>
                    <a:pt x="10" y="108"/>
                  </a:lnTo>
                  <a:lnTo>
                    <a:pt x="6" y="88"/>
                  </a:lnTo>
                  <a:lnTo>
                    <a:pt x="9" y="75"/>
                  </a:lnTo>
                  <a:lnTo>
                    <a:pt x="16" y="53"/>
                  </a:lnTo>
                  <a:lnTo>
                    <a:pt x="24" y="37"/>
                  </a:lnTo>
                  <a:lnTo>
                    <a:pt x="37" y="26"/>
                  </a:lnTo>
                  <a:lnTo>
                    <a:pt x="55" y="14"/>
                  </a:lnTo>
                  <a:lnTo>
                    <a:pt x="70" y="8"/>
                  </a:lnTo>
                  <a:lnTo>
                    <a:pt x="92" y="6"/>
                  </a:lnTo>
                  <a:lnTo>
                    <a:pt x="116" y="8"/>
                  </a:lnTo>
                  <a:lnTo>
                    <a:pt x="135" y="13"/>
                  </a:lnTo>
                  <a:lnTo>
                    <a:pt x="154" y="18"/>
                  </a:lnTo>
                  <a:lnTo>
                    <a:pt x="157" y="12"/>
                  </a:lnTo>
                  <a:lnTo>
                    <a:pt x="136" y="7"/>
                  </a:lnTo>
                  <a:lnTo>
                    <a:pt x="117" y="2"/>
                  </a:lnTo>
                  <a:lnTo>
                    <a:pt x="92" y="0"/>
                  </a:lnTo>
                  <a:lnTo>
                    <a:pt x="70" y="2"/>
                  </a:lnTo>
                  <a:lnTo>
                    <a:pt x="51" y="11"/>
                  </a:lnTo>
                  <a:lnTo>
                    <a:pt x="34" y="21"/>
                  </a:lnTo>
                  <a:lnTo>
                    <a:pt x="20" y="35"/>
                  </a:lnTo>
                  <a:lnTo>
                    <a:pt x="10" y="53"/>
                  </a:lnTo>
                  <a:lnTo>
                    <a:pt x="3" y="72"/>
                  </a:lnTo>
                  <a:lnTo>
                    <a:pt x="0" y="89"/>
                  </a:lnTo>
                  <a:lnTo>
                    <a:pt x="5" y="111"/>
                  </a:lnTo>
                  <a:lnTo>
                    <a:pt x="11" y="126"/>
                  </a:lnTo>
                  <a:lnTo>
                    <a:pt x="17" y="143"/>
                  </a:lnTo>
                  <a:lnTo>
                    <a:pt x="26" y="155"/>
                  </a:lnTo>
                  <a:lnTo>
                    <a:pt x="39" y="174"/>
                  </a:lnTo>
                  <a:lnTo>
                    <a:pt x="51" y="188"/>
                  </a:lnTo>
                  <a:lnTo>
                    <a:pt x="70" y="200"/>
                  </a:lnTo>
                  <a:lnTo>
                    <a:pt x="85" y="209"/>
                  </a:lnTo>
                  <a:lnTo>
                    <a:pt x="106" y="218"/>
                  </a:lnTo>
                  <a:lnTo>
                    <a:pt x="124" y="2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65" name="Freeform 485"/>
            <p:cNvSpPr>
              <a:spLocks/>
            </p:cNvSpPr>
            <p:nvPr/>
          </p:nvSpPr>
          <p:spPr bwMode="auto">
            <a:xfrm>
              <a:off x="819" y="1455"/>
              <a:ext cx="112" cy="163"/>
            </a:xfrm>
            <a:custGeom>
              <a:avLst/>
              <a:gdLst/>
              <a:ahLst/>
              <a:cxnLst>
                <a:cxn ang="0">
                  <a:pos x="9" y="6"/>
                </a:cxn>
                <a:cxn ang="0">
                  <a:pos x="36" y="15"/>
                </a:cxn>
                <a:cxn ang="0">
                  <a:pos x="47" y="21"/>
                </a:cxn>
                <a:cxn ang="0">
                  <a:pos x="67" y="33"/>
                </a:cxn>
                <a:cxn ang="0">
                  <a:pos x="80" y="45"/>
                </a:cxn>
                <a:cxn ang="0">
                  <a:pos x="93" y="59"/>
                </a:cxn>
                <a:cxn ang="0">
                  <a:pos x="101" y="70"/>
                </a:cxn>
                <a:cxn ang="0">
                  <a:pos x="105" y="87"/>
                </a:cxn>
                <a:cxn ang="0">
                  <a:pos x="106" y="100"/>
                </a:cxn>
                <a:cxn ang="0">
                  <a:pos x="103" y="112"/>
                </a:cxn>
                <a:cxn ang="0">
                  <a:pos x="98" y="131"/>
                </a:cxn>
                <a:cxn ang="0">
                  <a:pos x="88" y="140"/>
                </a:cxn>
                <a:cxn ang="0">
                  <a:pos x="69" y="151"/>
                </a:cxn>
                <a:cxn ang="0">
                  <a:pos x="53" y="159"/>
                </a:cxn>
                <a:cxn ang="0">
                  <a:pos x="27" y="157"/>
                </a:cxn>
                <a:cxn ang="0">
                  <a:pos x="0" y="153"/>
                </a:cxn>
                <a:cxn ang="0">
                  <a:pos x="0" y="158"/>
                </a:cxn>
                <a:cxn ang="0">
                  <a:pos x="27" y="162"/>
                </a:cxn>
                <a:cxn ang="0">
                  <a:pos x="53" y="163"/>
                </a:cxn>
                <a:cxn ang="0">
                  <a:pos x="74" y="155"/>
                </a:cxn>
                <a:cxn ang="0">
                  <a:pos x="91" y="144"/>
                </a:cxn>
                <a:cxn ang="0">
                  <a:pos x="104" y="133"/>
                </a:cxn>
                <a:cxn ang="0">
                  <a:pos x="109" y="113"/>
                </a:cxn>
                <a:cxn ang="0">
                  <a:pos x="112" y="100"/>
                </a:cxn>
                <a:cxn ang="0">
                  <a:pos x="111" y="87"/>
                </a:cxn>
                <a:cxn ang="0">
                  <a:pos x="105" y="68"/>
                </a:cxn>
                <a:cxn ang="0">
                  <a:pos x="97" y="56"/>
                </a:cxn>
                <a:cxn ang="0">
                  <a:pos x="84" y="42"/>
                </a:cxn>
                <a:cxn ang="0">
                  <a:pos x="70" y="29"/>
                </a:cxn>
                <a:cxn ang="0">
                  <a:pos x="53" y="18"/>
                </a:cxn>
                <a:cxn ang="0">
                  <a:pos x="31" y="8"/>
                </a:cxn>
                <a:cxn ang="0">
                  <a:pos x="12" y="0"/>
                </a:cxn>
                <a:cxn ang="0">
                  <a:pos x="9" y="6"/>
                </a:cxn>
              </a:cxnLst>
              <a:rect l="0" t="0" r="r" b="b"/>
              <a:pathLst>
                <a:path w="112" h="163">
                  <a:moveTo>
                    <a:pt x="9" y="6"/>
                  </a:moveTo>
                  <a:lnTo>
                    <a:pt x="36" y="15"/>
                  </a:lnTo>
                  <a:lnTo>
                    <a:pt x="47" y="21"/>
                  </a:lnTo>
                  <a:lnTo>
                    <a:pt x="67" y="33"/>
                  </a:lnTo>
                  <a:lnTo>
                    <a:pt x="80" y="45"/>
                  </a:lnTo>
                  <a:lnTo>
                    <a:pt x="93" y="59"/>
                  </a:lnTo>
                  <a:lnTo>
                    <a:pt x="101" y="70"/>
                  </a:lnTo>
                  <a:lnTo>
                    <a:pt x="105" y="87"/>
                  </a:lnTo>
                  <a:lnTo>
                    <a:pt x="106" y="100"/>
                  </a:lnTo>
                  <a:lnTo>
                    <a:pt x="103" y="112"/>
                  </a:lnTo>
                  <a:lnTo>
                    <a:pt x="98" y="131"/>
                  </a:lnTo>
                  <a:lnTo>
                    <a:pt x="88" y="140"/>
                  </a:lnTo>
                  <a:lnTo>
                    <a:pt x="69" y="151"/>
                  </a:lnTo>
                  <a:lnTo>
                    <a:pt x="53" y="159"/>
                  </a:lnTo>
                  <a:lnTo>
                    <a:pt x="27" y="157"/>
                  </a:lnTo>
                  <a:lnTo>
                    <a:pt x="0" y="153"/>
                  </a:lnTo>
                  <a:lnTo>
                    <a:pt x="0" y="158"/>
                  </a:lnTo>
                  <a:lnTo>
                    <a:pt x="27" y="162"/>
                  </a:lnTo>
                  <a:lnTo>
                    <a:pt x="53" y="163"/>
                  </a:lnTo>
                  <a:lnTo>
                    <a:pt x="74" y="155"/>
                  </a:lnTo>
                  <a:lnTo>
                    <a:pt x="91" y="144"/>
                  </a:lnTo>
                  <a:lnTo>
                    <a:pt x="104" y="133"/>
                  </a:lnTo>
                  <a:lnTo>
                    <a:pt x="109" y="113"/>
                  </a:lnTo>
                  <a:lnTo>
                    <a:pt x="112" y="100"/>
                  </a:lnTo>
                  <a:lnTo>
                    <a:pt x="111" y="87"/>
                  </a:lnTo>
                  <a:lnTo>
                    <a:pt x="105" y="68"/>
                  </a:lnTo>
                  <a:lnTo>
                    <a:pt x="97" y="56"/>
                  </a:lnTo>
                  <a:lnTo>
                    <a:pt x="84" y="42"/>
                  </a:lnTo>
                  <a:lnTo>
                    <a:pt x="70" y="29"/>
                  </a:lnTo>
                  <a:lnTo>
                    <a:pt x="53" y="18"/>
                  </a:lnTo>
                  <a:lnTo>
                    <a:pt x="31" y="8"/>
                  </a:lnTo>
                  <a:lnTo>
                    <a:pt x="12" y="0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66" name="Freeform 486"/>
            <p:cNvSpPr>
              <a:spLocks/>
            </p:cNvSpPr>
            <p:nvPr/>
          </p:nvSpPr>
          <p:spPr bwMode="auto">
            <a:xfrm>
              <a:off x="708" y="1480"/>
              <a:ext cx="177" cy="153"/>
            </a:xfrm>
            <a:custGeom>
              <a:avLst/>
              <a:gdLst/>
              <a:ahLst/>
              <a:cxnLst>
                <a:cxn ang="0">
                  <a:pos x="174" y="33"/>
                </a:cxn>
                <a:cxn ang="0">
                  <a:pos x="177" y="28"/>
                </a:cxn>
                <a:cxn ang="0">
                  <a:pos x="163" y="18"/>
                </a:cxn>
                <a:cxn ang="0">
                  <a:pos x="145" y="10"/>
                </a:cxn>
                <a:cxn ang="0">
                  <a:pos x="125" y="5"/>
                </a:cxn>
                <a:cxn ang="0">
                  <a:pos x="109" y="2"/>
                </a:cxn>
                <a:cxn ang="0">
                  <a:pos x="95" y="1"/>
                </a:cxn>
                <a:cxn ang="0">
                  <a:pos x="80" y="0"/>
                </a:cxn>
                <a:cxn ang="0">
                  <a:pos x="64" y="4"/>
                </a:cxn>
                <a:cxn ang="0">
                  <a:pos x="48" y="6"/>
                </a:cxn>
                <a:cxn ang="0">
                  <a:pos x="32" y="15"/>
                </a:cxn>
                <a:cxn ang="0">
                  <a:pos x="17" y="25"/>
                </a:cxn>
                <a:cxn ang="0">
                  <a:pos x="6" y="36"/>
                </a:cxn>
                <a:cxn ang="0">
                  <a:pos x="0" y="49"/>
                </a:cxn>
                <a:cxn ang="0">
                  <a:pos x="0" y="61"/>
                </a:cxn>
                <a:cxn ang="0">
                  <a:pos x="4" y="74"/>
                </a:cxn>
                <a:cxn ang="0">
                  <a:pos x="9" y="87"/>
                </a:cxn>
                <a:cxn ang="0">
                  <a:pos x="18" y="105"/>
                </a:cxn>
                <a:cxn ang="0">
                  <a:pos x="27" y="117"/>
                </a:cxn>
                <a:cxn ang="0">
                  <a:pos x="38" y="132"/>
                </a:cxn>
                <a:cxn ang="0">
                  <a:pos x="48" y="140"/>
                </a:cxn>
                <a:cxn ang="0">
                  <a:pos x="61" y="153"/>
                </a:cxn>
                <a:cxn ang="0">
                  <a:pos x="65" y="149"/>
                </a:cxn>
                <a:cxn ang="0">
                  <a:pos x="52" y="137"/>
                </a:cxn>
                <a:cxn ang="0">
                  <a:pos x="43" y="129"/>
                </a:cxn>
                <a:cxn ang="0">
                  <a:pos x="31" y="114"/>
                </a:cxn>
                <a:cxn ang="0">
                  <a:pos x="21" y="101"/>
                </a:cxn>
                <a:cxn ang="0">
                  <a:pos x="14" y="85"/>
                </a:cxn>
                <a:cxn ang="0">
                  <a:pos x="11" y="77"/>
                </a:cxn>
                <a:cxn ang="0">
                  <a:pos x="6" y="60"/>
                </a:cxn>
                <a:cxn ang="0">
                  <a:pos x="6" y="49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34" y="19"/>
                </a:cxn>
                <a:cxn ang="0">
                  <a:pos x="49" y="11"/>
                </a:cxn>
                <a:cxn ang="0">
                  <a:pos x="65" y="10"/>
                </a:cxn>
                <a:cxn ang="0">
                  <a:pos x="80" y="6"/>
                </a:cxn>
                <a:cxn ang="0">
                  <a:pos x="95" y="6"/>
                </a:cxn>
                <a:cxn ang="0">
                  <a:pos x="108" y="8"/>
                </a:cxn>
                <a:cxn ang="0">
                  <a:pos x="124" y="11"/>
                </a:cxn>
                <a:cxn ang="0">
                  <a:pos x="141" y="16"/>
                </a:cxn>
                <a:cxn ang="0">
                  <a:pos x="161" y="23"/>
                </a:cxn>
                <a:cxn ang="0">
                  <a:pos x="174" y="33"/>
                </a:cxn>
              </a:cxnLst>
              <a:rect l="0" t="0" r="r" b="b"/>
              <a:pathLst>
                <a:path w="177" h="153">
                  <a:moveTo>
                    <a:pt x="174" y="33"/>
                  </a:moveTo>
                  <a:lnTo>
                    <a:pt x="177" y="28"/>
                  </a:lnTo>
                  <a:lnTo>
                    <a:pt x="163" y="18"/>
                  </a:lnTo>
                  <a:lnTo>
                    <a:pt x="145" y="10"/>
                  </a:lnTo>
                  <a:lnTo>
                    <a:pt x="125" y="5"/>
                  </a:lnTo>
                  <a:lnTo>
                    <a:pt x="109" y="2"/>
                  </a:lnTo>
                  <a:lnTo>
                    <a:pt x="95" y="1"/>
                  </a:lnTo>
                  <a:lnTo>
                    <a:pt x="80" y="0"/>
                  </a:lnTo>
                  <a:lnTo>
                    <a:pt x="64" y="4"/>
                  </a:lnTo>
                  <a:lnTo>
                    <a:pt x="48" y="6"/>
                  </a:lnTo>
                  <a:lnTo>
                    <a:pt x="32" y="15"/>
                  </a:lnTo>
                  <a:lnTo>
                    <a:pt x="17" y="25"/>
                  </a:lnTo>
                  <a:lnTo>
                    <a:pt x="6" y="36"/>
                  </a:lnTo>
                  <a:lnTo>
                    <a:pt x="0" y="49"/>
                  </a:lnTo>
                  <a:lnTo>
                    <a:pt x="0" y="61"/>
                  </a:lnTo>
                  <a:lnTo>
                    <a:pt x="4" y="74"/>
                  </a:lnTo>
                  <a:lnTo>
                    <a:pt x="9" y="87"/>
                  </a:lnTo>
                  <a:lnTo>
                    <a:pt x="18" y="105"/>
                  </a:lnTo>
                  <a:lnTo>
                    <a:pt x="27" y="117"/>
                  </a:lnTo>
                  <a:lnTo>
                    <a:pt x="38" y="132"/>
                  </a:lnTo>
                  <a:lnTo>
                    <a:pt x="48" y="140"/>
                  </a:lnTo>
                  <a:lnTo>
                    <a:pt x="61" y="153"/>
                  </a:lnTo>
                  <a:lnTo>
                    <a:pt x="65" y="149"/>
                  </a:lnTo>
                  <a:lnTo>
                    <a:pt x="52" y="137"/>
                  </a:lnTo>
                  <a:lnTo>
                    <a:pt x="43" y="129"/>
                  </a:lnTo>
                  <a:lnTo>
                    <a:pt x="31" y="114"/>
                  </a:lnTo>
                  <a:lnTo>
                    <a:pt x="21" y="101"/>
                  </a:lnTo>
                  <a:lnTo>
                    <a:pt x="14" y="85"/>
                  </a:lnTo>
                  <a:lnTo>
                    <a:pt x="11" y="77"/>
                  </a:lnTo>
                  <a:lnTo>
                    <a:pt x="6" y="60"/>
                  </a:lnTo>
                  <a:lnTo>
                    <a:pt x="6" y="49"/>
                  </a:lnTo>
                  <a:lnTo>
                    <a:pt x="10" y="39"/>
                  </a:lnTo>
                  <a:lnTo>
                    <a:pt x="20" y="30"/>
                  </a:lnTo>
                  <a:lnTo>
                    <a:pt x="34" y="19"/>
                  </a:lnTo>
                  <a:lnTo>
                    <a:pt x="49" y="11"/>
                  </a:lnTo>
                  <a:lnTo>
                    <a:pt x="65" y="10"/>
                  </a:lnTo>
                  <a:lnTo>
                    <a:pt x="80" y="6"/>
                  </a:lnTo>
                  <a:lnTo>
                    <a:pt x="95" y="6"/>
                  </a:lnTo>
                  <a:lnTo>
                    <a:pt x="108" y="8"/>
                  </a:lnTo>
                  <a:lnTo>
                    <a:pt x="124" y="11"/>
                  </a:lnTo>
                  <a:lnTo>
                    <a:pt x="141" y="16"/>
                  </a:lnTo>
                  <a:lnTo>
                    <a:pt x="161" y="23"/>
                  </a:lnTo>
                  <a:lnTo>
                    <a:pt x="174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67" name="Freeform 487"/>
            <p:cNvSpPr>
              <a:spLocks/>
            </p:cNvSpPr>
            <p:nvPr/>
          </p:nvSpPr>
          <p:spPr bwMode="auto">
            <a:xfrm>
              <a:off x="767" y="1506"/>
              <a:ext cx="137" cy="100"/>
            </a:xfrm>
            <a:custGeom>
              <a:avLst/>
              <a:gdLst/>
              <a:ahLst/>
              <a:cxnLst>
                <a:cxn ang="0">
                  <a:pos x="133" y="34"/>
                </a:cxn>
                <a:cxn ang="0">
                  <a:pos x="137" y="30"/>
                </a:cxn>
                <a:cxn ang="0">
                  <a:pos x="124" y="18"/>
                </a:cxn>
                <a:cxn ang="0">
                  <a:pos x="105" y="8"/>
                </a:cxn>
                <a:cxn ang="0">
                  <a:pos x="86" y="4"/>
                </a:cxn>
                <a:cxn ang="0">
                  <a:pos x="62" y="0"/>
                </a:cxn>
                <a:cxn ang="0">
                  <a:pos x="39" y="3"/>
                </a:cxn>
                <a:cxn ang="0">
                  <a:pos x="17" y="18"/>
                </a:cxn>
                <a:cxn ang="0">
                  <a:pos x="2" y="40"/>
                </a:cxn>
                <a:cxn ang="0">
                  <a:pos x="0" y="59"/>
                </a:cxn>
                <a:cxn ang="0">
                  <a:pos x="3" y="80"/>
                </a:cxn>
                <a:cxn ang="0">
                  <a:pos x="17" y="100"/>
                </a:cxn>
                <a:cxn ang="0">
                  <a:pos x="22" y="97"/>
                </a:cxn>
                <a:cxn ang="0">
                  <a:pos x="9" y="79"/>
                </a:cxn>
                <a:cxn ang="0">
                  <a:pos x="6" y="59"/>
                </a:cxn>
                <a:cxn ang="0">
                  <a:pos x="6" y="42"/>
                </a:cxn>
                <a:cxn ang="0">
                  <a:pos x="21" y="23"/>
                </a:cxn>
                <a:cxn ang="0">
                  <a:pos x="40" y="8"/>
                </a:cxn>
                <a:cxn ang="0">
                  <a:pos x="62" y="5"/>
                </a:cxn>
                <a:cxn ang="0">
                  <a:pos x="85" y="9"/>
                </a:cxn>
                <a:cxn ang="0">
                  <a:pos x="103" y="13"/>
                </a:cxn>
                <a:cxn ang="0">
                  <a:pos x="121" y="23"/>
                </a:cxn>
                <a:cxn ang="0">
                  <a:pos x="133" y="34"/>
                </a:cxn>
              </a:cxnLst>
              <a:rect l="0" t="0" r="r" b="b"/>
              <a:pathLst>
                <a:path w="137" h="100">
                  <a:moveTo>
                    <a:pt x="133" y="34"/>
                  </a:moveTo>
                  <a:lnTo>
                    <a:pt x="137" y="30"/>
                  </a:lnTo>
                  <a:lnTo>
                    <a:pt x="124" y="18"/>
                  </a:lnTo>
                  <a:lnTo>
                    <a:pt x="105" y="8"/>
                  </a:lnTo>
                  <a:lnTo>
                    <a:pt x="86" y="4"/>
                  </a:lnTo>
                  <a:lnTo>
                    <a:pt x="62" y="0"/>
                  </a:lnTo>
                  <a:lnTo>
                    <a:pt x="39" y="3"/>
                  </a:lnTo>
                  <a:lnTo>
                    <a:pt x="17" y="18"/>
                  </a:lnTo>
                  <a:lnTo>
                    <a:pt x="2" y="40"/>
                  </a:lnTo>
                  <a:lnTo>
                    <a:pt x="0" y="59"/>
                  </a:lnTo>
                  <a:lnTo>
                    <a:pt x="3" y="80"/>
                  </a:lnTo>
                  <a:lnTo>
                    <a:pt x="17" y="100"/>
                  </a:lnTo>
                  <a:lnTo>
                    <a:pt x="22" y="97"/>
                  </a:lnTo>
                  <a:lnTo>
                    <a:pt x="9" y="79"/>
                  </a:lnTo>
                  <a:lnTo>
                    <a:pt x="6" y="59"/>
                  </a:lnTo>
                  <a:lnTo>
                    <a:pt x="6" y="42"/>
                  </a:lnTo>
                  <a:lnTo>
                    <a:pt x="21" y="23"/>
                  </a:lnTo>
                  <a:lnTo>
                    <a:pt x="40" y="8"/>
                  </a:lnTo>
                  <a:lnTo>
                    <a:pt x="62" y="5"/>
                  </a:lnTo>
                  <a:lnTo>
                    <a:pt x="85" y="9"/>
                  </a:lnTo>
                  <a:lnTo>
                    <a:pt x="103" y="13"/>
                  </a:lnTo>
                  <a:lnTo>
                    <a:pt x="121" y="23"/>
                  </a:lnTo>
                  <a:lnTo>
                    <a:pt x="133" y="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68" name="Freeform 488"/>
            <p:cNvSpPr>
              <a:spLocks/>
            </p:cNvSpPr>
            <p:nvPr/>
          </p:nvSpPr>
          <p:spPr bwMode="auto">
            <a:xfrm>
              <a:off x="784" y="1603"/>
              <a:ext cx="129" cy="3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6" y="15"/>
                </a:cxn>
                <a:cxn ang="0">
                  <a:pos x="43" y="27"/>
                </a:cxn>
                <a:cxn ang="0">
                  <a:pos x="70" y="33"/>
                </a:cxn>
                <a:cxn ang="0">
                  <a:pos x="104" y="28"/>
                </a:cxn>
                <a:cxn ang="0">
                  <a:pos x="129" y="21"/>
                </a:cxn>
                <a:cxn ang="0">
                  <a:pos x="129" y="19"/>
                </a:cxn>
                <a:cxn ang="0">
                  <a:pos x="128" y="16"/>
                </a:cxn>
                <a:cxn ang="0">
                  <a:pos x="102" y="22"/>
                </a:cxn>
                <a:cxn ang="0">
                  <a:pos x="71" y="27"/>
                </a:cxn>
                <a:cxn ang="0">
                  <a:pos x="42" y="21"/>
                </a:cxn>
                <a:cxn ang="0">
                  <a:pos x="20" y="11"/>
                </a:cxn>
                <a:cxn ang="0">
                  <a:pos x="5" y="0"/>
                </a:cxn>
                <a:cxn ang="0">
                  <a:pos x="0" y="3"/>
                </a:cxn>
              </a:cxnLst>
              <a:rect l="0" t="0" r="r" b="b"/>
              <a:pathLst>
                <a:path w="129" h="33">
                  <a:moveTo>
                    <a:pt x="0" y="3"/>
                  </a:moveTo>
                  <a:lnTo>
                    <a:pt x="16" y="15"/>
                  </a:lnTo>
                  <a:lnTo>
                    <a:pt x="43" y="27"/>
                  </a:lnTo>
                  <a:lnTo>
                    <a:pt x="70" y="33"/>
                  </a:lnTo>
                  <a:lnTo>
                    <a:pt x="104" y="28"/>
                  </a:lnTo>
                  <a:lnTo>
                    <a:pt x="129" y="21"/>
                  </a:lnTo>
                  <a:lnTo>
                    <a:pt x="129" y="19"/>
                  </a:lnTo>
                  <a:lnTo>
                    <a:pt x="128" y="16"/>
                  </a:lnTo>
                  <a:lnTo>
                    <a:pt x="102" y="22"/>
                  </a:lnTo>
                  <a:lnTo>
                    <a:pt x="71" y="27"/>
                  </a:lnTo>
                  <a:lnTo>
                    <a:pt x="42" y="21"/>
                  </a:lnTo>
                  <a:lnTo>
                    <a:pt x="20" y="11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69" name="Freeform 489"/>
            <p:cNvSpPr>
              <a:spLocks/>
            </p:cNvSpPr>
            <p:nvPr/>
          </p:nvSpPr>
          <p:spPr bwMode="auto">
            <a:xfrm>
              <a:off x="912" y="1619"/>
              <a:ext cx="1" cy="5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3"/>
                </a:cxn>
              </a:cxnLst>
              <a:rect l="0" t="0" r="r" b="b"/>
              <a:pathLst>
                <a:path w="1" h="5">
                  <a:moveTo>
                    <a:pt x="1" y="3"/>
                  </a:moveTo>
                  <a:lnTo>
                    <a:pt x="1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70" name="Freeform 490"/>
            <p:cNvSpPr>
              <a:spLocks/>
            </p:cNvSpPr>
            <p:nvPr/>
          </p:nvSpPr>
          <p:spPr bwMode="auto">
            <a:xfrm>
              <a:off x="912" y="1619"/>
              <a:ext cx="3" cy="5"/>
            </a:xfrm>
            <a:custGeom>
              <a:avLst/>
              <a:gdLst/>
              <a:ahLst/>
              <a:cxnLst>
                <a:cxn ang="0">
                  <a:pos x="1" y="5"/>
                </a:cxn>
                <a:cxn ang="0">
                  <a:pos x="1" y="5"/>
                </a:cxn>
                <a:cxn ang="0">
                  <a:pos x="2" y="5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3"/>
                </a:cxn>
                <a:cxn ang="0">
                  <a:pos x="1" y="5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lnTo>
                    <a:pt x="1" y="5"/>
                  </a:lnTo>
                  <a:lnTo>
                    <a:pt x="2" y="5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71" name="Freeform 491"/>
            <p:cNvSpPr>
              <a:spLocks/>
            </p:cNvSpPr>
            <p:nvPr/>
          </p:nvSpPr>
          <p:spPr bwMode="auto">
            <a:xfrm>
              <a:off x="913" y="1613"/>
              <a:ext cx="18" cy="11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2" y="11"/>
                </a:cxn>
                <a:cxn ang="0">
                  <a:pos x="6" y="10"/>
                </a:cxn>
                <a:cxn ang="0">
                  <a:pos x="13" y="7"/>
                </a:cxn>
                <a:cxn ang="0">
                  <a:pos x="16" y="6"/>
                </a:cxn>
                <a:cxn ang="0">
                  <a:pos x="18" y="5"/>
                </a:cxn>
                <a:cxn ang="0">
                  <a:pos x="17" y="3"/>
                </a:cxn>
                <a:cxn ang="0">
                  <a:pos x="16" y="0"/>
                </a:cxn>
                <a:cxn ang="0">
                  <a:pos x="14" y="1"/>
                </a:cxn>
                <a:cxn ang="0">
                  <a:pos x="11" y="2"/>
                </a:cxn>
                <a:cxn ang="0">
                  <a:pos x="3" y="4"/>
                </a:cxn>
                <a:cxn ang="0">
                  <a:pos x="2" y="5"/>
                </a:cxn>
                <a:cxn ang="0">
                  <a:pos x="0" y="6"/>
                </a:cxn>
                <a:cxn ang="0">
                  <a:pos x="1" y="8"/>
                </a:cxn>
              </a:cxnLst>
              <a:rect l="0" t="0" r="r" b="b"/>
              <a:pathLst>
                <a:path w="18" h="11">
                  <a:moveTo>
                    <a:pt x="1" y="8"/>
                  </a:moveTo>
                  <a:lnTo>
                    <a:pt x="2" y="11"/>
                  </a:lnTo>
                  <a:lnTo>
                    <a:pt x="6" y="10"/>
                  </a:lnTo>
                  <a:lnTo>
                    <a:pt x="13" y="7"/>
                  </a:lnTo>
                  <a:lnTo>
                    <a:pt x="16" y="6"/>
                  </a:lnTo>
                  <a:lnTo>
                    <a:pt x="18" y="5"/>
                  </a:lnTo>
                  <a:lnTo>
                    <a:pt x="17" y="3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1" y="2"/>
                  </a:lnTo>
                  <a:lnTo>
                    <a:pt x="3" y="4"/>
                  </a:lnTo>
                  <a:lnTo>
                    <a:pt x="2" y="5"/>
                  </a:lnTo>
                  <a:lnTo>
                    <a:pt x="0" y="6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72" name="Freeform 492"/>
            <p:cNvSpPr>
              <a:spLocks/>
            </p:cNvSpPr>
            <p:nvPr/>
          </p:nvSpPr>
          <p:spPr bwMode="auto">
            <a:xfrm>
              <a:off x="926" y="1611"/>
              <a:ext cx="8" cy="9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0" y="9"/>
                </a:cxn>
                <a:cxn ang="0">
                  <a:pos x="5" y="6"/>
                </a:cxn>
                <a:cxn ang="0">
                  <a:pos x="8" y="6"/>
                </a:cxn>
                <a:cxn ang="0">
                  <a:pos x="8" y="3"/>
                </a:cxn>
                <a:cxn ang="0">
                  <a:pos x="7" y="0"/>
                </a:cxn>
                <a:cxn ang="0">
                  <a:pos x="6" y="1"/>
                </a:cxn>
                <a:cxn ang="0">
                  <a:pos x="3" y="2"/>
                </a:cxn>
                <a:cxn ang="0">
                  <a:pos x="4" y="5"/>
                </a:cxn>
                <a:cxn ang="0">
                  <a:pos x="5" y="7"/>
                </a:cxn>
              </a:cxnLst>
              <a:rect l="0" t="0" r="r" b="b"/>
              <a:pathLst>
                <a:path w="8" h="9">
                  <a:moveTo>
                    <a:pt x="5" y="7"/>
                  </a:moveTo>
                  <a:lnTo>
                    <a:pt x="0" y="9"/>
                  </a:lnTo>
                  <a:lnTo>
                    <a:pt x="5" y="6"/>
                  </a:lnTo>
                  <a:lnTo>
                    <a:pt x="8" y="6"/>
                  </a:lnTo>
                  <a:lnTo>
                    <a:pt x="8" y="3"/>
                  </a:lnTo>
                  <a:lnTo>
                    <a:pt x="7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4" y="5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73" name="Freeform 493"/>
            <p:cNvSpPr>
              <a:spLocks/>
            </p:cNvSpPr>
            <p:nvPr/>
          </p:nvSpPr>
          <p:spPr bwMode="auto">
            <a:xfrm>
              <a:off x="933" y="1603"/>
              <a:ext cx="17" cy="14"/>
            </a:xfrm>
            <a:custGeom>
              <a:avLst/>
              <a:gdLst/>
              <a:ahLst/>
              <a:cxnLst>
                <a:cxn ang="0">
                  <a:pos x="1" y="14"/>
                </a:cxn>
                <a:cxn ang="0">
                  <a:pos x="3" y="14"/>
                </a:cxn>
                <a:cxn ang="0">
                  <a:pos x="3" y="14"/>
                </a:cxn>
                <a:cxn ang="0">
                  <a:pos x="4" y="14"/>
                </a:cxn>
                <a:cxn ang="0">
                  <a:pos x="6" y="12"/>
                </a:cxn>
                <a:cxn ang="0">
                  <a:pos x="8" y="11"/>
                </a:cxn>
                <a:cxn ang="0">
                  <a:pos x="10" y="9"/>
                </a:cxn>
                <a:cxn ang="0">
                  <a:pos x="12" y="8"/>
                </a:cxn>
                <a:cxn ang="0">
                  <a:pos x="16" y="6"/>
                </a:cxn>
                <a:cxn ang="0">
                  <a:pos x="17" y="5"/>
                </a:cxn>
                <a:cxn ang="0">
                  <a:pos x="15" y="2"/>
                </a:cxn>
                <a:cxn ang="0">
                  <a:pos x="14" y="0"/>
                </a:cxn>
                <a:cxn ang="0">
                  <a:pos x="10" y="3"/>
                </a:cxn>
                <a:cxn ang="0">
                  <a:pos x="9" y="3"/>
                </a:cxn>
                <a:cxn ang="0">
                  <a:pos x="8" y="5"/>
                </a:cxn>
                <a:cxn ang="0">
                  <a:pos x="5" y="6"/>
                </a:cxn>
                <a:cxn ang="0">
                  <a:pos x="3" y="7"/>
                </a:cxn>
                <a:cxn ang="0">
                  <a:pos x="3" y="8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1" y="11"/>
                </a:cxn>
                <a:cxn ang="0">
                  <a:pos x="1" y="14"/>
                </a:cxn>
              </a:cxnLst>
              <a:rect l="0" t="0" r="r" b="b"/>
              <a:pathLst>
                <a:path w="17" h="14">
                  <a:moveTo>
                    <a:pt x="1" y="14"/>
                  </a:moveTo>
                  <a:lnTo>
                    <a:pt x="3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6" y="12"/>
                  </a:lnTo>
                  <a:lnTo>
                    <a:pt x="8" y="11"/>
                  </a:lnTo>
                  <a:lnTo>
                    <a:pt x="10" y="9"/>
                  </a:lnTo>
                  <a:lnTo>
                    <a:pt x="12" y="8"/>
                  </a:lnTo>
                  <a:lnTo>
                    <a:pt x="16" y="6"/>
                  </a:lnTo>
                  <a:lnTo>
                    <a:pt x="17" y="5"/>
                  </a:lnTo>
                  <a:lnTo>
                    <a:pt x="15" y="2"/>
                  </a:lnTo>
                  <a:lnTo>
                    <a:pt x="14" y="0"/>
                  </a:lnTo>
                  <a:lnTo>
                    <a:pt x="10" y="3"/>
                  </a:lnTo>
                  <a:lnTo>
                    <a:pt x="9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1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74" name="Freeform 494"/>
            <p:cNvSpPr>
              <a:spLocks/>
            </p:cNvSpPr>
            <p:nvPr/>
          </p:nvSpPr>
          <p:spPr bwMode="auto">
            <a:xfrm>
              <a:off x="940" y="1600"/>
              <a:ext cx="15" cy="9"/>
            </a:xfrm>
            <a:custGeom>
              <a:avLst/>
              <a:gdLst/>
              <a:ahLst/>
              <a:cxnLst>
                <a:cxn ang="0">
                  <a:pos x="8" y="5"/>
                </a:cxn>
                <a:cxn ang="0">
                  <a:pos x="10" y="8"/>
                </a:cxn>
                <a:cxn ang="0">
                  <a:pos x="12" y="6"/>
                </a:cxn>
                <a:cxn ang="0">
                  <a:pos x="13" y="5"/>
                </a:cxn>
                <a:cxn ang="0">
                  <a:pos x="15" y="4"/>
                </a:cxn>
                <a:cxn ang="0">
                  <a:pos x="13" y="2"/>
                </a:cxn>
                <a:cxn ang="0">
                  <a:pos x="11" y="0"/>
                </a:cxn>
                <a:cxn ang="0">
                  <a:pos x="10" y="1"/>
                </a:cxn>
                <a:cxn ang="0">
                  <a:pos x="9" y="2"/>
                </a:cxn>
                <a:cxn ang="0">
                  <a:pos x="0" y="9"/>
                </a:cxn>
                <a:cxn ang="0">
                  <a:pos x="7" y="3"/>
                </a:cxn>
                <a:cxn ang="0">
                  <a:pos x="8" y="5"/>
                </a:cxn>
              </a:cxnLst>
              <a:rect l="0" t="0" r="r" b="b"/>
              <a:pathLst>
                <a:path w="15" h="9">
                  <a:moveTo>
                    <a:pt x="8" y="5"/>
                  </a:moveTo>
                  <a:lnTo>
                    <a:pt x="10" y="8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10" y="1"/>
                  </a:lnTo>
                  <a:lnTo>
                    <a:pt x="9" y="2"/>
                  </a:lnTo>
                  <a:lnTo>
                    <a:pt x="0" y="9"/>
                  </a:lnTo>
                  <a:lnTo>
                    <a:pt x="7" y="3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75" name="Freeform 495"/>
            <p:cNvSpPr>
              <a:spLocks/>
            </p:cNvSpPr>
            <p:nvPr/>
          </p:nvSpPr>
          <p:spPr bwMode="auto">
            <a:xfrm>
              <a:off x="951" y="1599"/>
              <a:ext cx="4" cy="5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3" y="5"/>
                </a:cxn>
                <a:cxn ang="0">
                  <a:pos x="4" y="5"/>
                </a:cxn>
                <a:cxn ang="0">
                  <a:pos x="3" y="2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3"/>
                </a:cxn>
              </a:cxnLst>
              <a:rect l="0" t="0" r="r" b="b"/>
              <a:pathLst>
                <a:path w="4" h="5">
                  <a:moveTo>
                    <a:pt x="2" y="3"/>
                  </a:moveTo>
                  <a:lnTo>
                    <a:pt x="3" y="5"/>
                  </a:lnTo>
                  <a:lnTo>
                    <a:pt x="4" y="5"/>
                  </a:lnTo>
                  <a:lnTo>
                    <a:pt x="3" y="2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76" name="Freeform 496"/>
            <p:cNvSpPr>
              <a:spLocks/>
            </p:cNvSpPr>
            <p:nvPr/>
          </p:nvSpPr>
          <p:spPr bwMode="auto">
            <a:xfrm>
              <a:off x="951" y="1601"/>
              <a:ext cx="6" cy="3"/>
            </a:xfrm>
            <a:custGeom>
              <a:avLst/>
              <a:gdLst/>
              <a:ahLst/>
              <a:cxnLst>
                <a:cxn ang="0">
                  <a:pos x="4" y="3"/>
                </a:cxn>
                <a:cxn ang="0">
                  <a:pos x="4" y="3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4" y="3"/>
                </a:cxn>
              </a:cxnLst>
              <a:rect l="0" t="0" r="r" b="b"/>
              <a:pathLst>
                <a:path w="6" h="3">
                  <a:moveTo>
                    <a:pt x="4" y="3"/>
                  </a:moveTo>
                  <a:lnTo>
                    <a:pt x="4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77" name="Freeform 497"/>
            <p:cNvSpPr>
              <a:spLocks/>
            </p:cNvSpPr>
            <p:nvPr/>
          </p:nvSpPr>
          <p:spPr bwMode="auto">
            <a:xfrm>
              <a:off x="951" y="1569"/>
              <a:ext cx="24" cy="34"/>
            </a:xfrm>
            <a:custGeom>
              <a:avLst/>
              <a:gdLst/>
              <a:ahLst/>
              <a:cxnLst>
                <a:cxn ang="0">
                  <a:pos x="3" y="32"/>
                </a:cxn>
                <a:cxn ang="0">
                  <a:pos x="5" y="34"/>
                </a:cxn>
                <a:cxn ang="0">
                  <a:pos x="17" y="22"/>
                </a:cxn>
                <a:cxn ang="0">
                  <a:pos x="24" y="1"/>
                </a:cxn>
                <a:cxn ang="0">
                  <a:pos x="18" y="0"/>
                </a:cxn>
                <a:cxn ang="0">
                  <a:pos x="13" y="19"/>
                </a:cxn>
                <a:cxn ang="0">
                  <a:pos x="1" y="30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3" y="32"/>
                </a:cxn>
              </a:cxnLst>
              <a:rect l="0" t="0" r="r" b="b"/>
              <a:pathLst>
                <a:path w="24" h="34">
                  <a:moveTo>
                    <a:pt x="3" y="32"/>
                  </a:moveTo>
                  <a:lnTo>
                    <a:pt x="5" y="34"/>
                  </a:lnTo>
                  <a:lnTo>
                    <a:pt x="17" y="22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3" y="19"/>
                  </a:lnTo>
                  <a:lnTo>
                    <a:pt x="1" y="3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3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78" name="Freeform 498"/>
            <p:cNvSpPr>
              <a:spLocks/>
            </p:cNvSpPr>
            <p:nvPr/>
          </p:nvSpPr>
          <p:spPr bwMode="auto">
            <a:xfrm>
              <a:off x="1006" y="1460"/>
              <a:ext cx="62" cy="112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17" y="15"/>
                </a:cxn>
                <a:cxn ang="0">
                  <a:pos x="10" y="31"/>
                </a:cxn>
                <a:cxn ang="0">
                  <a:pos x="6" y="52"/>
                </a:cxn>
                <a:cxn ang="0">
                  <a:pos x="6" y="74"/>
                </a:cxn>
                <a:cxn ang="0">
                  <a:pos x="5" y="85"/>
                </a:cxn>
                <a:cxn ang="0">
                  <a:pos x="2" y="94"/>
                </a:cxn>
                <a:cxn ang="0">
                  <a:pos x="0" y="112"/>
                </a:cxn>
                <a:cxn ang="0">
                  <a:pos x="19" y="108"/>
                </a:cxn>
                <a:cxn ang="0">
                  <a:pos x="30" y="99"/>
                </a:cxn>
                <a:cxn ang="0">
                  <a:pos x="47" y="87"/>
                </a:cxn>
                <a:cxn ang="0">
                  <a:pos x="55" y="74"/>
                </a:cxn>
                <a:cxn ang="0">
                  <a:pos x="61" y="63"/>
                </a:cxn>
                <a:cxn ang="0">
                  <a:pos x="62" y="48"/>
                </a:cxn>
                <a:cxn ang="0">
                  <a:pos x="62" y="31"/>
                </a:cxn>
                <a:cxn ang="0">
                  <a:pos x="56" y="20"/>
                </a:cxn>
                <a:cxn ang="0">
                  <a:pos x="46" y="8"/>
                </a:cxn>
                <a:cxn ang="0">
                  <a:pos x="35" y="0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62" h="112">
                  <a:moveTo>
                    <a:pt x="27" y="1"/>
                  </a:moveTo>
                  <a:lnTo>
                    <a:pt x="17" y="15"/>
                  </a:lnTo>
                  <a:lnTo>
                    <a:pt x="10" y="31"/>
                  </a:lnTo>
                  <a:lnTo>
                    <a:pt x="6" y="52"/>
                  </a:lnTo>
                  <a:lnTo>
                    <a:pt x="6" y="74"/>
                  </a:lnTo>
                  <a:lnTo>
                    <a:pt x="5" y="85"/>
                  </a:lnTo>
                  <a:lnTo>
                    <a:pt x="2" y="94"/>
                  </a:lnTo>
                  <a:lnTo>
                    <a:pt x="0" y="112"/>
                  </a:lnTo>
                  <a:lnTo>
                    <a:pt x="19" y="108"/>
                  </a:lnTo>
                  <a:lnTo>
                    <a:pt x="30" y="99"/>
                  </a:lnTo>
                  <a:lnTo>
                    <a:pt x="47" y="87"/>
                  </a:lnTo>
                  <a:lnTo>
                    <a:pt x="55" y="74"/>
                  </a:lnTo>
                  <a:lnTo>
                    <a:pt x="61" y="63"/>
                  </a:lnTo>
                  <a:lnTo>
                    <a:pt x="62" y="48"/>
                  </a:lnTo>
                  <a:lnTo>
                    <a:pt x="62" y="31"/>
                  </a:lnTo>
                  <a:lnTo>
                    <a:pt x="56" y="20"/>
                  </a:lnTo>
                  <a:lnTo>
                    <a:pt x="46" y="8"/>
                  </a:lnTo>
                  <a:lnTo>
                    <a:pt x="35" y="0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79" name="Freeform 499"/>
            <p:cNvSpPr>
              <a:spLocks/>
            </p:cNvSpPr>
            <p:nvPr/>
          </p:nvSpPr>
          <p:spPr bwMode="auto">
            <a:xfrm>
              <a:off x="1004" y="1460"/>
              <a:ext cx="51" cy="115"/>
            </a:xfrm>
            <a:custGeom>
              <a:avLst/>
              <a:gdLst/>
              <a:ahLst/>
              <a:cxnLst>
                <a:cxn ang="0">
                  <a:pos x="31" y="3"/>
                </a:cxn>
                <a:cxn ang="0">
                  <a:pos x="27" y="0"/>
                </a:cxn>
                <a:cxn ang="0">
                  <a:pos x="17" y="13"/>
                </a:cxn>
                <a:cxn ang="0">
                  <a:pos x="9" y="31"/>
                </a:cxn>
                <a:cxn ang="0">
                  <a:pos x="6" y="52"/>
                </a:cxn>
                <a:cxn ang="0">
                  <a:pos x="6" y="74"/>
                </a:cxn>
                <a:cxn ang="0">
                  <a:pos x="4" y="84"/>
                </a:cxn>
                <a:cxn ang="0">
                  <a:pos x="1" y="93"/>
                </a:cxn>
                <a:cxn ang="0">
                  <a:pos x="0" y="115"/>
                </a:cxn>
                <a:cxn ang="0">
                  <a:pos x="22" y="111"/>
                </a:cxn>
                <a:cxn ang="0">
                  <a:pos x="37" y="99"/>
                </a:cxn>
                <a:cxn ang="0">
                  <a:pos x="51" y="89"/>
                </a:cxn>
                <a:cxn ang="0">
                  <a:pos x="48" y="84"/>
                </a:cxn>
                <a:cxn ang="0">
                  <a:pos x="27" y="99"/>
                </a:cxn>
                <a:cxn ang="0">
                  <a:pos x="19" y="105"/>
                </a:cxn>
                <a:cxn ang="0">
                  <a:pos x="5" y="108"/>
                </a:cxn>
                <a:cxn ang="0">
                  <a:pos x="6" y="94"/>
                </a:cxn>
                <a:cxn ang="0">
                  <a:pos x="10" y="86"/>
                </a:cxn>
                <a:cxn ang="0">
                  <a:pos x="11" y="74"/>
                </a:cxn>
                <a:cxn ang="0">
                  <a:pos x="11" y="52"/>
                </a:cxn>
                <a:cxn ang="0">
                  <a:pos x="14" y="31"/>
                </a:cxn>
                <a:cxn ang="0">
                  <a:pos x="21" y="17"/>
                </a:cxn>
                <a:cxn ang="0">
                  <a:pos x="31" y="3"/>
                </a:cxn>
              </a:cxnLst>
              <a:rect l="0" t="0" r="r" b="b"/>
              <a:pathLst>
                <a:path w="51" h="115">
                  <a:moveTo>
                    <a:pt x="31" y="3"/>
                  </a:moveTo>
                  <a:lnTo>
                    <a:pt x="27" y="0"/>
                  </a:lnTo>
                  <a:lnTo>
                    <a:pt x="17" y="13"/>
                  </a:lnTo>
                  <a:lnTo>
                    <a:pt x="9" y="31"/>
                  </a:lnTo>
                  <a:lnTo>
                    <a:pt x="6" y="52"/>
                  </a:lnTo>
                  <a:lnTo>
                    <a:pt x="6" y="74"/>
                  </a:lnTo>
                  <a:lnTo>
                    <a:pt x="4" y="84"/>
                  </a:lnTo>
                  <a:lnTo>
                    <a:pt x="1" y="93"/>
                  </a:lnTo>
                  <a:lnTo>
                    <a:pt x="0" y="115"/>
                  </a:lnTo>
                  <a:lnTo>
                    <a:pt x="22" y="111"/>
                  </a:lnTo>
                  <a:lnTo>
                    <a:pt x="37" y="99"/>
                  </a:lnTo>
                  <a:lnTo>
                    <a:pt x="51" y="89"/>
                  </a:lnTo>
                  <a:lnTo>
                    <a:pt x="48" y="84"/>
                  </a:lnTo>
                  <a:lnTo>
                    <a:pt x="27" y="99"/>
                  </a:lnTo>
                  <a:lnTo>
                    <a:pt x="19" y="105"/>
                  </a:lnTo>
                  <a:lnTo>
                    <a:pt x="5" y="108"/>
                  </a:lnTo>
                  <a:lnTo>
                    <a:pt x="6" y="94"/>
                  </a:lnTo>
                  <a:lnTo>
                    <a:pt x="10" y="86"/>
                  </a:lnTo>
                  <a:lnTo>
                    <a:pt x="11" y="74"/>
                  </a:lnTo>
                  <a:lnTo>
                    <a:pt x="11" y="52"/>
                  </a:lnTo>
                  <a:lnTo>
                    <a:pt x="14" y="31"/>
                  </a:lnTo>
                  <a:lnTo>
                    <a:pt x="21" y="17"/>
                  </a:lnTo>
                  <a:lnTo>
                    <a:pt x="31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80" name="Freeform 500"/>
            <p:cNvSpPr>
              <a:spLocks/>
            </p:cNvSpPr>
            <p:nvPr/>
          </p:nvSpPr>
          <p:spPr bwMode="auto">
            <a:xfrm>
              <a:off x="1031" y="1457"/>
              <a:ext cx="40" cy="92"/>
            </a:xfrm>
            <a:custGeom>
              <a:avLst/>
              <a:gdLst/>
              <a:ahLst/>
              <a:cxnLst>
                <a:cxn ang="0">
                  <a:pos x="24" y="92"/>
                </a:cxn>
                <a:cxn ang="0">
                  <a:pos x="32" y="79"/>
                </a:cxn>
                <a:cxn ang="0">
                  <a:pos x="38" y="67"/>
                </a:cxn>
                <a:cxn ang="0">
                  <a:pos x="40" y="51"/>
                </a:cxn>
                <a:cxn ang="0">
                  <a:pos x="40" y="34"/>
                </a:cxn>
                <a:cxn ang="0">
                  <a:pos x="33" y="22"/>
                </a:cxn>
                <a:cxn ang="0">
                  <a:pos x="22" y="9"/>
                </a:cxn>
                <a:cxn ang="0">
                  <a:pos x="11" y="0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10" y="6"/>
                </a:cxn>
                <a:cxn ang="0">
                  <a:pos x="19" y="13"/>
                </a:cxn>
                <a:cxn ang="0">
                  <a:pos x="29" y="24"/>
                </a:cxn>
                <a:cxn ang="0">
                  <a:pos x="34" y="35"/>
                </a:cxn>
                <a:cxn ang="0">
                  <a:pos x="34" y="51"/>
                </a:cxn>
                <a:cxn ang="0">
                  <a:pos x="34" y="65"/>
                </a:cxn>
                <a:cxn ang="0">
                  <a:pos x="28" y="76"/>
                </a:cxn>
                <a:cxn ang="0">
                  <a:pos x="21" y="87"/>
                </a:cxn>
                <a:cxn ang="0">
                  <a:pos x="24" y="92"/>
                </a:cxn>
              </a:cxnLst>
              <a:rect l="0" t="0" r="r" b="b"/>
              <a:pathLst>
                <a:path w="40" h="92">
                  <a:moveTo>
                    <a:pt x="24" y="92"/>
                  </a:moveTo>
                  <a:lnTo>
                    <a:pt x="32" y="79"/>
                  </a:lnTo>
                  <a:lnTo>
                    <a:pt x="38" y="67"/>
                  </a:lnTo>
                  <a:lnTo>
                    <a:pt x="40" y="51"/>
                  </a:lnTo>
                  <a:lnTo>
                    <a:pt x="40" y="34"/>
                  </a:lnTo>
                  <a:lnTo>
                    <a:pt x="33" y="22"/>
                  </a:lnTo>
                  <a:lnTo>
                    <a:pt x="22" y="9"/>
                  </a:lnTo>
                  <a:lnTo>
                    <a:pt x="1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3" y="7"/>
                  </a:lnTo>
                  <a:lnTo>
                    <a:pt x="10" y="6"/>
                  </a:lnTo>
                  <a:lnTo>
                    <a:pt x="19" y="13"/>
                  </a:lnTo>
                  <a:lnTo>
                    <a:pt x="29" y="24"/>
                  </a:lnTo>
                  <a:lnTo>
                    <a:pt x="34" y="35"/>
                  </a:lnTo>
                  <a:lnTo>
                    <a:pt x="34" y="51"/>
                  </a:lnTo>
                  <a:lnTo>
                    <a:pt x="34" y="65"/>
                  </a:lnTo>
                  <a:lnTo>
                    <a:pt x="28" y="76"/>
                  </a:lnTo>
                  <a:lnTo>
                    <a:pt x="21" y="87"/>
                  </a:lnTo>
                  <a:lnTo>
                    <a:pt x="24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81" name="Freeform 501"/>
            <p:cNvSpPr>
              <a:spLocks/>
            </p:cNvSpPr>
            <p:nvPr/>
          </p:nvSpPr>
          <p:spPr bwMode="auto">
            <a:xfrm>
              <a:off x="738" y="1639"/>
              <a:ext cx="458" cy="633"/>
            </a:xfrm>
            <a:custGeom>
              <a:avLst/>
              <a:gdLst/>
              <a:ahLst/>
              <a:cxnLst>
                <a:cxn ang="0">
                  <a:pos x="368" y="24"/>
                </a:cxn>
                <a:cxn ang="0">
                  <a:pos x="309" y="81"/>
                </a:cxn>
                <a:cxn ang="0">
                  <a:pos x="291" y="112"/>
                </a:cxn>
                <a:cxn ang="0">
                  <a:pos x="288" y="117"/>
                </a:cxn>
                <a:cxn ang="0">
                  <a:pos x="283" y="125"/>
                </a:cxn>
                <a:cxn ang="0">
                  <a:pos x="278" y="132"/>
                </a:cxn>
                <a:cxn ang="0">
                  <a:pos x="272" y="140"/>
                </a:cxn>
                <a:cxn ang="0">
                  <a:pos x="267" y="147"/>
                </a:cxn>
                <a:cxn ang="0">
                  <a:pos x="241" y="167"/>
                </a:cxn>
                <a:cxn ang="0">
                  <a:pos x="259" y="98"/>
                </a:cxn>
                <a:cxn ang="0">
                  <a:pos x="274" y="26"/>
                </a:cxn>
                <a:cxn ang="0">
                  <a:pos x="214" y="17"/>
                </a:cxn>
                <a:cxn ang="0">
                  <a:pos x="133" y="71"/>
                </a:cxn>
                <a:cxn ang="0">
                  <a:pos x="59" y="116"/>
                </a:cxn>
                <a:cxn ang="0">
                  <a:pos x="79" y="128"/>
                </a:cxn>
                <a:cxn ang="0">
                  <a:pos x="89" y="127"/>
                </a:cxn>
                <a:cxn ang="0">
                  <a:pos x="98" y="128"/>
                </a:cxn>
                <a:cxn ang="0">
                  <a:pos x="102" y="134"/>
                </a:cxn>
                <a:cxn ang="0">
                  <a:pos x="109" y="141"/>
                </a:cxn>
                <a:cxn ang="0">
                  <a:pos x="117" y="145"/>
                </a:cxn>
                <a:cxn ang="0">
                  <a:pos x="138" y="182"/>
                </a:cxn>
                <a:cxn ang="0">
                  <a:pos x="138" y="189"/>
                </a:cxn>
                <a:cxn ang="0">
                  <a:pos x="139" y="203"/>
                </a:cxn>
                <a:cxn ang="0">
                  <a:pos x="139" y="214"/>
                </a:cxn>
                <a:cxn ang="0">
                  <a:pos x="138" y="224"/>
                </a:cxn>
                <a:cxn ang="0">
                  <a:pos x="137" y="234"/>
                </a:cxn>
                <a:cxn ang="0">
                  <a:pos x="135" y="239"/>
                </a:cxn>
                <a:cxn ang="0">
                  <a:pos x="69" y="332"/>
                </a:cxn>
                <a:cxn ang="0">
                  <a:pos x="27" y="401"/>
                </a:cxn>
                <a:cxn ang="0">
                  <a:pos x="27" y="408"/>
                </a:cxn>
                <a:cxn ang="0">
                  <a:pos x="27" y="419"/>
                </a:cxn>
                <a:cxn ang="0">
                  <a:pos x="28" y="427"/>
                </a:cxn>
                <a:cxn ang="0">
                  <a:pos x="29" y="434"/>
                </a:cxn>
                <a:cxn ang="0">
                  <a:pos x="33" y="443"/>
                </a:cxn>
                <a:cxn ang="0">
                  <a:pos x="35" y="456"/>
                </a:cxn>
                <a:cxn ang="0">
                  <a:pos x="36" y="469"/>
                </a:cxn>
                <a:cxn ang="0">
                  <a:pos x="38" y="479"/>
                </a:cxn>
                <a:cxn ang="0">
                  <a:pos x="39" y="505"/>
                </a:cxn>
                <a:cxn ang="0">
                  <a:pos x="4" y="573"/>
                </a:cxn>
                <a:cxn ang="0">
                  <a:pos x="2" y="577"/>
                </a:cxn>
                <a:cxn ang="0">
                  <a:pos x="0" y="586"/>
                </a:cxn>
                <a:cxn ang="0">
                  <a:pos x="7" y="597"/>
                </a:cxn>
                <a:cxn ang="0">
                  <a:pos x="21" y="609"/>
                </a:cxn>
                <a:cxn ang="0">
                  <a:pos x="32" y="616"/>
                </a:cxn>
                <a:cxn ang="0">
                  <a:pos x="59" y="622"/>
                </a:cxn>
                <a:cxn ang="0">
                  <a:pos x="166" y="633"/>
                </a:cxn>
                <a:cxn ang="0">
                  <a:pos x="299" y="597"/>
                </a:cxn>
                <a:cxn ang="0">
                  <a:pos x="398" y="482"/>
                </a:cxn>
                <a:cxn ang="0">
                  <a:pos x="435" y="382"/>
                </a:cxn>
                <a:cxn ang="0">
                  <a:pos x="453" y="243"/>
                </a:cxn>
                <a:cxn ang="0">
                  <a:pos x="448" y="137"/>
                </a:cxn>
                <a:cxn ang="0">
                  <a:pos x="431" y="45"/>
                </a:cxn>
              </a:cxnLst>
              <a:rect l="0" t="0" r="r" b="b"/>
              <a:pathLst>
                <a:path w="458" h="633">
                  <a:moveTo>
                    <a:pt x="416" y="24"/>
                  </a:moveTo>
                  <a:lnTo>
                    <a:pt x="398" y="12"/>
                  </a:lnTo>
                  <a:lnTo>
                    <a:pt x="376" y="9"/>
                  </a:lnTo>
                  <a:lnTo>
                    <a:pt x="368" y="24"/>
                  </a:lnTo>
                  <a:lnTo>
                    <a:pt x="352" y="39"/>
                  </a:lnTo>
                  <a:lnTo>
                    <a:pt x="335" y="49"/>
                  </a:lnTo>
                  <a:lnTo>
                    <a:pt x="320" y="64"/>
                  </a:lnTo>
                  <a:lnTo>
                    <a:pt x="309" y="81"/>
                  </a:lnTo>
                  <a:lnTo>
                    <a:pt x="303" y="96"/>
                  </a:lnTo>
                  <a:lnTo>
                    <a:pt x="292" y="111"/>
                  </a:lnTo>
                  <a:lnTo>
                    <a:pt x="292" y="112"/>
                  </a:lnTo>
                  <a:lnTo>
                    <a:pt x="291" y="112"/>
                  </a:lnTo>
                  <a:lnTo>
                    <a:pt x="291" y="113"/>
                  </a:lnTo>
                  <a:lnTo>
                    <a:pt x="290" y="115"/>
                  </a:lnTo>
                  <a:lnTo>
                    <a:pt x="289" y="116"/>
                  </a:lnTo>
                  <a:lnTo>
                    <a:pt x="288" y="117"/>
                  </a:lnTo>
                  <a:lnTo>
                    <a:pt x="286" y="119"/>
                  </a:lnTo>
                  <a:lnTo>
                    <a:pt x="285" y="121"/>
                  </a:lnTo>
                  <a:lnTo>
                    <a:pt x="284" y="123"/>
                  </a:lnTo>
                  <a:lnTo>
                    <a:pt x="283" y="125"/>
                  </a:lnTo>
                  <a:lnTo>
                    <a:pt x="282" y="127"/>
                  </a:lnTo>
                  <a:lnTo>
                    <a:pt x="280" y="128"/>
                  </a:lnTo>
                  <a:lnTo>
                    <a:pt x="279" y="130"/>
                  </a:lnTo>
                  <a:lnTo>
                    <a:pt x="278" y="132"/>
                  </a:lnTo>
                  <a:lnTo>
                    <a:pt x="277" y="134"/>
                  </a:lnTo>
                  <a:lnTo>
                    <a:pt x="275" y="136"/>
                  </a:lnTo>
                  <a:lnTo>
                    <a:pt x="274" y="138"/>
                  </a:lnTo>
                  <a:lnTo>
                    <a:pt x="272" y="140"/>
                  </a:lnTo>
                  <a:lnTo>
                    <a:pt x="271" y="142"/>
                  </a:lnTo>
                  <a:lnTo>
                    <a:pt x="269" y="144"/>
                  </a:lnTo>
                  <a:lnTo>
                    <a:pt x="268" y="146"/>
                  </a:lnTo>
                  <a:lnTo>
                    <a:pt x="267" y="147"/>
                  </a:lnTo>
                  <a:lnTo>
                    <a:pt x="267" y="148"/>
                  </a:lnTo>
                  <a:lnTo>
                    <a:pt x="266" y="148"/>
                  </a:lnTo>
                  <a:lnTo>
                    <a:pt x="255" y="157"/>
                  </a:lnTo>
                  <a:lnTo>
                    <a:pt x="241" y="167"/>
                  </a:lnTo>
                  <a:lnTo>
                    <a:pt x="218" y="172"/>
                  </a:lnTo>
                  <a:lnTo>
                    <a:pt x="229" y="144"/>
                  </a:lnTo>
                  <a:lnTo>
                    <a:pt x="244" y="124"/>
                  </a:lnTo>
                  <a:lnTo>
                    <a:pt x="259" y="98"/>
                  </a:lnTo>
                  <a:lnTo>
                    <a:pt x="272" y="77"/>
                  </a:lnTo>
                  <a:lnTo>
                    <a:pt x="277" y="63"/>
                  </a:lnTo>
                  <a:lnTo>
                    <a:pt x="279" y="46"/>
                  </a:lnTo>
                  <a:lnTo>
                    <a:pt x="274" y="26"/>
                  </a:lnTo>
                  <a:lnTo>
                    <a:pt x="258" y="16"/>
                  </a:lnTo>
                  <a:lnTo>
                    <a:pt x="245" y="10"/>
                  </a:lnTo>
                  <a:lnTo>
                    <a:pt x="234" y="0"/>
                  </a:lnTo>
                  <a:lnTo>
                    <a:pt x="214" y="17"/>
                  </a:lnTo>
                  <a:lnTo>
                    <a:pt x="203" y="33"/>
                  </a:lnTo>
                  <a:lnTo>
                    <a:pt x="178" y="48"/>
                  </a:lnTo>
                  <a:lnTo>
                    <a:pt x="152" y="60"/>
                  </a:lnTo>
                  <a:lnTo>
                    <a:pt x="133" y="71"/>
                  </a:lnTo>
                  <a:lnTo>
                    <a:pt x="103" y="89"/>
                  </a:lnTo>
                  <a:lnTo>
                    <a:pt x="84" y="101"/>
                  </a:lnTo>
                  <a:lnTo>
                    <a:pt x="66" y="108"/>
                  </a:lnTo>
                  <a:lnTo>
                    <a:pt x="59" y="116"/>
                  </a:lnTo>
                  <a:lnTo>
                    <a:pt x="59" y="124"/>
                  </a:lnTo>
                  <a:lnTo>
                    <a:pt x="77" y="128"/>
                  </a:lnTo>
                  <a:lnTo>
                    <a:pt x="78" y="128"/>
                  </a:lnTo>
                  <a:lnTo>
                    <a:pt x="79" y="128"/>
                  </a:lnTo>
                  <a:lnTo>
                    <a:pt x="81" y="127"/>
                  </a:lnTo>
                  <a:lnTo>
                    <a:pt x="83" y="127"/>
                  </a:lnTo>
                  <a:lnTo>
                    <a:pt x="86" y="127"/>
                  </a:lnTo>
                  <a:lnTo>
                    <a:pt x="89" y="127"/>
                  </a:lnTo>
                  <a:lnTo>
                    <a:pt x="91" y="127"/>
                  </a:lnTo>
                  <a:lnTo>
                    <a:pt x="94" y="127"/>
                  </a:lnTo>
                  <a:lnTo>
                    <a:pt x="97" y="127"/>
                  </a:lnTo>
                  <a:lnTo>
                    <a:pt x="98" y="128"/>
                  </a:lnTo>
                  <a:lnTo>
                    <a:pt x="100" y="129"/>
                  </a:lnTo>
                  <a:lnTo>
                    <a:pt x="100" y="130"/>
                  </a:lnTo>
                  <a:lnTo>
                    <a:pt x="100" y="133"/>
                  </a:lnTo>
                  <a:lnTo>
                    <a:pt x="102" y="134"/>
                  </a:lnTo>
                  <a:lnTo>
                    <a:pt x="103" y="136"/>
                  </a:lnTo>
                  <a:lnTo>
                    <a:pt x="105" y="138"/>
                  </a:lnTo>
                  <a:lnTo>
                    <a:pt x="107" y="139"/>
                  </a:lnTo>
                  <a:lnTo>
                    <a:pt x="109" y="141"/>
                  </a:lnTo>
                  <a:lnTo>
                    <a:pt x="112" y="142"/>
                  </a:lnTo>
                  <a:lnTo>
                    <a:pt x="114" y="144"/>
                  </a:lnTo>
                  <a:lnTo>
                    <a:pt x="116" y="145"/>
                  </a:lnTo>
                  <a:lnTo>
                    <a:pt x="117" y="145"/>
                  </a:lnTo>
                  <a:lnTo>
                    <a:pt x="119" y="146"/>
                  </a:lnTo>
                  <a:lnTo>
                    <a:pt x="119" y="146"/>
                  </a:lnTo>
                  <a:lnTo>
                    <a:pt x="129" y="166"/>
                  </a:lnTo>
                  <a:lnTo>
                    <a:pt x="138" y="182"/>
                  </a:lnTo>
                  <a:lnTo>
                    <a:pt x="138" y="183"/>
                  </a:lnTo>
                  <a:lnTo>
                    <a:pt x="138" y="184"/>
                  </a:lnTo>
                  <a:lnTo>
                    <a:pt x="138" y="186"/>
                  </a:lnTo>
                  <a:lnTo>
                    <a:pt x="138" y="189"/>
                  </a:lnTo>
                  <a:lnTo>
                    <a:pt x="139" y="193"/>
                  </a:lnTo>
                  <a:lnTo>
                    <a:pt x="139" y="196"/>
                  </a:lnTo>
                  <a:lnTo>
                    <a:pt x="139" y="200"/>
                  </a:lnTo>
                  <a:lnTo>
                    <a:pt x="139" y="203"/>
                  </a:lnTo>
                  <a:lnTo>
                    <a:pt x="139" y="207"/>
                  </a:lnTo>
                  <a:lnTo>
                    <a:pt x="139" y="210"/>
                  </a:lnTo>
                  <a:lnTo>
                    <a:pt x="139" y="212"/>
                  </a:lnTo>
                  <a:lnTo>
                    <a:pt x="139" y="214"/>
                  </a:lnTo>
                  <a:lnTo>
                    <a:pt x="139" y="216"/>
                  </a:lnTo>
                  <a:lnTo>
                    <a:pt x="139" y="218"/>
                  </a:lnTo>
                  <a:lnTo>
                    <a:pt x="139" y="221"/>
                  </a:lnTo>
                  <a:lnTo>
                    <a:pt x="138" y="224"/>
                  </a:lnTo>
                  <a:lnTo>
                    <a:pt x="138" y="227"/>
                  </a:lnTo>
                  <a:lnTo>
                    <a:pt x="137" y="229"/>
                  </a:lnTo>
                  <a:lnTo>
                    <a:pt x="137" y="232"/>
                  </a:lnTo>
                  <a:lnTo>
                    <a:pt x="137" y="234"/>
                  </a:lnTo>
                  <a:lnTo>
                    <a:pt x="136" y="237"/>
                  </a:lnTo>
                  <a:lnTo>
                    <a:pt x="136" y="238"/>
                  </a:lnTo>
                  <a:lnTo>
                    <a:pt x="136" y="239"/>
                  </a:lnTo>
                  <a:lnTo>
                    <a:pt x="135" y="239"/>
                  </a:lnTo>
                  <a:lnTo>
                    <a:pt x="124" y="266"/>
                  </a:lnTo>
                  <a:lnTo>
                    <a:pt x="107" y="289"/>
                  </a:lnTo>
                  <a:lnTo>
                    <a:pt x="87" y="313"/>
                  </a:lnTo>
                  <a:lnTo>
                    <a:pt x="69" y="332"/>
                  </a:lnTo>
                  <a:lnTo>
                    <a:pt x="47" y="351"/>
                  </a:lnTo>
                  <a:lnTo>
                    <a:pt x="31" y="372"/>
                  </a:lnTo>
                  <a:lnTo>
                    <a:pt x="26" y="401"/>
                  </a:lnTo>
                  <a:lnTo>
                    <a:pt x="27" y="401"/>
                  </a:lnTo>
                  <a:lnTo>
                    <a:pt x="27" y="402"/>
                  </a:lnTo>
                  <a:lnTo>
                    <a:pt x="27" y="404"/>
                  </a:lnTo>
                  <a:lnTo>
                    <a:pt x="27" y="406"/>
                  </a:lnTo>
                  <a:lnTo>
                    <a:pt x="27" y="408"/>
                  </a:lnTo>
                  <a:lnTo>
                    <a:pt x="27" y="411"/>
                  </a:lnTo>
                  <a:lnTo>
                    <a:pt x="27" y="413"/>
                  </a:lnTo>
                  <a:lnTo>
                    <a:pt x="27" y="416"/>
                  </a:lnTo>
                  <a:lnTo>
                    <a:pt x="27" y="419"/>
                  </a:lnTo>
                  <a:lnTo>
                    <a:pt x="27" y="421"/>
                  </a:lnTo>
                  <a:lnTo>
                    <a:pt x="27" y="424"/>
                  </a:lnTo>
                  <a:lnTo>
                    <a:pt x="27" y="425"/>
                  </a:lnTo>
                  <a:lnTo>
                    <a:pt x="28" y="427"/>
                  </a:lnTo>
                  <a:lnTo>
                    <a:pt x="28" y="429"/>
                  </a:lnTo>
                  <a:lnTo>
                    <a:pt x="28" y="430"/>
                  </a:lnTo>
                  <a:lnTo>
                    <a:pt x="29" y="432"/>
                  </a:lnTo>
                  <a:lnTo>
                    <a:pt x="29" y="434"/>
                  </a:lnTo>
                  <a:lnTo>
                    <a:pt x="30" y="436"/>
                  </a:lnTo>
                  <a:lnTo>
                    <a:pt x="31" y="438"/>
                  </a:lnTo>
                  <a:lnTo>
                    <a:pt x="32" y="440"/>
                  </a:lnTo>
                  <a:lnTo>
                    <a:pt x="33" y="443"/>
                  </a:lnTo>
                  <a:lnTo>
                    <a:pt x="33" y="446"/>
                  </a:lnTo>
                  <a:lnTo>
                    <a:pt x="34" y="449"/>
                  </a:lnTo>
                  <a:lnTo>
                    <a:pt x="34" y="452"/>
                  </a:lnTo>
                  <a:lnTo>
                    <a:pt x="35" y="456"/>
                  </a:lnTo>
                  <a:lnTo>
                    <a:pt x="35" y="459"/>
                  </a:lnTo>
                  <a:lnTo>
                    <a:pt x="35" y="463"/>
                  </a:lnTo>
                  <a:lnTo>
                    <a:pt x="36" y="466"/>
                  </a:lnTo>
                  <a:lnTo>
                    <a:pt x="36" y="469"/>
                  </a:lnTo>
                  <a:lnTo>
                    <a:pt x="37" y="472"/>
                  </a:lnTo>
                  <a:lnTo>
                    <a:pt x="37" y="475"/>
                  </a:lnTo>
                  <a:lnTo>
                    <a:pt x="38" y="477"/>
                  </a:lnTo>
                  <a:lnTo>
                    <a:pt x="38" y="479"/>
                  </a:lnTo>
                  <a:lnTo>
                    <a:pt x="39" y="480"/>
                  </a:lnTo>
                  <a:lnTo>
                    <a:pt x="39" y="481"/>
                  </a:lnTo>
                  <a:lnTo>
                    <a:pt x="39" y="481"/>
                  </a:lnTo>
                  <a:lnTo>
                    <a:pt x="39" y="505"/>
                  </a:lnTo>
                  <a:lnTo>
                    <a:pt x="26" y="537"/>
                  </a:lnTo>
                  <a:lnTo>
                    <a:pt x="12" y="557"/>
                  </a:lnTo>
                  <a:lnTo>
                    <a:pt x="4" y="573"/>
                  </a:lnTo>
                  <a:lnTo>
                    <a:pt x="4" y="573"/>
                  </a:lnTo>
                  <a:lnTo>
                    <a:pt x="4" y="574"/>
                  </a:lnTo>
                  <a:lnTo>
                    <a:pt x="3" y="575"/>
                  </a:lnTo>
                  <a:lnTo>
                    <a:pt x="3" y="575"/>
                  </a:lnTo>
                  <a:lnTo>
                    <a:pt x="2" y="577"/>
                  </a:lnTo>
                  <a:lnTo>
                    <a:pt x="1" y="579"/>
                  </a:lnTo>
                  <a:lnTo>
                    <a:pt x="0" y="581"/>
                  </a:lnTo>
                  <a:lnTo>
                    <a:pt x="0" y="583"/>
                  </a:lnTo>
                  <a:lnTo>
                    <a:pt x="0" y="586"/>
                  </a:lnTo>
                  <a:lnTo>
                    <a:pt x="1" y="588"/>
                  </a:lnTo>
                  <a:lnTo>
                    <a:pt x="3" y="591"/>
                  </a:lnTo>
                  <a:lnTo>
                    <a:pt x="4" y="594"/>
                  </a:lnTo>
                  <a:lnTo>
                    <a:pt x="7" y="597"/>
                  </a:lnTo>
                  <a:lnTo>
                    <a:pt x="10" y="600"/>
                  </a:lnTo>
                  <a:lnTo>
                    <a:pt x="14" y="603"/>
                  </a:lnTo>
                  <a:lnTo>
                    <a:pt x="17" y="606"/>
                  </a:lnTo>
                  <a:lnTo>
                    <a:pt x="21" y="609"/>
                  </a:lnTo>
                  <a:lnTo>
                    <a:pt x="24" y="611"/>
                  </a:lnTo>
                  <a:lnTo>
                    <a:pt x="27" y="613"/>
                  </a:lnTo>
                  <a:lnTo>
                    <a:pt x="29" y="615"/>
                  </a:lnTo>
                  <a:lnTo>
                    <a:pt x="32" y="616"/>
                  </a:lnTo>
                  <a:lnTo>
                    <a:pt x="34" y="618"/>
                  </a:lnTo>
                  <a:lnTo>
                    <a:pt x="35" y="618"/>
                  </a:lnTo>
                  <a:lnTo>
                    <a:pt x="35" y="618"/>
                  </a:lnTo>
                  <a:lnTo>
                    <a:pt x="59" y="622"/>
                  </a:lnTo>
                  <a:lnTo>
                    <a:pt x="84" y="625"/>
                  </a:lnTo>
                  <a:lnTo>
                    <a:pt x="106" y="627"/>
                  </a:lnTo>
                  <a:lnTo>
                    <a:pt x="135" y="631"/>
                  </a:lnTo>
                  <a:lnTo>
                    <a:pt x="166" y="633"/>
                  </a:lnTo>
                  <a:lnTo>
                    <a:pt x="199" y="630"/>
                  </a:lnTo>
                  <a:lnTo>
                    <a:pt x="231" y="617"/>
                  </a:lnTo>
                  <a:lnTo>
                    <a:pt x="256" y="612"/>
                  </a:lnTo>
                  <a:lnTo>
                    <a:pt x="299" y="597"/>
                  </a:lnTo>
                  <a:lnTo>
                    <a:pt x="336" y="574"/>
                  </a:lnTo>
                  <a:lnTo>
                    <a:pt x="358" y="537"/>
                  </a:lnTo>
                  <a:lnTo>
                    <a:pt x="377" y="513"/>
                  </a:lnTo>
                  <a:lnTo>
                    <a:pt x="398" y="482"/>
                  </a:lnTo>
                  <a:lnTo>
                    <a:pt x="415" y="453"/>
                  </a:lnTo>
                  <a:lnTo>
                    <a:pt x="429" y="423"/>
                  </a:lnTo>
                  <a:lnTo>
                    <a:pt x="435" y="406"/>
                  </a:lnTo>
                  <a:lnTo>
                    <a:pt x="435" y="382"/>
                  </a:lnTo>
                  <a:lnTo>
                    <a:pt x="435" y="345"/>
                  </a:lnTo>
                  <a:lnTo>
                    <a:pt x="444" y="309"/>
                  </a:lnTo>
                  <a:lnTo>
                    <a:pt x="449" y="274"/>
                  </a:lnTo>
                  <a:lnTo>
                    <a:pt x="453" y="243"/>
                  </a:lnTo>
                  <a:lnTo>
                    <a:pt x="458" y="213"/>
                  </a:lnTo>
                  <a:lnTo>
                    <a:pt x="454" y="183"/>
                  </a:lnTo>
                  <a:lnTo>
                    <a:pt x="451" y="164"/>
                  </a:lnTo>
                  <a:lnTo>
                    <a:pt x="448" y="137"/>
                  </a:lnTo>
                  <a:lnTo>
                    <a:pt x="448" y="116"/>
                  </a:lnTo>
                  <a:lnTo>
                    <a:pt x="448" y="87"/>
                  </a:lnTo>
                  <a:lnTo>
                    <a:pt x="441" y="64"/>
                  </a:lnTo>
                  <a:lnTo>
                    <a:pt x="431" y="45"/>
                  </a:lnTo>
                  <a:lnTo>
                    <a:pt x="416" y="24"/>
                  </a:lnTo>
                  <a:lnTo>
                    <a:pt x="416" y="24"/>
                  </a:lnTo>
                  <a:close/>
                </a:path>
              </a:pathLst>
            </a:custGeom>
            <a:solidFill>
              <a:srgbClr val="66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82" name="Freeform 502"/>
            <p:cNvSpPr>
              <a:spLocks/>
            </p:cNvSpPr>
            <p:nvPr/>
          </p:nvSpPr>
          <p:spPr bwMode="auto">
            <a:xfrm>
              <a:off x="1028" y="1645"/>
              <a:ext cx="128" cy="107"/>
            </a:xfrm>
            <a:custGeom>
              <a:avLst/>
              <a:gdLst/>
              <a:ahLst/>
              <a:cxnLst>
                <a:cxn ang="0">
                  <a:pos x="125" y="20"/>
                </a:cxn>
                <a:cxn ang="0">
                  <a:pos x="128" y="15"/>
                </a:cxn>
                <a:cxn ang="0">
                  <a:pos x="109" y="4"/>
                </a:cxn>
                <a:cxn ang="0">
                  <a:pos x="85" y="0"/>
                </a:cxn>
                <a:cxn ang="0">
                  <a:pos x="76" y="16"/>
                </a:cxn>
                <a:cxn ang="0">
                  <a:pos x="60" y="30"/>
                </a:cxn>
                <a:cxn ang="0">
                  <a:pos x="44" y="40"/>
                </a:cxn>
                <a:cxn ang="0">
                  <a:pos x="28" y="57"/>
                </a:cxn>
                <a:cxn ang="0">
                  <a:pos x="16" y="74"/>
                </a:cxn>
                <a:cxn ang="0">
                  <a:pos x="10" y="89"/>
                </a:cxn>
                <a:cxn ang="0">
                  <a:pos x="0" y="104"/>
                </a:cxn>
                <a:cxn ang="0">
                  <a:pos x="2" y="105"/>
                </a:cxn>
                <a:cxn ang="0">
                  <a:pos x="4" y="107"/>
                </a:cxn>
                <a:cxn ang="0">
                  <a:pos x="16" y="91"/>
                </a:cxn>
                <a:cxn ang="0">
                  <a:pos x="21" y="76"/>
                </a:cxn>
                <a:cxn ang="0">
                  <a:pos x="32" y="59"/>
                </a:cxn>
                <a:cxn ang="0">
                  <a:pos x="46" y="45"/>
                </a:cxn>
                <a:cxn ang="0">
                  <a:pos x="63" y="35"/>
                </a:cxn>
                <a:cxn ang="0">
                  <a:pos x="81" y="19"/>
                </a:cxn>
                <a:cxn ang="0">
                  <a:pos x="87" y="5"/>
                </a:cxn>
                <a:cxn ang="0">
                  <a:pos x="107" y="9"/>
                </a:cxn>
                <a:cxn ang="0">
                  <a:pos x="125" y="20"/>
                </a:cxn>
              </a:cxnLst>
              <a:rect l="0" t="0" r="r" b="b"/>
              <a:pathLst>
                <a:path w="128" h="107">
                  <a:moveTo>
                    <a:pt x="125" y="20"/>
                  </a:moveTo>
                  <a:lnTo>
                    <a:pt x="128" y="15"/>
                  </a:lnTo>
                  <a:lnTo>
                    <a:pt x="109" y="4"/>
                  </a:lnTo>
                  <a:lnTo>
                    <a:pt x="85" y="0"/>
                  </a:lnTo>
                  <a:lnTo>
                    <a:pt x="76" y="16"/>
                  </a:lnTo>
                  <a:lnTo>
                    <a:pt x="60" y="30"/>
                  </a:lnTo>
                  <a:lnTo>
                    <a:pt x="44" y="40"/>
                  </a:lnTo>
                  <a:lnTo>
                    <a:pt x="28" y="57"/>
                  </a:lnTo>
                  <a:lnTo>
                    <a:pt x="16" y="74"/>
                  </a:lnTo>
                  <a:lnTo>
                    <a:pt x="10" y="89"/>
                  </a:lnTo>
                  <a:lnTo>
                    <a:pt x="0" y="104"/>
                  </a:lnTo>
                  <a:lnTo>
                    <a:pt x="2" y="105"/>
                  </a:lnTo>
                  <a:lnTo>
                    <a:pt x="4" y="107"/>
                  </a:lnTo>
                  <a:lnTo>
                    <a:pt x="16" y="91"/>
                  </a:lnTo>
                  <a:lnTo>
                    <a:pt x="21" y="76"/>
                  </a:lnTo>
                  <a:lnTo>
                    <a:pt x="32" y="59"/>
                  </a:lnTo>
                  <a:lnTo>
                    <a:pt x="46" y="45"/>
                  </a:lnTo>
                  <a:lnTo>
                    <a:pt x="63" y="35"/>
                  </a:lnTo>
                  <a:lnTo>
                    <a:pt x="81" y="19"/>
                  </a:lnTo>
                  <a:lnTo>
                    <a:pt x="87" y="5"/>
                  </a:lnTo>
                  <a:lnTo>
                    <a:pt x="107" y="9"/>
                  </a:lnTo>
                  <a:lnTo>
                    <a:pt x="125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83" name="Freeform 503"/>
            <p:cNvSpPr>
              <a:spLocks/>
            </p:cNvSpPr>
            <p:nvPr/>
          </p:nvSpPr>
          <p:spPr bwMode="auto">
            <a:xfrm>
              <a:off x="1027" y="1749"/>
              <a:ext cx="6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3" y="2"/>
                </a:cxn>
                <a:cxn ang="0">
                  <a:pos x="6" y="2"/>
                </a:cxn>
                <a:cxn ang="0">
                  <a:pos x="6" y="1"/>
                </a:cxn>
                <a:cxn ang="0">
                  <a:pos x="3" y="1"/>
                </a:cxn>
                <a:cxn ang="0">
                  <a:pos x="1" y="0"/>
                </a:cxn>
              </a:cxnLst>
              <a:rect l="0" t="0" r="r" b="b"/>
              <a:pathLst>
                <a:path w="6" h="2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3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84" name="Freeform 504"/>
            <p:cNvSpPr>
              <a:spLocks/>
            </p:cNvSpPr>
            <p:nvPr/>
          </p:nvSpPr>
          <p:spPr bwMode="auto">
            <a:xfrm>
              <a:off x="1028" y="1749"/>
              <a:ext cx="5" cy="4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3" y="4"/>
                </a:cxn>
                <a:cxn ang="0">
                  <a:pos x="4" y="4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2" y="2"/>
                </a:cxn>
              </a:cxnLst>
              <a:rect l="0" t="0" r="r" b="b"/>
              <a:pathLst>
                <a:path w="5" h="4">
                  <a:moveTo>
                    <a:pt x="2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3" y="4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85" name="Freeform 505"/>
            <p:cNvSpPr>
              <a:spLocks/>
            </p:cNvSpPr>
            <p:nvPr/>
          </p:nvSpPr>
          <p:spPr bwMode="auto">
            <a:xfrm>
              <a:off x="1027" y="1749"/>
              <a:ext cx="5" cy="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2" y="3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2" y="2"/>
                </a:cxn>
                <a:cxn ang="0">
                  <a:pos x="1" y="0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3"/>
                  </a:lnTo>
                  <a:lnTo>
                    <a:pt x="4" y="4"/>
                  </a:lnTo>
                  <a:lnTo>
                    <a:pt x="5" y="3"/>
                  </a:lnTo>
                  <a:lnTo>
                    <a:pt x="2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86" name="Freeform 506"/>
            <p:cNvSpPr>
              <a:spLocks/>
            </p:cNvSpPr>
            <p:nvPr/>
          </p:nvSpPr>
          <p:spPr bwMode="auto">
            <a:xfrm>
              <a:off x="1014" y="1751"/>
              <a:ext cx="17" cy="21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13" y="0"/>
                </a:cxn>
                <a:cxn ang="0">
                  <a:pos x="11" y="3"/>
                </a:cxn>
                <a:cxn ang="0">
                  <a:pos x="9" y="4"/>
                </a:cxn>
                <a:cxn ang="0">
                  <a:pos x="8" y="5"/>
                </a:cxn>
                <a:cxn ang="0">
                  <a:pos x="8" y="7"/>
                </a:cxn>
                <a:cxn ang="0">
                  <a:pos x="5" y="10"/>
                </a:cxn>
                <a:cxn ang="0">
                  <a:pos x="4" y="13"/>
                </a:cxn>
                <a:cxn ang="0">
                  <a:pos x="2" y="14"/>
                </a:cxn>
                <a:cxn ang="0">
                  <a:pos x="0" y="19"/>
                </a:cxn>
                <a:cxn ang="0">
                  <a:pos x="2" y="20"/>
                </a:cxn>
                <a:cxn ang="0">
                  <a:pos x="5" y="21"/>
                </a:cxn>
                <a:cxn ang="0">
                  <a:pos x="6" y="18"/>
                </a:cxn>
                <a:cxn ang="0">
                  <a:pos x="8" y="16"/>
                </a:cxn>
                <a:cxn ang="0">
                  <a:pos x="8" y="15"/>
                </a:cxn>
                <a:cxn ang="0">
                  <a:pos x="11" y="11"/>
                </a:cxn>
                <a:cxn ang="0">
                  <a:pos x="12" y="9"/>
                </a:cxn>
                <a:cxn ang="0">
                  <a:pos x="14" y="7"/>
                </a:cxn>
                <a:cxn ang="0">
                  <a:pos x="15" y="5"/>
                </a:cxn>
                <a:cxn ang="0">
                  <a:pos x="16" y="4"/>
                </a:cxn>
                <a:cxn ang="0">
                  <a:pos x="17" y="2"/>
                </a:cxn>
                <a:cxn ang="0">
                  <a:pos x="15" y="1"/>
                </a:cxn>
              </a:cxnLst>
              <a:rect l="0" t="0" r="r" b="b"/>
              <a:pathLst>
                <a:path w="17" h="21">
                  <a:moveTo>
                    <a:pt x="15" y="1"/>
                  </a:moveTo>
                  <a:lnTo>
                    <a:pt x="13" y="0"/>
                  </a:lnTo>
                  <a:lnTo>
                    <a:pt x="11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8" y="7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2" y="20"/>
                  </a:lnTo>
                  <a:lnTo>
                    <a:pt x="5" y="21"/>
                  </a:lnTo>
                  <a:lnTo>
                    <a:pt x="6" y="18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11" y="11"/>
                  </a:lnTo>
                  <a:lnTo>
                    <a:pt x="12" y="9"/>
                  </a:lnTo>
                  <a:lnTo>
                    <a:pt x="14" y="7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2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87" name="Freeform 507"/>
            <p:cNvSpPr>
              <a:spLocks/>
            </p:cNvSpPr>
            <p:nvPr/>
          </p:nvSpPr>
          <p:spPr bwMode="auto">
            <a:xfrm>
              <a:off x="1012" y="1769"/>
              <a:ext cx="7" cy="6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3" y="4"/>
                </a:cxn>
                <a:cxn ang="0">
                  <a:pos x="5" y="6"/>
                </a:cxn>
                <a:cxn ang="0">
                  <a:pos x="6" y="5"/>
                </a:cxn>
                <a:cxn ang="0">
                  <a:pos x="7" y="3"/>
                </a:cxn>
                <a:cxn ang="0">
                  <a:pos x="4" y="2"/>
                </a:cxn>
              </a:cxnLst>
              <a:rect l="0" t="0" r="r" b="b"/>
              <a:pathLst>
                <a:path w="7" h="6">
                  <a:moveTo>
                    <a:pt x="4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3" y="4"/>
                  </a:lnTo>
                  <a:lnTo>
                    <a:pt x="5" y="6"/>
                  </a:lnTo>
                  <a:lnTo>
                    <a:pt x="6" y="5"/>
                  </a:lnTo>
                  <a:lnTo>
                    <a:pt x="7" y="3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88" name="Freeform 508"/>
            <p:cNvSpPr>
              <a:spLocks/>
            </p:cNvSpPr>
            <p:nvPr/>
          </p:nvSpPr>
          <p:spPr bwMode="auto">
            <a:xfrm>
              <a:off x="1008" y="1764"/>
              <a:ext cx="10" cy="17"/>
            </a:xfrm>
            <a:custGeom>
              <a:avLst/>
              <a:gdLst/>
              <a:ahLst/>
              <a:cxnLst>
                <a:cxn ang="0">
                  <a:pos x="4" y="7"/>
                </a:cxn>
                <a:cxn ang="0">
                  <a:pos x="10" y="0"/>
                </a:cxn>
                <a:cxn ang="0">
                  <a:pos x="3" y="9"/>
                </a:cxn>
                <a:cxn ang="0">
                  <a:pos x="2" y="10"/>
                </a:cxn>
                <a:cxn ang="0">
                  <a:pos x="0" y="14"/>
                </a:cxn>
                <a:cxn ang="0">
                  <a:pos x="2" y="15"/>
                </a:cxn>
                <a:cxn ang="0">
                  <a:pos x="4" y="17"/>
                </a:cxn>
                <a:cxn ang="0">
                  <a:pos x="5" y="16"/>
                </a:cxn>
                <a:cxn ang="0">
                  <a:pos x="8" y="12"/>
                </a:cxn>
                <a:cxn ang="0">
                  <a:pos x="9" y="10"/>
                </a:cxn>
                <a:cxn ang="0">
                  <a:pos x="7" y="9"/>
                </a:cxn>
                <a:cxn ang="0">
                  <a:pos x="4" y="7"/>
                </a:cxn>
              </a:cxnLst>
              <a:rect l="0" t="0" r="r" b="b"/>
              <a:pathLst>
                <a:path w="10" h="17">
                  <a:moveTo>
                    <a:pt x="4" y="7"/>
                  </a:moveTo>
                  <a:lnTo>
                    <a:pt x="10" y="0"/>
                  </a:lnTo>
                  <a:lnTo>
                    <a:pt x="3" y="9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2" y="15"/>
                  </a:lnTo>
                  <a:lnTo>
                    <a:pt x="4" y="17"/>
                  </a:lnTo>
                  <a:lnTo>
                    <a:pt x="5" y="16"/>
                  </a:lnTo>
                  <a:lnTo>
                    <a:pt x="8" y="12"/>
                  </a:lnTo>
                  <a:lnTo>
                    <a:pt x="9" y="10"/>
                  </a:lnTo>
                  <a:lnTo>
                    <a:pt x="7" y="9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89" name="Freeform 509"/>
            <p:cNvSpPr>
              <a:spLocks/>
            </p:cNvSpPr>
            <p:nvPr/>
          </p:nvSpPr>
          <p:spPr bwMode="auto">
            <a:xfrm>
              <a:off x="1004" y="1771"/>
              <a:ext cx="9" cy="17"/>
            </a:xfrm>
            <a:custGeom>
              <a:avLst/>
              <a:gdLst/>
              <a:ahLst/>
              <a:cxnLst>
                <a:cxn ang="0">
                  <a:pos x="4" y="7"/>
                </a:cxn>
                <a:cxn ang="0">
                  <a:pos x="9" y="0"/>
                </a:cxn>
                <a:cxn ang="0">
                  <a:pos x="1" y="1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1" y="15"/>
                </a:cxn>
                <a:cxn ang="0">
                  <a:pos x="3" y="17"/>
                </a:cxn>
                <a:cxn ang="0">
                  <a:pos x="4" y="16"/>
                </a:cxn>
                <a:cxn ang="0">
                  <a:pos x="5" y="14"/>
                </a:cxn>
                <a:cxn ang="0">
                  <a:pos x="8" y="10"/>
                </a:cxn>
                <a:cxn ang="0">
                  <a:pos x="6" y="8"/>
                </a:cxn>
                <a:cxn ang="0">
                  <a:pos x="4" y="7"/>
                </a:cxn>
              </a:cxnLst>
              <a:rect l="0" t="0" r="r" b="b"/>
              <a:pathLst>
                <a:path w="9" h="17">
                  <a:moveTo>
                    <a:pt x="4" y="7"/>
                  </a:moveTo>
                  <a:lnTo>
                    <a:pt x="9" y="0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4"/>
                  </a:lnTo>
                  <a:lnTo>
                    <a:pt x="8" y="10"/>
                  </a:lnTo>
                  <a:lnTo>
                    <a:pt x="6" y="8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90" name="Freeform 510"/>
            <p:cNvSpPr>
              <a:spLocks/>
            </p:cNvSpPr>
            <p:nvPr/>
          </p:nvSpPr>
          <p:spPr bwMode="auto">
            <a:xfrm>
              <a:off x="1003" y="1784"/>
              <a:ext cx="5" cy="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2" y="3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2" y="2"/>
                </a:cxn>
                <a:cxn ang="0">
                  <a:pos x="1" y="0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2" y="3"/>
                  </a:lnTo>
                  <a:lnTo>
                    <a:pt x="4" y="4"/>
                  </a:lnTo>
                  <a:lnTo>
                    <a:pt x="5" y="3"/>
                  </a:lnTo>
                  <a:lnTo>
                    <a:pt x="2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91" name="Freeform 511"/>
            <p:cNvSpPr>
              <a:spLocks/>
            </p:cNvSpPr>
            <p:nvPr/>
          </p:nvSpPr>
          <p:spPr bwMode="auto">
            <a:xfrm>
              <a:off x="1004" y="1784"/>
              <a:ext cx="3" cy="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1" y="3"/>
                </a:cxn>
              </a:cxnLst>
              <a:rect l="0" t="0" r="r" b="b"/>
              <a:pathLst>
                <a:path w="3" h="6">
                  <a:moveTo>
                    <a:pt x="1" y="3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92" name="Freeform 512"/>
            <p:cNvSpPr>
              <a:spLocks/>
            </p:cNvSpPr>
            <p:nvPr/>
          </p:nvSpPr>
          <p:spPr bwMode="auto">
            <a:xfrm>
              <a:off x="953" y="1784"/>
              <a:ext cx="53" cy="30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51" y="0"/>
                </a:cxn>
                <a:cxn ang="0">
                  <a:pos x="50" y="1"/>
                </a:cxn>
                <a:cxn ang="0">
                  <a:pos x="35" y="12"/>
                </a:cxn>
                <a:cxn ang="0">
                  <a:pos x="25" y="19"/>
                </a:cxn>
                <a:cxn ang="0">
                  <a:pos x="7" y="24"/>
                </a:cxn>
                <a:cxn ang="0">
                  <a:pos x="0" y="26"/>
                </a:cxn>
                <a:cxn ang="0">
                  <a:pos x="3" y="30"/>
                </a:cxn>
                <a:cxn ang="0">
                  <a:pos x="27" y="24"/>
                </a:cxn>
                <a:cxn ang="0">
                  <a:pos x="45" y="12"/>
                </a:cxn>
                <a:cxn ang="0">
                  <a:pos x="53" y="5"/>
                </a:cxn>
                <a:cxn ang="0">
                  <a:pos x="51" y="3"/>
                </a:cxn>
                <a:cxn ang="0">
                  <a:pos x="51" y="0"/>
                </a:cxn>
              </a:cxnLst>
              <a:rect l="0" t="0" r="r" b="b"/>
              <a:pathLst>
                <a:path w="53" h="30">
                  <a:moveTo>
                    <a:pt x="51" y="0"/>
                  </a:moveTo>
                  <a:lnTo>
                    <a:pt x="51" y="0"/>
                  </a:lnTo>
                  <a:lnTo>
                    <a:pt x="50" y="1"/>
                  </a:lnTo>
                  <a:lnTo>
                    <a:pt x="35" y="12"/>
                  </a:lnTo>
                  <a:lnTo>
                    <a:pt x="25" y="19"/>
                  </a:lnTo>
                  <a:lnTo>
                    <a:pt x="7" y="24"/>
                  </a:lnTo>
                  <a:lnTo>
                    <a:pt x="0" y="26"/>
                  </a:lnTo>
                  <a:lnTo>
                    <a:pt x="3" y="30"/>
                  </a:lnTo>
                  <a:lnTo>
                    <a:pt x="27" y="24"/>
                  </a:lnTo>
                  <a:lnTo>
                    <a:pt x="45" y="12"/>
                  </a:lnTo>
                  <a:lnTo>
                    <a:pt x="53" y="5"/>
                  </a:lnTo>
                  <a:lnTo>
                    <a:pt x="51" y="3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93" name="Freeform 513"/>
            <p:cNvSpPr>
              <a:spLocks/>
            </p:cNvSpPr>
            <p:nvPr/>
          </p:nvSpPr>
          <p:spPr bwMode="auto">
            <a:xfrm>
              <a:off x="794" y="1635"/>
              <a:ext cx="226" cy="175"/>
            </a:xfrm>
            <a:custGeom>
              <a:avLst/>
              <a:gdLst/>
              <a:ahLst/>
              <a:cxnLst>
                <a:cxn ang="0">
                  <a:pos x="166" y="173"/>
                </a:cxn>
                <a:cxn ang="0">
                  <a:pos x="176" y="149"/>
                </a:cxn>
                <a:cxn ang="0">
                  <a:pos x="190" y="129"/>
                </a:cxn>
                <a:cxn ang="0">
                  <a:pos x="205" y="104"/>
                </a:cxn>
                <a:cxn ang="0">
                  <a:pos x="218" y="81"/>
                </a:cxn>
                <a:cxn ang="0">
                  <a:pos x="223" y="69"/>
                </a:cxn>
                <a:cxn ang="0">
                  <a:pos x="226" y="50"/>
                </a:cxn>
                <a:cxn ang="0">
                  <a:pos x="221" y="29"/>
                </a:cxn>
                <a:cxn ang="0">
                  <a:pos x="204" y="18"/>
                </a:cxn>
                <a:cxn ang="0">
                  <a:pos x="190" y="12"/>
                </a:cxn>
                <a:cxn ang="0">
                  <a:pos x="179" y="0"/>
                </a:cxn>
                <a:cxn ang="0">
                  <a:pos x="156" y="19"/>
                </a:cxn>
                <a:cxn ang="0">
                  <a:pos x="145" y="35"/>
                </a:cxn>
                <a:cxn ang="0">
                  <a:pos x="118" y="50"/>
                </a:cxn>
                <a:cxn ang="0">
                  <a:pos x="92" y="63"/>
                </a:cxn>
                <a:cxn ang="0">
                  <a:pos x="76" y="73"/>
                </a:cxn>
                <a:cxn ang="0">
                  <a:pos x="45" y="90"/>
                </a:cxn>
                <a:cxn ang="0">
                  <a:pos x="27" y="102"/>
                </a:cxn>
                <a:cxn ang="0">
                  <a:pos x="8" y="110"/>
                </a:cxn>
                <a:cxn ang="0">
                  <a:pos x="0" y="119"/>
                </a:cxn>
                <a:cxn ang="0">
                  <a:pos x="6" y="122"/>
                </a:cxn>
                <a:cxn ang="0">
                  <a:pos x="11" y="115"/>
                </a:cxn>
                <a:cxn ang="0">
                  <a:pos x="28" y="108"/>
                </a:cxn>
                <a:cxn ang="0">
                  <a:pos x="48" y="95"/>
                </a:cxn>
                <a:cxn ang="0">
                  <a:pos x="78" y="78"/>
                </a:cxn>
                <a:cxn ang="0">
                  <a:pos x="100" y="65"/>
                </a:cxn>
                <a:cxn ang="0">
                  <a:pos x="125" y="53"/>
                </a:cxn>
                <a:cxn ang="0">
                  <a:pos x="148" y="38"/>
                </a:cxn>
                <a:cxn ang="0">
                  <a:pos x="160" y="23"/>
                </a:cxn>
                <a:cxn ang="0">
                  <a:pos x="178" y="7"/>
                </a:cxn>
                <a:cxn ang="0">
                  <a:pos x="187" y="16"/>
                </a:cxn>
                <a:cxn ang="0">
                  <a:pos x="199" y="22"/>
                </a:cxn>
                <a:cxn ang="0">
                  <a:pos x="216" y="31"/>
                </a:cxn>
                <a:cxn ang="0">
                  <a:pos x="220" y="50"/>
                </a:cxn>
                <a:cxn ang="0">
                  <a:pos x="218" y="66"/>
                </a:cxn>
                <a:cxn ang="0">
                  <a:pos x="213" y="81"/>
                </a:cxn>
                <a:cxn ang="0">
                  <a:pos x="201" y="101"/>
                </a:cxn>
                <a:cxn ang="0">
                  <a:pos x="185" y="126"/>
                </a:cxn>
                <a:cxn ang="0">
                  <a:pos x="171" y="148"/>
                </a:cxn>
                <a:cxn ang="0">
                  <a:pos x="159" y="175"/>
                </a:cxn>
                <a:cxn ang="0">
                  <a:pos x="166" y="173"/>
                </a:cxn>
              </a:cxnLst>
              <a:rect l="0" t="0" r="r" b="b"/>
              <a:pathLst>
                <a:path w="226" h="175">
                  <a:moveTo>
                    <a:pt x="166" y="173"/>
                  </a:moveTo>
                  <a:lnTo>
                    <a:pt x="176" y="149"/>
                  </a:lnTo>
                  <a:lnTo>
                    <a:pt x="190" y="129"/>
                  </a:lnTo>
                  <a:lnTo>
                    <a:pt x="205" y="104"/>
                  </a:lnTo>
                  <a:lnTo>
                    <a:pt x="218" y="81"/>
                  </a:lnTo>
                  <a:lnTo>
                    <a:pt x="223" y="69"/>
                  </a:lnTo>
                  <a:lnTo>
                    <a:pt x="226" y="50"/>
                  </a:lnTo>
                  <a:lnTo>
                    <a:pt x="221" y="29"/>
                  </a:lnTo>
                  <a:lnTo>
                    <a:pt x="204" y="18"/>
                  </a:lnTo>
                  <a:lnTo>
                    <a:pt x="190" y="12"/>
                  </a:lnTo>
                  <a:lnTo>
                    <a:pt x="179" y="0"/>
                  </a:lnTo>
                  <a:lnTo>
                    <a:pt x="156" y="19"/>
                  </a:lnTo>
                  <a:lnTo>
                    <a:pt x="145" y="35"/>
                  </a:lnTo>
                  <a:lnTo>
                    <a:pt x="118" y="50"/>
                  </a:lnTo>
                  <a:lnTo>
                    <a:pt x="92" y="63"/>
                  </a:lnTo>
                  <a:lnTo>
                    <a:pt x="76" y="73"/>
                  </a:lnTo>
                  <a:lnTo>
                    <a:pt x="45" y="90"/>
                  </a:lnTo>
                  <a:lnTo>
                    <a:pt x="27" y="102"/>
                  </a:lnTo>
                  <a:lnTo>
                    <a:pt x="8" y="110"/>
                  </a:lnTo>
                  <a:lnTo>
                    <a:pt x="0" y="119"/>
                  </a:lnTo>
                  <a:lnTo>
                    <a:pt x="6" y="122"/>
                  </a:lnTo>
                  <a:lnTo>
                    <a:pt x="11" y="115"/>
                  </a:lnTo>
                  <a:lnTo>
                    <a:pt x="28" y="108"/>
                  </a:lnTo>
                  <a:lnTo>
                    <a:pt x="48" y="95"/>
                  </a:lnTo>
                  <a:lnTo>
                    <a:pt x="78" y="78"/>
                  </a:lnTo>
                  <a:lnTo>
                    <a:pt x="100" y="65"/>
                  </a:lnTo>
                  <a:lnTo>
                    <a:pt x="125" y="53"/>
                  </a:lnTo>
                  <a:lnTo>
                    <a:pt x="148" y="38"/>
                  </a:lnTo>
                  <a:lnTo>
                    <a:pt x="160" y="23"/>
                  </a:lnTo>
                  <a:lnTo>
                    <a:pt x="178" y="7"/>
                  </a:lnTo>
                  <a:lnTo>
                    <a:pt x="187" y="16"/>
                  </a:lnTo>
                  <a:lnTo>
                    <a:pt x="199" y="22"/>
                  </a:lnTo>
                  <a:lnTo>
                    <a:pt x="216" y="31"/>
                  </a:lnTo>
                  <a:lnTo>
                    <a:pt x="220" y="50"/>
                  </a:lnTo>
                  <a:lnTo>
                    <a:pt x="218" y="66"/>
                  </a:lnTo>
                  <a:lnTo>
                    <a:pt x="213" y="81"/>
                  </a:lnTo>
                  <a:lnTo>
                    <a:pt x="201" y="101"/>
                  </a:lnTo>
                  <a:lnTo>
                    <a:pt x="185" y="126"/>
                  </a:lnTo>
                  <a:lnTo>
                    <a:pt x="171" y="148"/>
                  </a:lnTo>
                  <a:lnTo>
                    <a:pt x="159" y="175"/>
                  </a:lnTo>
                  <a:lnTo>
                    <a:pt x="166" y="1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94" name="Freeform 514"/>
            <p:cNvSpPr>
              <a:spLocks/>
            </p:cNvSpPr>
            <p:nvPr/>
          </p:nvSpPr>
          <p:spPr bwMode="auto">
            <a:xfrm>
              <a:off x="794" y="1754"/>
              <a:ext cx="22" cy="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1"/>
                </a:cxn>
                <a:cxn ang="0">
                  <a:pos x="21" y="16"/>
                </a:cxn>
                <a:cxn ang="0">
                  <a:pos x="21" y="13"/>
                </a:cxn>
                <a:cxn ang="0">
                  <a:pos x="22" y="10"/>
                </a:cxn>
                <a:cxn ang="0">
                  <a:pos x="6" y="7"/>
                </a:cxn>
                <a:cxn ang="0">
                  <a:pos x="6" y="3"/>
                </a:cxn>
                <a:cxn ang="0">
                  <a:pos x="0" y="0"/>
                </a:cxn>
              </a:cxnLst>
              <a:rect l="0" t="0" r="r" b="b"/>
              <a:pathLst>
                <a:path w="22" h="16">
                  <a:moveTo>
                    <a:pt x="0" y="0"/>
                  </a:moveTo>
                  <a:lnTo>
                    <a:pt x="0" y="11"/>
                  </a:lnTo>
                  <a:lnTo>
                    <a:pt x="21" y="16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6" y="7"/>
                  </a:lnTo>
                  <a:lnTo>
                    <a:pt x="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95" name="Freeform 515"/>
            <p:cNvSpPr>
              <a:spLocks/>
            </p:cNvSpPr>
            <p:nvPr/>
          </p:nvSpPr>
          <p:spPr bwMode="auto">
            <a:xfrm>
              <a:off x="815" y="1763"/>
              <a:ext cx="22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4" y="6"/>
                </a:cxn>
                <a:cxn ang="0">
                  <a:pos x="7" y="6"/>
                </a:cxn>
                <a:cxn ang="0">
                  <a:pos x="9" y="6"/>
                </a:cxn>
                <a:cxn ang="0">
                  <a:pos x="12" y="5"/>
                </a:cxn>
                <a:cxn ang="0">
                  <a:pos x="17" y="5"/>
                </a:cxn>
                <a:cxn ang="0">
                  <a:pos x="20" y="6"/>
                </a:cxn>
                <a:cxn ang="0">
                  <a:pos x="20" y="6"/>
                </a:cxn>
                <a:cxn ang="0">
                  <a:pos x="21" y="4"/>
                </a:cxn>
                <a:cxn ang="0">
                  <a:pos x="22" y="2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1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4"/>
                </a:cxn>
                <a:cxn ang="0">
                  <a:pos x="0" y="7"/>
                </a:cxn>
              </a:cxnLst>
              <a:rect l="0" t="0" r="r" b="b"/>
              <a:pathLst>
                <a:path w="22" h="7">
                  <a:moveTo>
                    <a:pt x="0" y="7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6"/>
                  </a:lnTo>
                  <a:lnTo>
                    <a:pt x="7" y="6"/>
                  </a:lnTo>
                  <a:lnTo>
                    <a:pt x="9" y="6"/>
                  </a:lnTo>
                  <a:lnTo>
                    <a:pt x="12" y="5"/>
                  </a:lnTo>
                  <a:lnTo>
                    <a:pt x="17" y="5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1" y="4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96" name="Freeform 516"/>
            <p:cNvSpPr>
              <a:spLocks/>
            </p:cNvSpPr>
            <p:nvPr/>
          </p:nvSpPr>
          <p:spPr bwMode="auto">
            <a:xfrm>
              <a:off x="835" y="1765"/>
              <a:ext cx="4" cy="5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4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2" y="0"/>
                </a:cxn>
                <a:cxn ang="0">
                  <a:pos x="1" y="2"/>
                </a:cxn>
              </a:cxnLst>
              <a:rect l="0" t="0" r="r" b="b"/>
              <a:pathLst>
                <a:path w="4" h="5">
                  <a:moveTo>
                    <a:pt x="1" y="2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3" y="3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97" name="Freeform 517"/>
            <p:cNvSpPr>
              <a:spLocks/>
            </p:cNvSpPr>
            <p:nvPr/>
          </p:nvSpPr>
          <p:spPr bwMode="auto">
            <a:xfrm>
              <a:off x="835" y="1766"/>
              <a:ext cx="19" cy="19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4" y="11"/>
                </a:cxn>
                <a:cxn ang="0">
                  <a:pos x="6" y="13"/>
                </a:cxn>
                <a:cxn ang="0">
                  <a:pos x="16" y="19"/>
                </a:cxn>
                <a:cxn ang="0">
                  <a:pos x="17" y="17"/>
                </a:cxn>
                <a:cxn ang="0">
                  <a:pos x="19" y="14"/>
                </a:cxn>
                <a:cxn ang="0">
                  <a:pos x="9" y="9"/>
                </a:cxn>
                <a:cxn ang="0">
                  <a:pos x="8" y="8"/>
                </a:cxn>
                <a:cxn ang="0">
                  <a:pos x="6" y="5"/>
                </a:cxn>
                <a:cxn ang="0">
                  <a:pos x="6" y="3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2"/>
                </a:cxn>
              </a:cxnLst>
              <a:rect l="0" t="0" r="r" b="b"/>
              <a:pathLst>
                <a:path w="19" h="19">
                  <a:moveTo>
                    <a:pt x="3" y="2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11"/>
                  </a:lnTo>
                  <a:lnTo>
                    <a:pt x="6" y="13"/>
                  </a:lnTo>
                  <a:lnTo>
                    <a:pt x="16" y="19"/>
                  </a:lnTo>
                  <a:lnTo>
                    <a:pt x="17" y="17"/>
                  </a:lnTo>
                  <a:lnTo>
                    <a:pt x="19" y="14"/>
                  </a:lnTo>
                  <a:lnTo>
                    <a:pt x="9" y="9"/>
                  </a:lnTo>
                  <a:lnTo>
                    <a:pt x="8" y="8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98" name="Freeform 518"/>
            <p:cNvSpPr>
              <a:spLocks/>
            </p:cNvSpPr>
            <p:nvPr/>
          </p:nvSpPr>
          <p:spPr bwMode="auto">
            <a:xfrm>
              <a:off x="848" y="1780"/>
              <a:ext cx="7" cy="6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0" y="4"/>
                </a:cxn>
                <a:cxn ang="0">
                  <a:pos x="5" y="6"/>
                </a:cxn>
                <a:cxn ang="0">
                  <a:pos x="6" y="4"/>
                </a:cxn>
                <a:cxn ang="0">
                  <a:pos x="7" y="1"/>
                </a:cxn>
                <a:cxn ang="0">
                  <a:pos x="5" y="0"/>
                </a:cxn>
                <a:cxn ang="0">
                  <a:pos x="4" y="3"/>
                </a:cxn>
                <a:cxn ang="0">
                  <a:pos x="3" y="5"/>
                </a:cxn>
              </a:cxnLst>
              <a:rect l="0" t="0" r="r" b="b"/>
              <a:pathLst>
                <a:path w="7" h="6">
                  <a:moveTo>
                    <a:pt x="3" y="5"/>
                  </a:moveTo>
                  <a:lnTo>
                    <a:pt x="0" y="4"/>
                  </a:lnTo>
                  <a:lnTo>
                    <a:pt x="5" y="6"/>
                  </a:lnTo>
                  <a:lnTo>
                    <a:pt x="6" y="4"/>
                  </a:lnTo>
                  <a:lnTo>
                    <a:pt x="7" y="1"/>
                  </a:lnTo>
                  <a:lnTo>
                    <a:pt x="5" y="0"/>
                  </a:lnTo>
                  <a:lnTo>
                    <a:pt x="4" y="3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99" name="Freeform 519"/>
            <p:cNvSpPr>
              <a:spLocks/>
            </p:cNvSpPr>
            <p:nvPr/>
          </p:nvSpPr>
          <p:spPr bwMode="auto">
            <a:xfrm>
              <a:off x="853" y="1781"/>
              <a:ext cx="17" cy="2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" y="6"/>
                </a:cxn>
                <a:cxn ang="0">
                  <a:pos x="2" y="6"/>
                </a:cxn>
                <a:cxn ang="0">
                  <a:pos x="12" y="25"/>
                </a:cxn>
                <a:cxn ang="0">
                  <a:pos x="14" y="24"/>
                </a:cxn>
                <a:cxn ang="0">
                  <a:pos x="17" y="22"/>
                </a:cxn>
                <a:cxn ang="0">
                  <a:pos x="5" y="1"/>
                </a:cxn>
                <a:cxn ang="0">
                  <a:pos x="2" y="0"/>
                </a:cxn>
                <a:cxn ang="0">
                  <a:pos x="1" y="3"/>
                </a:cxn>
                <a:cxn ang="0">
                  <a:pos x="0" y="5"/>
                </a:cxn>
              </a:cxnLst>
              <a:rect l="0" t="0" r="r" b="b"/>
              <a:pathLst>
                <a:path w="17" h="25">
                  <a:moveTo>
                    <a:pt x="0" y="5"/>
                  </a:moveTo>
                  <a:lnTo>
                    <a:pt x="3" y="6"/>
                  </a:lnTo>
                  <a:lnTo>
                    <a:pt x="2" y="6"/>
                  </a:lnTo>
                  <a:lnTo>
                    <a:pt x="12" y="25"/>
                  </a:lnTo>
                  <a:lnTo>
                    <a:pt x="14" y="24"/>
                  </a:lnTo>
                  <a:lnTo>
                    <a:pt x="17" y="22"/>
                  </a:lnTo>
                  <a:lnTo>
                    <a:pt x="5" y="1"/>
                  </a:lnTo>
                  <a:lnTo>
                    <a:pt x="2" y="0"/>
                  </a:lnTo>
                  <a:lnTo>
                    <a:pt x="1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00" name="Freeform 520"/>
            <p:cNvSpPr>
              <a:spLocks/>
            </p:cNvSpPr>
            <p:nvPr/>
          </p:nvSpPr>
          <p:spPr bwMode="auto">
            <a:xfrm>
              <a:off x="855" y="1776"/>
              <a:ext cx="24" cy="47"/>
            </a:xfrm>
            <a:custGeom>
              <a:avLst/>
              <a:gdLst/>
              <a:ahLst/>
              <a:cxnLst>
                <a:cxn ang="0">
                  <a:pos x="12" y="29"/>
                </a:cxn>
                <a:cxn ang="0">
                  <a:pos x="10" y="30"/>
                </a:cxn>
                <a:cxn ang="0">
                  <a:pos x="18" y="46"/>
                </a:cxn>
                <a:cxn ang="0">
                  <a:pos x="19" y="47"/>
                </a:cxn>
                <a:cxn ang="0">
                  <a:pos x="21" y="46"/>
                </a:cxn>
                <a:cxn ang="0">
                  <a:pos x="24" y="45"/>
                </a:cxn>
                <a:cxn ang="0">
                  <a:pos x="23" y="44"/>
                </a:cxn>
                <a:cxn ang="0">
                  <a:pos x="0" y="0"/>
                </a:cxn>
                <a:cxn ang="0">
                  <a:pos x="15" y="27"/>
                </a:cxn>
                <a:cxn ang="0">
                  <a:pos x="12" y="29"/>
                </a:cxn>
              </a:cxnLst>
              <a:rect l="0" t="0" r="r" b="b"/>
              <a:pathLst>
                <a:path w="24" h="47">
                  <a:moveTo>
                    <a:pt x="12" y="29"/>
                  </a:moveTo>
                  <a:lnTo>
                    <a:pt x="10" y="30"/>
                  </a:lnTo>
                  <a:lnTo>
                    <a:pt x="18" y="46"/>
                  </a:lnTo>
                  <a:lnTo>
                    <a:pt x="19" y="47"/>
                  </a:lnTo>
                  <a:lnTo>
                    <a:pt x="21" y="46"/>
                  </a:lnTo>
                  <a:lnTo>
                    <a:pt x="24" y="45"/>
                  </a:lnTo>
                  <a:lnTo>
                    <a:pt x="23" y="44"/>
                  </a:lnTo>
                  <a:lnTo>
                    <a:pt x="0" y="0"/>
                  </a:lnTo>
                  <a:lnTo>
                    <a:pt x="15" y="27"/>
                  </a:lnTo>
                  <a:lnTo>
                    <a:pt x="12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01" name="Freeform 521"/>
            <p:cNvSpPr>
              <a:spLocks/>
            </p:cNvSpPr>
            <p:nvPr/>
          </p:nvSpPr>
          <p:spPr bwMode="auto">
            <a:xfrm>
              <a:off x="871" y="1821"/>
              <a:ext cx="9" cy="57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2" y="1"/>
                </a:cxn>
                <a:cxn ang="0">
                  <a:pos x="2" y="7"/>
                </a:cxn>
                <a:cxn ang="0">
                  <a:pos x="3" y="11"/>
                </a:cxn>
                <a:cxn ang="0">
                  <a:pos x="3" y="18"/>
                </a:cxn>
                <a:cxn ang="0">
                  <a:pos x="3" y="21"/>
                </a:cxn>
                <a:cxn ang="0">
                  <a:pos x="3" y="36"/>
                </a:cxn>
                <a:cxn ang="0">
                  <a:pos x="1" y="47"/>
                </a:cxn>
                <a:cxn ang="0">
                  <a:pos x="1" y="50"/>
                </a:cxn>
                <a:cxn ang="0">
                  <a:pos x="1" y="53"/>
                </a:cxn>
                <a:cxn ang="0">
                  <a:pos x="0" y="55"/>
                </a:cxn>
                <a:cxn ang="0">
                  <a:pos x="0" y="57"/>
                </a:cxn>
                <a:cxn ang="0">
                  <a:pos x="3" y="57"/>
                </a:cxn>
                <a:cxn ang="0">
                  <a:pos x="6" y="57"/>
                </a:cxn>
                <a:cxn ang="0">
                  <a:pos x="6" y="57"/>
                </a:cxn>
                <a:cxn ang="0">
                  <a:pos x="6" y="56"/>
                </a:cxn>
                <a:cxn ang="0">
                  <a:pos x="7" y="51"/>
                </a:cxn>
                <a:cxn ang="0">
                  <a:pos x="7" y="48"/>
                </a:cxn>
                <a:cxn ang="0">
                  <a:pos x="9" y="37"/>
                </a:cxn>
                <a:cxn ang="0">
                  <a:pos x="9" y="21"/>
                </a:cxn>
                <a:cxn ang="0">
                  <a:pos x="8" y="18"/>
                </a:cxn>
                <a:cxn ang="0">
                  <a:pos x="8" y="11"/>
                </a:cxn>
                <a:cxn ang="0">
                  <a:pos x="8" y="7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1"/>
                </a:cxn>
              </a:cxnLst>
              <a:rect l="0" t="0" r="r" b="b"/>
              <a:pathLst>
                <a:path w="9" h="57">
                  <a:moveTo>
                    <a:pt x="5" y="1"/>
                  </a:moveTo>
                  <a:lnTo>
                    <a:pt x="2" y="1"/>
                  </a:lnTo>
                  <a:lnTo>
                    <a:pt x="2" y="7"/>
                  </a:lnTo>
                  <a:lnTo>
                    <a:pt x="3" y="11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36"/>
                  </a:lnTo>
                  <a:lnTo>
                    <a:pt x="1" y="47"/>
                  </a:lnTo>
                  <a:lnTo>
                    <a:pt x="1" y="50"/>
                  </a:lnTo>
                  <a:lnTo>
                    <a:pt x="1" y="53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3" y="57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6" y="56"/>
                  </a:lnTo>
                  <a:lnTo>
                    <a:pt x="7" y="51"/>
                  </a:lnTo>
                  <a:lnTo>
                    <a:pt x="7" y="48"/>
                  </a:lnTo>
                  <a:lnTo>
                    <a:pt x="9" y="37"/>
                  </a:lnTo>
                  <a:lnTo>
                    <a:pt x="9" y="21"/>
                  </a:lnTo>
                  <a:lnTo>
                    <a:pt x="8" y="18"/>
                  </a:lnTo>
                  <a:lnTo>
                    <a:pt x="8" y="11"/>
                  </a:lnTo>
                  <a:lnTo>
                    <a:pt x="8" y="7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02" name="Freeform 522"/>
            <p:cNvSpPr>
              <a:spLocks/>
            </p:cNvSpPr>
            <p:nvPr/>
          </p:nvSpPr>
          <p:spPr bwMode="auto">
            <a:xfrm>
              <a:off x="874" y="1876"/>
              <a:ext cx="3" cy="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0" y="2"/>
                </a:cxn>
              </a:cxnLst>
              <a:rect l="0" t="0" r="r" b="b"/>
              <a:pathLst>
                <a:path w="3" h="5">
                  <a:moveTo>
                    <a:pt x="0" y="2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03" name="Freeform 523"/>
            <p:cNvSpPr>
              <a:spLocks/>
            </p:cNvSpPr>
            <p:nvPr/>
          </p:nvSpPr>
          <p:spPr bwMode="auto">
            <a:xfrm>
              <a:off x="873" y="1876"/>
              <a:ext cx="1" cy="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1" y="0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04" name="Freeform 524"/>
            <p:cNvSpPr>
              <a:spLocks/>
            </p:cNvSpPr>
            <p:nvPr/>
          </p:nvSpPr>
          <p:spPr bwMode="auto">
            <a:xfrm>
              <a:off x="761" y="1876"/>
              <a:ext cx="115" cy="164"/>
            </a:xfrm>
            <a:custGeom>
              <a:avLst/>
              <a:gdLst/>
              <a:ahLst/>
              <a:cxnLst>
                <a:cxn ang="0">
                  <a:pos x="112" y="0"/>
                </a:cxn>
                <a:cxn ang="0">
                  <a:pos x="112" y="0"/>
                </a:cxn>
                <a:cxn ang="0">
                  <a:pos x="110" y="2"/>
                </a:cxn>
                <a:cxn ang="0">
                  <a:pos x="99" y="27"/>
                </a:cxn>
                <a:cxn ang="0">
                  <a:pos x="85" y="47"/>
                </a:cxn>
                <a:cxn ang="0">
                  <a:pos x="58" y="78"/>
                </a:cxn>
                <a:cxn ang="0">
                  <a:pos x="44" y="94"/>
                </a:cxn>
                <a:cxn ang="0">
                  <a:pos x="22" y="113"/>
                </a:cxn>
                <a:cxn ang="0">
                  <a:pos x="6" y="134"/>
                </a:cxn>
                <a:cxn ang="0">
                  <a:pos x="0" y="164"/>
                </a:cxn>
                <a:cxn ang="0">
                  <a:pos x="3" y="164"/>
                </a:cxn>
                <a:cxn ang="0">
                  <a:pos x="6" y="164"/>
                </a:cxn>
                <a:cxn ang="0">
                  <a:pos x="11" y="136"/>
                </a:cxn>
                <a:cxn ang="0">
                  <a:pos x="25" y="116"/>
                </a:cxn>
                <a:cxn ang="0">
                  <a:pos x="48" y="97"/>
                </a:cxn>
                <a:cxn ang="0">
                  <a:pos x="70" y="74"/>
                </a:cxn>
                <a:cxn ang="0">
                  <a:pos x="84" y="57"/>
                </a:cxn>
                <a:cxn ang="0">
                  <a:pos x="103" y="31"/>
                </a:cxn>
                <a:cxn ang="0">
                  <a:pos x="115" y="3"/>
                </a:cxn>
                <a:cxn ang="0">
                  <a:pos x="112" y="2"/>
                </a:cxn>
                <a:cxn ang="0">
                  <a:pos x="112" y="0"/>
                </a:cxn>
              </a:cxnLst>
              <a:rect l="0" t="0" r="r" b="b"/>
              <a:pathLst>
                <a:path w="115" h="164">
                  <a:moveTo>
                    <a:pt x="112" y="0"/>
                  </a:moveTo>
                  <a:lnTo>
                    <a:pt x="112" y="0"/>
                  </a:lnTo>
                  <a:lnTo>
                    <a:pt x="110" y="2"/>
                  </a:lnTo>
                  <a:lnTo>
                    <a:pt x="99" y="27"/>
                  </a:lnTo>
                  <a:lnTo>
                    <a:pt x="85" y="47"/>
                  </a:lnTo>
                  <a:lnTo>
                    <a:pt x="58" y="78"/>
                  </a:lnTo>
                  <a:lnTo>
                    <a:pt x="44" y="94"/>
                  </a:lnTo>
                  <a:lnTo>
                    <a:pt x="22" y="113"/>
                  </a:lnTo>
                  <a:lnTo>
                    <a:pt x="6" y="134"/>
                  </a:lnTo>
                  <a:lnTo>
                    <a:pt x="0" y="164"/>
                  </a:lnTo>
                  <a:lnTo>
                    <a:pt x="3" y="164"/>
                  </a:lnTo>
                  <a:lnTo>
                    <a:pt x="6" y="164"/>
                  </a:lnTo>
                  <a:lnTo>
                    <a:pt x="11" y="136"/>
                  </a:lnTo>
                  <a:lnTo>
                    <a:pt x="25" y="116"/>
                  </a:lnTo>
                  <a:lnTo>
                    <a:pt x="48" y="97"/>
                  </a:lnTo>
                  <a:lnTo>
                    <a:pt x="70" y="74"/>
                  </a:lnTo>
                  <a:lnTo>
                    <a:pt x="84" y="57"/>
                  </a:lnTo>
                  <a:lnTo>
                    <a:pt x="103" y="31"/>
                  </a:lnTo>
                  <a:lnTo>
                    <a:pt x="115" y="3"/>
                  </a:lnTo>
                  <a:lnTo>
                    <a:pt x="112" y="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05" name="Freeform 525"/>
            <p:cNvSpPr>
              <a:spLocks/>
            </p:cNvSpPr>
            <p:nvPr/>
          </p:nvSpPr>
          <p:spPr bwMode="auto">
            <a:xfrm>
              <a:off x="761" y="2038"/>
              <a:ext cx="5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0" y="2"/>
                </a:cxn>
              </a:cxnLst>
              <a:rect l="0" t="0" r="r" b="b"/>
              <a:pathLst>
                <a:path w="5" h="4">
                  <a:moveTo>
                    <a:pt x="0" y="2"/>
                  </a:moveTo>
                  <a:lnTo>
                    <a:pt x="0" y="2"/>
                  </a:lnTo>
                  <a:lnTo>
                    <a:pt x="1" y="4"/>
                  </a:lnTo>
                  <a:lnTo>
                    <a:pt x="2" y="4"/>
                  </a:lnTo>
                  <a:lnTo>
                    <a:pt x="4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06" name="Freeform 526"/>
            <p:cNvSpPr>
              <a:spLocks/>
            </p:cNvSpPr>
            <p:nvPr/>
          </p:nvSpPr>
          <p:spPr bwMode="auto">
            <a:xfrm>
              <a:off x="762" y="2039"/>
              <a:ext cx="7" cy="31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1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0" y="26"/>
                </a:cxn>
                <a:cxn ang="0">
                  <a:pos x="1" y="27"/>
                </a:cxn>
                <a:cxn ang="0">
                  <a:pos x="1" y="30"/>
                </a:cxn>
                <a:cxn ang="0">
                  <a:pos x="1" y="31"/>
                </a:cxn>
                <a:cxn ang="0">
                  <a:pos x="4" y="30"/>
                </a:cxn>
                <a:cxn ang="0">
                  <a:pos x="7" y="29"/>
                </a:cxn>
                <a:cxn ang="0">
                  <a:pos x="6" y="28"/>
                </a:cxn>
                <a:cxn ang="0">
                  <a:pos x="6" y="26"/>
                </a:cxn>
                <a:cxn ang="0">
                  <a:pos x="6" y="25"/>
                </a:cxn>
                <a:cxn ang="0">
                  <a:pos x="6" y="13"/>
                </a:cxn>
                <a:cxn ang="0">
                  <a:pos x="5" y="10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3" y="1"/>
                </a:cxn>
              </a:cxnLst>
              <a:rect l="0" t="0" r="r" b="b"/>
              <a:pathLst>
                <a:path w="7" h="31">
                  <a:moveTo>
                    <a:pt x="3" y="1"/>
                  </a:moveTo>
                  <a:lnTo>
                    <a:pt x="0" y="1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26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4" y="30"/>
                  </a:lnTo>
                  <a:lnTo>
                    <a:pt x="7" y="29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6" y="25"/>
                  </a:lnTo>
                  <a:lnTo>
                    <a:pt x="6" y="13"/>
                  </a:lnTo>
                  <a:lnTo>
                    <a:pt x="5" y="10"/>
                  </a:lnTo>
                  <a:lnTo>
                    <a:pt x="5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07" name="Freeform 527"/>
            <p:cNvSpPr>
              <a:spLocks/>
            </p:cNvSpPr>
            <p:nvPr/>
          </p:nvSpPr>
          <p:spPr bwMode="auto">
            <a:xfrm>
              <a:off x="762" y="2067"/>
              <a:ext cx="9" cy="9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3" y="5"/>
                </a:cxn>
                <a:cxn ang="0">
                  <a:pos x="4" y="9"/>
                </a:cxn>
                <a:cxn ang="0">
                  <a:pos x="6" y="8"/>
                </a:cxn>
                <a:cxn ang="0">
                  <a:pos x="9" y="7"/>
                </a:cxn>
                <a:cxn ang="0">
                  <a:pos x="8" y="6"/>
                </a:cxn>
                <a:cxn ang="0">
                  <a:pos x="8" y="4"/>
                </a:cxn>
                <a:cxn ang="0">
                  <a:pos x="6" y="1"/>
                </a:cxn>
                <a:cxn ang="0">
                  <a:pos x="4" y="2"/>
                </a:cxn>
                <a:cxn ang="0">
                  <a:pos x="1" y="3"/>
                </a:cxn>
              </a:cxnLst>
              <a:rect l="0" t="0" r="r" b="b"/>
              <a:pathLst>
                <a:path w="9" h="9">
                  <a:moveTo>
                    <a:pt x="1" y="3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9"/>
                  </a:lnTo>
                  <a:lnTo>
                    <a:pt x="6" y="8"/>
                  </a:lnTo>
                  <a:lnTo>
                    <a:pt x="9" y="7"/>
                  </a:lnTo>
                  <a:lnTo>
                    <a:pt x="8" y="6"/>
                  </a:lnTo>
                  <a:lnTo>
                    <a:pt x="8" y="4"/>
                  </a:lnTo>
                  <a:lnTo>
                    <a:pt x="6" y="1"/>
                  </a:lnTo>
                  <a:lnTo>
                    <a:pt x="4" y="2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08" name="Freeform 528"/>
            <p:cNvSpPr>
              <a:spLocks/>
            </p:cNvSpPr>
            <p:nvPr/>
          </p:nvSpPr>
          <p:spPr bwMode="auto">
            <a:xfrm>
              <a:off x="766" y="2074"/>
              <a:ext cx="11" cy="34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1" y="7"/>
                </a:cxn>
                <a:cxn ang="0">
                  <a:pos x="2" y="10"/>
                </a:cxn>
                <a:cxn ang="0">
                  <a:pos x="2" y="12"/>
                </a:cxn>
                <a:cxn ang="0">
                  <a:pos x="3" y="15"/>
                </a:cxn>
                <a:cxn ang="0">
                  <a:pos x="3" y="17"/>
                </a:cxn>
                <a:cxn ang="0">
                  <a:pos x="4" y="24"/>
                </a:cxn>
                <a:cxn ang="0">
                  <a:pos x="6" y="34"/>
                </a:cxn>
                <a:cxn ang="0">
                  <a:pos x="8" y="34"/>
                </a:cxn>
                <a:cxn ang="0">
                  <a:pos x="11" y="34"/>
                </a:cxn>
                <a:cxn ang="0">
                  <a:pos x="10" y="24"/>
                </a:cxn>
                <a:cxn ang="0">
                  <a:pos x="9" y="17"/>
                </a:cxn>
                <a:cxn ang="0">
                  <a:pos x="9" y="13"/>
                </a:cxn>
                <a:cxn ang="0">
                  <a:pos x="8" y="10"/>
                </a:cxn>
                <a:cxn ang="0">
                  <a:pos x="7" y="7"/>
                </a:cxn>
                <a:cxn ang="0">
                  <a:pos x="7" y="4"/>
                </a:cxn>
                <a:cxn ang="0">
                  <a:pos x="6" y="2"/>
                </a:cxn>
                <a:cxn ang="0">
                  <a:pos x="7" y="4"/>
                </a:cxn>
                <a:cxn ang="0">
                  <a:pos x="5" y="0"/>
                </a:cxn>
                <a:cxn ang="0">
                  <a:pos x="2" y="1"/>
                </a:cxn>
              </a:cxnLst>
              <a:rect l="0" t="0" r="r" b="b"/>
              <a:pathLst>
                <a:path w="11" h="34">
                  <a:moveTo>
                    <a:pt x="2" y="1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4" y="24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11" y="34"/>
                  </a:lnTo>
                  <a:lnTo>
                    <a:pt x="10" y="24"/>
                  </a:lnTo>
                  <a:lnTo>
                    <a:pt x="9" y="17"/>
                  </a:lnTo>
                  <a:lnTo>
                    <a:pt x="9" y="13"/>
                  </a:lnTo>
                  <a:lnTo>
                    <a:pt x="8" y="10"/>
                  </a:lnTo>
                  <a:lnTo>
                    <a:pt x="7" y="7"/>
                  </a:lnTo>
                  <a:lnTo>
                    <a:pt x="7" y="4"/>
                  </a:lnTo>
                  <a:lnTo>
                    <a:pt x="6" y="2"/>
                  </a:lnTo>
                  <a:lnTo>
                    <a:pt x="7" y="4"/>
                  </a:lnTo>
                  <a:lnTo>
                    <a:pt x="5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09" name="Freeform 529"/>
            <p:cNvSpPr>
              <a:spLocks/>
            </p:cNvSpPr>
            <p:nvPr/>
          </p:nvSpPr>
          <p:spPr bwMode="auto">
            <a:xfrm>
              <a:off x="772" y="2108"/>
              <a:ext cx="7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1" y="6"/>
                </a:cxn>
                <a:cxn ang="0">
                  <a:pos x="1" y="8"/>
                </a:cxn>
                <a:cxn ang="0">
                  <a:pos x="1" y="10"/>
                </a:cxn>
                <a:cxn ang="0">
                  <a:pos x="4" y="10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6" y="5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7" h="10">
                  <a:moveTo>
                    <a:pt x="0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4" y="10"/>
                  </a:lnTo>
                  <a:lnTo>
                    <a:pt x="7" y="9"/>
                  </a:lnTo>
                  <a:lnTo>
                    <a:pt x="7" y="7"/>
                  </a:lnTo>
                  <a:lnTo>
                    <a:pt x="6" y="5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10" name="Freeform 530"/>
            <p:cNvSpPr>
              <a:spLocks/>
            </p:cNvSpPr>
            <p:nvPr/>
          </p:nvSpPr>
          <p:spPr bwMode="auto">
            <a:xfrm>
              <a:off x="773" y="2117"/>
              <a:ext cx="6" cy="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4" y="2"/>
                </a:cxn>
                <a:cxn ang="0">
                  <a:pos x="6" y="1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0" y="1"/>
                </a:cxn>
              </a:cxnLst>
              <a:rect l="0" t="0" r="r" b="b"/>
              <a:pathLst>
                <a:path w="6" h="3">
                  <a:moveTo>
                    <a:pt x="0" y="1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4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11" name="Freeform 531"/>
            <p:cNvSpPr>
              <a:spLocks/>
            </p:cNvSpPr>
            <p:nvPr/>
          </p:nvSpPr>
          <p:spPr bwMode="auto">
            <a:xfrm>
              <a:off x="740" y="2118"/>
              <a:ext cx="39" cy="94"/>
            </a:xfrm>
            <a:custGeom>
              <a:avLst/>
              <a:gdLst/>
              <a:ahLst/>
              <a:cxnLst>
                <a:cxn ang="0">
                  <a:pos x="37" y="1"/>
                </a:cxn>
                <a:cxn ang="0">
                  <a:pos x="34" y="1"/>
                </a:cxn>
                <a:cxn ang="0">
                  <a:pos x="34" y="25"/>
                </a:cxn>
                <a:cxn ang="0">
                  <a:pos x="21" y="57"/>
                </a:cxn>
                <a:cxn ang="0">
                  <a:pos x="8" y="76"/>
                </a:cxn>
                <a:cxn ang="0">
                  <a:pos x="0" y="93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2" y="94"/>
                </a:cxn>
                <a:cxn ang="0">
                  <a:pos x="5" y="94"/>
                </a:cxn>
                <a:cxn ang="0">
                  <a:pos x="5" y="94"/>
                </a:cxn>
                <a:cxn ang="0">
                  <a:pos x="12" y="81"/>
                </a:cxn>
                <a:cxn ang="0">
                  <a:pos x="27" y="59"/>
                </a:cxn>
                <a:cxn ang="0">
                  <a:pos x="39" y="27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7" y="1"/>
                </a:cxn>
              </a:cxnLst>
              <a:rect l="0" t="0" r="r" b="b"/>
              <a:pathLst>
                <a:path w="39" h="94">
                  <a:moveTo>
                    <a:pt x="37" y="1"/>
                  </a:moveTo>
                  <a:lnTo>
                    <a:pt x="34" y="1"/>
                  </a:lnTo>
                  <a:lnTo>
                    <a:pt x="34" y="25"/>
                  </a:lnTo>
                  <a:lnTo>
                    <a:pt x="21" y="57"/>
                  </a:lnTo>
                  <a:lnTo>
                    <a:pt x="8" y="76"/>
                  </a:lnTo>
                  <a:lnTo>
                    <a:pt x="0" y="93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94"/>
                  </a:lnTo>
                  <a:lnTo>
                    <a:pt x="5" y="94"/>
                  </a:lnTo>
                  <a:lnTo>
                    <a:pt x="5" y="94"/>
                  </a:lnTo>
                  <a:lnTo>
                    <a:pt x="12" y="81"/>
                  </a:lnTo>
                  <a:lnTo>
                    <a:pt x="27" y="59"/>
                  </a:lnTo>
                  <a:lnTo>
                    <a:pt x="39" y="27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12" name="Freeform 532"/>
            <p:cNvSpPr>
              <a:spLocks/>
            </p:cNvSpPr>
            <p:nvPr/>
          </p:nvSpPr>
          <p:spPr bwMode="auto">
            <a:xfrm>
              <a:off x="739" y="2210"/>
              <a:ext cx="6" cy="5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4" y="5"/>
                </a:cxn>
                <a:cxn ang="0">
                  <a:pos x="5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3" y="2"/>
                </a:cxn>
              </a:cxnLst>
              <a:rect l="0" t="0" r="r" b="b"/>
              <a:pathLst>
                <a:path w="6" h="5">
                  <a:moveTo>
                    <a:pt x="3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5"/>
                  </a:lnTo>
                  <a:lnTo>
                    <a:pt x="5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13" name="Freeform 533"/>
            <p:cNvSpPr>
              <a:spLocks/>
            </p:cNvSpPr>
            <p:nvPr/>
          </p:nvSpPr>
          <p:spPr bwMode="auto">
            <a:xfrm>
              <a:off x="737" y="2212"/>
              <a:ext cx="6" cy="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3" y="4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4" y="2"/>
                </a:cxn>
                <a:cxn ang="0">
                  <a:pos x="2" y="0"/>
                </a:cxn>
              </a:cxnLst>
              <a:rect l="0" t="0" r="r" b="b"/>
              <a:pathLst>
                <a:path w="6" h="5">
                  <a:moveTo>
                    <a:pt x="2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3" y="4"/>
                  </a:lnTo>
                  <a:lnTo>
                    <a:pt x="5" y="5"/>
                  </a:lnTo>
                  <a:lnTo>
                    <a:pt x="6" y="2"/>
                  </a:lnTo>
                  <a:lnTo>
                    <a:pt x="4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14" name="Freeform 534"/>
            <p:cNvSpPr>
              <a:spLocks/>
            </p:cNvSpPr>
            <p:nvPr/>
          </p:nvSpPr>
          <p:spPr bwMode="auto">
            <a:xfrm>
              <a:off x="735" y="2215"/>
              <a:ext cx="7" cy="13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2" y="0"/>
                </a:cxn>
                <a:cxn ang="0">
                  <a:pos x="1" y="2"/>
                </a:cxn>
                <a:cxn ang="0">
                  <a:pos x="0" y="5"/>
                </a:cxn>
                <a:cxn ang="0">
                  <a:pos x="0" y="11"/>
                </a:cxn>
                <a:cxn ang="0">
                  <a:pos x="1" y="13"/>
                </a:cxn>
                <a:cxn ang="0">
                  <a:pos x="4" y="12"/>
                </a:cxn>
                <a:cxn ang="0">
                  <a:pos x="7" y="12"/>
                </a:cxn>
                <a:cxn ang="0">
                  <a:pos x="6" y="9"/>
                </a:cxn>
                <a:cxn ang="0">
                  <a:pos x="6" y="5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7" y="2"/>
                </a:cxn>
                <a:cxn ang="0">
                  <a:pos x="5" y="1"/>
                </a:cxn>
              </a:cxnLst>
              <a:rect l="0" t="0" r="r" b="b"/>
              <a:pathLst>
                <a:path w="7" h="13">
                  <a:moveTo>
                    <a:pt x="5" y="1"/>
                  </a:moveTo>
                  <a:lnTo>
                    <a:pt x="2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2"/>
                  </a:lnTo>
                  <a:lnTo>
                    <a:pt x="7" y="12"/>
                  </a:lnTo>
                  <a:lnTo>
                    <a:pt x="6" y="9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15" name="Freeform 535"/>
            <p:cNvSpPr>
              <a:spLocks/>
            </p:cNvSpPr>
            <p:nvPr/>
          </p:nvSpPr>
          <p:spPr bwMode="auto">
            <a:xfrm>
              <a:off x="735" y="2226"/>
              <a:ext cx="169" cy="49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0"/>
                </a:cxn>
                <a:cxn ang="0">
                  <a:pos x="4" y="7"/>
                </a:cxn>
                <a:cxn ang="0">
                  <a:pos x="5" y="8"/>
                </a:cxn>
                <a:cxn ang="0">
                  <a:pos x="8" y="12"/>
                </a:cxn>
                <a:cxn ang="0">
                  <a:pos x="12" y="15"/>
                </a:cxn>
                <a:cxn ang="0">
                  <a:pos x="19" y="22"/>
                </a:cxn>
                <a:cxn ang="0">
                  <a:pos x="22" y="24"/>
                </a:cxn>
                <a:cxn ang="0">
                  <a:pos x="25" y="26"/>
                </a:cxn>
                <a:cxn ang="0">
                  <a:pos x="31" y="30"/>
                </a:cxn>
                <a:cxn ang="0">
                  <a:pos x="33" y="32"/>
                </a:cxn>
                <a:cxn ang="0">
                  <a:pos x="36" y="33"/>
                </a:cxn>
                <a:cxn ang="0">
                  <a:pos x="37" y="34"/>
                </a:cxn>
                <a:cxn ang="0">
                  <a:pos x="61" y="38"/>
                </a:cxn>
                <a:cxn ang="0">
                  <a:pos x="87" y="40"/>
                </a:cxn>
                <a:cxn ang="0">
                  <a:pos x="109" y="43"/>
                </a:cxn>
                <a:cxn ang="0">
                  <a:pos x="138" y="47"/>
                </a:cxn>
                <a:cxn ang="0">
                  <a:pos x="169" y="49"/>
                </a:cxn>
                <a:cxn ang="0">
                  <a:pos x="169" y="44"/>
                </a:cxn>
                <a:cxn ang="0">
                  <a:pos x="138" y="41"/>
                </a:cxn>
                <a:cxn ang="0">
                  <a:pos x="109" y="38"/>
                </a:cxn>
                <a:cxn ang="0">
                  <a:pos x="87" y="35"/>
                </a:cxn>
                <a:cxn ang="0">
                  <a:pos x="63" y="32"/>
                </a:cxn>
                <a:cxn ang="0">
                  <a:pos x="39" y="28"/>
                </a:cxn>
                <a:cxn ang="0">
                  <a:pos x="38" y="28"/>
                </a:cxn>
                <a:cxn ang="0">
                  <a:pos x="36" y="27"/>
                </a:cxn>
                <a:cxn ang="0">
                  <a:pos x="34" y="26"/>
                </a:cxn>
                <a:cxn ang="0">
                  <a:pos x="28" y="22"/>
                </a:cxn>
                <a:cxn ang="0">
                  <a:pos x="25" y="19"/>
                </a:cxn>
                <a:cxn ang="0">
                  <a:pos x="21" y="16"/>
                </a:cxn>
                <a:cxn ang="0">
                  <a:pos x="15" y="12"/>
                </a:cxn>
                <a:cxn ang="0">
                  <a:pos x="12" y="8"/>
                </a:cxn>
                <a:cxn ang="0">
                  <a:pos x="10" y="6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1"/>
                </a:cxn>
                <a:cxn ang="0">
                  <a:pos x="1" y="2"/>
                </a:cxn>
              </a:cxnLst>
              <a:rect l="0" t="0" r="r" b="b"/>
              <a:pathLst>
                <a:path w="169" h="49">
                  <a:moveTo>
                    <a:pt x="1" y="2"/>
                  </a:moveTo>
                  <a:lnTo>
                    <a:pt x="0" y="0"/>
                  </a:lnTo>
                  <a:lnTo>
                    <a:pt x="4" y="7"/>
                  </a:lnTo>
                  <a:lnTo>
                    <a:pt x="5" y="8"/>
                  </a:lnTo>
                  <a:lnTo>
                    <a:pt x="8" y="12"/>
                  </a:lnTo>
                  <a:lnTo>
                    <a:pt x="12" y="15"/>
                  </a:lnTo>
                  <a:lnTo>
                    <a:pt x="19" y="22"/>
                  </a:lnTo>
                  <a:lnTo>
                    <a:pt x="22" y="24"/>
                  </a:lnTo>
                  <a:lnTo>
                    <a:pt x="25" y="26"/>
                  </a:lnTo>
                  <a:lnTo>
                    <a:pt x="31" y="30"/>
                  </a:lnTo>
                  <a:lnTo>
                    <a:pt x="33" y="32"/>
                  </a:lnTo>
                  <a:lnTo>
                    <a:pt x="36" y="33"/>
                  </a:lnTo>
                  <a:lnTo>
                    <a:pt x="37" y="34"/>
                  </a:lnTo>
                  <a:lnTo>
                    <a:pt x="61" y="38"/>
                  </a:lnTo>
                  <a:lnTo>
                    <a:pt x="87" y="40"/>
                  </a:lnTo>
                  <a:lnTo>
                    <a:pt x="109" y="43"/>
                  </a:lnTo>
                  <a:lnTo>
                    <a:pt x="138" y="47"/>
                  </a:lnTo>
                  <a:lnTo>
                    <a:pt x="169" y="49"/>
                  </a:lnTo>
                  <a:lnTo>
                    <a:pt x="169" y="44"/>
                  </a:lnTo>
                  <a:lnTo>
                    <a:pt x="138" y="41"/>
                  </a:lnTo>
                  <a:lnTo>
                    <a:pt x="109" y="38"/>
                  </a:lnTo>
                  <a:lnTo>
                    <a:pt x="87" y="35"/>
                  </a:lnTo>
                  <a:lnTo>
                    <a:pt x="63" y="32"/>
                  </a:lnTo>
                  <a:lnTo>
                    <a:pt x="39" y="28"/>
                  </a:lnTo>
                  <a:lnTo>
                    <a:pt x="38" y="28"/>
                  </a:lnTo>
                  <a:lnTo>
                    <a:pt x="36" y="27"/>
                  </a:lnTo>
                  <a:lnTo>
                    <a:pt x="34" y="26"/>
                  </a:lnTo>
                  <a:lnTo>
                    <a:pt x="28" y="22"/>
                  </a:lnTo>
                  <a:lnTo>
                    <a:pt x="25" y="19"/>
                  </a:lnTo>
                  <a:lnTo>
                    <a:pt x="21" y="16"/>
                  </a:lnTo>
                  <a:lnTo>
                    <a:pt x="15" y="12"/>
                  </a:lnTo>
                  <a:lnTo>
                    <a:pt x="12" y="8"/>
                  </a:lnTo>
                  <a:lnTo>
                    <a:pt x="10" y="6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16" name="Freeform 536"/>
            <p:cNvSpPr>
              <a:spLocks/>
            </p:cNvSpPr>
            <p:nvPr/>
          </p:nvSpPr>
          <p:spPr bwMode="auto">
            <a:xfrm>
              <a:off x="904" y="1660"/>
              <a:ext cx="295" cy="615"/>
            </a:xfrm>
            <a:custGeom>
              <a:avLst/>
              <a:gdLst/>
              <a:ahLst/>
              <a:cxnLst>
                <a:cxn ang="0">
                  <a:pos x="0" y="615"/>
                </a:cxn>
                <a:cxn ang="0">
                  <a:pos x="34" y="611"/>
                </a:cxn>
                <a:cxn ang="0">
                  <a:pos x="66" y="599"/>
                </a:cxn>
                <a:cxn ang="0">
                  <a:pos x="92" y="594"/>
                </a:cxn>
                <a:cxn ang="0">
                  <a:pos x="134" y="579"/>
                </a:cxn>
                <a:cxn ang="0">
                  <a:pos x="172" y="555"/>
                </a:cxn>
                <a:cxn ang="0">
                  <a:pos x="193" y="519"/>
                </a:cxn>
                <a:cxn ang="0">
                  <a:pos x="211" y="497"/>
                </a:cxn>
                <a:cxn ang="0">
                  <a:pos x="235" y="463"/>
                </a:cxn>
                <a:cxn ang="0">
                  <a:pos x="250" y="435"/>
                </a:cxn>
                <a:cxn ang="0">
                  <a:pos x="268" y="396"/>
                </a:cxn>
                <a:cxn ang="0">
                  <a:pos x="272" y="386"/>
                </a:cxn>
                <a:cxn ang="0">
                  <a:pos x="272" y="324"/>
                </a:cxn>
                <a:cxn ang="0">
                  <a:pos x="281" y="289"/>
                </a:cxn>
                <a:cxn ang="0">
                  <a:pos x="286" y="253"/>
                </a:cxn>
                <a:cxn ang="0">
                  <a:pos x="290" y="224"/>
                </a:cxn>
                <a:cxn ang="0">
                  <a:pos x="295" y="192"/>
                </a:cxn>
                <a:cxn ang="0">
                  <a:pos x="291" y="162"/>
                </a:cxn>
                <a:cxn ang="0">
                  <a:pos x="287" y="143"/>
                </a:cxn>
                <a:cxn ang="0">
                  <a:pos x="285" y="116"/>
                </a:cxn>
                <a:cxn ang="0">
                  <a:pos x="285" y="65"/>
                </a:cxn>
                <a:cxn ang="0">
                  <a:pos x="278" y="43"/>
                </a:cxn>
                <a:cxn ang="0">
                  <a:pos x="268" y="23"/>
                </a:cxn>
                <a:cxn ang="0">
                  <a:pos x="253" y="1"/>
                </a:cxn>
                <a:cxn ang="0">
                  <a:pos x="252" y="0"/>
                </a:cxn>
                <a:cxn ang="0">
                  <a:pos x="248" y="5"/>
                </a:cxn>
                <a:cxn ang="0">
                  <a:pos x="263" y="25"/>
                </a:cxn>
                <a:cxn ang="0">
                  <a:pos x="273" y="44"/>
                </a:cxn>
                <a:cxn ang="0">
                  <a:pos x="279" y="66"/>
                </a:cxn>
                <a:cxn ang="0">
                  <a:pos x="279" y="116"/>
                </a:cxn>
                <a:cxn ang="0">
                  <a:pos x="282" y="144"/>
                </a:cxn>
                <a:cxn ang="0">
                  <a:pos x="286" y="163"/>
                </a:cxn>
                <a:cxn ang="0">
                  <a:pos x="289" y="191"/>
                </a:cxn>
                <a:cxn ang="0">
                  <a:pos x="284" y="221"/>
                </a:cxn>
                <a:cxn ang="0">
                  <a:pos x="281" y="253"/>
                </a:cxn>
                <a:cxn ang="0">
                  <a:pos x="275" y="287"/>
                </a:cxn>
                <a:cxn ang="0">
                  <a:pos x="267" y="324"/>
                </a:cxn>
                <a:cxn ang="0">
                  <a:pos x="267" y="384"/>
                </a:cxn>
                <a:cxn ang="0">
                  <a:pos x="258" y="408"/>
                </a:cxn>
                <a:cxn ang="0">
                  <a:pos x="248" y="430"/>
                </a:cxn>
                <a:cxn ang="0">
                  <a:pos x="230" y="460"/>
                </a:cxn>
                <a:cxn ang="0">
                  <a:pos x="212" y="487"/>
                </a:cxn>
                <a:cxn ang="0">
                  <a:pos x="191" y="513"/>
                </a:cxn>
                <a:cxn ang="0">
                  <a:pos x="168" y="551"/>
                </a:cxn>
                <a:cxn ang="0">
                  <a:pos x="133" y="573"/>
                </a:cxn>
                <a:cxn ang="0">
                  <a:pos x="89" y="588"/>
                </a:cxn>
                <a:cxn ang="0">
                  <a:pos x="63" y="593"/>
                </a:cxn>
                <a:cxn ang="0">
                  <a:pos x="32" y="606"/>
                </a:cxn>
                <a:cxn ang="0">
                  <a:pos x="0" y="610"/>
                </a:cxn>
                <a:cxn ang="0">
                  <a:pos x="0" y="615"/>
                </a:cxn>
              </a:cxnLst>
              <a:rect l="0" t="0" r="r" b="b"/>
              <a:pathLst>
                <a:path w="295" h="615">
                  <a:moveTo>
                    <a:pt x="0" y="615"/>
                  </a:moveTo>
                  <a:lnTo>
                    <a:pt x="34" y="611"/>
                  </a:lnTo>
                  <a:lnTo>
                    <a:pt x="66" y="599"/>
                  </a:lnTo>
                  <a:lnTo>
                    <a:pt x="92" y="594"/>
                  </a:lnTo>
                  <a:lnTo>
                    <a:pt x="134" y="579"/>
                  </a:lnTo>
                  <a:lnTo>
                    <a:pt x="172" y="555"/>
                  </a:lnTo>
                  <a:lnTo>
                    <a:pt x="193" y="519"/>
                  </a:lnTo>
                  <a:lnTo>
                    <a:pt x="211" y="497"/>
                  </a:lnTo>
                  <a:lnTo>
                    <a:pt x="235" y="463"/>
                  </a:lnTo>
                  <a:lnTo>
                    <a:pt x="250" y="435"/>
                  </a:lnTo>
                  <a:lnTo>
                    <a:pt x="268" y="396"/>
                  </a:lnTo>
                  <a:lnTo>
                    <a:pt x="272" y="386"/>
                  </a:lnTo>
                  <a:lnTo>
                    <a:pt x="272" y="324"/>
                  </a:lnTo>
                  <a:lnTo>
                    <a:pt x="281" y="289"/>
                  </a:lnTo>
                  <a:lnTo>
                    <a:pt x="286" y="253"/>
                  </a:lnTo>
                  <a:lnTo>
                    <a:pt x="290" y="224"/>
                  </a:lnTo>
                  <a:lnTo>
                    <a:pt x="295" y="192"/>
                  </a:lnTo>
                  <a:lnTo>
                    <a:pt x="291" y="162"/>
                  </a:lnTo>
                  <a:lnTo>
                    <a:pt x="287" y="143"/>
                  </a:lnTo>
                  <a:lnTo>
                    <a:pt x="285" y="116"/>
                  </a:lnTo>
                  <a:lnTo>
                    <a:pt x="285" y="65"/>
                  </a:lnTo>
                  <a:lnTo>
                    <a:pt x="278" y="43"/>
                  </a:lnTo>
                  <a:lnTo>
                    <a:pt x="268" y="23"/>
                  </a:lnTo>
                  <a:lnTo>
                    <a:pt x="253" y="1"/>
                  </a:lnTo>
                  <a:lnTo>
                    <a:pt x="252" y="0"/>
                  </a:lnTo>
                  <a:lnTo>
                    <a:pt x="248" y="5"/>
                  </a:lnTo>
                  <a:lnTo>
                    <a:pt x="263" y="25"/>
                  </a:lnTo>
                  <a:lnTo>
                    <a:pt x="273" y="44"/>
                  </a:lnTo>
                  <a:lnTo>
                    <a:pt x="279" y="66"/>
                  </a:lnTo>
                  <a:lnTo>
                    <a:pt x="279" y="116"/>
                  </a:lnTo>
                  <a:lnTo>
                    <a:pt x="282" y="144"/>
                  </a:lnTo>
                  <a:lnTo>
                    <a:pt x="286" y="163"/>
                  </a:lnTo>
                  <a:lnTo>
                    <a:pt x="289" y="191"/>
                  </a:lnTo>
                  <a:lnTo>
                    <a:pt x="284" y="221"/>
                  </a:lnTo>
                  <a:lnTo>
                    <a:pt x="281" y="253"/>
                  </a:lnTo>
                  <a:lnTo>
                    <a:pt x="275" y="287"/>
                  </a:lnTo>
                  <a:lnTo>
                    <a:pt x="267" y="324"/>
                  </a:lnTo>
                  <a:lnTo>
                    <a:pt x="267" y="384"/>
                  </a:lnTo>
                  <a:lnTo>
                    <a:pt x="258" y="408"/>
                  </a:lnTo>
                  <a:lnTo>
                    <a:pt x="248" y="430"/>
                  </a:lnTo>
                  <a:lnTo>
                    <a:pt x="230" y="460"/>
                  </a:lnTo>
                  <a:lnTo>
                    <a:pt x="212" y="487"/>
                  </a:lnTo>
                  <a:lnTo>
                    <a:pt x="191" y="513"/>
                  </a:lnTo>
                  <a:lnTo>
                    <a:pt x="168" y="551"/>
                  </a:lnTo>
                  <a:lnTo>
                    <a:pt x="133" y="573"/>
                  </a:lnTo>
                  <a:lnTo>
                    <a:pt x="89" y="588"/>
                  </a:lnTo>
                  <a:lnTo>
                    <a:pt x="63" y="593"/>
                  </a:lnTo>
                  <a:lnTo>
                    <a:pt x="32" y="606"/>
                  </a:lnTo>
                  <a:lnTo>
                    <a:pt x="0" y="610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17" name="Freeform 537"/>
            <p:cNvSpPr>
              <a:spLocks/>
            </p:cNvSpPr>
            <p:nvPr/>
          </p:nvSpPr>
          <p:spPr bwMode="auto">
            <a:xfrm>
              <a:off x="860" y="1690"/>
              <a:ext cx="102" cy="46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1" y="46"/>
                </a:cxn>
                <a:cxn ang="0">
                  <a:pos x="30" y="42"/>
                </a:cxn>
                <a:cxn ang="0">
                  <a:pos x="66" y="32"/>
                </a:cxn>
                <a:cxn ang="0">
                  <a:pos x="83" y="18"/>
                </a:cxn>
                <a:cxn ang="0">
                  <a:pos x="102" y="4"/>
                </a:cxn>
                <a:cxn ang="0">
                  <a:pos x="100" y="0"/>
                </a:cxn>
                <a:cxn ang="0">
                  <a:pos x="81" y="14"/>
                </a:cxn>
                <a:cxn ang="0">
                  <a:pos x="64" y="26"/>
                </a:cxn>
                <a:cxn ang="0">
                  <a:pos x="29" y="36"/>
                </a:cxn>
                <a:cxn ang="0">
                  <a:pos x="0" y="41"/>
                </a:cxn>
              </a:cxnLst>
              <a:rect l="0" t="0" r="r" b="b"/>
              <a:pathLst>
                <a:path w="102" h="46">
                  <a:moveTo>
                    <a:pt x="0" y="41"/>
                  </a:moveTo>
                  <a:lnTo>
                    <a:pt x="1" y="46"/>
                  </a:lnTo>
                  <a:lnTo>
                    <a:pt x="30" y="42"/>
                  </a:lnTo>
                  <a:lnTo>
                    <a:pt x="66" y="32"/>
                  </a:lnTo>
                  <a:lnTo>
                    <a:pt x="83" y="18"/>
                  </a:lnTo>
                  <a:lnTo>
                    <a:pt x="102" y="4"/>
                  </a:lnTo>
                  <a:lnTo>
                    <a:pt x="100" y="0"/>
                  </a:lnTo>
                  <a:lnTo>
                    <a:pt x="81" y="14"/>
                  </a:lnTo>
                  <a:lnTo>
                    <a:pt x="64" y="26"/>
                  </a:lnTo>
                  <a:lnTo>
                    <a:pt x="29" y="36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18" name="Freeform 538"/>
            <p:cNvSpPr>
              <a:spLocks/>
            </p:cNvSpPr>
            <p:nvPr/>
          </p:nvSpPr>
          <p:spPr bwMode="auto">
            <a:xfrm>
              <a:off x="884" y="1705"/>
              <a:ext cx="84" cy="73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2" y="73"/>
                </a:cxn>
                <a:cxn ang="0">
                  <a:pos x="27" y="54"/>
                </a:cxn>
                <a:cxn ang="0">
                  <a:pos x="50" y="39"/>
                </a:cxn>
                <a:cxn ang="0">
                  <a:pos x="68" y="21"/>
                </a:cxn>
                <a:cxn ang="0">
                  <a:pos x="84" y="4"/>
                </a:cxn>
                <a:cxn ang="0">
                  <a:pos x="80" y="0"/>
                </a:cxn>
                <a:cxn ang="0">
                  <a:pos x="64" y="17"/>
                </a:cxn>
                <a:cxn ang="0">
                  <a:pos x="47" y="34"/>
                </a:cxn>
                <a:cxn ang="0">
                  <a:pos x="25" y="49"/>
                </a:cxn>
                <a:cxn ang="0">
                  <a:pos x="0" y="68"/>
                </a:cxn>
              </a:cxnLst>
              <a:rect l="0" t="0" r="r" b="b"/>
              <a:pathLst>
                <a:path w="84" h="73">
                  <a:moveTo>
                    <a:pt x="0" y="68"/>
                  </a:moveTo>
                  <a:lnTo>
                    <a:pt x="2" y="73"/>
                  </a:lnTo>
                  <a:lnTo>
                    <a:pt x="27" y="54"/>
                  </a:lnTo>
                  <a:lnTo>
                    <a:pt x="50" y="39"/>
                  </a:lnTo>
                  <a:lnTo>
                    <a:pt x="68" y="21"/>
                  </a:lnTo>
                  <a:lnTo>
                    <a:pt x="84" y="4"/>
                  </a:lnTo>
                  <a:lnTo>
                    <a:pt x="80" y="0"/>
                  </a:lnTo>
                  <a:lnTo>
                    <a:pt x="64" y="17"/>
                  </a:lnTo>
                  <a:lnTo>
                    <a:pt x="47" y="34"/>
                  </a:lnTo>
                  <a:lnTo>
                    <a:pt x="25" y="49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19" name="Line 539"/>
            <p:cNvSpPr>
              <a:spLocks noChangeShapeType="1"/>
            </p:cNvSpPr>
            <p:nvPr/>
          </p:nvSpPr>
          <p:spPr bwMode="auto">
            <a:xfrm>
              <a:off x="1120" y="1665"/>
              <a:ext cx="16" cy="2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20" name="Freeform 540"/>
            <p:cNvSpPr>
              <a:spLocks/>
            </p:cNvSpPr>
            <p:nvPr/>
          </p:nvSpPr>
          <p:spPr bwMode="auto">
            <a:xfrm>
              <a:off x="1120" y="1665"/>
              <a:ext cx="17" cy="2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16" y="27"/>
                </a:cxn>
                <a:cxn ang="0">
                  <a:pos x="17" y="26"/>
                </a:cxn>
                <a:cxn ang="0">
                  <a:pos x="1" y="0"/>
                </a:cxn>
              </a:cxnLst>
              <a:rect l="0" t="0" r="r" b="b"/>
              <a:pathLst>
                <a:path w="17" h="27">
                  <a:moveTo>
                    <a:pt x="1" y="0"/>
                  </a:moveTo>
                  <a:lnTo>
                    <a:pt x="0" y="1"/>
                  </a:lnTo>
                  <a:lnTo>
                    <a:pt x="16" y="27"/>
                  </a:lnTo>
                  <a:lnTo>
                    <a:pt x="17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21" name="Freeform 541"/>
            <p:cNvSpPr>
              <a:spLocks/>
            </p:cNvSpPr>
            <p:nvPr/>
          </p:nvSpPr>
          <p:spPr bwMode="auto">
            <a:xfrm>
              <a:off x="1122" y="1669"/>
              <a:ext cx="56" cy="122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2"/>
                </a:cxn>
                <a:cxn ang="0">
                  <a:pos x="9" y="26"/>
                </a:cxn>
                <a:cxn ang="0">
                  <a:pos x="25" y="54"/>
                </a:cxn>
                <a:cxn ang="0">
                  <a:pos x="37" y="85"/>
                </a:cxn>
                <a:cxn ang="0">
                  <a:pos x="51" y="122"/>
                </a:cxn>
                <a:cxn ang="0">
                  <a:pos x="56" y="120"/>
                </a:cxn>
                <a:cxn ang="0">
                  <a:pos x="43" y="83"/>
                </a:cxn>
                <a:cxn ang="0">
                  <a:pos x="31" y="54"/>
                </a:cxn>
                <a:cxn ang="0">
                  <a:pos x="14" y="25"/>
                </a:cxn>
                <a:cxn ang="0">
                  <a:pos x="6" y="0"/>
                </a:cxn>
              </a:cxnLst>
              <a:rect l="0" t="0" r="r" b="b"/>
              <a:pathLst>
                <a:path w="56" h="122">
                  <a:moveTo>
                    <a:pt x="6" y="0"/>
                  </a:moveTo>
                  <a:lnTo>
                    <a:pt x="0" y="2"/>
                  </a:lnTo>
                  <a:lnTo>
                    <a:pt x="9" y="26"/>
                  </a:lnTo>
                  <a:lnTo>
                    <a:pt x="25" y="54"/>
                  </a:lnTo>
                  <a:lnTo>
                    <a:pt x="37" y="85"/>
                  </a:lnTo>
                  <a:lnTo>
                    <a:pt x="51" y="122"/>
                  </a:lnTo>
                  <a:lnTo>
                    <a:pt x="56" y="120"/>
                  </a:lnTo>
                  <a:lnTo>
                    <a:pt x="43" y="83"/>
                  </a:lnTo>
                  <a:lnTo>
                    <a:pt x="31" y="54"/>
                  </a:lnTo>
                  <a:lnTo>
                    <a:pt x="14" y="2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22" name="Freeform 542"/>
            <p:cNvSpPr>
              <a:spLocks/>
            </p:cNvSpPr>
            <p:nvPr/>
          </p:nvSpPr>
          <p:spPr bwMode="auto">
            <a:xfrm>
              <a:off x="1071" y="1708"/>
              <a:ext cx="92" cy="17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3"/>
                </a:cxn>
                <a:cxn ang="0">
                  <a:pos x="21" y="31"/>
                </a:cxn>
                <a:cxn ang="0">
                  <a:pos x="41" y="68"/>
                </a:cxn>
                <a:cxn ang="0">
                  <a:pos x="62" y="107"/>
                </a:cxn>
                <a:cxn ang="0">
                  <a:pos x="70" y="122"/>
                </a:cxn>
                <a:cxn ang="0">
                  <a:pos x="87" y="171"/>
                </a:cxn>
                <a:cxn ang="0">
                  <a:pos x="92" y="170"/>
                </a:cxn>
                <a:cxn ang="0">
                  <a:pos x="77" y="127"/>
                </a:cxn>
                <a:cxn ang="0">
                  <a:pos x="62" y="95"/>
                </a:cxn>
                <a:cxn ang="0">
                  <a:pos x="46" y="65"/>
                </a:cxn>
                <a:cxn ang="0">
                  <a:pos x="26" y="28"/>
                </a:cxn>
                <a:cxn ang="0">
                  <a:pos x="4" y="0"/>
                </a:cxn>
              </a:cxnLst>
              <a:rect l="0" t="0" r="r" b="b"/>
              <a:pathLst>
                <a:path w="92" h="171">
                  <a:moveTo>
                    <a:pt x="4" y="0"/>
                  </a:moveTo>
                  <a:lnTo>
                    <a:pt x="0" y="3"/>
                  </a:lnTo>
                  <a:lnTo>
                    <a:pt x="21" y="31"/>
                  </a:lnTo>
                  <a:lnTo>
                    <a:pt x="41" y="68"/>
                  </a:lnTo>
                  <a:lnTo>
                    <a:pt x="62" y="107"/>
                  </a:lnTo>
                  <a:lnTo>
                    <a:pt x="70" y="122"/>
                  </a:lnTo>
                  <a:lnTo>
                    <a:pt x="87" y="171"/>
                  </a:lnTo>
                  <a:lnTo>
                    <a:pt x="92" y="170"/>
                  </a:lnTo>
                  <a:lnTo>
                    <a:pt x="77" y="127"/>
                  </a:lnTo>
                  <a:lnTo>
                    <a:pt x="62" y="95"/>
                  </a:lnTo>
                  <a:lnTo>
                    <a:pt x="46" y="65"/>
                  </a:lnTo>
                  <a:lnTo>
                    <a:pt x="26" y="2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23" name="Freeform 543"/>
            <p:cNvSpPr>
              <a:spLocks/>
            </p:cNvSpPr>
            <p:nvPr/>
          </p:nvSpPr>
          <p:spPr bwMode="auto">
            <a:xfrm>
              <a:off x="954" y="1849"/>
              <a:ext cx="17" cy="25"/>
            </a:xfrm>
            <a:custGeom>
              <a:avLst/>
              <a:gdLst/>
              <a:ahLst/>
              <a:cxnLst>
                <a:cxn ang="0">
                  <a:pos x="17" y="3"/>
                </a:cxn>
                <a:cxn ang="0">
                  <a:pos x="12" y="0"/>
                </a:cxn>
                <a:cxn ang="0">
                  <a:pos x="0" y="22"/>
                </a:cxn>
                <a:cxn ang="0">
                  <a:pos x="2" y="23"/>
                </a:cxn>
                <a:cxn ang="0">
                  <a:pos x="5" y="25"/>
                </a:cxn>
                <a:cxn ang="0">
                  <a:pos x="17" y="3"/>
                </a:cxn>
              </a:cxnLst>
              <a:rect l="0" t="0" r="r" b="b"/>
              <a:pathLst>
                <a:path w="17" h="25">
                  <a:moveTo>
                    <a:pt x="17" y="3"/>
                  </a:moveTo>
                  <a:lnTo>
                    <a:pt x="12" y="0"/>
                  </a:lnTo>
                  <a:lnTo>
                    <a:pt x="0" y="22"/>
                  </a:lnTo>
                  <a:lnTo>
                    <a:pt x="2" y="23"/>
                  </a:lnTo>
                  <a:lnTo>
                    <a:pt x="5" y="25"/>
                  </a:lnTo>
                  <a:lnTo>
                    <a:pt x="17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24" name="Freeform 544"/>
            <p:cNvSpPr>
              <a:spLocks/>
            </p:cNvSpPr>
            <p:nvPr/>
          </p:nvSpPr>
          <p:spPr bwMode="auto">
            <a:xfrm>
              <a:off x="954" y="1871"/>
              <a:ext cx="5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2" y="1"/>
                </a:cxn>
                <a:cxn ang="0">
                  <a:pos x="0" y="0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25" name="Freeform 545"/>
            <p:cNvSpPr>
              <a:spLocks/>
            </p:cNvSpPr>
            <p:nvPr/>
          </p:nvSpPr>
          <p:spPr bwMode="auto">
            <a:xfrm>
              <a:off x="952" y="1872"/>
              <a:ext cx="7" cy="6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" y="6"/>
                </a:cxn>
                <a:cxn ang="0">
                  <a:pos x="4" y="6"/>
                </a:cxn>
                <a:cxn ang="0">
                  <a:pos x="7" y="2"/>
                </a:cxn>
                <a:cxn ang="0">
                  <a:pos x="7" y="1"/>
                </a:cxn>
                <a:cxn ang="0">
                  <a:pos x="7" y="1"/>
                </a:cxn>
                <a:cxn ang="0">
                  <a:pos x="4" y="1"/>
                </a:cxn>
              </a:cxnLst>
              <a:rect l="0" t="0" r="r" b="b"/>
              <a:pathLst>
                <a:path w="7" h="6">
                  <a:moveTo>
                    <a:pt x="4" y="1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2" y="6"/>
                  </a:lnTo>
                  <a:lnTo>
                    <a:pt x="4" y="6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26" name="Freeform 546"/>
            <p:cNvSpPr>
              <a:spLocks/>
            </p:cNvSpPr>
            <p:nvPr/>
          </p:nvSpPr>
          <p:spPr bwMode="auto">
            <a:xfrm>
              <a:off x="944" y="1877"/>
              <a:ext cx="14" cy="7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5" y="4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3" y="10"/>
                </a:cxn>
                <a:cxn ang="0">
                  <a:pos x="1" y="14"/>
                </a:cxn>
                <a:cxn ang="0">
                  <a:pos x="1" y="16"/>
                </a:cxn>
                <a:cxn ang="0">
                  <a:pos x="0" y="19"/>
                </a:cxn>
                <a:cxn ang="0">
                  <a:pos x="1" y="22"/>
                </a:cxn>
                <a:cxn ang="0">
                  <a:pos x="1" y="26"/>
                </a:cxn>
                <a:cxn ang="0">
                  <a:pos x="2" y="32"/>
                </a:cxn>
                <a:cxn ang="0">
                  <a:pos x="2" y="34"/>
                </a:cxn>
                <a:cxn ang="0">
                  <a:pos x="3" y="44"/>
                </a:cxn>
                <a:cxn ang="0">
                  <a:pos x="3" y="55"/>
                </a:cxn>
                <a:cxn ang="0">
                  <a:pos x="3" y="60"/>
                </a:cxn>
                <a:cxn ang="0">
                  <a:pos x="4" y="63"/>
                </a:cxn>
                <a:cxn ang="0">
                  <a:pos x="5" y="69"/>
                </a:cxn>
                <a:cxn ang="0">
                  <a:pos x="6" y="70"/>
                </a:cxn>
                <a:cxn ang="0">
                  <a:pos x="9" y="76"/>
                </a:cxn>
                <a:cxn ang="0">
                  <a:pos x="11" y="75"/>
                </a:cxn>
                <a:cxn ang="0">
                  <a:pos x="14" y="74"/>
                </a:cxn>
                <a:cxn ang="0">
                  <a:pos x="13" y="73"/>
                </a:cxn>
                <a:cxn ang="0">
                  <a:pos x="11" y="65"/>
                </a:cxn>
                <a:cxn ang="0">
                  <a:pos x="10" y="63"/>
                </a:cxn>
                <a:cxn ang="0">
                  <a:pos x="9" y="59"/>
                </a:cxn>
                <a:cxn ang="0">
                  <a:pos x="9" y="55"/>
                </a:cxn>
                <a:cxn ang="0">
                  <a:pos x="9" y="44"/>
                </a:cxn>
                <a:cxn ang="0">
                  <a:pos x="7" y="34"/>
                </a:cxn>
                <a:cxn ang="0">
                  <a:pos x="7" y="31"/>
                </a:cxn>
                <a:cxn ang="0">
                  <a:pos x="6" y="25"/>
                </a:cxn>
                <a:cxn ang="0">
                  <a:pos x="6" y="21"/>
                </a:cxn>
                <a:cxn ang="0">
                  <a:pos x="6" y="20"/>
                </a:cxn>
                <a:cxn ang="0">
                  <a:pos x="6" y="19"/>
                </a:cxn>
                <a:cxn ang="0">
                  <a:pos x="7" y="17"/>
                </a:cxn>
                <a:cxn ang="0">
                  <a:pos x="9" y="12"/>
                </a:cxn>
                <a:cxn ang="0">
                  <a:pos x="10" y="6"/>
                </a:cxn>
                <a:cxn ang="0">
                  <a:pos x="12" y="3"/>
                </a:cxn>
                <a:cxn ang="0">
                  <a:pos x="13" y="1"/>
                </a:cxn>
                <a:cxn ang="0">
                  <a:pos x="10" y="1"/>
                </a:cxn>
                <a:cxn ang="0">
                  <a:pos x="8" y="0"/>
                </a:cxn>
              </a:cxnLst>
              <a:rect l="0" t="0" r="r" b="b"/>
              <a:pathLst>
                <a:path w="14" h="76">
                  <a:moveTo>
                    <a:pt x="8" y="0"/>
                  </a:moveTo>
                  <a:lnTo>
                    <a:pt x="5" y="4"/>
                  </a:lnTo>
                  <a:lnTo>
                    <a:pt x="6" y="3"/>
                  </a:lnTo>
                  <a:lnTo>
                    <a:pt x="5" y="5"/>
                  </a:lnTo>
                  <a:lnTo>
                    <a:pt x="3" y="10"/>
                  </a:lnTo>
                  <a:lnTo>
                    <a:pt x="1" y="14"/>
                  </a:lnTo>
                  <a:lnTo>
                    <a:pt x="1" y="16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1" y="26"/>
                  </a:lnTo>
                  <a:lnTo>
                    <a:pt x="2" y="32"/>
                  </a:lnTo>
                  <a:lnTo>
                    <a:pt x="2" y="34"/>
                  </a:lnTo>
                  <a:lnTo>
                    <a:pt x="3" y="44"/>
                  </a:lnTo>
                  <a:lnTo>
                    <a:pt x="3" y="55"/>
                  </a:lnTo>
                  <a:lnTo>
                    <a:pt x="3" y="60"/>
                  </a:lnTo>
                  <a:lnTo>
                    <a:pt x="4" y="63"/>
                  </a:lnTo>
                  <a:lnTo>
                    <a:pt x="5" y="69"/>
                  </a:lnTo>
                  <a:lnTo>
                    <a:pt x="6" y="70"/>
                  </a:lnTo>
                  <a:lnTo>
                    <a:pt x="9" y="76"/>
                  </a:lnTo>
                  <a:lnTo>
                    <a:pt x="11" y="75"/>
                  </a:lnTo>
                  <a:lnTo>
                    <a:pt x="14" y="74"/>
                  </a:lnTo>
                  <a:lnTo>
                    <a:pt x="13" y="73"/>
                  </a:lnTo>
                  <a:lnTo>
                    <a:pt x="11" y="65"/>
                  </a:lnTo>
                  <a:lnTo>
                    <a:pt x="10" y="63"/>
                  </a:lnTo>
                  <a:lnTo>
                    <a:pt x="9" y="59"/>
                  </a:lnTo>
                  <a:lnTo>
                    <a:pt x="9" y="55"/>
                  </a:lnTo>
                  <a:lnTo>
                    <a:pt x="9" y="44"/>
                  </a:lnTo>
                  <a:lnTo>
                    <a:pt x="7" y="34"/>
                  </a:lnTo>
                  <a:lnTo>
                    <a:pt x="7" y="31"/>
                  </a:lnTo>
                  <a:lnTo>
                    <a:pt x="6" y="25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7"/>
                  </a:lnTo>
                  <a:lnTo>
                    <a:pt x="9" y="12"/>
                  </a:lnTo>
                  <a:lnTo>
                    <a:pt x="10" y="6"/>
                  </a:lnTo>
                  <a:lnTo>
                    <a:pt x="12" y="3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27" name="Freeform 547"/>
            <p:cNvSpPr>
              <a:spLocks/>
            </p:cNvSpPr>
            <p:nvPr/>
          </p:nvSpPr>
          <p:spPr bwMode="auto">
            <a:xfrm>
              <a:off x="953" y="1951"/>
              <a:ext cx="11" cy="15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2"/>
                </a:cxn>
                <a:cxn ang="0">
                  <a:pos x="1" y="5"/>
                </a:cxn>
                <a:cxn ang="0">
                  <a:pos x="5" y="13"/>
                </a:cxn>
                <a:cxn ang="0">
                  <a:pos x="7" y="15"/>
                </a:cxn>
                <a:cxn ang="0">
                  <a:pos x="9" y="14"/>
                </a:cxn>
                <a:cxn ang="0">
                  <a:pos x="11" y="12"/>
                </a:cxn>
                <a:cxn ang="0">
                  <a:pos x="10" y="10"/>
                </a:cxn>
                <a:cxn ang="0">
                  <a:pos x="7" y="5"/>
                </a:cxn>
                <a:cxn ang="0">
                  <a:pos x="7" y="4"/>
                </a:cxn>
                <a:cxn ang="0">
                  <a:pos x="5" y="0"/>
                </a:cxn>
                <a:cxn ang="0">
                  <a:pos x="2" y="1"/>
                </a:cxn>
              </a:cxnLst>
              <a:rect l="0" t="0" r="r" b="b"/>
              <a:pathLst>
                <a:path w="11" h="15">
                  <a:moveTo>
                    <a:pt x="2" y="1"/>
                  </a:moveTo>
                  <a:lnTo>
                    <a:pt x="0" y="2"/>
                  </a:lnTo>
                  <a:lnTo>
                    <a:pt x="1" y="5"/>
                  </a:lnTo>
                  <a:lnTo>
                    <a:pt x="5" y="13"/>
                  </a:lnTo>
                  <a:lnTo>
                    <a:pt x="7" y="15"/>
                  </a:lnTo>
                  <a:lnTo>
                    <a:pt x="9" y="14"/>
                  </a:lnTo>
                  <a:lnTo>
                    <a:pt x="11" y="12"/>
                  </a:lnTo>
                  <a:lnTo>
                    <a:pt x="10" y="10"/>
                  </a:lnTo>
                  <a:lnTo>
                    <a:pt x="7" y="5"/>
                  </a:lnTo>
                  <a:lnTo>
                    <a:pt x="7" y="4"/>
                  </a:lnTo>
                  <a:lnTo>
                    <a:pt x="5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28" name="Freeform 548"/>
            <p:cNvSpPr>
              <a:spLocks/>
            </p:cNvSpPr>
            <p:nvPr/>
          </p:nvSpPr>
          <p:spPr bwMode="auto">
            <a:xfrm>
              <a:off x="960" y="1961"/>
              <a:ext cx="5" cy="6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3" y="5"/>
                </a:cxn>
                <a:cxn ang="0">
                  <a:pos x="5" y="4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2" y="4"/>
                </a:cxn>
              </a:cxnLst>
              <a:rect l="0" t="0" r="r" b="b"/>
              <a:pathLst>
                <a:path w="5" h="6">
                  <a:moveTo>
                    <a:pt x="2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3" y="5"/>
                  </a:lnTo>
                  <a:lnTo>
                    <a:pt x="5" y="4"/>
                  </a:lnTo>
                  <a:lnTo>
                    <a:pt x="3" y="0"/>
                  </a:lnTo>
                  <a:lnTo>
                    <a:pt x="4" y="2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29" name="Freeform 549"/>
            <p:cNvSpPr>
              <a:spLocks/>
            </p:cNvSpPr>
            <p:nvPr/>
          </p:nvSpPr>
          <p:spPr bwMode="auto">
            <a:xfrm>
              <a:off x="960" y="1965"/>
              <a:ext cx="6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4" y="3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0" y="2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lnTo>
                    <a:pt x="1" y="4"/>
                  </a:lnTo>
                  <a:lnTo>
                    <a:pt x="1" y="4"/>
                  </a:lnTo>
                  <a:lnTo>
                    <a:pt x="4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30" name="Freeform 550"/>
            <p:cNvSpPr>
              <a:spLocks/>
            </p:cNvSpPr>
            <p:nvPr/>
          </p:nvSpPr>
          <p:spPr bwMode="auto">
            <a:xfrm>
              <a:off x="961" y="1966"/>
              <a:ext cx="5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3" y="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0" y="3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lnTo>
                    <a:pt x="0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31" name="Freeform 551"/>
            <p:cNvSpPr>
              <a:spLocks/>
            </p:cNvSpPr>
            <p:nvPr/>
          </p:nvSpPr>
          <p:spPr bwMode="auto">
            <a:xfrm>
              <a:off x="962" y="1966"/>
              <a:ext cx="5" cy="4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3" y="3"/>
                </a:cxn>
                <a:cxn ang="0">
                  <a:pos x="5" y="2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2"/>
                </a:cxn>
              </a:cxnLst>
              <a:rect l="0" t="0" r="r" b="b"/>
              <a:pathLst>
                <a:path w="5" h="4">
                  <a:moveTo>
                    <a:pt x="2" y="2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32" name="Freeform 552"/>
            <p:cNvSpPr>
              <a:spLocks/>
            </p:cNvSpPr>
            <p:nvPr/>
          </p:nvSpPr>
          <p:spPr bwMode="auto">
            <a:xfrm>
              <a:off x="962" y="1967"/>
              <a:ext cx="10" cy="11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4" y="8"/>
                </a:cxn>
                <a:cxn ang="0">
                  <a:pos x="6" y="11"/>
                </a:cxn>
                <a:cxn ang="0">
                  <a:pos x="8" y="9"/>
                </a:cxn>
                <a:cxn ang="0">
                  <a:pos x="10" y="7"/>
                </a:cxn>
                <a:cxn ang="0">
                  <a:pos x="9" y="5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3" y="2"/>
                </a:cxn>
                <a:cxn ang="0">
                  <a:pos x="0" y="3"/>
                </a:cxn>
              </a:cxnLst>
              <a:rect l="0" t="0" r="r" b="b"/>
              <a:pathLst>
                <a:path w="10" h="11">
                  <a:moveTo>
                    <a:pt x="0" y="3"/>
                  </a:moveTo>
                  <a:lnTo>
                    <a:pt x="1" y="4"/>
                  </a:lnTo>
                  <a:lnTo>
                    <a:pt x="1" y="4"/>
                  </a:lnTo>
                  <a:lnTo>
                    <a:pt x="4" y="8"/>
                  </a:lnTo>
                  <a:lnTo>
                    <a:pt x="6" y="11"/>
                  </a:lnTo>
                  <a:lnTo>
                    <a:pt x="8" y="9"/>
                  </a:lnTo>
                  <a:lnTo>
                    <a:pt x="10" y="7"/>
                  </a:lnTo>
                  <a:lnTo>
                    <a:pt x="9" y="5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33" name="Freeform 553"/>
            <p:cNvSpPr>
              <a:spLocks/>
            </p:cNvSpPr>
            <p:nvPr/>
          </p:nvSpPr>
          <p:spPr bwMode="auto">
            <a:xfrm>
              <a:off x="968" y="1974"/>
              <a:ext cx="8" cy="8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4"/>
                </a:cxn>
                <a:cxn ang="0">
                  <a:pos x="4" y="8"/>
                </a:cxn>
                <a:cxn ang="0">
                  <a:pos x="6" y="6"/>
                </a:cxn>
                <a:cxn ang="0">
                  <a:pos x="8" y="4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2" y="2"/>
                </a:cxn>
              </a:cxnLst>
              <a:rect l="0" t="0" r="r" b="b"/>
              <a:pathLst>
                <a:path w="8" h="8">
                  <a:moveTo>
                    <a:pt x="2" y="2"/>
                  </a:moveTo>
                  <a:lnTo>
                    <a:pt x="0" y="4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34" name="Freeform 554"/>
            <p:cNvSpPr>
              <a:spLocks/>
            </p:cNvSpPr>
            <p:nvPr/>
          </p:nvSpPr>
          <p:spPr bwMode="auto">
            <a:xfrm>
              <a:off x="971" y="1971"/>
              <a:ext cx="7" cy="13"/>
            </a:xfrm>
            <a:custGeom>
              <a:avLst/>
              <a:gdLst/>
              <a:ahLst/>
              <a:cxnLst>
                <a:cxn ang="0">
                  <a:pos x="3" y="9"/>
                </a:cxn>
                <a:cxn ang="0">
                  <a:pos x="1" y="11"/>
                </a:cxn>
                <a:cxn ang="0">
                  <a:pos x="2" y="13"/>
                </a:cxn>
                <a:cxn ang="0">
                  <a:pos x="4" y="11"/>
                </a:cxn>
                <a:cxn ang="0">
                  <a:pos x="7" y="10"/>
                </a:cxn>
                <a:cxn ang="0">
                  <a:pos x="0" y="0"/>
                </a:cxn>
                <a:cxn ang="0">
                  <a:pos x="5" y="7"/>
                </a:cxn>
                <a:cxn ang="0">
                  <a:pos x="3" y="9"/>
                </a:cxn>
              </a:cxnLst>
              <a:rect l="0" t="0" r="r" b="b"/>
              <a:pathLst>
                <a:path w="7" h="13">
                  <a:moveTo>
                    <a:pt x="3" y="9"/>
                  </a:moveTo>
                  <a:lnTo>
                    <a:pt x="1" y="11"/>
                  </a:lnTo>
                  <a:lnTo>
                    <a:pt x="2" y="13"/>
                  </a:lnTo>
                  <a:lnTo>
                    <a:pt x="4" y="11"/>
                  </a:lnTo>
                  <a:lnTo>
                    <a:pt x="7" y="10"/>
                  </a:lnTo>
                  <a:lnTo>
                    <a:pt x="0" y="0"/>
                  </a:lnTo>
                  <a:lnTo>
                    <a:pt x="5" y="7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35" name="Freeform 555"/>
            <p:cNvSpPr>
              <a:spLocks/>
            </p:cNvSpPr>
            <p:nvPr/>
          </p:nvSpPr>
          <p:spPr bwMode="auto">
            <a:xfrm>
              <a:off x="973" y="1980"/>
              <a:ext cx="6" cy="1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" y="11"/>
                </a:cxn>
                <a:cxn ang="0">
                  <a:pos x="2" y="6"/>
                </a:cxn>
                <a:cxn ang="0">
                  <a:pos x="4" y="4"/>
                </a:cxn>
                <a:cxn ang="0">
                  <a:pos x="6" y="3"/>
                </a:cxn>
                <a:cxn ang="0">
                  <a:pos x="5" y="0"/>
                </a:cxn>
                <a:cxn ang="0">
                  <a:pos x="2" y="2"/>
                </a:cxn>
                <a:cxn ang="0">
                  <a:pos x="0" y="4"/>
                </a:cxn>
              </a:cxnLst>
              <a:rect l="0" t="0" r="r" b="b"/>
              <a:pathLst>
                <a:path w="6" h="11">
                  <a:moveTo>
                    <a:pt x="0" y="4"/>
                  </a:moveTo>
                  <a:lnTo>
                    <a:pt x="6" y="11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36" name="Freeform 556"/>
            <p:cNvSpPr>
              <a:spLocks/>
            </p:cNvSpPr>
            <p:nvPr/>
          </p:nvSpPr>
          <p:spPr bwMode="auto">
            <a:xfrm>
              <a:off x="973" y="1983"/>
              <a:ext cx="32" cy="25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1"/>
                </a:cxn>
                <a:cxn ang="0">
                  <a:pos x="4" y="5"/>
                </a:cxn>
                <a:cxn ang="0">
                  <a:pos x="5" y="6"/>
                </a:cxn>
                <a:cxn ang="0">
                  <a:pos x="9" y="10"/>
                </a:cxn>
                <a:cxn ang="0">
                  <a:pos x="12" y="13"/>
                </a:cxn>
                <a:cxn ang="0">
                  <a:pos x="15" y="15"/>
                </a:cxn>
                <a:cxn ang="0">
                  <a:pos x="18" y="17"/>
                </a:cxn>
                <a:cxn ang="0">
                  <a:pos x="26" y="23"/>
                </a:cxn>
                <a:cxn ang="0">
                  <a:pos x="27" y="24"/>
                </a:cxn>
                <a:cxn ang="0">
                  <a:pos x="30" y="25"/>
                </a:cxn>
                <a:cxn ang="0">
                  <a:pos x="31" y="23"/>
                </a:cxn>
                <a:cxn ang="0">
                  <a:pos x="32" y="20"/>
                </a:cxn>
                <a:cxn ang="0">
                  <a:pos x="31" y="20"/>
                </a:cxn>
                <a:cxn ang="0">
                  <a:pos x="29" y="18"/>
                </a:cxn>
                <a:cxn ang="0">
                  <a:pos x="20" y="13"/>
                </a:cxn>
                <a:cxn ang="0">
                  <a:pos x="17" y="10"/>
                </a:cxn>
                <a:cxn ang="0">
                  <a:pos x="14" y="8"/>
                </a:cxn>
                <a:cxn ang="0">
                  <a:pos x="12" y="7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3"/>
                </a:cxn>
              </a:cxnLst>
              <a:rect l="0" t="0" r="r" b="b"/>
              <a:pathLst>
                <a:path w="32" h="25">
                  <a:moveTo>
                    <a:pt x="2" y="3"/>
                  </a:moveTo>
                  <a:lnTo>
                    <a:pt x="0" y="1"/>
                  </a:lnTo>
                  <a:lnTo>
                    <a:pt x="4" y="5"/>
                  </a:lnTo>
                  <a:lnTo>
                    <a:pt x="5" y="6"/>
                  </a:lnTo>
                  <a:lnTo>
                    <a:pt x="9" y="10"/>
                  </a:lnTo>
                  <a:lnTo>
                    <a:pt x="12" y="13"/>
                  </a:lnTo>
                  <a:lnTo>
                    <a:pt x="15" y="15"/>
                  </a:lnTo>
                  <a:lnTo>
                    <a:pt x="18" y="17"/>
                  </a:lnTo>
                  <a:lnTo>
                    <a:pt x="26" y="23"/>
                  </a:lnTo>
                  <a:lnTo>
                    <a:pt x="27" y="24"/>
                  </a:lnTo>
                  <a:lnTo>
                    <a:pt x="30" y="25"/>
                  </a:lnTo>
                  <a:lnTo>
                    <a:pt x="31" y="23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29" y="18"/>
                  </a:lnTo>
                  <a:lnTo>
                    <a:pt x="20" y="13"/>
                  </a:lnTo>
                  <a:lnTo>
                    <a:pt x="17" y="10"/>
                  </a:lnTo>
                  <a:lnTo>
                    <a:pt x="14" y="8"/>
                  </a:lnTo>
                  <a:lnTo>
                    <a:pt x="12" y="7"/>
                  </a:lnTo>
                  <a:lnTo>
                    <a:pt x="9" y="3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37" name="Freeform 557"/>
            <p:cNvSpPr>
              <a:spLocks/>
            </p:cNvSpPr>
            <p:nvPr/>
          </p:nvSpPr>
          <p:spPr bwMode="auto">
            <a:xfrm>
              <a:off x="1003" y="1969"/>
              <a:ext cx="76" cy="40"/>
            </a:xfrm>
            <a:custGeom>
              <a:avLst/>
              <a:gdLst/>
              <a:ahLst/>
              <a:cxnLst>
                <a:cxn ang="0">
                  <a:pos x="1" y="37"/>
                </a:cxn>
                <a:cxn ang="0">
                  <a:pos x="0" y="39"/>
                </a:cxn>
                <a:cxn ang="0">
                  <a:pos x="1" y="40"/>
                </a:cxn>
                <a:cxn ang="0">
                  <a:pos x="41" y="38"/>
                </a:cxn>
                <a:cxn ang="0">
                  <a:pos x="59" y="26"/>
                </a:cxn>
                <a:cxn ang="0">
                  <a:pos x="76" y="2"/>
                </a:cxn>
                <a:cxn ang="0">
                  <a:pos x="71" y="0"/>
                </a:cxn>
                <a:cxn ang="0">
                  <a:pos x="55" y="21"/>
                </a:cxn>
                <a:cxn ang="0">
                  <a:pos x="40" y="33"/>
                </a:cxn>
                <a:cxn ang="0">
                  <a:pos x="3" y="35"/>
                </a:cxn>
                <a:cxn ang="0">
                  <a:pos x="4" y="35"/>
                </a:cxn>
                <a:cxn ang="0">
                  <a:pos x="2" y="34"/>
                </a:cxn>
                <a:cxn ang="0">
                  <a:pos x="1" y="37"/>
                </a:cxn>
              </a:cxnLst>
              <a:rect l="0" t="0" r="r" b="b"/>
              <a:pathLst>
                <a:path w="76" h="40">
                  <a:moveTo>
                    <a:pt x="1" y="37"/>
                  </a:moveTo>
                  <a:lnTo>
                    <a:pt x="0" y="39"/>
                  </a:lnTo>
                  <a:lnTo>
                    <a:pt x="1" y="40"/>
                  </a:lnTo>
                  <a:lnTo>
                    <a:pt x="41" y="38"/>
                  </a:lnTo>
                  <a:lnTo>
                    <a:pt x="59" y="26"/>
                  </a:lnTo>
                  <a:lnTo>
                    <a:pt x="76" y="2"/>
                  </a:lnTo>
                  <a:lnTo>
                    <a:pt x="71" y="0"/>
                  </a:lnTo>
                  <a:lnTo>
                    <a:pt x="55" y="21"/>
                  </a:lnTo>
                  <a:lnTo>
                    <a:pt x="40" y="33"/>
                  </a:lnTo>
                  <a:lnTo>
                    <a:pt x="3" y="35"/>
                  </a:lnTo>
                  <a:lnTo>
                    <a:pt x="4" y="35"/>
                  </a:lnTo>
                  <a:lnTo>
                    <a:pt x="2" y="34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38" name="Freeform 558"/>
            <p:cNvSpPr>
              <a:spLocks/>
            </p:cNvSpPr>
            <p:nvPr/>
          </p:nvSpPr>
          <p:spPr bwMode="auto">
            <a:xfrm>
              <a:off x="1074" y="1860"/>
              <a:ext cx="19" cy="111"/>
            </a:xfrm>
            <a:custGeom>
              <a:avLst/>
              <a:gdLst/>
              <a:ahLst/>
              <a:cxnLst>
                <a:cxn ang="0">
                  <a:pos x="5" y="111"/>
                </a:cxn>
                <a:cxn ang="0">
                  <a:pos x="17" y="83"/>
                </a:cxn>
                <a:cxn ang="0">
                  <a:pos x="19" y="58"/>
                </a:cxn>
                <a:cxn ang="0">
                  <a:pos x="19" y="33"/>
                </a:cxn>
                <a:cxn ang="0">
                  <a:pos x="11" y="12"/>
                </a:cxn>
                <a:cxn ang="0">
                  <a:pos x="8" y="0"/>
                </a:cxn>
                <a:cxn ang="0">
                  <a:pos x="2" y="1"/>
                </a:cxn>
                <a:cxn ang="0">
                  <a:pos x="7" y="17"/>
                </a:cxn>
                <a:cxn ang="0">
                  <a:pos x="14" y="35"/>
                </a:cxn>
                <a:cxn ang="0">
                  <a:pos x="14" y="58"/>
                </a:cxn>
                <a:cxn ang="0">
                  <a:pos x="11" y="81"/>
                </a:cxn>
                <a:cxn ang="0">
                  <a:pos x="0" y="109"/>
                </a:cxn>
                <a:cxn ang="0">
                  <a:pos x="5" y="111"/>
                </a:cxn>
              </a:cxnLst>
              <a:rect l="0" t="0" r="r" b="b"/>
              <a:pathLst>
                <a:path w="19" h="111">
                  <a:moveTo>
                    <a:pt x="5" y="111"/>
                  </a:moveTo>
                  <a:lnTo>
                    <a:pt x="17" y="83"/>
                  </a:lnTo>
                  <a:lnTo>
                    <a:pt x="19" y="58"/>
                  </a:lnTo>
                  <a:lnTo>
                    <a:pt x="19" y="33"/>
                  </a:lnTo>
                  <a:lnTo>
                    <a:pt x="11" y="12"/>
                  </a:lnTo>
                  <a:lnTo>
                    <a:pt x="8" y="0"/>
                  </a:lnTo>
                  <a:lnTo>
                    <a:pt x="2" y="1"/>
                  </a:lnTo>
                  <a:lnTo>
                    <a:pt x="7" y="17"/>
                  </a:lnTo>
                  <a:lnTo>
                    <a:pt x="14" y="35"/>
                  </a:lnTo>
                  <a:lnTo>
                    <a:pt x="14" y="58"/>
                  </a:lnTo>
                  <a:lnTo>
                    <a:pt x="11" y="81"/>
                  </a:lnTo>
                  <a:lnTo>
                    <a:pt x="0" y="109"/>
                  </a:lnTo>
                  <a:lnTo>
                    <a:pt x="5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39" name="Freeform 559"/>
            <p:cNvSpPr>
              <a:spLocks/>
            </p:cNvSpPr>
            <p:nvPr/>
          </p:nvSpPr>
          <p:spPr bwMode="auto">
            <a:xfrm>
              <a:off x="918" y="1892"/>
              <a:ext cx="14" cy="33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9" y="0"/>
                </a:cxn>
                <a:cxn ang="0">
                  <a:pos x="0" y="32"/>
                </a:cxn>
                <a:cxn ang="0">
                  <a:pos x="3" y="32"/>
                </a:cxn>
                <a:cxn ang="0">
                  <a:pos x="5" y="33"/>
                </a:cxn>
                <a:cxn ang="0">
                  <a:pos x="14" y="1"/>
                </a:cxn>
              </a:cxnLst>
              <a:rect l="0" t="0" r="r" b="b"/>
              <a:pathLst>
                <a:path w="14" h="33">
                  <a:moveTo>
                    <a:pt x="14" y="1"/>
                  </a:moveTo>
                  <a:lnTo>
                    <a:pt x="9" y="0"/>
                  </a:lnTo>
                  <a:lnTo>
                    <a:pt x="0" y="32"/>
                  </a:lnTo>
                  <a:lnTo>
                    <a:pt x="3" y="32"/>
                  </a:lnTo>
                  <a:lnTo>
                    <a:pt x="5" y="33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40" name="Freeform 560"/>
            <p:cNvSpPr>
              <a:spLocks/>
            </p:cNvSpPr>
            <p:nvPr/>
          </p:nvSpPr>
          <p:spPr bwMode="auto">
            <a:xfrm>
              <a:off x="918" y="1922"/>
              <a:ext cx="5" cy="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3" y="2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3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41" name="Freeform 561"/>
            <p:cNvSpPr>
              <a:spLocks/>
            </p:cNvSpPr>
            <p:nvPr/>
          </p:nvSpPr>
          <p:spPr bwMode="auto">
            <a:xfrm>
              <a:off x="918" y="1923"/>
              <a:ext cx="17" cy="61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2"/>
                </a:cxn>
                <a:cxn ang="0">
                  <a:pos x="0" y="21"/>
                </a:cxn>
                <a:cxn ang="0">
                  <a:pos x="1" y="24"/>
                </a:cxn>
                <a:cxn ang="0">
                  <a:pos x="1" y="28"/>
                </a:cxn>
                <a:cxn ang="0">
                  <a:pos x="2" y="30"/>
                </a:cxn>
                <a:cxn ang="0">
                  <a:pos x="2" y="32"/>
                </a:cxn>
                <a:cxn ang="0">
                  <a:pos x="3" y="34"/>
                </a:cxn>
                <a:cxn ang="0">
                  <a:pos x="4" y="38"/>
                </a:cxn>
                <a:cxn ang="0">
                  <a:pos x="5" y="44"/>
                </a:cxn>
                <a:cxn ang="0">
                  <a:pos x="7" y="48"/>
                </a:cxn>
                <a:cxn ang="0">
                  <a:pos x="8" y="51"/>
                </a:cxn>
                <a:cxn ang="0">
                  <a:pos x="10" y="59"/>
                </a:cxn>
                <a:cxn ang="0">
                  <a:pos x="11" y="60"/>
                </a:cxn>
                <a:cxn ang="0">
                  <a:pos x="11" y="61"/>
                </a:cxn>
                <a:cxn ang="0">
                  <a:pos x="14" y="61"/>
                </a:cxn>
                <a:cxn ang="0">
                  <a:pos x="17" y="60"/>
                </a:cxn>
                <a:cxn ang="0">
                  <a:pos x="16" y="58"/>
                </a:cxn>
                <a:cxn ang="0">
                  <a:pos x="15" y="55"/>
                </a:cxn>
                <a:cxn ang="0">
                  <a:pos x="13" y="50"/>
                </a:cxn>
                <a:cxn ang="0">
                  <a:pos x="12" y="45"/>
                </a:cxn>
                <a:cxn ang="0">
                  <a:pos x="11" y="41"/>
                </a:cxn>
                <a:cxn ang="0">
                  <a:pos x="10" y="39"/>
                </a:cxn>
                <a:cxn ang="0">
                  <a:pos x="9" y="36"/>
                </a:cxn>
                <a:cxn ang="0">
                  <a:pos x="8" y="31"/>
                </a:cxn>
                <a:cxn ang="0">
                  <a:pos x="7" y="28"/>
                </a:cxn>
                <a:cxn ang="0">
                  <a:pos x="6" y="26"/>
                </a:cxn>
                <a:cxn ang="0">
                  <a:pos x="6" y="23"/>
                </a:cxn>
                <a:cxn ang="0">
                  <a:pos x="6" y="20"/>
                </a:cxn>
                <a:cxn ang="0">
                  <a:pos x="6" y="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3" y="2"/>
                </a:cxn>
              </a:cxnLst>
              <a:rect l="0" t="0" r="r" b="b"/>
              <a:pathLst>
                <a:path w="17" h="61">
                  <a:moveTo>
                    <a:pt x="3" y="2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1" y="24"/>
                  </a:lnTo>
                  <a:lnTo>
                    <a:pt x="1" y="28"/>
                  </a:lnTo>
                  <a:lnTo>
                    <a:pt x="2" y="30"/>
                  </a:lnTo>
                  <a:lnTo>
                    <a:pt x="2" y="32"/>
                  </a:lnTo>
                  <a:lnTo>
                    <a:pt x="3" y="34"/>
                  </a:lnTo>
                  <a:lnTo>
                    <a:pt x="4" y="38"/>
                  </a:lnTo>
                  <a:lnTo>
                    <a:pt x="5" y="44"/>
                  </a:lnTo>
                  <a:lnTo>
                    <a:pt x="7" y="48"/>
                  </a:lnTo>
                  <a:lnTo>
                    <a:pt x="8" y="51"/>
                  </a:lnTo>
                  <a:lnTo>
                    <a:pt x="10" y="59"/>
                  </a:lnTo>
                  <a:lnTo>
                    <a:pt x="11" y="60"/>
                  </a:lnTo>
                  <a:lnTo>
                    <a:pt x="11" y="61"/>
                  </a:lnTo>
                  <a:lnTo>
                    <a:pt x="14" y="61"/>
                  </a:lnTo>
                  <a:lnTo>
                    <a:pt x="17" y="60"/>
                  </a:lnTo>
                  <a:lnTo>
                    <a:pt x="16" y="58"/>
                  </a:lnTo>
                  <a:lnTo>
                    <a:pt x="15" y="55"/>
                  </a:lnTo>
                  <a:lnTo>
                    <a:pt x="13" y="50"/>
                  </a:lnTo>
                  <a:lnTo>
                    <a:pt x="12" y="45"/>
                  </a:lnTo>
                  <a:lnTo>
                    <a:pt x="11" y="41"/>
                  </a:lnTo>
                  <a:lnTo>
                    <a:pt x="10" y="39"/>
                  </a:lnTo>
                  <a:lnTo>
                    <a:pt x="9" y="36"/>
                  </a:lnTo>
                  <a:lnTo>
                    <a:pt x="8" y="31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6" y="23"/>
                  </a:lnTo>
                  <a:lnTo>
                    <a:pt x="6" y="20"/>
                  </a:lnTo>
                  <a:lnTo>
                    <a:pt x="6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42" name="Freeform 562"/>
            <p:cNvSpPr>
              <a:spLocks/>
            </p:cNvSpPr>
            <p:nvPr/>
          </p:nvSpPr>
          <p:spPr bwMode="auto">
            <a:xfrm>
              <a:off x="929" y="1983"/>
              <a:ext cx="6" cy="1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3" y="1"/>
                </a:cxn>
                <a:cxn ang="0">
                  <a:pos x="6" y="1"/>
                </a:cxn>
                <a:cxn ang="0">
                  <a:pos x="6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3" y="1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43" name="Freeform 563"/>
            <p:cNvSpPr>
              <a:spLocks/>
            </p:cNvSpPr>
            <p:nvPr/>
          </p:nvSpPr>
          <p:spPr bwMode="auto">
            <a:xfrm>
              <a:off x="929" y="1983"/>
              <a:ext cx="80" cy="6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18" y="26"/>
                </a:cxn>
                <a:cxn ang="0">
                  <a:pos x="39" y="45"/>
                </a:cxn>
                <a:cxn ang="0">
                  <a:pos x="78" y="62"/>
                </a:cxn>
                <a:cxn ang="0">
                  <a:pos x="80" y="57"/>
                </a:cxn>
                <a:cxn ang="0">
                  <a:pos x="43" y="41"/>
                </a:cxn>
                <a:cxn ang="0">
                  <a:pos x="23" y="23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0" y="1"/>
                </a:cxn>
              </a:cxnLst>
              <a:rect l="0" t="0" r="r" b="b"/>
              <a:pathLst>
                <a:path w="80" h="62">
                  <a:moveTo>
                    <a:pt x="0" y="1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18" y="26"/>
                  </a:lnTo>
                  <a:lnTo>
                    <a:pt x="39" y="45"/>
                  </a:lnTo>
                  <a:lnTo>
                    <a:pt x="78" y="62"/>
                  </a:lnTo>
                  <a:lnTo>
                    <a:pt x="80" y="57"/>
                  </a:lnTo>
                  <a:lnTo>
                    <a:pt x="43" y="41"/>
                  </a:lnTo>
                  <a:lnTo>
                    <a:pt x="23" y="23"/>
                  </a:lnTo>
                  <a:lnTo>
                    <a:pt x="5" y="0"/>
                  </a:lnTo>
                  <a:lnTo>
                    <a:pt x="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44" name="Freeform 564"/>
            <p:cNvSpPr>
              <a:spLocks/>
            </p:cNvSpPr>
            <p:nvPr/>
          </p:nvSpPr>
          <p:spPr bwMode="auto">
            <a:xfrm>
              <a:off x="1037" y="1772"/>
              <a:ext cx="64" cy="8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4"/>
                </a:cxn>
                <a:cxn ang="0">
                  <a:pos x="20" y="24"/>
                </a:cxn>
                <a:cxn ang="0">
                  <a:pos x="37" y="47"/>
                </a:cxn>
                <a:cxn ang="0">
                  <a:pos x="59" y="84"/>
                </a:cxn>
                <a:cxn ang="0">
                  <a:pos x="61" y="82"/>
                </a:cxn>
                <a:cxn ang="0">
                  <a:pos x="64" y="81"/>
                </a:cxn>
                <a:cxn ang="0">
                  <a:pos x="42" y="44"/>
                </a:cxn>
                <a:cxn ang="0">
                  <a:pos x="24" y="21"/>
                </a:cxn>
                <a:cxn ang="0">
                  <a:pos x="4" y="0"/>
                </a:cxn>
              </a:cxnLst>
              <a:rect l="0" t="0" r="r" b="b"/>
              <a:pathLst>
                <a:path w="64" h="84">
                  <a:moveTo>
                    <a:pt x="4" y="0"/>
                  </a:moveTo>
                  <a:lnTo>
                    <a:pt x="0" y="4"/>
                  </a:lnTo>
                  <a:lnTo>
                    <a:pt x="20" y="24"/>
                  </a:lnTo>
                  <a:lnTo>
                    <a:pt x="37" y="47"/>
                  </a:lnTo>
                  <a:lnTo>
                    <a:pt x="59" y="84"/>
                  </a:lnTo>
                  <a:lnTo>
                    <a:pt x="61" y="82"/>
                  </a:lnTo>
                  <a:lnTo>
                    <a:pt x="64" y="81"/>
                  </a:lnTo>
                  <a:lnTo>
                    <a:pt x="42" y="44"/>
                  </a:lnTo>
                  <a:lnTo>
                    <a:pt x="24" y="2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45" name="Freeform 565"/>
            <p:cNvSpPr>
              <a:spLocks/>
            </p:cNvSpPr>
            <p:nvPr/>
          </p:nvSpPr>
          <p:spPr bwMode="auto">
            <a:xfrm>
              <a:off x="1096" y="1851"/>
              <a:ext cx="5" cy="5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4"/>
                </a:cxn>
                <a:cxn ang="0">
                  <a:pos x="1" y="5"/>
                </a:cxn>
                <a:cxn ang="0">
                  <a:pos x="3" y="4"/>
                </a:cxn>
                <a:cxn ang="0">
                  <a:pos x="5" y="3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2" y="3"/>
                </a:cxn>
              </a:cxnLst>
              <a:rect l="0" t="0" r="r" b="b"/>
              <a:pathLst>
                <a:path w="5" h="5">
                  <a:moveTo>
                    <a:pt x="2" y="3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3" y="4"/>
                  </a:lnTo>
                  <a:lnTo>
                    <a:pt x="5" y="3"/>
                  </a:lnTo>
                  <a:lnTo>
                    <a:pt x="3" y="0"/>
                  </a:lnTo>
                  <a:lnTo>
                    <a:pt x="5" y="2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46" name="Freeform 566"/>
            <p:cNvSpPr>
              <a:spLocks/>
            </p:cNvSpPr>
            <p:nvPr/>
          </p:nvSpPr>
          <p:spPr bwMode="auto">
            <a:xfrm>
              <a:off x="1097" y="1854"/>
              <a:ext cx="5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3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2"/>
                </a:cxn>
              </a:cxnLst>
              <a:rect l="0" t="0" r="r" b="b"/>
              <a:pathLst>
                <a:path w="5" h="4">
                  <a:moveTo>
                    <a:pt x="0" y="2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47" name="Freeform 567"/>
            <p:cNvSpPr>
              <a:spLocks/>
            </p:cNvSpPr>
            <p:nvPr/>
          </p:nvSpPr>
          <p:spPr bwMode="auto">
            <a:xfrm>
              <a:off x="1097" y="1854"/>
              <a:ext cx="7" cy="8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0" y="4"/>
                </a:cxn>
                <a:cxn ang="0">
                  <a:pos x="3" y="8"/>
                </a:cxn>
                <a:cxn ang="0">
                  <a:pos x="5" y="7"/>
                </a:cxn>
                <a:cxn ang="0">
                  <a:pos x="7" y="6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3" y="3"/>
                </a:cxn>
              </a:cxnLst>
              <a:rect l="0" t="0" r="r" b="b"/>
              <a:pathLst>
                <a:path w="7" h="8">
                  <a:moveTo>
                    <a:pt x="3" y="3"/>
                  </a:moveTo>
                  <a:lnTo>
                    <a:pt x="0" y="4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6"/>
                  </a:lnTo>
                  <a:lnTo>
                    <a:pt x="4" y="0"/>
                  </a:lnTo>
                  <a:lnTo>
                    <a:pt x="5" y="1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48" name="Freeform 568"/>
            <p:cNvSpPr>
              <a:spLocks/>
            </p:cNvSpPr>
            <p:nvPr/>
          </p:nvSpPr>
          <p:spPr bwMode="auto">
            <a:xfrm>
              <a:off x="1100" y="1860"/>
              <a:ext cx="8" cy="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3" y="9"/>
                </a:cxn>
                <a:cxn ang="0">
                  <a:pos x="5" y="8"/>
                </a:cxn>
                <a:cxn ang="0">
                  <a:pos x="8" y="7"/>
                </a:cxn>
                <a:cxn ang="0">
                  <a:pos x="7" y="5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2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lnTo>
                    <a:pt x="2" y="6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8"/>
                  </a:lnTo>
                  <a:lnTo>
                    <a:pt x="8" y="7"/>
                  </a:lnTo>
                  <a:lnTo>
                    <a:pt x="7" y="5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49" name="Freeform 569"/>
            <p:cNvSpPr>
              <a:spLocks/>
            </p:cNvSpPr>
            <p:nvPr/>
          </p:nvSpPr>
          <p:spPr bwMode="auto">
            <a:xfrm>
              <a:off x="1101" y="1866"/>
              <a:ext cx="10" cy="11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0"/>
                </a:cxn>
                <a:cxn ang="0">
                  <a:pos x="6" y="11"/>
                </a:cxn>
                <a:cxn ang="0">
                  <a:pos x="8" y="10"/>
                </a:cxn>
                <a:cxn ang="0">
                  <a:pos x="10" y="9"/>
                </a:cxn>
                <a:cxn ang="0">
                  <a:pos x="7" y="1"/>
                </a:cxn>
                <a:cxn ang="0">
                  <a:pos x="4" y="2"/>
                </a:cxn>
                <a:cxn ang="0">
                  <a:pos x="2" y="3"/>
                </a:cxn>
              </a:cxnLst>
              <a:rect l="0" t="0" r="r" b="b"/>
              <a:pathLst>
                <a:path w="10" h="11">
                  <a:moveTo>
                    <a:pt x="2" y="3"/>
                  </a:moveTo>
                  <a:lnTo>
                    <a:pt x="0" y="0"/>
                  </a:lnTo>
                  <a:lnTo>
                    <a:pt x="6" y="11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7" y="1"/>
                  </a:lnTo>
                  <a:lnTo>
                    <a:pt x="4" y="2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50" name="Freeform 570"/>
            <p:cNvSpPr>
              <a:spLocks/>
            </p:cNvSpPr>
            <p:nvPr/>
          </p:nvSpPr>
          <p:spPr bwMode="auto">
            <a:xfrm>
              <a:off x="969" y="1875"/>
              <a:ext cx="159" cy="214"/>
            </a:xfrm>
            <a:custGeom>
              <a:avLst/>
              <a:gdLst/>
              <a:ahLst/>
              <a:cxnLst>
                <a:cxn ang="0">
                  <a:pos x="137" y="2"/>
                </a:cxn>
                <a:cxn ang="0">
                  <a:pos x="141" y="11"/>
                </a:cxn>
                <a:cxn ang="0">
                  <a:pos x="141" y="16"/>
                </a:cxn>
                <a:cxn ang="0">
                  <a:pos x="142" y="22"/>
                </a:cxn>
                <a:cxn ang="0">
                  <a:pos x="145" y="33"/>
                </a:cxn>
                <a:cxn ang="0">
                  <a:pos x="147" y="40"/>
                </a:cxn>
                <a:cxn ang="0">
                  <a:pos x="147" y="46"/>
                </a:cxn>
                <a:cxn ang="0">
                  <a:pos x="147" y="51"/>
                </a:cxn>
                <a:cxn ang="0">
                  <a:pos x="148" y="59"/>
                </a:cxn>
                <a:cxn ang="0">
                  <a:pos x="149" y="67"/>
                </a:cxn>
                <a:cxn ang="0">
                  <a:pos x="151" y="76"/>
                </a:cxn>
                <a:cxn ang="0">
                  <a:pos x="151" y="78"/>
                </a:cxn>
                <a:cxn ang="0">
                  <a:pos x="147" y="129"/>
                </a:cxn>
                <a:cxn ang="0">
                  <a:pos x="118" y="171"/>
                </a:cxn>
                <a:cxn ang="0">
                  <a:pos x="78" y="197"/>
                </a:cxn>
                <a:cxn ang="0">
                  <a:pos x="35" y="208"/>
                </a:cxn>
                <a:cxn ang="0">
                  <a:pos x="2" y="200"/>
                </a:cxn>
                <a:cxn ang="0">
                  <a:pos x="0" y="206"/>
                </a:cxn>
                <a:cxn ang="0">
                  <a:pos x="36" y="214"/>
                </a:cxn>
                <a:cxn ang="0">
                  <a:pos x="80" y="202"/>
                </a:cxn>
                <a:cxn ang="0">
                  <a:pos x="123" y="173"/>
                </a:cxn>
                <a:cxn ang="0">
                  <a:pos x="152" y="130"/>
                </a:cxn>
                <a:cxn ang="0">
                  <a:pos x="156" y="78"/>
                </a:cxn>
                <a:cxn ang="0">
                  <a:pos x="156" y="72"/>
                </a:cxn>
                <a:cxn ang="0">
                  <a:pos x="154" y="63"/>
                </a:cxn>
                <a:cxn ang="0">
                  <a:pos x="153" y="55"/>
                </a:cxn>
                <a:cxn ang="0">
                  <a:pos x="153" y="48"/>
                </a:cxn>
                <a:cxn ang="0">
                  <a:pos x="152" y="42"/>
                </a:cxn>
                <a:cxn ang="0">
                  <a:pos x="151" y="36"/>
                </a:cxn>
                <a:cxn ang="0">
                  <a:pos x="148" y="24"/>
                </a:cxn>
                <a:cxn ang="0">
                  <a:pos x="147" y="16"/>
                </a:cxn>
                <a:cxn ang="0">
                  <a:pos x="146" y="12"/>
                </a:cxn>
                <a:cxn ang="0">
                  <a:pos x="144" y="2"/>
                </a:cxn>
                <a:cxn ang="0">
                  <a:pos x="142" y="0"/>
                </a:cxn>
              </a:cxnLst>
              <a:rect l="0" t="0" r="r" b="b"/>
              <a:pathLst>
                <a:path w="159" h="214">
                  <a:moveTo>
                    <a:pt x="140" y="1"/>
                  </a:moveTo>
                  <a:lnTo>
                    <a:pt x="137" y="2"/>
                  </a:lnTo>
                  <a:lnTo>
                    <a:pt x="139" y="7"/>
                  </a:lnTo>
                  <a:lnTo>
                    <a:pt x="141" y="11"/>
                  </a:lnTo>
                  <a:lnTo>
                    <a:pt x="141" y="13"/>
                  </a:lnTo>
                  <a:lnTo>
                    <a:pt x="141" y="16"/>
                  </a:lnTo>
                  <a:lnTo>
                    <a:pt x="141" y="18"/>
                  </a:lnTo>
                  <a:lnTo>
                    <a:pt x="142" y="22"/>
                  </a:lnTo>
                  <a:lnTo>
                    <a:pt x="143" y="27"/>
                  </a:lnTo>
                  <a:lnTo>
                    <a:pt x="145" y="33"/>
                  </a:lnTo>
                  <a:lnTo>
                    <a:pt x="146" y="38"/>
                  </a:lnTo>
                  <a:lnTo>
                    <a:pt x="147" y="40"/>
                  </a:lnTo>
                  <a:lnTo>
                    <a:pt x="147" y="43"/>
                  </a:lnTo>
                  <a:lnTo>
                    <a:pt x="147" y="46"/>
                  </a:lnTo>
                  <a:lnTo>
                    <a:pt x="147" y="48"/>
                  </a:lnTo>
                  <a:lnTo>
                    <a:pt x="147" y="51"/>
                  </a:lnTo>
                  <a:lnTo>
                    <a:pt x="148" y="55"/>
                  </a:lnTo>
                  <a:lnTo>
                    <a:pt x="148" y="59"/>
                  </a:lnTo>
                  <a:lnTo>
                    <a:pt x="149" y="63"/>
                  </a:lnTo>
                  <a:lnTo>
                    <a:pt x="149" y="67"/>
                  </a:lnTo>
                  <a:lnTo>
                    <a:pt x="150" y="75"/>
                  </a:lnTo>
                  <a:lnTo>
                    <a:pt x="151" y="76"/>
                  </a:lnTo>
                  <a:lnTo>
                    <a:pt x="151" y="78"/>
                  </a:lnTo>
                  <a:lnTo>
                    <a:pt x="151" y="78"/>
                  </a:lnTo>
                  <a:lnTo>
                    <a:pt x="153" y="99"/>
                  </a:lnTo>
                  <a:lnTo>
                    <a:pt x="147" y="129"/>
                  </a:lnTo>
                  <a:lnTo>
                    <a:pt x="133" y="152"/>
                  </a:lnTo>
                  <a:lnTo>
                    <a:pt x="118" y="171"/>
                  </a:lnTo>
                  <a:lnTo>
                    <a:pt x="103" y="184"/>
                  </a:lnTo>
                  <a:lnTo>
                    <a:pt x="78" y="197"/>
                  </a:lnTo>
                  <a:lnTo>
                    <a:pt x="51" y="204"/>
                  </a:lnTo>
                  <a:lnTo>
                    <a:pt x="35" y="208"/>
                  </a:lnTo>
                  <a:lnTo>
                    <a:pt x="16" y="206"/>
                  </a:lnTo>
                  <a:lnTo>
                    <a:pt x="2" y="200"/>
                  </a:lnTo>
                  <a:lnTo>
                    <a:pt x="1" y="203"/>
                  </a:lnTo>
                  <a:lnTo>
                    <a:pt x="0" y="206"/>
                  </a:lnTo>
                  <a:lnTo>
                    <a:pt x="14" y="211"/>
                  </a:lnTo>
                  <a:lnTo>
                    <a:pt x="36" y="214"/>
                  </a:lnTo>
                  <a:lnTo>
                    <a:pt x="52" y="210"/>
                  </a:lnTo>
                  <a:lnTo>
                    <a:pt x="80" y="202"/>
                  </a:lnTo>
                  <a:lnTo>
                    <a:pt x="105" y="189"/>
                  </a:lnTo>
                  <a:lnTo>
                    <a:pt x="123" y="173"/>
                  </a:lnTo>
                  <a:lnTo>
                    <a:pt x="136" y="158"/>
                  </a:lnTo>
                  <a:lnTo>
                    <a:pt x="152" y="130"/>
                  </a:lnTo>
                  <a:lnTo>
                    <a:pt x="159" y="99"/>
                  </a:lnTo>
                  <a:lnTo>
                    <a:pt x="156" y="78"/>
                  </a:lnTo>
                  <a:lnTo>
                    <a:pt x="156" y="75"/>
                  </a:lnTo>
                  <a:lnTo>
                    <a:pt x="156" y="72"/>
                  </a:lnTo>
                  <a:lnTo>
                    <a:pt x="155" y="67"/>
                  </a:lnTo>
                  <a:lnTo>
                    <a:pt x="154" y="63"/>
                  </a:lnTo>
                  <a:lnTo>
                    <a:pt x="154" y="59"/>
                  </a:lnTo>
                  <a:lnTo>
                    <a:pt x="153" y="55"/>
                  </a:lnTo>
                  <a:lnTo>
                    <a:pt x="153" y="51"/>
                  </a:lnTo>
                  <a:lnTo>
                    <a:pt x="153" y="48"/>
                  </a:lnTo>
                  <a:lnTo>
                    <a:pt x="153" y="45"/>
                  </a:lnTo>
                  <a:lnTo>
                    <a:pt x="152" y="42"/>
                  </a:lnTo>
                  <a:lnTo>
                    <a:pt x="152" y="38"/>
                  </a:lnTo>
                  <a:lnTo>
                    <a:pt x="151" y="36"/>
                  </a:lnTo>
                  <a:lnTo>
                    <a:pt x="150" y="30"/>
                  </a:lnTo>
                  <a:lnTo>
                    <a:pt x="148" y="24"/>
                  </a:lnTo>
                  <a:lnTo>
                    <a:pt x="147" y="19"/>
                  </a:lnTo>
                  <a:lnTo>
                    <a:pt x="147" y="16"/>
                  </a:lnTo>
                  <a:lnTo>
                    <a:pt x="147" y="15"/>
                  </a:lnTo>
                  <a:lnTo>
                    <a:pt x="146" y="12"/>
                  </a:lnTo>
                  <a:lnTo>
                    <a:pt x="146" y="10"/>
                  </a:lnTo>
                  <a:lnTo>
                    <a:pt x="144" y="2"/>
                  </a:lnTo>
                  <a:lnTo>
                    <a:pt x="144" y="3"/>
                  </a:lnTo>
                  <a:lnTo>
                    <a:pt x="142" y="0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51" name="Freeform 571"/>
            <p:cNvSpPr>
              <a:spLocks/>
            </p:cNvSpPr>
            <p:nvPr/>
          </p:nvSpPr>
          <p:spPr bwMode="auto">
            <a:xfrm>
              <a:off x="902" y="2032"/>
              <a:ext cx="90" cy="58"/>
            </a:xfrm>
            <a:custGeom>
              <a:avLst/>
              <a:gdLst/>
              <a:ahLst/>
              <a:cxnLst>
                <a:cxn ang="0">
                  <a:pos x="68" y="46"/>
                </a:cxn>
                <a:cxn ang="0">
                  <a:pos x="69" y="44"/>
                </a:cxn>
                <a:cxn ang="0">
                  <a:pos x="47" y="34"/>
                </a:cxn>
                <a:cxn ang="0">
                  <a:pos x="28" y="21"/>
                </a:cxn>
                <a:cxn ang="0">
                  <a:pos x="1" y="0"/>
                </a:cxn>
                <a:cxn ang="0">
                  <a:pos x="0" y="6"/>
                </a:cxn>
                <a:cxn ang="0">
                  <a:pos x="18" y="21"/>
                </a:cxn>
                <a:cxn ang="0">
                  <a:pos x="43" y="38"/>
                </a:cxn>
                <a:cxn ang="0">
                  <a:pos x="90" y="58"/>
                </a:cxn>
                <a:cxn ang="0">
                  <a:pos x="67" y="49"/>
                </a:cxn>
                <a:cxn ang="0">
                  <a:pos x="68" y="46"/>
                </a:cxn>
              </a:cxnLst>
              <a:rect l="0" t="0" r="r" b="b"/>
              <a:pathLst>
                <a:path w="90" h="58">
                  <a:moveTo>
                    <a:pt x="68" y="46"/>
                  </a:moveTo>
                  <a:lnTo>
                    <a:pt x="69" y="44"/>
                  </a:lnTo>
                  <a:lnTo>
                    <a:pt x="47" y="34"/>
                  </a:lnTo>
                  <a:lnTo>
                    <a:pt x="28" y="21"/>
                  </a:lnTo>
                  <a:lnTo>
                    <a:pt x="1" y="0"/>
                  </a:lnTo>
                  <a:lnTo>
                    <a:pt x="0" y="6"/>
                  </a:lnTo>
                  <a:lnTo>
                    <a:pt x="18" y="21"/>
                  </a:lnTo>
                  <a:lnTo>
                    <a:pt x="43" y="38"/>
                  </a:lnTo>
                  <a:lnTo>
                    <a:pt x="90" y="58"/>
                  </a:lnTo>
                  <a:lnTo>
                    <a:pt x="67" y="49"/>
                  </a:lnTo>
                  <a:lnTo>
                    <a:pt x="68" y="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52" name="Freeform 572"/>
            <p:cNvSpPr>
              <a:spLocks/>
            </p:cNvSpPr>
            <p:nvPr/>
          </p:nvSpPr>
          <p:spPr bwMode="auto">
            <a:xfrm>
              <a:off x="857" y="1960"/>
              <a:ext cx="46" cy="78"/>
            </a:xfrm>
            <a:custGeom>
              <a:avLst/>
              <a:gdLst/>
              <a:ahLst/>
              <a:cxnLst>
                <a:cxn ang="0">
                  <a:pos x="46" y="72"/>
                </a:cxn>
                <a:cxn ang="0">
                  <a:pos x="35" y="60"/>
                </a:cxn>
                <a:cxn ang="0">
                  <a:pos x="20" y="37"/>
                </a:cxn>
                <a:cxn ang="0">
                  <a:pos x="13" y="25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7" y="23"/>
                </a:cxn>
                <a:cxn ang="0">
                  <a:pos x="16" y="42"/>
                </a:cxn>
                <a:cxn ang="0">
                  <a:pos x="31" y="62"/>
                </a:cxn>
                <a:cxn ang="0">
                  <a:pos x="45" y="78"/>
                </a:cxn>
                <a:cxn ang="0">
                  <a:pos x="46" y="72"/>
                </a:cxn>
              </a:cxnLst>
              <a:rect l="0" t="0" r="r" b="b"/>
              <a:pathLst>
                <a:path w="46" h="78">
                  <a:moveTo>
                    <a:pt x="46" y="72"/>
                  </a:moveTo>
                  <a:lnTo>
                    <a:pt x="35" y="60"/>
                  </a:lnTo>
                  <a:lnTo>
                    <a:pt x="20" y="37"/>
                  </a:lnTo>
                  <a:lnTo>
                    <a:pt x="13" y="25"/>
                  </a:lnTo>
                  <a:lnTo>
                    <a:pt x="5" y="0"/>
                  </a:lnTo>
                  <a:lnTo>
                    <a:pt x="0" y="2"/>
                  </a:lnTo>
                  <a:lnTo>
                    <a:pt x="7" y="23"/>
                  </a:lnTo>
                  <a:lnTo>
                    <a:pt x="16" y="42"/>
                  </a:lnTo>
                  <a:lnTo>
                    <a:pt x="31" y="62"/>
                  </a:lnTo>
                  <a:lnTo>
                    <a:pt x="45" y="78"/>
                  </a:lnTo>
                  <a:lnTo>
                    <a:pt x="46" y="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53" name="Freeform 573"/>
            <p:cNvSpPr>
              <a:spLocks/>
            </p:cNvSpPr>
            <p:nvPr/>
          </p:nvSpPr>
          <p:spPr bwMode="auto">
            <a:xfrm>
              <a:off x="813" y="1948"/>
              <a:ext cx="331" cy="180"/>
            </a:xfrm>
            <a:custGeom>
              <a:avLst/>
              <a:gdLst/>
              <a:ahLst/>
              <a:cxnLst>
                <a:cxn ang="0">
                  <a:pos x="4" y="67"/>
                </a:cxn>
                <a:cxn ang="0">
                  <a:pos x="0" y="71"/>
                </a:cxn>
                <a:cxn ang="0">
                  <a:pos x="32" y="103"/>
                </a:cxn>
                <a:cxn ang="0">
                  <a:pos x="50" y="118"/>
                </a:cxn>
                <a:cxn ang="0">
                  <a:pos x="69" y="130"/>
                </a:cxn>
                <a:cxn ang="0">
                  <a:pos x="95" y="145"/>
                </a:cxn>
                <a:cxn ang="0">
                  <a:pos x="127" y="160"/>
                </a:cxn>
                <a:cxn ang="0">
                  <a:pos x="150" y="167"/>
                </a:cxn>
                <a:cxn ang="0">
                  <a:pos x="183" y="179"/>
                </a:cxn>
                <a:cxn ang="0">
                  <a:pos x="216" y="180"/>
                </a:cxn>
                <a:cxn ang="0">
                  <a:pos x="253" y="173"/>
                </a:cxn>
                <a:cxn ang="0">
                  <a:pos x="276" y="154"/>
                </a:cxn>
                <a:cxn ang="0">
                  <a:pos x="291" y="136"/>
                </a:cxn>
                <a:cxn ang="0">
                  <a:pos x="302" y="117"/>
                </a:cxn>
                <a:cxn ang="0">
                  <a:pos x="315" y="98"/>
                </a:cxn>
                <a:cxn ang="0">
                  <a:pos x="321" y="75"/>
                </a:cxn>
                <a:cxn ang="0">
                  <a:pos x="328" y="48"/>
                </a:cxn>
                <a:cxn ang="0">
                  <a:pos x="331" y="18"/>
                </a:cxn>
                <a:cxn ang="0">
                  <a:pos x="326" y="0"/>
                </a:cxn>
                <a:cxn ang="0">
                  <a:pos x="321" y="1"/>
                </a:cxn>
                <a:cxn ang="0">
                  <a:pos x="326" y="18"/>
                </a:cxn>
                <a:cxn ang="0">
                  <a:pos x="322" y="47"/>
                </a:cxn>
                <a:cxn ang="0">
                  <a:pos x="315" y="74"/>
                </a:cxn>
                <a:cxn ang="0">
                  <a:pos x="311" y="96"/>
                </a:cxn>
                <a:cxn ang="0">
                  <a:pos x="297" y="115"/>
                </a:cxn>
                <a:cxn ang="0">
                  <a:pos x="287" y="133"/>
                </a:cxn>
                <a:cxn ang="0">
                  <a:pos x="274" y="148"/>
                </a:cxn>
                <a:cxn ang="0">
                  <a:pos x="250" y="167"/>
                </a:cxn>
                <a:cxn ang="0">
                  <a:pos x="216" y="174"/>
                </a:cxn>
                <a:cxn ang="0">
                  <a:pos x="184" y="173"/>
                </a:cxn>
                <a:cxn ang="0">
                  <a:pos x="159" y="164"/>
                </a:cxn>
                <a:cxn ang="0">
                  <a:pos x="125" y="154"/>
                </a:cxn>
                <a:cxn ang="0">
                  <a:pos x="102" y="142"/>
                </a:cxn>
                <a:cxn ang="0">
                  <a:pos x="72" y="125"/>
                </a:cxn>
                <a:cxn ang="0">
                  <a:pos x="53" y="114"/>
                </a:cxn>
                <a:cxn ang="0">
                  <a:pos x="35" y="99"/>
                </a:cxn>
                <a:cxn ang="0">
                  <a:pos x="4" y="67"/>
                </a:cxn>
              </a:cxnLst>
              <a:rect l="0" t="0" r="r" b="b"/>
              <a:pathLst>
                <a:path w="331" h="180">
                  <a:moveTo>
                    <a:pt x="4" y="67"/>
                  </a:moveTo>
                  <a:lnTo>
                    <a:pt x="0" y="71"/>
                  </a:lnTo>
                  <a:lnTo>
                    <a:pt x="32" y="103"/>
                  </a:lnTo>
                  <a:lnTo>
                    <a:pt x="50" y="118"/>
                  </a:lnTo>
                  <a:lnTo>
                    <a:pt x="69" y="130"/>
                  </a:lnTo>
                  <a:lnTo>
                    <a:pt x="95" y="145"/>
                  </a:lnTo>
                  <a:lnTo>
                    <a:pt x="127" y="160"/>
                  </a:lnTo>
                  <a:lnTo>
                    <a:pt x="150" y="167"/>
                  </a:lnTo>
                  <a:lnTo>
                    <a:pt x="183" y="179"/>
                  </a:lnTo>
                  <a:lnTo>
                    <a:pt x="216" y="180"/>
                  </a:lnTo>
                  <a:lnTo>
                    <a:pt x="253" y="173"/>
                  </a:lnTo>
                  <a:lnTo>
                    <a:pt x="276" y="154"/>
                  </a:lnTo>
                  <a:lnTo>
                    <a:pt x="291" y="136"/>
                  </a:lnTo>
                  <a:lnTo>
                    <a:pt x="302" y="117"/>
                  </a:lnTo>
                  <a:lnTo>
                    <a:pt x="315" y="98"/>
                  </a:lnTo>
                  <a:lnTo>
                    <a:pt x="321" y="75"/>
                  </a:lnTo>
                  <a:lnTo>
                    <a:pt x="328" y="48"/>
                  </a:lnTo>
                  <a:lnTo>
                    <a:pt x="331" y="18"/>
                  </a:lnTo>
                  <a:lnTo>
                    <a:pt x="326" y="0"/>
                  </a:lnTo>
                  <a:lnTo>
                    <a:pt x="321" y="1"/>
                  </a:lnTo>
                  <a:lnTo>
                    <a:pt x="326" y="18"/>
                  </a:lnTo>
                  <a:lnTo>
                    <a:pt x="322" y="47"/>
                  </a:lnTo>
                  <a:lnTo>
                    <a:pt x="315" y="74"/>
                  </a:lnTo>
                  <a:lnTo>
                    <a:pt x="311" y="96"/>
                  </a:lnTo>
                  <a:lnTo>
                    <a:pt x="297" y="115"/>
                  </a:lnTo>
                  <a:lnTo>
                    <a:pt x="287" y="133"/>
                  </a:lnTo>
                  <a:lnTo>
                    <a:pt x="274" y="148"/>
                  </a:lnTo>
                  <a:lnTo>
                    <a:pt x="250" y="167"/>
                  </a:lnTo>
                  <a:lnTo>
                    <a:pt x="216" y="174"/>
                  </a:lnTo>
                  <a:lnTo>
                    <a:pt x="184" y="173"/>
                  </a:lnTo>
                  <a:lnTo>
                    <a:pt x="159" y="164"/>
                  </a:lnTo>
                  <a:lnTo>
                    <a:pt x="125" y="154"/>
                  </a:lnTo>
                  <a:lnTo>
                    <a:pt x="102" y="142"/>
                  </a:lnTo>
                  <a:lnTo>
                    <a:pt x="72" y="125"/>
                  </a:lnTo>
                  <a:lnTo>
                    <a:pt x="53" y="114"/>
                  </a:lnTo>
                  <a:lnTo>
                    <a:pt x="35" y="99"/>
                  </a:lnTo>
                  <a:lnTo>
                    <a:pt x="4" y="6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54" name="Freeform 574"/>
            <p:cNvSpPr>
              <a:spLocks/>
            </p:cNvSpPr>
            <p:nvPr/>
          </p:nvSpPr>
          <p:spPr bwMode="auto">
            <a:xfrm>
              <a:off x="956" y="1843"/>
              <a:ext cx="209" cy="331"/>
            </a:xfrm>
            <a:custGeom>
              <a:avLst/>
              <a:gdLst/>
              <a:ahLst/>
              <a:cxnLst>
                <a:cxn ang="0">
                  <a:pos x="0" y="321"/>
                </a:cxn>
                <a:cxn ang="0">
                  <a:pos x="0" y="327"/>
                </a:cxn>
                <a:cxn ang="0">
                  <a:pos x="34" y="331"/>
                </a:cxn>
                <a:cxn ang="0">
                  <a:pos x="64" y="322"/>
                </a:cxn>
                <a:cxn ang="0">
                  <a:pos x="102" y="304"/>
                </a:cxn>
                <a:cxn ang="0">
                  <a:pos x="132" y="286"/>
                </a:cxn>
                <a:cxn ang="0">
                  <a:pos x="152" y="265"/>
                </a:cxn>
                <a:cxn ang="0">
                  <a:pos x="170" y="244"/>
                </a:cxn>
                <a:cxn ang="0">
                  <a:pos x="185" y="218"/>
                </a:cxn>
                <a:cxn ang="0">
                  <a:pos x="193" y="194"/>
                </a:cxn>
                <a:cxn ang="0">
                  <a:pos x="204" y="169"/>
                </a:cxn>
                <a:cxn ang="0">
                  <a:pos x="209" y="142"/>
                </a:cxn>
                <a:cxn ang="0">
                  <a:pos x="206" y="110"/>
                </a:cxn>
                <a:cxn ang="0">
                  <a:pos x="201" y="76"/>
                </a:cxn>
                <a:cxn ang="0">
                  <a:pos x="194" y="50"/>
                </a:cxn>
                <a:cxn ang="0">
                  <a:pos x="187" y="31"/>
                </a:cxn>
                <a:cxn ang="0">
                  <a:pos x="172" y="0"/>
                </a:cxn>
                <a:cxn ang="0">
                  <a:pos x="168" y="2"/>
                </a:cxn>
                <a:cxn ang="0">
                  <a:pos x="179" y="25"/>
                </a:cxn>
                <a:cxn ang="0">
                  <a:pos x="190" y="55"/>
                </a:cxn>
                <a:cxn ang="0">
                  <a:pos x="196" y="78"/>
                </a:cxn>
                <a:cxn ang="0">
                  <a:pos x="200" y="110"/>
                </a:cxn>
                <a:cxn ang="0">
                  <a:pos x="203" y="141"/>
                </a:cxn>
                <a:cxn ang="0">
                  <a:pos x="198" y="167"/>
                </a:cxn>
                <a:cxn ang="0">
                  <a:pos x="188" y="192"/>
                </a:cxn>
                <a:cxn ang="0">
                  <a:pos x="179" y="218"/>
                </a:cxn>
                <a:cxn ang="0">
                  <a:pos x="166" y="241"/>
                </a:cxn>
                <a:cxn ang="0">
                  <a:pos x="148" y="261"/>
                </a:cxn>
                <a:cxn ang="0">
                  <a:pos x="129" y="281"/>
                </a:cxn>
                <a:cxn ang="0">
                  <a:pos x="96" y="301"/>
                </a:cxn>
                <a:cxn ang="0">
                  <a:pos x="65" y="316"/>
                </a:cxn>
                <a:cxn ang="0">
                  <a:pos x="34" y="325"/>
                </a:cxn>
                <a:cxn ang="0">
                  <a:pos x="0" y="321"/>
                </a:cxn>
              </a:cxnLst>
              <a:rect l="0" t="0" r="r" b="b"/>
              <a:pathLst>
                <a:path w="209" h="331">
                  <a:moveTo>
                    <a:pt x="0" y="321"/>
                  </a:moveTo>
                  <a:lnTo>
                    <a:pt x="0" y="327"/>
                  </a:lnTo>
                  <a:lnTo>
                    <a:pt x="34" y="331"/>
                  </a:lnTo>
                  <a:lnTo>
                    <a:pt x="64" y="322"/>
                  </a:lnTo>
                  <a:lnTo>
                    <a:pt x="102" y="304"/>
                  </a:lnTo>
                  <a:lnTo>
                    <a:pt x="132" y="286"/>
                  </a:lnTo>
                  <a:lnTo>
                    <a:pt x="152" y="265"/>
                  </a:lnTo>
                  <a:lnTo>
                    <a:pt x="170" y="244"/>
                  </a:lnTo>
                  <a:lnTo>
                    <a:pt x="185" y="218"/>
                  </a:lnTo>
                  <a:lnTo>
                    <a:pt x="193" y="194"/>
                  </a:lnTo>
                  <a:lnTo>
                    <a:pt x="204" y="169"/>
                  </a:lnTo>
                  <a:lnTo>
                    <a:pt x="209" y="142"/>
                  </a:lnTo>
                  <a:lnTo>
                    <a:pt x="206" y="110"/>
                  </a:lnTo>
                  <a:lnTo>
                    <a:pt x="201" y="76"/>
                  </a:lnTo>
                  <a:lnTo>
                    <a:pt x="194" y="50"/>
                  </a:lnTo>
                  <a:lnTo>
                    <a:pt x="187" y="31"/>
                  </a:lnTo>
                  <a:lnTo>
                    <a:pt x="172" y="0"/>
                  </a:lnTo>
                  <a:lnTo>
                    <a:pt x="168" y="2"/>
                  </a:lnTo>
                  <a:lnTo>
                    <a:pt x="179" y="25"/>
                  </a:lnTo>
                  <a:lnTo>
                    <a:pt x="190" y="55"/>
                  </a:lnTo>
                  <a:lnTo>
                    <a:pt x="196" y="78"/>
                  </a:lnTo>
                  <a:lnTo>
                    <a:pt x="200" y="110"/>
                  </a:lnTo>
                  <a:lnTo>
                    <a:pt x="203" y="141"/>
                  </a:lnTo>
                  <a:lnTo>
                    <a:pt x="198" y="167"/>
                  </a:lnTo>
                  <a:lnTo>
                    <a:pt x="188" y="192"/>
                  </a:lnTo>
                  <a:lnTo>
                    <a:pt x="179" y="218"/>
                  </a:lnTo>
                  <a:lnTo>
                    <a:pt x="166" y="241"/>
                  </a:lnTo>
                  <a:lnTo>
                    <a:pt x="148" y="261"/>
                  </a:lnTo>
                  <a:lnTo>
                    <a:pt x="129" y="281"/>
                  </a:lnTo>
                  <a:lnTo>
                    <a:pt x="96" y="301"/>
                  </a:lnTo>
                  <a:lnTo>
                    <a:pt x="65" y="316"/>
                  </a:lnTo>
                  <a:lnTo>
                    <a:pt x="34" y="325"/>
                  </a:lnTo>
                  <a:lnTo>
                    <a:pt x="0" y="3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55" name="Freeform 575"/>
            <p:cNvSpPr>
              <a:spLocks/>
            </p:cNvSpPr>
            <p:nvPr/>
          </p:nvSpPr>
          <p:spPr bwMode="auto">
            <a:xfrm>
              <a:off x="788" y="2040"/>
              <a:ext cx="279" cy="17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2"/>
                </a:cxn>
                <a:cxn ang="0">
                  <a:pos x="15" y="32"/>
                </a:cxn>
                <a:cxn ang="0">
                  <a:pos x="32" y="60"/>
                </a:cxn>
                <a:cxn ang="0">
                  <a:pos x="54" y="86"/>
                </a:cxn>
                <a:cxn ang="0">
                  <a:pos x="77" y="111"/>
                </a:cxn>
                <a:cxn ang="0">
                  <a:pos x="102" y="136"/>
                </a:cxn>
                <a:cxn ang="0">
                  <a:pos x="124" y="151"/>
                </a:cxn>
                <a:cxn ang="0">
                  <a:pos x="151" y="166"/>
                </a:cxn>
                <a:cxn ang="0">
                  <a:pos x="176" y="172"/>
                </a:cxn>
                <a:cxn ang="0">
                  <a:pos x="201" y="174"/>
                </a:cxn>
                <a:cxn ang="0">
                  <a:pos x="228" y="172"/>
                </a:cxn>
                <a:cxn ang="0">
                  <a:pos x="252" y="166"/>
                </a:cxn>
                <a:cxn ang="0">
                  <a:pos x="279" y="154"/>
                </a:cxn>
                <a:cxn ang="0">
                  <a:pos x="278" y="149"/>
                </a:cxn>
                <a:cxn ang="0">
                  <a:pos x="249" y="160"/>
                </a:cxn>
                <a:cxn ang="0">
                  <a:pos x="227" y="166"/>
                </a:cxn>
                <a:cxn ang="0">
                  <a:pos x="201" y="169"/>
                </a:cxn>
                <a:cxn ang="0">
                  <a:pos x="178" y="166"/>
                </a:cxn>
                <a:cxn ang="0">
                  <a:pos x="153" y="162"/>
                </a:cxn>
                <a:cxn ang="0">
                  <a:pos x="127" y="146"/>
                </a:cxn>
                <a:cxn ang="0">
                  <a:pos x="104" y="131"/>
                </a:cxn>
                <a:cxn ang="0">
                  <a:pos x="81" y="107"/>
                </a:cxn>
                <a:cxn ang="0">
                  <a:pos x="58" y="82"/>
                </a:cxn>
                <a:cxn ang="0">
                  <a:pos x="36" y="57"/>
                </a:cxn>
                <a:cxn ang="0">
                  <a:pos x="18" y="26"/>
                </a:cxn>
                <a:cxn ang="0">
                  <a:pos x="5" y="0"/>
                </a:cxn>
              </a:cxnLst>
              <a:rect l="0" t="0" r="r" b="b"/>
              <a:pathLst>
                <a:path w="279" h="174">
                  <a:moveTo>
                    <a:pt x="5" y="0"/>
                  </a:moveTo>
                  <a:lnTo>
                    <a:pt x="0" y="2"/>
                  </a:lnTo>
                  <a:lnTo>
                    <a:pt x="15" y="32"/>
                  </a:lnTo>
                  <a:lnTo>
                    <a:pt x="32" y="60"/>
                  </a:lnTo>
                  <a:lnTo>
                    <a:pt x="54" y="86"/>
                  </a:lnTo>
                  <a:lnTo>
                    <a:pt x="77" y="111"/>
                  </a:lnTo>
                  <a:lnTo>
                    <a:pt x="102" y="136"/>
                  </a:lnTo>
                  <a:lnTo>
                    <a:pt x="124" y="151"/>
                  </a:lnTo>
                  <a:lnTo>
                    <a:pt x="151" y="166"/>
                  </a:lnTo>
                  <a:lnTo>
                    <a:pt x="176" y="172"/>
                  </a:lnTo>
                  <a:lnTo>
                    <a:pt x="201" y="174"/>
                  </a:lnTo>
                  <a:lnTo>
                    <a:pt x="228" y="172"/>
                  </a:lnTo>
                  <a:lnTo>
                    <a:pt x="252" y="166"/>
                  </a:lnTo>
                  <a:lnTo>
                    <a:pt x="279" y="154"/>
                  </a:lnTo>
                  <a:lnTo>
                    <a:pt x="278" y="149"/>
                  </a:lnTo>
                  <a:lnTo>
                    <a:pt x="249" y="160"/>
                  </a:lnTo>
                  <a:lnTo>
                    <a:pt x="227" y="166"/>
                  </a:lnTo>
                  <a:lnTo>
                    <a:pt x="201" y="169"/>
                  </a:lnTo>
                  <a:lnTo>
                    <a:pt x="178" y="166"/>
                  </a:lnTo>
                  <a:lnTo>
                    <a:pt x="153" y="162"/>
                  </a:lnTo>
                  <a:lnTo>
                    <a:pt x="127" y="146"/>
                  </a:lnTo>
                  <a:lnTo>
                    <a:pt x="104" y="131"/>
                  </a:lnTo>
                  <a:lnTo>
                    <a:pt x="81" y="107"/>
                  </a:lnTo>
                  <a:lnTo>
                    <a:pt x="58" y="82"/>
                  </a:lnTo>
                  <a:lnTo>
                    <a:pt x="36" y="57"/>
                  </a:lnTo>
                  <a:lnTo>
                    <a:pt x="18" y="2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56" name="Freeform 576"/>
            <p:cNvSpPr>
              <a:spLocks/>
            </p:cNvSpPr>
            <p:nvPr/>
          </p:nvSpPr>
          <p:spPr bwMode="auto">
            <a:xfrm>
              <a:off x="799" y="2096"/>
              <a:ext cx="123" cy="16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2"/>
                </a:cxn>
                <a:cxn ang="0">
                  <a:pos x="9" y="25"/>
                </a:cxn>
                <a:cxn ang="0">
                  <a:pos x="21" y="56"/>
                </a:cxn>
                <a:cxn ang="0">
                  <a:pos x="38" y="79"/>
                </a:cxn>
                <a:cxn ang="0">
                  <a:pos x="58" y="111"/>
                </a:cxn>
                <a:cxn ang="0">
                  <a:pos x="79" y="130"/>
                </a:cxn>
                <a:cxn ang="0">
                  <a:pos x="94" y="143"/>
                </a:cxn>
                <a:cxn ang="0">
                  <a:pos x="120" y="161"/>
                </a:cxn>
                <a:cxn ang="0">
                  <a:pos x="123" y="156"/>
                </a:cxn>
                <a:cxn ang="0">
                  <a:pos x="97" y="139"/>
                </a:cxn>
                <a:cxn ang="0">
                  <a:pos x="82" y="126"/>
                </a:cxn>
                <a:cxn ang="0">
                  <a:pos x="62" y="108"/>
                </a:cxn>
                <a:cxn ang="0">
                  <a:pos x="42" y="76"/>
                </a:cxn>
                <a:cxn ang="0">
                  <a:pos x="26" y="54"/>
                </a:cxn>
                <a:cxn ang="0">
                  <a:pos x="15" y="23"/>
                </a:cxn>
                <a:cxn ang="0">
                  <a:pos x="6" y="0"/>
                </a:cxn>
              </a:cxnLst>
              <a:rect l="0" t="0" r="r" b="b"/>
              <a:pathLst>
                <a:path w="123" h="161">
                  <a:moveTo>
                    <a:pt x="6" y="0"/>
                  </a:moveTo>
                  <a:lnTo>
                    <a:pt x="0" y="2"/>
                  </a:lnTo>
                  <a:lnTo>
                    <a:pt x="9" y="25"/>
                  </a:lnTo>
                  <a:lnTo>
                    <a:pt x="21" y="56"/>
                  </a:lnTo>
                  <a:lnTo>
                    <a:pt x="38" y="79"/>
                  </a:lnTo>
                  <a:lnTo>
                    <a:pt x="58" y="111"/>
                  </a:lnTo>
                  <a:lnTo>
                    <a:pt x="79" y="130"/>
                  </a:lnTo>
                  <a:lnTo>
                    <a:pt x="94" y="143"/>
                  </a:lnTo>
                  <a:lnTo>
                    <a:pt x="120" y="161"/>
                  </a:lnTo>
                  <a:lnTo>
                    <a:pt x="123" y="156"/>
                  </a:lnTo>
                  <a:lnTo>
                    <a:pt x="97" y="139"/>
                  </a:lnTo>
                  <a:lnTo>
                    <a:pt x="82" y="126"/>
                  </a:lnTo>
                  <a:lnTo>
                    <a:pt x="62" y="108"/>
                  </a:lnTo>
                  <a:lnTo>
                    <a:pt x="42" y="76"/>
                  </a:lnTo>
                  <a:lnTo>
                    <a:pt x="26" y="54"/>
                  </a:lnTo>
                  <a:lnTo>
                    <a:pt x="15" y="2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57" name="Freeform 577"/>
            <p:cNvSpPr>
              <a:spLocks/>
            </p:cNvSpPr>
            <p:nvPr/>
          </p:nvSpPr>
          <p:spPr bwMode="auto">
            <a:xfrm>
              <a:off x="875" y="1636"/>
              <a:ext cx="360" cy="710"/>
            </a:xfrm>
            <a:custGeom>
              <a:avLst/>
              <a:gdLst/>
              <a:ahLst/>
              <a:cxnLst>
                <a:cxn ang="0">
                  <a:pos x="289" y="27"/>
                </a:cxn>
                <a:cxn ang="0">
                  <a:pos x="290" y="30"/>
                </a:cxn>
                <a:cxn ang="0">
                  <a:pos x="293" y="33"/>
                </a:cxn>
                <a:cxn ang="0">
                  <a:pos x="296" y="38"/>
                </a:cxn>
                <a:cxn ang="0">
                  <a:pos x="299" y="43"/>
                </a:cxn>
                <a:cxn ang="0">
                  <a:pos x="302" y="48"/>
                </a:cxn>
                <a:cxn ang="0">
                  <a:pos x="303" y="52"/>
                </a:cxn>
                <a:cxn ang="0">
                  <a:pos x="305" y="58"/>
                </a:cxn>
                <a:cxn ang="0">
                  <a:pos x="308" y="65"/>
                </a:cxn>
                <a:cxn ang="0">
                  <a:pos x="310" y="72"/>
                </a:cxn>
                <a:cxn ang="0">
                  <a:pos x="312" y="78"/>
                </a:cxn>
                <a:cxn ang="0">
                  <a:pos x="314" y="81"/>
                </a:cxn>
                <a:cxn ang="0">
                  <a:pos x="316" y="114"/>
                </a:cxn>
                <a:cxn ang="0">
                  <a:pos x="325" y="191"/>
                </a:cxn>
                <a:cxn ang="0">
                  <a:pos x="318" y="273"/>
                </a:cxn>
                <a:cxn ang="0">
                  <a:pos x="306" y="341"/>
                </a:cxn>
                <a:cxn ang="0">
                  <a:pos x="302" y="417"/>
                </a:cxn>
                <a:cxn ang="0">
                  <a:pos x="282" y="460"/>
                </a:cxn>
                <a:cxn ang="0">
                  <a:pos x="253" y="508"/>
                </a:cxn>
                <a:cxn ang="0">
                  <a:pos x="220" y="552"/>
                </a:cxn>
                <a:cxn ang="0">
                  <a:pos x="178" y="597"/>
                </a:cxn>
                <a:cxn ang="0">
                  <a:pos x="106" y="622"/>
                </a:cxn>
                <a:cxn ang="0">
                  <a:pos x="49" y="641"/>
                </a:cxn>
                <a:cxn ang="0">
                  <a:pos x="0" y="642"/>
                </a:cxn>
                <a:cxn ang="0">
                  <a:pos x="24" y="677"/>
                </a:cxn>
                <a:cxn ang="0">
                  <a:pos x="43" y="707"/>
                </a:cxn>
                <a:cxn ang="0">
                  <a:pos x="82" y="708"/>
                </a:cxn>
                <a:cxn ang="0">
                  <a:pos x="157" y="694"/>
                </a:cxn>
                <a:cxn ang="0">
                  <a:pos x="208" y="653"/>
                </a:cxn>
                <a:cxn ang="0">
                  <a:pos x="230" y="606"/>
                </a:cxn>
                <a:cxn ang="0">
                  <a:pos x="245" y="552"/>
                </a:cxn>
                <a:cxn ang="0">
                  <a:pos x="276" y="506"/>
                </a:cxn>
                <a:cxn ang="0">
                  <a:pos x="316" y="457"/>
                </a:cxn>
                <a:cxn ang="0">
                  <a:pos x="328" y="416"/>
                </a:cxn>
                <a:cxn ang="0">
                  <a:pos x="343" y="373"/>
                </a:cxn>
                <a:cxn ang="0">
                  <a:pos x="341" y="331"/>
                </a:cxn>
                <a:cxn ang="0">
                  <a:pos x="354" y="280"/>
                </a:cxn>
                <a:cxn ang="0">
                  <a:pos x="360" y="227"/>
                </a:cxn>
                <a:cxn ang="0">
                  <a:pos x="350" y="165"/>
                </a:cxn>
                <a:cxn ang="0">
                  <a:pos x="343" y="101"/>
                </a:cxn>
                <a:cxn ang="0">
                  <a:pos x="345" y="60"/>
                </a:cxn>
                <a:cxn ang="0">
                  <a:pos x="357" y="18"/>
                </a:cxn>
                <a:cxn ang="0">
                  <a:pos x="321" y="15"/>
                </a:cxn>
                <a:cxn ang="0">
                  <a:pos x="288" y="27"/>
                </a:cxn>
              </a:cxnLst>
              <a:rect l="0" t="0" r="r" b="b"/>
              <a:pathLst>
                <a:path w="360" h="710">
                  <a:moveTo>
                    <a:pt x="288" y="27"/>
                  </a:moveTo>
                  <a:lnTo>
                    <a:pt x="289" y="27"/>
                  </a:lnTo>
                  <a:lnTo>
                    <a:pt x="289" y="28"/>
                  </a:lnTo>
                  <a:lnTo>
                    <a:pt x="290" y="30"/>
                  </a:lnTo>
                  <a:lnTo>
                    <a:pt x="291" y="31"/>
                  </a:lnTo>
                  <a:lnTo>
                    <a:pt x="293" y="33"/>
                  </a:lnTo>
                  <a:lnTo>
                    <a:pt x="294" y="36"/>
                  </a:lnTo>
                  <a:lnTo>
                    <a:pt x="296" y="38"/>
                  </a:lnTo>
                  <a:lnTo>
                    <a:pt x="297" y="40"/>
                  </a:lnTo>
                  <a:lnTo>
                    <a:pt x="299" y="43"/>
                  </a:lnTo>
                  <a:lnTo>
                    <a:pt x="300" y="45"/>
                  </a:lnTo>
                  <a:lnTo>
                    <a:pt x="302" y="48"/>
                  </a:lnTo>
                  <a:lnTo>
                    <a:pt x="302" y="49"/>
                  </a:lnTo>
                  <a:lnTo>
                    <a:pt x="303" y="52"/>
                  </a:lnTo>
                  <a:lnTo>
                    <a:pt x="304" y="55"/>
                  </a:lnTo>
                  <a:lnTo>
                    <a:pt x="305" y="58"/>
                  </a:lnTo>
                  <a:lnTo>
                    <a:pt x="307" y="62"/>
                  </a:lnTo>
                  <a:lnTo>
                    <a:pt x="308" y="65"/>
                  </a:lnTo>
                  <a:lnTo>
                    <a:pt x="309" y="68"/>
                  </a:lnTo>
                  <a:lnTo>
                    <a:pt x="310" y="72"/>
                  </a:lnTo>
                  <a:lnTo>
                    <a:pt x="311" y="75"/>
                  </a:lnTo>
                  <a:lnTo>
                    <a:pt x="312" y="78"/>
                  </a:lnTo>
                  <a:lnTo>
                    <a:pt x="313" y="80"/>
                  </a:lnTo>
                  <a:lnTo>
                    <a:pt x="314" y="81"/>
                  </a:lnTo>
                  <a:lnTo>
                    <a:pt x="314" y="81"/>
                  </a:lnTo>
                  <a:lnTo>
                    <a:pt x="316" y="114"/>
                  </a:lnTo>
                  <a:lnTo>
                    <a:pt x="317" y="154"/>
                  </a:lnTo>
                  <a:lnTo>
                    <a:pt x="325" y="191"/>
                  </a:lnTo>
                  <a:lnTo>
                    <a:pt x="325" y="230"/>
                  </a:lnTo>
                  <a:lnTo>
                    <a:pt x="318" y="273"/>
                  </a:lnTo>
                  <a:lnTo>
                    <a:pt x="314" y="309"/>
                  </a:lnTo>
                  <a:lnTo>
                    <a:pt x="306" y="341"/>
                  </a:lnTo>
                  <a:lnTo>
                    <a:pt x="307" y="383"/>
                  </a:lnTo>
                  <a:lnTo>
                    <a:pt x="302" y="417"/>
                  </a:lnTo>
                  <a:lnTo>
                    <a:pt x="292" y="443"/>
                  </a:lnTo>
                  <a:lnTo>
                    <a:pt x="282" y="460"/>
                  </a:lnTo>
                  <a:lnTo>
                    <a:pt x="269" y="484"/>
                  </a:lnTo>
                  <a:lnTo>
                    <a:pt x="253" y="508"/>
                  </a:lnTo>
                  <a:lnTo>
                    <a:pt x="240" y="525"/>
                  </a:lnTo>
                  <a:lnTo>
                    <a:pt x="220" y="552"/>
                  </a:lnTo>
                  <a:lnTo>
                    <a:pt x="204" y="577"/>
                  </a:lnTo>
                  <a:lnTo>
                    <a:pt x="178" y="597"/>
                  </a:lnTo>
                  <a:lnTo>
                    <a:pt x="146" y="616"/>
                  </a:lnTo>
                  <a:lnTo>
                    <a:pt x="106" y="622"/>
                  </a:lnTo>
                  <a:lnTo>
                    <a:pt x="71" y="635"/>
                  </a:lnTo>
                  <a:lnTo>
                    <a:pt x="49" y="641"/>
                  </a:lnTo>
                  <a:lnTo>
                    <a:pt x="26" y="643"/>
                  </a:lnTo>
                  <a:lnTo>
                    <a:pt x="0" y="642"/>
                  </a:lnTo>
                  <a:lnTo>
                    <a:pt x="11" y="658"/>
                  </a:lnTo>
                  <a:lnTo>
                    <a:pt x="24" y="677"/>
                  </a:lnTo>
                  <a:lnTo>
                    <a:pt x="34" y="697"/>
                  </a:lnTo>
                  <a:lnTo>
                    <a:pt x="43" y="707"/>
                  </a:lnTo>
                  <a:lnTo>
                    <a:pt x="62" y="710"/>
                  </a:lnTo>
                  <a:lnTo>
                    <a:pt x="82" y="708"/>
                  </a:lnTo>
                  <a:lnTo>
                    <a:pt x="117" y="701"/>
                  </a:lnTo>
                  <a:lnTo>
                    <a:pt x="157" y="694"/>
                  </a:lnTo>
                  <a:lnTo>
                    <a:pt x="184" y="678"/>
                  </a:lnTo>
                  <a:lnTo>
                    <a:pt x="208" y="653"/>
                  </a:lnTo>
                  <a:lnTo>
                    <a:pt x="220" y="632"/>
                  </a:lnTo>
                  <a:lnTo>
                    <a:pt x="230" y="606"/>
                  </a:lnTo>
                  <a:lnTo>
                    <a:pt x="236" y="574"/>
                  </a:lnTo>
                  <a:lnTo>
                    <a:pt x="245" y="552"/>
                  </a:lnTo>
                  <a:lnTo>
                    <a:pt x="263" y="528"/>
                  </a:lnTo>
                  <a:lnTo>
                    <a:pt x="276" y="506"/>
                  </a:lnTo>
                  <a:lnTo>
                    <a:pt x="301" y="479"/>
                  </a:lnTo>
                  <a:lnTo>
                    <a:pt x="316" y="457"/>
                  </a:lnTo>
                  <a:lnTo>
                    <a:pt x="326" y="436"/>
                  </a:lnTo>
                  <a:lnTo>
                    <a:pt x="328" y="416"/>
                  </a:lnTo>
                  <a:lnTo>
                    <a:pt x="330" y="394"/>
                  </a:lnTo>
                  <a:lnTo>
                    <a:pt x="343" y="373"/>
                  </a:lnTo>
                  <a:lnTo>
                    <a:pt x="340" y="357"/>
                  </a:lnTo>
                  <a:lnTo>
                    <a:pt x="341" y="331"/>
                  </a:lnTo>
                  <a:lnTo>
                    <a:pt x="347" y="306"/>
                  </a:lnTo>
                  <a:lnTo>
                    <a:pt x="354" y="280"/>
                  </a:lnTo>
                  <a:lnTo>
                    <a:pt x="357" y="255"/>
                  </a:lnTo>
                  <a:lnTo>
                    <a:pt x="360" y="227"/>
                  </a:lnTo>
                  <a:lnTo>
                    <a:pt x="355" y="194"/>
                  </a:lnTo>
                  <a:lnTo>
                    <a:pt x="350" y="165"/>
                  </a:lnTo>
                  <a:lnTo>
                    <a:pt x="344" y="136"/>
                  </a:lnTo>
                  <a:lnTo>
                    <a:pt x="343" y="101"/>
                  </a:lnTo>
                  <a:lnTo>
                    <a:pt x="343" y="79"/>
                  </a:lnTo>
                  <a:lnTo>
                    <a:pt x="345" y="60"/>
                  </a:lnTo>
                  <a:lnTo>
                    <a:pt x="353" y="39"/>
                  </a:lnTo>
                  <a:lnTo>
                    <a:pt x="357" y="18"/>
                  </a:lnTo>
                  <a:lnTo>
                    <a:pt x="338" y="0"/>
                  </a:lnTo>
                  <a:lnTo>
                    <a:pt x="321" y="15"/>
                  </a:lnTo>
                  <a:lnTo>
                    <a:pt x="307" y="23"/>
                  </a:lnTo>
                  <a:lnTo>
                    <a:pt x="288" y="27"/>
                  </a:lnTo>
                  <a:lnTo>
                    <a:pt x="288" y="27"/>
                  </a:lnTo>
                  <a:close/>
                </a:path>
              </a:pathLst>
            </a:custGeom>
            <a:solidFill>
              <a:srgbClr val="CCFF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58" name="Freeform 578"/>
            <p:cNvSpPr>
              <a:spLocks/>
            </p:cNvSpPr>
            <p:nvPr/>
          </p:nvSpPr>
          <p:spPr bwMode="auto">
            <a:xfrm>
              <a:off x="1159" y="1659"/>
              <a:ext cx="9" cy="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5" y="4"/>
                </a:cxn>
                <a:cxn ang="0">
                  <a:pos x="9" y="0"/>
                </a:cxn>
                <a:cxn ang="0">
                  <a:pos x="8" y="0"/>
                </a:cxn>
              </a:cxnLst>
              <a:rect l="0" t="0" r="r" b="b"/>
              <a:pathLst>
                <a:path w="9" h="8">
                  <a:moveTo>
                    <a:pt x="8" y="0"/>
                  </a:moveTo>
                  <a:lnTo>
                    <a:pt x="0" y="8"/>
                  </a:lnTo>
                  <a:lnTo>
                    <a:pt x="1" y="8"/>
                  </a:lnTo>
                  <a:lnTo>
                    <a:pt x="5" y="4"/>
                  </a:lnTo>
                  <a:lnTo>
                    <a:pt x="9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59" name="Freeform 579"/>
            <p:cNvSpPr>
              <a:spLocks/>
            </p:cNvSpPr>
            <p:nvPr/>
          </p:nvSpPr>
          <p:spPr bwMode="auto">
            <a:xfrm>
              <a:off x="1158" y="1659"/>
              <a:ext cx="12" cy="8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0" y="7"/>
                </a:cxn>
                <a:cxn ang="0">
                  <a:pos x="1" y="8"/>
                </a:cxn>
                <a:cxn ang="0">
                  <a:pos x="6" y="5"/>
                </a:cxn>
                <a:cxn ang="0">
                  <a:pos x="12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6" y="4"/>
                </a:cxn>
              </a:cxnLst>
              <a:rect l="0" t="0" r="r" b="b"/>
              <a:pathLst>
                <a:path w="12" h="8">
                  <a:moveTo>
                    <a:pt x="6" y="4"/>
                  </a:moveTo>
                  <a:lnTo>
                    <a:pt x="0" y="7"/>
                  </a:lnTo>
                  <a:lnTo>
                    <a:pt x="1" y="8"/>
                  </a:lnTo>
                  <a:lnTo>
                    <a:pt x="6" y="5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60" name="Freeform 580"/>
            <p:cNvSpPr>
              <a:spLocks/>
            </p:cNvSpPr>
            <p:nvPr/>
          </p:nvSpPr>
          <p:spPr bwMode="auto">
            <a:xfrm>
              <a:off x="1159" y="1661"/>
              <a:ext cx="19" cy="18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8"/>
                </a:cxn>
                <a:cxn ang="0">
                  <a:pos x="2" y="9"/>
                </a:cxn>
                <a:cxn ang="0">
                  <a:pos x="3" y="10"/>
                </a:cxn>
                <a:cxn ang="0">
                  <a:pos x="6" y="15"/>
                </a:cxn>
                <a:cxn ang="0">
                  <a:pos x="7" y="17"/>
                </a:cxn>
                <a:cxn ang="0">
                  <a:pos x="8" y="18"/>
                </a:cxn>
                <a:cxn ang="0">
                  <a:pos x="13" y="15"/>
                </a:cxn>
                <a:cxn ang="0">
                  <a:pos x="19" y="12"/>
                </a:cxn>
                <a:cxn ang="0">
                  <a:pos x="17" y="9"/>
                </a:cxn>
                <a:cxn ang="0">
                  <a:pos x="15" y="6"/>
                </a:cxn>
                <a:cxn ang="0">
                  <a:pos x="12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5" y="3"/>
                </a:cxn>
                <a:cxn ang="0">
                  <a:pos x="0" y="6"/>
                </a:cxn>
              </a:cxnLst>
              <a:rect l="0" t="0" r="r" b="b"/>
              <a:pathLst>
                <a:path w="19" h="18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9"/>
                  </a:lnTo>
                  <a:lnTo>
                    <a:pt x="3" y="10"/>
                  </a:lnTo>
                  <a:lnTo>
                    <a:pt x="6" y="15"/>
                  </a:lnTo>
                  <a:lnTo>
                    <a:pt x="7" y="17"/>
                  </a:lnTo>
                  <a:lnTo>
                    <a:pt x="8" y="18"/>
                  </a:lnTo>
                  <a:lnTo>
                    <a:pt x="13" y="15"/>
                  </a:lnTo>
                  <a:lnTo>
                    <a:pt x="19" y="12"/>
                  </a:lnTo>
                  <a:lnTo>
                    <a:pt x="17" y="9"/>
                  </a:lnTo>
                  <a:lnTo>
                    <a:pt x="15" y="6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5" y="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61" name="Freeform 581"/>
            <p:cNvSpPr>
              <a:spLocks/>
            </p:cNvSpPr>
            <p:nvPr/>
          </p:nvSpPr>
          <p:spPr bwMode="auto">
            <a:xfrm>
              <a:off x="1167" y="1673"/>
              <a:ext cx="13" cy="9"/>
            </a:xfrm>
            <a:custGeom>
              <a:avLst/>
              <a:gdLst/>
              <a:ahLst/>
              <a:cxnLst>
                <a:cxn ang="0">
                  <a:pos x="5" y="3"/>
                </a:cxn>
                <a:cxn ang="0">
                  <a:pos x="0" y="6"/>
                </a:cxn>
                <a:cxn ang="0">
                  <a:pos x="1" y="9"/>
                </a:cxn>
                <a:cxn ang="0">
                  <a:pos x="7" y="6"/>
                </a:cxn>
                <a:cxn ang="0">
                  <a:pos x="12" y="3"/>
                </a:cxn>
                <a:cxn ang="0">
                  <a:pos x="13" y="5"/>
                </a:cxn>
                <a:cxn ang="0">
                  <a:pos x="11" y="0"/>
                </a:cxn>
                <a:cxn ang="0">
                  <a:pos x="5" y="3"/>
                </a:cxn>
              </a:cxnLst>
              <a:rect l="0" t="0" r="r" b="b"/>
              <a:pathLst>
                <a:path w="13" h="9">
                  <a:moveTo>
                    <a:pt x="5" y="3"/>
                  </a:moveTo>
                  <a:lnTo>
                    <a:pt x="0" y="6"/>
                  </a:lnTo>
                  <a:lnTo>
                    <a:pt x="1" y="9"/>
                  </a:lnTo>
                  <a:lnTo>
                    <a:pt x="7" y="6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1" y="0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62" name="Freeform 582"/>
            <p:cNvSpPr>
              <a:spLocks/>
            </p:cNvSpPr>
            <p:nvPr/>
          </p:nvSpPr>
          <p:spPr bwMode="auto">
            <a:xfrm>
              <a:off x="1166" y="1676"/>
              <a:ext cx="18" cy="14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0" y="1"/>
                </a:cxn>
                <a:cxn ang="0">
                  <a:pos x="5" y="9"/>
                </a:cxn>
                <a:cxn ang="0">
                  <a:pos x="5" y="10"/>
                </a:cxn>
                <a:cxn ang="0">
                  <a:pos x="6" y="14"/>
                </a:cxn>
                <a:cxn ang="0">
                  <a:pos x="12" y="12"/>
                </a:cxn>
                <a:cxn ang="0">
                  <a:pos x="18" y="9"/>
                </a:cxn>
                <a:cxn ang="0">
                  <a:pos x="17" y="9"/>
                </a:cxn>
                <a:cxn ang="0">
                  <a:pos x="17" y="6"/>
                </a:cxn>
                <a:cxn ang="0">
                  <a:pos x="13" y="0"/>
                </a:cxn>
                <a:cxn ang="0">
                  <a:pos x="8" y="3"/>
                </a:cxn>
                <a:cxn ang="0">
                  <a:pos x="2" y="6"/>
                </a:cxn>
              </a:cxnLst>
              <a:rect l="0" t="0" r="r" b="b"/>
              <a:pathLst>
                <a:path w="18" h="14">
                  <a:moveTo>
                    <a:pt x="2" y="6"/>
                  </a:moveTo>
                  <a:lnTo>
                    <a:pt x="0" y="1"/>
                  </a:lnTo>
                  <a:lnTo>
                    <a:pt x="5" y="9"/>
                  </a:lnTo>
                  <a:lnTo>
                    <a:pt x="5" y="10"/>
                  </a:lnTo>
                  <a:lnTo>
                    <a:pt x="6" y="14"/>
                  </a:lnTo>
                  <a:lnTo>
                    <a:pt x="12" y="12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7" y="6"/>
                  </a:lnTo>
                  <a:lnTo>
                    <a:pt x="13" y="0"/>
                  </a:lnTo>
                  <a:lnTo>
                    <a:pt x="8" y="3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63" name="Freeform 583"/>
            <p:cNvSpPr>
              <a:spLocks/>
            </p:cNvSpPr>
            <p:nvPr/>
          </p:nvSpPr>
          <p:spPr bwMode="auto">
            <a:xfrm>
              <a:off x="1172" y="1683"/>
              <a:ext cx="14" cy="13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0" y="7"/>
                </a:cxn>
                <a:cxn ang="0">
                  <a:pos x="2" y="11"/>
                </a:cxn>
                <a:cxn ang="0">
                  <a:pos x="3" y="13"/>
                </a:cxn>
                <a:cxn ang="0">
                  <a:pos x="8" y="11"/>
                </a:cxn>
                <a:cxn ang="0">
                  <a:pos x="14" y="8"/>
                </a:cxn>
                <a:cxn ang="0">
                  <a:pos x="12" y="4"/>
                </a:cxn>
                <a:cxn ang="0">
                  <a:pos x="11" y="0"/>
                </a:cxn>
                <a:cxn ang="0">
                  <a:pos x="12" y="2"/>
                </a:cxn>
                <a:cxn ang="0">
                  <a:pos x="6" y="5"/>
                </a:cxn>
              </a:cxnLst>
              <a:rect l="0" t="0" r="r" b="b"/>
              <a:pathLst>
                <a:path w="14" h="13">
                  <a:moveTo>
                    <a:pt x="6" y="5"/>
                  </a:moveTo>
                  <a:lnTo>
                    <a:pt x="0" y="7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8" y="11"/>
                  </a:lnTo>
                  <a:lnTo>
                    <a:pt x="14" y="8"/>
                  </a:lnTo>
                  <a:lnTo>
                    <a:pt x="12" y="4"/>
                  </a:lnTo>
                  <a:lnTo>
                    <a:pt x="11" y="0"/>
                  </a:lnTo>
                  <a:lnTo>
                    <a:pt x="12" y="2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64" name="Freeform 584"/>
            <p:cNvSpPr>
              <a:spLocks/>
            </p:cNvSpPr>
            <p:nvPr/>
          </p:nvSpPr>
          <p:spPr bwMode="auto">
            <a:xfrm>
              <a:off x="1175" y="1688"/>
              <a:ext cx="15" cy="18"/>
            </a:xfrm>
            <a:custGeom>
              <a:avLst/>
              <a:gdLst/>
              <a:ahLst/>
              <a:cxnLst>
                <a:cxn ang="0">
                  <a:pos x="5" y="6"/>
                </a:cxn>
                <a:cxn ang="0">
                  <a:pos x="0" y="8"/>
                </a:cxn>
                <a:cxn ang="0">
                  <a:pos x="2" y="13"/>
                </a:cxn>
                <a:cxn ang="0">
                  <a:pos x="3" y="16"/>
                </a:cxn>
                <a:cxn ang="0">
                  <a:pos x="3" y="18"/>
                </a:cxn>
                <a:cxn ang="0">
                  <a:pos x="9" y="16"/>
                </a:cxn>
                <a:cxn ang="0">
                  <a:pos x="15" y="15"/>
                </a:cxn>
                <a:cxn ang="0">
                  <a:pos x="13" y="10"/>
                </a:cxn>
                <a:cxn ang="0">
                  <a:pos x="12" y="6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5" y="6"/>
                </a:cxn>
              </a:cxnLst>
              <a:rect l="0" t="0" r="r" b="b"/>
              <a:pathLst>
                <a:path w="15" h="18">
                  <a:moveTo>
                    <a:pt x="5" y="6"/>
                  </a:moveTo>
                  <a:lnTo>
                    <a:pt x="0" y="8"/>
                  </a:lnTo>
                  <a:lnTo>
                    <a:pt x="2" y="13"/>
                  </a:lnTo>
                  <a:lnTo>
                    <a:pt x="3" y="16"/>
                  </a:lnTo>
                  <a:lnTo>
                    <a:pt x="3" y="18"/>
                  </a:lnTo>
                  <a:lnTo>
                    <a:pt x="9" y="16"/>
                  </a:lnTo>
                  <a:lnTo>
                    <a:pt x="15" y="15"/>
                  </a:lnTo>
                  <a:lnTo>
                    <a:pt x="13" y="10"/>
                  </a:lnTo>
                  <a:lnTo>
                    <a:pt x="12" y="6"/>
                  </a:lnTo>
                  <a:lnTo>
                    <a:pt x="10" y="0"/>
                  </a:lnTo>
                  <a:lnTo>
                    <a:pt x="11" y="3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65" name="Freeform 585"/>
            <p:cNvSpPr>
              <a:spLocks/>
            </p:cNvSpPr>
            <p:nvPr/>
          </p:nvSpPr>
          <p:spPr bwMode="auto">
            <a:xfrm>
              <a:off x="1178" y="1702"/>
              <a:ext cx="14" cy="1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8"/>
                </a:cxn>
                <a:cxn ang="0">
                  <a:pos x="2" y="10"/>
                </a:cxn>
                <a:cxn ang="0">
                  <a:pos x="3" y="10"/>
                </a:cxn>
                <a:cxn ang="0">
                  <a:pos x="8" y="9"/>
                </a:cxn>
                <a:cxn ang="0">
                  <a:pos x="14" y="8"/>
                </a:cxn>
                <a:cxn ang="0">
                  <a:pos x="13" y="2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0" y="4"/>
                </a:cxn>
              </a:cxnLst>
              <a:rect l="0" t="0" r="r" b="b"/>
              <a:pathLst>
                <a:path w="14" h="10">
                  <a:moveTo>
                    <a:pt x="0" y="4"/>
                  </a:moveTo>
                  <a:lnTo>
                    <a:pt x="2" y="8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8" y="9"/>
                  </a:lnTo>
                  <a:lnTo>
                    <a:pt x="14" y="8"/>
                  </a:lnTo>
                  <a:lnTo>
                    <a:pt x="13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66" name="Freeform 586"/>
            <p:cNvSpPr>
              <a:spLocks/>
            </p:cNvSpPr>
            <p:nvPr/>
          </p:nvSpPr>
          <p:spPr bwMode="auto">
            <a:xfrm>
              <a:off x="1181" y="1709"/>
              <a:ext cx="12" cy="7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6" y="5"/>
                </a:cxn>
                <a:cxn ang="0">
                  <a:pos x="12" y="3"/>
                </a:cxn>
                <a:cxn ang="0">
                  <a:pos x="11" y="0"/>
                </a:cxn>
                <a:cxn ang="0">
                  <a:pos x="5" y="2"/>
                </a:cxn>
                <a:cxn ang="0">
                  <a:pos x="0" y="3"/>
                </a:cxn>
              </a:cxnLst>
              <a:rect l="0" t="0" r="r" b="b"/>
              <a:pathLst>
                <a:path w="12" h="7">
                  <a:moveTo>
                    <a:pt x="0" y="3"/>
                  </a:moveTo>
                  <a:lnTo>
                    <a:pt x="1" y="7"/>
                  </a:lnTo>
                  <a:lnTo>
                    <a:pt x="1" y="7"/>
                  </a:lnTo>
                  <a:lnTo>
                    <a:pt x="6" y="5"/>
                  </a:lnTo>
                  <a:lnTo>
                    <a:pt x="12" y="3"/>
                  </a:lnTo>
                  <a:lnTo>
                    <a:pt x="11" y="0"/>
                  </a:lnTo>
                  <a:lnTo>
                    <a:pt x="5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67" name="Freeform 587"/>
            <p:cNvSpPr>
              <a:spLocks/>
            </p:cNvSpPr>
            <p:nvPr/>
          </p:nvSpPr>
          <p:spPr bwMode="auto">
            <a:xfrm>
              <a:off x="1182" y="1711"/>
              <a:ext cx="12" cy="7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6" y="5"/>
                </a:cxn>
                <a:cxn ang="0">
                  <a:pos x="12" y="2"/>
                </a:cxn>
                <a:cxn ang="0">
                  <a:pos x="11" y="0"/>
                </a:cxn>
                <a:cxn ang="0">
                  <a:pos x="5" y="3"/>
                </a:cxn>
                <a:cxn ang="0">
                  <a:pos x="0" y="5"/>
                </a:cxn>
              </a:cxnLst>
              <a:rect l="0" t="0" r="r" b="b"/>
              <a:pathLst>
                <a:path w="12" h="7">
                  <a:moveTo>
                    <a:pt x="0" y="5"/>
                  </a:moveTo>
                  <a:lnTo>
                    <a:pt x="1" y="7"/>
                  </a:lnTo>
                  <a:lnTo>
                    <a:pt x="1" y="7"/>
                  </a:lnTo>
                  <a:lnTo>
                    <a:pt x="6" y="5"/>
                  </a:lnTo>
                  <a:lnTo>
                    <a:pt x="12" y="2"/>
                  </a:lnTo>
                  <a:lnTo>
                    <a:pt x="11" y="0"/>
                  </a:lnTo>
                  <a:lnTo>
                    <a:pt x="5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68" name="Freeform 588"/>
            <p:cNvSpPr>
              <a:spLocks/>
            </p:cNvSpPr>
            <p:nvPr/>
          </p:nvSpPr>
          <p:spPr bwMode="auto">
            <a:xfrm>
              <a:off x="1183" y="1713"/>
              <a:ext cx="11" cy="6"/>
            </a:xfrm>
            <a:custGeom>
              <a:avLst/>
              <a:gdLst/>
              <a:ahLst/>
              <a:cxnLst>
                <a:cxn ang="0">
                  <a:pos x="5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11" y="2"/>
                </a:cxn>
                <a:cxn ang="0">
                  <a:pos x="11" y="1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5" y="3"/>
                </a:cxn>
              </a:cxnLst>
              <a:rect l="0" t="0" r="r" b="b"/>
              <a:pathLst>
                <a:path w="11" h="6">
                  <a:moveTo>
                    <a:pt x="5" y="3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6" y="4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69" name="Freeform 589"/>
            <p:cNvSpPr>
              <a:spLocks/>
            </p:cNvSpPr>
            <p:nvPr/>
          </p:nvSpPr>
          <p:spPr bwMode="auto">
            <a:xfrm>
              <a:off x="870" y="1715"/>
              <a:ext cx="336" cy="637"/>
            </a:xfrm>
            <a:custGeom>
              <a:avLst/>
              <a:gdLst/>
              <a:ahLst/>
              <a:cxnLst>
                <a:cxn ang="0">
                  <a:pos x="313" y="2"/>
                </a:cxn>
                <a:cxn ang="0">
                  <a:pos x="313" y="2"/>
                </a:cxn>
                <a:cxn ang="0">
                  <a:pos x="316" y="76"/>
                </a:cxn>
                <a:cxn ang="0">
                  <a:pos x="324" y="150"/>
                </a:cxn>
                <a:cxn ang="0">
                  <a:pos x="313" y="227"/>
                </a:cxn>
                <a:cxn ang="0">
                  <a:pos x="306" y="304"/>
                </a:cxn>
                <a:cxn ang="0">
                  <a:pos x="292" y="361"/>
                </a:cxn>
                <a:cxn ang="0">
                  <a:pos x="270" y="400"/>
                </a:cxn>
                <a:cxn ang="0">
                  <a:pos x="240" y="442"/>
                </a:cxn>
                <a:cxn ang="0">
                  <a:pos x="205" y="494"/>
                </a:cxn>
                <a:cxn ang="0">
                  <a:pos x="149" y="532"/>
                </a:cxn>
                <a:cxn ang="0">
                  <a:pos x="77" y="550"/>
                </a:cxn>
                <a:cxn ang="0">
                  <a:pos x="31" y="558"/>
                </a:cxn>
                <a:cxn ang="0">
                  <a:pos x="0" y="566"/>
                </a:cxn>
                <a:cxn ang="0">
                  <a:pos x="25" y="603"/>
                </a:cxn>
                <a:cxn ang="0">
                  <a:pos x="45" y="633"/>
                </a:cxn>
                <a:cxn ang="0">
                  <a:pos x="67" y="625"/>
                </a:cxn>
                <a:cxn ang="0">
                  <a:pos x="44" y="614"/>
                </a:cxn>
                <a:cxn ang="0">
                  <a:pos x="21" y="576"/>
                </a:cxn>
                <a:cxn ang="0">
                  <a:pos x="32" y="570"/>
                </a:cxn>
                <a:cxn ang="0">
                  <a:pos x="76" y="563"/>
                </a:cxn>
                <a:cxn ang="0">
                  <a:pos x="153" y="543"/>
                </a:cxn>
                <a:cxn ang="0">
                  <a:pos x="214" y="502"/>
                </a:cxn>
                <a:cxn ang="0">
                  <a:pos x="250" y="449"/>
                </a:cxn>
                <a:cxn ang="0">
                  <a:pos x="278" y="410"/>
                </a:cxn>
                <a:cxn ang="0">
                  <a:pos x="302" y="368"/>
                </a:cxn>
                <a:cxn ang="0">
                  <a:pos x="318" y="304"/>
                </a:cxn>
                <a:cxn ang="0">
                  <a:pos x="325" y="232"/>
                </a:cxn>
                <a:cxn ang="0">
                  <a:pos x="336" y="152"/>
                </a:cxn>
                <a:cxn ang="0">
                  <a:pos x="328" y="74"/>
                </a:cxn>
                <a:cxn ang="0">
                  <a:pos x="325" y="2"/>
                </a:cxn>
                <a:cxn ang="0">
                  <a:pos x="324" y="0"/>
                </a:cxn>
                <a:cxn ang="0">
                  <a:pos x="319" y="2"/>
                </a:cxn>
              </a:cxnLst>
              <a:rect l="0" t="0" r="r" b="b"/>
              <a:pathLst>
                <a:path w="336" h="637">
                  <a:moveTo>
                    <a:pt x="319" y="2"/>
                  </a:moveTo>
                  <a:lnTo>
                    <a:pt x="313" y="2"/>
                  </a:lnTo>
                  <a:lnTo>
                    <a:pt x="313" y="2"/>
                  </a:lnTo>
                  <a:lnTo>
                    <a:pt x="313" y="2"/>
                  </a:lnTo>
                  <a:lnTo>
                    <a:pt x="315" y="35"/>
                  </a:lnTo>
                  <a:lnTo>
                    <a:pt x="316" y="76"/>
                  </a:lnTo>
                  <a:lnTo>
                    <a:pt x="324" y="113"/>
                  </a:lnTo>
                  <a:lnTo>
                    <a:pt x="324" y="150"/>
                  </a:lnTo>
                  <a:lnTo>
                    <a:pt x="317" y="190"/>
                  </a:lnTo>
                  <a:lnTo>
                    <a:pt x="313" y="227"/>
                  </a:lnTo>
                  <a:lnTo>
                    <a:pt x="305" y="260"/>
                  </a:lnTo>
                  <a:lnTo>
                    <a:pt x="306" y="304"/>
                  </a:lnTo>
                  <a:lnTo>
                    <a:pt x="301" y="337"/>
                  </a:lnTo>
                  <a:lnTo>
                    <a:pt x="292" y="361"/>
                  </a:lnTo>
                  <a:lnTo>
                    <a:pt x="283" y="375"/>
                  </a:lnTo>
                  <a:lnTo>
                    <a:pt x="270" y="400"/>
                  </a:lnTo>
                  <a:lnTo>
                    <a:pt x="251" y="428"/>
                  </a:lnTo>
                  <a:lnTo>
                    <a:pt x="240" y="442"/>
                  </a:lnTo>
                  <a:lnTo>
                    <a:pt x="220" y="468"/>
                  </a:lnTo>
                  <a:lnTo>
                    <a:pt x="205" y="494"/>
                  </a:lnTo>
                  <a:lnTo>
                    <a:pt x="180" y="512"/>
                  </a:lnTo>
                  <a:lnTo>
                    <a:pt x="149" y="532"/>
                  </a:lnTo>
                  <a:lnTo>
                    <a:pt x="111" y="537"/>
                  </a:lnTo>
                  <a:lnTo>
                    <a:pt x="77" y="550"/>
                  </a:lnTo>
                  <a:lnTo>
                    <a:pt x="52" y="555"/>
                  </a:lnTo>
                  <a:lnTo>
                    <a:pt x="31" y="558"/>
                  </a:lnTo>
                  <a:lnTo>
                    <a:pt x="5" y="557"/>
                  </a:lnTo>
                  <a:lnTo>
                    <a:pt x="0" y="566"/>
                  </a:lnTo>
                  <a:lnTo>
                    <a:pt x="11" y="582"/>
                  </a:lnTo>
                  <a:lnTo>
                    <a:pt x="25" y="603"/>
                  </a:lnTo>
                  <a:lnTo>
                    <a:pt x="34" y="621"/>
                  </a:lnTo>
                  <a:lnTo>
                    <a:pt x="45" y="633"/>
                  </a:lnTo>
                  <a:lnTo>
                    <a:pt x="66" y="637"/>
                  </a:lnTo>
                  <a:lnTo>
                    <a:pt x="67" y="625"/>
                  </a:lnTo>
                  <a:lnTo>
                    <a:pt x="51" y="622"/>
                  </a:lnTo>
                  <a:lnTo>
                    <a:pt x="44" y="614"/>
                  </a:lnTo>
                  <a:lnTo>
                    <a:pt x="33" y="593"/>
                  </a:lnTo>
                  <a:lnTo>
                    <a:pt x="21" y="576"/>
                  </a:lnTo>
                  <a:lnTo>
                    <a:pt x="16" y="569"/>
                  </a:lnTo>
                  <a:lnTo>
                    <a:pt x="32" y="570"/>
                  </a:lnTo>
                  <a:lnTo>
                    <a:pt x="56" y="568"/>
                  </a:lnTo>
                  <a:lnTo>
                    <a:pt x="76" y="563"/>
                  </a:lnTo>
                  <a:lnTo>
                    <a:pt x="112" y="549"/>
                  </a:lnTo>
                  <a:lnTo>
                    <a:pt x="153" y="543"/>
                  </a:lnTo>
                  <a:lnTo>
                    <a:pt x="185" y="524"/>
                  </a:lnTo>
                  <a:lnTo>
                    <a:pt x="214" y="502"/>
                  </a:lnTo>
                  <a:lnTo>
                    <a:pt x="229" y="477"/>
                  </a:lnTo>
                  <a:lnTo>
                    <a:pt x="250" y="449"/>
                  </a:lnTo>
                  <a:lnTo>
                    <a:pt x="264" y="431"/>
                  </a:lnTo>
                  <a:lnTo>
                    <a:pt x="278" y="410"/>
                  </a:lnTo>
                  <a:lnTo>
                    <a:pt x="290" y="387"/>
                  </a:lnTo>
                  <a:lnTo>
                    <a:pt x="302" y="368"/>
                  </a:lnTo>
                  <a:lnTo>
                    <a:pt x="313" y="338"/>
                  </a:lnTo>
                  <a:lnTo>
                    <a:pt x="318" y="304"/>
                  </a:lnTo>
                  <a:lnTo>
                    <a:pt x="317" y="263"/>
                  </a:lnTo>
                  <a:lnTo>
                    <a:pt x="325" y="232"/>
                  </a:lnTo>
                  <a:lnTo>
                    <a:pt x="329" y="198"/>
                  </a:lnTo>
                  <a:lnTo>
                    <a:pt x="336" y="152"/>
                  </a:lnTo>
                  <a:lnTo>
                    <a:pt x="336" y="111"/>
                  </a:lnTo>
                  <a:lnTo>
                    <a:pt x="328" y="74"/>
                  </a:lnTo>
                  <a:lnTo>
                    <a:pt x="327" y="35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319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70" name="Freeform 590"/>
            <p:cNvSpPr>
              <a:spLocks/>
            </p:cNvSpPr>
            <p:nvPr/>
          </p:nvSpPr>
          <p:spPr bwMode="auto">
            <a:xfrm>
              <a:off x="936" y="1628"/>
              <a:ext cx="305" cy="724"/>
            </a:xfrm>
            <a:custGeom>
              <a:avLst/>
              <a:gdLst/>
              <a:ahLst/>
              <a:cxnLst>
                <a:cxn ang="0">
                  <a:pos x="23" y="722"/>
                </a:cxn>
                <a:cxn ang="0">
                  <a:pos x="97" y="708"/>
                </a:cxn>
                <a:cxn ang="0">
                  <a:pos x="151" y="665"/>
                </a:cxn>
                <a:cxn ang="0">
                  <a:pos x="175" y="614"/>
                </a:cxn>
                <a:cxn ang="0">
                  <a:pos x="190" y="561"/>
                </a:cxn>
                <a:cxn ang="0">
                  <a:pos x="219" y="518"/>
                </a:cxn>
                <a:cxn ang="0">
                  <a:pos x="260" y="468"/>
                </a:cxn>
                <a:cxn ang="0">
                  <a:pos x="273" y="424"/>
                </a:cxn>
                <a:cxn ang="0">
                  <a:pos x="288" y="383"/>
                </a:cxn>
                <a:cxn ang="0">
                  <a:pos x="286" y="340"/>
                </a:cxn>
                <a:cxn ang="0">
                  <a:pos x="299" y="288"/>
                </a:cxn>
                <a:cxn ang="0">
                  <a:pos x="305" y="235"/>
                </a:cxn>
                <a:cxn ang="0">
                  <a:pos x="295" y="172"/>
                </a:cxn>
                <a:cxn ang="0">
                  <a:pos x="288" y="109"/>
                </a:cxn>
                <a:cxn ang="0">
                  <a:pos x="290" y="68"/>
                </a:cxn>
                <a:cxn ang="0">
                  <a:pos x="302" y="24"/>
                </a:cxn>
                <a:cxn ang="0">
                  <a:pos x="276" y="16"/>
                </a:cxn>
                <a:cxn ang="0">
                  <a:pos x="286" y="47"/>
                </a:cxn>
                <a:cxn ang="0">
                  <a:pos x="276" y="86"/>
                </a:cxn>
                <a:cxn ang="0">
                  <a:pos x="277" y="144"/>
                </a:cxn>
                <a:cxn ang="0">
                  <a:pos x="288" y="203"/>
                </a:cxn>
                <a:cxn ang="0">
                  <a:pos x="290" y="263"/>
                </a:cxn>
                <a:cxn ang="0">
                  <a:pos x="279" y="316"/>
                </a:cxn>
                <a:cxn ang="0">
                  <a:pos x="273" y="366"/>
                </a:cxn>
                <a:cxn ang="0">
                  <a:pos x="263" y="400"/>
                </a:cxn>
                <a:cxn ang="0">
                  <a:pos x="260" y="442"/>
                </a:cxn>
                <a:cxn ang="0">
                  <a:pos x="235" y="484"/>
                </a:cxn>
                <a:cxn ang="0">
                  <a:pos x="196" y="533"/>
                </a:cxn>
                <a:cxn ang="0">
                  <a:pos x="169" y="581"/>
                </a:cxn>
                <a:cxn ang="0">
                  <a:pos x="154" y="637"/>
                </a:cxn>
                <a:cxn ang="0">
                  <a:pos x="119" y="682"/>
                </a:cxn>
                <a:cxn ang="0">
                  <a:pos x="55" y="703"/>
                </a:cxn>
                <a:cxn ang="0">
                  <a:pos x="1" y="712"/>
                </a:cxn>
              </a:cxnLst>
              <a:rect l="0" t="0" r="r" b="b"/>
              <a:pathLst>
                <a:path w="305" h="724">
                  <a:moveTo>
                    <a:pt x="0" y="724"/>
                  </a:moveTo>
                  <a:lnTo>
                    <a:pt x="23" y="722"/>
                  </a:lnTo>
                  <a:lnTo>
                    <a:pt x="57" y="715"/>
                  </a:lnTo>
                  <a:lnTo>
                    <a:pt x="97" y="708"/>
                  </a:lnTo>
                  <a:lnTo>
                    <a:pt x="127" y="691"/>
                  </a:lnTo>
                  <a:lnTo>
                    <a:pt x="151" y="665"/>
                  </a:lnTo>
                  <a:lnTo>
                    <a:pt x="164" y="642"/>
                  </a:lnTo>
                  <a:lnTo>
                    <a:pt x="175" y="614"/>
                  </a:lnTo>
                  <a:lnTo>
                    <a:pt x="181" y="584"/>
                  </a:lnTo>
                  <a:lnTo>
                    <a:pt x="190" y="561"/>
                  </a:lnTo>
                  <a:lnTo>
                    <a:pt x="207" y="538"/>
                  </a:lnTo>
                  <a:lnTo>
                    <a:pt x="219" y="518"/>
                  </a:lnTo>
                  <a:lnTo>
                    <a:pt x="245" y="490"/>
                  </a:lnTo>
                  <a:lnTo>
                    <a:pt x="260" y="468"/>
                  </a:lnTo>
                  <a:lnTo>
                    <a:pt x="271" y="446"/>
                  </a:lnTo>
                  <a:lnTo>
                    <a:pt x="273" y="424"/>
                  </a:lnTo>
                  <a:lnTo>
                    <a:pt x="275" y="404"/>
                  </a:lnTo>
                  <a:lnTo>
                    <a:pt x="288" y="383"/>
                  </a:lnTo>
                  <a:lnTo>
                    <a:pt x="285" y="364"/>
                  </a:lnTo>
                  <a:lnTo>
                    <a:pt x="286" y="340"/>
                  </a:lnTo>
                  <a:lnTo>
                    <a:pt x="292" y="312"/>
                  </a:lnTo>
                  <a:lnTo>
                    <a:pt x="299" y="288"/>
                  </a:lnTo>
                  <a:lnTo>
                    <a:pt x="302" y="264"/>
                  </a:lnTo>
                  <a:lnTo>
                    <a:pt x="305" y="235"/>
                  </a:lnTo>
                  <a:lnTo>
                    <a:pt x="300" y="201"/>
                  </a:lnTo>
                  <a:lnTo>
                    <a:pt x="295" y="172"/>
                  </a:lnTo>
                  <a:lnTo>
                    <a:pt x="289" y="143"/>
                  </a:lnTo>
                  <a:lnTo>
                    <a:pt x="288" y="109"/>
                  </a:lnTo>
                  <a:lnTo>
                    <a:pt x="288" y="87"/>
                  </a:lnTo>
                  <a:lnTo>
                    <a:pt x="290" y="68"/>
                  </a:lnTo>
                  <a:lnTo>
                    <a:pt x="298" y="48"/>
                  </a:lnTo>
                  <a:lnTo>
                    <a:pt x="302" y="24"/>
                  </a:lnTo>
                  <a:lnTo>
                    <a:pt x="277" y="0"/>
                  </a:lnTo>
                  <a:lnTo>
                    <a:pt x="276" y="16"/>
                  </a:lnTo>
                  <a:lnTo>
                    <a:pt x="289" y="28"/>
                  </a:lnTo>
                  <a:lnTo>
                    <a:pt x="286" y="47"/>
                  </a:lnTo>
                  <a:lnTo>
                    <a:pt x="278" y="67"/>
                  </a:lnTo>
                  <a:lnTo>
                    <a:pt x="276" y="86"/>
                  </a:lnTo>
                  <a:lnTo>
                    <a:pt x="276" y="109"/>
                  </a:lnTo>
                  <a:lnTo>
                    <a:pt x="277" y="144"/>
                  </a:lnTo>
                  <a:lnTo>
                    <a:pt x="283" y="174"/>
                  </a:lnTo>
                  <a:lnTo>
                    <a:pt x="288" y="203"/>
                  </a:lnTo>
                  <a:lnTo>
                    <a:pt x="293" y="235"/>
                  </a:lnTo>
                  <a:lnTo>
                    <a:pt x="290" y="263"/>
                  </a:lnTo>
                  <a:lnTo>
                    <a:pt x="287" y="288"/>
                  </a:lnTo>
                  <a:lnTo>
                    <a:pt x="279" y="316"/>
                  </a:lnTo>
                  <a:lnTo>
                    <a:pt x="274" y="338"/>
                  </a:lnTo>
                  <a:lnTo>
                    <a:pt x="273" y="366"/>
                  </a:lnTo>
                  <a:lnTo>
                    <a:pt x="276" y="380"/>
                  </a:lnTo>
                  <a:lnTo>
                    <a:pt x="263" y="400"/>
                  </a:lnTo>
                  <a:lnTo>
                    <a:pt x="261" y="423"/>
                  </a:lnTo>
                  <a:lnTo>
                    <a:pt x="260" y="442"/>
                  </a:lnTo>
                  <a:lnTo>
                    <a:pt x="250" y="462"/>
                  </a:lnTo>
                  <a:lnTo>
                    <a:pt x="235" y="484"/>
                  </a:lnTo>
                  <a:lnTo>
                    <a:pt x="210" y="510"/>
                  </a:lnTo>
                  <a:lnTo>
                    <a:pt x="196" y="533"/>
                  </a:lnTo>
                  <a:lnTo>
                    <a:pt x="179" y="558"/>
                  </a:lnTo>
                  <a:lnTo>
                    <a:pt x="169" y="581"/>
                  </a:lnTo>
                  <a:lnTo>
                    <a:pt x="163" y="613"/>
                  </a:lnTo>
                  <a:lnTo>
                    <a:pt x="154" y="637"/>
                  </a:lnTo>
                  <a:lnTo>
                    <a:pt x="143" y="657"/>
                  </a:lnTo>
                  <a:lnTo>
                    <a:pt x="119" y="682"/>
                  </a:lnTo>
                  <a:lnTo>
                    <a:pt x="95" y="696"/>
                  </a:lnTo>
                  <a:lnTo>
                    <a:pt x="55" y="703"/>
                  </a:lnTo>
                  <a:lnTo>
                    <a:pt x="19" y="710"/>
                  </a:lnTo>
                  <a:lnTo>
                    <a:pt x="1" y="712"/>
                  </a:lnTo>
                  <a:lnTo>
                    <a:pt x="0" y="7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71" name="Freeform 591"/>
            <p:cNvSpPr>
              <a:spLocks/>
            </p:cNvSpPr>
            <p:nvPr/>
          </p:nvSpPr>
          <p:spPr bwMode="auto">
            <a:xfrm>
              <a:off x="1162" y="1628"/>
              <a:ext cx="51" cy="41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30" y="19"/>
                </a:cxn>
                <a:cxn ang="0">
                  <a:pos x="19" y="26"/>
                </a:cxn>
                <a:cxn ang="0">
                  <a:pos x="0" y="29"/>
                </a:cxn>
                <a:cxn ang="0">
                  <a:pos x="1" y="35"/>
                </a:cxn>
                <a:cxn ang="0">
                  <a:pos x="2" y="41"/>
                </a:cxn>
                <a:cxn ang="0">
                  <a:pos x="22" y="37"/>
                </a:cxn>
                <a:cxn ang="0">
                  <a:pos x="38" y="27"/>
                </a:cxn>
                <a:cxn ang="0">
                  <a:pos x="50" y="16"/>
                </a:cxn>
                <a:cxn ang="0">
                  <a:pos x="51" y="0"/>
                </a:cxn>
              </a:cxnLst>
              <a:rect l="0" t="0" r="r" b="b"/>
              <a:pathLst>
                <a:path w="51" h="41">
                  <a:moveTo>
                    <a:pt x="51" y="0"/>
                  </a:moveTo>
                  <a:lnTo>
                    <a:pt x="30" y="19"/>
                  </a:lnTo>
                  <a:lnTo>
                    <a:pt x="19" y="26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22" y="37"/>
                  </a:lnTo>
                  <a:lnTo>
                    <a:pt x="38" y="27"/>
                  </a:lnTo>
                  <a:lnTo>
                    <a:pt x="50" y="1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72" name="Freeform 592"/>
            <p:cNvSpPr>
              <a:spLocks/>
            </p:cNvSpPr>
            <p:nvPr/>
          </p:nvSpPr>
          <p:spPr bwMode="auto">
            <a:xfrm>
              <a:off x="1159" y="1657"/>
              <a:ext cx="4" cy="1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0"/>
                </a:cxn>
                <a:cxn ang="0">
                  <a:pos x="0" y="10"/>
                </a:cxn>
                <a:cxn ang="0">
                  <a:pos x="4" y="6"/>
                </a:cxn>
                <a:cxn ang="0">
                  <a:pos x="3" y="0"/>
                </a:cxn>
              </a:cxnLst>
              <a:rect l="0" t="0" r="r" b="b"/>
              <a:pathLst>
                <a:path w="4" h="10">
                  <a:moveTo>
                    <a:pt x="3" y="0"/>
                  </a:moveTo>
                  <a:lnTo>
                    <a:pt x="3" y="0"/>
                  </a:lnTo>
                  <a:lnTo>
                    <a:pt x="0" y="10"/>
                  </a:lnTo>
                  <a:lnTo>
                    <a:pt x="4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73" name="Freeform 593"/>
            <p:cNvSpPr>
              <a:spLocks/>
            </p:cNvSpPr>
            <p:nvPr/>
          </p:nvSpPr>
          <p:spPr bwMode="auto">
            <a:xfrm>
              <a:off x="1206" y="1775"/>
              <a:ext cx="4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3"/>
                </a:cxn>
                <a:cxn ang="0">
                  <a:pos x="4" y="1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74" name="Freeform 594"/>
            <p:cNvSpPr>
              <a:spLocks/>
            </p:cNvSpPr>
            <p:nvPr/>
          </p:nvSpPr>
          <p:spPr bwMode="auto">
            <a:xfrm>
              <a:off x="1205" y="1776"/>
              <a:ext cx="7" cy="7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7"/>
                </a:cxn>
                <a:cxn ang="0">
                  <a:pos x="4" y="7"/>
                </a:cxn>
                <a:cxn ang="0">
                  <a:pos x="7" y="6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3" y="2"/>
                </a:cxn>
              </a:cxnLst>
              <a:rect l="0" t="0" r="r" b="b"/>
              <a:pathLst>
                <a:path w="7" h="7">
                  <a:moveTo>
                    <a:pt x="3" y="2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1" y="7"/>
                  </a:lnTo>
                  <a:lnTo>
                    <a:pt x="4" y="7"/>
                  </a:lnTo>
                  <a:lnTo>
                    <a:pt x="7" y="6"/>
                  </a:lnTo>
                  <a:lnTo>
                    <a:pt x="6" y="2"/>
                  </a:lnTo>
                  <a:lnTo>
                    <a:pt x="6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75" name="Freeform 595"/>
            <p:cNvSpPr>
              <a:spLocks/>
            </p:cNvSpPr>
            <p:nvPr/>
          </p:nvSpPr>
          <p:spPr bwMode="auto">
            <a:xfrm>
              <a:off x="1206" y="1782"/>
              <a:ext cx="7" cy="7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2" y="7"/>
                </a:cxn>
                <a:cxn ang="0">
                  <a:pos x="4" y="6"/>
                </a:cxn>
                <a:cxn ang="0">
                  <a:pos x="7" y="6"/>
                </a:cxn>
                <a:cxn ang="0">
                  <a:pos x="7" y="2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0" y="1"/>
                </a:cxn>
              </a:cxnLst>
              <a:rect l="0" t="0" r="r" b="b"/>
              <a:pathLst>
                <a:path w="7" h="7">
                  <a:moveTo>
                    <a:pt x="0" y="1"/>
                  </a:moveTo>
                  <a:lnTo>
                    <a:pt x="1" y="3"/>
                  </a:lnTo>
                  <a:lnTo>
                    <a:pt x="1" y="5"/>
                  </a:lnTo>
                  <a:lnTo>
                    <a:pt x="2" y="7"/>
                  </a:lnTo>
                  <a:lnTo>
                    <a:pt x="4" y="6"/>
                  </a:lnTo>
                  <a:lnTo>
                    <a:pt x="7" y="6"/>
                  </a:lnTo>
                  <a:lnTo>
                    <a:pt x="7" y="2"/>
                  </a:lnTo>
                  <a:lnTo>
                    <a:pt x="6" y="0"/>
                  </a:lnTo>
                  <a:lnTo>
                    <a:pt x="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76" name="Freeform 596"/>
            <p:cNvSpPr>
              <a:spLocks/>
            </p:cNvSpPr>
            <p:nvPr/>
          </p:nvSpPr>
          <p:spPr bwMode="auto">
            <a:xfrm>
              <a:off x="1201" y="1785"/>
              <a:ext cx="17" cy="150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7" y="3"/>
                </a:cxn>
                <a:cxn ang="0">
                  <a:pos x="7" y="8"/>
                </a:cxn>
                <a:cxn ang="0">
                  <a:pos x="8" y="11"/>
                </a:cxn>
                <a:cxn ang="0">
                  <a:pos x="9" y="15"/>
                </a:cxn>
                <a:cxn ang="0">
                  <a:pos x="9" y="19"/>
                </a:cxn>
                <a:cxn ang="0">
                  <a:pos x="9" y="21"/>
                </a:cxn>
                <a:cxn ang="0">
                  <a:pos x="9" y="39"/>
                </a:cxn>
                <a:cxn ang="0">
                  <a:pos x="10" y="42"/>
                </a:cxn>
                <a:cxn ang="0">
                  <a:pos x="10" y="45"/>
                </a:cxn>
                <a:cxn ang="0">
                  <a:pos x="10" y="47"/>
                </a:cxn>
                <a:cxn ang="0">
                  <a:pos x="10" y="50"/>
                </a:cxn>
                <a:cxn ang="0">
                  <a:pos x="11" y="52"/>
                </a:cxn>
                <a:cxn ang="0">
                  <a:pos x="11" y="55"/>
                </a:cxn>
                <a:cxn ang="0">
                  <a:pos x="11" y="59"/>
                </a:cxn>
                <a:cxn ang="0">
                  <a:pos x="11" y="86"/>
                </a:cxn>
                <a:cxn ang="0">
                  <a:pos x="9" y="116"/>
                </a:cxn>
                <a:cxn ang="0">
                  <a:pos x="0" y="149"/>
                </a:cxn>
                <a:cxn ang="0">
                  <a:pos x="6" y="150"/>
                </a:cxn>
                <a:cxn ang="0">
                  <a:pos x="15" y="117"/>
                </a:cxn>
                <a:cxn ang="0">
                  <a:pos x="17" y="86"/>
                </a:cxn>
                <a:cxn ang="0">
                  <a:pos x="17" y="86"/>
                </a:cxn>
                <a:cxn ang="0">
                  <a:pos x="17" y="59"/>
                </a:cxn>
                <a:cxn ang="0">
                  <a:pos x="16" y="55"/>
                </a:cxn>
                <a:cxn ang="0">
                  <a:pos x="16" y="51"/>
                </a:cxn>
                <a:cxn ang="0">
                  <a:pos x="16" y="49"/>
                </a:cxn>
                <a:cxn ang="0">
                  <a:pos x="16" y="46"/>
                </a:cxn>
                <a:cxn ang="0">
                  <a:pos x="15" y="44"/>
                </a:cxn>
                <a:cxn ang="0">
                  <a:pos x="15" y="41"/>
                </a:cxn>
                <a:cxn ang="0">
                  <a:pos x="15" y="38"/>
                </a:cxn>
                <a:cxn ang="0">
                  <a:pos x="15" y="20"/>
                </a:cxn>
                <a:cxn ang="0">
                  <a:pos x="15" y="18"/>
                </a:cxn>
                <a:cxn ang="0">
                  <a:pos x="15" y="14"/>
                </a:cxn>
                <a:cxn ang="0">
                  <a:pos x="14" y="8"/>
                </a:cxn>
                <a:cxn ang="0">
                  <a:pos x="13" y="5"/>
                </a:cxn>
                <a:cxn ang="0">
                  <a:pos x="12" y="0"/>
                </a:cxn>
                <a:cxn ang="0">
                  <a:pos x="12" y="3"/>
                </a:cxn>
                <a:cxn ang="0">
                  <a:pos x="9" y="3"/>
                </a:cxn>
              </a:cxnLst>
              <a:rect l="0" t="0" r="r" b="b"/>
              <a:pathLst>
                <a:path w="17" h="150">
                  <a:moveTo>
                    <a:pt x="9" y="3"/>
                  </a:moveTo>
                  <a:lnTo>
                    <a:pt x="7" y="3"/>
                  </a:lnTo>
                  <a:lnTo>
                    <a:pt x="7" y="8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9" y="39"/>
                  </a:lnTo>
                  <a:lnTo>
                    <a:pt x="10" y="42"/>
                  </a:lnTo>
                  <a:lnTo>
                    <a:pt x="10" y="45"/>
                  </a:lnTo>
                  <a:lnTo>
                    <a:pt x="10" y="47"/>
                  </a:lnTo>
                  <a:lnTo>
                    <a:pt x="10" y="50"/>
                  </a:lnTo>
                  <a:lnTo>
                    <a:pt x="11" y="52"/>
                  </a:lnTo>
                  <a:lnTo>
                    <a:pt x="11" y="55"/>
                  </a:lnTo>
                  <a:lnTo>
                    <a:pt x="11" y="59"/>
                  </a:lnTo>
                  <a:lnTo>
                    <a:pt x="11" y="86"/>
                  </a:lnTo>
                  <a:lnTo>
                    <a:pt x="9" y="116"/>
                  </a:lnTo>
                  <a:lnTo>
                    <a:pt x="0" y="149"/>
                  </a:lnTo>
                  <a:lnTo>
                    <a:pt x="6" y="150"/>
                  </a:lnTo>
                  <a:lnTo>
                    <a:pt x="15" y="117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17" y="59"/>
                  </a:lnTo>
                  <a:lnTo>
                    <a:pt x="16" y="55"/>
                  </a:lnTo>
                  <a:lnTo>
                    <a:pt x="16" y="51"/>
                  </a:lnTo>
                  <a:lnTo>
                    <a:pt x="16" y="49"/>
                  </a:lnTo>
                  <a:lnTo>
                    <a:pt x="16" y="46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5" y="38"/>
                  </a:lnTo>
                  <a:lnTo>
                    <a:pt x="15" y="20"/>
                  </a:lnTo>
                  <a:lnTo>
                    <a:pt x="15" y="18"/>
                  </a:lnTo>
                  <a:lnTo>
                    <a:pt x="15" y="14"/>
                  </a:lnTo>
                  <a:lnTo>
                    <a:pt x="14" y="8"/>
                  </a:lnTo>
                  <a:lnTo>
                    <a:pt x="13" y="5"/>
                  </a:lnTo>
                  <a:lnTo>
                    <a:pt x="12" y="0"/>
                  </a:lnTo>
                  <a:lnTo>
                    <a:pt x="12" y="3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77" name="Freeform 597"/>
            <p:cNvSpPr>
              <a:spLocks/>
            </p:cNvSpPr>
            <p:nvPr/>
          </p:nvSpPr>
          <p:spPr bwMode="auto">
            <a:xfrm>
              <a:off x="933" y="2240"/>
              <a:ext cx="145" cy="56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56"/>
                </a:cxn>
                <a:cxn ang="0">
                  <a:pos x="43" y="56"/>
                </a:cxn>
                <a:cxn ang="0">
                  <a:pos x="74" y="45"/>
                </a:cxn>
                <a:cxn ang="0">
                  <a:pos x="106" y="30"/>
                </a:cxn>
                <a:cxn ang="0">
                  <a:pos x="121" y="22"/>
                </a:cxn>
                <a:cxn ang="0">
                  <a:pos x="145" y="5"/>
                </a:cxn>
                <a:cxn ang="0">
                  <a:pos x="142" y="0"/>
                </a:cxn>
                <a:cxn ang="0">
                  <a:pos x="118" y="18"/>
                </a:cxn>
                <a:cxn ang="0">
                  <a:pos x="100" y="28"/>
                </a:cxn>
                <a:cxn ang="0">
                  <a:pos x="81" y="37"/>
                </a:cxn>
                <a:cxn ang="0">
                  <a:pos x="41" y="50"/>
                </a:cxn>
                <a:cxn ang="0">
                  <a:pos x="0" y="50"/>
                </a:cxn>
              </a:cxnLst>
              <a:rect l="0" t="0" r="r" b="b"/>
              <a:pathLst>
                <a:path w="145" h="56">
                  <a:moveTo>
                    <a:pt x="0" y="50"/>
                  </a:moveTo>
                  <a:lnTo>
                    <a:pt x="0" y="56"/>
                  </a:lnTo>
                  <a:lnTo>
                    <a:pt x="43" y="56"/>
                  </a:lnTo>
                  <a:lnTo>
                    <a:pt x="74" y="45"/>
                  </a:lnTo>
                  <a:lnTo>
                    <a:pt x="106" y="30"/>
                  </a:lnTo>
                  <a:lnTo>
                    <a:pt x="121" y="22"/>
                  </a:lnTo>
                  <a:lnTo>
                    <a:pt x="145" y="5"/>
                  </a:lnTo>
                  <a:lnTo>
                    <a:pt x="142" y="0"/>
                  </a:lnTo>
                  <a:lnTo>
                    <a:pt x="118" y="18"/>
                  </a:lnTo>
                  <a:lnTo>
                    <a:pt x="100" y="28"/>
                  </a:lnTo>
                  <a:lnTo>
                    <a:pt x="81" y="37"/>
                  </a:lnTo>
                  <a:lnTo>
                    <a:pt x="41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278" name="Freeform 598"/>
          <p:cNvSpPr>
            <a:spLocks/>
          </p:cNvSpPr>
          <p:nvPr/>
        </p:nvSpPr>
        <p:spPr bwMode="auto">
          <a:xfrm>
            <a:off x="8205788" y="2617788"/>
            <a:ext cx="511175" cy="131762"/>
          </a:xfrm>
          <a:custGeom>
            <a:avLst/>
            <a:gdLst/>
            <a:ahLst/>
            <a:cxnLst>
              <a:cxn ang="0">
                <a:pos x="0" y="63"/>
              </a:cxn>
              <a:cxn ang="0">
                <a:pos x="36" y="55"/>
              </a:cxn>
              <a:cxn ang="0">
                <a:pos x="68" y="44"/>
              </a:cxn>
              <a:cxn ang="0">
                <a:pos x="103" y="35"/>
              </a:cxn>
              <a:cxn ang="0">
                <a:pos x="138" y="29"/>
              </a:cxn>
              <a:cxn ang="0">
                <a:pos x="181" y="21"/>
              </a:cxn>
              <a:cxn ang="0">
                <a:pos x="220" y="20"/>
              </a:cxn>
              <a:cxn ang="0">
                <a:pos x="256" y="14"/>
              </a:cxn>
              <a:cxn ang="0">
                <a:pos x="282" y="12"/>
              </a:cxn>
              <a:cxn ang="0">
                <a:pos x="322" y="0"/>
              </a:cxn>
              <a:cxn ang="0">
                <a:pos x="311" y="44"/>
              </a:cxn>
              <a:cxn ang="0">
                <a:pos x="299" y="71"/>
              </a:cxn>
              <a:cxn ang="0">
                <a:pos x="289" y="83"/>
              </a:cxn>
              <a:cxn ang="0">
                <a:pos x="267" y="67"/>
              </a:cxn>
              <a:cxn ang="0">
                <a:pos x="236" y="63"/>
              </a:cxn>
              <a:cxn ang="0">
                <a:pos x="215" y="62"/>
              </a:cxn>
              <a:cxn ang="0">
                <a:pos x="170" y="58"/>
              </a:cxn>
              <a:cxn ang="0">
                <a:pos x="138" y="56"/>
              </a:cxn>
              <a:cxn ang="0">
                <a:pos x="99" y="59"/>
              </a:cxn>
              <a:cxn ang="0">
                <a:pos x="76" y="62"/>
              </a:cxn>
              <a:cxn ang="0">
                <a:pos x="52" y="64"/>
              </a:cxn>
              <a:cxn ang="0">
                <a:pos x="13" y="68"/>
              </a:cxn>
              <a:cxn ang="0">
                <a:pos x="0" y="63"/>
              </a:cxn>
              <a:cxn ang="0">
                <a:pos x="0" y="63"/>
              </a:cxn>
            </a:cxnLst>
            <a:rect l="0" t="0" r="r" b="b"/>
            <a:pathLst>
              <a:path w="322" h="83">
                <a:moveTo>
                  <a:pt x="0" y="63"/>
                </a:moveTo>
                <a:lnTo>
                  <a:pt x="36" y="55"/>
                </a:lnTo>
                <a:lnTo>
                  <a:pt x="68" y="44"/>
                </a:lnTo>
                <a:lnTo>
                  <a:pt x="103" y="35"/>
                </a:lnTo>
                <a:lnTo>
                  <a:pt x="138" y="29"/>
                </a:lnTo>
                <a:lnTo>
                  <a:pt x="181" y="21"/>
                </a:lnTo>
                <a:lnTo>
                  <a:pt x="220" y="20"/>
                </a:lnTo>
                <a:lnTo>
                  <a:pt x="256" y="14"/>
                </a:lnTo>
                <a:lnTo>
                  <a:pt x="282" y="12"/>
                </a:lnTo>
                <a:lnTo>
                  <a:pt x="322" y="0"/>
                </a:lnTo>
                <a:lnTo>
                  <a:pt x="311" y="44"/>
                </a:lnTo>
                <a:lnTo>
                  <a:pt x="299" y="71"/>
                </a:lnTo>
                <a:lnTo>
                  <a:pt x="289" y="83"/>
                </a:lnTo>
                <a:lnTo>
                  <a:pt x="267" y="67"/>
                </a:lnTo>
                <a:lnTo>
                  <a:pt x="236" y="63"/>
                </a:lnTo>
                <a:lnTo>
                  <a:pt x="215" y="62"/>
                </a:lnTo>
                <a:lnTo>
                  <a:pt x="170" y="58"/>
                </a:lnTo>
                <a:lnTo>
                  <a:pt x="138" y="56"/>
                </a:lnTo>
                <a:lnTo>
                  <a:pt x="99" y="59"/>
                </a:lnTo>
                <a:lnTo>
                  <a:pt x="76" y="62"/>
                </a:lnTo>
                <a:lnTo>
                  <a:pt x="52" y="64"/>
                </a:lnTo>
                <a:lnTo>
                  <a:pt x="13" y="68"/>
                </a:lnTo>
                <a:lnTo>
                  <a:pt x="0" y="63"/>
                </a:lnTo>
                <a:lnTo>
                  <a:pt x="0" y="63"/>
                </a:lnTo>
                <a:close/>
              </a:path>
            </a:pathLst>
          </a:custGeom>
          <a:solidFill>
            <a:srgbClr val="CCCC3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79" name="Freeform 599"/>
          <p:cNvSpPr>
            <a:spLocks/>
          </p:cNvSpPr>
          <p:nvPr/>
        </p:nvSpPr>
        <p:spPr bwMode="auto">
          <a:xfrm>
            <a:off x="8204200" y="2603500"/>
            <a:ext cx="527050" cy="157163"/>
          </a:xfrm>
          <a:custGeom>
            <a:avLst/>
            <a:gdLst/>
            <a:ahLst/>
            <a:cxnLst>
              <a:cxn ang="0">
                <a:pos x="0" y="66"/>
              </a:cxn>
              <a:cxn ang="0">
                <a:pos x="2" y="78"/>
              </a:cxn>
              <a:cxn ang="0">
                <a:pos x="37" y="70"/>
              </a:cxn>
              <a:cxn ang="0">
                <a:pos x="67" y="60"/>
              </a:cxn>
              <a:cxn ang="0">
                <a:pos x="107" y="50"/>
              </a:cxn>
              <a:cxn ang="0">
                <a:pos x="140" y="44"/>
              </a:cxn>
              <a:cxn ang="0">
                <a:pos x="183" y="36"/>
              </a:cxn>
              <a:cxn ang="0">
                <a:pos x="221" y="35"/>
              </a:cxn>
              <a:cxn ang="0">
                <a:pos x="257" y="29"/>
              </a:cxn>
              <a:cxn ang="0">
                <a:pos x="283" y="27"/>
              </a:cxn>
              <a:cxn ang="0">
                <a:pos x="315" y="17"/>
              </a:cxn>
              <a:cxn ang="0">
                <a:pos x="306" y="52"/>
              </a:cxn>
              <a:cxn ang="0">
                <a:pos x="295" y="78"/>
              </a:cxn>
              <a:cxn ang="0">
                <a:pos x="289" y="84"/>
              </a:cxn>
              <a:cxn ang="0">
                <a:pos x="290" y="99"/>
              </a:cxn>
              <a:cxn ang="0">
                <a:pos x="306" y="83"/>
              </a:cxn>
              <a:cxn ang="0">
                <a:pos x="318" y="54"/>
              </a:cxn>
              <a:cxn ang="0">
                <a:pos x="332" y="0"/>
              </a:cxn>
              <a:cxn ang="0">
                <a:pos x="283" y="15"/>
              </a:cxn>
              <a:cxn ang="0">
                <a:pos x="256" y="17"/>
              </a:cxn>
              <a:cxn ang="0">
                <a:pos x="221" y="23"/>
              </a:cxn>
              <a:cxn ang="0">
                <a:pos x="181" y="24"/>
              </a:cxn>
              <a:cxn ang="0">
                <a:pos x="138" y="32"/>
              </a:cxn>
              <a:cxn ang="0">
                <a:pos x="102" y="38"/>
              </a:cxn>
              <a:cxn ang="0">
                <a:pos x="70" y="47"/>
              </a:cxn>
              <a:cxn ang="0">
                <a:pos x="37" y="58"/>
              </a:cxn>
              <a:cxn ang="0">
                <a:pos x="0" y="66"/>
              </a:cxn>
            </a:cxnLst>
            <a:rect l="0" t="0" r="r" b="b"/>
            <a:pathLst>
              <a:path w="332" h="99">
                <a:moveTo>
                  <a:pt x="0" y="66"/>
                </a:moveTo>
                <a:lnTo>
                  <a:pt x="2" y="78"/>
                </a:lnTo>
                <a:lnTo>
                  <a:pt x="37" y="70"/>
                </a:lnTo>
                <a:lnTo>
                  <a:pt x="67" y="60"/>
                </a:lnTo>
                <a:lnTo>
                  <a:pt x="107" y="50"/>
                </a:lnTo>
                <a:lnTo>
                  <a:pt x="140" y="44"/>
                </a:lnTo>
                <a:lnTo>
                  <a:pt x="183" y="36"/>
                </a:lnTo>
                <a:lnTo>
                  <a:pt x="221" y="35"/>
                </a:lnTo>
                <a:lnTo>
                  <a:pt x="257" y="29"/>
                </a:lnTo>
                <a:lnTo>
                  <a:pt x="283" y="27"/>
                </a:lnTo>
                <a:lnTo>
                  <a:pt x="315" y="17"/>
                </a:lnTo>
                <a:lnTo>
                  <a:pt x="306" y="52"/>
                </a:lnTo>
                <a:lnTo>
                  <a:pt x="295" y="78"/>
                </a:lnTo>
                <a:lnTo>
                  <a:pt x="289" y="84"/>
                </a:lnTo>
                <a:lnTo>
                  <a:pt x="290" y="99"/>
                </a:lnTo>
                <a:lnTo>
                  <a:pt x="306" y="83"/>
                </a:lnTo>
                <a:lnTo>
                  <a:pt x="318" y="54"/>
                </a:lnTo>
                <a:lnTo>
                  <a:pt x="332" y="0"/>
                </a:lnTo>
                <a:lnTo>
                  <a:pt x="283" y="15"/>
                </a:lnTo>
                <a:lnTo>
                  <a:pt x="256" y="17"/>
                </a:lnTo>
                <a:lnTo>
                  <a:pt x="221" y="23"/>
                </a:lnTo>
                <a:lnTo>
                  <a:pt x="181" y="24"/>
                </a:lnTo>
                <a:lnTo>
                  <a:pt x="138" y="32"/>
                </a:lnTo>
                <a:lnTo>
                  <a:pt x="102" y="38"/>
                </a:lnTo>
                <a:lnTo>
                  <a:pt x="70" y="47"/>
                </a:lnTo>
                <a:lnTo>
                  <a:pt x="37" y="58"/>
                </a:lnTo>
                <a:lnTo>
                  <a:pt x="0" y="6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80" name="Freeform 600"/>
          <p:cNvSpPr>
            <a:spLocks/>
          </p:cNvSpPr>
          <p:nvPr/>
        </p:nvSpPr>
        <p:spPr bwMode="auto">
          <a:xfrm>
            <a:off x="8202613" y="2697163"/>
            <a:ext cx="461962" cy="63500"/>
          </a:xfrm>
          <a:custGeom>
            <a:avLst/>
            <a:gdLst/>
            <a:ahLst/>
            <a:cxnLst>
              <a:cxn ang="0">
                <a:pos x="290" y="25"/>
              </a:cxn>
              <a:cxn ang="0">
                <a:pos x="271" y="12"/>
              </a:cxn>
              <a:cxn ang="0">
                <a:pos x="238" y="7"/>
              </a:cxn>
              <a:cxn ang="0">
                <a:pos x="218" y="6"/>
              </a:cxn>
              <a:cxn ang="0">
                <a:pos x="175" y="2"/>
              </a:cxn>
              <a:cxn ang="0">
                <a:pos x="140" y="0"/>
              </a:cxn>
              <a:cxn ang="0">
                <a:pos x="101" y="3"/>
              </a:cxn>
              <a:cxn ang="0">
                <a:pos x="77" y="6"/>
              </a:cxn>
              <a:cxn ang="0">
                <a:pos x="53" y="8"/>
              </a:cxn>
              <a:cxn ang="0">
                <a:pos x="15" y="12"/>
              </a:cxn>
              <a:cxn ang="0">
                <a:pos x="4" y="8"/>
              </a:cxn>
              <a:cxn ang="0">
                <a:pos x="2" y="13"/>
              </a:cxn>
              <a:cxn ang="0">
                <a:pos x="0" y="19"/>
              </a:cxn>
              <a:cxn ang="0">
                <a:pos x="15" y="24"/>
              </a:cxn>
              <a:cxn ang="0">
                <a:pos x="54" y="20"/>
              </a:cxn>
              <a:cxn ang="0">
                <a:pos x="78" y="18"/>
              </a:cxn>
              <a:cxn ang="0">
                <a:pos x="102" y="15"/>
              </a:cxn>
              <a:cxn ang="0">
                <a:pos x="140" y="12"/>
              </a:cxn>
              <a:cxn ang="0">
                <a:pos x="170" y="14"/>
              </a:cxn>
              <a:cxn ang="0">
                <a:pos x="216" y="18"/>
              </a:cxn>
              <a:cxn ang="0">
                <a:pos x="237" y="19"/>
              </a:cxn>
              <a:cxn ang="0">
                <a:pos x="267" y="23"/>
              </a:cxn>
              <a:cxn ang="0">
                <a:pos x="291" y="40"/>
              </a:cxn>
              <a:cxn ang="0">
                <a:pos x="290" y="25"/>
              </a:cxn>
            </a:cxnLst>
            <a:rect l="0" t="0" r="r" b="b"/>
            <a:pathLst>
              <a:path w="291" h="40">
                <a:moveTo>
                  <a:pt x="290" y="25"/>
                </a:moveTo>
                <a:lnTo>
                  <a:pt x="271" y="12"/>
                </a:lnTo>
                <a:lnTo>
                  <a:pt x="238" y="7"/>
                </a:lnTo>
                <a:lnTo>
                  <a:pt x="218" y="6"/>
                </a:lnTo>
                <a:lnTo>
                  <a:pt x="175" y="2"/>
                </a:lnTo>
                <a:lnTo>
                  <a:pt x="140" y="0"/>
                </a:lnTo>
                <a:lnTo>
                  <a:pt x="101" y="3"/>
                </a:lnTo>
                <a:lnTo>
                  <a:pt x="77" y="6"/>
                </a:lnTo>
                <a:lnTo>
                  <a:pt x="53" y="8"/>
                </a:lnTo>
                <a:lnTo>
                  <a:pt x="15" y="12"/>
                </a:lnTo>
                <a:lnTo>
                  <a:pt x="4" y="8"/>
                </a:lnTo>
                <a:lnTo>
                  <a:pt x="2" y="13"/>
                </a:lnTo>
                <a:lnTo>
                  <a:pt x="0" y="19"/>
                </a:lnTo>
                <a:lnTo>
                  <a:pt x="15" y="24"/>
                </a:lnTo>
                <a:lnTo>
                  <a:pt x="54" y="20"/>
                </a:lnTo>
                <a:lnTo>
                  <a:pt x="78" y="18"/>
                </a:lnTo>
                <a:lnTo>
                  <a:pt x="102" y="15"/>
                </a:lnTo>
                <a:lnTo>
                  <a:pt x="140" y="12"/>
                </a:lnTo>
                <a:lnTo>
                  <a:pt x="170" y="14"/>
                </a:lnTo>
                <a:lnTo>
                  <a:pt x="216" y="18"/>
                </a:lnTo>
                <a:lnTo>
                  <a:pt x="237" y="19"/>
                </a:lnTo>
                <a:lnTo>
                  <a:pt x="267" y="23"/>
                </a:lnTo>
                <a:lnTo>
                  <a:pt x="291" y="40"/>
                </a:lnTo>
                <a:lnTo>
                  <a:pt x="290" y="2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81" name="Freeform 601"/>
          <p:cNvSpPr>
            <a:spLocks/>
          </p:cNvSpPr>
          <p:nvPr/>
        </p:nvSpPr>
        <p:spPr bwMode="auto">
          <a:xfrm>
            <a:off x="8202613" y="2708275"/>
            <a:ext cx="3175" cy="19050"/>
          </a:xfrm>
          <a:custGeom>
            <a:avLst/>
            <a:gdLst/>
            <a:ahLst/>
            <a:cxnLst>
              <a:cxn ang="0">
                <a:pos x="2" y="6"/>
              </a:cxn>
              <a:cxn ang="0">
                <a:pos x="1" y="0"/>
              </a:cxn>
              <a:cxn ang="0">
                <a:pos x="0" y="12"/>
              </a:cxn>
              <a:cxn ang="0">
                <a:pos x="0" y="12"/>
              </a:cxn>
              <a:cxn ang="0">
                <a:pos x="2" y="6"/>
              </a:cxn>
            </a:cxnLst>
            <a:rect l="0" t="0" r="r" b="b"/>
            <a:pathLst>
              <a:path w="2" h="12">
                <a:moveTo>
                  <a:pt x="2" y="6"/>
                </a:moveTo>
                <a:lnTo>
                  <a:pt x="1" y="0"/>
                </a:lnTo>
                <a:lnTo>
                  <a:pt x="0" y="12"/>
                </a:lnTo>
                <a:lnTo>
                  <a:pt x="0" y="12"/>
                </a:lnTo>
                <a:lnTo>
                  <a:pt x="2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82" name="Freeform 602"/>
          <p:cNvSpPr>
            <a:spLocks/>
          </p:cNvSpPr>
          <p:nvPr/>
        </p:nvSpPr>
        <p:spPr bwMode="auto">
          <a:xfrm>
            <a:off x="9337675" y="2430463"/>
            <a:ext cx="452438" cy="407987"/>
          </a:xfrm>
          <a:custGeom>
            <a:avLst/>
            <a:gdLst/>
            <a:ahLst/>
            <a:cxnLst>
              <a:cxn ang="0">
                <a:pos x="27" y="207"/>
              </a:cxn>
              <a:cxn ang="0">
                <a:pos x="81" y="199"/>
              </a:cxn>
              <a:cxn ang="0">
                <a:pos x="105" y="188"/>
              </a:cxn>
              <a:cxn ang="0">
                <a:pos x="108" y="187"/>
              </a:cxn>
              <a:cxn ang="0">
                <a:pos x="112" y="185"/>
              </a:cxn>
              <a:cxn ang="0">
                <a:pos x="118" y="182"/>
              </a:cxn>
              <a:cxn ang="0">
                <a:pos x="124" y="180"/>
              </a:cxn>
              <a:cxn ang="0">
                <a:pos x="128" y="178"/>
              </a:cxn>
              <a:cxn ang="0">
                <a:pos x="131" y="177"/>
              </a:cxn>
              <a:cxn ang="0">
                <a:pos x="135" y="175"/>
              </a:cxn>
              <a:cxn ang="0">
                <a:pos x="141" y="171"/>
              </a:cxn>
              <a:cxn ang="0">
                <a:pos x="146" y="168"/>
              </a:cxn>
              <a:cxn ang="0">
                <a:pos x="151" y="164"/>
              </a:cxn>
              <a:cxn ang="0">
                <a:pos x="154" y="163"/>
              </a:cxn>
              <a:cxn ang="0">
                <a:pos x="174" y="147"/>
              </a:cxn>
              <a:cxn ang="0">
                <a:pos x="199" y="105"/>
              </a:cxn>
              <a:cxn ang="0">
                <a:pos x="209" y="62"/>
              </a:cxn>
              <a:cxn ang="0">
                <a:pos x="218" y="14"/>
              </a:cxn>
              <a:cxn ang="0">
                <a:pos x="243" y="32"/>
              </a:cxn>
              <a:cxn ang="0">
                <a:pos x="276" y="110"/>
              </a:cxn>
              <a:cxn ang="0">
                <a:pos x="281" y="145"/>
              </a:cxn>
              <a:cxn ang="0">
                <a:pos x="281" y="149"/>
              </a:cxn>
              <a:cxn ang="0">
                <a:pos x="282" y="156"/>
              </a:cxn>
              <a:cxn ang="0">
                <a:pos x="283" y="163"/>
              </a:cxn>
              <a:cxn ang="0">
                <a:pos x="284" y="170"/>
              </a:cxn>
              <a:cxn ang="0">
                <a:pos x="284" y="176"/>
              </a:cxn>
              <a:cxn ang="0">
                <a:pos x="284" y="180"/>
              </a:cxn>
              <a:cxn ang="0">
                <a:pos x="283" y="185"/>
              </a:cxn>
              <a:cxn ang="0">
                <a:pos x="281" y="193"/>
              </a:cxn>
              <a:cxn ang="0">
                <a:pos x="278" y="201"/>
              </a:cxn>
              <a:cxn ang="0">
                <a:pos x="276" y="208"/>
              </a:cxn>
              <a:cxn ang="0">
                <a:pos x="275" y="212"/>
              </a:cxn>
              <a:cxn ang="0">
                <a:pos x="250" y="231"/>
              </a:cxn>
              <a:cxn ang="0">
                <a:pos x="196" y="246"/>
              </a:cxn>
              <a:cxn ang="0">
                <a:pos x="140" y="257"/>
              </a:cxn>
              <a:cxn ang="0">
                <a:pos x="94" y="247"/>
              </a:cxn>
              <a:cxn ang="0">
                <a:pos x="44" y="232"/>
              </a:cxn>
              <a:cxn ang="0">
                <a:pos x="0" y="202"/>
              </a:cxn>
            </a:cxnLst>
            <a:rect l="0" t="0" r="r" b="b"/>
            <a:pathLst>
              <a:path w="285" h="257">
                <a:moveTo>
                  <a:pt x="0" y="202"/>
                </a:moveTo>
                <a:lnTo>
                  <a:pt x="27" y="207"/>
                </a:lnTo>
                <a:lnTo>
                  <a:pt x="51" y="207"/>
                </a:lnTo>
                <a:lnTo>
                  <a:pt x="81" y="199"/>
                </a:lnTo>
                <a:lnTo>
                  <a:pt x="105" y="188"/>
                </a:lnTo>
                <a:lnTo>
                  <a:pt x="105" y="188"/>
                </a:lnTo>
                <a:lnTo>
                  <a:pt x="106" y="188"/>
                </a:lnTo>
                <a:lnTo>
                  <a:pt x="108" y="187"/>
                </a:lnTo>
                <a:lnTo>
                  <a:pt x="110" y="186"/>
                </a:lnTo>
                <a:lnTo>
                  <a:pt x="112" y="185"/>
                </a:lnTo>
                <a:lnTo>
                  <a:pt x="115" y="184"/>
                </a:lnTo>
                <a:lnTo>
                  <a:pt x="118" y="182"/>
                </a:lnTo>
                <a:lnTo>
                  <a:pt x="121" y="181"/>
                </a:lnTo>
                <a:lnTo>
                  <a:pt x="124" y="180"/>
                </a:lnTo>
                <a:lnTo>
                  <a:pt x="126" y="179"/>
                </a:lnTo>
                <a:lnTo>
                  <a:pt x="128" y="178"/>
                </a:lnTo>
                <a:lnTo>
                  <a:pt x="130" y="178"/>
                </a:lnTo>
                <a:lnTo>
                  <a:pt x="131" y="177"/>
                </a:lnTo>
                <a:lnTo>
                  <a:pt x="133" y="176"/>
                </a:lnTo>
                <a:lnTo>
                  <a:pt x="135" y="175"/>
                </a:lnTo>
                <a:lnTo>
                  <a:pt x="138" y="173"/>
                </a:lnTo>
                <a:lnTo>
                  <a:pt x="141" y="171"/>
                </a:lnTo>
                <a:lnTo>
                  <a:pt x="144" y="169"/>
                </a:lnTo>
                <a:lnTo>
                  <a:pt x="146" y="168"/>
                </a:lnTo>
                <a:lnTo>
                  <a:pt x="149" y="166"/>
                </a:lnTo>
                <a:lnTo>
                  <a:pt x="151" y="164"/>
                </a:lnTo>
                <a:lnTo>
                  <a:pt x="152" y="163"/>
                </a:lnTo>
                <a:lnTo>
                  <a:pt x="154" y="163"/>
                </a:lnTo>
                <a:lnTo>
                  <a:pt x="154" y="162"/>
                </a:lnTo>
                <a:lnTo>
                  <a:pt x="174" y="147"/>
                </a:lnTo>
                <a:lnTo>
                  <a:pt x="187" y="126"/>
                </a:lnTo>
                <a:lnTo>
                  <a:pt x="199" y="105"/>
                </a:lnTo>
                <a:lnTo>
                  <a:pt x="207" y="86"/>
                </a:lnTo>
                <a:lnTo>
                  <a:pt x="209" y="62"/>
                </a:lnTo>
                <a:lnTo>
                  <a:pt x="215" y="34"/>
                </a:lnTo>
                <a:lnTo>
                  <a:pt x="218" y="14"/>
                </a:lnTo>
                <a:lnTo>
                  <a:pt x="223" y="0"/>
                </a:lnTo>
                <a:lnTo>
                  <a:pt x="243" y="32"/>
                </a:lnTo>
                <a:lnTo>
                  <a:pt x="262" y="72"/>
                </a:lnTo>
                <a:lnTo>
                  <a:pt x="276" y="110"/>
                </a:lnTo>
                <a:lnTo>
                  <a:pt x="281" y="144"/>
                </a:lnTo>
                <a:lnTo>
                  <a:pt x="281" y="145"/>
                </a:lnTo>
                <a:lnTo>
                  <a:pt x="281" y="146"/>
                </a:lnTo>
                <a:lnTo>
                  <a:pt x="281" y="149"/>
                </a:lnTo>
                <a:lnTo>
                  <a:pt x="281" y="152"/>
                </a:lnTo>
                <a:lnTo>
                  <a:pt x="282" y="156"/>
                </a:lnTo>
                <a:lnTo>
                  <a:pt x="282" y="159"/>
                </a:lnTo>
                <a:lnTo>
                  <a:pt x="283" y="163"/>
                </a:lnTo>
                <a:lnTo>
                  <a:pt x="283" y="167"/>
                </a:lnTo>
                <a:lnTo>
                  <a:pt x="284" y="170"/>
                </a:lnTo>
                <a:lnTo>
                  <a:pt x="284" y="174"/>
                </a:lnTo>
                <a:lnTo>
                  <a:pt x="284" y="176"/>
                </a:lnTo>
                <a:lnTo>
                  <a:pt x="285" y="178"/>
                </a:lnTo>
                <a:lnTo>
                  <a:pt x="284" y="180"/>
                </a:lnTo>
                <a:lnTo>
                  <a:pt x="284" y="182"/>
                </a:lnTo>
                <a:lnTo>
                  <a:pt x="283" y="185"/>
                </a:lnTo>
                <a:lnTo>
                  <a:pt x="282" y="189"/>
                </a:lnTo>
                <a:lnTo>
                  <a:pt x="281" y="193"/>
                </a:lnTo>
                <a:lnTo>
                  <a:pt x="280" y="197"/>
                </a:lnTo>
                <a:lnTo>
                  <a:pt x="278" y="201"/>
                </a:lnTo>
                <a:lnTo>
                  <a:pt x="277" y="205"/>
                </a:lnTo>
                <a:lnTo>
                  <a:pt x="276" y="208"/>
                </a:lnTo>
                <a:lnTo>
                  <a:pt x="275" y="211"/>
                </a:lnTo>
                <a:lnTo>
                  <a:pt x="275" y="212"/>
                </a:lnTo>
                <a:lnTo>
                  <a:pt x="275" y="213"/>
                </a:lnTo>
                <a:lnTo>
                  <a:pt x="250" y="231"/>
                </a:lnTo>
                <a:lnTo>
                  <a:pt x="222" y="238"/>
                </a:lnTo>
                <a:lnTo>
                  <a:pt x="196" y="246"/>
                </a:lnTo>
                <a:lnTo>
                  <a:pt x="173" y="256"/>
                </a:lnTo>
                <a:lnTo>
                  <a:pt x="140" y="257"/>
                </a:lnTo>
                <a:lnTo>
                  <a:pt x="117" y="251"/>
                </a:lnTo>
                <a:lnTo>
                  <a:pt x="94" y="247"/>
                </a:lnTo>
                <a:lnTo>
                  <a:pt x="68" y="238"/>
                </a:lnTo>
                <a:lnTo>
                  <a:pt x="44" y="232"/>
                </a:lnTo>
                <a:lnTo>
                  <a:pt x="15" y="220"/>
                </a:lnTo>
                <a:lnTo>
                  <a:pt x="0" y="202"/>
                </a:lnTo>
                <a:lnTo>
                  <a:pt x="0" y="202"/>
                </a:lnTo>
                <a:close/>
              </a:path>
            </a:pathLst>
          </a:custGeom>
          <a:solidFill>
            <a:srgbClr val="CCCC3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83" name="Freeform 603"/>
          <p:cNvSpPr>
            <a:spLocks/>
          </p:cNvSpPr>
          <p:nvPr/>
        </p:nvSpPr>
        <p:spPr bwMode="auto">
          <a:xfrm>
            <a:off x="9337675" y="2720975"/>
            <a:ext cx="169863" cy="47625"/>
          </a:xfrm>
          <a:custGeom>
            <a:avLst/>
            <a:gdLst/>
            <a:ahLst/>
            <a:cxnLst>
              <a:cxn ang="0">
                <a:pos x="1" y="13"/>
              </a:cxn>
              <a:cxn ang="0">
                <a:pos x="0" y="25"/>
              </a:cxn>
              <a:cxn ang="0">
                <a:pos x="26" y="30"/>
              </a:cxn>
              <a:cxn ang="0">
                <a:pos x="52" y="30"/>
              </a:cxn>
              <a:cxn ang="0">
                <a:pos x="81" y="22"/>
              </a:cxn>
              <a:cxn ang="0">
                <a:pos x="107" y="11"/>
              </a:cxn>
              <a:cxn ang="0">
                <a:pos x="105" y="5"/>
              </a:cxn>
              <a:cxn ang="0">
                <a:pos x="103" y="0"/>
              </a:cxn>
              <a:cxn ang="0">
                <a:pos x="80" y="10"/>
              </a:cxn>
              <a:cxn ang="0">
                <a:pos x="50" y="18"/>
              </a:cxn>
              <a:cxn ang="0">
                <a:pos x="28" y="18"/>
              </a:cxn>
              <a:cxn ang="0">
                <a:pos x="1" y="13"/>
              </a:cxn>
            </a:cxnLst>
            <a:rect l="0" t="0" r="r" b="b"/>
            <a:pathLst>
              <a:path w="107" h="30">
                <a:moveTo>
                  <a:pt x="1" y="13"/>
                </a:moveTo>
                <a:lnTo>
                  <a:pt x="0" y="25"/>
                </a:lnTo>
                <a:lnTo>
                  <a:pt x="26" y="30"/>
                </a:lnTo>
                <a:lnTo>
                  <a:pt x="52" y="30"/>
                </a:lnTo>
                <a:lnTo>
                  <a:pt x="81" y="22"/>
                </a:lnTo>
                <a:lnTo>
                  <a:pt x="107" y="11"/>
                </a:lnTo>
                <a:lnTo>
                  <a:pt x="105" y="5"/>
                </a:lnTo>
                <a:lnTo>
                  <a:pt x="103" y="0"/>
                </a:lnTo>
                <a:lnTo>
                  <a:pt x="80" y="10"/>
                </a:lnTo>
                <a:lnTo>
                  <a:pt x="50" y="18"/>
                </a:lnTo>
                <a:lnTo>
                  <a:pt x="28" y="18"/>
                </a:lnTo>
                <a:lnTo>
                  <a:pt x="1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84" name="Freeform 604"/>
          <p:cNvSpPr>
            <a:spLocks/>
          </p:cNvSpPr>
          <p:nvPr/>
        </p:nvSpPr>
        <p:spPr bwMode="auto">
          <a:xfrm>
            <a:off x="9501188" y="2719388"/>
            <a:ext cx="7937" cy="19050"/>
          </a:xfrm>
          <a:custGeom>
            <a:avLst/>
            <a:gdLst/>
            <a:ahLst/>
            <a:cxnLst>
              <a:cxn ang="0">
                <a:pos x="2" y="6"/>
              </a:cxn>
              <a:cxn ang="0">
                <a:pos x="4" y="12"/>
              </a:cxn>
              <a:cxn ang="0">
                <a:pos x="5" y="12"/>
              </a:cxn>
              <a:cxn ang="0">
                <a:pos x="3" y="6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2" y="6"/>
              </a:cxn>
            </a:cxnLst>
            <a:rect l="0" t="0" r="r" b="b"/>
            <a:pathLst>
              <a:path w="5" h="12">
                <a:moveTo>
                  <a:pt x="2" y="6"/>
                </a:moveTo>
                <a:lnTo>
                  <a:pt x="4" y="12"/>
                </a:lnTo>
                <a:lnTo>
                  <a:pt x="5" y="12"/>
                </a:lnTo>
                <a:lnTo>
                  <a:pt x="3" y="6"/>
                </a:ln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2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85" name="Freeform 605"/>
          <p:cNvSpPr>
            <a:spLocks/>
          </p:cNvSpPr>
          <p:nvPr/>
        </p:nvSpPr>
        <p:spPr bwMode="auto">
          <a:xfrm>
            <a:off x="9501188" y="2713038"/>
            <a:ext cx="22225" cy="25400"/>
          </a:xfrm>
          <a:custGeom>
            <a:avLst/>
            <a:gdLst/>
            <a:ahLst/>
            <a:cxnLst>
              <a:cxn ang="0">
                <a:pos x="5" y="16"/>
              </a:cxn>
              <a:cxn ang="0">
                <a:pos x="5" y="16"/>
              </a:cxn>
              <a:cxn ang="0">
                <a:pos x="7" y="15"/>
              </a:cxn>
              <a:cxn ang="0">
                <a:pos x="8" y="14"/>
              </a:cxn>
              <a:cxn ang="0">
                <a:pos x="9" y="14"/>
              </a:cxn>
              <a:cxn ang="0">
                <a:pos x="12" y="12"/>
              </a:cxn>
              <a:cxn ang="0">
                <a:pos x="14" y="11"/>
              </a:cxn>
              <a:cxn ang="0">
                <a:pos x="12" y="6"/>
              </a:cxn>
              <a:cxn ang="0">
                <a:pos x="10" y="0"/>
              </a:cxn>
              <a:cxn ang="0">
                <a:pos x="7" y="2"/>
              </a:cxn>
              <a:cxn ang="0">
                <a:pos x="6" y="3"/>
              </a:cxn>
              <a:cxn ang="0">
                <a:pos x="3" y="4"/>
              </a:cxn>
              <a:cxn ang="0">
                <a:pos x="2" y="4"/>
              </a:cxn>
              <a:cxn ang="0">
                <a:pos x="0" y="5"/>
              </a:cxn>
              <a:cxn ang="0">
                <a:pos x="3" y="10"/>
              </a:cxn>
              <a:cxn ang="0">
                <a:pos x="5" y="16"/>
              </a:cxn>
            </a:cxnLst>
            <a:rect l="0" t="0" r="r" b="b"/>
            <a:pathLst>
              <a:path w="14" h="16">
                <a:moveTo>
                  <a:pt x="5" y="16"/>
                </a:moveTo>
                <a:lnTo>
                  <a:pt x="5" y="16"/>
                </a:lnTo>
                <a:lnTo>
                  <a:pt x="7" y="15"/>
                </a:lnTo>
                <a:lnTo>
                  <a:pt x="8" y="14"/>
                </a:lnTo>
                <a:lnTo>
                  <a:pt x="9" y="14"/>
                </a:lnTo>
                <a:lnTo>
                  <a:pt x="12" y="12"/>
                </a:lnTo>
                <a:lnTo>
                  <a:pt x="14" y="11"/>
                </a:lnTo>
                <a:lnTo>
                  <a:pt x="12" y="6"/>
                </a:lnTo>
                <a:lnTo>
                  <a:pt x="10" y="0"/>
                </a:lnTo>
                <a:lnTo>
                  <a:pt x="7" y="2"/>
                </a:lnTo>
                <a:lnTo>
                  <a:pt x="6" y="3"/>
                </a:lnTo>
                <a:lnTo>
                  <a:pt x="3" y="4"/>
                </a:lnTo>
                <a:lnTo>
                  <a:pt x="2" y="4"/>
                </a:lnTo>
                <a:lnTo>
                  <a:pt x="0" y="5"/>
                </a:lnTo>
                <a:lnTo>
                  <a:pt x="3" y="10"/>
                </a:lnTo>
                <a:lnTo>
                  <a:pt x="5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86" name="Freeform 606"/>
          <p:cNvSpPr>
            <a:spLocks/>
          </p:cNvSpPr>
          <p:nvPr/>
        </p:nvSpPr>
        <p:spPr bwMode="auto">
          <a:xfrm>
            <a:off x="9515475" y="2709863"/>
            <a:ext cx="19050" cy="20637"/>
          </a:xfrm>
          <a:custGeom>
            <a:avLst/>
            <a:gdLst/>
            <a:ahLst/>
            <a:cxnLst>
              <a:cxn ang="0">
                <a:pos x="5" y="13"/>
              </a:cxn>
              <a:cxn ang="0">
                <a:pos x="8" y="12"/>
              </a:cxn>
              <a:cxn ang="0">
                <a:pos x="12" y="11"/>
              </a:cxn>
              <a:cxn ang="0">
                <a:pos x="9" y="5"/>
              </a:cxn>
              <a:cxn ang="0">
                <a:pos x="6" y="0"/>
              </a:cxn>
              <a:cxn ang="0">
                <a:pos x="0" y="2"/>
              </a:cxn>
              <a:cxn ang="0">
                <a:pos x="3" y="8"/>
              </a:cxn>
              <a:cxn ang="0">
                <a:pos x="5" y="13"/>
              </a:cxn>
            </a:cxnLst>
            <a:rect l="0" t="0" r="r" b="b"/>
            <a:pathLst>
              <a:path w="12" h="13">
                <a:moveTo>
                  <a:pt x="5" y="13"/>
                </a:moveTo>
                <a:lnTo>
                  <a:pt x="8" y="12"/>
                </a:lnTo>
                <a:lnTo>
                  <a:pt x="12" y="11"/>
                </a:lnTo>
                <a:lnTo>
                  <a:pt x="9" y="5"/>
                </a:lnTo>
                <a:lnTo>
                  <a:pt x="6" y="0"/>
                </a:lnTo>
                <a:lnTo>
                  <a:pt x="0" y="2"/>
                </a:lnTo>
                <a:lnTo>
                  <a:pt x="3" y="8"/>
                </a:lnTo>
                <a:lnTo>
                  <a:pt x="5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87" name="Freeform 607"/>
          <p:cNvSpPr>
            <a:spLocks/>
          </p:cNvSpPr>
          <p:nvPr/>
        </p:nvSpPr>
        <p:spPr bwMode="auto">
          <a:xfrm>
            <a:off x="9521825" y="2708275"/>
            <a:ext cx="14288" cy="19050"/>
          </a:xfrm>
          <a:custGeom>
            <a:avLst/>
            <a:gdLst/>
            <a:ahLst/>
            <a:cxnLst>
              <a:cxn ang="0">
                <a:pos x="5" y="6"/>
              </a:cxn>
              <a:cxn ang="0">
                <a:pos x="7" y="12"/>
              </a:cxn>
              <a:cxn ang="0">
                <a:pos x="9" y="11"/>
              </a:cxn>
              <a:cxn ang="0">
                <a:pos x="8" y="5"/>
              </a:cxn>
              <a:cxn ang="0">
                <a:pos x="6" y="0"/>
              </a:cxn>
              <a:cxn ang="0">
                <a:pos x="0" y="1"/>
              </a:cxn>
              <a:cxn ang="0">
                <a:pos x="2" y="1"/>
              </a:cxn>
              <a:cxn ang="0">
                <a:pos x="5" y="6"/>
              </a:cxn>
            </a:cxnLst>
            <a:rect l="0" t="0" r="r" b="b"/>
            <a:pathLst>
              <a:path w="9" h="12">
                <a:moveTo>
                  <a:pt x="5" y="6"/>
                </a:moveTo>
                <a:lnTo>
                  <a:pt x="7" y="12"/>
                </a:lnTo>
                <a:lnTo>
                  <a:pt x="9" y="11"/>
                </a:lnTo>
                <a:lnTo>
                  <a:pt x="8" y="5"/>
                </a:lnTo>
                <a:lnTo>
                  <a:pt x="6" y="0"/>
                </a:lnTo>
                <a:lnTo>
                  <a:pt x="0" y="1"/>
                </a:lnTo>
                <a:lnTo>
                  <a:pt x="2" y="1"/>
                </a:lnTo>
                <a:lnTo>
                  <a:pt x="5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88" name="Freeform 608"/>
          <p:cNvSpPr>
            <a:spLocks/>
          </p:cNvSpPr>
          <p:nvPr/>
        </p:nvSpPr>
        <p:spPr bwMode="auto">
          <a:xfrm>
            <a:off x="9529763" y="2706688"/>
            <a:ext cx="11112" cy="19050"/>
          </a:xfrm>
          <a:custGeom>
            <a:avLst/>
            <a:gdLst/>
            <a:ahLst/>
            <a:cxnLst>
              <a:cxn ang="0">
                <a:pos x="4" y="12"/>
              </a:cxn>
              <a:cxn ang="0">
                <a:pos x="7" y="11"/>
              </a:cxn>
              <a:cxn ang="0">
                <a:pos x="7" y="11"/>
              </a:cxn>
              <a:cxn ang="0">
                <a:pos x="5" y="5"/>
              </a:cxn>
              <a:cxn ang="0">
                <a:pos x="3" y="0"/>
              </a:cxn>
              <a:cxn ang="0">
                <a:pos x="0" y="1"/>
              </a:cxn>
              <a:cxn ang="0">
                <a:pos x="3" y="6"/>
              </a:cxn>
              <a:cxn ang="0">
                <a:pos x="4" y="12"/>
              </a:cxn>
            </a:cxnLst>
            <a:rect l="0" t="0" r="r" b="b"/>
            <a:pathLst>
              <a:path w="7" h="12">
                <a:moveTo>
                  <a:pt x="4" y="12"/>
                </a:moveTo>
                <a:lnTo>
                  <a:pt x="7" y="11"/>
                </a:lnTo>
                <a:lnTo>
                  <a:pt x="7" y="11"/>
                </a:lnTo>
                <a:lnTo>
                  <a:pt x="5" y="5"/>
                </a:lnTo>
                <a:lnTo>
                  <a:pt x="3" y="0"/>
                </a:lnTo>
                <a:lnTo>
                  <a:pt x="0" y="1"/>
                </a:lnTo>
                <a:lnTo>
                  <a:pt x="3" y="6"/>
                </a:lnTo>
                <a:lnTo>
                  <a:pt x="4" y="1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89" name="Freeform 609"/>
          <p:cNvSpPr>
            <a:spLocks/>
          </p:cNvSpPr>
          <p:nvPr/>
        </p:nvSpPr>
        <p:spPr bwMode="auto">
          <a:xfrm>
            <a:off x="9532938" y="2703513"/>
            <a:ext cx="12700" cy="20637"/>
          </a:xfrm>
          <a:custGeom>
            <a:avLst/>
            <a:gdLst/>
            <a:ahLst/>
            <a:cxnLst>
              <a:cxn ang="0">
                <a:pos x="5" y="13"/>
              </a:cxn>
              <a:cxn ang="0">
                <a:pos x="8" y="12"/>
              </a:cxn>
              <a:cxn ang="0">
                <a:pos x="7" y="12"/>
              </a:cxn>
              <a:cxn ang="0">
                <a:pos x="8" y="12"/>
              </a:cxn>
              <a:cxn ang="0">
                <a:pos x="7" y="6"/>
              </a:cxn>
              <a:cxn ang="0">
                <a:pos x="5" y="0"/>
              </a:cxn>
              <a:cxn ang="0">
                <a:pos x="2" y="1"/>
              </a:cxn>
              <a:cxn ang="0">
                <a:pos x="0" y="2"/>
              </a:cxn>
              <a:cxn ang="0">
                <a:pos x="3" y="7"/>
              </a:cxn>
              <a:cxn ang="0">
                <a:pos x="5" y="13"/>
              </a:cxn>
            </a:cxnLst>
            <a:rect l="0" t="0" r="r" b="b"/>
            <a:pathLst>
              <a:path w="8" h="13">
                <a:moveTo>
                  <a:pt x="5" y="13"/>
                </a:moveTo>
                <a:lnTo>
                  <a:pt x="8" y="12"/>
                </a:lnTo>
                <a:lnTo>
                  <a:pt x="7" y="12"/>
                </a:lnTo>
                <a:lnTo>
                  <a:pt x="8" y="12"/>
                </a:lnTo>
                <a:lnTo>
                  <a:pt x="7" y="6"/>
                </a:lnTo>
                <a:lnTo>
                  <a:pt x="5" y="0"/>
                </a:lnTo>
                <a:lnTo>
                  <a:pt x="2" y="1"/>
                </a:lnTo>
                <a:lnTo>
                  <a:pt x="0" y="2"/>
                </a:lnTo>
                <a:lnTo>
                  <a:pt x="3" y="7"/>
                </a:lnTo>
                <a:lnTo>
                  <a:pt x="5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90" name="Freeform 610"/>
          <p:cNvSpPr>
            <a:spLocks/>
          </p:cNvSpPr>
          <p:nvPr/>
        </p:nvSpPr>
        <p:spPr bwMode="auto">
          <a:xfrm>
            <a:off x="9540875" y="2703513"/>
            <a:ext cx="7938" cy="19050"/>
          </a:xfrm>
          <a:custGeom>
            <a:avLst/>
            <a:gdLst/>
            <a:ahLst/>
            <a:cxnLst>
              <a:cxn ang="0">
                <a:pos x="3" y="12"/>
              </a:cxn>
              <a:cxn ang="0">
                <a:pos x="3" y="12"/>
              </a:cxn>
              <a:cxn ang="0">
                <a:pos x="3" y="11"/>
              </a:cxn>
              <a:cxn ang="0">
                <a:pos x="5" y="11"/>
              </a:cxn>
              <a:cxn ang="0">
                <a:pos x="3" y="5"/>
              </a:cxn>
              <a:cxn ang="0">
                <a:pos x="1" y="0"/>
              </a:cxn>
              <a:cxn ang="0">
                <a:pos x="0" y="0"/>
              </a:cxn>
              <a:cxn ang="0">
                <a:pos x="2" y="6"/>
              </a:cxn>
              <a:cxn ang="0">
                <a:pos x="3" y="12"/>
              </a:cxn>
            </a:cxnLst>
            <a:rect l="0" t="0" r="r" b="b"/>
            <a:pathLst>
              <a:path w="5" h="12">
                <a:moveTo>
                  <a:pt x="3" y="12"/>
                </a:moveTo>
                <a:lnTo>
                  <a:pt x="3" y="12"/>
                </a:lnTo>
                <a:lnTo>
                  <a:pt x="3" y="11"/>
                </a:lnTo>
                <a:lnTo>
                  <a:pt x="5" y="11"/>
                </a:lnTo>
                <a:lnTo>
                  <a:pt x="3" y="5"/>
                </a:lnTo>
                <a:lnTo>
                  <a:pt x="1" y="0"/>
                </a:lnTo>
                <a:lnTo>
                  <a:pt x="0" y="0"/>
                </a:lnTo>
                <a:lnTo>
                  <a:pt x="2" y="6"/>
                </a:lnTo>
                <a:lnTo>
                  <a:pt x="3" y="1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91" name="Freeform 611"/>
          <p:cNvSpPr>
            <a:spLocks/>
          </p:cNvSpPr>
          <p:nvPr/>
        </p:nvSpPr>
        <p:spPr bwMode="auto">
          <a:xfrm>
            <a:off x="9540875" y="2701925"/>
            <a:ext cx="12700" cy="19050"/>
          </a:xfrm>
          <a:custGeom>
            <a:avLst/>
            <a:gdLst/>
            <a:ahLst/>
            <a:cxnLst>
              <a:cxn ang="0">
                <a:pos x="5" y="12"/>
              </a:cxn>
              <a:cxn ang="0">
                <a:pos x="5" y="12"/>
              </a:cxn>
              <a:cxn ang="0">
                <a:pos x="6" y="12"/>
              </a:cxn>
              <a:cxn ang="0">
                <a:pos x="8" y="11"/>
              </a:cxn>
              <a:cxn ang="0">
                <a:pos x="5" y="5"/>
              </a:cxn>
              <a:cxn ang="0">
                <a:pos x="2" y="0"/>
              </a:cxn>
              <a:cxn ang="0">
                <a:pos x="0" y="1"/>
              </a:cxn>
              <a:cxn ang="0">
                <a:pos x="3" y="6"/>
              </a:cxn>
              <a:cxn ang="0">
                <a:pos x="5" y="12"/>
              </a:cxn>
            </a:cxnLst>
            <a:rect l="0" t="0" r="r" b="b"/>
            <a:pathLst>
              <a:path w="8" h="12">
                <a:moveTo>
                  <a:pt x="5" y="12"/>
                </a:moveTo>
                <a:lnTo>
                  <a:pt x="5" y="12"/>
                </a:lnTo>
                <a:lnTo>
                  <a:pt x="6" y="12"/>
                </a:lnTo>
                <a:lnTo>
                  <a:pt x="8" y="11"/>
                </a:lnTo>
                <a:lnTo>
                  <a:pt x="5" y="5"/>
                </a:lnTo>
                <a:lnTo>
                  <a:pt x="2" y="0"/>
                </a:lnTo>
                <a:lnTo>
                  <a:pt x="0" y="1"/>
                </a:lnTo>
                <a:lnTo>
                  <a:pt x="3" y="6"/>
                </a:lnTo>
                <a:lnTo>
                  <a:pt x="5" y="1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92" name="Freeform 612"/>
          <p:cNvSpPr>
            <a:spLocks/>
          </p:cNvSpPr>
          <p:nvPr/>
        </p:nvSpPr>
        <p:spPr bwMode="auto">
          <a:xfrm>
            <a:off x="9544050" y="2700338"/>
            <a:ext cx="12700" cy="22225"/>
          </a:xfrm>
          <a:custGeom>
            <a:avLst/>
            <a:gdLst/>
            <a:ahLst/>
            <a:cxnLst>
              <a:cxn ang="0">
                <a:pos x="6" y="12"/>
              </a:cxn>
              <a:cxn ang="0">
                <a:pos x="1" y="14"/>
              </a:cxn>
              <a:cxn ang="0">
                <a:pos x="8" y="10"/>
              </a:cxn>
              <a:cxn ang="0">
                <a:pos x="5" y="5"/>
              </a:cxn>
              <a:cxn ang="0">
                <a:pos x="2" y="0"/>
              </a:cxn>
              <a:cxn ang="0">
                <a:pos x="0" y="1"/>
              </a:cxn>
              <a:cxn ang="0">
                <a:pos x="3" y="6"/>
              </a:cxn>
              <a:cxn ang="0">
                <a:pos x="6" y="12"/>
              </a:cxn>
            </a:cxnLst>
            <a:rect l="0" t="0" r="r" b="b"/>
            <a:pathLst>
              <a:path w="8" h="14">
                <a:moveTo>
                  <a:pt x="6" y="12"/>
                </a:moveTo>
                <a:lnTo>
                  <a:pt x="1" y="14"/>
                </a:lnTo>
                <a:lnTo>
                  <a:pt x="8" y="10"/>
                </a:lnTo>
                <a:lnTo>
                  <a:pt x="5" y="5"/>
                </a:lnTo>
                <a:lnTo>
                  <a:pt x="2" y="0"/>
                </a:lnTo>
                <a:lnTo>
                  <a:pt x="0" y="1"/>
                </a:lnTo>
                <a:lnTo>
                  <a:pt x="3" y="6"/>
                </a:lnTo>
                <a:lnTo>
                  <a:pt x="6" y="1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93" name="Freeform 613"/>
          <p:cNvSpPr>
            <a:spLocks/>
          </p:cNvSpPr>
          <p:nvPr/>
        </p:nvSpPr>
        <p:spPr bwMode="auto">
          <a:xfrm>
            <a:off x="9547225" y="2689225"/>
            <a:ext cx="28575" cy="26988"/>
          </a:xfrm>
          <a:custGeom>
            <a:avLst/>
            <a:gdLst/>
            <a:ahLst/>
            <a:cxnLst>
              <a:cxn ang="0">
                <a:pos x="6" y="17"/>
              </a:cxn>
              <a:cxn ang="0">
                <a:pos x="11" y="14"/>
              </a:cxn>
              <a:cxn ang="0">
                <a:pos x="18" y="10"/>
              </a:cxn>
              <a:cxn ang="0">
                <a:pos x="14" y="5"/>
              </a:cxn>
              <a:cxn ang="0">
                <a:pos x="11" y="0"/>
              </a:cxn>
              <a:cxn ang="0">
                <a:pos x="0" y="7"/>
              </a:cxn>
              <a:cxn ang="0">
                <a:pos x="3" y="12"/>
              </a:cxn>
              <a:cxn ang="0">
                <a:pos x="6" y="17"/>
              </a:cxn>
            </a:cxnLst>
            <a:rect l="0" t="0" r="r" b="b"/>
            <a:pathLst>
              <a:path w="18" h="17">
                <a:moveTo>
                  <a:pt x="6" y="17"/>
                </a:moveTo>
                <a:lnTo>
                  <a:pt x="11" y="14"/>
                </a:lnTo>
                <a:lnTo>
                  <a:pt x="18" y="10"/>
                </a:lnTo>
                <a:lnTo>
                  <a:pt x="14" y="5"/>
                </a:lnTo>
                <a:lnTo>
                  <a:pt x="11" y="0"/>
                </a:lnTo>
                <a:lnTo>
                  <a:pt x="0" y="7"/>
                </a:lnTo>
                <a:lnTo>
                  <a:pt x="3" y="12"/>
                </a:lnTo>
                <a:lnTo>
                  <a:pt x="6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94" name="Freeform 614"/>
          <p:cNvSpPr>
            <a:spLocks/>
          </p:cNvSpPr>
          <p:nvPr/>
        </p:nvSpPr>
        <p:spPr bwMode="auto">
          <a:xfrm>
            <a:off x="9558338" y="2679700"/>
            <a:ext cx="28575" cy="25400"/>
          </a:xfrm>
          <a:custGeom>
            <a:avLst/>
            <a:gdLst/>
            <a:ahLst/>
            <a:cxnLst>
              <a:cxn ang="0">
                <a:pos x="7" y="11"/>
              </a:cxn>
              <a:cxn ang="0">
                <a:pos x="10" y="16"/>
              </a:cxn>
              <a:cxn ang="0">
                <a:pos x="14" y="14"/>
              </a:cxn>
              <a:cxn ang="0">
                <a:pos x="15" y="13"/>
              </a:cxn>
              <a:cxn ang="0">
                <a:pos x="18" y="11"/>
              </a:cxn>
              <a:cxn ang="0">
                <a:pos x="15" y="6"/>
              </a:cxn>
              <a:cxn ang="0">
                <a:pos x="11" y="0"/>
              </a:cxn>
              <a:cxn ang="0">
                <a:pos x="9" y="2"/>
              </a:cxn>
              <a:cxn ang="0">
                <a:pos x="8" y="3"/>
              </a:cxn>
              <a:cxn ang="0">
                <a:pos x="5" y="5"/>
              </a:cxn>
              <a:cxn ang="0">
                <a:pos x="0" y="8"/>
              </a:cxn>
              <a:cxn ang="0">
                <a:pos x="4" y="6"/>
              </a:cxn>
              <a:cxn ang="0">
                <a:pos x="7" y="11"/>
              </a:cxn>
            </a:cxnLst>
            <a:rect l="0" t="0" r="r" b="b"/>
            <a:pathLst>
              <a:path w="18" h="16">
                <a:moveTo>
                  <a:pt x="7" y="11"/>
                </a:moveTo>
                <a:lnTo>
                  <a:pt x="10" y="16"/>
                </a:lnTo>
                <a:lnTo>
                  <a:pt x="14" y="14"/>
                </a:lnTo>
                <a:lnTo>
                  <a:pt x="15" y="13"/>
                </a:lnTo>
                <a:lnTo>
                  <a:pt x="18" y="11"/>
                </a:lnTo>
                <a:lnTo>
                  <a:pt x="15" y="6"/>
                </a:lnTo>
                <a:lnTo>
                  <a:pt x="11" y="0"/>
                </a:lnTo>
                <a:lnTo>
                  <a:pt x="9" y="2"/>
                </a:lnTo>
                <a:lnTo>
                  <a:pt x="8" y="3"/>
                </a:lnTo>
                <a:lnTo>
                  <a:pt x="5" y="5"/>
                </a:lnTo>
                <a:lnTo>
                  <a:pt x="0" y="8"/>
                </a:lnTo>
                <a:lnTo>
                  <a:pt x="4" y="6"/>
                </a:lnTo>
                <a:lnTo>
                  <a:pt x="7" y="1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95" name="Freeform 615"/>
          <p:cNvSpPr>
            <a:spLocks/>
          </p:cNvSpPr>
          <p:nvPr/>
        </p:nvSpPr>
        <p:spPr bwMode="auto">
          <a:xfrm>
            <a:off x="9575800" y="2681288"/>
            <a:ext cx="12700" cy="15875"/>
          </a:xfrm>
          <a:custGeom>
            <a:avLst/>
            <a:gdLst/>
            <a:ahLst/>
            <a:cxnLst>
              <a:cxn ang="0">
                <a:pos x="7" y="10"/>
              </a:cxn>
              <a:cxn ang="0">
                <a:pos x="7" y="10"/>
              </a:cxn>
              <a:cxn ang="0">
                <a:pos x="8" y="9"/>
              </a:cxn>
              <a:cxn ang="0">
                <a:pos x="8" y="8"/>
              </a:cxn>
              <a:cxn ang="0">
                <a:pos x="4" y="4"/>
              </a:cxn>
              <a:cxn ang="0">
                <a:pos x="0" y="0"/>
              </a:cxn>
              <a:cxn ang="0">
                <a:pos x="0" y="0"/>
              </a:cxn>
              <a:cxn ang="0">
                <a:pos x="4" y="5"/>
              </a:cxn>
              <a:cxn ang="0">
                <a:pos x="7" y="10"/>
              </a:cxn>
            </a:cxnLst>
            <a:rect l="0" t="0" r="r" b="b"/>
            <a:pathLst>
              <a:path w="8" h="10">
                <a:moveTo>
                  <a:pt x="7" y="10"/>
                </a:moveTo>
                <a:lnTo>
                  <a:pt x="7" y="10"/>
                </a:lnTo>
                <a:lnTo>
                  <a:pt x="8" y="9"/>
                </a:lnTo>
                <a:lnTo>
                  <a:pt x="8" y="8"/>
                </a:lnTo>
                <a:lnTo>
                  <a:pt x="4" y="4"/>
                </a:lnTo>
                <a:lnTo>
                  <a:pt x="0" y="0"/>
                </a:lnTo>
                <a:lnTo>
                  <a:pt x="0" y="0"/>
                </a:lnTo>
                <a:lnTo>
                  <a:pt x="4" y="5"/>
                </a:lnTo>
                <a:lnTo>
                  <a:pt x="7" y="1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96" name="Freeform 616"/>
          <p:cNvSpPr>
            <a:spLocks/>
          </p:cNvSpPr>
          <p:nvPr/>
        </p:nvSpPr>
        <p:spPr bwMode="auto">
          <a:xfrm>
            <a:off x="9575800" y="2425700"/>
            <a:ext cx="222250" cy="284163"/>
          </a:xfrm>
          <a:custGeom>
            <a:avLst/>
            <a:gdLst/>
            <a:ahLst/>
            <a:cxnLst>
              <a:cxn ang="0">
                <a:pos x="4" y="165"/>
              </a:cxn>
              <a:cxn ang="0">
                <a:pos x="8" y="170"/>
              </a:cxn>
              <a:cxn ang="0">
                <a:pos x="28" y="154"/>
              </a:cxn>
              <a:cxn ang="0">
                <a:pos x="42" y="134"/>
              </a:cxn>
              <a:cxn ang="0">
                <a:pos x="55" y="109"/>
              </a:cxn>
              <a:cxn ang="0">
                <a:pos x="62" y="91"/>
              </a:cxn>
              <a:cxn ang="0">
                <a:pos x="65" y="66"/>
              </a:cxn>
              <a:cxn ang="0">
                <a:pos x="71" y="39"/>
              </a:cxn>
              <a:cxn ang="0">
                <a:pos x="74" y="18"/>
              </a:cxn>
              <a:cxn ang="0">
                <a:pos x="75" y="17"/>
              </a:cxn>
              <a:cxn ang="0">
                <a:pos x="88" y="39"/>
              </a:cxn>
              <a:cxn ang="0">
                <a:pos x="107" y="80"/>
              </a:cxn>
              <a:cxn ang="0">
                <a:pos x="121" y="114"/>
              </a:cxn>
              <a:cxn ang="0">
                <a:pos x="125" y="148"/>
              </a:cxn>
              <a:cxn ang="0">
                <a:pos x="125" y="149"/>
              </a:cxn>
              <a:cxn ang="0">
                <a:pos x="125" y="150"/>
              </a:cxn>
              <a:cxn ang="0">
                <a:pos x="125" y="154"/>
              </a:cxn>
              <a:cxn ang="0">
                <a:pos x="125" y="155"/>
              </a:cxn>
              <a:cxn ang="0">
                <a:pos x="127" y="166"/>
              </a:cxn>
              <a:cxn ang="0">
                <a:pos x="127" y="171"/>
              </a:cxn>
              <a:cxn ang="0">
                <a:pos x="128" y="177"/>
              </a:cxn>
              <a:cxn ang="0">
                <a:pos x="128" y="179"/>
              </a:cxn>
              <a:cxn ang="0">
                <a:pos x="134" y="179"/>
              </a:cxn>
              <a:cxn ang="0">
                <a:pos x="140" y="179"/>
              </a:cxn>
              <a:cxn ang="0">
                <a:pos x="140" y="176"/>
              </a:cxn>
              <a:cxn ang="0">
                <a:pos x="139" y="170"/>
              </a:cxn>
              <a:cxn ang="0">
                <a:pos x="139" y="166"/>
              </a:cxn>
              <a:cxn ang="0">
                <a:pos x="137" y="154"/>
              </a:cxn>
              <a:cxn ang="0">
                <a:pos x="137" y="150"/>
              </a:cxn>
              <a:cxn ang="0">
                <a:pos x="137" y="148"/>
              </a:cxn>
              <a:cxn ang="0">
                <a:pos x="137" y="147"/>
              </a:cxn>
              <a:cxn ang="0">
                <a:pos x="137" y="147"/>
              </a:cxn>
              <a:cxn ang="0">
                <a:pos x="132" y="112"/>
              </a:cxn>
              <a:cxn ang="0">
                <a:pos x="116" y="71"/>
              </a:cxn>
              <a:cxn ang="0">
                <a:pos x="98" y="32"/>
              </a:cxn>
              <a:cxn ang="0">
                <a:pos x="78" y="0"/>
              </a:cxn>
              <a:cxn ang="0">
                <a:pos x="68" y="1"/>
              </a:cxn>
              <a:cxn ang="0">
                <a:pos x="62" y="17"/>
              </a:cxn>
              <a:cxn ang="0">
                <a:pos x="59" y="36"/>
              </a:cxn>
              <a:cxn ang="0">
                <a:pos x="53" y="64"/>
              </a:cxn>
              <a:cxn ang="0">
                <a:pos x="51" y="87"/>
              </a:cxn>
              <a:cxn ang="0">
                <a:pos x="43" y="107"/>
              </a:cxn>
              <a:cxn ang="0">
                <a:pos x="33" y="125"/>
              </a:cxn>
              <a:cxn ang="0">
                <a:pos x="19" y="146"/>
              </a:cxn>
              <a:cxn ang="0">
                <a:pos x="0" y="160"/>
              </a:cxn>
              <a:cxn ang="0">
                <a:pos x="0" y="161"/>
              </a:cxn>
              <a:cxn ang="0">
                <a:pos x="0" y="161"/>
              </a:cxn>
              <a:cxn ang="0">
                <a:pos x="4" y="165"/>
              </a:cxn>
            </a:cxnLst>
            <a:rect l="0" t="0" r="r" b="b"/>
            <a:pathLst>
              <a:path w="140" h="179">
                <a:moveTo>
                  <a:pt x="4" y="165"/>
                </a:moveTo>
                <a:lnTo>
                  <a:pt x="8" y="170"/>
                </a:lnTo>
                <a:lnTo>
                  <a:pt x="28" y="154"/>
                </a:lnTo>
                <a:lnTo>
                  <a:pt x="42" y="134"/>
                </a:lnTo>
                <a:lnTo>
                  <a:pt x="55" y="109"/>
                </a:lnTo>
                <a:lnTo>
                  <a:pt x="62" y="91"/>
                </a:lnTo>
                <a:lnTo>
                  <a:pt x="65" y="66"/>
                </a:lnTo>
                <a:lnTo>
                  <a:pt x="71" y="39"/>
                </a:lnTo>
                <a:lnTo>
                  <a:pt x="74" y="18"/>
                </a:lnTo>
                <a:lnTo>
                  <a:pt x="75" y="17"/>
                </a:lnTo>
                <a:lnTo>
                  <a:pt x="88" y="39"/>
                </a:lnTo>
                <a:lnTo>
                  <a:pt x="107" y="80"/>
                </a:lnTo>
                <a:lnTo>
                  <a:pt x="121" y="114"/>
                </a:lnTo>
                <a:lnTo>
                  <a:pt x="125" y="148"/>
                </a:lnTo>
                <a:lnTo>
                  <a:pt x="125" y="149"/>
                </a:lnTo>
                <a:lnTo>
                  <a:pt x="125" y="150"/>
                </a:lnTo>
                <a:lnTo>
                  <a:pt x="125" y="154"/>
                </a:lnTo>
                <a:lnTo>
                  <a:pt x="125" y="155"/>
                </a:lnTo>
                <a:lnTo>
                  <a:pt x="127" y="166"/>
                </a:lnTo>
                <a:lnTo>
                  <a:pt x="127" y="171"/>
                </a:lnTo>
                <a:lnTo>
                  <a:pt x="128" y="177"/>
                </a:lnTo>
                <a:lnTo>
                  <a:pt x="128" y="179"/>
                </a:lnTo>
                <a:lnTo>
                  <a:pt x="134" y="179"/>
                </a:lnTo>
                <a:lnTo>
                  <a:pt x="140" y="179"/>
                </a:lnTo>
                <a:lnTo>
                  <a:pt x="140" y="176"/>
                </a:lnTo>
                <a:lnTo>
                  <a:pt x="139" y="170"/>
                </a:lnTo>
                <a:lnTo>
                  <a:pt x="139" y="166"/>
                </a:lnTo>
                <a:lnTo>
                  <a:pt x="137" y="154"/>
                </a:lnTo>
                <a:lnTo>
                  <a:pt x="137" y="150"/>
                </a:lnTo>
                <a:lnTo>
                  <a:pt x="137" y="148"/>
                </a:lnTo>
                <a:lnTo>
                  <a:pt x="137" y="147"/>
                </a:lnTo>
                <a:lnTo>
                  <a:pt x="137" y="147"/>
                </a:lnTo>
                <a:lnTo>
                  <a:pt x="132" y="112"/>
                </a:lnTo>
                <a:lnTo>
                  <a:pt x="116" y="71"/>
                </a:lnTo>
                <a:lnTo>
                  <a:pt x="98" y="32"/>
                </a:lnTo>
                <a:lnTo>
                  <a:pt x="78" y="0"/>
                </a:lnTo>
                <a:lnTo>
                  <a:pt x="68" y="1"/>
                </a:lnTo>
                <a:lnTo>
                  <a:pt x="62" y="17"/>
                </a:lnTo>
                <a:lnTo>
                  <a:pt x="59" y="36"/>
                </a:lnTo>
                <a:lnTo>
                  <a:pt x="53" y="64"/>
                </a:lnTo>
                <a:lnTo>
                  <a:pt x="51" y="87"/>
                </a:lnTo>
                <a:lnTo>
                  <a:pt x="43" y="107"/>
                </a:lnTo>
                <a:lnTo>
                  <a:pt x="33" y="125"/>
                </a:lnTo>
                <a:lnTo>
                  <a:pt x="19" y="146"/>
                </a:lnTo>
                <a:lnTo>
                  <a:pt x="0" y="160"/>
                </a:lnTo>
                <a:lnTo>
                  <a:pt x="0" y="161"/>
                </a:lnTo>
                <a:lnTo>
                  <a:pt x="0" y="161"/>
                </a:lnTo>
                <a:lnTo>
                  <a:pt x="4" y="16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97" name="Freeform 617"/>
          <p:cNvSpPr>
            <a:spLocks/>
          </p:cNvSpPr>
          <p:nvPr/>
        </p:nvSpPr>
        <p:spPr bwMode="auto">
          <a:xfrm>
            <a:off x="9779000" y="2708275"/>
            <a:ext cx="19050" cy="7938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1" y="3"/>
              </a:cxn>
              <a:cxn ang="0">
                <a:pos x="1" y="5"/>
              </a:cxn>
              <a:cxn ang="0">
                <a:pos x="7" y="3"/>
              </a:cxn>
              <a:cxn ang="0">
                <a:pos x="12" y="1"/>
              </a:cxn>
              <a:cxn ang="0">
                <a:pos x="12" y="0"/>
              </a:cxn>
              <a:cxn ang="0">
                <a:pos x="6" y="1"/>
              </a:cxn>
              <a:cxn ang="0">
                <a:pos x="0" y="1"/>
              </a:cxn>
            </a:cxnLst>
            <a:rect l="0" t="0" r="r" b="b"/>
            <a:pathLst>
              <a:path w="12" h="5">
                <a:moveTo>
                  <a:pt x="0" y="1"/>
                </a:moveTo>
                <a:lnTo>
                  <a:pt x="0" y="1"/>
                </a:lnTo>
                <a:lnTo>
                  <a:pt x="1" y="3"/>
                </a:lnTo>
                <a:lnTo>
                  <a:pt x="1" y="5"/>
                </a:lnTo>
                <a:lnTo>
                  <a:pt x="7" y="3"/>
                </a:lnTo>
                <a:lnTo>
                  <a:pt x="12" y="1"/>
                </a:lnTo>
                <a:lnTo>
                  <a:pt x="12" y="0"/>
                </a:lnTo>
                <a:lnTo>
                  <a:pt x="6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98" name="Freeform 618"/>
          <p:cNvSpPr>
            <a:spLocks/>
          </p:cNvSpPr>
          <p:nvPr/>
        </p:nvSpPr>
        <p:spPr bwMode="auto">
          <a:xfrm>
            <a:off x="9780588" y="2709863"/>
            <a:ext cx="19050" cy="4762"/>
          </a:xfrm>
          <a:custGeom>
            <a:avLst/>
            <a:gdLst/>
            <a:ahLst/>
            <a:cxnLst>
              <a:cxn ang="0">
                <a:pos x="6" y="2"/>
              </a:cxn>
              <a:cxn ang="0">
                <a:pos x="0" y="0"/>
              </a:cxn>
              <a:cxn ang="0">
                <a:pos x="12" y="3"/>
              </a:cxn>
              <a:cxn ang="0">
                <a:pos x="11" y="0"/>
              </a:cxn>
              <a:cxn ang="0">
                <a:pos x="11" y="0"/>
              </a:cxn>
              <a:cxn ang="0">
                <a:pos x="6" y="2"/>
              </a:cxn>
            </a:cxnLst>
            <a:rect l="0" t="0" r="r" b="b"/>
            <a:pathLst>
              <a:path w="12" h="3">
                <a:moveTo>
                  <a:pt x="6" y="2"/>
                </a:moveTo>
                <a:lnTo>
                  <a:pt x="0" y="0"/>
                </a:lnTo>
                <a:lnTo>
                  <a:pt x="12" y="3"/>
                </a:lnTo>
                <a:lnTo>
                  <a:pt x="11" y="0"/>
                </a:lnTo>
                <a:lnTo>
                  <a:pt x="11" y="0"/>
                </a:lnTo>
                <a:lnTo>
                  <a:pt x="6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2299" name="Group 619"/>
          <p:cNvGrpSpPr>
            <a:grpSpLocks/>
          </p:cNvGrpSpPr>
          <p:nvPr/>
        </p:nvGrpSpPr>
        <p:grpSpPr bwMode="auto">
          <a:xfrm>
            <a:off x="6611938" y="2709863"/>
            <a:ext cx="3187700" cy="2981325"/>
            <a:chOff x="2538" y="1729"/>
            <a:chExt cx="2008" cy="1878"/>
          </a:xfrm>
        </p:grpSpPr>
        <p:sp>
          <p:nvSpPr>
            <p:cNvPr id="72300" name="Freeform 620"/>
            <p:cNvSpPr>
              <a:spLocks/>
            </p:cNvSpPr>
            <p:nvPr/>
          </p:nvSpPr>
          <p:spPr bwMode="auto">
            <a:xfrm>
              <a:off x="4532" y="1729"/>
              <a:ext cx="14" cy="1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1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6" y="9"/>
                </a:cxn>
                <a:cxn ang="0">
                  <a:pos x="11" y="11"/>
                </a:cxn>
                <a:cxn ang="0">
                  <a:pos x="13" y="6"/>
                </a:cxn>
                <a:cxn ang="0">
                  <a:pos x="13" y="6"/>
                </a:cxn>
                <a:cxn ang="0">
                  <a:pos x="14" y="3"/>
                </a:cxn>
                <a:cxn ang="0">
                  <a:pos x="2" y="0"/>
                </a:cxn>
              </a:cxnLst>
              <a:rect l="0" t="0" r="r" b="b"/>
              <a:pathLst>
                <a:path w="14" h="11">
                  <a:moveTo>
                    <a:pt x="2" y="0"/>
                  </a:moveTo>
                  <a:lnTo>
                    <a:pt x="1" y="1"/>
                  </a:lnTo>
                  <a:lnTo>
                    <a:pt x="1" y="6"/>
                  </a:lnTo>
                  <a:lnTo>
                    <a:pt x="0" y="7"/>
                  </a:lnTo>
                  <a:lnTo>
                    <a:pt x="6" y="9"/>
                  </a:lnTo>
                  <a:lnTo>
                    <a:pt x="11" y="11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01" name="Freeform 621"/>
            <p:cNvSpPr>
              <a:spLocks/>
            </p:cNvSpPr>
            <p:nvPr/>
          </p:nvSpPr>
          <p:spPr bwMode="auto">
            <a:xfrm>
              <a:off x="4531" y="1736"/>
              <a:ext cx="13" cy="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6" y="6"/>
                </a:cxn>
                <a:cxn ang="0">
                  <a:pos x="12" y="7"/>
                </a:cxn>
                <a:cxn ang="0">
                  <a:pos x="13" y="4"/>
                </a:cxn>
                <a:cxn ang="0">
                  <a:pos x="7" y="2"/>
                </a:cxn>
                <a:cxn ang="0">
                  <a:pos x="1" y="0"/>
                </a:cxn>
              </a:cxnLst>
              <a:rect l="0" t="0" r="r" b="b"/>
              <a:pathLst>
                <a:path w="13" h="7">
                  <a:moveTo>
                    <a:pt x="1" y="0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6" y="6"/>
                  </a:lnTo>
                  <a:lnTo>
                    <a:pt x="12" y="7"/>
                  </a:lnTo>
                  <a:lnTo>
                    <a:pt x="13" y="4"/>
                  </a:lnTo>
                  <a:lnTo>
                    <a:pt x="7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02" name="Freeform 622"/>
            <p:cNvSpPr>
              <a:spLocks/>
            </p:cNvSpPr>
            <p:nvPr/>
          </p:nvSpPr>
          <p:spPr bwMode="auto">
            <a:xfrm>
              <a:off x="4525" y="1740"/>
              <a:ext cx="19" cy="22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6" y="0"/>
                </a:cxn>
                <a:cxn ang="0">
                  <a:pos x="5" y="7"/>
                </a:cxn>
                <a:cxn ang="0">
                  <a:pos x="4" y="10"/>
                </a:cxn>
                <a:cxn ang="0">
                  <a:pos x="2" y="14"/>
                </a:cxn>
                <a:cxn ang="0">
                  <a:pos x="0" y="20"/>
                </a:cxn>
                <a:cxn ang="0">
                  <a:pos x="6" y="21"/>
                </a:cxn>
                <a:cxn ang="0">
                  <a:pos x="11" y="22"/>
                </a:cxn>
                <a:cxn ang="0">
                  <a:pos x="12" y="21"/>
                </a:cxn>
                <a:cxn ang="0">
                  <a:pos x="16" y="11"/>
                </a:cxn>
                <a:cxn ang="0">
                  <a:pos x="17" y="6"/>
                </a:cxn>
                <a:cxn ang="0">
                  <a:pos x="19" y="0"/>
                </a:cxn>
                <a:cxn ang="0">
                  <a:pos x="18" y="3"/>
                </a:cxn>
                <a:cxn ang="0">
                  <a:pos x="12" y="2"/>
                </a:cxn>
              </a:cxnLst>
              <a:rect l="0" t="0" r="r" b="b"/>
              <a:pathLst>
                <a:path w="19" h="22">
                  <a:moveTo>
                    <a:pt x="12" y="2"/>
                  </a:moveTo>
                  <a:lnTo>
                    <a:pt x="6" y="0"/>
                  </a:lnTo>
                  <a:lnTo>
                    <a:pt x="5" y="7"/>
                  </a:lnTo>
                  <a:lnTo>
                    <a:pt x="4" y="10"/>
                  </a:lnTo>
                  <a:lnTo>
                    <a:pt x="2" y="14"/>
                  </a:lnTo>
                  <a:lnTo>
                    <a:pt x="0" y="20"/>
                  </a:lnTo>
                  <a:lnTo>
                    <a:pt x="6" y="21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16" y="11"/>
                  </a:lnTo>
                  <a:lnTo>
                    <a:pt x="17" y="6"/>
                  </a:lnTo>
                  <a:lnTo>
                    <a:pt x="19" y="0"/>
                  </a:lnTo>
                  <a:lnTo>
                    <a:pt x="18" y="3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03" name="Freeform 623"/>
            <p:cNvSpPr>
              <a:spLocks/>
            </p:cNvSpPr>
            <p:nvPr/>
          </p:nvSpPr>
          <p:spPr bwMode="auto">
            <a:xfrm>
              <a:off x="4524" y="1759"/>
              <a:ext cx="12" cy="8"/>
            </a:xfrm>
            <a:custGeom>
              <a:avLst/>
              <a:gdLst/>
              <a:ahLst/>
              <a:cxnLst>
                <a:cxn ang="0">
                  <a:pos x="7" y="2"/>
                </a:cxn>
                <a:cxn ang="0">
                  <a:pos x="1" y="0"/>
                </a:cxn>
                <a:cxn ang="0">
                  <a:pos x="0" y="4"/>
                </a:cxn>
                <a:cxn ang="0">
                  <a:pos x="6" y="6"/>
                </a:cxn>
                <a:cxn ang="0">
                  <a:pos x="11" y="8"/>
                </a:cxn>
                <a:cxn ang="0">
                  <a:pos x="12" y="7"/>
                </a:cxn>
                <a:cxn ang="0">
                  <a:pos x="12" y="3"/>
                </a:cxn>
                <a:cxn ang="0">
                  <a:pos x="7" y="2"/>
                </a:cxn>
              </a:cxnLst>
              <a:rect l="0" t="0" r="r" b="b"/>
              <a:pathLst>
                <a:path w="12" h="8">
                  <a:moveTo>
                    <a:pt x="7" y="2"/>
                  </a:moveTo>
                  <a:lnTo>
                    <a:pt x="1" y="0"/>
                  </a:lnTo>
                  <a:lnTo>
                    <a:pt x="0" y="4"/>
                  </a:lnTo>
                  <a:lnTo>
                    <a:pt x="6" y="6"/>
                  </a:lnTo>
                  <a:lnTo>
                    <a:pt x="11" y="8"/>
                  </a:lnTo>
                  <a:lnTo>
                    <a:pt x="12" y="7"/>
                  </a:lnTo>
                  <a:lnTo>
                    <a:pt x="12" y="3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04" name="Freeform 624"/>
            <p:cNvSpPr>
              <a:spLocks/>
            </p:cNvSpPr>
            <p:nvPr/>
          </p:nvSpPr>
          <p:spPr bwMode="auto">
            <a:xfrm>
              <a:off x="4524" y="1763"/>
              <a:ext cx="12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6" y="3"/>
                </a:cxn>
                <a:cxn ang="0">
                  <a:pos x="12" y="3"/>
                </a:cxn>
                <a:cxn ang="0">
                  <a:pos x="12" y="2"/>
                </a:cxn>
                <a:cxn ang="0">
                  <a:pos x="6" y="2"/>
                </a:cxn>
                <a:cxn ang="0">
                  <a:pos x="0" y="0"/>
                </a:cxn>
              </a:cxnLst>
              <a:rect l="0" t="0" r="r" b="b"/>
              <a:pathLst>
                <a:path w="12" h="3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6" y="3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6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05" name="Freeform 625"/>
            <p:cNvSpPr>
              <a:spLocks/>
            </p:cNvSpPr>
            <p:nvPr/>
          </p:nvSpPr>
          <p:spPr bwMode="auto">
            <a:xfrm>
              <a:off x="4251" y="1749"/>
              <a:ext cx="285" cy="6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275" y="12"/>
                </a:cxn>
                <a:cxn ang="0">
                  <a:pos x="252" y="29"/>
                </a:cxn>
                <a:cxn ang="0">
                  <a:pos x="237" y="33"/>
                </a:cxn>
                <a:cxn ang="0">
                  <a:pos x="197" y="45"/>
                </a:cxn>
                <a:cxn ang="0">
                  <a:pos x="176" y="54"/>
                </a:cxn>
                <a:cxn ang="0">
                  <a:pos x="144" y="54"/>
                </a:cxn>
                <a:cxn ang="0">
                  <a:pos x="122" y="49"/>
                </a:cxn>
                <a:cxn ang="0">
                  <a:pos x="98" y="45"/>
                </a:cxn>
                <a:cxn ang="0">
                  <a:pos x="68" y="36"/>
                </a:cxn>
                <a:cxn ang="0">
                  <a:pos x="49" y="30"/>
                </a:cxn>
                <a:cxn ang="0">
                  <a:pos x="23" y="19"/>
                </a:cxn>
                <a:cxn ang="0">
                  <a:pos x="19" y="14"/>
                </a:cxn>
                <a:cxn ang="0">
                  <a:pos x="5" y="0"/>
                </a:cxn>
                <a:cxn ang="0">
                  <a:pos x="0" y="10"/>
                </a:cxn>
                <a:cxn ang="0">
                  <a:pos x="16" y="29"/>
                </a:cxn>
                <a:cxn ang="0">
                  <a:pos x="47" y="42"/>
                </a:cxn>
                <a:cxn ang="0">
                  <a:pos x="75" y="49"/>
                </a:cxn>
                <a:cxn ang="0">
                  <a:pos x="97" y="57"/>
                </a:cxn>
                <a:cxn ang="0">
                  <a:pos x="120" y="61"/>
                </a:cxn>
                <a:cxn ang="0">
                  <a:pos x="143" y="67"/>
                </a:cxn>
                <a:cxn ang="0">
                  <a:pos x="178" y="65"/>
                </a:cxn>
                <a:cxn ang="0">
                  <a:pos x="204" y="55"/>
                </a:cxn>
                <a:cxn ang="0">
                  <a:pos x="215" y="52"/>
                </a:cxn>
                <a:cxn ang="0">
                  <a:pos x="256" y="41"/>
                </a:cxn>
                <a:cxn ang="0">
                  <a:pos x="282" y="21"/>
                </a:cxn>
                <a:cxn ang="0">
                  <a:pos x="285" y="17"/>
                </a:cxn>
                <a:cxn ang="0">
                  <a:pos x="285" y="17"/>
                </a:cxn>
                <a:cxn ang="0">
                  <a:pos x="279" y="17"/>
                </a:cxn>
              </a:cxnLst>
              <a:rect l="0" t="0" r="r" b="b"/>
              <a:pathLst>
                <a:path w="285" h="67">
                  <a:moveTo>
                    <a:pt x="279" y="17"/>
                  </a:moveTo>
                  <a:lnTo>
                    <a:pt x="275" y="12"/>
                  </a:lnTo>
                  <a:lnTo>
                    <a:pt x="252" y="29"/>
                  </a:lnTo>
                  <a:lnTo>
                    <a:pt x="237" y="33"/>
                  </a:lnTo>
                  <a:lnTo>
                    <a:pt x="197" y="45"/>
                  </a:lnTo>
                  <a:lnTo>
                    <a:pt x="176" y="54"/>
                  </a:lnTo>
                  <a:lnTo>
                    <a:pt x="144" y="54"/>
                  </a:lnTo>
                  <a:lnTo>
                    <a:pt x="122" y="49"/>
                  </a:lnTo>
                  <a:lnTo>
                    <a:pt x="98" y="45"/>
                  </a:lnTo>
                  <a:lnTo>
                    <a:pt x="68" y="36"/>
                  </a:lnTo>
                  <a:lnTo>
                    <a:pt x="49" y="30"/>
                  </a:lnTo>
                  <a:lnTo>
                    <a:pt x="23" y="19"/>
                  </a:lnTo>
                  <a:lnTo>
                    <a:pt x="19" y="14"/>
                  </a:lnTo>
                  <a:lnTo>
                    <a:pt x="5" y="0"/>
                  </a:lnTo>
                  <a:lnTo>
                    <a:pt x="0" y="10"/>
                  </a:lnTo>
                  <a:lnTo>
                    <a:pt x="16" y="29"/>
                  </a:lnTo>
                  <a:lnTo>
                    <a:pt x="47" y="42"/>
                  </a:lnTo>
                  <a:lnTo>
                    <a:pt x="75" y="49"/>
                  </a:lnTo>
                  <a:lnTo>
                    <a:pt x="97" y="57"/>
                  </a:lnTo>
                  <a:lnTo>
                    <a:pt x="120" y="61"/>
                  </a:lnTo>
                  <a:lnTo>
                    <a:pt x="143" y="67"/>
                  </a:lnTo>
                  <a:lnTo>
                    <a:pt x="178" y="65"/>
                  </a:lnTo>
                  <a:lnTo>
                    <a:pt x="204" y="55"/>
                  </a:lnTo>
                  <a:lnTo>
                    <a:pt x="215" y="52"/>
                  </a:lnTo>
                  <a:lnTo>
                    <a:pt x="256" y="41"/>
                  </a:lnTo>
                  <a:lnTo>
                    <a:pt x="282" y="21"/>
                  </a:lnTo>
                  <a:lnTo>
                    <a:pt x="285" y="17"/>
                  </a:lnTo>
                  <a:lnTo>
                    <a:pt x="285" y="17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06" name="Freeform 626"/>
            <p:cNvSpPr>
              <a:spLocks/>
            </p:cNvSpPr>
            <p:nvPr/>
          </p:nvSpPr>
          <p:spPr bwMode="auto">
            <a:xfrm>
              <a:off x="2934" y="2532"/>
              <a:ext cx="934" cy="1068"/>
            </a:xfrm>
            <a:custGeom>
              <a:avLst/>
              <a:gdLst/>
              <a:ahLst/>
              <a:cxnLst>
                <a:cxn ang="0">
                  <a:pos x="226" y="64"/>
                </a:cxn>
                <a:cxn ang="0">
                  <a:pos x="154" y="96"/>
                </a:cxn>
                <a:cxn ang="0">
                  <a:pos x="107" y="151"/>
                </a:cxn>
                <a:cxn ang="0">
                  <a:pos x="69" y="207"/>
                </a:cxn>
                <a:cxn ang="0">
                  <a:pos x="17" y="245"/>
                </a:cxn>
                <a:cxn ang="0">
                  <a:pos x="76" y="276"/>
                </a:cxn>
                <a:cxn ang="0">
                  <a:pos x="211" y="291"/>
                </a:cxn>
                <a:cxn ang="0">
                  <a:pos x="306" y="304"/>
                </a:cxn>
                <a:cxn ang="0">
                  <a:pos x="403" y="314"/>
                </a:cxn>
                <a:cxn ang="0">
                  <a:pos x="477" y="356"/>
                </a:cxn>
                <a:cxn ang="0">
                  <a:pos x="550" y="411"/>
                </a:cxn>
                <a:cxn ang="0">
                  <a:pos x="553" y="412"/>
                </a:cxn>
                <a:cxn ang="0">
                  <a:pos x="558" y="415"/>
                </a:cxn>
                <a:cxn ang="0">
                  <a:pos x="564" y="418"/>
                </a:cxn>
                <a:cxn ang="0">
                  <a:pos x="569" y="423"/>
                </a:cxn>
                <a:cxn ang="0">
                  <a:pos x="573" y="428"/>
                </a:cxn>
                <a:cxn ang="0">
                  <a:pos x="579" y="434"/>
                </a:cxn>
                <a:cxn ang="0">
                  <a:pos x="584" y="439"/>
                </a:cxn>
                <a:cxn ang="0">
                  <a:pos x="586" y="442"/>
                </a:cxn>
                <a:cxn ang="0">
                  <a:pos x="607" y="502"/>
                </a:cxn>
                <a:cxn ang="0">
                  <a:pos x="573" y="564"/>
                </a:cxn>
                <a:cxn ang="0">
                  <a:pos x="503" y="641"/>
                </a:cxn>
                <a:cxn ang="0">
                  <a:pos x="447" y="709"/>
                </a:cxn>
                <a:cxn ang="0">
                  <a:pos x="387" y="783"/>
                </a:cxn>
                <a:cxn ang="0">
                  <a:pos x="308" y="849"/>
                </a:cxn>
                <a:cxn ang="0">
                  <a:pos x="214" y="926"/>
                </a:cxn>
                <a:cxn ang="0">
                  <a:pos x="131" y="979"/>
                </a:cxn>
                <a:cxn ang="0">
                  <a:pos x="37" y="990"/>
                </a:cxn>
                <a:cxn ang="0">
                  <a:pos x="37" y="1040"/>
                </a:cxn>
                <a:cxn ang="0">
                  <a:pos x="165" y="1015"/>
                </a:cxn>
                <a:cxn ang="0">
                  <a:pos x="307" y="903"/>
                </a:cxn>
                <a:cxn ang="0">
                  <a:pos x="447" y="788"/>
                </a:cxn>
                <a:cxn ang="0">
                  <a:pos x="571" y="674"/>
                </a:cxn>
                <a:cxn ang="0">
                  <a:pos x="643" y="569"/>
                </a:cxn>
                <a:cxn ang="0">
                  <a:pos x="700" y="452"/>
                </a:cxn>
                <a:cxn ang="0">
                  <a:pos x="757" y="338"/>
                </a:cxn>
                <a:cxn ang="0">
                  <a:pos x="817" y="255"/>
                </a:cxn>
                <a:cxn ang="0">
                  <a:pos x="882" y="202"/>
                </a:cxn>
                <a:cxn ang="0">
                  <a:pos x="934" y="173"/>
                </a:cxn>
                <a:cxn ang="0">
                  <a:pos x="798" y="170"/>
                </a:cxn>
                <a:cxn ang="0">
                  <a:pos x="681" y="162"/>
                </a:cxn>
                <a:cxn ang="0">
                  <a:pos x="561" y="146"/>
                </a:cxn>
                <a:cxn ang="0">
                  <a:pos x="465" y="122"/>
                </a:cxn>
                <a:cxn ang="0">
                  <a:pos x="384" y="97"/>
                </a:cxn>
                <a:cxn ang="0">
                  <a:pos x="315" y="43"/>
                </a:cxn>
                <a:cxn ang="0">
                  <a:pos x="265" y="0"/>
                </a:cxn>
              </a:cxnLst>
              <a:rect l="0" t="0" r="r" b="b"/>
              <a:pathLst>
                <a:path w="934" h="1068">
                  <a:moveTo>
                    <a:pt x="265" y="0"/>
                  </a:moveTo>
                  <a:lnTo>
                    <a:pt x="256" y="42"/>
                  </a:lnTo>
                  <a:lnTo>
                    <a:pt x="226" y="64"/>
                  </a:lnTo>
                  <a:lnTo>
                    <a:pt x="203" y="67"/>
                  </a:lnTo>
                  <a:lnTo>
                    <a:pt x="181" y="78"/>
                  </a:lnTo>
                  <a:lnTo>
                    <a:pt x="154" y="96"/>
                  </a:lnTo>
                  <a:lnTo>
                    <a:pt x="137" y="114"/>
                  </a:lnTo>
                  <a:lnTo>
                    <a:pt x="120" y="133"/>
                  </a:lnTo>
                  <a:lnTo>
                    <a:pt x="107" y="151"/>
                  </a:lnTo>
                  <a:lnTo>
                    <a:pt x="95" y="173"/>
                  </a:lnTo>
                  <a:lnTo>
                    <a:pt x="85" y="192"/>
                  </a:lnTo>
                  <a:lnTo>
                    <a:pt x="69" y="207"/>
                  </a:lnTo>
                  <a:lnTo>
                    <a:pt x="57" y="224"/>
                  </a:lnTo>
                  <a:lnTo>
                    <a:pt x="41" y="237"/>
                  </a:lnTo>
                  <a:lnTo>
                    <a:pt x="17" y="245"/>
                  </a:lnTo>
                  <a:lnTo>
                    <a:pt x="2" y="249"/>
                  </a:lnTo>
                  <a:lnTo>
                    <a:pt x="40" y="264"/>
                  </a:lnTo>
                  <a:lnTo>
                    <a:pt x="76" y="276"/>
                  </a:lnTo>
                  <a:lnTo>
                    <a:pt x="116" y="281"/>
                  </a:lnTo>
                  <a:lnTo>
                    <a:pt x="167" y="283"/>
                  </a:lnTo>
                  <a:lnTo>
                    <a:pt x="211" y="291"/>
                  </a:lnTo>
                  <a:lnTo>
                    <a:pt x="247" y="296"/>
                  </a:lnTo>
                  <a:lnTo>
                    <a:pt x="277" y="298"/>
                  </a:lnTo>
                  <a:lnTo>
                    <a:pt x="306" y="304"/>
                  </a:lnTo>
                  <a:lnTo>
                    <a:pt x="339" y="300"/>
                  </a:lnTo>
                  <a:lnTo>
                    <a:pt x="375" y="309"/>
                  </a:lnTo>
                  <a:lnTo>
                    <a:pt x="403" y="314"/>
                  </a:lnTo>
                  <a:lnTo>
                    <a:pt x="432" y="325"/>
                  </a:lnTo>
                  <a:lnTo>
                    <a:pt x="450" y="336"/>
                  </a:lnTo>
                  <a:lnTo>
                    <a:pt x="477" y="356"/>
                  </a:lnTo>
                  <a:lnTo>
                    <a:pt x="503" y="377"/>
                  </a:lnTo>
                  <a:lnTo>
                    <a:pt x="532" y="397"/>
                  </a:lnTo>
                  <a:lnTo>
                    <a:pt x="550" y="411"/>
                  </a:lnTo>
                  <a:lnTo>
                    <a:pt x="550" y="411"/>
                  </a:lnTo>
                  <a:lnTo>
                    <a:pt x="551" y="411"/>
                  </a:lnTo>
                  <a:lnTo>
                    <a:pt x="553" y="412"/>
                  </a:lnTo>
                  <a:lnTo>
                    <a:pt x="554" y="413"/>
                  </a:lnTo>
                  <a:lnTo>
                    <a:pt x="556" y="414"/>
                  </a:lnTo>
                  <a:lnTo>
                    <a:pt x="558" y="415"/>
                  </a:lnTo>
                  <a:lnTo>
                    <a:pt x="560" y="416"/>
                  </a:lnTo>
                  <a:lnTo>
                    <a:pt x="562" y="417"/>
                  </a:lnTo>
                  <a:lnTo>
                    <a:pt x="564" y="418"/>
                  </a:lnTo>
                  <a:lnTo>
                    <a:pt x="566" y="420"/>
                  </a:lnTo>
                  <a:lnTo>
                    <a:pt x="568" y="421"/>
                  </a:lnTo>
                  <a:lnTo>
                    <a:pt x="569" y="423"/>
                  </a:lnTo>
                  <a:lnTo>
                    <a:pt x="570" y="424"/>
                  </a:lnTo>
                  <a:lnTo>
                    <a:pt x="572" y="425"/>
                  </a:lnTo>
                  <a:lnTo>
                    <a:pt x="573" y="428"/>
                  </a:lnTo>
                  <a:lnTo>
                    <a:pt x="575" y="429"/>
                  </a:lnTo>
                  <a:lnTo>
                    <a:pt x="577" y="432"/>
                  </a:lnTo>
                  <a:lnTo>
                    <a:pt x="579" y="434"/>
                  </a:lnTo>
                  <a:lnTo>
                    <a:pt x="581" y="435"/>
                  </a:lnTo>
                  <a:lnTo>
                    <a:pt x="582" y="437"/>
                  </a:lnTo>
                  <a:lnTo>
                    <a:pt x="584" y="439"/>
                  </a:lnTo>
                  <a:lnTo>
                    <a:pt x="585" y="440"/>
                  </a:lnTo>
                  <a:lnTo>
                    <a:pt x="585" y="441"/>
                  </a:lnTo>
                  <a:lnTo>
                    <a:pt x="586" y="442"/>
                  </a:lnTo>
                  <a:lnTo>
                    <a:pt x="595" y="451"/>
                  </a:lnTo>
                  <a:lnTo>
                    <a:pt x="607" y="474"/>
                  </a:lnTo>
                  <a:lnTo>
                    <a:pt x="607" y="502"/>
                  </a:lnTo>
                  <a:lnTo>
                    <a:pt x="598" y="523"/>
                  </a:lnTo>
                  <a:lnTo>
                    <a:pt x="591" y="536"/>
                  </a:lnTo>
                  <a:lnTo>
                    <a:pt x="573" y="564"/>
                  </a:lnTo>
                  <a:lnTo>
                    <a:pt x="553" y="594"/>
                  </a:lnTo>
                  <a:lnTo>
                    <a:pt x="530" y="615"/>
                  </a:lnTo>
                  <a:lnTo>
                    <a:pt x="503" y="641"/>
                  </a:lnTo>
                  <a:lnTo>
                    <a:pt x="488" y="668"/>
                  </a:lnTo>
                  <a:lnTo>
                    <a:pt x="464" y="687"/>
                  </a:lnTo>
                  <a:lnTo>
                    <a:pt x="447" y="709"/>
                  </a:lnTo>
                  <a:lnTo>
                    <a:pt x="428" y="724"/>
                  </a:lnTo>
                  <a:lnTo>
                    <a:pt x="409" y="750"/>
                  </a:lnTo>
                  <a:lnTo>
                    <a:pt x="387" y="783"/>
                  </a:lnTo>
                  <a:lnTo>
                    <a:pt x="366" y="799"/>
                  </a:lnTo>
                  <a:lnTo>
                    <a:pt x="336" y="826"/>
                  </a:lnTo>
                  <a:lnTo>
                    <a:pt x="308" y="849"/>
                  </a:lnTo>
                  <a:lnTo>
                    <a:pt x="274" y="870"/>
                  </a:lnTo>
                  <a:lnTo>
                    <a:pt x="244" y="900"/>
                  </a:lnTo>
                  <a:lnTo>
                    <a:pt x="214" y="926"/>
                  </a:lnTo>
                  <a:lnTo>
                    <a:pt x="187" y="944"/>
                  </a:lnTo>
                  <a:lnTo>
                    <a:pt x="158" y="964"/>
                  </a:lnTo>
                  <a:lnTo>
                    <a:pt x="131" y="979"/>
                  </a:lnTo>
                  <a:lnTo>
                    <a:pt x="101" y="987"/>
                  </a:lnTo>
                  <a:lnTo>
                    <a:pt x="63" y="993"/>
                  </a:lnTo>
                  <a:lnTo>
                    <a:pt x="37" y="990"/>
                  </a:lnTo>
                  <a:lnTo>
                    <a:pt x="0" y="976"/>
                  </a:lnTo>
                  <a:lnTo>
                    <a:pt x="19" y="1006"/>
                  </a:lnTo>
                  <a:lnTo>
                    <a:pt x="37" y="1040"/>
                  </a:lnTo>
                  <a:lnTo>
                    <a:pt x="58" y="1068"/>
                  </a:lnTo>
                  <a:lnTo>
                    <a:pt x="108" y="1047"/>
                  </a:lnTo>
                  <a:lnTo>
                    <a:pt x="165" y="1015"/>
                  </a:lnTo>
                  <a:lnTo>
                    <a:pt x="211" y="979"/>
                  </a:lnTo>
                  <a:lnTo>
                    <a:pt x="269" y="939"/>
                  </a:lnTo>
                  <a:lnTo>
                    <a:pt x="307" y="903"/>
                  </a:lnTo>
                  <a:lnTo>
                    <a:pt x="372" y="856"/>
                  </a:lnTo>
                  <a:lnTo>
                    <a:pt x="418" y="809"/>
                  </a:lnTo>
                  <a:lnTo>
                    <a:pt x="447" y="788"/>
                  </a:lnTo>
                  <a:lnTo>
                    <a:pt x="498" y="742"/>
                  </a:lnTo>
                  <a:lnTo>
                    <a:pt x="536" y="707"/>
                  </a:lnTo>
                  <a:lnTo>
                    <a:pt x="571" y="674"/>
                  </a:lnTo>
                  <a:lnTo>
                    <a:pt x="595" y="642"/>
                  </a:lnTo>
                  <a:lnTo>
                    <a:pt x="627" y="603"/>
                  </a:lnTo>
                  <a:lnTo>
                    <a:pt x="643" y="569"/>
                  </a:lnTo>
                  <a:lnTo>
                    <a:pt x="666" y="525"/>
                  </a:lnTo>
                  <a:lnTo>
                    <a:pt x="683" y="492"/>
                  </a:lnTo>
                  <a:lnTo>
                    <a:pt x="700" y="452"/>
                  </a:lnTo>
                  <a:lnTo>
                    <a:pt x="722" y="411"/>
                  </a:lnTo>
                  <a:lnTo>
                    <a:pt x="734" y="383"/>
                  </a:lnTo>
                  <a:lnTo>
                    <a:pt x="757" y="338"/>
                  </a:lnTo>
                  <a:lnTo>
                    <a:pt x="772" y="308"/>
                  </a:lnTo>
                  <a:lnTo>
                    <a:pt x="793" y="282"/>
                  </a:lnTo>
                  <a:lnTo>
                    <a:pt x="817" y="255"/>
                  </a:lnTo>
                  <a:lnTo>
                    <a:pt x="840" y="230"/>
                  </a:lnTo>
                  <a:lnTo>
                    <a:pt x="858" y="219"/>
                  </a:lnTo>
                  <a:lnTo>
                    <a:pt x="882" y="202"/>
                  </a:lnTo>
                  <a:lnTo>
                    <a:pt x="892" y="195"/>
                  </a:lnTo>
                  <a:lnTo>
                    <a:pt x="909" y="183"/>
                  </a:lnTo>
                  <a:lnTo>
                    <a:pt x="934" y="173"/>
                  </a:lnTo>
                  <a:lnTo>
                    <a:pt x="883" y="166"/>
                  </a:lnTo>
                  <a:lnTo>
                    <a:pt x="841" y="166"/>
                  </a:lnTo>
                  <a:lnTo>
                    <a:pt x="798" y="170"/>
                  </a:lnTo>
                  <a:lnTo>
                    <a:pt x="757" y="170"/>
                  </a:lnTo>
                  <a:lnTo>
                    <a:pt x="718" y="166"/>
                  </a:lnTo>
                  <a:lnTo>
                    <a:pt x="681" y="162"/>
                  </a:lnTo>
                  <a:lnTo>
                    <a:pt x="647" y="156"/>
                  </a:lnTo>
                  <a:lnTo>
                    <a:pt x="605" y="149"/>
                  </a:lnTo>
                  <a:lnTo>
                    <a:pt x="561" y="146"/>
                  </a:lnTo>
                  <a:lnTo>
                    <a:pt x="523" y="140"/>
                  </a:lnTo>
                  <a:lnTo>
                    <a:pt x="497" y="133"/>
                  </a:lnTo>
                  <a:lnTo>
                    <a:pt x="465" y="122"/>
                  </a:lnTo>
                  <a:lnTo>
                    <a:pt x="429" y="114"/>
                  </a:lnTo>
                  <a:lnTo>
                    <a:pt x="409" y="106"/>
                  </a:lnTo>
                  <a:lnTo>
                    <a:pt x="384" y="97"/>
                  </a:lnTo>
                  <a:lnTo>
                    <a:pt x="359" y="83"/>
                  </a:lnTo>
                  <a:lnTo>
                    <a:pt x="334" y="60"/>
                  </a:lnTo>
                  <a:lnTo>
                    <a:pt x="315" y="43"/>
                  </a:lnTo>
                  <a:lnTo>
                    <a:pt x="296" y="21"/>
                  </a:lnTo>
                  <a:lnTo>
                    <a:pt x="265" y="0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CCCC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07" name="Freeform 627"/>
            <p:cNvSpPr>
              <a:spLocks/>
            </p:cNvSpPr>
            <p:nvPr/>
          </p:nvSpPr>
          <p:spPr bwMode="auto">
            <a:xfrm>
              <a:off x="2935" y="2532"/>
              <a:ext cx="270" cy="255"/>
            </a:xfrm>
            <a:custGeom>
              <a:avLst/>
              <a:gdLst/>
              <a:ahLst/>
              <a:cxnLst>
                <a:cxn ang="0">
                  <a:pos x="270" y="1"/>
                </a:cxn>
                <a:cxn ang="0">
                  <a:pos x="258" y="0"/>
                </a:cxn>
                <a:cxn ang="0">
                  <a:pos x="249" y="39"/>
                </a:cxn>
                <a:cxn ang="0">
                  <a:pos x="223" y="58"/>
                </a:cxn>
                <a:cxn ang="0">
                  <a:pos x="199" y="61"/>
                </a:cxn>
                <a:cxn ang="0">
                  <a:pos x="178" y="72"/>
                </a:cxn>
                <a:cxn ang="0">
                  <a:pos x="150" y="91"/>
                </a:cxn>
                <a:cxn ang="0">
                  <a:pos x="132" y="110"/>
                </a:cxn>
                <a:cxn ang="0">
                  <a:pos x="114" y="130"/>
                </a:cxn>
                <a:cxn ang="0">
                  <a:pos x="101" y="147"/>
                </a:cxn>
                <a:cxn ang="0">
                  <a:pos x="80" y="186"/>
                </a:cxn>
                <a:cxn ang="0">
                  <a:pos x="78" y="189"/>
                </a:cxn>
                <a:cxn ang="0">
                  <a:pos x="65" y="203"/>
                </a:cxn>
                <a:cxn ang="0">
                  <a:pos x="52" y="220"/>
                </a:cxn>
                <a:cxn ang="0">
                  <a:pos x="36" y="232"/>
                </a:cxn>
                <a:cxn ang="0">
                  <a:pos x="11" y="240"/>
                </a:cxn>
                <a:cxn ang="0">
                  <a:pos x="0" y="244"/>
                </a:cxn>
                <a:cxn ang="0">
                  <a:pos x="1" y="249"/>
                </a:cxn>
                <a:cxn ang="0">
                  <a:pos x="3" y="255"/>
                </a:cxn>
                <a:cxn ang="0">
                  <a:pos x="22" y="249"/>
                </a:cxn>
                <a:cxn ang="0">
                  <a:pos x="43" y="242"/>
                </a:cxn>
                <a:cxn ang="0">
                  <a:pos x="59" y="229"/>
                </a:cxn>
                <a:cxn ang="0">
                  <a:pos x="72" y="212"/>
                </a:cxn>
                <a:cxn ang="0">
                  <a:pos x="90" y="195"/>
                </a:cxn>
                <a:cxn ang="0">
                  <a:pos x="107" y="161"/>
                </a:cxn>
                <a:cxn ang="0">
                  <a:pos x="110" y="155"/>
                </a:cxn>
                <a:cxn ang="0">
                  <a:pos x="123" y="137"/>
                </a:cxn>
                <a:cxn ang="0">
                  <a:pos x="140" y="118"/>
                </a:cxn>
                <a:cxn ang="0">
                  <a:pos x="157" y="101"/>
                </a:cxn>
                <a:cxn ang="0">
                  <a:pos x="183" y="83"/>
                </a:cxn>
                <a:cxn ang="0">
                  <a:pos x="204" y="73"/>
                </a:cxn>
                <a:cxn ang="0">
                  <a:pos x="227" y="69"/>
                </a:cxn>
                <a:cxn ang="0">
                  <a:pos x="261" y="45"/>
                </a:cxn>
                <a:cxn ang="0">
                  <a:pos x="270" y="1"/>
                </a:cxn>
              </a:cxnLst>
              <a:rect l="0" t="0" r="r" b="b"/>
              <a:pathLst>
                <a:path w="270" h="255">
                  <a:moveTo>
                    <a:pt x="270" y="1"/>
                  </a:moveTo>
                  <a:lnTo>
                    <a:pt x="258" y="0"/>
                  </a:lnTo>
                  <a:lnTo>
                    <a:pt x="249" y="39"/>
                  </a:lnTo>
                  <a:lnTo>
                    <a:pt x="223" y="58"/>
                  </a:lnTo>
                  <a:lnTo>
                    <a:pt x="199" y="61"/>
                  </a:lnTo>
                  <a:lnTo>
                    <a:pt x="178" y="72"/>
                  </a:lnTo>
                  <a:lnTo>
                    <a:pt x="150" y="91"/>
                  </a:lnTo>
                  <a:lnTo>
                    <a:pt x="132" y="110"/>
                  </a:lnTo>
                  <a:lnTo>
                    <a:pt x="114" y="130"/>
                  </a:lnTo>
                  <a:lnTo>
                    <a:pt x="101" y="147"/>
                  </a:lnTo>
                  <a:lnTo>
                    <a:pt x="80" y="186"/>
                  </a:lnTo>
                  <a:lnTo>
                    <a:pt x="78" y="189"/>
                  </a:lnTo>
                  <a:lnTo>
                    <a:pt x="65" y="203"/>
                  </a:lnTo>
                  <a:lnTo>
                    <a:pt x="52" y="220"/>
                  </a:lnTo>
                  <a:lnTo>
                    <a:pt x="36" y="232"/>
                  </a:lnTo>
                  <a:lnTo>
                    <a:pt x="11" y="240"/>
                  </a:lnTo>
                  <a:lnTo>
                    <a:pt x="0" y="244"/>
                  </a:lnTo>
                  <a:lnTo>
                    <a:pt x="1" y="249"/>
                  </a:lnTo>
                  <a:lnTo>
                    <a:pt x="3" y="255"/>
                  </a:lnTo>
                  <a:lnTo>
                    <a:pt x="22" y="249"/>
                  </a:lnTo>
                  <a:lnTo>
                    <a:pt x="43" y="242"/>
                  </a:lnTo>
                  <a:lnTo>
                    <a:pt x="59" y="229"/>
                  </a:lnTo>
                  <a:lnTo>
                    <a:pt x="72" y="212"/>
                  </a:lnTo>
                  <a:lnTo>
                    <a:pt x="90" y="195"/>
                  </a:lnTo>
                  <a:lnTo>
                    <a:pt x="107" y="161"/>
                  </a:lnTo>
                  <a:lnTo>
                    <a:pt x="110" y="155"/>
                  </a:lnTo>
                  <a:lnTo>
                    <a:pt x="123" y="137"/>
                  </a:lnTo>
                  <a:lnTo>
                    <a:pt x="140" y="118"/>
                  </a:lnTo>
                  <a:lnTo>
                    <a:pt x="157" y="101"/>
                  </a:lnTo>
                  <a:lnTo>
                    <a:pt x="183" y="83"/>
                  </a:lnTo>
                  <a:lnTo>
                    <a:pt x="204" y="73"/>
                  </a:lnTo>
                  <a:lnTo>
                    <a:pt x="227" y="69"/>
                  </a:lnTo>
                  <a:lnTo>
                    <a:pt x="261" y="4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08" name="Freeform 628"/>
            <p:cNvSpPr>
              <a:spLocks/>
            </p:cNvSpPr>
            <p:nvPr/>
          </p:nvSpPr>
          <p:spPr bwMode="auto">
            <a:xfrm>
              <a:off x="2934" y="2776"/>
              <a:ext cx="554" cy="17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0" y="11"/>
                </a:cxn>
                <a:cxn ang="0">
                  <a:pos x="38" y="25"/>
                </a:cxn>
                <a:cxn ang="0">
                  <a:pos x="75" y="38"/>
                </a:cxn>
                <a:cxn ang="0">
                  <a:pos x="116" y="43"/>
                </a:cxn>
                <a:cxn ang="0">
                  <a:pos x="166" y="45"/>
                </a:cxn>
                <a:cxn ang="0">
                  <a:pos x="209" y="53"/>
                </a:cxn>
                <a:cxn ang="0">
                  <a:pos x="247" y="58"/>
                </a:cxn>
                <a:cxn ang="0">
                  <a:pos x="276" y="60"/>
                </a:cxn>
                <a:cxn ang="0">
                  <a:pos x="305" y="66"/>
                </a:cxn>
                <a:cxn ang="0">
                  <a:pos x="338" y="62"/>
                </a:cxn>
                <a:cxn ang="0">
                  <a:pos x="373" y="71"/>
                </a:cxn>
                <a:cxn ang="0">
                  <a:pos x="403" y="76"/>
                </a:cxn>
                <a:cxn ang="0">
                  <a:pos x="429" y="86"/>
                </a:cxn>
                <a:cxn ang="0">
                  <a:pos x="447" y="97"/>
                </a:cxn>
                <a:cxn ang="0">
                  <a:pos x="473" y="117"/>
                </a:cxn>
                <a:cxn ang="0">
                  <a:pos x="500" y="138"/>
                </a:cxn>
                <a:cxn ang="0">
                  <a:pos x="530" y="159"/>
                </a:cxn>
                <a:cxn ang="0">
                  <a:pos x="547" y="172"/>
                </a:cxn>
                <a:cxn ang="0">
                  <a:pos x="547" y="173"/>
                </a:cxn>
                <a:cxn ang="0">
                  <a:pos x="548" y="173"/>
                </a:cxn>
                <a:cxn ang="0">
                  <a:pos x="551" y="167"/>
                </a:cxn>
                <a:cxn ang="0">
                  <a:pos x="554" y="162"/>
                </a:cxn>
                <a:cxn ang="0">
                  <a:pos x="553" y="161"/>
                </a:cxn>
                <a:cxn ang="0">
                  <a:pos x="535" y="148"/>
                </a:cxn>
                <a:cxn ang="0">
                  <a:pos x="505" y="127"/>
                </a:cxn>
                <a:cxn ang="0">
                  <a:pos x="480" y="108"/>
                </a:cxn>
                <a:cxn ang="0">
                  <a:pos x="453" y="87"/>
                </a:cxn>
                <a:cxn ang="0">
                  <a:pos x="435" y="76"/>
                </a:cxn>
                <a:cxn ang="0">
                  <a:pos x="404" y="64"/>
                </a:cxn>
                <a:cxn ang="0">
                  <a:pos x="378" y="59"/>
                </a:cxn>
                <a:cxn ang="0">
                  <a:pos x="339" y="50"/>
                </a:cxn>
                <a:cxn ang="0">
                  <a:pos x="306" y="54"/>
                </a:cxn>
                <a:cxn ang="0">
                  <a:pos x="278" y="48"/>
                </a:cxn>
                <a:cxn ang="0">
                  <a:pos x="248" y="46"/>
                </a:cxn>
                <a:cxn ang="0">
                  <a:pos x="213" y="41"/>
                </a:cxn>
                <a:cxn ang="0">
                  <a:pos x="168" y="33"/>
                </a:cxn>
                <a:cxn ang="0">
                  <a:pos x="116" y="31"/>
                </a:cxn>
                <a:cxn ang="0">
                  <a:pos x="77" y="27"/>
                </a:cxn>
                <a:cxn ang="0">
                  <a:pos x="42" y="14"/>
                </a:cxn>
                <a:cxn ang="0">
                  <a:pos x="4" y="0"/>
                </a:cxn>
                <a:cxn ang="0">
                  <a:pos x="2" y="5"/>
                </a:cxn>
                <a:cxn ang="0">
                  <a:pos x="1" y="0"/>
                </a:cxn>
              </a:cxnLst>
              <a:rect l="0" t="0" r="r" b="b"/>
              <a:pathLst>
                <a:path w="554" h="173">
                  <a:moveTo>
                    <a:pt x="1" y="0"/>
                  </a:moveTo>
                  <a:lnTo>
                    <a:pt x="1" y="0"/>
                  </a:lnTo>
                  <a:lnTo>
                    <a:pt x="0" y="11"/>
                  </a:lnTo>
                  <a:lnTo>
                    <a:pt x="38" y="25"/>
                  </a:lnTo>
                  <a:lnTo>
                    <a:pt x="75" y="38"/>
                  </a:lnTo>
                  <a:lnTo>
                    <a:pt x="116" y="43"/>
                  </a:lnTo>
                  <a:lnTo>
                    <a:pt x="166" y="45"/>
                  </a:lnTo>
                  <a:lnTo>
                    <a:pt x="209" y="53"/>
                  </a:lnTo>
                  <a:lnTo>
                    <a:pt x="247" y="58"/>
                  </a:lnTo>
                  <a:lnTo>
                    <a:pt x="276" y="60"/>
                  </a:lnTo>
                  <a:lnTo>
                    <a:pt x="305" y="66"/>
                  </a:lnTo>
                  <a:lnTo>
                    <a:pt x="338" y="62"/>
                  </a:lnTo>
                  <a:lnTo>
                    <a:pt x="373" y="71"/>
                  </a:lnTo>
                  <a:lnTo>
                    <a:pt x="403" y="76"/>
                  </a:lnTo>
                  <a:lnTo>
                    <a:pt x="429" y="86"/>
                  </a:lnTo>
                  <a:lnTo>
                    <a:pt x="447" y="97"/>
                  </a:lnTo>
                  <a:lnTo>
                    <a:pt x="473" y="117"/>
                  </a:lnTo>
                  <a:lnTo>
                    <a:pt x="500" y="138"/>
                  </a:lnTo>
                  <a:lnTo>
                    <a:pt x="530" y="159"/>
                  </a:lnTo>
                  <a:lnTo>
                    <a:pt x="547" y="172"/>
                  </a:lnTo>
                  <a:lnTo>
                    <a:pt x="547" y="173"/>
                  </a:lnTo>
                  <a:lnTo>
                    <a:pt x="548" y="173"/>
                  </a:lnTo>
                  <a:lnTo>
                    <a:pt x="551" y="167"/>
                  </a:lnTo>
                  <a:lnTo>
                    <a:pt x="554" y="162"/>
                  </a:lnTo>
                  <a:lnTo>
                    <a:pt x="553" y="161"/>
                  </a:lnTo>
                  <a:lnTo>
                    <a:pt x="535" y="148"/>
                  </a:lnTo>
                  <a:lnTo>
                    <a:pt x="505" y="127"/>
                  </a:lnTo>
                  <a:lnTo>
                    <a:pt x="480" y="108"/>
                  </a:lnTo>
                  <a:lnTo>
                    <a:pt x="453" y="87"/>
                  </a:lnTo>
                  <a:lnTo>
                    <a:pt x="435" y="76"/>
                  </a:lnTo>
                  <a:lnTo>
                    <a:pt x="404" y="64"/>
                  </a:lnTo>
                  <a:lnTo>
                    <a:pt x="378" y="59"/>
                  </a:lnTo>
                  <a:lnTo>
                    <a:pt x="339" y="50"/>
                  </a:lnTo>
                  <a:lnTo>
                    <a:pt x="306" y="54"/>
                  </a:lnTo>
                  <a:lnTo>
                    <a:pt x="278" y="48"/>
                  </a:lnTo>
                  <a:lnTo>
                    <a:pt x="248" y="46"/>
                  </a:lnTo>
                  <a:lnTo>
                    <a:pt x="213" y="41"/>
                  </a:lnTo>
                  <a:lnTo>
                    <a:pt x="168" y="33"/>
                  </a:lnTo>
                  <a:lnTo>
                    <a:pt x="116" y="31"/>
                  </a:lnTo>
                  <a:lnTo>
                    <a:pt x="77" y="27"/>
                  </a:lnTo>
                  <a:lnTo>
                    <a:pt x="42" y="14"/>
                  </a:lnTo>
                  <a:lnTo>
                    <a:pt x="4" y="0"/>
                  </a:lnTo>
                  <a:lnTo>
                    <a:pt x="2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09" name="Freeform 629"/>
            <p:cNvSpPr>
              <a:spLocks/>
            </p:cNvSpPr>
            <p:nvPr/>
          </p:nvSpPr>
          <p:spPr bwMode="auto">
            <a:xfrm>
              <a:off x="3482" y="2938"/>
              <a:ext cx="6" cy="11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1" y="11"/>
                </a:cxn>
                <a:cxn ang="0">
                  <a:pos x="3" y="11"/>
                </a:cxn>
                <a:cxn ang="0">
                  <a:pos x="5" y="6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5"/>
                </a:cxn>
                <a:cxn ang="0">
                  <a:pos x="0" y="11"/>
                </a:cxn>
              </a:cxnLst>
              <a:rect l="0" t="0" r="r" b="b"/>
              <a:pathLst>
                <a:path w="6" h="11">
                  <a:moveTo>
                    <a:pt x="0" y="11"/>
                  </a:moveTo>
                  <a:lnTo>
                    <a:pt x="0" y="11"/>
                  </a:lnTo>
                  <a:lnTo>
                    <a:pt x="1" y="11"/>
                  </a:lnTo>
                  <a:lnTo>
                    <a:pt x="3" y="11"/>
                  </a:lnTo>
                  <a:lnTo>
                    <a:pt x="5" y="6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10" name="Freeform 630"/>
            <p:cNvSpPr>
              <a:spLocks/>
            </p:cNvSpPr>
            <p:nvPr/>
          </p:nvSpPr>
          <p:spPr bwMode="auto">
            <a:xfrm>
              <a:off x="3483" y="2938"/>
              <a:ext cx="8" cy="12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0" y="11"/>
                </a:cxn>
                <a:cxn ang="0">
                  <a:pos x="2" y="12"/>
                </a:cxn>
                <a:cxn ang="0">
                  <a:pos x="5" y="7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6"/>
                </a:cxn>
              </a:cxnLst>
              <a:rect l="0" t="0" r="r" b="b"/>
              <a:pathLst>
                <a:path w="8" h="12">
                  <a:moveTo>
                    <a:pt x="4" y="6"/>
                  </a:moveTo>
                  <a:lnTo>
                    <a:pt x="0" y="11"/>
                  </a:lnTo>
                  <a:lnTo>
                    <a:pt x="2" y="12"/>
                  </a:lnTo>
                  <a:lnTo>
                    <a:pt x="5" y="7"/>
                  </a:lnTo>
                  <a:lnTo>
                    <a:pt x="8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11" name="Freeform 631"/>
            <p:cNvSpPr>
              <a:spLocks/>
            </p:cNvSpPr>
            <p:nvPr/>
          </p:nvSpPr>
          <p:spPr bwMode="auto">
            <a:xfrm>
              <a:off x="3485" y="2939"/>
              <a:ext cx="9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4" y="13"/>
                </a:cxn>
                <a:cxn ang="0">
                  <a:pos x="7" y="8"/>
                </a:cxn>
                <a:cxn ang="0">
                  <a:pos x="9" y="2"/>
                </a:cxn>
                <a:cxn ang="0">
                  <a:pos x="6" y="0"/>
                </a:cxn>
                <a:cxn ang="0">
                  <a:pos x="3" y="6"/>
                </a:cxn>
                <a:cxn ang="0">
                  <a:pos x="0" y="11"/>
                </a:cxn>
              </a:cxnLst>
              <a:rect l="0" t="0" r="r" b="b"/>
              <a:pathLst>
                <a:path w="9" h="13">
                  <a:moveTo>
                    <a:pt x="0" y="11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4" y="13"/>
                  </a:lnTo>
                  <a:lnTo>
                    <a:pt x="7" y="8"/>
                  </a:lnTo>
                  <a:lnTo>
                    <a:pt x="9" y="2"/>
                  </a:lnTo>
                  <a:lnTo>
                    <a:pt x="6" y="0"/>
                  </a:lnTo>
                  <a:lnTo>
                    <a:pt x="3" y="6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12" name="Freeform 632"/>
            <p:cNvSpPr>
              <a:spLocks/>
            </p:cNvSpPr>
            <p:nvPr/>
          </p:nvSpPr>
          <p:spPr bwMode="auto">
            <a:xfrm>
              <a:off x="3489" y="2939"/>
              <a:ext cx="33" cy="38"/>
            </a:xfrm>
            <a:custGeom>
              <a:avLst/>
              <a:gdLst/>
              <a:ahLst/>
              <a:cxnLst>
                <a:cxn ang="0">
                  <a:pos x="3" y="8"/>
                </a:cxn>
                <a:cxn ang="0">
                  <a:pos x="0" y="13"/>
                </a:cxn>
                <a:cxn ang="0">
                  <a:pos x="1" y="13"/>
                </a:cxn>
                <a:cxn ang="0">
                  <a:pos x="4" y="16"/>
                </a:cxn>
                <a:cxn ang="0">
                  <a:pos x="7" y="17"/>
                </a:cxn>
                <a:cxn ang="0">
                  <a:pos x="9" y="19"/>
                </a:cxn>
                <a:cxn ang="0">
                  <a:pos x="9" y="19"/>
                </a:cxn>
                <a:cxn ang="0">
                  <a:pos x="10" y="20"/>
                </a:cxn>
                <a:cxn ang="0">
                  <a:pos x="11" y="22"/>
                </a:cxn>
                <a:cxn ang="0">
                  <a:pos x="13" y="23"/>
                </a:cxn>
                <a:cxn ang="0">
                  <a:pos x="14" y="24"/>
                </a:cxn>
                <a:cxn ang="0">
                  <a:pos x="16" y="26"/>
                </a:cxn>
                <a:cxn ang="0">
                  <a:pos x="17" y="28"/>
                </a:cxn>
                <a:cxn ang="0">
                  <a:pos x="21" y="32"/>
                </a:cxn>
                <a:cxn ang="0">
                  <a:pos x="24" y="36"/>
                </a:cxn>
                <a:cxn ang="0">
                  <a:pos x="25" y="37"/>
                </a:cxn>
                <a:cxn ang="0">
                  <a:pos x="27" y="38"/>
                </a:cxn>
                <a:cxn ang="0">
                  <a:pos x="30" y="33"/>
                </a:cxn>
                <a:cxn ang="0">
                  <a:pos x="33" y="28"/>
                </a:cxn>
                <a:cxn ang="0">
                  <a:pos x="33" y="28"/>
                </a:cxn>
                <a:cxn ang="0">
                  <a:pos x="30" y="25"/>
                </a:cxn>
                <a:cxn ang="0">
                  <a:pos x="27" y="21"/>
                </a:cxn>
                <a:cxn ang="0">
                  <a:pos x="25" y="19"/>
                </a:cxn>
                <a:cxn ang="0">
                  <a:pos x="23" y="17"/>
                </a:cxn>
                <a:cxn ang="0">
                  <a:pos x="21" y="14"/>
                </a:cxn>
                <a:cxn ang="0">
                  <a:pos x="20" y="13"/>
                </a:cxn>
                <a:cxn ang="0">
                  <a:pos x="19" y="12"/>
                </a:cxn>
                <a:cxn ang="0">
                  <a:pos x="18" y="11"/>
                </a:cxn>
                <a:cxn ang="0">
                  <a:pos x="17" y="10"/>
                </a:cxn>
                <a:cxn ang="0">
                  <a:pos x="11" y="6"/>
                </a:cxn>
                <a:cxn ang="0">
                  <a:pos x="10" y="5"/>
                </a:cxn>
                <a:cxn ang="0">
                  <a:pos x="9" y="5"/>
                </a:cxn>
                <a:cxn ang="0">
                  <a:pos x="1" y="0"/>
                </a:cxn>
                <a:cxn ang="0">
                  <a:pos x="5" y="2"/>
                </a:cxn>
                <a:cxn ang="0">
                  <a:pos x="3" y="8"/>
                </a:cxn>
              </a:cxnLst>
              <a:rect l="0" t="0" r="r" b="b"/>
              <a:pathLst>
                <a:path w="33" h="38">
                  <a:moveTo>
                    <a:pt x="3" y="8"/>
                  </a:moveTo>
                  <a:lnTo>
                    <a:pt x="0" y="13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0" y="20"/>
                  </a:lnTo>
                  <a:lnTo>
                    <a:pt x="11" y="22"/>
                  </a:lnTo>
                  <a:lnTo>
                    <a:pt x="13" y="23"/>
                  </a:lnTo>
                  <a:lnTo>
                    <a:pt x="14" y="24"/>
                  </a:lnTo>
                  <a:lnTo>
                    <a:pt x="16" y="26"/>
                  </a:lnTo>
                  <a:lnTo>
                    <a:pt x="17" y="28"/>
                  </a:lnTo>
                  <a:lnTo>
                    <a:pt x="21" y="32"/>
                  </a:lnTo>
                  <a:lnTo>
                    <a:pt x="24" y="36"/>
                  </a:lnTo>
                  <a:lnTo>
                    <a:pt x="25" y="37"/>
                  </a:lnTo>
                  <a:lnTo>
                    <a:pt x="27" y="38"/>
                  </a:lnTo>
                  <a:lnTo>
                    <a:pt x="30" y="33"/>
                  </a:lnTo>
                  <a:lnTo>
                    <a:pt x="33" y="28"/>
                  </a:lnTo>
                  <a:lnTo>
                    <a:pt x="33" y="28"/>
                  </a:lnTo>
                  <a:lnTo>
                    <a:pt x="30" y="25"/>
                  </a:lnTo>
                  <a:lnTo>
                    <a:pt x="27" y="21"/>
                  </a:lnTo>
                  <a:lnTo>
                    <a:pt x="25" y="19"/>
                  </a:lnTo>
                  <a:lnTo>
                    <a:pt x="23" y="17"/>
                  </a:lnTo>
                  <a:lnTo>
                    <a:pt x="21" y="14"/>
                  </a:lnTo>
                  <a:lnTo>
                    <a:pt x="20" y="13"/>
                  </a:lnTo>
                  <a:lnTo>
                    <a:pt x="19" y="12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1" y="6"/>
                  </a:lnTo>
                  <a:lnTo>
                    <a:pt x="10" y="5"/>
                  </a:lnTo>
                  <a:lnTo>
                    <a:pt x="9" y="5"/>
                  </a:lnTo>
                  <a:lnTo>
                    <a:pt x="1" y="0"/>
                  </a:lnTo>
                  <a:lnTo>
                    <a:pt x="5" y="2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13" name="Freeform 633"/>
            <p:cNvSpPr>
              <a:spLocks/>
            </p:cNvSpPr>
            <p:nvPr/>
          </p:nvSpPr>
          <p:spPr bwMode="auto">
            <a:xfrm>
              <a:off x="3513" y="2967"/>
              <a:ext cx="12" cy="9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0" y="8"/>
                </a:cxn>
                <a:cxn ang="0">
                  <a:pos x="1" y="9"/>
                </a:cxn>
                <a:cxn ang="0">
                  <a:pos x="6" y="6"/>
                </a:cxn>
                <a:cxn ang="0">
                  <a:pos x="12" y="3"/>
                </a:cxn>
                <a:cxn ang="0">
                  <a:pos x="12" y="2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6" y="5"/>
                </a:cxn>
              </a:cxnLst>
              <a:rect l="0" t="0" r="r" b="b"/>
              <a:pathLst>
                <a:path w="12" h="9">
                  <a:moveTo>
                    <a:pt x="6" y="5"/>
                  </a:moveTo>
                  <a:lnTo>
                    <a:pt x="0" y="8"/>
                  </a:lnTo>
                  <a:lnTo>
                    <a:pt x="1" y="9"/>
                  </a:lnTo>
                  <a:lnTo>
                    <a:pt x="6" y="6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14" name="Freeform 634"/>
            <p:cNvSpPr>
              <a:spLocks/>
            </p:cNvSpPr>
            <p:nvPr/>
          </p:nvSpPr>
          <p:spPr bwMode="auto">
            <a:xfrm>
              <a:off x="2996" y="2969"/>
              <a:ext cx="551" cy="562"/>
            </a:xfrm>
            <a:custGeom>
              <a:avLst/>
              <a:gdLst/>
              <a:ahLst/>
              <a:cxnLst>
                <a:cxn ang="0">
                  <a:pos x="518" y="7"/>
                </a:cxn>
                <a:cxn ang="0">
                  <a:pos x="518" y="7"/>
                </a:cxn>
                <a:cxn ang="0">
                  <a:pos x="519" y="8"/>
                </a:cxn>
                <a:cxn ang="0">
                  <a:pos x="528" y="17"/>
                </a:cxn>
                <a:cxn ang="0">
                  <a:pos x="539" y="39"/>
                </a:cxn>
                <a:cxn ang="0">
                  <a:pos x="539" y="64"/>
                </a:cxn>
                <a:cxn ang="0">
                  <a:pos x="530" y="85"/>
                </a:cxn>
                <a:cxn ang="0">
                  <a:pos x="526" y="92"/>
                </a:cxn>
                <a:cxn ang="0">
                  <a:pos x="506" y="123"/>
                </a:cxn>
                <a:cxn ang="0">
                  <a:pos x="487" y="153"/>
                </a:cxn>
                <a:cxn ang="0">
                  <a:pos x="471" y="167"/>
                </a:cxn>
                <a:cxn ang="0">
                  <a:pos x="437" y="200"/>
                </a:cxn>
                <a:cxn ang="0">
                  <a:pos x="421" y="227"/>
                </a:cxn>
                <a:cxn ang="0">
                  <a:pos x="398" y="246"/>
                </a:cxn>
                <a:cxn ang="0">
                  <a:pos x="380" y="268"/>
                </a:cxn>
                <a:cxn ang="0">
                  <a:pos x="361" y="283"/>
                </a:cxn>
                <a:cxn ang="0">
                  <a:pos x="341" y="311"/>
                </a:cxn>
                <a:cxn ang="0">
                  <a:pos x="320" y="342"/>
                </a:cxn>
                <a:cxn ang="0">
                  <a:pos x="300" y="357"/>
                </a:cxn>
                <a:cxn ang="0">
                  <a:pos x="271" y="384"/>
                </a:cxn>
                <a:cxn ang="0">
                  <a:pos x="242" y="407"/>
                </a:cxn>
                <a:cxn ang="0">
                  <a:pos x="209" y="428"/>
                </a:cxn>
                <a:cxn ang="0">
                  <a:pos x="178" y="459"/>
                </a:cxn>
                <a:cxn ang="0">
                  <a:pos x="149" y="484"/>
                </a:cxn>
                <a:cxn ang="0">
                  <a:pos x="122" y="502"/>
                </a:cxn>
                <a:cxn ang="0">
                  <a:pos x="90" y="523"/>
                </a:cxn>
                <a:cxn ang="0">
                  <a:pos x="68" y="536"/>
                </a:cxn>
                <a:cxn ang="0">
                  <a:pos x="37" y="544"/>
                </a:cxn>
                <a:cxn ang="0">
                  <a:pos x="0" y="550"/>
                </a:cxn>
                <a:cxn ang="0">
                  <a:pos x="1" y="562"/>
                </a:cxn>
                <a:cxn ang="0">
                  <a:pos x="41" y="556"/>
                </a:cxn>
                <a:cxn ang="0">
                  <a:pos x="71" y="548"/>
                </a:cxn>
                <a:cxn ang="0">
                  <a:pos x="103" y="530"/>
                </a:cxn>
                <a:cxn ang="0">
                  <a:pos x="129" y="512"/>
                </a:cxn>
                <a:cxn ang="0">
                  <a:pos x="155" y="494"/>
                </a:cxn>
                <a:cxn ang="0">
                  <a:pos x="185" y="468"/>
                </a:cxn>
                <a:cxn ang="0">
                  <a:pos x="216" y="438"/>
                </a:cxn>
                <a:cxn ang="0">
                  <a:pos x="249" y="417"/>
                </a:cxn>
                <a:cxn ang="0">
                  <a:pos x="277" y="394"/>
                </a:cxn>
                <a:cxn ang="0">
                  <a:pos x="308" y="366"/>
                </a:cxn>
                <a:cxn ang="0">
                  <a:pos x="330" y="349"/>
                </a:cxn>
                <a:cxn ang="0">
                  <a:pos x="353" y="315"/>
                </a:cxn>
                <a:cxn ang="0">
                  <a:pos x="370" y="292"/>
                </a:cxn>
                <a:cxn ang="0">
                  <a:pos x="390" y="277"/>
                </a:cxn>
                <a:cxn ang="0">
                  <a:pos x="406" y="254"/>
                </a:cxn>
                <a:cxn ang="0">
                  <a:pos x="430" y="235"/>
                </a:cxn>
                <a:cxn ang="0">
                  <a:pos x="445" y="208"/>
                </a:cxn>
                <a:cxn ang="0">
                  <a:pos x="466" y="188"/>
                </a:cxn>
                <a:cxn ang="0">
                  <a:pos x="495" y="162"/>
                </a:cxn>
                <a:cxn ang="0">
                  <a:pos x="516" y="130"/>
                </a:cxn>
                <a:cxn ang="0">
                  <a:pos x="531" y="107"/>
                </a:cxn>
                <a:cxn ang="0">
                  <a:pos x="542" y="86"/>
                </a:cxn>
                <a:cxn ang="0">
                  <a:pos x="551" y="66"/>
                </a:cxn>
                <a:cxn ang="0">
                  <a:pos x="550" y="36"/>
                </a:cxn>
                <a:cxn ang="0">
                  <a:pos x="538" y="11"/>
                </a:cxn>
                <a:cxn ang="0">
                  <a:pos x="528" y="0"/>
                </a:cxn>
                <a:cxn ang="0">
                  <a:pos x="523" y="4"/>
                </a:cxn>
                <a:cxn ang="0">
                  <a:pos x="518" y="7"/>
                </a:cxn>
              </a:cxnLst>
              <a:rect l="0" t="0" r="r" b="b"/>
              <a:pathLst>
                <a:path w="551" h="562">
                  <a:moveTo>
                    <a:pt x="518" y="7"/>
                  </a:moveTo>
                  <a:lnTo>
                    <a:pt x="518" y="7"/>
                  </a:lnTo>
                  <a:lnTo>
                    <a:pt x="519" y="8"/>
                  </a:lnTo>
                  <a:lnTo>
                    <a:pt x="528" y="17"/>
                  </a:lnTo>
                  <a:lnTo>
                    <a:pt x="539" y="39"/>
                  </a:lnTo>
                  <a:lnTo>
                    <a:pt x="539" y="64"/>
                  </a:lnTo>
                  <a:lnTo>
                    <a:pt x="530" y="85"/>
                  </a:lnTo>
                  <a:lnTo>
                    <a:pt x="526" y="92"/>
                  </a:lnTo>
                  <a:lnTo>
                    <a:pt x="506" y="123"/>
                  </a:lnTo>
                  <a:lnTo>
                    <a:pt x="487" y="153"/>
                  </a:lnTo>
                  <a:lnTo>
                    <a:pt x="471" y="167"/>
                  </a:lnTo>
                  <a:lnTo>
                    <a:pt x="437" y="200"/>
                  </a:lnTo>
                  <a:lnTo>
                    <a:pt x="421" y="227"/>
                  </a:lnTo>
                  <a:lnTo>
                    <a:pt x="398" y="246"/>
                  </a:lnTo>
                  <a:lnTo>
                    <a:pt x="380" y="268"/>
                  </a:lnTo>
                  <a:lnTo>
                    <a:pt x="361" y="283"/>
                  </a:lnTo>
                  <a:lnTo>
                    <a:pt x="341" y="311"/>
                  </a:lnTo>
                  <a:lnTo>
                    <a:pt x="320" y="342"/>
                  </a:lnTo>
                  <a:lnTo>
                    <a:pt x="300" y="357"/>
                  </a:lnTo>
                  <a:lnTo>
                    <a:pt x="271" y="384"/>
                  </a:lnTo>
                  <a:lnTo>
                    <a:pt x="242" y="407"/>
                  </a:lnTo>
                  <a:lnTo>
                    <a:pt x="209" y="428"/>
                  </a:lnTo>
                  <a:lnTo>
                    <a:pt x="178" y="459"/>
                  </a:lnTo>
                  <a:lnTo>
                    <a:pt x="149" y="484"/>
                  </a:lnTo>
                  <a:lnTo>
                    <a:pt x="122" y="502"/>
                  </a:lnTo>
                  <a:lnTo>
                    <a:pt x="90" y="523"/>
                  </a:lnTo>
                  <a:lnTo>
                    <a:pt x="68" y="536"/>
                  </a:lnTo>
                  <a:lnTo>
                    <a:pt x="37" y="544"/>
                  </a:lnTo>
                  <a:lnTo>
                    <a:pt x="0" y="550"/>
                  </a:lnTo>
                  <a:lnTo>
                    <a:pt x="1" y="562"/>
                  </a:lnTo>
                  <a:lnTo>
                    <a:pt x="41" y="556"/>
                  </a:lnTo>
                  <a:lnTo>
                    <a:pt x="71" y="548"/>
                  </a:lnTo>
                  <a:lnTo>
                    <a:pt x="103" y="530"/>
                  </a:lnTo>
                  <a:lnTo>
                    <a:pt x="129" y="512"/>
                  </a:lnTo>
                  <a:lnTo>
                    <a:pt x="155" y="494"/>
                  </a:lnTo>
                  <a:lnTo>
                    <a:pt x="185" y="468"/>
                  </a:lnTo>
                  <a:lnTo>
                    <a:pt x="216" y="438"/>
                  </a:lnTo>
                  <a:lnTo>
                    <a:pt x="249" y="417"/>
                  </a:lnTo>
                  <a:lnTo>
                    <a:pt x="277" y="394"/>
                  </a:lnTo>
                  <a:lnTo>
                    <a:pt x="308" y="366"/>
                  </a:lnTo>
                  <a:lnTo>
                    <a:pt x="330" y="349"/>
                  </a:lnTo>
                  <a:lnTo>
                    <a:pt x="353" y="315"/>
                  </a:lnTo>
                  <a:lnTo>
                    <a:pt x="370" y="292"/>
                  </a:lnTo>
                  <a:lnTo>
                    <a:pt x="390" y="277"/>
                  </a:lnTo>
                  <a:lnTo>
                    <a:pt x="406" y="254"/>
                  </a:lnTo>
                  <a:lnTo>
                    <a:pt x="430" y="235"/>
                  </a:lnTo>
                  <a:lnTo>
                    <a:pt x="445" y="208"/>
                  </a:lnTo>
                  <a:lnTo>
                    <a:pt x="466" y="188"/>
                  </a:lnTo>
                  <a:lnTo>
                    <a:pt x="495" y="162"/>
                  </a:lnTo>
                  <a:lnTo>
                    <a:pt x="516" y="130"/>
                  </a:lnTo>
                  <a:lnTo>
                    <a:pt x="531" y="107"/>
                  </a:lnTo>
                  <a:lnTo>
                    <a:pt x="542" y="86"/>
                  </a:lnTo>
                  <a:lnTo>
                    <a:pt x="551" y="66"/>
                  </a:lnTo>
                  <a:lnTo>
                    <a:pt x="550" y="36"/>
                  </a:lnTo>
                  <a:lnTo>
                    <a:pt x="538" y="11"/>
                  </a:lnTo>
                  <a:lnTo>
                    <a:pt x="528" y="0"/>
                  </a:lnTo>
                  <a:lnTo>
                    <a:pt x="523" y="4"/>
                  </a:lnTo>
                  <a:lnTo>
                    <a:pt x="518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15" name="Freeform 635"/>
            <p:cNvSpPr>
              <a:spLocks/>
            </p:cNvSpPr>
            <p:nvPr/>
          </p:nvSpPr>
          <p:spPr bwMode="auto">
            <a:xfrm>
              <a:off x="2929" y="3503"/>
              <a:ext cx="68" cy="104"/>
            </a:xfrm>
            <a:custGeom>
              <a:avLst/>
              <a:gdLst/>
              <a:ahLst/>
              <a:cxnLst>
                <a:cxn ang="0">
                  <a:pos x="67" y="16"/>
                </a:cxn>
                <a:cxn ang="0">
                  <a:pos x="43" y="13"/>
                </a:cxn>
                <a:cxn ang="0">
                  <a:pos x="7" y="0"/>
                </a:cxn>
                <a:cxn ang="0">
                  <a:pos x="0" y="8"/>
                </a:cxn>
                <a:cxn ang="0">
                  <a:pos x="21" y="41"/>
                </a:cxn>
                <a:cxn ang="0">
                  <a:pos x="37" y="72"/>
                </a:cxn>
                <a:cxn ang="0">
                  <a:pos x="61" y="104"/>
                </a:cxn>
                <a:cxn ang="0">
                  <a:pos x="65" y="90"/>
                </a:cxn>
                <a:cxn ang="0">
                  <a:pos x="47" y="67"/>
                </a:cxn>
                <a:cxn ang="0">
                  <a:pos x="28" y="30"/>
                </a:cxn>
                <a:cxn ang="0">
                  <a:pos x="20" y="17"/>
                </a:cxn>
                <a:cxn ang="0">
                  <a:pos x="42" y="25"/>
                </a:cxn>
                <a:cxn ang="0">
                  <a:pos x="68" y="28"/>
                </a:cxn>
                <a:cxn ang="0">
                  <a:pos x="67" y="16"/>
                </a:cxn>
              </a:cxnLst>
              <a:rect l="0" t="0" r="r" b="b"/>
              <a:pathLst>
                <a:path w="68" h="104">
                  <a:moveTo>
                    <a:pt x="67" y="16"/>
                  </a:moveTo>
                  <a:lnTo>
                    <a:pt x="43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21" y="41"/>
                  </a:lnTo>
                  <a:lnTo>
                    <a:pt x="37" y="72"/>
                  </a:lnTo>
                  <a:lnTo>
                    <a:pt x="61" y="104"/>
                  </a:lnTo>
                  <a:lnTo>
                    <a:pt x="65" y="90"/>
                  </a:lnTo>
                  <a:lnTo>
                    <a:pt x="47" y="67"/>
                  </a:lnTo>
                  <a:lnTo>
                    <a:pt x="28" y="30"/>
                  </a:lnTo>
                  <a:lnTo>
                    <a:pt x="20" y="17"/>
                  </a:lnTo>
                  <a:lnTo>
                    <a:pt x="42" y="25"/>
                  </a:lnTo>
                  <a:lnTo>
                    <a:pt x="68" y="28"/>
                  </a:lnTo>
                  <a:lnTo>
                    <a:pt x="67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16" name="Freeform 636"/>
            <p:cNvSpPr>
              <a:spLocks/>
            </p:cNvSpPr>
            <p:nvPr/>
          </p:nvSpPr>
          <p:spPr bwMode="auto">
            <a:xfrm>
              <a:off x="2990" y="2523"/>
              <a:ext cx="880" cy="1084"/>
            </a:xfrm>
            <a:custGeom>
              <a:avLst/>
              <a:gdLst/>
              <a:ahLst/>
              <a:cxnLst>
                <a:cxn ang="0">
                  <a:pos x="53" y="1062"/>
                </a:cxn>
                <a:cxn ang="0">
                  <a:pos x="157" y="993"/>
                </a:cxn>
                <a:cxn ang="0">
                  <a:pos x="255" y="917"/>
                </a:cxn>
                <a:cxn ang="0">
                  <a:pos x="366" y="822"/>
                </a:cxn>
                <a:cxn ang="0">
                  <a:pos x="446" y="756"/>
                </a:cxn>
                <a:cxn ang="0">
                  <a:pos x="519" y="687"/>
                </a:cxn>
                <a:cxn ang="0">
                  <a:pos x="576" y="614"/>
                </a:cxn>
                <a:cxn ang="0">
                  <a:pos x="625" y="519"/>
                </a:cxn>
                <a:cxn ang="0">
                  <a:pos x="650" y="462"/>
                </a:cxn>
                <a:cxn ang="0">
                  <a:pos x="684" y="393"/>
                </a:cxn>
                <a:cxn ang="0">
                  <a:pos x="721" y="320"/>
                </a:cxn>
                <a:cxn ang="0">
                  <a:pos x="766" y="267"/>
                </a:cxn>
                <a:cxn ang="0">
                  <a:pos x="792" y="241"/>
                </a:cxn>
                <a:cxn ang="0">
                  <a:pos x="839" y="209"/>
                </a:cxn>
                <a:cxn ang="0">
                  <a:pos x="880" y="188"/>
                </a:cxn>
                <a:cxn ang="0">
                  <a:pos x="828" y="169"/>
                </a:cxn>
                <a:cxn ang="0">
                  <a:pos x="742" y="173"/>
                </a:cxn>
                <a:cxn ang="0">
                  <a:pos x="663" y="169"/>
                </a:cxn>
                <a:cxn ang="0">
                  <a:pos x="592" y="159"/>
                </a:cxn>
                <a:cxn ang="0">
                  <a:pos x="505" y="149"/>
                </a:cxn>
                <a:cxn ang="0">
                  <a:pos x="439" y="135"/>
                </a:cxn>
                <a:cxn ang="0">
                  <a:pos x="374" y="117"/>
                </a:cxn>
                <a:cxn ang="0">
                  <a:pos x="330" y="100"/>
                </a:cxn>
                <a:cxn ang="0">
                  <a:pos x="263" y="47"/>
                </a:cxn>
                <a:cxn ang="0">
                  <a:pos x="244" y="25"/>
                </a:cxn>
                <a:cxn ang="0">
                  <a:pos x="203" y="9"/>
                </a:cxn>
                <a:cxn ang="0">
                  <a:pos x="236" y="34"/>
                </a:cxn>
                <a:cxn ang="0">
                  <a:pos x="292" y="90"/>
                </a:cxn>
                <a:cxn ang="0">
                  <a:pos x="326" y="111"/>
                </a:cxn>
                <a:cxn ang="0">
                  <a:pos x="372" y="129"/>
                </a:cxn>
                <a:cxn ang="0">
                  <a:pos x="443" y="149"/>
                </a:cxn>
                <a:cxn ang="0">
                  <a:pos x="504" y="161"/>
                </a:cxn>
                <a:cxn ang="0">
                  <a:pos x="590" y="171"/>
                </a:cxn>
                <a:cxn ang="0">
                  <a:pos x="662" y="181"/>
                </a:cxn>
                <a:cxn ang="0">
                  <a:pos x="743" y="185"/>
                </a:cxn>
                <a:cxn ang="0">
                  <a:pos x="827" y="181"/>
                </a:cxn>
                <a:cxn ang="0">
                  <a:pos x="849" y="187"/>
                </a:cxn>
                <a:cxn ang="0">
                  <a:pos x="838" y="195"/>
                </a:cxn>
                <a:cxn ang="0">
                  <a:pos x="781" y="235"/>
                </a:cxn>
                <a:cxn ang="0">
                  <a:pos x="732" y="288"/>
                </a:cxn>
                <a:cxn ang="0">
                  <a:pos x="694" y="349"/>
                </a:cxn>
                <a:cxn ang="0">
                  <a:pos x="660" y="419"/>
                </a:cxn>
                <a:cxn ang="0">
                  <a:pos x="622" y="496"/>
                </a:cxn>
                <a:cxn ang="0">
                  <a:pos x="573" y="593"/>
                </a:cxn>
                <a:cxn ang="0">
                  <a:pos x="534" y="648"/>
                </a:cxn>
                <a:cxn ang="0">
                  <a:pos x="476" y="712"/>
                </a:cxn>
                <a:cxn ang="0">
                  <a:pos x="388" y="792"/>
                </a:cxn>
                <a:cxn ang="0">
                  <a:pos x="312" y="860"/>
                </a:cxn>
                <a:cxn ang="0">
                  <a:pos x="210" y="942"/>
                </a:cxn>
                <a:cxn ang="0">
                  <a:pos x="105" y="1019"/>
                </a:cxn>
                <a:cxn ang="0">
                  <a:pos x="4" y="1070"/>
                </a:cxn>
              </a:cxnLst>
              <a:rect l="0" t="0" r="r" b="b"/>
              <a:pathLst>
                <a:path w="880" h="1084">
                  <a:moveTo>
                    <a:pt x="0" y="1084"/>
                  </a:moveTo>
                  <a:lnTo>
                    <a:pt x="53" y="1062"/>
                  </a:lnTo>
                  <a:lnTo>
                    <a:pt x="112" y="1029"/>
                  </a:lnTo>
                  <a:lnTo>
                    <a:pt x="157" y="993"/>
                  </a:lnTo>
                  <a:lnTo>
                    <a:pt x="216" y="953"/>
                  </a:lnTo>
                  <a:lnTo>
                    <a:pt x="255" y="917"/>
                  </a:lnTo>
                  <a:lnTo>
                    <a:pt x="320" y="869"/>
                  </a:lnTo>
                  <a:lnTo>
                    <a:pt x="366" y="822"/>
                  </a:lnTo>
                  <a:lnTo>
                    <a:pt x="394" y="802"/>
                  </a:lnTo>
                  <a:lnTo>
                    <a:pt x="446" y="756"/>
                  </a:lnTo>
                  <a:lnTo>
                    <a:pt x="484" y="720"/>
                  </a:lnTo>
                  <a:lnTo>
                    <a:pt x="519" y="687"/>
                  </a:lnTo>
                  <a:lnTo>
                    <a:pt x="543" y="655"/>
                  </a:lnTo>
                  <a:lnTo>
                    <a:pt x="576" y="614"/>
                  </a:lnTo>
                  <a:lnTo>
                    <a:pt x="602" y="563"/>
                  </a:lnTo>
                  <a:lnTo>
                    <a:pt x="625" y="519"/>
                  </a:lnTo>
                  <a:lnTo>
                    <a:pt x="632" y="506"/>
                  </a:lnTo>
                  <a:lnTo>
                    <a:pt x="650" y="462"/>
                  </a:lnTo>
                  <a:lnTo>
                    <a:pt x="672" y="420"/>
                  </a:lnTo>
                  <a:lnTo>
                    <a:pt x="684" y="393"/>
                  </a:lnTo>
                  <a:lnTo>
                    <a:pt x="709" y="345"/>
                  </a:lnTo>
                  <a:lnTo>
                    <a:pt x="721" y="320"/>
                  </a:lnTo>
                  <a:lnTo>
                    <a:pt x="741" y="295"/>
                  </a:lnTo>
                  <a:lnTo>
                    <a:pt x="766" y="267"/>
                  </a:lnTo>
                  <a:lnTo>
                    <a:pt x="788" y="244"/>
                  </a:lnTo>
                  <a:lnTo>
                    <a:pt x="792" y="241"/>
                  </a:lnTo>
                  <a:lnTo>
                    <a:pt x="814" y="226"/>
                  </a:lnTo>
                  <a:lnTo>
                    <a:pt x="839" y="209"/>
                  </a:lnTo>
                  <a:lnTo>
                    <a:pt x="856" y="197"/>
                  </a:lnTo>
                  <a:lnTo>
                    <a:pt x="880" y="188"/>
                  </a:lnTo>
                  <a:lnTo>
                    <a:pt x="878" y="176"/>
                  </a:lnTo>
                  <a:lnTo>
                    <a:pt x="828" y="169"/>
                  </a:lnTo>
                  <a:lnTo>
                    <a:pt x="785" y="169"/>
                  </a:lnTo>
                  <a:lnTo>
                    <a:pt x="742" y="173"/>
                  </a:lnTo>
                  <a:lnTo>
                    <a:pt x="701" y="173"/>
                  </a:lnTo>
                  <a:lnTo>
                    <a:pt x="663" y="169"/>
                  </a:lnTo>
                  <a:lnTo>
                    <a:pt x="628" y="164"/>
                  </a:lnTo>
                  <a:lnTo>
                    <a:pt x="592" y="159"/>
                  </a:lnTo>
                  <a:lnTo>
                    <a:pt x="551" y="152"/>
                  </a:lnTo>
                  <a:lnTo>
                    <a:pt x="505" y="149"/>
                  </a:lnTo>
                  <a:lnTo>
                    <a:pt x="470" y="143"/>
                  </a:lnTo>
                  <a:lnTo>
                    <a:pt x="439" y="135"/>
                  </a:lnTo>
                  <a:lnTo>
                    <a:pt x="408" y="125"/>
                  </a:lnTo>
                  <a:lnTo>
                    <a:pt x="374" y="117"/>
                  </a:lnTo>
                  <a:lnTo>
                    <a:pt x="359" y="110"/>
                  </a:lnTo>
                  <a:lnTo>
                    <a:pt x="330" y="100"/>
                  </a:lnTo>
                  <a:lnTo>
                    <a:pt x="307" y="88"/>
                  </a:lnTo>
                  <a:lnTo>
                    <a:pt x="263" y="47"/>
                  </a:lnTo>
                  <a:lnTo>
                    <a:pt x="261" y="46"/>
                  </a:lnTo>
                  <a:lnTo>
                    <a:pt x="244" y="25"/>
                  </a:lnTo>
                  <a:lnTo>
                    <a:pt x="205" y="0"/>
                  </a:lnTo>
                  <a:lnTo>
                    <a:pt x="203" y="9"/>
                  </a:lnTo>
                  <a:lnTo>
                    <a:pt x="213" y="19"/>
                  </a:lnTo>
                  <a:lnTo>
                    <a:pt x="236" y="34"/>
                  </a:lnTo>
                  <a:lnTo>
                    <a:pt x="256" y="57"/>
                  </a:lnTo>
                  <a:lnTo>
                    <a:pt x="292" y="90"/>
                  </a:lnTo>
                  <a:lnTo>
                    <a:pt x="299" y="97"/>
                  </a:lnTo>
                  <a:lnTo>
                    <a:pt x="326" y="111"/>
                  </a:lnTo>
                  <a:lnTo>
                    <a:pt x="347" y="119"/>
                  </a:lnTo>
                  <a:lnTo>
                    <a:pt x="372" y="129"/>
                  </a:lnTo>
                  <a:lnTo>
                    <a:pt x="410" y="138"/>
                  </a:lnTo>
                  <a:lnTo>
                    <a:pt x="443" y="149"/>
                  </a:lnTo>
                  <a:lnTo>
                    <a:pt x="465" y="155"/>
                  </a:lnTo>
                  <a:lnTo>
                    <a:pt x="504" y="161"/>
                  </a:lnTo>
                  <a:lnTo>
                    <a:pt x="548" y="164"/>
                  </a:lnTo>
                  <a:lnTo>
                    <a:pt x="590" y="171"/>
                  </a:lnTo>
                  <a:lnTo>
                    <a:pt x="623" y="177"/>
                  </a:lnTo>
                  <a:lnTo>
                    <a:pt x="662" y="181"/>
                  </a:lnTo>
                  <a:lnTo>
                    <a:pt x="700" y="185"/>
                  </a:lnTo>
                  <a:lnTo>
                    <a:pt x="743" y="185"/>
                  </a:lnTo>
                  <a:lnTo>
                    <a:pt x="785" y="181"/>
                  </a:lnTo>
                  <a:lnTo>
                    <a:pt x="827" y="181"/>
                  </a:lnTo>
                  <a:lnTo>
                    <a:pt x="855" y="185"/>
                  </a:lnTo>
                  <a:lnTo>
                    <a:pt x="849" y="187"/>
                  </a:lnTo>
                  <a:lnTo>
                    <a:pt x="833" y="199"/>
                  </a:lnTo>
                  <a:lnTo>
                    <a:pt x="838" y="195"/>
                  </a:lnTo>
                  <a:lnTo>
                    <a:pt x="811" y="214"/>
                  </a:lnTo>
                  <a:lnTo>
                    <a:pt x="781" y="235"/>
                  </a:lnTo>
                  <a:lnTo>
                    <a:pt x="756" y="260"/>
                  </a:lnTo>
                  <a:lnTo>
                    <a:pt x="732" y="288"/>
                  </a:lnTo>
                  <a:lnTo>
                    <a:pt x="710" y="314"/>
                  </a:lnTo>
                  <a:lnTo>
                    <a:pt x="694" y="349"/>
                  </a:lnTo>
                  <a:lnTo>
                    <a:pt x="672" y="391"/>
                  </a:lnTo>
                  <a:lnTo>
                    <a:pt x="660" y="419"/>
                  </a:lnTo>
                  <a:lnTo>
                    <a:pt x="638" y="460"/>
                  </a:lnTo>
                  <a:lnTo>
                    <a:pt x="622" y="496"/>
                  </a:lnTo>
                  <a:lnTo>
                    <a:pt x="596" y="549"/>
                  </a:lnTo>
                  <a:lnTo>
                    <a:pt x="573" y="593"/>
                  </a:lnTo>
                  <a:lnTo>
                    <a:pt x="565" y="609"/>
                  </a:lnTo>
                  <a:lnTo>
                    <a:pt x="534" y="648"/>
                  </a:lnTo>
                  <a:lnTo>
                    <a:pt x="510" y="679"/>
                  </a:lnTo>
                  <a:lnTo>
                    <a:pt x="476" y="712"/>
                  </a:lnTo>
                  <a:lnTo>
                    <a:pt x="439" y="746"/>
                  </a:lnTo>
                  <a:lnTo>
                    <a:pt x="388" y="792"/>
                  </a:lnTo>
                  <a:lnTo>
                    <a:pt x="359" y="813"/>
                  </a:lnTo>
                  <a:lnTo>
                    <a:pt x="312" y="860"/>
                  </a:lnTo>
                  <a:lnTo>
                    <a:pt x="248" y="908"/>
                  </a:lnTo>
                  <a:lnTo>
                    <a:pt x="210" y="942"/>
                  </a:lnTo>
                  <a:lnTo>
                    <a:pt x="153" y="982"/>
                  </a:lnTo>
                  <a:lnTo>
                    <a:pt x="105" y="1019"/>
                  </a:lnTo>
                  <a:lnTo>
                    <a:pt x="51" y="1050"/>
                  </a:lnTo>
                  <a:lnTo>
                    <a:pt x="4" y="1070"/>
                  </a:lnTo>
                  <a:lnTo>
                    <a:pt x="0" y="10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17" name="Freeform 637"/>
            <p:cNvSpPr>
              <a:spLocks/>
            </p:cNvSpPr>
            <p:nvPr/>
          </p:nvSpPr>
          <p:spPr bwMode="auto">
            <a:xfrm>
              <a:off x="3062" y="1830"/>
              <a:ext cx="713" cy="773"/>
            </a:xfrm>
            <a:custGeom>
              <a:avLst/>
              <a:gdLst/>
              <a:ahLst/>
              <a:cxnLst>
                <a:cxn ang="0">
                  <a:pos x="629" y="15"/>
                </a:cxn>
                <a:cxn ang="0">
                  <a:pos x="556" y="4"/>
                </a:cxn>
                <a:cxn ang="0">
                  <a:pos x="471" y="1"/>
                </a:cxn>
                <a:cxn ang="0">
                  <a:pos x="394" y="10"/>
                </a:cxn>
                <a:cxn ang="0">
                  <a:pos x="326" y="47"/>
                </a:cxn>
                <a:cxn ang="0">
                  <a:pos x="297" y="80"/>
                </a:cxn>
                <a:cxn ang="0">
                  <a:pos x="255" y="100"/>
                </a:cxn>
                <a:cxn ang="0">
                  <a:pos x="214" y="132"/>
                </a:cxn>
                <a:cxn ang="0">
                  <a:pos x="174" y="183"/>
                </a:cxn>
                <a:cxn ang="0">
                  <a:pos x="134" y="220"/>
                </a:cxn>
                <a:cxn ang="0">
                  <a:pos x="82" y="258"/>
                </a:cxn>
                <a:cxn ang="0">
                  <a:pos x="30" y="305"/>
                </a:cxn>
                <a:cxn ang="0">
                  <a:pos x="3" y="366"/>
                </a:cxn>
                <a:cxn ang="0">
                  <a:pos x="13" y="431"/>
                </a:cxn>
                <a:cxn ang="0">
                  <a:pos x="57" y="486"/>
                </a:cxn>
                <a:cxn ang="0">
                  <a:pos x="118" y="540"/>
                </a:cxn>
                <a:cxn ang="0">
                  <a:pos x="119" y="542"/>
                </a:cxn>
                <a:cxn ang="0">
                  <a:pos x="126" y="548"/>
                </a:cxn>
                <a:cxn ang="0">
                  <a:pos x="133" y="556"/>
                </a:cxn>
                <a:cxn ang="0">
                  <a:pos x="142" y="564"/>
                </a:cxn>
                <a:cxn ang="0">
                  <a:pos x="149" y="572"/>
                </a:cxn>
                <a:cxn ang="0">
                  <a:pos x="153" y="577"/>
                </a:cxn>
                <a:cxn ang="0">
                  <a:pos x="157" y="583"/>
                </a:cxn>
                <a:cxn ang="0">
                  <a:pos x="161" y="590"/>
                </a:cxn>
                <a:cxn ang="0">
                  <a:pos x="166" y="598"/>
                </a:cxn>
                <a:cxn ang="0">
                  <a:pos x="170" y="606"/>
                </a:cxn>
                <a:cxn ang="0">
                  <a:pos x="174" y="611"/>
                </a:cxn>
                <a:cxn ang="0">
                  <a:pos x="175" y="614"/>
                </a:cxn>
                <a:cxn ang="0">
                  <a:pos x="225" y="652"/>
                </a:cxn>
                <a:cxn ang="0">
                  <a:pos x="309" y="696"/>
                </a:cxn>
                <a:cxn ang="0">
                  <a:pos x="416" y="728"/>
                </a:cxn>
                <a:cxn ang="0">
                  <a:pos x="523" y="752"/>
                </a:cxn>
                <a:cxn ang="0">
                  <a:pos x="614" y="768"/>
                </a:cxn>
                <a:cxn ang="0">
                  <a:pos x="713" y="770"/>
                </a:cxn>
                <a:cxn ang="0">
                  <a:pos x="675" y="691"/>
                </a:cxn>
                <a:cxn ang="0">
                  <a:pos x="639" y="631"/>
                </a:cxn>
                <a:cxn ang="0">
                  <a:pos x="619" y="547"/>
                </a:cxn>
                <a:cxn ang="0">
                  <a:pos x="587" y="492"/>
                </a:cxn>
                <a:cxn ang="0">
                  <a:pos x="542" y="419"/>
                </a:cxn>
                <a:cxn ang="0">
                  <a:pos x="529" y="372"/>
                </a:cxn>
                <a:cxn ang="0">
                  <a:pos x="564" y="330"/>
                </a:cxn>
                <a:cxn ang="0">
                  <a:pos x="573" y="280"/>
                </a:cxn>
                <a:cxn ang="0">
                  <a:pos x="569" y="216"/>
                </a:cxn>
                <a:cxn ang="0">
                  <a:pos x="570" y="159"/>
                </a:cxn>
                <a:cxn ang="0">
                  <a:pos x="593" y="107"/>
                </a:cxn>
                <a:cxn ang="0">
                  <a:pos x="622" y="57"/>
                </a:cxn>
                <a:cxn ang="0">
                  <a:pos x="647" y="41"/>
                </a:cxn>
              </a:cxnLst>
              <a:rect l="0" t="0" r="r" b="b"/>
              <a:pathLst>
                <a:path w="713" h="773">
                  <a:moveTo>
                    <a:pt x="647" y="41"/>
                  </a:moveTo>
                  <a:lnTo>
                    <a:pt x="629" y="15"/>
                  </a:lnTo>
                  <a:lnTo>
                    <a:pt x="593" y="9"/>
                  </a:lnTo>
                  <a:lnTo>
                    <a:pt x="556" y="4"/>
                  </a:lnTo>
                  <a:lnTo>
                    <a:pt x="514" y="0"/>
                  </a:lnTo>
                  <a:lnTo>
                    <a:pt x="471" y="1"/>
                  </a:lnTo>
                  <a:lnTo>
                    <a:pt x="437" y="10"/>
                  </a:lnTo>
                  <a:lnTo>
                    <a:pt x="394" y="10"/>
                  </a:lnTo>
                  <a:lnTo>
                    <a:pt x="354" y="23"/>
                  </a:lnTo>
                  <a:lnTo>
                    <a:pt x="326" y="47"/>
                  </a:lnTo>
                  <a:lnTo>
                    <a:pt x="310" y="66"/>
                  </a:lnTo>
                  <a:lnTo>
                    <a:pt x="297" y="80"/>
                  </a:lnTo>
                  <a:lnTo>
                    <a:pt x="288" y="81"/>
                  </a:lnTo>
                  <a:lnTo>
                    <a:pt x="255" y="100"/>
                  </a:lnTo>
                  <a:lnTo>
                    <a:pt x="232" y="113"/>
                  </a:lnTo>
                  <a:lnTo>
                    <a:pt x="214" y="132"/>
                  </a:lnTo>
                  <a:lnTo>
                    <a:pt x="191" y="158"/>
                  </a:lnTo>
                  <a:lnTo>
                    <a:pt x="174" y="183"/>
                  </a:lnTo>
                  <a:lnTo>
                    <a:pt x="156" y="202"/>
                  </a:lnTo>
                  <a:lnTo>
                    <a:pt x="134" y="220"/>
                  </a:lnTo>
                  <a:lnTo>
                    <a:pt x="106" y="240"/>
                  </a:lnTo>
                  <a:lnTo>
                    <a:pt x="82" y="258"/>
                  </a:lnTo>
                  <a:lnTo>
                    <a:pt x="54" y="282"/>
                  </a:lnTo>
                  <a:lnTo>
                    <a:pt x="30" y="305"/>
                  </a:lnTo>
                  <a:lnTo>
                    <a:pt x="16" y="330"/>
                  </a:lnTo>
                  <a:lnTo>
                    <a:pt x="3" y="366"/>
                  </a:lnTo>
                  <a:lnTo>
                    <a:pt x="0" y="396"/>
                  </a:lnTo>
                  <a:lnTo>
                    <a:pt x="13" y="431"/>
                  </a:lnTo>
                  <a:lnTo>
                    <a:pt x="32" y="464"/>
                  </a:lnTo>
                  <a:lnTo>
                    <a:pt x="57" y="486"/>
                  </a:lnTo>
                  <a:lnTo>
                    <a:pt x="84" y="510"/>
                  </a:lnTo>
                  <a:lnTo>
                    <a:pt x="118" y="540"/>
                  </a:lnTo>
                  <a:lnTo>
                    <a:pt x="118" y="541"/>
                  </a:lnTo>
                  <a:lnTo>
                    <a:pt x="119" y="542"/>
                  </a:lnTo>
                  <a:lnTo>
                    <a:pt x="122" y="545"/>
                  </a:lnTo>
                  <a:lnTo>
                    <a:pt x="126" y="548"/>
                  </a:lnTo>
                  <a:lnTo>
                    <a:pt x="129" y="552"/>
                  </a:lnTo>
                  <a:lnTo>
                    <a:pt x="133" y="556"/>
                  </a:lnTo>
                  <a:lnTo>
                    <a:pt x="138" y="560"/>
                  </a:lnTo>
                  <a:lnTo>
                    <a:pt x="142" y="564"/>
                  </a:lnTo>
                  <a:lnTo>
                    <a:pt x="145" y="568"/>
                  </a:lnTo>
                  <a:lnTo>
                    <a:pt x="149" y="572"/>
                  </a:lnTo>
                  <a:lnTo>
                    <a:pt x="151" y="575"/>
                  </a:lnTo>
                  <a:lnTo>
                    <a:pt x="153" y="577"/>
                  </a:lnTo>
                  <a:lnTo>
                    <a:pt x="155" y="580"/>
                  </a:lnTo>
                  <a:lnTo>
                    <a:pt x="157" y="583"/>
                  </a:lnTo>
                  <a:lnTo>
                    <a:pt x="158" y="586"/>
                  </a:lnTo>
                  <a:lnTo>
                    <a:pt x="161" y="590"/>
                  </a:lnTo>
                  <a:lnTo>
                    <a:pt x="163" y="594"/>
                  </a:lnTo>
                  <a:lnTo>
                    <a:pt x="166" y="598"/>
                  </a:lnTo>
                  <a:lnTo>
                    <a:pt x="168" y="602"/>
                  </a:lnTo>
                  <a:lnTo>
                    <a:pt x="170" y="606"/>
                  </a:lnTo>
                  <a:lnTo>
                    <a:pt x="172" y="609"/>
                  </a:lnTo>
                  <a:lnTo>
                    <a:pt x="174" y="611"/>
                  </a:lnTo>
                  <a:lnTo>
                    <a:pt x="175" y="613"/>
                  </a:lnTo>
                  <a:lnTo>
                    <a:pt x="175" y="614"/>
                  </a:lnTo>
                  <a:lnTo>
                    <a:pt x="195" y="631"/>
                  </a:lnTo>
                  <a:lnTo>
                    <a:pt x="225" y="652"/>
                  </a:lnTo>
                  <a:lnTo>
                    <a:pt x="255" y="674"/>
                  </a:lnTo>
                  <a:lnTo>
                    <a:pt x="309" y="696"/>
                  </a:lnTo>
                  <a:lnTo>
                    <a:pt x="356" y="711"/>
                  </a:lnTo>
                  <a:lnTo>
                    <a:pt x="416" y="728"/>
                  </a:lnTo>
                  <a:lnTo>
                    <a:pt x="465" y="741"/>
                  </a:lnTo>
                  <a:lnTo>
                    <a:pt x="523" y="752"/>
                  </a:lnTo>
                  <a:lnTo>
                    <a:pt x="581" y="764"/>
                  </a:lnTo>
                  <a:lnTo>
                    <a:pt x="614" y="768"/>
                  </a:lnTo>
                  <a:lnTo>
                    <a:pt x="663" y="773"/>
                  </a:lnTo>
                  <a:lnTo>
                    <a:pt x="713" y="770"/>
                  </a:lnTo>
                  <a:lnTo>
                    <a:pt x="702" y="723"/>
                  </a:lnTo>
                  <a:lnTo>
                    <a:pt x="675" y="691"/>
                  </a:lnTo>
                  <a:lnTo>
                    <a:pt x="657" y="663"/>
                  </a:lnTo>
                  <a:lnTo>
                    <a:pt x="639" y="631"/>
                  </a:lnTo>
                  <a:lnTo>
                    <a:pt x="626" y="590"/>
                  </a:lnTo>
                  <a:lnTo>
                    <a:pt x="619" y="547"/>
                  </a:lnTo>
                  <a:lnTo>
                    <a:pt x="612" y="524"/>
                  </a:lnTo>
                  <a:lnTo>
                    <a:pt x="587" y="492"/>
                  </a:lnTo>
                  <a:lnTo>
                    <a:pt x="565" y="456"/>
                  </a:lnTo>
                  <a:lnTo>
                    <a:pt x="542" y="419"/>
                  </a:lnTo>
                  <a:lnTo>
                    <a:pt x="533" y="394"/>
                  </a:lnTo>
                  <a:lnTo>
                    <a:pt x="529" y="372"/>
                  </a:lnTo>
                  <a:lnTo>
                    <a:pt x="549" y="349"/>
                  </a:lnTo>
                  <a:lnTo>
                    <a:pt x="564" y="330"/>
                  </a:lnTo>
                  <a:lnTo>
                    <a:pt x="564" y="307"/>
                  </a:lnTo>
                  <a:lnTo>
                    <a:pt x="573" y="280"/>
                  </a:lnTo>
                  <a:lnTo>
                    <a:pt x="575" y="252"/>
                  </a:lnTo>
                  <a:lnTo>
                    <a:pt x="569" y="216"/>
                  </a:lnTo>
                  <a:lnTo>
                    <a:pt x="568" y="187"/>
                  </a:lnTo>
                  <a:lnTo>
                    <a:pt x="570" y="159"/>
                  </a:lnTo>
                  <a:lnTo>
                    <a:pt x="584" y="134"/>
                  </a:lnTo>
                  <a:lnTo>
                    <a:pt x="593" y="107"/>
                  </a:lnTo>
                  <a:lnTo>
                    <a:pt x="611" y="79"/>
                  </a:lnTo>
                  <a:lnTo>
                    <a:pt x="622" y="57"/>
                  </a:lnTo>
                  <a:lnTo>
                    <a:pt x="647" y="41"/>
                  </a:lnTo>
                  <a:lnTo>
                    <a:pt x="647" y="41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18" name="Freeform 638"/>
            <p:cNvSpPr>
              <a:spLocks/>
            </p:cNvSpPr>
            <p:nvPr/>
          </p:nvSpPr>
          <p:spPr bwMode="auto">
            <a:xfrm>
              <a:off x="3056" y="1824"/>
              <a:ext cx="658" cy="473"/>
            </a:xfrm>
            <a:custGeom>
              <a:avLst/>
              <a:gdLst/>
              <a:ahLst/>
              <a:cxnLst>
                <a:cxn ang="0">
                  <a:pos x="648" y="50"/>
                </a:cxn>
                <a:cxn ang="0">
                  <a:pos x="658" y="43"/>
                </a:cxn>
                <a:cxn ang="0">
                  <a:pos x="638" y="16"/>
                </a:cxn>
                <a:cxn ang="0">
                  <a:pos x="601" y="9"/>
                </a:cxn>
                <a:cxn ang="0">
                  <a:pos x="562" y="4"/>
                </a:cxn>
                <a:cxn ang="0">
                  <a:pos x="521" y="0"/>
                </a:cxn>
                <a:cxn ang="0">
                  <a:pos x="475" y="1"/>
                </a:cxn>
                <a:cxn ang="0">
                  <a:pos x="441" y="10"/>
                </a:cxn>
                <a:cxn ang="0">
                  <a:pos x="400" y="10"/>
                </a:cxn>
                <a:cxn ang="0">
                  <a:pos x="356" y="23"/>
                </a:cxn>
                <a:cxn ang="0">
                  <a:pos x="330" y="47"/>
                </a:cxn>
                <a:cxn ang="0">
                  <a:pos x="311" y="68"/>
                </a:cxn>
                <a:cxn ang="0">
                  <a:pos x="300" y="81"/>
                </a:cxn>
                <a:cxn ang="0">
                  <a:pos x="293" y="81"/>
                </a:cxn>
                <a:cxn ang="0">
                  <a:pos x="258" y="101"/>
                </a:cxn>
                <a:cxn ang="0">
                  <a:pos x="234" y="115"/>
                </a:cxn>
                <a:cxn ang="0">
                  <a:pos x="216" y="134"/>
                </a:cxn>
                <a:cxn ang="0">
                  <a:pos x="192" y="160"/>
                </a:cxn>
                <a:cxn ang="0">
                  <a:pos x="175" y="186"/>
                </a:cxn>
                <a:cxn ang="0">
                  <a:pos x="157" y="204"/>
                </a:cxn>
                <a:cxn ang="0">
                  <a:pos x="137" y="221"/>
                </a:cxn>
                <a:cxn ang="0">
                  <a:pos x="111" y="240"/>
                </a:cxn>
                <a:cxn ang="0">
                  <a:pos x="84" y="259"/>
                </a:cxn>
                <a:cxn ang="0">
                  <a:pos x="56" y="283"/>
                </a:cxn>
                <a:cxn ang="0">
                  <a:pos x="32" y="307"/>
                </a:cxn>
                <a:cxn ang="0">
                  <a:pos x="17" y="334"/>
                </a:cxn>
                <a:cxn ang="0">
                  <a:pos x="3" y="371"/>
                </a:cxn>
                <a:cxn ang="0">
                  <a:pos x="0" y="402"/>
                </a:cxn>
                <a:cxn ang="0">
                  <a:pos x="13" y="439"/>
                </a:cxn>
                <a:cxn ang="0">
                  <a:pos x="34" y="473"/>
                </a:cxn>
                <a:cxn ang="0">
                  <a:pos x="43" y="466"/>
                </a:cxn>
                <a:cxn ang="0">
                  <a:pos x="25" y="435"/>
                </a:cxn>
                <a:cxn ang="0">
                  <a:pos x="12" y="402"/>
                </a:cxn>
                <a:cxn ang="0">
                  <a:pos x="14" y="372"/>
                </a:cxn>
                <a:cxn ang="0">
                  <a:pos x="27" y="338"/>
                </a:cxn>
                <a:cxn ang="0">
                  <a:pos x="40" y="315"/>
                </a:cxn>
                <a:cxn ang="0">
                  <a:pos x="63" y="292"/>
                </a:cxn>
                <a:cxn ang="0">
                  <a:pos x="92" y="268"/>
                </a:cxn>
                <a:cxn ang="0">
                  <a:pos x="113" y="252"/>
                </a:cxn>
                <a:cxn ang="0">
                  <a:pos x="144" y="231"/>
                </a:cxn>
                <a:cxn ang="0">
                  <a:pos x="166" y="212"/>
                </a:cxn>
                <a:cxn ang="0">
                  <a:pos x="185" y="192"/>
                </a:cxn>
                <a:cxn ang="0">
                  <a:pos x="202" y="167"/>
                </a:cxn>
                <a:cxn ang="0">
                  <a:pos x="225" y="142"/>
                </a:cxn>
                <a:cxn ang="0">
                  <a:pos x="242" y="124"/>
                </a:cxn>
                <a:cxn ang="0">
                  <a:pos x="264" y="111"/>
                </a:cxn>
                <a:cxn ang="0">
                  <a:pos x="294" y="93"/>
                </a:cxn>
                <a:cxn ang="0">
                  <a:pos x="306" y="92"/>
                </a:cxn>
                <a:cxn ang="0">
                  <a:pos x="320" y="76"/>
                </a:cxn>
                <a:cxn ang="0">
                  <a:pos x="335" y="59"/>
                </a:cxn>
                <a:cxn ang="0">
                  <a:pos x="363" y="34"/>
                </a:cxn>
                <a:cxn ang="0">
                  <a:pos x="400" y="22"/>
                </a:cxn>
                <a:cxn ang="0">
                  <a:pos x="444" y="22"/>
                </a:cxn>
                <a:cxn ang="0">
                  <a:pos x="478" y="13"/>
                </a:cxn>
                <a:cxn ang="0">
                  <a:pos x="520" y="12"/>
                </a:cxn>
                <a:cxn ang="0">
                  <a:pos x="562" y="16"/>
                </a:cxn>
                <a:cxn ang="0">
                  <a:pos x="597" y="21"/>
                </a:cxn>
                <a:cxn ang="0">
                  <a:pos x="631" y="27"/>
                </a:cxn>
                <a:cxn ang="0">
                  <a:pos x="648" y="50"/>
                </a:cxn>
              </a:cxnLst>
              <a:rect l="0" t="0" r="r" b="b"/>
              <a:pathLst>
                <a:path w="658" h="473">
                  <a:moveTo>
                    <a:pt x="648" y="50"/>
                  </a:moveTo>
                  <a:lnTo>
                    <a:pt x="658" y="43"/>
                  </a:lnTo>
                  <a:lnTo>
                    <a:pt x="638" y="16"/>
                  </a:lnTo>
                  <a:lnTo>
                    <a:pt x="601" y="9"/>
                  </a:lnTo>
                  <a:lnTo>
                    <a:pt x="562" y="4"/>
                  </a:lnTo>
                  <a:lnTo>
                    <a:pt x="521" y="0"/>
                  </a:lnTo>
                  <a:lnTo>
                    <a:pt x="475" y="1"/>
                  </a:lnTo>
                  <a:lnTo>
                    <a:pt x="441" y="10"/>
                  </a:lnTo>
                  <a:lnTo>
                    <a:pt x="400" y="10"/>
                  </a:lnTo>
                  <a:lnTo>
                    <a:pt x="356" y="23"/>
                  </a:lnTo>
                  <a:lnTo>
                    <a:pt x="330" y="47"/>
                  </a:lnTo>
                  <a:lnTo>
                    <a:pt x="311" y="68"/>
                  </a:lnTo>
                  <a:lnTo>
                    <a:pt x="300" y="81"/>
                  </a:lnTo>
                  <a:lnTo>
                    <a:pt x="293" y="81"/>
                  </a:lnTo>
                  <a:lnTo>
                    <a:pt x="258" y="101"/>
                  </a:lnTo>
                  <a:lnTo>
                    <a:pt x="234" y="115"/>
                  </a:lnTo>
                  <a:lnTo>
                    <a:pt x="216" y="134"/>
                  </a:lnTo>
                  <a:lnTo>
                    <a:pt x="192" y="160"/>
                  </a:lnTo>
                  <a:lnTo>
                    <a:pt x="175" y="186"/>
                  </a:lnTo>
                  <a:lnTo>
                    <a:pt x="157" y="204"/>
                  </a:lnTo>
                  <a:lnTo>
                    <a:pt x="137" y="221"/>
                  </a:lnTo>
                  <a:lnTo>
                    <a:pt x="111" y="240"/>
                  </a:lnTo>
                  <a:lnTo>
                    <a:pt x="84" y="259"/>
                  </a:lnTo>
                  <a:lnTo>
                    <a:pt x="56" y="283"/>
                  </a:lnTo>
                  <a:lnTo>
                    <a:pt x="32" y="307"/>
                  </a:lnTo>
                  <a:lnTo>
                    <a:pt x="17" y="334"/>
                  </a:lnTo>
                  <a:lnTo>
                    <a:pt x="3" y="371"/>
                  </a:lnTo>
                  <a:lnTo>
                    <a:pt x="0" y="402"/>
                  </a:lnTo>
                  <a:lnTo>
                    <a:pt x="13" y="439"/>
                  </a:lnTo>
                  <a:lnTo>
                    <a:pt x="34" y="473"/>
                  </a:lnTo>
                  <a:lnTo>
                    <a:pt x="43" y="466"/>
                  </a:lnTo>
                  <a:lnTo>
                    <a:pt x="25" y="435"/>
                  </a:lnTo>
                  <a:lnTo>
                    <a:pt x="12" y="402"/>
                  </a:lnTo>
                  <a:lnTo>
                    <a:pt x="14" y="372"/>
                  </a:lnTo>
                  <a:lnTo>
                    <a:pt x="27" y="338"/>
                  </a:lnTo>
                  <a:lnTo>
                    <a:pt x="40" y="315"/>
                  </a:lnTo>
                  <a:lnTo>
                    <a:pt x="63" y="292"/>
                  </a:lnTo>
                  <a:lnTo>
                    <a:pt x="92" y="268"/>
                  </a:lnTo>
                  <a:lnTo>
                    <a:pt x="113" y="252"/>
                  </a:lnTo>
                  <a:lnTo>
                    <a:pt x="144" y="231"/>
                  </a:lnTo>
                  <a:lnTo>
                    <a:pt x="166" y="212"/>
                  </a:lnTo>
                  <a:lnTo>
                    <a:pt x="185" y="192"/>
                  </a:lnTo>
                  <a:lnTo>
                    <a:pt x="202" y="167"/>
                  </a:lnTo>
                  <a:lnTo>
                    <a:pt x="225" y="142"/>
                  </a:lnTo>
                  <a:lnTo>
                    <a:pt x="242" y="124"/>
                  </a:lnTo>
                  <a:lnTo>
                    <a:pt x="264" y="111"/>
                  </a:lnTo>
                  <a:lnTo>
                    <a:pt x="294" y="93"/>
                  </a:lnTo>
                  <a:lnTo>
                    <a:pt x="306" y="92"/>
                  </a:lnTo>
                  <a:lnTo>
                    <a:pt x="320" y="76"/>
                  </a:lnTo>
                  <a:lnTo>
                    <a:pt x="335" y="59"/>
                  </a:lnTo>
                  <a:lnTo>
                    <a:pt x="363" y="34"/>
                  </a:lnTo>
                  <a:lnTo>
                    <a:pt x="400" y="22"/>
                  </a:lnTo>
                  <a:lnTo>
                    <a:pt x="444" y="22"/>
                  </a:lnTo>
                  <a:lnTo>
                    <a:pt x="478" y="13"/>
                  </a:lnTo>
                  <a:lnTo>
                    <a:pt x="520" y="12"/>
                  </a:lnTo>
                  <a:lnTo>
                    <a:pt x="562" y="16"/>
                  </a:lnTo>
                  <a:lnTo>
                    <a:pt x="597" y="21"/>
                  </a:lnTo>
                  <a:lnTo>
                    <a:pt x="631" y="27"/>
                  </a:lnTo>
                  <a:lnTo>
                    <a:pt x="648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19" name="Freeform 639"/>
            <p:cNvSpPr>
              <a:spLocks/>
            </p:cNvSpPr>
            <p:nvPr/>
          </p:nvSpPr>
          <p:spPr bwMode="auto">
            <a:xfrm>
              <a:off x="3090" y="2290"/>
              <a:ext cx="130" cy="121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5" y="31"/>
                </a:cxn>
                <a:cxn ang="0">
                  <a:pos x="53" y="55"/>
                </a:cxn>
                <a:cxn ang="0">
                  <a:pos x="85" y="85"/>
                </a:cxn>
                <a:cxn ang="0">
                  <a:pos x="91" y="90"/>
                </a:cxn>
                <a:cxn ang="0">
                  <a:pos x="94" y="92"/>
                </a:cxn>
                <a:cxn ang="0">
                  <a:pos x="109" y="108"/>
                </a:cxn>
                <a:cxn ang="0">
                  <a:pos x="113" y="112"/>
                </a:cxn>
                <a:cxn ang="0">
                  <a:pos x="116" y="116"/>
                </a:cxn>
                <a:cxn ang="0">
                  <a:pos x="118" y="118"/>
                </a:cxn>
                <a:cxn ang="0">
                  <a:pos x="120" y="121"/>
                </a:cxn>
                <a:cxn ang="0">
                  <a:pos x="125" y="117"/>
                </a:cxn>
                <a:cxn ang="0">
                  <a:pos x="130" y="114"/>
                </a:cxn>
                <a:cxn ang="0">
                  <a:pos x="129" y="111"/>
                </a:cxn>
                <a:cxn ang="0">
                  <a:pos x="125" y="108"/>
                </a:cxn>
                <a:cxn ang="0">
                  <a:pos x="122" y="105"/>
                </a:cxn>
                <a:cxn ang="0">
                  <a:pos x="118" y="100"/>
                </a:cxn>
                <a:cxn ang="0">
                  <a:pos x="101" y="83"/>
                </a:cxn>
                <a:cxn ang="0">
                  <a:pos x="98" y="80"/>
                </a:cxn>
                <a:cxn ang="0">
                  <a:pos x="94" y="76"/>
                </a:cxn>
                <a:cxn ang="0">
                  <a:pos x="94" y="76"/>
                </a:cxn>
                <a:cxn ang="0">
                  <a:pos x="60" y="45"/>
                </a:cxn>
                <a:cxn ang="0">
                  <a:pos x="32" y="21"/>
                </a:cxn>
                <a:cxn ang="0">
                  <a:pos x="9" y="0"/>
                </a:cxn>
                <a:cxn ang="0">
                  <a:pos x="0" y="7"/>
                </a:cxn>
              </a:cxnLst>
              <a:rect l="0" t="0" r="r" b="b"/>
              <a:pathLst>
                <a:path w="130" h="121">
                  <a:moveTo>
                    <a:pt x="0" y="7"/>
                  </a:moveTo>
                  <a:lnTo>
                    <a:pt x="25" y="31"/>
                  </a:lnTo>
                  <a:lnTo>
                    <a:pt x="53" y="55"/>
                  </a:lnTo>
                  <a:lnTo>
                    <a:pt x="85" y="85"/>
                  </a:lnTo>
                  <a:lnTo>
                    <a:pt x="91" y="90"/>
                  </a:lnTo>
                  <a:lnTo>
                    <a:pt x="94" y="92"/>
                  </a:lnTo>
                  <a:lnTo>
                    <a:pt x="109" y="108"/>
                  </a:lnTo>
                  <a:lnTo>
                    <a:pt x="113" y="112"/>
                  </a:lnTo>
                  <a:lnTo>
                    <a:pt x="116" y="116"/>
                  </a:lnTo>
                  <a:lnTo>
                    <a:pt x="118" y="118"/>
                  </a:lnTo>
                  <a:lnTo>
                    <a:pt x="120" y="121"/>
                  </a:lnTo>
                  <a:lnTo>
                    <a:pt x="125" y="117"/>
                  </a:lnTo>
                  <a:lnTo>
                    <a:pt x="130" y="114"/>
                  </a:lnTo>
                  <a:lnTo>
                    <a:pt x="129" y="111"/>
                  </a:lnTo>
                  <a:lnTo>
                    <a:pt x="125" y="108"/>
                  </a:lnTo>
                  <a:lnTo>
                    <a:pt x="122" y="105"/>
                  </a:lnTo>
                  <a:lnTo>
                    <a:pt x="118" y="100"/>
                  </a:lnTo>
                  <a:lnTo>
                    <a:pt x="101" y="83"/>
                  </a:lnTo>
                  <a:lnTo>
                    <a:pt x="98" y="80"/>
                  </a:lnTo>
                  <a:lnTo>
                    <a:pt x="94" y="76"/>
                  </a:lnTo>
                  <a:lnTo>
                    <a:pt x="94" y="76"/>
                  </a:lnTo>
                  <a:lnTo>
                    <a:pt x="60" y="45"/>
                  </a:lnTo>
                  <a:lnTo>
                    <a:pt x="32" y="21"/>
                  </a:lnTo>
                  <a:lnTo>
                    <a:pt x="9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20" name="Freeform 640"/>
            <p:cNvSpPr>
              <a:spLocks/>
            </p:cNvSpPr>
            <p:nvPr/>
          </p:nvSpPr>
          <p:spPr bwMode="auto">
            <a:xfrm>
              <a:off x="3210" y="2400"/>
              <a:ext cx="12" cy="13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0" y="10"/>
                </a:cxn>
                <a:cxn ang="0">
                  <a:pos x="2" y="13"/>
                </a:cxn>
                <a:cxn ang="0">
                  <a:pos x="7" y="10"/>
                </a:cxn>
                <a:cxn ang="0">
                  <a:pos x="12" y="7"/>
                </a:cxn>
                <a:cxn ang="0">
                  <a:pos x="8" y="0"/>
                </a:cxn>
                <a:cxn ang="0">
                  <a:pos x="10" y="4"/>
                </a:cxn>
                <a:cxn ang="0">
                  <a:pos x="5" y="7"/>
                </a:cxn>
              </a:cxnLst>
              <a:rect l="0" t="0" r="r" b="b"/>
              <a:pathLst>
                <a:path w="12" h="13">
                  <a:moveTo>
                    <a:pt x="5" y="7"/>
                  </a:moveTo>
                  <a:lnTo>
                    <a:pt x="0" y="10"/>
                  </a:lnTo>
                  <a:lnTo>
                    <a:pt x="2" y="13"/>
                  </a:lnTo>
                  <a:lnTo>
                    <a:pt x="7" y="10"/>
                  </a:lnTo>
                  <a:lnTo>
                    <a:pt x="12" y="7"/>
                  </a:lnTo>
                  <a:lnTo>
                    <a:pt x="8" y="0"/>
                  </a:lnTo>
                  <a:lnTo>
                    <a:pt x="10" y="4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21" name="Freeform 641"/>
            <p:cNvSpPr>
              <a:spLocks/>
            </p:cNvSpPr>
            <p:nvPr/>
          </p:nvSpPr>
          <p:spPr bwMode="auto">
            <a:xfrm>
              <a:off x="3212" y="2407"/>
              <a:ext cx="21" cy="24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10"/>
                </a:cxn>
                <a:cxn ang="0">
                  <a:pos x="1" y="7"/>
                </a:cxn>
                <a:cxn ang="0">
                  <a:pos x="2" y="11"/>
                </a:cxn>
                <a:cxn ang="0">
                  <a:pos x="7" y="17"/>
                </a:cxn>
                <a:cxn ang="0">
                  <a:pos x="11" y="24"/>
                </a:cxn>
                <a:cxn ang="0">
                  <a:pos x="16" y="21"/>
                </a:cxn>
                <a:cxn ang="0">
                  <a:pos x="21" y="19"/>
                </a:cxn>
                <a:cxn ang="0">
                  <a:pos x="16" y="9"/>
                </a:cxn>
                <a:cxn ang="0">
                  <a:pos x="14" y="7"/>
                </a:cxn>
                <a:cxn ang="0">
                  <a:pos x="13" y="4"/>
                </a:cxn>
                <a:cxn ang="0">
                  <a:pos x="10" y="0"/>
                </a:cxn>
                <a:cxn ang="0">
                  <a:pos x="5" y="3"/>
                </a:cxn>
                <a:cxn ang="0">
                  <a:pos x="0" y="6"/>
                </a:cxn>
              </a:cxnLst>
              <a:rect l="0" t="0" r="r" b="b"/>
              <a:pathLst>
                <a:path w="21" h="24">
                  <a:moveTo>
                    <a:pt x="0" y="6"/>
                  </a:moveTo>
                  <a:lnTo>
                    <a:pt x="2" y="10"/>
                  </a:lnTo>
                  <a:lnTo>
                    <a:pt x="1" y="7"/>
                  </a:lnTo>
                  <a:lnTo>
                    <a:pt x="2" y="11"/>
                  </a:lnTo>
                  <a:lnTo>
                    <a:pt x="7" y="17"/>
                  </a:lnTo>
                  <a:lnTo>
                    <a:pt x="11" y="24"/>
                  </a:lnTo>
                  <a:lnTo>
                    <a:pt x="16" y="21"/>
                  </a:lnTo>
                  <a:lnTo>
                    <a:pt x="21" y="19"/>
                  </a:lnTo>
                  <a:lnTo>
                    <a:pt x="16" y="9"/>
                  </a:lnTo>
                  <a:lnTo>
                    <a:pt x="14" y="7"/>
                  </a:lnTo>
                  <a:lnTo>
                    <a:pt x="13" y="4"/>
                  </a:lnTo>
                  <a:lnTo>
                    <a:pt x="10" y="0"/>
                  </a:lnTo>
                  <a:lnTo>
                    <a:pt x="5" y="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22" name="Freeform 642"/>
            <p:cNvSpPr>
              <a:spLocks/>
            </p:cNvSpPr>
            <p:nvPr/>
          </p:nvSpPr>
          <p:spPr bwMode="auto">
            <a:xfrm>
              <a:off x="3223" y="2425"/>
              <a:ext cx="15" cy="14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10"/>
                </a:cxn>
                <a:cxn ang="0">
                  <a:pos x="4" y="14"/>
                </a:cxn>
                <a:cxn ang="0">
                  <a:pos x="9" y="11"/>
                </a:cxn>
                <a:cxn ang="0">
                  <a:pos x="15" y="7"/>
                </a:cxn>
                <a:cxn ang="0">
                  <a:pos x="10" y="0"/>
                </a:cxn>
                <a:cxn ang="0">
                  <a:pos x="5" y="3"/>
                </a:cxn>
                <a:cxn ang="0">
                  <a:pos x="0" y="6"/>
                </a:cxn>
              </a:cxnLst>
              <a:rect l="0" t="0" r="r" b="b"/>
              <a:pathLst>
                <a:path w="15" h="14">
                  <a:moveTo>
                    <a:pt x="0" y="6"/>
                  </a:moveTo>
                  <a:lnTo>
                    <a:pt x="2" y="10"/>
                  </a:lnTo>
                  <a:lnTo>
                    <a:pt x="4" y="14"/>
                  </a:lnTo>
                  <a:lnTo>
                    <a:pt x="9" y="11"/>
                  </a:lnTo>
                  <a:lnTo>
                    <a:pt x="15" y="7"/>
                  </a:lnTo>
                  <a:lnTo>
                    <a:pt x="10" y="0"/>
                  </a:lnTo>
                  <a:lnTo>
                    <a:pt x="5" y="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23" name="Freeform 643"/>
            <p:cNvSpPr>
              <a:spLocks/>
            </p:cNvSpPr>
            <p:nvPr/>
          </p:nvSpPr>
          <p:spPr bwMode="auto">
            <a:xfrm>
              <a:off x="3227" y="2428"/>
              <a:ext cx="14" cy="16"/>
            </a:xfrm>
            <a:custGeom>
              <a:avLst/>
              <a:gdLst/>
              <a:ahLst/>
              <a:cxnLst>
                <a:cxn ang="0">
                  <a:pos x="5" y="8"/>
                </a:cxn>
                <a:cxn ang="0">
                  <a:pos x="0" y="10"/>
                </a:cxn>
                <a:cxn ang="0">
                  <a:pos x="2" y="14"/>
                </a:cxn>
                <a:cxn ang="0">
                  <a:pos x="4" y="16"/>
                </a:cxn>
                <a:cxn ang="0">
                  <a:pos x="9" y="13"/>
                </a:cxn>
                <a:cxn ang="0">
                  <a:pos x="14" y="10"/>
                </a:cxn>
                <a:cxn ang="0">
                  <a:pos x="12" y="8"/>
                </a:cxn>
                <a:cxn ang="0">
                  <a:pos x="8" y="0"/>
                </a:cxn>
                <a:cxn ang="0">
                  <a:pos x="11" y="4"/>
                </a:cxn>
                <a:cxn ang="0">
                  <a:pos x="5" y="8"/>
                </a:cxn>
              </a:cxnLst>
              <a:rect l="0" t="0" r="r" b="b"/>
              <a:pathLst>
                <a:path w="14" h="16">
                  <a:moveTo>
                    <a:pt x="5" y="8"/>
                  </a:moveTo>
                  <a:lnTo>
                    <a:pt x="0" y="10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9" y="13"/>
                  </a:lnTo>
                  <a:lnTo>
                    <a:pt x="14" y="10"/>
                  </a:lnTo>
                  <a:lnTo>
                    <a:pt x="12" y="8"/>
                  </a:lnTo>
                  <a:lnTo>
                    <a:pt x="8" y="0"/>
                  </a:lnTo>
                  <a:lnTo>
                    <a:pt x="11" y="4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24" name="Freeform 644"/>
            <p:cNvSpPr>
              <a:spLocks/>
            </p:cNvSpPr>
            <p:nvPr/>
          </p:nvSpPr>
          <p:spPr bwMode="auto">
            <a:xfrm>
              <a:off x="3231" y="2438"/>
              <a:ext cx="11" cy="8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6" y="5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5" y="3"/>
                </a:cxn>
                <a:cxn ang="0">
                  <a:pos x="0" y="6"/>
                </a:cxn>
              </a:cxnLst>
              <a:rect l="0" t="0" r="r" b="b"/>
              <a:pathLst>
                <a:path w="11" h="8">
                  <a:moveTo>
                    <a:pt x="0" y="6"/>
                  </a:move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6" y="5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5" y="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25" name="Freeform 645"/>
            <p:cNvSpPr>
              <a:spLocks/>
            </p:cNvSpPr>
            <p:nvPr/>
          </p:nvSpPr>
          <p:spPr bwMode="auto">
            <a:xfrm>
              <a:off x="3231" y="2439"/>
              <a:ext cx="551" cy="170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2" y="9"/>
                </a:cxn>
                <a:cxn ang="0">
                  <a:pos x="23" y="27"/>
                </a:cxn>
                <a:cxn ang="0">
                  <a:pos x="55" y="49"/>
                </a:cxn>
                <a:cxn ang="0">
                  <a:pos x="83" y="70"/>
                </a:cxn>
                <a:cxn ang="0">
                  <a:pos x="136" y="93"/>
                </a:cxn>
                <a:cxn ang="0">
                  <a:pos x="194" y="111"/>
                </a:cxn>
                <a:cxn ang="0">
                  <a:pos x="245" y="125"/>
                </a:cxn>
                <a:cxn ang="0">
                  <a:pos x="294" y="138"/>
                </a:cxn>
                <a:cxn ang="0">
                  <a:pos x="353" y="149"/>
                </a:cxn>
                <a:cxn ang="0">
                  <a:pos x="410" y="161"/>
                </a:cxn>
                <a:cxn ang="0">
                  <a:pos x="444" y="165"/>
                </a:cxn>
                <a:cxn ang="0">
                  <a:pos x="494" y="170"/>
                </a:cxn>
                <a:cxn ang="0">
                  <a:pos x="551" y="167"/>
                </a:cxn>
                <a:cxn ang="0">
                  <a:pos x="539" y="112"/>
                </a:cxn>
                <a:cxn ang="0">
                  <a:pos x="527" y="116"/>
                </a:cxn>
                <a:cxn ang="0">
                  <a:pos x="537" y="155"/>
                </a:cxn>
                <a:cxn ang="0">
                  <a:pos x="495" y="158"/>
                </a:cxn>
                <a:cxn ang="0">
                  <a:pos x="445" y="153"/>
                </a:cxn>
                <a:cxn ang="0">
                  <a:pos x="413" y="149"/>
                </a:cxn>
                <a:cxn ang="0">
                  <a:pos x="355" y="137"/>
                </a:cxn>
                <a:cxn ang="0">
                  <a:pos x="298" y="126"/>
                </a:cxn>
                <a:cxn ang="0">
                  <a:pos x="248" y="113"/>
                </a:cxn>
                <a:cxn ang="0">
                  <a:pos x="180" y="94"/>
                </a:cxn>
                <a:cxn ang="0">
                  <a:pos x="144" y="82"/>
                </a:cxn>
                <a:cxn ang="0">
                  <a:pos x="89" y="60"/>
                </a:cxn>
                <a:cxn ang="0">
                  <a:pos x="56" y="36"/>
                </a:cxn>
                <a:cxn ang="0">
                  <a:pos x="30" y="17"/>
                </a:cxn>
                <a:cxn ang="0">
                  <a:pos x="12" y="2"/>
                </a:cxn>
                <a:cxn ang="0">
                  <a:pos x="11" y="1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6" y="4"/>
                </a:cxn>
              </a:cxnLst>
              <a:rect l="0" t="0" r="r" b="b"/>
              <a:pathLst>
                <a:path w="551" h="170">
                  <a:moveTo>
                    <a:pt x="6" y="4"/>
                  </a:moveTo>
                  <a:lnTo>
                    <a:pt x="0" y="6"/>
                  </a:lnTo>
                  <a:lnTo>
                    <a:pt x="0" y="7"/>
                  </a:lnTo>
                  <a:lnTo>
                    <a:pt x="2" y="9"/>
                  </a:lnTo>
                  <a:lnTo>
                    <a:pt x="23" y="27"/>
                  </a:lnTo>
                  <a:lnTo>
                    <a:pt x="55" y="49"/>
                  </a:lnTo>
                  <a:lnTo>
                    <a:pt x="83" y="70"/>
                  </a:lnTo>
                  <a:lnTo>
                    <a:pt x="136" y="93"/>
                  </a:lnTo>
                  <a:lnTo>
                    <a:pt x="194" y="111"/>
                  </a:lnTo>
                  <a:lnTo>
                    <a:pt x="245" y="125"/>
                  </a:lnTo>
                  <a:lnTo>
                    <a:pt x="294" y="138"/>
                  </a:lnTo>
                  <a:lnTo>
                    <a:pt x="353" y="149"/>
                  </a:lnTo>
                  <a:lnTo>
                    <a:pt x="410" y="161"/>
                  </a:lnTo>
                  <a:lnTo>
                    <a:pt x="444" y="165"/>
                  </a:lnTo>
                  <a:lnTo>
                    <a:pt x="494" y="170"/>
                  </a:lnTo>
                  <a:lnTo>
                    <a:pt x="551" y="167"/>
                  </a:lnTo>
                  <a:lnTo>
                    <a:pt x="539" y="112"/>
                  </a:lnTo>
                  <a:lnTo>
                    <a:pt x="527" y="116"/>
                  </a:lnTo>
                  <a:lnTo>
                    <a:pt x="537" y="155"/>
                  </a:lnTo>
                  <a:lnTo>
                    <a:pt x="495" y="158"/>
                  </a:lnTo>
                  <a:lnTo>
                    <a:pt x="445" y="153"/>
                  </a:lnTo>
                  <a:lnTo>
                    <a:pt x="413" y="149"/>
                  </a:lnTo>
                  <a:lnTo>
                    <a:pt x="355" y="137"/>
                  </a:lnTo>
                  <a:lnTo>
                    <a:pt x="298" y="126"/>
                  </a:lnTo>
                  <a:lnTo>
                    <a:pt x="248" y="113"/>
                  </a:lnTo>
                  <a:lnTo>
                    <a:pt x="180" y="94"/>
                  </a:lnTo>
                  <a:lnTo>
                    <a:pt x="144" y="82"/>
                  </a:lnTo>
                  <a:lnTo>
                    <a:pt x="89" y="60"/>
                  </a:lnTo>
                  <a:lnTo>
                    <a:pt x="56" y="36"/>
                  </a:lnTo>
                  <a:lnTo>
                    <a:pt x="30" y="17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26" name="Freeform 646"/>
            <p:cNvSpPr>
              <a:spLocks/>
            </p:cNvSpPr>
            <p:nvPr/>
          </p:nvSpPr>
          <p:spPr bwMode="auto">
            <a:xfrm>
              <a:off x="3585" y="1867"/>
              <a:ext cx="185" cy="688"/>
            </a:xfrm>
            <a:custGeom>
              <a:avLst/>
              <a:gdLst/>
              <a:ahLst/>
              <a:cxnLst>
                <a:cxn ang="0">
                  <a:pos x="185" y="684"/>
                </a:cxn>
                <a:cxn ang="0">
                  <a:pos x="157" y="651"/>
                </a:cxn>
                <a:cxn ang="0">
                  <a:pos x="137" y="620"/>
                </a:cxn>
                <a:cxn ang="0">
                  <a:pos x="121" y="591"/>
                </a:cxn>
                <a:cxn ang="0">
                  <a:pos x="109" y="555"/>
                </a:cxn>
                <a:cxn ang="0">
                  <a:pos x="102" y="512"/>
                </a:cxn>
                <a:cxn ang="0">
                  <a:pos x="94" y="484"/>
                </a:cxn>
                <a:cxn ang="0">
                  <a:pos x="69" y="452"/>
                </a:cxn>
                <a:cxn ang="0">
                  <a:pos x="47" y="416"/>
                </a:cxn>
                <a:cxn ang="0">
                  <a:pos x="24" y="379"/>
                </a:cxn>
                <a:cxn ang="0">
                  <a:pos x="16" y="357"/>
                </a:cxn>
                <a:cxn ang="0">
                  <a:pos x="13" y="336"/>
                </a:cxn>
                <a:cxn ang="0">
                  <a:pos x="30" y="316"/>
                </a:cxn>
                <a:cxn ang="0">
                  <a:pos x="47" y="295"/>
                </a:cxn>
                <a:cxn ang="0">
                  <a:pos x="47" y="270"/>
                </a:cxn>
                <a:cxn ang="0">
                  <a:pos x="56" y="243"/>
                </a:cxn>
                <a:cxn ang="0">
                  <a:pos x="58" y="215"/>
                </a:cxn>
                <a:cxn ang="0">
                  <a:pos x="52" y="179"/>
                </a:cxn>
                <a:cxn ang="0">
                  <a:pos x="51" y="150"/>
                </a:cxn>
                <a:cxn ang="0">
                  <a:pos x="53" y="123"/>
                </a:cxn>
                <a:cxn ang="0">
                  <a:pos x="66" y="99"/>
                </a:cxn>
                <a:cxn ang="0">
                  <a:pos x="76" y="73"/>
                </a:cxn>
                <a:cxn ang="0">
                  <a:pos x="92" y="47"/>
                </a:cxn>
                <a:cxn ang="0">
                  <a:pos x="104" y="24"/>
                </a:cxn>
                <a:cxn ang="0">
                  <a:pos x="132" y="5"/>
                </a:cxn>
                <a:cxn ang="0">
                  <a:pos x="129" y="0"/>
                </a:cxn>
                <a:cxn ang="0">
                  <a:pos x="115" y="2"/>
                </a:cxn>
                <a:cxn ang="0">
                  <a:pos x="95" y="16"/>
                </a:cxn>
                <a:cxn ang="0">
                  <a:pos x="84" y="36"/>
                </a:cxn>
                <a:cxn ang="0">
                  <a:pos x="65" y="67"/>
                </a:cxn>
                <a:cxn ang="0">
                  <a:pos x="56" y="94"/>
                </a:cxn>
                <a:cxn ang="0">
                  <a:pos x="41" y="121"/>
                </a:cxn>
                <a:cxn ang="0">
                  <a:pos x="39" y="150"/>
                </a:cxn>
                <a:cxn ang="0">
                  <a:pos x="40" y="180"/>
                </a:cxn>
                <a:cxn ang="0">
                  <a:pos x="46" y="215"/>
                </a:cxn>
                <a:cxn ang="0">
                  <a:pos x="44" y="242"/>
                </a:cxn>
                <a:cxn ang="0">
                  <a:pos x="35" y="270"/>
                </a:cxn>
                <a:cxn ang="0">
                  <a:pos x="35" y="291"/>
                </a:cxn>
                <a:cxn ang="0">
                  <a:pos x="21" y="308"/>
                </a:cxn>
                <a:cxn ang="0">
                  <a:pos x="0" y="334"/>
                </a:cxn>
                <a:cxn ang="0">
                  <a:pos x="4" y="357"/>
                </a:cxn>
                <a:cxn ang="0">
                  <a:pos x="14" y="385"/>
                </a:cxn>
                <a:cxn ang="0">
                  <a:pos x="37" y="422"/>
                </a:cxn>
                <a:cxn ang="0">
                  <a:pos x="58" y="458"/>
                </a:cxn>
                <a:cxn ang="0">
                  <a:pos x="84" y="490"/>
                </a:cxn>
                <a:cxn ang="0">
                  <a:pos x="90" y="509"/>
                </a:cxn>
                <a:cxn ang="0">
                  <a:pos x="97" y="552"/>
                </a:cxn>
                <a:cxn ang="0">
                  <a:pos x="111" y="597"/>
                </a:cxn>
                <a:cxn ang="0">
                  <a:pos x="131" y="632"/>
                </a:cxn>
                <a:cxn ang="0">
                  <a:pos x="147" y="657"/>
                </a:cxn>
                <a:cxn ang="0">
                  <a:pos x="173" y="688"/>
                </a:cxn>
                <a:cxn ang="0">
                  <a:pos x="185" y="684"/>
                </a:cxn>
              </a:cxnLst>
              <a:rect l="0" t="0" r="r" b="b"/>
              <a:pathLst>
                <a:path w="185" h="688">
                  <a:moveTo>
                    <a:pt x="185" y="684"/>
                  </a:moveTo>
                  <a:lnTo>
                    <a:pt x="157" y="651"/>
                  </a:lnTo>
                  <a:lnTo>
                    <a:pt x="137" y="620"/>
                  </a:lnTo>
                  <a:lnTo>
                    <a:pt x="121" y="591"/>
                  </a:lnTo>
                  <a:lnTo>
                    <a:pt x="109" y="555"/>
                  </a:lnTo>
                  <a:lnTo>
                    <a:pt x="102" y="512"/>
                  </a:lnTo>
                  <a:lnTo>
                    <a:pt x="94" y="484"/>
                  </a:lnTo>
                  <a:lnTo>
                    <a:pt x="69" y="452"/>
                  </a:lnTo>
                  <a:lnTo>
                    <a:pt x="47" y="416"/>
                  </a:lnTo>
                  <a:lnTo>
                    <a:pt x="24" y="379"/>
                  </a:lnTo>
                  <a:lnTo>
                    <a:pt x="16" y="357"/>
                  </a:lnTo>
                  <a:lnTo>
                    <a:pt x="13" y="336"/>
                  </a:lnTo>
                  <a:lnTo>
                    <a:pt x="30" y="316"/>
                  </a:lnTo>
                  <a:lnTo>
                    <a:pt x="47" y="295"/>
                  </a:lnTo>
                  <a:lnTo>
                    <a:pt x="47" y="270"/>
                  </a:lnTo>
                  <a:lnTo>
                    <a:pt x="56" y="243"/>
                  </a:lnTo>
                  <a:lnTo>
                    <a:pt x="58" y="215"/>
                  </a:lnTo>
                  <a:lnTo>
                    <a:pt x="52" y="179"/>
                  </a:lnTo>
                  <a:lnTo>
                    <a:pt x="51" y="150"/>
                  </a:lnTo>
                  <a:lnTo>
                    <a:pt x="53" y="123"/>
                  </a:lnTo>
                  <a:lnTo>
                    <a:pt x="66" y="99"/>
                  </a:lnTo>
                  <a:lnTo>
                    <a:pt x="76" y="73"/>
                  </a:lnTo>
                  <a:lnTo>
                    <a:pt x="92" y="47"/>
                  </a:lnTo>
                  <a:lnTo>
                    <a:pt x="104" y="24"/>
                  </a:lnTo>
                  <a:lnTo>
                    <a:pt x="132" y="5"/>
                  </a:lnTo>
                  <a:lnTo>
                    <a:pt x="129" y="0"/>
                  </a:lnTo>
                  <a:lnTo>
                    <a:pt x="115" y="2"/>
                  </a:lnTo>
                  <a:lnTo>
                    <a:pt x="95" y="16"/>
                  </a:lnTo>
                  <a:lnTo>
                    <a:pt x="84" y="36"/>
                  </a:lnTo>
                  <a:lnTo>
                    <a:pt x="65" y="67"/>
                  </a:lnTo>
                  <a:lnTo>
                    <a:pt x="56" y="94"/>
                  </a:lnTo>
                  <a:lnTo>
                    <a:pt x="41" y="121"/>
                  </a:lnTo>
                  <a:lnTo>
                    <a:pt x="39" y="150"/>
                  </a:lnTo>
                  <a:lnTo>
                    <a:pt x="40" y="180"/>
                  </a:lnTo>
                  <a:lnTo>
                    <a:pt x="46" y="215"/>
                  </a:lnTo>
                  <a:lnTo>
                    <a:pt x="44" y="242"/>
                  </a:lnTo>
                  <a:lnTo>
                    <a:pt x="35" y="270"/>
                  </a:lnTo>
                  <a:lnTo>
                    <a:pt x="35" y="291"/>
                  </a:lnTo>
                  <a:lnTo>
                    <a:pt x="21" y="308"/>
                  </a:lnTo>
                  <a:lnTo>
                    <a:pt x="0" y="334"/>
                  </a:lnTo>
                  <a:lnTo>
                    <a:pt x="4" y="357"/>
                  </a:lnTo>
                  <a:lnTo>
                    <a:pt x="14" y="385"/>
                  </a:lnTo>
                  <a:lnTo>
                    <a:pt x="37" y="422"/>
                  </a:lnTo>
                  <a:lnTo>
                    <a:pt x="58" y="458"/>
                  </a:lnTo>
                  <a:lnTo>
                    <a:pt x="84" y="490"/>
                  </a:lnTo>
                  <a:lnTo>
                    <a:pt x="90" y="509"/>
                  </a:lnTo>
                  <a:lnTo>
                    <a:pt x="97" y="552"/>
                  </a:lnTo>
                  <a:lnTo>
                    <a:pt x="111" y="597"/>
                  </a:lnTo>
                  <a:lnTo>
                    <a:pt x="131" y="632"/>
                  </a:lnTo>
                  <a:lnTo>
                    <a:pt x="147" y="657"/>
                  </a:lnTo>
                  <a:lnTo>
                    <a:pt x="173" y="688"/>
                  </a:lnTo>
                  <a:lnTo>
                    <a:pt x="185" y="6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27" name="Freeform 647"/>
            <p:cNvSpPr>
              <a:spLocks/>
            </p:cNvSpPr>
            <p:nvPr/>
          </p:nvSpPr>
          <p:spPr bwMode="auto">
            <a:xfrm>
              <a:off x="3468" y="2062"/>
              <a:ext cx="137" cy="241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7" y="45"/>
                </a:cxn>
                <a:cxn ang="0">
                  <a:pos x="29" y="85"/>
                </a:cxn>
                <a:cxn ang="0">
                  <a:pos x="44" y="122"/>
                </a:cxn>
                <a:cxn ang="0">
                  <a:pos x="60" y="140"/>
                </a:cxn>
                <a:cxn ang="0">
                  <a:pos x="87" y="173"/>
                </a:cxn>
                <a:cxn ang="0">
                  <a:pos x="108" y="202"/>
                </a:cxn>
                <a:cxn ang="0">
                  <a:pos x="132" y="241"/>
                </a:cxn>
                <a:cxn ang="0">
                  <a:pos x="137" y="238"/>
                </a:cxn>
                <a:cxn ang="0">
                  <a:pos x="113" y="200"/>
                </a:cxn>
                <a:cxn ang="0">
                  <a:pos x="88" y="164"/>
                </a:cxn>
                <a:cxn ang="0">
                  <a:pos x="72" y="145"/>
                </a:cxn>
                <a:cxn ang="0">
                  <a:pos x="49" y="120"/>
                </a:cxn>
                <a:cxn ang="0">
                  <a:pos x="32" y="80"/>
                </a:cxn>
                <a:cxn ang="0">
                  <a:pos x="13" y="44"/>
                </a:cxn>
                <a:cxn ang="0">
                  <a:pos x="5" y="20"/>
                </a:cxn>
                <a:cxn ang="0">
                  <a:pos x="5" y="0"/>
                </a:cxn>
              </a:cxnLst>
              <a:rect l="0" t="0" r="r" b="b"/>
              <a:pathLst>
                <a:path w="137" h="241">
                  <a:moveTo>
                    <a:pt x="5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7" y="45"/>
                  </a:lnTo>
                  <a:lnTo>
                    <a:pt x="29" y="85"/>
                  </a:lnTo>
                  <a:lnTo>
                    <a:pt x="44" y="122"/>
                  </a:lnTo>
                  <a:lnTo>
                    <a:pt x="60" y="140"/>
                  </a:lnTo>
                  <a:lnTo>
                    <a:pt x="87" y="173"/>
                  </a:lnTo>
                  <a:lnTo>
                    <a:pt x="108" y="202"/>
                  </a:lnTo>
                  <a:lnTo>
                    <a:pt x="132" y="241"/>
                  </a:lnTo>
                  <a:lnTo>
                    <a:pt x="137" y="238"/>
                  </a:lnTo>
                  <a:lnTo>
                    <a:pt x="113" y="200"/>
                  </a:lnTo>
                  <a:lnTo>
                    <a:pt x="88" y="164"/>
                  </a:lnTo>
                  <a:lnTo>
                    <a:pt x="72" y="145"/>
                  </a:lnTo>
                  <a:lnTo>
                    <a:pt x="49" y="120"/>
                  </a:lnTo>
                  <a:lnTo>
                    <a:pt x="32" y="80"/>
                  </a:lnTo>
                  <a:lnTo>
                    <a:pt x="13" y="44"/>
                  </a:lnTo>
                  <a:lnTo>
                    <a:pt x="5" y="2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28" name="Freeform 648"/>
            <p:cNvSpPr>
              <a:spLocks/>
            </p:cNvSpPr>
            <p:nvPr/>
          </p:nvSpPr>
          <p:spPr bwMode="auto">
            <a:xfrm>
              <a:off x="3437" y="1905"/>
              <a:ext cx="206" cy="633"/>
            </a:xfrm>
            <a:custGeom>
              <a:avLst/>
              <a:gdLst/>
              <a:ahLst/>
              <a:cxnLst>
                <a:cxn ang="0">
                  <a:pos x="200" y="14"/>
                </a:cxn>
                <a:cxn ang="0">
                  <a:pos x="200" y="9"/>
                </a:cxn>
                <a:cxn ang="0">
                  <a:pos x="172" y="0"/>
                </a:cxn>
                <a:cxn ang="0">
                  <a:pos x="134" y="0"/>
                </a:cxn>
                <a:cxn ang="0">
                  <a:pos x="97" y="4"/>
                </a:cxn>
                <a:cxn ang="0">
                  <a:pos x="56" y="26"/>
                </a:cxn>
                <a:cxn ang="0">
                  <a:pos x="34" y="47"/>
                </a:cxn>
                <a:cxn ang="0">
                  <a:pos x="15" y="77"/>
                </a:cxn>
                <a:cxn ang="0">
                  <a:pos x="1" y="115"/>
                </a:cxn>
                <a:cxn ang="0">
                  <a:pos x="0" y="154"/>
                </a:cxn>
                <a:cxn ang="0">
                  <a:pos x="9" y="210"/>
                </a:cxn>
                <a:cxn ang="0">
                  <a:pos x="19" y="243"/>
                </a:cxn>
                <a:cxn ang="0">
                  <a:pos x="37" y="275"/>
                </a:cxn>
                <a:cxn ang="0">
                  <a:pos x="54" y="315"/>
                </a:cxn>
                <a:cxn ang="0">
                  <a:pos x="75" y="349"/>
                </a:cxn>
                <a:cxn ang="0">
                  <a:pos x="96" y="382"/>
                </a:cxn>
                <a:cxn ang="0">
                  <a:pos x="125" y="421"/>
                </a:cxn>
                <a:cxn ang="0">
                  <a:pos x="137" y="450"/>
                </a:cxn>
                <a:cxn ang="0">
                  <a:pos x="150" y="494"/>
                </a:cxn>
                <a:cxn ang="0">
                  <a:pos x="158" y="534"/>
                </a:cxn>
                <a:cxn ang="0">
                  <a:pos x="166" y="554"/>
                </a:cxn>
                <a:cxn ang="0">
                  <a:pos x="178" y="583"/>
                </a:cxn>
                <a:cxn ang="0">
                  <a:pos x="202" y="633"/>
                </a:cxn>
                <a:cxn ang="0">
                  <a:pos x="206" y="631"/>
                </a:cxn>
                <a:cxn ang="0">
                  <a:pos x="182" y="581"/>
                </a:cxn>
                <a:cxn ang="0">
                  <a:pos x="177" y="569"/>
                </a:cxn>
                <a:cxn ang="0">
                  <a:pos x="163" y="532"/>
                </a:cxn>
                <a:cxn ang="0">
                  <a:pos x="156" y="493"/>
                </a:cxn>
                <a:cxn ang="0">
                  <a:pos x="144" y="453"/>
                </a:cxn>
                <a:cxn ang="0">
                  <a:pos x="128" y="418"/>
                </a:cxn>
                <a:cxn ang="0">
                  <a:pos x="100" y="379"/>
                </a:cxn>
                <a:cxn ang="0">
                  <a:pos x="80" y="347"/>
                </a:cxn>
                <a:cxn ang="0">
                  <a:pos x="58" y="310"/>
                </a:cxn>
                <a:cxn ang="0">
                  <a:pos x="40" y="270"/>
                </a:cxn>
                <a:cxn ang="0">
                  <a:pos x="25" y="242"/>
                </a:cxn>
                <a:cxn ang="0">
                  <a:pos x="14" y="209"/>
                </a:cxn>
                <a:cxn ang="0">
                  <a:pos x="6" y="154"/>
                </a:cxn>
                <a:cxn ang="0">
                  <a:pos x="7" y="117"/>
                </a:cxn>
                <a:cxn ang="0">
                  <a:pos x="21" y="78"/>
                </a:cxn>
                <a:cxn ang="0">
                  <a:pos x="38" y="50"/>
                </a:cxn>
                <a:cxn ang="0">
                  <a:pos x="59" y="30"/>
                </a:cxn>
                <a:cxn ang="0">
                  <a:pos x="98" y="10"/>
                </a:cxn>
                <a:cxn ang="0">
                  <a:pos x="134" y="5"/>
                </a:cxn>
                <a:cxn ang="0">
                  <a:pos x="171" y="5"/>
                </a:cxn>
                <a:cxn ang="0">
                  <a:pos x="200" y="14"/>
                </a:cxn>
              </a:cxnLst>
              <a:rect l="0" t="0" r="r" b="b"/>
              <a:pathLst>
                <a:path w="206" h="633">
                  <a:moveTo>
                    <a:pt x="200" y="14"/>
                  </a:moveTo>
                  <a:lnTo>
                    <a:pt x="200" y="9"/>
                  </a:lnTo>
                  <a:lnTo>
                    <a:pt x="172" y="0"/>
                  </a:lnTo>
                  <a:lnTo>
                    <a:pt x="134" y="0"/>
                  </a:lnTo>
                  <a:lnTo>
                    <a:pt x="97" y="4"/>
                  </a:lnTo>
                  <a:lnTo>
                    <a:pt x="56" y="26"/>
                  </a:lnTo>
                  <a:lnTo>
                    <a:pt x="34" y="47"/>
                  </a:lnTo>
                  <a:lnTo>
                    <a:pt x="15" y="77"/>
                  </a:lnTo>
                  <a:lnTo>
                    <a:pt x="1" y="115"/>
                  </a:lnTo>
                  <a:lnTo>
                    <a:pt x="0" y="154"/>
                  </a:lnTo>
                  <a:lnTo>
                    <a:pt x="9" y="210"/>
                  </a:lnTo>
                  <a:lnTo>
                    <a:pt x="19" y="243"/>
                  </a:lnTo>
                  <a:lnTo>
                    <a:pt x="37" y="275"/>
                  </a:lnTo>
                  <a:lnTo>
                    <a:pt x="54" y="315"/>
                  </a:lnTo>
                  <a:lnTo>
                    <a:pt x="75" y="349"/>
                  </a:lnTo>
                  <a:lnTo>
                    <a:pt x="96" y="382"/>
                  </a:lnTo>
                  <a:lnTo>
                    <a:pt x="125" y="421"/>
                  </a:lnTo>
                  <a:lnTo>
                    <a:pt x="137" y="450"/>
                  </a:lnTo>
                  <a:lnTo>
                    <a:pt x="150" y="494"/>
                  </a:lnTo>
                  <a:lnTo>
                    <a:pt x="158" y="534"/>
                  </a:lnTo>
                  <a:lnTo>
                    <a:pt x="166" y="554"/>
                  </a:lnTo>
                  <a:lnTo>
                    <a:pt x="178" y="583"/>
                  </a:lnTo>
                  <a:lnTo>
                    <a:pt x="202" y="633"/>
                  </a:lnTo>
                  <a:lnTo>
                    <a:pt x="206" y="631"/>
                  </a:lnTo>
                  <a:lnTo>
                    <a:pt x="182" y="581"/>
                  </a:lnTo>
                  <a:lnTo>
                    <a:pt x="177" y="569"/>
                  </a:lnTo>
                  <a:lnTo>
                    <a:pt x="163" y="532"/>
                  </a:lnTo>
                  <a:lnTo>
                    <a:pt x="156" y="493"/>
                  </a:lnTo>
                  <a:lnTo>
                    <a:pt x="144" y="453"/>
                  </a:lnTo>
                  <a:lnTo>
                    <a:pt x="128" y="418"/>
                  </a:lnTo>
                  <a:lnTo>
                    <a:pt x="100" y="379"/>
                  </a:lnTo>
                  <a:lnTo>
                    <a:pt x="80" y="347"/>
                  </a:lnTo>
                  <a:lnTo>
                    <a:pt x="58" y="310"/>
                  </a:lnTo>
                  <a:lnTo>
                    <a:pt x="40" y="270"/>
                  </a:lnTo>
                  <a:lnTo>
                    <a:pt x="25" y="242"/>
                  </a:lnTo>
                  <a:lnTo>
                    <a:pt x="14" y="209"/>
                  </a:lnTo>
                  <a:lnTo>
                    <a:pt x="6" y="154"/>
                  </a:lnTo>
                  <a:lnTo>
                    <a:pt x="7" y="117"/>
                  </a:lnTo>
                  <a:lnTo>
                    <a:pt x="21" y="78"/>
                  </a:lnTo>
                  <a:lnTo>
                    <a:pt x="38" y="50"/>
                  </a:lnTo>
                  <a:lnTo>
                    <a:pt x="59" y="30"/>
                  </a:lnTo>
                  <a:lnTo>
                    <a:pt x="98" y="10"/>
                  </a:lnTo>
                  <a:lnTo>
                    <a:pt x="134" y="5"/>
                  </a:lnTo>
                  <a:lnTo>
                    <a:pt x="171" y="5"/>
                  </a:lnTo>
                  <a:lnTo>
                    <a:pt x="200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29" name="Freeform 649"/>
            <p:cNvSpPr>
              <a:spLocks/>
            </p:cNvSpPr>
            <p:nvPr/>
          </p:nvSpPr>
          <p:spPr bwMode="auto">
            <a:xfrm>
              <a:off x="3359" y="1853"/>
              <a:ext cx="306" cy="509"/>
            </a:xfrm>
            <a:custGeom>
              <a:avLst/>
              <a:gdLst/>
              <a:ahLst/>
              <a:cxnLst>
                <a:cxn ang="0">
                  <a:pos x="305" y="18"/>
                </a:cxn>
                <a:cxn ang="0">
                  <a:pos x="306" y="12"/>
                </a:cxn>
                <a:cxn ang="0">
                  <a:pos x="283" y="5"/>
                </a:cxn>
                <a:cxn ang="0">
                  <a:pos x="247" y="0"/>
                </a:cxn>
                <a:cxn ang="0">
                  <a:pos x="226" y="2"/>
                </a:cxn>
                <a:cxn ang="0">
                  <a:pos x="203" y="5"/>
                </a:cxn>
                <a:cxn ang="0">
                  <a:pos x="165" y="12"/>
                </a:cxn>
                <a:cxn ang="0">
                  <a:pos x="137" y="21"/>
                </a:cxn>
                <a:cxn ang="0">
                  <a:pos x="104" y="44"/>
                </a:cxn>
                <a:cxn ang="0">
                  <a:pos x="68" y="70"/>
                </a:cxn>
                <a:cxn ang="0">
                  <a:pos x="47" y="103"/>
                </a:cxn>
                <a:cxn ang="0">
                  <a:pos x="31" y="131"/>
                </a:cxn>
                <a:cxn ang="0">
                  <a:pos x="16" y="158"/>
                </a:cxn>
                <a:cxn ang="0">
                  <a:pos x="8" y="188"/>
                </a:cxn>
                <a:cxn ang="0">
                  <a:pos x="6" y="216"/>
                </a:cxn>
                <a:cxn ang="0">
                  <a:pos x="0" y="251"/>
                </a:cxn>
                <a:cxn ang="0">
                  <a:pos x="6" y="290"/>
                </a:cxn>
                <a:cxn ang="0">
                  <a:pos x="23" y="338"/>
                </a:cxn>
                <a:cxn ang="0">
                  <a:pos x="37" y="381"/>
                </a:cxn>
                <a:cxn ang="0">
                  <a:pos x="52" y="429"/>
                </a:cxn>
                <a:cxn ang="0">
                  <a:pos x="67" y="467"/>
                </a:cxn>
                <a:cxn ang="0">
                  <a:pos x="74" y="492"/>
                </a:cxn>
                <a:cxn ang="0">
                  <a:pos x="74" y="494"/>
                </a:cxn>
                <a:cxn ang="0">
                  <a:pos x="75" y="498"/>
                </a:cxn>
                <a:cxn ang="0">
                  <a:pos x="76" y="503"/>
                </a:cxn>
                <a:cxn ang="0">
                  <a:pos x="76" y="506"/>
                </a:cxn>
                <a:cxn ang="0">
                  <a:pos x="77" y="509"/>
                </a:cxn>
                <a:cxn ang="0">
                  <a:pos x="79" y="509"/>
                </a:cxn>
                <a:cxn ang="0">
                  <a:pos x="82" y="509"/>
                </a:cxn>
                <a:cxn ang="0">
                  <a:pos x="82" y="506"/>
                </a:cxn>
                <a:cxn ang="0">
                  <a:pos x="82" y="502"/>
                </a:cxn>
                <a:cxn ang="0">
                  <a:pos x="81" y="497"/>
                </a:cxn>
                <a:cxn ang="0">
                  <a:pos x="80" y="493"/>
                </a:cxn>
                <a:cxn ang="0">
                  <a:pos x="80" y="492"/>
                </a:cxn>
                <a:cxn ang="0">
                  <a:pos x="72" y="463"/>
                </a:cxn>
                <a:cxn ang="0">
                  <a:pos x="56" y="423"/>
                </a:cxn>
                <a:cxn ang="0">
                  <a:pos x="42" y="380"/>
                </a:cxn>
                <a:cxn ang="0">
                  <a:pos x="27" y="330"/>
                </a:cxn>
                <a:cxn ang="0">
                  <a:pos x="12" y="288"/>
                </a:cxn>
                <a:cxn ang="0">
                  <a:pos x="6" y="252"/>
                </a:cxn>
                <a:cxn ang="0">
                  <a:pos x="12" y="217"/>
                </a:cxn>
                <a:cxn ang="0">
                  <a:pos x="13" y="189"/>
                </a:cxn>
                <a:cxn ang="0">
                  <a:pos x="21" y="160"/>
                </a:cxn>
                <a:cxn ang="0">
                  <a:pos x="36" y="134"/>
                </a:cxn>
                <a:cxn ang="0">
                  <a:pos x="51" y="106"/>
                </a:cxn>
                <a:cxn ang="0">
                  <a:pos x="72" y="75"/>
                </a:cxn>
                <a:cxn ang="0">
                  <a:pos x="107" y="48"/>
                </a:cxn>
                <a:cxn ang="0">
                  <a:pos x="139" y="27"/>
                </a:cxn>
                <a:cxn ang="0">
                  <a:pos x="168" y="18"/>
                </a:cxn>
                <a:cxn ang="0">
                  <a:pos x="205" y="10"/>
                </a:cxn>
                <a:cxn ang="0">
                  <a:pos x="226" y="8"/>
                </a:cxn>
                <a:cxn ang="0">
                  <a:pos x="247" y="5"/>
                </a:cxn>
                <a:cxn ang="0">
                  <a:pos x="282" y="10"/>
                </a:cxn>
                <a:cxn ang="0">
                  <a:pos x="305" y="18"/>
                </a:cxn>
              </a:cxnLst>
              <a:rect l="0" t="0" r="r" b="b"/>
              <a:pathLst>
                <a:path w="306" h="509">
                  <a:moveTo>
                    <a:pt x="305" y="18"/>
                  </a:moveTo>
                  <a:lnTo>
                    <a:pt x="306" y="12"/>
                  </a:lnTo>
                  <a:lnTo>
                    <a:pt x="283" y="5"/>
                  </a:lnTo>
                  <a:lnTo>
                    <a:pt x="247" y="0"/>
                  </a:lnTo>
                  <a:lnTo>
                    <a:pt x="226" y="2"/>
                  </a:lnTo>
                  <a:lnTo>
                    <a:pt x="203" y="5"/>
                  </a:lnTo>
                  <a:lnTo>
                    <a:pt x="165" y="12"/>
                  </a:lnTo>
                  <a:lnTo>
                    <a:pt x="137" y="21"/>
                  </a:lnTo>
                  <a:lnTo>
                    <a:pt x="104" y="44"/>
                  </a:lnTo>
                  <a:lnTo>
                    <a:pt x="68" y="70"/>
                  </a:lnTo>
                  <a:lnTo>
                    <a:pt x="47" y="103"/>
                  </a:lnTo>
                  <a:lnTo>
                    <a:pt x="31" y="131"/>
                  </a:lnTo>
                  <a:lnTo>
                    <a:pt x="16" y="158"/>
                  </a:lnTo>
                  <a:lnTo>
                    <a:pt x="8" y="188"/>
                  </a:lnTo>
                  <a:lnTo>
                    <a:pt x="6" y="216"/>
                  </a:lnTo>
                  <a:lnTo>
                    <a:pt x="0" y="251"/>
                  </a:lnTo>
                  <a:lnTo>
                    <a:pt x="6" y="290"/>
                  </a:lnTo>
                  <a:lnTo>
                    <a:pt x="23" y="338"/>
                  </a:lnTo>
                  <a:lnTo>
                    <a:pt x="37" y="381"/>
                  </a:lnTo>
                  <a:lnTo>
                    <a:pt x="52" y="429"/>
                  </a:lnTo>
                  <a:lnTo>
                    <a:pt x="67" y="467"/>
                  </a:lnTo>
                  <a:lnTo>
                    <a:pt x="74" y="492"/>
                  </a:lnTo>
                  <a:lnTo>
                    <a:pt x="74" y="494"/>
                  </a:lnTo>
                  <a:lnTo>
                    <a:pt x="75" y="498"/>
                  </a:lnTo>
                  <a:lnTo>
                    <a:pt x="76" y="503"/>
                  </a:lnTo>
                  <a:lnTo>
                    <a:pt x="76" y="506"/>
                  </a:lnTo>
                  <a:lnTo>
                    <a:pt x="77" y="509"/>
                  </a:lnTo>
                  <a:lnTo>
                    <a:pt x="79" y="509"/>
                  </a:lnTo>
                  <a:lnTo>
                    <a:pt x="82" y="509"/>
                  </a:lnTo>
                  <a:lnTo>
                    <a:pt x="82" y="506"/>
                  </a:lnTo>
                  <a:lnTo>
                    <a:pt x="82" y="502"/>
                  </a:lnTo>
                  <a:lnTo>
                    <a:pt x="81" y="497"/>
                  </a:lnTo>
                  <a:lnTo>
                    <a:pt x="80" y="493"/>
                  </a:lnTo>
                  <a:lnTo>
                    <a:pt x="80" y="492"/>
                  </a:lnTo>
                  <a:lnTo>
                    <a:pt x="72" y="463"/>
                  </a:lnTo>
                  <a:lnTo>
                    <a:pt x="56" y="423"/>
                  </a:lnTo>
                  <a:lnTo>
                    <a:pt x="42" y="380"/>
                  </a:lnTo>
                  <a:lnTo>
                    <a:pt x="27" y="330"/>
                  </a:lnTo>
                  <a:lnTo>
                    <a:pt x="12" y="288"/>
                  </a:lnTo>
                  <a:lnTo>
                    <a:pt x="6" y="252"/>
                  </a:lnTo>
                  <a:lnTo>
                    <a:pt x="12" y="217"/>
                  </a:lnTo>
                  <a:lnTo>
                    <a:pt x="13" y="189"/>
                  </a:lnTo>
                  <a:lnTo>
                    <a:pt x="21" y="160"/>
                  </a:lnTo>
                  <a:lnTo>
                    <a:pt x="36" y="134"/>
                  </a:lnTo>
                  <a:lnTo>
                    <a:pt x="51" y="106"/>
                  </a:lnTo>
                  <a:lnTo>
                    <a:pt x="72" y="75"/>
                  </a:lnTo>
                  <a:lnTo>
                    <a:pt x="107" y="48"/>
                  </a:lnTo>
                  <a:lnTo>
                    <a:pt x="139" y="27"/>
                  </a:lnTo>
                  <a:lnTo>
                    <a:pt x="168" y="18"/>
                  </a:lnTo>
                  <a:lnTo>
                    <a:pt x="205" y="10"/>
                  </a:lnTo>
                  <a:lnTo>
                    <a:pt x="226" y="8"/>
                  </a:lnTo>
                  <a:lnTo>
                    <a:pt x="247" y="5"/>
                  </a:lnTo>
                  <a:lnTo>
                    <a:pt x="282" y="10"/>
                  </a:lnTo>
                  <a:lnTo>
                    <a:pt x="305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30" name="Freeform 650"/>
            <p:cNvSpPr>
              <a:spLocks/>
            </p:cNvSpPr>
            <p:nvPr/>
          </p:nvSpPr>
          <p:spPr bwMode="auto">
            <a:xfrm>
              <a:off x="3436" y="2362"/>
              <a:ext cx="7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1" y="6"/>
                </a:cxn>
                <a:cxn ang="0">
                  <a:pos x="1" y="8"/>
                </a:cxn>
                <a:cxn ang="0">
                  <a:pos x="1" y="11"/>
                </a:cxn>
                <a:cxn ang="0">
                  <a:pos x="1" y="25"/>
                </a:cxn>
                <a:cxn ang="0">
                  <a:pos x="1" y="28"/>
                </a:cxn>
                <a:cxn ang="0">
                  <a:pos x="1" y="41"/>
                </a:cxn>
                <a:cxn ang="0">
                  <a:pos x="4" y="41"/>
                </a:cxn>
                <a:cxn ang="0">
                  <a:pos x="7" y="41"/>
                </a:cxn>
                <a:cxn ang="0">
                  <a:pos x="7" y="28"/>
                </a:cxn>
                <a:cxn ang="0">
                  <a:pos x="7" y="25"/>
                </a:cxn>
                <a:cxn ang="0">
                  <a:pos x="7" y="10"/>
                </a:cxn>
                <a:cxn ang="0">
                  <a:pos x="6" y="8"/>
                </a:cxn>
                <a:cxn ang="0">
                  <a:pos x="6" y="5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7" h="41">
                  <a:moveTo>
                    <a:pt x="0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11"/>
                  </a:lnTo>
                  <a:lnTo>
                    <a:pt x="1" y="25"/>
                  </a:lnTo>
                  <a:lnTo>
                    <a:pt x="1" y="28"/>
                  </a:lnTo>
                  <a:lnTo>
                    <a:pt x="1" y="41"/>
                  </a:lnTo>
                  <a:lnTo>
                    <a:pt x="4" y="41"/>
                  </a:lnTo>
                  <a:lnTo>
                    <a:pt x="7" y="41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10"/>
                  </a:lnTo>
                  <a:lnTo>
                    <a:pt x="6" y="8"/>
                  </a:lnTo>
                  <a:lnTo>
                    <a:pt x="6" y="5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31" name="Freeform 651"/>
            <p:cNvSpPr>
              <a:spLocks/>
            </p:cNvSpPr>
            <p:nvPr/>
          </p:nvSpPr>
          <p:spPr bwMode="auto">
            <a:xfrm>
              <a:off x="3437" y="2402"/>
              <a:ext cx="6" cy="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1" y="3"/>
                </a:cxn>
                <a:cxn ang="0">
                  <a:pos x="4" y="2"/>
                </a:cxn>
                <a:cxn ang="0">
                  <a:pos x="6" y="1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0" y="1"/>
                </a:cxn>
              </a:cxnLst>
              <a:rect l="0" t="0" r="r" b="b"/>
              <a:pathLst>
                <a:path w="6" h="3">
                  <a:moveTo>
                    <a:pt x="0" y="1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4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32" name="Freeform 652"/>
            <p:cNvSpPr>
              <a:spLocks/>
            </p:cNvSpPr>
            <p:nvPr/>
          </p:nvSpPr>
          <p:spPr bwMode="auto">
            <a:xfrm>
              <a:off x="3438" y="2403"/>
              <a:ext cx="6" cy="35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1"/>
                </a:cxn>
                <a:cxn ang="0">
                  <a:pos x="0" y="35"/>
                </a:cxn>
                <a:cxn ang="0">
                  <a:pos x="6" y="35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</a:cxnLst>
              <a:rect l="0" t="0" r="r" b="b"/>
              <a:pathLst>
                <a:path w="6" h="35">
                  <a:moveTo>
                    <a:pt x="3" y="1"/>
                  </a:moveTo>
                  <a:lnTo>
                    <a:pt x="0" y="1"/>
                  </a:lnTo>
                  <a:lnTo>
                    <a:pt x="0" y="35"/>
                  </a:lnTo>
                  <a:lnTo>
                    <a:pt x="6" y="35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33" name="Freeform 653"/>
            <p:cNvSpPr>
              <a:spLocks/>
            </p:cNvSpPr>
            <p:nvPr/>
          </p:nvSpPr>
          <p:spPr bwMode="auto">
            <a:xfrm>
              <a:off x="3288" y="1958"/>
              <a:ext cx="101" cy="449"/>
            </a:xfrm>
            <a:custGeom>
              <a:avLst/>
              <a:gdLst/>
              <a:ahLst/>
              <a:cxnLst>
                <a:cxn ang="0">
                  <a:pos x="101" y="4"/>
                </a:cxn>
                <a:cxn ang="0">
                  <a:pos x="98" y="0"/>
                </a:cxn>
                <a:cxn ang="0">
                  <a:pos x="72" y="30"/>
                </a:cxn>
                <a:cxn ang="0">
                  <a:pos x="53" y="60"/>
                </a:cxn>
                <a:cxn ang="0">
                  <a:pos x="42" y="80"/>
                </a:cxn>
                <a:cxn ang="0">
                  <a:pos x="29" y="110"/>
                </a:cxn>
                <a:cxn ang="0">
                  <a:pos x="22" y="129"/>
                </a:cxn>
                <a:cxn ang="0">
                  <a:pos x="15" y="158"/>
                </a:cxn>
                <a:cxn ang="0">
                  <a:pos x="18" y="183"/>
                </a:cxn>
                <a:cxn ang="0">
                  <a:pos x="20" y="206"/>
                </a:cxn>
                <a:cxn ang="0">
                  <a:pos x="25" y="236"/>
                </a:cxn>
                <a:cxn ang="0">
                  <a:pos x="31" y="270"/>
                </a:cxn>
                <a:cxn ang="0">
                  <a:pos x="38" y="298"/>
                </a:cxn>
                <a:cxn ang="0">
                  <a:pos x="38" y="322"/>
                </a:cxn>
                <a:cxn ang="0">
                  <a:pos x="37" y="346"/>
                </a:cxn>
                <a:cxn ang="0">
                  <a:pos x="31" y="367"/>
                </a:cxn>
                <a:cxn ang="0">
                  <a:pos x="20" y="399"/>
                </a:cxn>
                <a:cxn ang="0">
                  <a:pos x="8" y="431"/>
                </a:cxn>
                <a:cxn ang="0">
                  <a:pos x="0" y="447"/>
                </a:cxn>
                <a:cxn ang="0">
                  <a:pos x="5" y="449"/>
                </a:cxn>
                <a:cxn ang="0">
                  <a:pos x="18" y="420"/>
                </a:cxn>
                <a:cxn ang="0">
                  <a:pos x="25" y="401"/>
                </a:cxn>
                <a:cxn ang="0">
                  <a:pos x="36" y="372"/>
                </a:cxn>
                <a:cxn ang="0">
                  <a:pos x="42" y="347"/>
                </a:cxn>
                <a:cxn ang="0">
                  <a:pos x="43" y="322"/>
                </a:cxn>
                <a:cxn ang="0">
                  <a:pos x="43" y="297"/>
                </a:cxn>
                <a:cxn ang="0">
                  <a:pos x="37" y="269"/>
                </a:cxn>
                <a:cxn ang="0">
                  <a:pos x="31" y="235"/>
                </a:cxn>
                <a:cxn ang="0">
                  <a:pos x="25" y="204"/>
                </a:cxn>
                <a:cxn ang="0">
                  <a:pos x="23" y="183"/>
                </a:cxn>
                <a:cxn ang="0">
                  <a:pos x="20" y="159"/>
                </a:cxn>
                <a:cxn ang="0">
                  <a:pos x="27" y="132"/>
                </a:cxn>
                <a:cxn ang="0">
                  <a:pos x="37" y="102"/>
                </a:cxn>
                <a:cxn ang="0">
                  <a:pos x="45" y="87"/>
                </a:cxn>
                <a:cxn ang="0">
                  <a:pos x="57" y="63"/>
                </a:cxn>
                <a:cxn ang="0">
                  <a:pos x="76" y="32"/>
                </a:cxn>
                <a:cxn ang="0">
                  <a:pos x="101" y="4"/>
                </a:cxn>
              </a:cxnLst>
              <a:rect l="0" t="0" r="r" b="b"/>
              <a:pathLst>
                <a:path w="101" h="449">
                  <a:moveTo>
                    <a:pt x="101" y="4"/>
                  </a:moveTo>
                  <a:lnTo>
                    <a:pt x="98" y="0"/>
                  </a:lnTo>
                  <a:lnTo>
                    <a:pt x="72" y="30"/>
                  </a:lnTo>
                  <a:lnTo>
                    <a:pt x="53" y="60"/>
                  </a:lnTo>
                  <a:lnTo>
                    <a:pt x="42" y="80"/>
                  </a:lnTo>
                  <a:lnTo>
                    <a:pt x="29" y="110"/>
                  </a:lnTo>
                  <a:lnTo>
                    <a:pt x="22" y="129"/>
                  </a:lnTo>
                  <a:lnTo>
                    <a:pt x="15" y="158"/>
                  </a:lnTo>
                  <a:lnTo>
                    <a:pt x="18" y="183"/>
                  </a:lnTo>
                  <a:lnTo>
                    <a:pt x="20" y="206"/>
                  </a:lnTo>
                  <a:lnTo>
                    <a:pt x="25" y="236"/>
                  </a:lnTo>
                  <a:lnTo>
                    <a:pt x="31" y="270"/>
                  </a:lnTo>
                  <a:lnTo>
                    <a:pt x="38" y="298"/>
                  </a:lnTo>
                  <a:lnTo>
                    <a:pt x="38" y="322"/>
                  </a:lnTo>
                  <a:lnTo>
                    <a:pt x="37" y="346"/>
                  </a:lnTo>
                  <a:lnTo>
                    <a:pt x="31" y="367"/>
                  </a:lnTo>
                  <a:lnTo>
                    <a:pt x="20" y="399"/>
                  </a:lnTo>
                  <a:lnTo>
                    <a:pt x="8" y="431"/>
                  </a:lnTo>
                  <a:lnTo>
                    <a:pt x="0" y="447"/>
                  </a:lnTo>
                  <a:lnTo>
                    <a:pt x="5" y="449"/>
                  </a:lnTo>
                  <a:lnTo>
                    <a:pt x="18" y="420"/>
                  </a:lnTo>
                  <a:lnTo>
                    <a:pt x="25" y="401"/>
                  </a:lnTo>
                  <a:lnTo>
                    <a:pt x="36" y="372"/>
                  </a:lnTo>
                  <a:lnTo>
                    <a:pt x="42" y="347"/>
                  </a:lnTo>
                  <a:lnTo>
                    <a:pt x="43" y="322"/>
                  </a:lnTo>
                  <a:lnTo>
                    <a:pt x="43" y="297"/>
                  </a:lnTo>
                  <a:lnTo>
                    <a:pt x="37" y="269"/>
                  </a:lnTo>
                  <a:lnTo>
                    <a:pt x="31" y="235"/>
                  </a:lnTo>
                  <a:lnTo>
                    <a:pt x="25" y="204"/>
                  </a:lnTo>
                  <a:lnTo>
                    <a:pt x="23" y="183"/>
                  </a:lnTo>
                  <a:lnTo>
                    <a:pt x="20" y="159"/>
                  </a:lnTo>
                  <a:lnTo>
                    <a:pt x="27" y="132"/>
                  </a:lnTo>
                  <a:lnTo>
                    <a:pt x="37" y="102"/>
                  </a:lnTo>
                  <a:lnTo>
                    <a:pt x="45" y="87"/>
                  </a:lnTo>
                  <a:lnTo>
                    <a:pt x="57" y="63"/>
                  </a:lnTo>
                  <a:lnTo>
                    <a:pt x="76" y="32"/>
                  </a:lnTo>
                  <a:lnTo>
                    <a:pt x="101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34" name="Freeform 654"/>
            <p:cNvSpPr>
              <a:spLocks/>
            </p:cNvSpPr>
            <p:nvPr/>
          </p:nvSpPr>
          <p:spPr bwMode="auto">
            <a:xfrm>
              <a:off x="3253" y="2006"/>
              <a:ext cx="31" cy="168"/>
            </a:xfrm>
            <a:custGeom>
              <a:avLst/>
              <a:gdLst/>
              <a:ahLst/>
              <a:cxnLst>
                <a:cxn ang="0">
                  <a:pos x="31" y="2"/>
                </a:cxn>
                <a:cxn ang="0">
                  <a:pos x="27" y="0"/>
                </a:cxn>
                <a:cxn ang="0">
                  <a:pos x="12" y="34"/>
                </a:cxn>
                <a:cxn ang="0">
                  <a:pos x="7" y="47"/>
                </a:cxn>
                <a:cxn ang="0">
                  <a:pos x="4" y="70"/>
                </a:cxn>
                <a:cxn ang="0">
                  <a:pos x="0" y="95"/>
                </a:cxn>
                <a:cxn ang="0">
                  <a:pos x="0" y="120"/>
                </a:cxn>
                <a:cxn ang="0">
                  <a:pos x="3" y="138"/>
                </a:cxn>
                <a:cxn ang="0">
                  <a:pos x="7" y="154"/>
                </a:cxn>
                <a:cxn ang="0">
                  <a:pos x="10" y="168"/>
                </a:cxn>
                <a:cxn ang="0">
                  <a:pos x="12" y="168"/>
                </a:cxn>
                <a:cxn ang="0">
                  <a:pos x="15" y="167"/>
                </a:cxn>
                <a:cxn ang="0">
                  <a:pos x="12" y="153"/>
                </a:cxn>
                <a:cxn ang="0">
                  <a:pos x="9" y="137"/>
                </a:cxn>
                <a:cxn ang="0">
                  <a:pos x="6" y="119"/>
                </a:cxn>
                <a:cxn ang="0">
                  <a:pos x="6" y="96"/>
                </a:cxn>
                <a:cxn ang="0">
                  <a:pos x="10" y="72"/>
                </a:cxn>
                <a:cxn ang="0">
                  <a:pos x="12" y="49"/>
                </a:cxn>
                <a:cxn ang="0">
                  <a:pos x="23" y="21"/>
                </a:cxn>
                <a:cxn ang="0">
                  <a:pos x="31" y="2"/>
                </a:cxn>
              </a:cxnLst>
              <a:rect l="0" t="0" r="r" b="b"/>
              <a:pathLst>
                <a:path w="31" h="168">
                  <a:moveTo>
                    <a:pt x="31" y="2"/>
                  </a:moveTo>
                  <a:lnTo>
                    <a:pt x="27" y="0"/>
                  </a:lnTo>
                  <a:lnTo>
                    <a:pt x="12" y="34"/>
                  </a:lnTo>
                  <a:lnTo>
                    <a:pt x="7" y="47"/>
                  </a:lnTo>
                  <a:lnTo>
                    <a:pt x="4" y="70"/>
                  </a:lnTo>
                  <a:lnTo>
                    <a:pt x="0" y="95"/>
                  </a:lnTo>
                  <a:lnTo>
                    <a:pt x="0" y="120"/>
                  </a:lnTo>
                  <a:lnTo>
                    <a:pt x="3" y="138"/>
                  </a:lnTo>
                  <a:lnTo>
                    <a:pt x="7" y="154"/>
                  </a:lnTo>
                  <a:lnTo>
                    <a:pt x="10" y="168"/>
                  </a:lnTo>
                  <a:lnTo>
                    <a:pt x="12" y="168"/>
                  </a:lnTo>
                  <a:lnTo>
                    <a:pt x="15" y="167"/>
                  </a:lnTo>
                  <a:lnTo>
                    <a:pt x="12" y="153"/>
                  </a:lnTo>
                  <a:lnTo>
                    <a:pt x="9" y="137"/>
                  </a:lnTo>
                  <a:lnTo>
                    <a:pt x="6" y="119"/>
                  </a:lnTo>
                  <a:lnTo>
                    <a:pt x="6" y="96"/>
                  </a:lnTo>
                  <a:lnTo>
                    <a:pt x="10" y="72"/>
                  </a:lnTo>
                  <a:lnTo>
                    <a:pt x="12" y="49"/>
                  </a:lnTo>
                  <a:lnTo>
                    <a:pt x="23" y="21"/>
                  </a:lnTo>
                  <a:lnTo>
                    <a:pt x="31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35" name="Freeform 655"/>
            <p:cNvSpPr>
              <a:spLocks/>
            </p:cNvSpPr>
            <p:nvPr/>
          </p:nvSpPr>
          <p:spPr bwMode="auto">
            <a:xfrm>
              <a:off x="3263" y="2173"/>
              <a:ext cx="16" cy="57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1" y="16"/>
                </a:cxn>
                <a:cxn ang="0">
                  <a:pos x="2" y="20"/>
                </a:cxn>
                <a:cxn ang="0">
                  <a:pos x="2" y="23"/>
                </a:cxn>
                <a:cxn ang="0">
                  <a:pos x="3" y="26"/>
                </a:cxn>
                <a:cxn ang="0">
                  <a:pos x="3" y="31"/>
                </a:cxn>
                <a:cxn ang="0">
                  <a:pos x="5" y="35"/>
                </a:cxn>
                <a:cxn ang="0">
                  <a:pos x="6" y="43"/>
                </a:cxn>
                <a:cxn ang="0">
                  <a:pos x="8" y="48"/>
                </a:cxn>
                <a:cxn ang="0">
                  <a:pos x="9" y="50"/>
                </a:cxn>
                <a:cxn ang="0">
                  <a:pos x="10" y="53"/>
                </a:cxn>
                <a:cxn ang="0">
                  <a:pos x="10" y="56"/>
                </a:cxn>
                <a:cxn ang="0">
                  <a:pos x="11" y="57"/>
                </a:cxn>
                <a:cxn ang="0">
                  <a:pos x="13" y="56"/>
                </a:cxn>
                <a:cxn ang="0">
                  <a:pos x="16" y="55"/>
                </a:cxn>
                <a:cxn ang="0">
                  <a:pos x="16" y="54"/>
                </a:cxn>
                <a:cxn ang="0">
                  <a:pos x="15" y="52"/>
                </a:cxn>
                <a:cxn ang="0">
                  <a:pos x="14" y="49"/>
                </a:cxn>
                <a:cxn ang="0">
                  <a:pos x="13" y="43"/>
                </a:cxn>
                <a:cxn ang="0">
                  <a:pos x="12" y="40"/>
                </a:cxn>
                <a:cxn ang="0">
                  <a:pos x="10" y="32"/>
                </a:cxn>
                <a:cxn ang="0">
                  <a:pos x="9" y="28"/>
                </a:cxn>
                <a:cxn ang="0">
                  <a:pos x="8" y="25"/>
                </a:cxn>
                <a:cxn ang="0">
                  <a:pos x="7" y="22"/>
                </a:cxn>
                <a:cxn ang="0">
                  <a:pos x="7" y="19"/>
                </a:cxn>
                <a:cxn ang="0">
                  <a:pos x="6" y="16"/>
                </a:cxn>
                <a:cxn ang="0">
                  <a:pos x="6" y="13"/>
                </a:cxn>
                <a:cxn ang="0">
                  <a:pos x="6" y="11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2" y="1"/>
                </a:cxn>
              </a:cxnLst>
              <a:rect l="0" t="0" r="r" b="b"/>
              <a:pathLst>
                <a:path w="16" h="57">
                  <a:moveTo>
                    <a:pt x="2" y="1"/>
                  </a:moveTo>
                  <a:lnTo>
                    <a:pt x="0" y="1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2" y="20"/>
                  </a:lnTo>
                  <a:lnTo>
                    <a:pt x="2" y="23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5" y="35"/>
                  </a:lnTo>
                  <a:lnTo>
                    <a:pt x="6" y="43"/>
                  </a:lnTo>
                  <a:lnTo>
                    <a:pt x="8" y="48"/>
                  </a:lnTo>
                  <a:lnTo>
                    <a:pt x="9" y="50"/>
                  </a:lnTo>
                  <a:lnTo>
                    <a:pt x="10" y="53"/>
                  </a:lnTo>
                  <a:lnTo>
                    <a:pt x="10" y="56"/>
                  </a:lnTo>
                  <a:lnTo>
                    <a:pt x="11" y="57"/>
                  </a:lnTo>
                  <a:lnTo>
                    <a:pt x="13" y="56"/>
                  </a:lnTo>
                  <a:lnTo>
                    <a:pt x="16" y="55"/>
                  </a:lnTo>
                  <a:lnTo>
                    <a:pt x="16" y="54"/>
                  </a:lnTo>
                  <a:lnTo>
                    <a:pt x="15" y="52"/>
                  </a:lnTo>
                  <a:lnTo>
                    <a:pt x="14" y="49"/>
                  </a:lnTo>
                  <a:lnTo>
                    <a:pt x="13" y="43"/>
                  </a:lnTo>
                  <a:lnTo>
                    <a:pt x="12" y="40"/>
                  </a:lnTo>
                  <a:lnTo>
                    <a:pt x="10" y="32"/>
                  </a:lnTo>
                  <a:lnTo>
                    <a:pt x="9" y="28"/>
                  </a:lnTo>
                  <a:lnTo>
                    <a:pt x="8" y="25"/>
                  </a:lnTo>
                  <a:lnTo>
                    <a:pt x="7" y="22"/>
                  </a:lnTo>
                  <a:lnTo>
                    <a:pt x="7" y="19"/>
                  </a:lnTo>
                  <a:lnTo>
                    <a:pt x="6" y="16"/>
                  </a:lnTo>
                  <a:lnTo>
                    <a:pt x="6" y="13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7"/>
                  </a:lnTo>
                  <a:lnTo>
                    <a:pt x="5" y="5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36" name="Freeform 656"/>
            <p:cNvSpPr>
              <a:spLocks/>
            </p:cNvSpPr>
            <p:nvPr/>
          </p:nvSpPr>
          <p:spPr bwMode="auto">
            <a:xfrm>
              <a:off x="3274" y="2227"/>
              <a:ext cx="5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37" name="Freeform 657"/>
            <p:cNvSpPr>
              <a:spLocks/>
            </p:cNvSpPr>
            <p:nvPr/>
          </p:nvSpPr>
          <p:spPr bwMode="auto">
            <a:xfrm>
              <a:off x="3163" y="2098"/>
              <a:ext cx="97" cy="191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24"/>
                </a:cxn>
                <a:cxn ang="0">
                  <a:pos x="5" y="53"/>
                </a:cxn>
                <a:cxn ang="0">
                  <a:pos x="14" y="78"/>
                </a:cxn>
                <a:cxn ang="0">
                  <a:pos x="33" y="105"/>
                </a:cxn>
                <a:cxn ang="0">
                  <a:pos x="51" y="134"/>
                </a:cxn>
                <a:cxn ang="0">
                  <a:pos x="71" y="163"/>
                </a:cxn>
                <a:cxn ang="0">
                  <a:pos x="92" y="191"/>
                </a:cxn>
                <a:cxn ang="0">
                  <a:pos x="94" y="190"/>
                </a:cxn>
                <a:cxn ang="0">
                  <a:pos x="97" y="188"/>
                </a:cxn>
                <a:cxn ang="0">
                  <a:pos x="76" y="160"/>
                </a:cxn>
                <a:cxn ang="0">
                  <a:pos x="56" y="131"/>
                </a:cxn>
                <a:cxn ang="0">
                  <a:pos x="38" y="103"/>
                </a:cxn>
                <a:cxn ang="0">
                  <a:pos x="19" y="76"/>
                </a:cxn>
                <a:cxn ang="0">
                  <a:pos x="10" y="50"/>
                </a:cxn>
                <a:cxn ang="0">
                  <a:pos x="5" y="23"/>
                </a:cxn>
                <a:cxn ang="0">
                  <a:pos x="5" y="0"/>
                </a:cxn>
              </a:cxnLst>
              <a:rect l="0" t="0" r="r" b="b"/>
              <a:pathLst>
                <a:path w="97" h="191">
                  <a:moveTo>
                    <a:pt x="5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5" y="53"/>
                  </a:lnTo>
                  <a:lnTo>
                    <a:pt x="14" y="78"/>
                  </a:lnTo>
                  <a:lnTo>
                    <a:pt x="33" y="105"/>
                  </a:lnTo>
                  <a:lnTo>
                    <a:pt x="51" y="134"/>
                  </a:lnTo>
                  <a:lnTo>
                    <a:pt x="71" y="163"/>
                  </a:lnTo>
                  <a:lnTo>
                    <a:pt x="92" y="191"/>
                  </a:lnTo>
                  <a:lnTo>
                    <a:pt x="94" y="190"/>
                  </a:lnTo>
                  <a:lnTo>
                    <a:pt x="97" y="188"/>
                  </a:lnTo>
                  <a:lnTo>
                    <a:pt x="76" y="160"/>
                  </a:lnTo>
                  <a:lnTo>
                    <a:pt x="56" y="131"/>
                  </a:lnTo>
                  <a:lnTo>
                    <a:pt x="38" y="103"/>
                  </a:lnTo>
                  <a:lnTo>
                    <a:pt x="19" y="76"/>
                  </a:lnTo>
                  <a:lnTo>
                    <a:pt x="10" y="50"/>
                  </a:lnTo>
                  <a:lnTo>
                    <a:pt x="5" y="2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38" name="Freeform 658"/>
            <p:cNvSpPr>
              <a:spLocks/>
            </p:cNvSpPr>
            <p:nvPr/>
          </p:nvSpPr>
          <p:spPr bwMode="auto">
            <a:xfrm>
              <a:off x="3255" y="2286"/>
              <a:ext cx="5" cy="2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2" y="2"/>
                </a:cxn>
              </a:cxnLst>
              <a:rect l="0" t="0" r="r" b="b"/>
              <a:pathLst>
                <a:path w="5" h="2">
                  <a:moveTo>
                    <a:pt x="2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39" name="Freeform 659"/>
            <p:cNvSpPr>
              <a:spLocks/>
            </p:cNvSpPr>
            <p:nvPr/>
          </p:nvSpPr>
          <p:spPr bwMode="auto">
            <a:xfrm>
              <a:off x="3255" y="2285"/>
              <a:ext cx="3" cy="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2" y="6"/>
                </a:cxn>
                <a:cxn ang="0">
                  <a:pos x="3" y="6"/>
                </a:cxn>
                <a:cxn ang="0">
                  <a:pos x="3" y="3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3"/>
                </a:cxn>
                <a:cxn ang="0">
                  <a:pos x="0" y="3"/>
                </a:cxn>
              </a:cxnLst>
              <a:rect l="0" t="0" r="r" b="b"/>
              <a:pathLst>
                <a:path w="3" h="6">
                  <a:moveTo>
                    <a:pt x="0" y="3"/>
                  </a:moveTo>
                  <a:lnTo>
                    <a:pt x="0" y="3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40" name="Freeform 660"/>
            <p:cNvSpPr>
              <a:spLocks/>
            </p:cNvSpPr>
            <p:nvPr/>
          </p:nvSpPr>
          <p:spPr bwMode="auto">
            <a:xfrm>
              <a:off x="3256" y="2285"/>
              <a:ext cx="25" cy="65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7"/>
                </a:cxn>
                <a:cxn ang="0">
                  <a:pos x="3" y="8"/>
                </a:cxn>
                <a:cxn ang="0">
                  <a:pos x="5" y="10"/>
                </a:cxn>
                <a:cxn ang="0">
                  <a:pos x="6" y="11"/>
                </a:cxn>
                <a:cxn ang="0">
                  <a:pos x="9" y="16"/>
                </a:cxn>
                <a:cxn ang="0">
                  <a:pos x="11" y="19"/>
                </a:cxn>
                <a:cxn ang="0">
                  <a:pos x="13" y="29"/>
                </a:cxn>
                <a:cxn ang="0">
                  <a:pos x="14" y="34"/>
                </a:cxn>
                <a:cxn ang="0">
                  <a:pos x="16" y="39"/>
                </a:cxn>
                <a:cxn ang="0">
                  <a:pos x="17" y="44"/>
                </a:cxn>
                <a:cxn ang="0">
                  <a:pos x="17" y="48"/>
                </a:cxn>
                <a:cxn ang="0">
                  <a:pos x="18" y="52"/>
                </a:cxn>
                <a:cxn ang="0">
                  <a:pos x="19" y="59"/>
                </a:cxn>
                <a:cxn ang="0">
                  <a:pos x="19" y="60"/>
                </a:cxn>
                <a:cxn ang="0">
                  <a:pos x="19" y="65"/>
                </a:cxn>
                <a:cxn ang="0">
                  <a:pos x="22" y="65"/>
                </a:cxn>
                <a:cxn ang="0">
                  <a:pos x="25" y="65"/>
                </a:cxn>
                <a:cxn ang="0">
                  <a:pos x="25" y="60"/>
                </a:cxn>
                <a:cxn ang="0">
                  <a:pos x="25" y="56"/>
                </a:cxn>
                <a:cxn ang="0">
                  <a:pos x="24" y="50"/>
                </a:cxn>
                <a:cxn ang="0">
                  <a:pos x="23" y="46"/>
                </a:cxn>
                <a:cxn ang="0">
                  <a:pos x="22" y="42"/>
                </a:cxn>
                <a:cxn ang="0">
                  <a:pos x="21" y="38"/>
                </a:cxn>
                <a:cxn ang="0">
                  <a:pos x="20" y="33"/>
                </a:cxn>
                <a:cxn ang="0">
                  <a:pos x="19" y="28"/>
                </a:cxn>
                <a:cxn ang="0">
                  <a:pos x="16" y="20"/>
                </a:cxn>
                <a:cxn ang="0">
                  <a:pos x="12" y="10"/>
                </a:cxn>
                <a:cxn ang="0">
                  <a:pos x="11" y="9"/>
                </a:cxn>
                <a:cxn ang="0">
                  <a:pos x="9" y="6"/>
                </a:cxn>
                <a:cxn ang="0">
                  <a:pos x="7" y="4"/>
                </a:cxn>
                <a:cxn ang="0">
                  <a:pos x="6" y="3"/>
                </a:cxn>
                <a:cxn ang="0">
                  <a:pos x="4" y="2"/>
                </a:cxn>
                <a:cxn ang="0">
                  <a:pos x="4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3"/>
                </a:cxn>
              </a:cxnLst>
              <a:rect l="0" t="0" r="r" b="b"/>
              <a:pathLst>
                <a:path w="25" h="65">
                  <a:moveTo>
                    <a:pt x="2" y="3"/>
                  </a:move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8"/>
                  </a:lnTo>
                  <a:lnTo>
                    <a:pt x="5" y="10"/>
                  </a:lnTo>
                  <a:lnTo>
                    <a:pt x="6" y="11"/>
                  </a:lnTo>
                  <a:lnTo>
                    <a:pt x="9" y="16"/>
                  </a:lnTo>
                  <a:lnTo>
                    <a:pt x="11" y="19"/>
                  </a:lnTo>
                  <a:lnTo>
                    <a:pt x="13" y="29"/>
                  </a:lnTo>
                  <a:lnTo>
                    <a:pt x="14" y="34"/>
                  </a:lnTo>
                  <a:lnTo>
                    <a:pt x="16" y="39"/>
                  </a:lnTo>
                  <a:lnTo>
                    <a:pt x="17" y="44"/>
                  </a:lnTo>
                  <a:lnTo>
                    <a:pt x="17" y="48"/>
                  </a:lnTo>
                  <a:lnTo>
                    <a:pt x="18" y="52"/>
                  </a:lnTo>
                  <a:lnTo>
                    <a:pt x="19" y="59"/>
                  </a:lnTo>
                  <a:lnTo>
                    <a:pt x="19" y="60"/>
                  </a:lnTo>
                  <a:lnTo>
                    <a:pt x="19" y="65"/>
                  </a:lnTo>
                  <a:lnTo>
                    <a:pt x="22" y="65"/>
                  </a:lnTo>
                  <a:lnTo>
                    <a:pt x="25" y="65"/>
                  </a:lnTo>
                  <a:lnTo>
                    <a:pt x="25" y="60"/>
                  </a:lnTo>
                  <a:lnTo>
                    <a:pt x="25" y="56"/>
                  </a:lnTo>
                  <a:lnTo>
                    <a:pt x="24" y="50"/>
                  </a:lnTo>
                  <a:lnTo>
                    <a:pt x="23" y="46"/>
                  </a:lnTo>
                  <a:lnTo>
                    <a:pt x="22" y="42"/>
                  </a:lnTo>
                  <a:lnTo>
                    <a:pt x="21" y="38"/>
                  </a:lnTo>
                  <a:lnTo>
                    <a:pt x="20" y="33"/>
                  </a:lnTo>
                  <a:lnTo>
                    <a:pt x="19" y="28"/>
                  </a:lnTo>
                  <a:lnTo>
                    <a:pt x="16" y="20"/>
                  </a:lnTo>
                  <a:lnTo>
                    <a:pt x="12" y="10"/>
                  </a:lnTo>
                  <a:lnTo>
                    <a:pt x="11" y="9"/>
                  </a:lnTo>
                  <a:lnTo>
                    <a:pt x="9" y="6"/>
                  </a:lnTo>
                  <a:lnTo>
                    <a:pt x="7" y="4"/>
                  </a:lnTo>
                  <a:lnTo>
                    <a:pt x="6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41" name="Freeform 661"/>
            <p:cNvSpPr>
              <a:spLocks/>
            </p:cNvSpPr>
            <p:nvPr/>
          </p:nvSpPr>
          <p:spPr bwMode="auto">
            <a:xfrm>
              <a:off x="3275" y="2348"/>
              <a:ext cx="6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0" y="2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42" name="Freeform 662"/>
            <p:cNvSpPr>
              <a:spLocks/>
            </p:cNvSpPr>
            <p:nvPr/>
          </p:nvSpPr>
          <p:spPr bwMode="auto">
            <a:xfrm>
              <a:off x="3276" y="2348"/>
              <a:ext cx="13" cy="43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3"/>
                </a:cxn>
                <a:cxn ang="0">
                  <a:pos x="8" y="43"/>
                </a:cxn>
                <a:cxn ang="0">
                  <a:pos x="13" y="42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3" y="2"/>
                </a:cxn>
              </a:cxnLst>
              <a:rect l="0" t="0" r="r" b="b"/>
              <a:pathLst>
                <a:path w="13" h="43">
                  <a:moveTo>
                    <a:pt x="3" y="2"/>
                  </a:moveTo>
                  <a:lnTo>
                    <a:pt x="0" y="3"/>
                  </a:lnTo>
                  <a:lnTo>
                    <a:pt x="8" y="43"/>
                  </a:lnTo>
                  <a:lnTo>
                    <a:pt x="13" y="42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43" name="Freeform 663"/>
            <p:cNvSpPr>
              <a:spLocks/>
            </p:cNvSpPr>
            <p:nvPr/>
          </p:nvSpPr>
          <p:spPr bwMode="auto">
            <a:xfrm>
              <a:off x="3117" y="2132"/>
              <a:ext cx="148" cy="309"/>
            </a:xfrm>
            <a:custGeom>
              <a:avLst/>
              <a:gdLst/>
              <a:ahLst/>
              <a:cxnLst>
                <a:cxn ang="0">
                  <a:pos x="12" y="1"/>
                </a:cxn>
                <a:cxn ang="0">
                  <a:pos x="6" y="0"/>
                </a:cxn>
                <a:cxn ang="0">
                  <a:pos x="0" y="21"/>
                </a:cxn>
                <a:cxn ang="0">
                  <a:pos x="1" y="43"/>
                </a:cxn>
                <a:cxn ang="0">
                  <a:pos x="8" y="63"/>
                </a:cxn>
                <a:cxn ang="0">
                  <a:pos x="15" y="82"/>
                </a:cxn>
                <a:cxn ang="0">
                  <a:pos x="39" y="112"/>
                </a:cxn>
                <a:cxn ang="0">
                  <a:pos x="54" y="136"/>
                </a:cxn>
                <a:cxn ang="0">
                  <a:pos x="75" y="157"/>
                </a:cxn>
                <a:cxn ang="0">
                  <a:pos x="98" y="180"/>
                </a:cxn>
                <a:cxn ang="0">
                  <a:pos x="116" y="201"/>
                </a:cxn>
                <a:cxn ang="0">
                  <a:pos x="135" y="228"/>
                </a:cxn>
                <a:cxn ang="0">
                  <a:pos x="135" y="246"/>
                </a:cxn>
                <a:cxn ang="0">
                  <a:pos x="138" y="273"/>
                </a:cxn>
                <a:cxn ang="0">
                  <a:pos x="143" y="309"/>
                </a:cxn>
                <a:cxn ang="0">
                  <a:pos x="148" y="309"/>
                </a:cxn>
                <a:cxn ang="0">
                  <a:pos x="143" y="273"/>
                </a:cxn>
                <a:cxn ang="0">
                  <a:pos x="141" y="246"/>
                </a:cxn>
                <a:cxn ang="0">
                  <a:pos x="141" y="226"/>
                </a:cxn>
                <a:cxn ang="0">
                  <a:pos x="121" y="200"/>
                </a:cxn>
                <a:cxn ang="0">
                  <a:pos x="102" y="176"/>
                </a:cxn>
                <a:cxn ang="0">
                  <a:pos x="78" y="154"/>
                </a:cxn>
                <a:cxn ang="0">
                  <a:pos x="58" y="133"/>
                </a:cxn>
                <a:cxn ang="0">
                  <a:pos x="40" y="105"/>
                </a:cxn>
                <a:cxn ang="0">
                  <a:pos x="21" y="80"/>
                </a:cxn>
                <a:cxn ang="0">
                  <a:pos x="13" y="61"/>
                </a:cxn>
                <a:cxn ang="0">
                  <a:pos x="7" y="41"/>
                </a:cxn>
                <a:cxn ang="0">
                  <a:pos x="6" y="22"/>
                </a:cxn>
                <a:cxn ang="0">
                  <a:pos x="12" y="1"/>
                </a:cxn>
              </a:cxnLst>
              <a:rect l="0" t="0" r="r" b="b"/>
              <a:pathLst>
                <a:path w="148" h="309">
                  <a:moveTo>
                    <a:pt x="12" y="1"/>
                  </a:moveTo>
                  <a:lnTo>
                    <a:pt x="6" y="0"/>
                  </a:lnTo>
                  <a:lnTo>
                    <a:pt x="0" y="21"/>
                  </a:lnTo>
                  <a:lnTo>
                    <a:pt x="1" y="43"/>
                  </a:lnTo>
                  <a:lnTo>
                    <a:pt x="8" y="63"/>
                  </a:lnTo>
                  <a:lnTo>
                    <a:pt x="15" y="82"/>
                  </a:lnTo>
                  <a:lnTo>
                    <a:pt x="39" y="112"/>
                  </a:lnTo>
                  <a:lnTo>
                    <a:pt x="54" y="136"/>
                  </a:lnTo>
                  <a:lnTo>
                    <a:pt x="75" y="157"/>
                  </a:lnTo>
                  <a:lnTo>
                    <a:pt x="98" y="180"/>
                  </a:lnTo>
                  <a:lnTo>
                    <a:pt x="116" y="201"/>
                  </a:lnTo>
                  <a:lnTo>
                    <a:pt x="135" y="228"/>
                  </a:lnTo>
                  <a:lnTo>
                    <a:pt x="135" y="246"/>
                  </a:lnTo>
                  <a:lnTo>
                    <a:pt x="138" y="273"/>
                  </a:lnTo>
                  <a:lnTo>
                    <a:pt x="143" y="309"/>
                  </a:lnTo>
                  <a:lnTo>
                    <a:pt x="148" y="309"/>
                  </a:lnTo>
                  <a:lnTo>
                    <a:pt x="143" y="273"/>
                  </a:lnTo>
                  <a:lnTo>
                    <a:pt x="141" y="246"/>
                  </a:lnTo>
                  <a:lnTo>
                    <a:pt x="141" y="226"/>
                  </a:lnTo>
                  <a:lnTo>
                    <a:pt x="121" y="200"/>
                  </a:lnTo>
                  <a:lnTo>
                    <a:pt x="102" y="176"/>
                  </a:lnTo>
                  <a:lnTo>
                    <a:pt x="78" y="154"/>
                  </a:lnTo>
                  <a:lnTo>
                    <a:pt x="58" y="133"/>
                  </a:lnTo>
                  <a:lnTo>
                    <a:pt x="40" y="105"/>
                  </a:lnTo>
                  <a:lnTo>
                    <a:pt x="21" y="80"/>
                  </a:lnTo>
                  <a:lnTo>
                    <a:pt x="13" y="61"/>
                  </a:lnTo>
                  <a:lnTo>
                    <a:pt x="7" y="41"/>
                  </a:lnTo>
                  <a:lnTo>
                    <a:pt x="6" y="22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44" name="Freeform 664"/>
            <p:cNvSpPr>
              <a:spLocks/>
            </p:cNvSpPr>
            <p:nvPr/>
          </p:nvSpPr>
          <p:spPr bwMode="auto">
            <a:xfrm>
              <a:off x="3262" y="2329"/>
              <a:ext cx="22" cy="41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3"/>
                </a:cxn>
                <a:cxn ang="0">
                  <a:pos x="11" y="22"/>
                </a:cxn>
                <a:cxn ang="0">
                  <a:pos x="17" y="41"/>
                </a:cxn>
                <a:cxn ang="0">
                  <a:pos x="19" y="40"/>
                </a:cxn>
                <a:cxn ang="0">
                  <a:pos x="22" y="40"/>
                </a:cxn>
                <a:cxn ang="0">
                  <a:pos x="16" y="20"/>
                </a:cxn>
                <a:cxn ang="0">
                  <a:pos x="5" y="0"/>
                </a:cxn>
              </a:cxnLst>
              <a:rect l="0" t="0" r="r" b="b"/>
              <a:pathLst>
                <a:path w="22" h="41">
                  <a:moveTo>
                    <a:pt x="5" y="0"/>
                  </a:moveTo>
                  <a:lnTo>
                    <a:pt x="0" y="3"/>
                  </a:lnTo>
                  <a:lnTo>
                    <a:pt x="11" y="22"/>
                  </a:lnTo>
                  <a:lnTo>
                    <a:pt x="17" y="41"/>
                  </a:lnTo>
                  <a:lnTo>
                    <a:pt x="19" y="40"/>
                  </a:lnTo>
                  <a:lnTo>
                    <a:pt x="22" y="40"/>
                  </a:lnTo>
                  <a:lnTo>
                    <a:pt x="16" y="2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45" name="Freeform 665"/>
            <p:cNvSpPr>
              <a:spLocks/>
            </p:cNvSpPr>
            <p:nvPr/>
          </p:nvSpPr>
          <p:spPr bwMode="auto">
            <a:xfrm>
              <a:off x="3279" y="2369"/>
              <a:ext cx="5" cy="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2" y="0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46" name="Freeform 666"/>
            <p:cNvSpPr>
              <a:spLocks/>
            </p:cNvSpPr>
            <p:nvPr/>
          </p:nvSpPr>
          <p:spPr bwMode="auto">
            <a:xfrm>
              <a:off x="3279" y="2369"/>
              <a:ext cx="6" cy="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3"/>
                </a:cxn>
                <a:cxn ang="0">
                  <a:pos x="3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6" h="3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47" name="Freeform 667"/>
            <p:cNvSpPr>
              <a:spLocks/>
            </p:cNvSpPr>
            <p:nvPr/>
          </p:nvSpPr>
          <p:spPr bwMode="auto">
            <a:xfrm>
              <a:off x="3280" y="2370"/>
              <a:ext cx="8" cy="11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2"/>
                </a:cxn>
                <a:cxn ang="0">
                  <a:pos x="2" y="11"/>
                </a:cxn>
                <a:cxn ang="0">
                  <a:pos x="5" y="10"/>
                </a:cxn>
                <a:cxn ang="0">
                  <a:pos x="8" y="9"/>
                </a:cxn>
                <a:cxn ang="0">
                  <a:pos x="6" y="3"/>
                </a:cxn>
                <a:cxn ang="0">
                  <a:pos x="5" y="0"/>
                </a:cxn>
                <a:cxn ang="0">
                  <a:pos x="2" y="1"/>
                </a:cxn>
              </a:cxnLst>
              <a:rect l="0" t="0" r="r" b="b"/>
              <a:pathLst>
                <a:path w="8" h="11">
                  <a:moveTo>
                    <a:pt x="2" y="1"/>
                  </a:moveTo>
                  <a:lnTo>
                    <a:pt x="0" y="2"/>
                  </a:lnTo>
                  <a:lnTo>
                    <a:pt x="2" y="11"/>
                  </a:lnTo>
                  <a:lnTo>
                    <a:pt x="5" y="10"/>
                  </a:lnTo>
                  <a:lnTo>
                    <a:pt x="8" y="9"/>
                  </a:lnTo>
                  <a:lnTo>
                    <a:pt x="6" y="3"/>
                  </a:lnTo>
                  <a:lnTo>
                    <a:pt x="5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48" name="Freeform 668"/>
            <p:cNvSpPr>
              <a:spLocks/>
            </p:cNvSpPr>
            <p:nvPr/>
          </p:nvSpPr>
          <p:spPr bwMode="auto">
            <a:xfrm>
              <a:off x="3282" y="2379"/>
              <a:ext cx="6" cy="2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3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3" y="1"/>
                </a:cxn>
              </a:cxnLst>
              <a:rect l="0" t="0" r="r" b="b"/>
              <a:pathLst>
                <a:path w="6" h="2">
                  <a:moveTo>
                    <a:pt x="3" y="1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49" name="Freeform 669"/>
            <p:cNvSpPr>
              <a:spLocks/>
            </p:cNvSpPr>
            <p:nvPr/>
          </p:nvSpPr>
          <p:spPr bwMode="auto">
            <a:xfrm>
              <a:off x="3282" y="2380"/>
              <a:ext cx="6" cy="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4" y="2"/>
                </a:cxn>
                <a:cxn ang="0">
                  <a:pos x="6" y="1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0" y="1"/>
                </a:cxn>
              </a:cxnLst>
              <a:rect l="0" t="0" r="r" b="b"/>
              <a:pathLst>
                <a:path w="6" h="3">
                  <a:moveTo>
                    <a:pt x="0" y="1"/>
                  </a:moveTo>
                  <a:lnTo>
                    <a:pt x="0" y="2"/>
                  </a:lnTo>
                  <a:lnTo>
                    <a:pt x="1" y="3"/>
                  </a:lnTo>
                  <a:lnTo>
                    <a:pt x="4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50" name="Freeform 670"/>
            <p:cNvSpPr>
              <a:spLocks/>
            </p:cNvSpPr>
            <p:nvPr/>
          </p:nvSpPr>
          <p:spPr bwMode="auto">
            <a:xfrm>
              <a:off x="3283" y="2381"/>
              <a:ext cx="7" cy="13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1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1" y="12"/>
                </a:cxn>
                <a:cxn ang="0">
                  <a:pos x="2" y="13"/>
                </a:cxn>
                <a:cxn ang="0">
                  <a:pos x="4" y="12"/>
                </a:cxn>
                <a:cxn ang="0">
                  <a:pos x="7" y="11"/>
                </a:cxn>
                <a:cxn ang="0">
                  <a:pos x="7" y="9"/>
                </a:cxn>
                <a:cxn ang="0">
                  <a:pos x="6" y="8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3" y="1"/>
                </a:cxn>
              </a:cxnLst>
              <a:rect l="0" t="0" r="r" b="b"/>
              <a:pathLst>
                <a:path w="7" h="13">
                  <a:moveTo>
                    <a:pt x="3" y="1"/>
                  </a:moveTo>
                  <a:lnTo>
                    <a:pt x="0" y="1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2"/>
                  </a:lnTo>
                  <a:lnTo>
                    <a:pt x="2" y="13"/>
                  </a:lnTo>
                  <a:lnTo>
                    <a:pt x="4" y="12"/>
                  </a:lnTo>
                  <a:lnTo>
                    <a:pt x="7" y="11"/>
                  </a:lnTo>
                  <a:lnTo>
                    <a:pt x="7" y="9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5"/>
                  </a:lnTo>
                  <a:lnTo>
                    <a:pt x="5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51" name="Freeform 671"/>
            <p:cNvSpPr>
              <a:spLocks/>
            </p:cNvSpPr>
            <p:nvPr/>
          </p:nvSpPr>
          <p:spPr bwMode="auto">
            <a:xfrm>
              <a:off x="3285" y="2391"/>
              <a:ext cx="6" cy="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6" y="5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2" y="2"/>
                </a:cxn>
              </a:cxnLst>
              <a:rect l="0" t="0" r="r" b="b"/>
              <a:pathLst>
                <a:path w="6" h="5">
                  <a:moveTo>
                    <a:pt x="2" y="2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3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5" y="0"/>
                  </a:lnTo>
                  <a:lnTo>
                    <a:pt x="5" y="1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52" name="Freeform 672"/>
            <p:cNvSpPr>
              <a:spLocks/>
            </p:cNvSpPr>
            <p:nvPr/>
          </p:nvSpPr>
          <p:spPr bwMode="auto">
            <a:xfrm>
              <a:off x="3285" y="2395"/>
              <a:ext cx="6" cy="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1" y="3"/>
                </a:cxn>
                <a:cxn ang="0">
                  <a:pos x="3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0" y="1"/>
                </a:cxn>
              </a:cxnLst>
              <a:rect l="0" t="0" r="r" b="b"/>
              <a:pathLst>
                <a:path w="6" h="3">
                  <a:moveTo>
                    <a:pt x="0" y="1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53" name="Freeform 673"/>
            <p:cNvSpPr>
              <a:spLocks/>
            </p:cNvSpPr>
            <p:nvPr/>
          </p:nvSpPr>
          <p:spPr bwMode="auto">
            <a:xfrm>
              <a:off x="3286" y="2396"/>
              <a:ext cx="5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2" y="1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54" name="Freeform 674"/>
            <p:cNvSpPr>
              <a:spLocks/>
            </p:cNvSpPr>
            <p:nvPr/>
          </p:nvSpPr>
          <p:spPr bwMode="auto">
            <a:xfrm>
              <a:off x="3286" y="2396"/>
              <a:ext cx="5" cy="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3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55" name="Freeform 675"/>
            <p:cNvSpPr>
              <a:spLocks/>
            </p:cNvSpPr>
            <p:nvPr/>
          </p:nvSpPr>
          <p:spPr bwMode="auto">
            <a:xfrm>
              <a:off x="3286" y="2397"/>
              <a:ext cx="7" cy="25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2"/>
                </a:cxn>
                <a:cxn ang="0">
                  <a:pos x="1" y="18"/>
                </a:cxn>
                <a:cxn ang="0">
                  <a:pos x="0" y="25"/>
                </a:cxn>
                <a:cxn ang="0">
                  <a:pos x="3" y="25"/>
                </a:cxn>
                <a:cxn ang="0">
                  <a:pos x="6" y="25"/>
                </a:cxn>
                <a:cxn ang="0">
                  <a:pos x="7" y="18"/>
                </a:cxn>
                <a:cxn ang="0">
                  <a:pos x="6" y="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3" y="2"/>
                </a:cxn>
              </a:cxnLst>
              <a:rect l="0" t="0" r="r" b="b"/>
              <a:pathLst>
                <a:path w="7" h="25">
                  <a:moveTo>
                    <a:pt x="3" y="2"/>
                  </a:moveTo>
                  <a:lnTo>
                    <a:pt x="0" y="2"/>
                  </a:lnTo>
                  <a:lnTo>
                    <a:pt x="1" y="18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6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56" name="Freeform 676"/>
            <p:cNvSpPr>
              <a:spLocks/>
            </p:cNvSpPr>
            <p:nvPr/>
          </p:nvSpPr>
          <p:spPr bwMode="auto">
            <a:xfrm>
              <a:off x="3287" y="2421"/>
              <a:ext cx="5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2" y="1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57" name="Freeform 677"/>
            <p:cNvSpPr>
              <a:spLocks/>
            </p:cNvSpPr>
            <p:nvPr/>
          </p:nvSpPr>
          <p:spPr bwMode="auto">
            <a:xfrm>
              <a:off x="3262" y="2329"/>
              <a:ext cx="29" cy="94"/>
            </a:xfrm>
            <a:custGeom>
              <a:avLst/>
              <a:gdLst/>
              <a:ahLst/>
              <a:cxnLst>
                <a:cxn ang="0">
                  <a:pos x="29" y="92"/>
                </a:cxn>
                <a:cxn ang="0">
                  <a:pos x="24" y="80"/>
                </a:cxn>
                <a:cxn ang="0">
                  <a:pos x="22" y="66"/>
                </a:cxn>
                <a:cxn ang="0">
                  <a:pos x="19" y="53"/>
                </a:cxn>
                <a:cxn ang="0">
                  <a:pos x="16" y="44"/>
                </a:cxn>
                <a:cxn ang="0">
                  <a:pos x="13" y="36"/>
                </a:cxn>
                <a:cxn ang="0">
                  <a:pos x="7" y="17"/>
                </a:cxn>
                <a:cxn ang="0">
                  <a:pos x="6" y="13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1" y="19"/>
                </a:cxn>
                <a:cxn ang="0">
                  <a:pos x="4" y="27"/>
                </a:cxn>
                <a:cxn ang="0">
                  <a:pos x="11" y="42"/>
                </a:cxn>
                <a:cxn ang="0">
                  <a:pos x="13" y="54"/>
                </a:cxn>
                <a:cxn ang="0">
                  <a:pos x="17" y="68"/>
                </a:cxn>
                <a:cxn ang="0">
                  <a:pos x="19" y="80"/>
                </a:cxn>
                <a:cxn ang="0">
                  <a:pos x="25" y="94"/>
                </a:cxn>
                <a:cxn ang="0">
                  <a:pos x="29" y="92"/>
                </a:cxn>
              </a:cxnLst>
              <a:rect l="0" t="0" r="r" b="b"/>
              <a:pathLst>
                <a:path w="29" h="94">
                  <a:moveTo>
                    <a:pt x="29" y="92"/>
                  </a:moveTo>
                  <a:lnTo>
                    <a:pt x="24" y="80"/>
                  </a:lnTo>
                  <a:lnTo>
                    <a:pt x="22" y="66"/>
                  </a:lnTo>
                  <a:lnTo>
                    <a:pt x="19" y="53"/>
                  </a:lnTo>
                  <a:lnTo>
                    <a:pt x="16" y="44"/>
                  </a:lnTo>
                  <a:lnTo>
                    <a:pt x="13" y="36"/>
                  </a:lnTo>
                  <a:lnTo>
                    <a:pt x="7" y="17"/>
                  </a:lnTo>
                  <a:lnTo>
                    <a:pt x="6" y="13"/>
                  </a:lnTo>
                  <a:lnTo>
                    <a:pt x="5" y="0"/>
                  </a:lnTo>
                  <a:lnTo>
                    <a:pt x="0" y="2"/>
                  </a:lnTo>
                  <a:lnTo>
                    <a:pt x="1" y="19"/>
                  </a:lnTo>
                  <a:lnTo>
                    <a:pt x="4" y="27"/>
                  </a:lnTo>
                  <a:lnTo>
                    <a:pt x="11" y="42"/>
                  </a:lnTo>
                  <a:lnTo>
                    <a:pt x="13" y="54"/>
                  </a:lnTo>
                  <a:lnTo>
                    <a:pt x="17" y="68"/>
                  </a:lnTo>
                  <a:lnTo>
                    <a:pt x="19" y="80"/>
                  </a:lnTo>
                  <a:lnTo>
                    <a:pt x="25" y="94"/>
                  </a:lnTo>
                  <a:lnTo>
                    <a:pt x="29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58" name="Freeform 678"/>
            <p:cNvSpPr>
              <a:spLocks/>
            </p:cNvSpPr>
            <p:nvPr/>
          </p:nvSpPr>
          <p:spPr bwMode="auto">
            <a:xfrm>
              <a:off x="3172" y="2293"/>
              <a:ext cx="31" cy="3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2" y="8"/>
                </a:cxn>
                <a:cxn ang="0">
                  <a:pos x="21" y="15"/>
                </a:cxn>
                <a:cxn ang="0">
                  <a:pos x="29" y="23"/>
                </a:cxn>
                <a:cxn ang="0">
                  <a:pos x="31" y="31"/>
                </a:cxn>
                <a:cxn ang="0">
                  <a:pos x="31" y="39"/>
                </a:cxn>
                <a:cxn ang="0">
                  <a:pos x="23" y="35"/>
                </a:cxn>
                <a:cxn ang="0">
                  <a:pos x="18" y="29"/>
                </a:cxn>
                <a:cxn ang="0">
                  <a:pos x="8" y="18"/>
                </a:cxn>
                <a:cxn ang="0">
                  <a:pos x="4" y="13"/>
                </a:cxn>
                <a:cxn ang="0">
                  <a:pos x="4" y="13"/>
                </a:cxn>
                <a:cxn ang="0">
                  <a:pos x="4" y="12"/>
                </a:cxn>
                <a:cxn ang="0">
                  <a:pos x="3" y="11"/>
                </a:cxn>
                <a:cxn ang="0">
                  <a:pos x="3" y="10"/>
                </a:cxn>
                <a:cxn ang="0">
                  <a:pos x="3" y="8"/>
                </a:cxn>
                <a:cxn ang="0">
                  <a:pos x="2" y="7"/>
                </a:cxn>
                <a:cxn ang="0">
                  <a:pos x="2" y="6"/>
                </a:cxn>
                <a:cxn ang="0">
                  <a:pos x="1" y="4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1" h="39">
                  <a:moveTo>
                    <a:pt x="1" y="0"/>
                  </a:moveTo>
                  <a:lnTo>
                    <a:pt x="12" y="8"/>
                  </a:lnTo>
                  <a:lnTo>
                    <a:pt x="21" y="15"/>
                  </a:lnTo>
                  <a:lnTo>
                    <a:pt x="29" y="23"/>
                  </a:lnTo>
                  <a:lnTo>
                    <a:pt x="31" y="31"/>
                  </a:lnTo>
                  <a:lnTo>
                    <a:pt x="31" y="39"/>
                  </a:lnTo>
                  <a:lnTo>
                    <a:pt x="23" y="35"/>
                  </a:lnTo>
                  <a:lnTo>
                    <a:pt x="18" y="29"/>
                  </a:lnTo>
                  <a:lnTo>
                    <a:pt x="8" y="18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59" name="Freeform 679"/>
            <p:cNvSpPr>
              <a:spLocks/>
            </p:cNvSpPr>
            <p:nvPr/>
          </p:nvSpPr>
          <p:spPr bwMode="auto">
            <a:xfrm>
              <a:off x="3171" y="2291"/>
              <a:ext cx="35" cy="46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"/>
                </a:cxn>
                <a:cxn ang="0">
                  <a:pos x="12" y="12"/>
                </a:cxn>
                <a:cxn ang="0">
                  <a:pos x="20" y="19"/>
                </a:cxn>
                <a:cxn ang="0">
                  <a:pos x="28" y="27"/>
                </a:cxn>
                <a:cxn ang="0">
                  <a:pos x="29" y="33"/>
                </a:cxn>
                <a:cxn ang="0">
                  <a:pos x="29" y="36"/>
                </a:cxn>
                <a:cxn ang="0">
                  <a:pos x="26" y="35"/>
                </a:cxn>
                <a:cxn ang="0">
                  <a:pos x="23" y="39"/>
                </a:cxn>
                <a:cxn ang="0">
                  <a:pos x="35" y="46"/>
                </a:cxn>
                <a:cxn ang="0">
                  <a:pos x="35" y="32"/>
                </a:cxn>
                <a:cxn ang="0">
                  <a:pos x="32" y="24"/>
                </a:cxn>
                <a:cxn ang="0">
                  <a:pos x="24" y="15"/>
                </a:cxn>
                <a:cxn ang="0">
                  <a:pos x="15" y="7"/>
                </a:cxn>
                <a:cxn ang="0">
                  <a:pos x="3" y="0"/>
                </a:cxn>
              </a:cxnLst>
              <a:rect l="0" t="0" r="r" b="b"/>
              <a:pathLst>
                <a:path w="35" h="46">
                  <a:moveTo>
                    <a:pt x="3" y="0"/>
                  </a:moveTo>
                  <a:lnTo>
                    <a:pt x="0" y="4"/>
                  </a:lnTo>
                  <a:lnTo>
                    <a:pt x="12" y="12"/>
                  </a:lnTo>
                  <a:lnTo>
                    <a:pt x="20" y="19"/>
                  </a:lnTo>
                  <a:lnTo>
                    <a:pt x="28" y="27"/>
                  </a:lnTo>
                  <a:lnTo>
                    <a:pt x="29" y="33"/>
                  </a:lnTo>
                  <a:lnTo>
                    <a:pt x="29" y="36"/>
                  </a:lnTo>
                  <a:lnTo>
                    <a:pt x="26" y="35"/>
                  </a:lnTo>
                  <a:lnTo>
                    <a:pt x="23" y="39"/>
                  </a:lnTo>
                  <a:lnTo>
                    <a:pt x="35" y="46"/>
                  </a:lnTo>
                  <a:lnTo>
                    <a:pt x="35" y="32"/>
                  </a:lnTo>
                  <a:lnTo>
                    <a:pt x="32" y="24"/>
                  </a:lnTo>
                  <a:lnTo>
                    <a:pt x="24" y="15"/>
                  </a:lnTo>
                  <a:lnTo>
                    <a:pt x="15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60" name="Freeform 680"/>
            <p:cNvSpPr>
              <a:spLocks/>
            </p:cNvSpPr>
            <p:nvPr/>
          </p:nvSpPr>
          <p:spPr bwMode="auto">
            <a:xfrm>
              <a:off x="3174" y="2304"/>
              <a:ext cx="23" cy="26"/>
            </a:xfrm>
            <a:custGeom>
              <a:avLst/>
              <a:gdLst/>
              <a:ahLst/>
              <a:cxnLst>
                <a:cxn ang="0">
                  <a:pos x="23" y="22"/>
                </a:cxn>
                <a:cxn ang="0">
                  <a:pos x="18" y="16"/>
                </a:cxn>
                <a:cxn ang="0">
                  <a:pos x="8" y="5"/>
                </a:cxn>
                <a:cxn ang="0">
                  <a:pos x="5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4" y="8"/>
                </a:cxn>
                <a:cxn ang="0">
                  <a:pos x="14" y="20"/>
                </a:cxn>
                <a:cxn ang="0">
                  <a:pos x="20" y="26"/>
                </a:cxn>
                <a:cxn ang="0">
                  <a:pos x="23" y="22"/>
                </a:cxn>
              </a:cxnLst>
              <a:rect l="0" t="0" r="r" b="b"/>
              <a:pathLst>
                <a:path w="23" h="26">
                  <a:moveTo>
                    <a:pt x="23" y="22"/>
                  </a:moveTo>
                  <a:lnTo>
                    <a:pt x="18" y="16"/>
                  </a:lnTo>
                  <a:lnTo>
                    <a:pt x="8" y="5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4" y="8"/>
                  </a:lnTo>
                  <a:lnTo>
                    <a:pt x="14" y="20"/>
                  </a:lnTo>
                  <a:lnTo>
                    <a:pt x="20" y="26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61" name="Freeform 681"/>
            <p:cNvSpPr>
              <a:spLocks/>
            </p:cNvSpPr>
            <p:nvPr/>
          </p:nvSpPr>
          <p:spPr bwMode="auto">
            <a:xfrm>
              <a:off x="3176" y="2303"/>
              <a:ext cx="3" cy="5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3" y="1"/>
                </a:cxn>
              </a:cxnLst>
              <a:rect l="0" t="0" r="r" b="b"/>
              <a:pathLst>
                <a:path w="3" h="5">
                  <a:moveTo>
                    <a:pt x="3" y="1"/>
                  </a:moveTo>
                  <a:lnTo>
                    <a:pt x="3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62" name="Freeform 682"/>
            <p:cNvSpPr>
              <a:spLocks/>
            </p:cNvSpPr>
            <p:nvPr/>
          </p:nvSpPr>
          <p:spPr bwMode="auto">
            <a:xfrm>
              <a:off x="3173" y="2305"/>
              <a:ext cx="6" cy="3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6" y="1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1"/>
                </a:cxn>
              </a:cxnLst>
              <a:rect l="0" t="0" r="r" b="b"/>
              <a:pathLst>
                <a:path w="6" h="3">
                  <a:moveTo>
                    <a:pt x="3" y="1"/>
                  </a:moveTo>
                  <a:lnTo>
                    <a:pt x="6" y="1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63" name="Freeform 683"/>
            <p:cNvSpPr>
              <a:spLocks/>
            </p:cNvSpPr>
            <p:nvPr/>
          </p:nvSpPr>
          <p:spPr bwMode="auto">
            <a:xfrm>
              <a:off x="3173" y="2303"/>
              <a:ext cx="6" cy="3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2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2" y="1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3" y="2"/>
                </a:cxn>
                <a:cxn ang="0">
                  <a:pos x="6" y="2"/>
                </a:cxn>
              </a:cxnLst>
              <a:rect l="0" t="0" r="r" b="b"/>
              <a:pathLst>
                <a:path w="6" h="3">
                  <a:moveTo>
                    <a:pt x="6" y="2"/>
                  </a:moveTo>
                  <a:lnTo>
                    <a:pt x="6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64" name="Freeform 684"/>
            <p:cNvSpPr>
              <a:spLocks/>
            </p:cNvSpPr>
            <p:nvPr/>
          </p:nvSpPr>
          <p:spPr bwMode="auto">
            <a:xfrm>
              <a:off x="3171" y="2298"/>
              <a:ext cx="7" cy="7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2" y="7"/>
                </a:cxn>
                <a:cxn ang="0">
                  <a:pos x="4" y="6"/>
                </a:cxn>
              </a:cxnLst>
              <a:rect l="0" t="0" r="r" b="b"/>
              <a:pathLst>
                <a:path w="7" h="7">
                  <a:moveTo>
                    <a:pt x="4" y="6"/>
                  </a:moveTo>
                  <a:lnTo>
                    <a:pt x="7" y="5"/>
                  </a:lnTo>
                  <a:lnTo>
                    <a:pt x="5" y="0"/>
                  </a:lnTo>
                  <a:lnTo>
                    <a:pt x="3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7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65" name="Freeform 685"/>
            <p:cNvSpPr>
              <a:spLocks/>
            </p:cNvSpPr>
            <p:nvPr/>
          </p:nvSpPr>
          <p:spPr bwMode="auto">
            <a:xfrm>
              <a:off x="3170" y="2296"/>
              <a:ext cx="6" cy="5"/>
            </a:xfrm>
            <a:custGeom>
              <a:avLst/>
              <a:gdLst/>
              <a:ahLst/>
              <a:cxnLst>
                <a:cxn ang="0">
                  <a:pos x="4" y="3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0" y="1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4" y="3"/>
                </a:cxn>
              </a:cxnLst>
              <a:rect l="0" t="0" r="r" b="b"/>
              <a:pathLst>
                <a:path w="6" h="5">
                  <a:moveTo>
                    <a:pt x="4" y="3"/>
                  </a:moveTo>
                  <a:lnTo>
                    <a:pt x="6" y="2"/>
                  </a:lnTo>
                  <a:lnTo>
                    <a:pt x="6" y="0"/>
                  </a:lnTo>
                  <a:lnTo>
                    <a:pt x="3" y="1"/>
                  </a:lnTo>
                  <a:lnTo>
                    <a:pt x="0" y="1"/>
                  </a:lnTo>
                  <a:lnTo>
                    <a:pt x="1" y="5"/>
                  </a:lnTo>
                  <a:lnTo>
                    <a:pt x="1" y="4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66" name="Freeform 686"/>
            <p:cNvSpPr>
              <a:spLocks/>
            </p:cNvSpPr>
            <p:nvPr/>
          </p:nvSpPr>
          <p:spPr bwMode="auto">
            <a:xfrm>
              <a:off x="3170" y="2295"/>
              <a:ext cx="6" cy="3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6" y="2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3" y="2"/>
                </a:cxn>
                <a:cxn ang="0">
                  <a:pos x="6" y="1"/>
                </a:cxn>
              </a:cxnLst>
              <a:rect l="0" t="0" r="r" b="b"/>
              <a:pathLst>
                <a:path w="6" h="3">
                  <a:moveTo>
                    <a:pt x="6" y="1"/>
                  </a:moveTo>
                  <a:lnTo>
                    <a:pt x="6" y="2"/>
                  </a:lnTo>
                  <a:lnTo>
                    <a:pt x="5" y="0"/>
                  </a:lnTo>
                  <a:lnTo>
                    <a:pt x="3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67" name="Freeform 687"/>
            <p:cNvSpPr>
              <a:spLocks/>
            </p:cNvSpPr>
            <p:nvPr/>
          </p:nvSpPr>
          <p:spPr bwMode="auto">
            <a:xfrm>
              <a:off x="3170" y="2295"/>
              <a:ext cx="5" cy="2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3" y="1"/>
                </a:cxn>
              </a:cxnLst>
              <a:rect l="0" t="0" r="r" b="b"/>
              <a:pathLst>
                <a:path w="5" h="2">
                  <a:moveTo>
                    <a:pt x="3" y="1"/>
                  </a:moveTo>
                  <a:lnTo>
                    <a:pt x="5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68" name="Freeform 688"/>
            <p:cNvSpPr>
              <a:spLocks/>
            </p:cNvSpPr>
            <p:nvPr/>
          </p:nvSpPr>
          <p:spPr bwMode="auto">
            <a:xfrm>
              <a:off x="3170" y="2293"/>
              <a:ext cx="5" cy="2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2" y="1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3" y="2"/>
                </a:cxn>
                <a:cxn ang="0">
                  <a:pos x="5" y="2"/>
                </a:cxn>
              </a:cxnLst>
              <a:rect l="0" t="0" r="r" b="b"/>
              <a:pathLst>
                <a:path w="5" h="2">
                  <a:moveTo>
                    <a:pt x="5" y="2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69" name="Freeform 689"/>
            <p:cNvSpPr>
              <a:spLocks/>
            </p:cNvSpPr>
            <p:nvPr/>
          </p:nvSpPr>
          <p:spPr bwMode="auto">
            <a:xfrm>
              <a:off x="3170" y="2291"/>
              <a:ext cx="5" cy="4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4" y="4"/>
                </a:cxn>
                <a:cxn ang="0">
                  <a:pos x="5" y="4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3"/>
                </a:cxn>
              </a:cxnLst>
              <a:rect l="0" t="0" r="r" b="b"/>
              <a:pathLst>
                <a:path w="5" h="4">
                  <a:moveTo>
                    <a:pt x="2" y="3"/>
                  </a:moveTo>
                  <a:lnTo>
                    <a:pt x="4" y="4"/>
                  </a:lnTo>
                  <a:lnTo>
                    <a:pt x="5" y="4"/>
                  </a:lnTo>
                  <a:lnTo>
                    <a:pt x="3" y="2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70" name="Freeform 690"/>
            <p:cNvSpPr>
              <a:spLocks/>
            </p:cNvSpPr>
            <p:nvPr/>
          </p:nvSpPr>
          <p:spPr bwMode="auto">
            <a:xfrm>
              <a:off x="3171" y="2291"/>
              <a:ext cx="3" cy="2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</a:cxnLst>
              <a:rect l="0" t="0" r="r" b="b"/>
              <a:pathLst>
                <a:path w="3" h="2">
                  <a:moveTo>
                    <a:pt x="2" y="2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71" name="Freeform 691"/>
            <p:cNvSpPr>
              <a:spLocks/>
            </p:cNvSpPr>
            <p:nvPr/>
          </p:nvSpPr>
          <p:spPr bwMode="auto">
            <a:xfrm>
              <a:off x="3213" y="2331"/>
              <a:ext cx="30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7"/>
                </a:cxn>
                <a:cxn ang="0">
                  <a:pos x="25" y="16"/>
                </a:cxn>
                <a:cxn ang="0">
                  <a:pos x="30" y="26"/>
                </a:cxn>
                <a:cxn ang="0">
                  <a:pos x="18" y="24"/>
                </a:cxn>
                <a:cxn ang="0">
                  <a:pos x="12" y="18"/>
                </a:cxn>
                <a:cxn ang="0">
                  <a:pos x="7" y="1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26">
                  <a:moveTo>
                    <a:pt x="0" y="0"/>
                  </a:moveTo>
                  <a:lnTo>
                    <a:pt x="13" y="7"/>
                  </a:lnTo>
                  <a:lnTo>
                    <a:pt x="25" y="16"/>
                  </a:lnTo>
                  <a:lnTo>
                    <a:pt x="30" y="26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7" y="1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72" name="Freeform 692"/>
            <p:cNvSpPr>
              <a:spLocks/>
            </p:cNvSpPr>
            <p:nvPr/>
          </p:nvSpPr>
          <p:spPr bwMode="auto">
            <a:xfrm>
              <a:off x="3212" y="2328"/>
              <a:ext cx="33" cy="3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5"/>
                </a:cxn>
                <a:cxn ang="0">
                  <a:pos x="11" y="11"/>
                </a:cxn>
                <a:cxn ang="0">
                  <a:pos x="24" y="21"/>
                </a:cxn>
                <a:cxn ang="0">
                  <a:pos x="27" y="26"/>
                </a:cxn>
                <a:cxn ang="0">
                  <a:pos x="20" y="24"/>
                </a:cxn>
                <a:cxn ang="0">
                  <a:pos x="19" y="30"/>
                </a:cxn>
                <a:cxn ang="0">
                  <a:pos x="31" y="32"/>
                </a:cxn>
                <a:cxn ang="0">
                  <a:pos x="33" y="28"/>
                </a:cxn>
                <a:cxn ang="0">
                  <a:pos x="28" y="17"/>
                </a:cxn>
                <a:cxn ang="0">
                  <a:pos x="18" y="8"/>
                </a:cxn>
                <a:cxn ang="0">
                  <a:pos x="1" y="0"/>
                </a:cxn>
              </a:cxnLst>
              <a:rect l="0" t="0" r="r" b="b"/>
              <a:pathLst>
                <a:path w="33" h="32">
                  <a:moveTo>
                    <a:pt x="1" y="0"/>
                  </a:moveTo>
                  <a:lnTo>
                    <a:pt x="0" y="5"/>
                  </a:lnTo>
                  <a:lnTo>
                    <a:pt x="11" y="11"/>
                  </a:lnTo>
                  <a:lnTo>
                    <a:pt x="24" y="21"/>
                  </a:lnTo>
                  <a:lnTo>
                    <a:pt x="27" y="26"/>
                  </a:lnTo>
                  <a:lnTo>
                    <a:pt x="20" y="24"/>
                  </a:lnTo>
                  <a:lnTo>
                    <a:pt x="19" y="30"/>
                  </a:lnTo>
                  <a:lnTo>
                    <a:pt x="31" y="32"/>
                  </a:lnTo>
                  <a:lnTo>
                    <a:pt x="33" y="28"/>
                  </a:lnTo>
                  <a:lnTo>
                    <a:pt x="28" y="17"/>
                  </a:lnTo>
                  <a:lnTo>
                    <a:pt x="18" y="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73" name="Freeform 693"/>
            <p:cNvSpPr>
              <a:spLocks/>
            </p:cNvSpPr>
            <p:nvPr/>
          </p:nvSpPr>
          <p:spPr bwMode="auto">
            <a:xfrm>
              <a:off x="3210" y="2328"/>
              <a:ext cx="22" cy="30"/>
            </a:xfrm>
            <a:custGeom>
              <a:avLst/>
              <a:gdLst/>
              <a:ahLst/>
              <a:cxnLst>
                <a:cxn ang="0">
                  <a:pos x="22" y="24"/>
                </a:cxn>
                <a:cxn ang="0">
                  <a:pos x="18" y="20"/>
                </a:cxn>
                <a:cxn ang="0">
                  <a:pos x="12" y="12"/>
                </a:cxn>
                <a:cxn ang="0">
                  <a:pos x="10" y="9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8" y="15"/>
                </a:cxn>
                <a:cxn ang="0">
                  <a:pos x="13" y="23"/>
                </a:cxn>
                <a:cxn ang="0">
                  <a:pos x="21" y="30"/>
                </a:cxn>
                <a:cxn ang="0">
                  <a:pos x="22" y="24"/>
                </a:cxn>
              </a:cxnLst>
              <a:rect l="0" t="0" r="r" b="b"/>
              <a:pathLst>
                <a:path w="22" h="30">
                  <a:moveTo>
                    <a:pt x="22" y="24"/>
                  </a:moveTo>
                  <a:lnTo>
                    <a:pt x="18" y="20"/>
                  </a:lnTo>
                  <a:lnTo>
                    <a:pt x="12" y="12"/>
                  </a:lnTo>
                  <a:lnTo>
                    <a:pt x="10" y="9"/>
                  </a:lnTo>
                  <a:lnTo>
                    <a:pt x="3" y="0"/>
                  </a:lnTo>
                  <a:lnTo>
                    <a:pt x="0" y="4"/>
                  </a:lnTo>
                  <a:lnTo>
                    <a:pt x="8" y="15"/>
                  </a:lnTo>
                  <a:lnTo>
                    <a:pt x="13" y="23"/>
                  </a:lnTo>
                  <a:lnTo>
                    <a:pt x="21" y="30"/>
                  </a:lnTo>
                  <a:lnTo>
                    <a:pt x="2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74" name="Freeform 694"/>
            <p:cNvSpPr>
              <a:spLocks/>
            </p:cNvSpPr>
            <p:nvPr/>
          </p:nvSpPr>
          <p:spPr bwMode="auto">
            <a:xfrm>
              <a:off x="3203" y="2298"/>
              <a:ext cx="26" cy="3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0" y="12"/>
                </a:cxn>
                <a:cxn ang="0">
                  <a:pos x="21" y="23"/>
                </a:cxn>
                <a:cxn ang="0">
                  <a:pos x="21" y="25"/>
                </a:cxn>
                <a:cxn ang="0">
                  <a:pos x="22" y="32"/>
                </a:cxn>
                <a:cxn ang="0">
                  <a:pos x="26" y="30"/>
                </a:cxn>
                <a:cxn ang="0">
                  <a:pos x="25" y="21"/>
                </a:cxn>
                <a:cxn ang="0">
                  <a:pos x="13" y="7"/>
                </a:cxn>
                <a:cxn ang="0">
                  <a:pos x="3" y="0"/>
                </a:cxn>
              </a:cxnLst>
              <a:rect l="0" t="0" r="r" b="b"/>
              <a:pathLst>
                <a:path w="26" h="32">
                  <a:moveTo>
                    <a:pt x="3" y="0"/>
                  </a:moveTo>
                  <a:lnTo>
                    <a:pt x="0" y="5"/>
                  </a:lnTo>
                  <a:lnTo>
                    <a:pt x="10" y="12"/>
                  </a:lnTo>
                  <a:lnTo>
                    <a:pt x="21" y="23"/>
                  </a:lnTo>
                  <a:lnTo>
                    <a:pt x="21" y="25"/>
                  </a:lnTo>
                  <a:lnTo>
                    <a:pt x="22" y="32"/>
                  </a:lnTo>
                  <a:lnTo>
                    <a:pt x="26" y="30"/>
                  </a:lnTo>
                  <a:lnTo>
                    <a:pt x="25" y="21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75" name="Freeform 695"/>
            <p:cNvSpPr>
              <a:spLocks/>
            </p:cNvSpPr>
            <p:nvPr/>
          </p:nvSpPr>
          <p:spPr bwMode="auto">
            <a:xfrm>
              <a:off x="3202" y="2298"/>
              <a:ext cx="23" cy="32"/>
            </a:xfrm>
            <a:custGeom>
              <a:avLst/>
              <a:gdLst/>
              <a:ahLst/>
              <a:cxnLst>
                <a:cxn ang="0">
                  <a:pos x="22" y="25"/>
                </a:cxn>
                <a:cxn ang="0">
                  <a:pos x="16" y="21"/>
                </a:cxn>
                <a:cxn ang="0">
                  <a:pos x="10" y="12"/>
                </a:cxn>
                <a:cxn ang="0">
                  <a:pos x="9" y="1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4" y="14"/>
                </a:cxn>
                <a:cxn ang="0">
                  <a:pos x="13" y="25"/>
                </a:cxn>
                <a:cxn ang="0">
                  <a:pos x="23" y="32"/>
                </a:cxn>
                <a:cxn ang="0">
                  <a:pos x="22" y="25"/>
                </a:cxn>
              </a:cxnLst>
              <a:rect l="0" t="0" r="r" b="b"/>
              <a:pathLst>
                <a:path w="23" h="32">
                  <a:moveTo>
                    <a:pt x="22" y="25"/>
                  </a:moveTo>
                  <a:lnTo>
                    <a:pt x="16" y="21"/>
                  </a:lnTo>
                  <a:lnTo>
                    <a:pt x="10" y="12"/>
                  </a:lnTo>
                  <a:lnTo>
                    <a:pt x="9" y="1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14"/>
                  </a:lnTo>
                  <a:lnTo>
                    <a:pt x="13" y="25"/>
                  </a:lnTo>
                  <a:lnTo>
                    <a:pt x="23" y="32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76" name="Freeform 696"/>
            <p:cNvSpPr>
              <a:spLocks/>
            </p:cNvSpPr>
            <p:nvPr/>
          </p:nvSpPr>
          <p:spPr bwMode="auto">
            <a:xfrm>
              <a:off x="3106" y="2199"/>
              <a:ext cx="25" cy="2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4"/>
                </a:cxn>
                <a:cxn ang="0">
                  <a:pos x="8" y="10"/>
                </a:cxn>
                <a:cxn ang="0">
                  <a:pos x="14" y="17"/>
                </a:cxn>
                <a:cxn ang="0">
                  <a:pos x="21" y="24"/>
                </a:cxn>
                <a:cxn ang="0">
                  <a:pos x="23" y="22"/>
                </a:cxn>
                <a:cxn ang="0">
                  <a:pos x="25" y="21"/>
                </a:cxn>
                <a:cxn ang="0">
                  <a:pos x="18" y="14"/>
                </a:cxn>
                <a:cxn ang="0">
                  <a:pos x="10" y="4"/>
                </a:cxn>
                <a:cxn ang="0">
                  <a:pos x="4" y="0"/>
                </a:cxn>
              </a:cxnLst>
              <a:rect l="0" t="0" r="r" b="b"/>
              <a:pathLst>
                <a:path w="25" h="24">
                  <a:moveTo>
                    <a:pt x="4" y="0"/>
                  </a:moveTo>
                  <a:lnTo>
                    <a:pt x="0" y="4"/>
                  </a:lnTo>
                  <a:lnTo>
                    <a:pt x="8" y="10"/>
                  </a:lnTo>
                  <a:lnTo>
                    <a:pt x="14" y="17"/>
                  </a:lnTo>
                  <a:lnTo>
                    <a:pt x="21" y="24"/>
                  </a:lnTo>
                  <a:lnTo>
                    <a:pt x="23" y="22"/>
                  </a:lnTo>
                  <a:lnTo>
                    <a:pt x="25" y="21"/>
                  </a:lnTo>
                  <a:lnTo>
                    <a:pt x="18" y="14"/>
                  </a:lnTo>
                  <a:lnTo>
                    <a:pt x="1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77" name="Freeform 697"/>
            <p:cNvSpPr>
              <a:spLocks/>
            </p:cNvSpPr>
            <p:nvPr/>
          </p:nvSpPr>
          <p:spPr bwMode="auto">
            <a:xfrm>
              <a:off x="3126" y="2220"/>
              <a:ext cx="5" cy="2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3" y="2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3" y="1"/>
                </a:cxn>
              </a:cxnLst>
              <a:rect l="0" t="0" r="r" b="b"/>
              <a:pathLst>
                <a:path w="5" h="2">
                  <a:moveTo>
                    <a:pt x="3" y="1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78" name="Freeform 698"/>
            <p:cNvSpPr>
              <a:spLocks/>
            </p:cNvSpPr>
            <p:nvPr/>
          </p:nvSpPr>
          <p:spPr bwMode="auto">
            <a:xfrm>
              <a:off x="3126" y="2220"/>
              <a:ext cx="5" cy="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2" y="5"/>
                </a:cxn>
                <a:cxn ang="0">
                  <a:pos x="4" y="3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2"/>
                  </a:lnTo>
                  <a:lnTo>
                    <a:pt x="1" y="4"/>
                  </a:lnTo>
                  <a:lnTo>
                    <a:pt x="2" y="5"/>
                  </a:lnTo>
                  <a:lnTo>
                    <a:pt x="4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79" name="Freeform 699"/>
            <p:cNvSpPr>
              <a:spLocks/>
            </p:cNvSpPr>
            <p:nvPr/>
          </p:nvSpPr>
          <p:spPr bwMode="auto">
            <a:xfrm>
              <a:off x="3127" y="2221"/>
              <a:ext cx="5" cy="4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3" y="3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3" y="2"/>
                </a:cxn>
              </a:cxnLst>
              <a:rect l="0" t="0" r="r" b="b"/>
              <a:pathLst>
                <a:path w="5" h="4">
                  <a:moveTo>
                    <a:pt x="3" y="2"/>
                  </a:moveTo>
                  <a:lnTo>
                    <a:pt x="0" y="3"/>
                  </a:lnTo>
                  <a:lnTo>
                    <a:pt x="1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80" name="Freeform 700"/>
            <p:cNvSpPr>
              <a:spLocks/>
            </p:cNvSpPr>
            <p:nvPr/>
          </p:nvSpPr>
          <p:spPr bwMode="auto">
            <a:xfrm>
              <a:off x="3128" y="2222"/>
              <a:ext cx="4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3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3"/>
                </a:cxn>
              </a:cxnLst>
              <a:rect l="0" t="0" r="r" b="b"/>
              <a:pathLst>
                <a:path w="4"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3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81" name="Freeform 701"/>
            <p:cNvSpPr>
              <a:spLocks/>
            </p:cNvSpPr>
            <p:nvPr/>
          </p:nvSpPr>
          <p:spPr bwMode="auto">
            <a:xfrm>
              <a:off x="3128" y="2222"/>
              <a:ext cx="6" cy="5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3"/>
                </a:cxn>
                <a:cxn ang="0">
                  <a:pos x="1" y="5"/>
                </a:cxn>
                <a:cxn ang="0">
                  <a:pos x="3" y="4"/>
                </a:cxn>
                <a:cxn ang="0">
                  <a:pos x="6" y="3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3" y="2"/>
                </a:cxn>
              </a:cxnLst>
              <a:rect l="0" t="0" r="r" b="b"/>
              <a:pathLst>
                <a:path w="6" h="5">
                  <a:moveTo>
                    <a:pt x="3" y="2"/>
                  </a:moveTo>
                  <a:lnTo>
                    <a:pt x="0" y="3"/>
                  </a:lnTo>
                  <a:lnTo>
                    <a:pt x="1" y="5"/>
                  </a:lnTo>
                  <a:lnTo>
                    <a:pt x="3" y="4"/>
                  </a:lnTo>
                  <a:lnTo>
                    <a:pt x="6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82" name="Freeform 702"/>
            <p:cNvSpPr>
              <a:spLocks/>
            </p:cNvSpPr>
            <p:nvPr/>
          </p:nvSpPr>
          <p:spPr bwMode="auto">
            <a:xfrm>
              <a:off x="3129" y="2224"/>
              <a:ext cx="5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" y="4"/>
                </a:cxn>
                <a:cxn ang="0">
                  <a:pos x="2" y="5"/>
                </a:cxn>
                <a:cxn ang="0">
                  <a:pos x="3" y="3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1" y="4"/>
                  </a:lnTo>
                  <a:lnTo>
                    <a:pt x="2" y="5"/>
                  </a:lnTo>
                  <a:lnTo>
                    <a:pt x="3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83" name="Freeform 703"/>
            <p:cNvSpPr>
              <a:spLocks/>
            </p:cNvSpPr>
            <p:nvPr/>
          </p:nvSpPr>
          <p:spPr bwMode="auto">
            <a:xfrm>
              <a:off x="3130" y="2225"/>
              <a:ext cx="6" cy="6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3"/>
                </a:cxn>
                <a:cxn ang="0">
                  <a:pos x="1" y="6"/>
                </a:cxn>
                <a:cxn ang="0">
                  <a:pos x="4" y="5"/>
                </a:cxn>
                <a:cxn ang="0">
                  <a:pos x="6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2"/>
                </a:cxn>
              </a:cxnLst>
              <a:rect l="0" t="0" r="r" b="b"/>
              <a:pathLst>
                <a:path w="6" h="6">
                  <a:moveTo>
                    <a:pt x="2" y="2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4" y="5"/>
                  </a:lnTo>
                  <a:lnTo>
                    <a:pt x="6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84" name="Freeform 704"/>
            <p:cNvSpPr>
              <a:spLocks/>
            </p:cNvSpPr>
            <p:nvPr/>
          </p:nvSpPr>
          <p:spPr bwMode="auto">
            <a:xfrm>
              <a:off x="3131" y="2229"/>
              <a:ext cx="7" cy="3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3" y="2"/>
                </a:cxn>
                <a:cxn ang="0">
                  <a:pos x="6" y="1"/>
                </a:cxn>
                <a:cxn ang="0">
                  <a:pos x="7" y="3"/>
                </a:cxn>
                <a:cxn ang="0">
                  <a:pos x="5" y="0"/>
                </a:cxn>
                <a:cxn ang="0">
                  <a:pos x="3" y="1"/>
                </a:cxn>
              </a:cxnLst>
              <a:rect l="0" t="0" r="r" b="b"/>
              <a:pathLst>
                <a:path w="7" h="3">
                  <a:moveTo>
                    <a:pt x="3" y="1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1"/>
                  </a:lnTo>
                  <a:lnTo>
                    <a:pt x="7" y="3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85" name="Freeform 705"/>
            <p:cNvSpPr>
              <a:spLocks/>
            </p:cNvSpPr>
            <p:nvPr/>
          </p:nvSpPr>
          <p:spPr bwMode="auto">
            <a:xfrm>
              <a:off x="3131" y="2229"/>
              <a:ext cx="8" cy="8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3" y="8"/>
                </a:cxn>
                <a:cxn ang="0">
                  <a:pos x="6" y="7"/>
                </a:cxn>
                <a:cxn ang="0">
                  <a:pos x="8" y="5"/>
                </a:cxn>
                <a:cxn ang="0">
                  <a:pos x="7" y="4"/>
                </a:cxn>
                <a:cxn ang="0">
                  <a:pos x="6" y="0"/>
                </a:cxn>
                <a:cxn ang="0">
                  <a:pos x="6" y="1"/>
                </a:cxn>
                <a:cxn ang="0">
                  <a:pos x="3" y="2"/>
                </a:cxn>
              </a:cxnLst>
              <a:rect l="0" t="0" r="r" b="b"/>
              <a:pathLst>
                <a:path w="8" h="8">
                  <a:moveTo>
                    <a:pt x="3" y="2"/>
                  </a:moveTo>
                  <a:lnTo>
                    <a:pt x="0" y="3"/>
                  </a:lnTo>
                  <a:lnTo>
                    <a:pt x="1" y="4"/>
                  </a:lnTo>
                  <a:lnTo>
                    <a:pt x="3" y="8"/>
                  </a:lnTo>
                  <a:lnTo>
                    <a:pt x="6" y="7"/>
                  </a:lnTo>
                  <a:lnTo>
                    <a:pt x="8" y="5"/>
                  </a:lnTo>
                  <a:lnTo>
                    <a:pt x="7" y="4"/>
                  </a:lnTo>
                  <a:lnTo>
                    <a:pt x="6" y="0"/>
                  </a:lnTo>
                  <a:lnTo>
                    <a:pt x="6" y="1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86" name="Freeform 706"/>
            <p:cNvSpPr>
              <a:spLocks/>
            </p:cNvSpPr>
            <p:nvPr/>
          </p:nvSpPr>
          <p:spPr bwMode="auto">
            <a:xfrm>
              <a:off x="3134" y="2233"/>
              <a:ext cx="6" cy="6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0" y="4"/>
                </a:cxn>
                <a:cxn ang="0">
                  <a:pos x="1" y="6"/>
                </a:cxn>
                <a:cxn ang="0">
                  <a:pos x="4" y="5"/>
                </a:cxn>
                <a:cxn ang="0">
                  <a:pos x="6" y="4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3" y="3"/>
                </a:cxn>
              </a:cxnLst>
              <a:rect l="0" t="0" r="r" b="b"/>
              <a:pathLst>
                <a:path w="6" h="6">
                  <a:moveTo>
                    <a:pt x="3" y="3"/>
                  </a:moveTo>
                  <a:lnTo>
                    <a:pt x="0" y="4"/>
                  </a:lnTo>
                  <a:lnTo>
                    <a:pt x="1" y="6"/>
                  </a:lnTo>
                  <a:lnTo>
                    <a:pt x="4" y="5"/>
                  </a:lnTo>
                  <a:lnTo>
                    <a:pt x="6" y="4"/>
                  </a:lnTo>
                  <a:lnTo>
                    <a:pt x="4" y="0"/>
                  </a:lnTo>
                  <a:lnTo>
                    <a:pt x="5" y="1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87" name="Freeform 707"/>
            <p:cNvSpPr>
              <a:spLocks/>
            </p:cNvSpPr>
            <p:nvPr/>
          </p:nvSpPr>
          <p:spPr bwMode="auto">
            <a:xfrm>
              <a:off x="3135" y="2236"/>
              <a:ext cx="7" cy="7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" y="4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3" y="7"/>
                </a:cxn>
                <a:cxn ang="0">
                  <a:pos x="5" y="6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6" y="3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0" y="3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3" y="7"/>
                  </a:lnTo>
                  <a:lnTo>
                    <a:pt x="5" y="6"/>
                  </a:lnTo>
                  <a:lnTo>
                    <a:pt x="7" y="4"/>
                  </a:lnTo>
                  <a:lnTo>
                    <a:pt x="7" y="4"/>
                  </a:lnTo>
                  <a:lnTo>
                    <a:pt x="6" y="3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88" name="Freeform 708"/>
            <p:cNvSpPr>
              <a:spLocks/>
            </p:cNvSpPr>
            <p:nvPr/>
          </p:nvSpPr>
          <p:spPr bwMode="auto">
            <a:xfrm>
              <a:off x="3138" y="2239"/>
              <a:ext cx="5" cy="5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2" y="4"/>
                </a:cxn>
                <a:cxn ang="0">
                  <a:pos x="5" y="3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2" y="3"/>
                </a:cxn>
              </a:cxnLst>
              <a:rect l="0" t="0" r="r" b="b"/>
              <a:pathLst>
                <a:path w="5" h="5">
                  <a:moveTo>
                    <a:pt x="2" y="3"/>
                  </a:moveTo>
                  <a:lnTo>
                    <a:pt x="0" y="4"/>
                  </a:lnTo>
                  <a:lnTo>
                    <a:pt x="0" y="5"/>
                  </a:lnTo>
                  <a:lnTo>
                    <a:pt x="2" y="4"/>
                  </a:lnTo>
                  <a:lnTo>
                    <a:pt x="5" y="3"/>
                  </a:lnTo>
                  <a:lnTo>
                    <a:pt x="3" y="0"/>
                  </a:lnTo>
                  <a:lnTo>
                    <a:pt x="4" y="1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89" name="Freeform 709"/>
            <p:cNvSpPr>
              <a:spLocks/>
            </p:cNvSpPr>
            <p:nvPr/>
          </p:nvSpPr>
          <p:spPr bwMode="auto">
            <a:xfrm>
              <a:off x="3138" y="2241"/>
              <a:ext cx="5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3" y="3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3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lnTo>
                    <a:pt x="0" y="4"/>
                  </a:lnTo>
                  <a:lnTo>
                    <a:pt x="1" y="4"/>
                  </a:lnTo>
                  <a:lnTo>
                    <a:pt x="3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90" name="Freeform 710"/>
            <p:cNvSpPr>
              <a:spLocks/>
            </p:cNvSpPr>
            <p:nvPr/>
          </p:nvSpPr>
          <p:spPr bwMode="auto">
            <a:xfrm>
              <a:off x="3138" y="2242"/>
              <a:ext cx="6" cy="2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3" y="2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3" y="2"/>
                </a:cxn>
              </a:cxnLst>
              <a:rect l="0" t="0" r="r" b="b"/>
              <a:pathLst>
                <a:path w="6" h="2">
                  <a:moveTo>
                    <a:pt x="3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3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91" name="Freeform 711"/>
            <p:cNvSpPr>
              <a:spLocks/>
            </p:cNvSpPr>
            <p:nvPr/>
          </p:nvSpPr>
          <p:spPr bwMode="auto">
            <a:xfrm>
              <a:off x="3138" y="2241"/>
              <a:ext cx="4" cy="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3" y="6"/>
                </a:cxn>
                <a:cxn ang="0">
                  <a:pos x="4" y="6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3"/>
                </a:cxn>
                <a:cxn ang="0">
                  <a:pos x="0" y="3"/>
                </a:cxn>
              </a:cxnLst>
              <a:rect l="0" t="0" r="r" b="b"/>
              <a:pathLst>
                <a:path w="4" h="6">
                  <a:moveTo>
                    <a:pt x="0" y="3"/>
                  </a:moveTo>
                  <a:lnTo>
                    <a:pt x="0" y="3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3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92" name="Freeform 712"/>
            <p:cNvSpPr>
              <a:spLocks/>
            </p:cNvSpPr>
            <p:nvPr/>
          </p:nvSpPr>
          <p:spPr bwMode="auto">
            <a:xfrm>
              <a:off x="3139" y="2241"/>
              <a:ext cx="17" cy="23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0" y="5"/>
                </a:cxn>
                <a:cxn ang="0">
                  <a:pos x="9" y="16"/>
                </a:cxn>
                <a:cxn ang="0">
                  <a:pos x="12" y="23"/>
                </a:cxn>
                <a:cxn ang="0">
                  <a:pos x="15" y="22"/>
                </a:cxn>
                <a:cxn ang="0">
                  <a:pos x="17" y="21"/>
                </a:cxn>
                <a:cxn ang="0">
                  <a:pos x="14" y="12"/>
                </a:cxn>
                <a:cxn ang="0">
                  <a:pos x="5" y="1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3"/>
                </a:cxn>
              </a:cxnLst>
              <a:rect l="0" t="0" r="r" b="b"/>
              <a:pathLst>
                <a:path w="17" h="23">
                  <a:moveTo>
                    <a:pt x="3" y="3"/>
                  </a:moveTo>
                  <a:lnTo>
                    <a:pt x="0" y="5"/>
                  </a:lnTo>
                  <a:lnTo>
                    <a:pt x="9" y="16"/>
                  </a:lnTo>
                  <a:lnTo>
                    <a:pt x="12" y="23"/>
                  </a:lnTo>
                  <a:lnTo>
                    <a:pt x="15" y="22"/>
                  </a:lnTo>
                  <a:lnTo>
                    <a:pt x="17" y="21"/>
                  </a:lnTo>
                  <a:lnTo>
                    <a:pt x="14" y="12"/>
                  </a:lnTo>
                  <a:lnTo>
                    <a:pt x="5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93" name="Freeform 713"/>
            <p:cNvSpPr>
              <a:spLocks/>
            </p:cNvSpPr>
            <p:nvPr/>
          </p:nvSpPr>
          <p:spPr bwMode="auto">
            <a:xfrm>
              <a:off x="3152" y="2260"/>
              <a:ext cx="4" cy="5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3" y="0"/>
                </a:cxn>
                <a:cxn ang="0">
                  <a:pos x="0" y="5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2" y="3"/>
                </a:cxn>
              </a:cxnLst>
              <a:rect l="0" t="0" r="r" b="b"/>
              <a:pathLst>
                <a:path w="4" h="5">
                  <a:moveTo>
                    <a:pt x="2" y="3"/>
                  </a:moveTo>
                  <a:lnTo>
                    <a:pt x="3" y="0"/>
                  </a:lnTo>
                  <a:lnTo>
                    <a:pt x="0" y="5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94" name="Freeform 714"/>
            <p:cNvSpPr>
              <a:spLocks/>
            </p:cNvSpPr>
            <p:nvPr/>
          </p:nvSpPr>
          <p:spPr bwMode="auto">
            <a:xfrm>
              <a:off x="3106" y="2199"/>
              <a:ext cx="49" cy="66"/>
            </a:xfrm>
            <a:custGeom>
              <a:avLst/>
              <a:gdLst/>
              <a:ahLst/>
              <a:cxnLst>
                <a:cxn ang="0">
                  <a:pos x="49" y="61"/>
                </a:cxn>
                <a:cxn ang="0">
                  <a:pos x="38" y="54"/>
                </a:cxn>
                <a:cxn ang="0">
                  <a:pos x="32" y="50"/>
                </a:cxn>
                <a:cxn ang="0">
                  <a:pos x="28" y="42"/>
                </a:cxn>
                <a:cxn ang="0">
                  <a:pos x="22" y="36"/>
                </a:cxn>
                <a:cxn ang="0">
                  <a:pos x="15" y="27"/>
                </a:cxn>
                <a:cxn ang="0">
                  <a:pos x="7" y="18"/>
                </a:cxn>
                <a:cxn ang="0">
                  <a:pos x="6" y="9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1"/>
                </a:cxn>
                <a:cxn ang="0">
                  <a:pos x="10" y="30"/>
                </a:cxn>
                <a:cxn ang="0">
                  <a:pos x="17" y="39"/>
                </a:cxn>
                <a:cxn ang="0">
                  <a:pos x="23" y="45"/>
                </a:cxn>
                <a:cxn ang="0">
                  <a:pos x="28" y="53"/>
                </a:cxn>
                <a:cxn ang="0">
                  <a:pos x="36" y="59"/>
                </a:cxn>
                <a:cxn ang="0">
                  <a:pos x="46" y="66"/>
                </a:cxn>
                <a:cxn ang="0">
                  <a:pos x="49" y="61"/>
                </a:cxn>
              </a:cxnLst>
              <a:rect l="0" t="0" r="r" b="b"/>
              <a:pathLst>
                <a:path w="49" h="66">
                  <a:moveTo>
                    <a:pt x="49" y="61"/>
                  </a:moveTo>
                  <a:lnTo>
                    <a:pt x="38" y="54"/>
                  </a:lnTo>
                  <a:lnTo>
                    <a:pt x="32" y="50"/>
                  </a:lnTo>
                  <a:lnTo>
                    <a:pt x="28" y="42"/>
                  </a:lnTo>
                  <a:lnTo>
                    <a:pt x="22" y="36"/>
                  </a:lnTo>
                  <a:lnTo>
                    <a:pt x="15" y="27"/>
                  </a:lnTo>
                  <a:lnTo>
                    <a:pt x="7" y="18"/>
                  </a:lnTo>
                  <a:lnTo>
                    <a:pt x="6" y="9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1"/>
                  </a:lnTo>
                  <a:lnTo>
                    <a:pt x="10" y="30"/>
                  </a:lnTo>
                  <a:lnTo>
                    <a:pt x="17" y="39"/>
                  </a:lnTo>
                  <a:lnTo>
                    <a:pt x="23" y="45"/>
                  </a:lnTo>
                  <a:lnTo>
                    <a:pt x="28" y="53"/>
                  </a:lnTo>
                  <a:lnTo>
                    <a:pt x="36" y="59"/>
                  </a:lnTo>
                  <a:lnTo>
                    <a:pt x="46" y="66"/>
                  </a:lnTo>
                  <a:lnTo>
                    <a:pt x="49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95" name="Freeform 715"/>
            <p:cNvSpPr>
              <a:spLocks/>
            </p:cNvSpPr>
            <p:nvPr/>
          </p:nvSpPr>
          <p:spPr bwMode="auto">
            <a:xfrm>
              <a:off x="3102" y="2229"/>
              <a:ext cx="93" cy="1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9"/>
                </a:cxn>
                <a:cxn ang="0">
                  <a:pos x="11" y="37"/>
                </a:cxn>
                <a:cxn ang="0">
                  <a:pos x="11" y="38"/>
                </a:cxn>
                <a:cxn ang="0">
                  <a:pos x="11" y="39"/>
                </a:cxn>
                <a:cxn ang="0">
                  <a:pos x="12" y="40"/>
                </a:cxn>
                <a:cxn ang="0">
                  <a:pos x="12" y="41"/>
                </a:cxn>
                <a:cxn ang="0">
                  <a:pos x="13" y="43"/>
                </a:cxn>
                <a:cxn ang="0">
                  <a:pos x="14" y="46"/>
                </a:cxn>
                <a:cxn ang="0">
                  <a:pos x="15" y="47"/>
                </a:cxn>
                <a:cxn ang="0">
                  <a:pos x="16" y="50"/>
                </a:cxn>
                <a:cxn ang="0">
                  <a:pos x="17" y="52"/>
                </a:cxn>
                <a:cxn ang="0">
                  <a:pos x="18" y="54"/>
                </a:cxn>
                <a:cxn ang="0">
                  <a:pos x="19" y="55"/>
                </a:cxn>
                <a:cxn ang="0">
                  <a:pos x="20" y="56"/>
                </a:cxn>
                <a:cxn ang="0">
                  <a:pos x="20" y="58"/>
                </a:cxn>
                <a:cxn ang="0">
                  <a:pos x="22" y="59"/>
                </a:cxn>
                <a:cxn ang="0">
                  <a:pos x="23" y="60"/>
                </a:cxn>
                <a:cxn ang="0">
                  <a:pos x="24" y="62"/>
                </a:cxn>
                <a:cxn ang="0">
                  <a:pos x="26" y="64"/>
                </a:cxn>
                <a:cxn ang="0">
                  <a:pos x="28" y="65"/>
                </a:cxn>
                <a:cxn ang="0">
                  <a:pos x="29" y="67"/>
                </a:cxn>
                <a:cxn ang="0">
                  <a:pos x="30" y="68"/>
                </a:cxn>
                <a:cxn ang="0">
                  <a:pos x="32" y="70"/>
                </a:cxn>
                <a:cxn ang="0">
                  <a:pos x="33" y="71"/>
                </a:cxn>
                <a:cxn ang="0">
                  <a:pos x="33" y="71"/>
                </a:cxn>
                <a:cxn ang="0">
                  <a:pos x="34" y="71"/>
                </a:cxn>
                <a:cxn ang="0">
                  <a:pos x="45" y="82"/>
                </a:cxn>
                <a:cxn ang="0">
                  <a:pos x="59" y="93"/>
                </a:cxn>
                <a:cxn ang="0">
                  <a:pos x="72" y="105"/>
                </a:cxn>
                <a:cxn ang="0">
                  <a:pos x="82" y="114"/>
                </a:cxn>
                <a:cxn ang="0">
                  <a:pos x="93" y="122"/>
                </a:cxn>
                <a:cxn ang="0">
                  <a:pos x="87" y="109"/>
                </a:cxn>
                <a:cxn ang="0">
                  <a:pos x="81" y="99"/>
                </a:cxn>
                <a:cxn ang="0">
                  <a:pos x="73" y="86"/>
                </a:cxn>
                <a:cxn ang="0">
                  <a:pos x="62" y="73"/>
                </a:cxn>
                <a:cxn ang="0">
                  <a:pos x="54" y="62"/>
                </a:cxn>
                <a:cxn ang="0">
                  <a:pos x="45" y="51"/>
                </a:cxn>
                <a:cxn ang="0">
                  <a:pos x="38" y="41"/>
                </a:cxn>
                <a:cxn ang="0">
                  <a:pos x="26" y="26"/>
                </a:cxn>
                <a:cxn ang="0">
                  <a:pos x="15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3" h="122">
                  <a:moveTo>
                    <a:pt x="0" y="0"/>
                  </a:moveTo>
                  <a:lnTo>
                    <a:pt x="4" y="19"/>
                  </a:lnTo>
                  <a:lnTo>
                    <a:pt x="11" y="37"/>
                  </a:lnTo>
                  <a:lnTo>
                    <a:pt x="11" y="38"/>
                  </a:lnTo>
                  <a:lnTo>
                    <a:pt x="11" y="39"/>
                  </a:lnTo>
                  <a:lnTo>
                    <a:pt x="12" y="40"/>
                  </a:lnTo>
                  <a:lnTo>
                    <a:pt x="12" y="41"/>
                  </a:lnTo>
                  <a:lnTo>
                    <a:pt x="13" y="43"/>
                  </a:lnTo>
                  <a:lnTo>
                    <a:pt x="14" y="46"/>
                  </a:lnTo>
                  <a:lnTo>
                    <a:pt x="15" y="47"/>
                  </a:lnTo>
                  <a:lnTo>
                    <a:pt x="16" y="50"/>
                  </a:lnTo>
                  <a:lnTo>
                    <a:pt x="17" y="52"/>
                  </a:lnTo>
                  <a:lnTo>
                    <a:pt x="18" y="54"/>
                  </a:lnTo>
                  <a:lnTo>
                    <a:pt x="19" y="55"/>
                  </a:lnTo>
                  <a:lnTo>
                    <a:pt x="20" y="56"/>
                  </a:lnTo>
                  <a:lnTo>
                    <a:pt x="20" y="58"/>
                  </a:lnTo>
                  <a:lnTo>
                    <a:pt x="22" y="59"/>
                  </a:lnTo>
                  <a:lnTo>
                    <a:pt x="23" y="60"/>
                  </a:lnTo>
                  <a:lnTo>
                    <a:pt x="24" y="62"/>
                  </a:lnTo>
                  <a:lnTo>
                    <a:pt x="26" y="64"/>
                  </a:lnTo>
                  <a:lnTo>
                    <a:pt x="28" y="65"/>
                  </a:lnTo>
                  <a:lnTo>
                    <a:pt x="29" y="67"/>
                  </a:lnTo>
                  <a:lnTo>
                    <a:pt x="30" y="68"/>
                  </a:lnTo>
                  <a:lnTo>
                    <a:pt x="32" y="70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4" y="71"/>
                  </a:lnTo>
                  <a:lnTo>
                    <a:pt x="45" y="82"/>
                  </a:lnTo>
                  <a:lnTo>
                    <a:pt x="59" y="93"/>
                  </a:lnTo>
                  <a:lnTo>
                    <a:pt x="72" y="105"/>
                  </a:lnTo>
                  <a:lnTo>
                    <a:pt x="82" y="114"/>
                  </a:lnTo>
                  <a:lnTo>
                    <a:pt x="93" y="122"/>
                  </a:lnTo>
                  <a:lnTo>
                    <a:pt x="87" y="109"/>
                  </a:lnTo>
                  <a:lnTo>
                    <a:pt x="81" y="99"/>
                  </a:lnTo>
                  <a:lnTo>
                    <a:pt x="73" y="86"/>
                  </a:lnTo>
                  <a:lnTo>
                    <a:pt x="62" y="73"/>
                  </a:lnTo>
                  <a:lnTo>
                    <a:pt x="54" y="62"/>
                  </a:lnTo>
                  <a:lnTo>
                    <a:pt x="45" y="51"/>
                  </a:lnTo>
                  <a:lnTo>
                    <a:pt x="38" y="41"/>
                  </a:lnTo>
                  <a:lnTo>
                    <a:pt x="26" y="26"/>
                  </a:lnTo>
                  <a:lnTo>
                    <a:pt x="15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96" name="Freeform 716"/>
            <p:cNvSpPr>
              <a:spLocks/>
            </p:cNvSpPr>
            <p:nvPr/>
          </p:nvSpPr>
          <p:spPr bwMode="auto">
            <a:xfrm>
              <a:off x="3100" y="2229"/>
              <a:ext cx="16" cy="3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1"/>
                </a:cxn>
                <a:cxn ang="0">
                  <a:pos x="4" y="21"/>
                </a:cxn>
                <a:cxn ang="0">
                  <a:pos x="10" y="38"/>
                </a:cxn>
                <a:cxn ang="0">
                  <a:pos x="13" y="37"/>
                </a:cxn>
                <a:cxn ang="0">
                  <a:pos x="16" y="36"/>
                </a:cxn>
                <a:cxn ang="0">
                  <a:pos x="9" y="18"/>
                </a:cxn>
                <a:cxn ang="0">
                  <a:pos x="5" y="0"/>
                </a:cxn>
              </a:cxnLst>
              <a:rect l="0" t="0" r="r" b="b"/>
              <a:pathLst>
                <a:path w="16" h="38">
                  <a:moveTo>
                    <a:pt x="5" y="0"/>
                  </a:moveTo>
                  <a:lnTo>
                    <a:pt x="0" y="1"/>
                  </a:lnTo>
                  <a:lnTo>
                    <a:pt x="4" y="21"/>
                  </a:lnTo>
                  <a:lnTo>
                    <a:pt x="10" y="38"/>
                  </a:lnTo>
                  <a:lnTo>
                    <a:pt x="13" y="37"/>
                  </a:lnTo>
                  <a:lnTo>
                    <a:pt x="16" y="36"/>
                  </a:lnTo>
                  <a:lnTo>
                    <a:pt x="9" y="1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97" name="Freeform 717"/>
            <p:cNvSpPr>
              <a:spLocks/>
            </p:cNvSpPr>
            <p:nvPr/>
          </p:nvSpPr>
          <p:spPr bwMode="auto">
            <a:xfrm>
              <a:off x="3110" y="2265"/>
              <a:ext cx="7" cy="6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1" y="5"/>
                </a:cxn>
                <a:cxn ang="0">
                  <a:pos x="2" y="6"/>
                </a:cxn>
                <a:cxn ang="0">
                  <a:pos x="4" y="5"/>
                </a:cxn>
                <a:cxn ang="0">
                  <a:pos x="7" y="5"/>
                </a:cxn>
                <a:cxn ang="0">
                  <a:pos x="7" y="4"/>
                </a:cxn>
                <a:cxn ang="0">
                  <a:pos x="6" y="2"/>
                </a:cxn>
                <a:cxn ang="0">
                  <a:pos x="6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3" y="1"/>
                </a:cxn>
              </a:cxnLst>
              <a:rect l="0" t="0" r="r" b="b"/>
              <a:pathLst>
                <a:path w="7" h="6">
                  <a:moveTo>
                    <a:pt x="3" y="1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4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98" name="Freeform 718"/>
            <p:cNvSpPr>
              <a:spLocks/>
            </p:cNvSpPr>
            <p:nvPr/>
          </p:nvSpPr>
          <p:spPr bwMode="auto">
            <a:xfrm>
              <a:off x="3111" y="2269"/>
              <a:ext cx="7" cy="4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3" y="1"/>
                </a:cxn>
                <a:cxn ang="0">
                  <a:pos x="1" y="2"/>
                </a:cxn>
              </a:cxnLst>
              <a:rect l="0" t="0" r="r" b="b"/>
              <a:pathLst>
                <a:path w="7" h="4">
                  <a:moveTo>
                    <a:pt x="1" y="2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4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3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99" name="Freeform 719"/>
            <p:cNvSpPr>
              <a:spLocks/>
            </p:cNvSpPr>
            <p:nvPr/>
          </p:nvSpPr>
          <p:spPr bwMode="auto">
            <a:xfrm>
              <a:off x="3113" y="2271"/>
              <a:ext cx="7" cy="5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6" y="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2" y="1"/>
                </a:cxn>
              </a:cxnLst>
              <a:rect l="0" t="0" r="r" b="b"/>
              <a:pathLst>
                <a:path w="7" h="5">
                  <a:moveTo>
                    <a:pt x="2" y="1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3" y="4"/>
                  </a:lnTo>
                  <a:lnTo>
                    <a:pt x="6" y="3"/>
                  </a:lnTo>
                  <a:lnTo>
                    <a:pt x="7" y="5"/>
                  </a:lnTo>
                  <a:lnTo>
                    <a:pt x="5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00" name="Freeform 720"/>
            <p:cNvSpPr>
              <a:spLocks/>
            </p:cNvSpPr>
            <p:nvPr/>
          </p:nvSpPr>
          <p:spPr bwMode="auto">
            <a:xfrm>
              <a:off x="3112" y="2271"/>
              <a:ext cx="7" cy="6"/>
            </a:xfrm>
            <a:custGeom>
              <a:avLst/>
              <a:gdLst/>
              <a:ahLst/>
              <a:cxnLst>
                <a:cxn ang="0">
                  <a:pos x="1" y="5"/>
                </a:cxn>
                <a:cxn ang="0">
                  <a:pos x="0" y="0"/>
                </a:cxn>
                <a:cxn ang="0">
                  <a:pos x="3" y="6"/>
                </a:cxn>
                <a:cxn ang="0">
                  <a:pos x="5" y="5"/>
                </a:cxn>
                <a:cxn ang="0">
                  <a:pos x="7" y="5"/>
                </a:cxn>
                <a:cxn ang="0">
                  <a:pos x="7" y="3"/>
                </a:cxn>
                <a:cxn ang="0">
                  <a:pos x="4" y="4"/>
                </a:cxn>
                <a:cxn ang="0">
                  <a:pos x="1" y="5"/>
                </a:cxn>
              </a:cxnLst>
              <a:rect l="0" t="0" r="r" b="b"/>
              <a:pathLst>
                <a:path w="7" h="6">
                  <a:moveTo>
                    <a:pt x="1" y="5"/>
                  </a:moveTo>
                  <a:lnTo>
                    <a:pt x="0" y="0"/>
                  </a:lnTo>
                  <a:lnTo>
                    <a:pt x="3" y="6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4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01" name="Freeform 721"/>
            <p:cNvSpPr>
              <a:spLocks/>
            </p:cNvSpPr>
            <p:nvPr/>
          </p:nvSpPr>
          <p:spPr bwMode="auto">
            <a:xfrm>
              <a:off x="3114" y="2276"/>
              <a:ext cx="8" cy="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"/>
                </a:cxn>
                <a:cxn ang="0">
                  <a:pos x="1" y="4"/>
                </a:cxn>
                <a:cxn ang="0">
                  <a:pos x="4" y="3"/>
                </a:cxn>
                <a:cxn ang="0">
                  <a:pos x="7" y="2"/>
                </a:cxn>
                <a:cxn ang="0">
                  <a:pos x="8" y="4"/>
                </a:cxn>
                <a:cxn ang="0">
                  <a:pos x="5" y="0"/>
                </a:cxn>
                <a:cxn ang="0">
                  <a:pos x="3" y="0"/>
                </a:cxn>
              </a:cxnLst>
              <a:rect l="0" t="0" r="r" b="b"/>
              <a:pathLst>
                <a:path w="8" h="4">
                  <a:moveTo>
                    <a:pt x="3" y="0"/>
                  </a:moveTo>
                  <a:lnTo>
                    <a:pt x="0" y="1"/>
                  </a:lnTo>
                  <a:lnTo>
                    <a:pt x="1" y="4"/>
                  </a:lnTo>
                  <a:lnTo>
                    <a:pt x="4" y="3"/>
                  </a:lnTo>
                  <a:lnTo>
                    <a:pt x="7" y="2"/>
                  </a:lnTo>
                  <a:lnTo>
                    <a:pt x="8" y="4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02" name="Freeform 722"/>
            <p:cNvSpPr>
              <a:spLocks/>
            </p:cNvSpPr>
            <p:nvPr/>
          </p:nvSpPr>
          <p:spPr bwMode="auto">
            <a:xfrm>
              <a:off x="3113" y="2275"/>
              <a:ext cx="11" cy="12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0" y="0"/>
                </a:cxn>
                <a:cxn ang="0">
                  <a:pos x="6" y="11"/>
                </a:cxn>
                <a:cxn ang="0">
                  <a:pos x="7" y="12"/>
                </a:cxn>
                <a:cxn ang="0">
                  <a:pos x="9" y="10"/>
                </a:cxn>
                <a:cxn ang="0">
                  <a:pos x="11" y="8"/>
                </a:cxn>
                <a:cxn ang="0">
                  <a:pos x="10" y="8"/>
                </a:cxn>
                <a:cxn ang="0">
                  <a:pos x="7" y="3"/>
                </a:cxn>
                <a:cxn ang="0">
                  <a:pos x="5" y="4"/>
                </a:cxn>
                <a:cxn ang="0">
                  <a:pos x="2" y="5"/>
                </a:cxn>
              </a:cxnLst>
              <a:rect l="0" t="0" r="r" b="b"/>
              <a:pathLst>
                <a:path w="11" h="12">
                  <a:moveTo>
                    <a:pt x="2" y="5"/>
                  </a:moveTo>
                  <a:lnTo>
                    <a:pt x="0" y="0"/>
                  </a:lnTo>
                  <a:lnTo>
                    <a:pt x="6" y="11"/>
                  </a:lnTo>
                  <a:lnTo>
                    <a:pt x="7" y="12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0" y="8"/>
                  </a:lnTo>
                  <a:lnTo>
                    <a:pt x="7" y="3"/>
                  </a:lnTo>
                  <a:lnTo>
                    <a:pt x="5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03" name="Freeform 723"/>
            <p:cNvSpPr>
              <a:spLocks/>
            </p:cNvSpPr>
            <p:nvPr/>
          </p:nvSpPr>
          <p:spPr bwMode="auto">
            <a:xfrm>
              <a:off x="3119" y="2283"/>
              <a:ext cx="18" cy="19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5" y="9"/>
                </a:cxn>
                <a:cxn ang="0">
                  <a:pos x="6" y="12"/>
                </a:cxn>
                <a:cxn ang="0">
                  <a:pos x="9" y="13"/>
                </a:cxn>
                <a:cxn ang="0">
                  <a:pos x="10" y="14"/>
                </a:cxn>
                <a:cxn ang="0">
                  <a:pos x="14" y="19"/>
                </a:cxn>
                <a:cxn ang="0">
                  <a:pos x="16" y="17"/>
                </a:cxn>
                <a:cxn ang="0">
                  <a:pos x="18" y="15"/>
                </a:cxn>
                <a:cxn ang="0">
                  <a:pos x="14" y="12"/>
                </a:cxn>
                <a:cxn ang="0">
                  <a:pos x="12" y="9"/>
                </a:cxn>
                <a:cxn ang="0">
                  <a:pos x="11" y="8"/>
                </a:cxn>
                <a:cxn ang="0">
                  <a:pos x="10" y="6"/>
                </a:cxn>
                <a:cxn ang="0">
                  <a:pos x="6" y="3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2"/>
                </a:cxn>
              </a:cxnLst>
              <a:rect l="0" t="0" r="r" b="b"/>
              <a:pathLst>
                <a:path w="18" h="19">
                  <a:moveTo>
                    <a:pt x="3" y="2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5" y="9"/>
                  </a:lnTo>
                  <a:lnTo>
                    <a:pt x="6" y="12"/>
                  </a:lnTo>
                  <a:lnTo>
                    <a:pt x="9" y="13"/>
                  </a:lnTo>
                  <a:lnTo>
                    <a:pt x="10" y="14"/>
                  </a:lnTo>
                  <a:lnTo>
                    <a:pt x="14" y="19"/>
                  </a:lnTo>
                  <a:lnTo>
                    <a:pt x="16" y="17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2" y="9"/>
                  </a:lnTo>
                  <a:lnTo>
                    <a:pt x="11" y="8"/>
                  </a:lnTo>
                  <a:lnTo>
                    <a:pt x="10" y="6"/>
                  </a:ln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04" name="Freeform 724"/>
            <p:cNvSpPr>
              <a:spLocks/>
            </p:cNvSpPr>
            <p:nvPr/>
          </p:nvSpPr>
          <p:spPr bwMode="auto">
            <a:xfrm>
              <a:off x="3133" y="2297"/>
              <a:ext cx="3" cy="6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" y="6"/>
                </a:cxn>
                <a:cxn ang="0">
                  <a:pos x="3" y="6"/>
                </a:cxn>
                <a:cxn ang="0">
                  <a:pos x="3" y="3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3"/>
                </a:cxn>
                <a:cxn ang="0">
                  <a:pos x="0" y="5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lnTo>
                    <a:pt x="0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05" name="Freeform 725"/>
            <p:cNvSpPr>
              <a:spLocks/>
            </p:cNvSpPr>
            <p:nvPr/>
          </p:nvSpPr>
          <p:spPr bwMode="auto">
            <a:xfrm>
              <a:off x="3134" y="2297"/>
              <a:ext cx="64" cy="57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5"/>
                </a:cxn>
                <a:cxn ang="0">
                  <a:pos x="12" y="17"/>
                </a:cxn>
                <a:cxn ang="0">
                  <a:pos x="26" y="27"/>
                </a:cxn>
                <a:cxn ang="0">
                  <a:pos x="38" y="39"/>
                </a:cxn>
                <a:cxn ang="0">
                  <a:pos x="48" y="48"/>
                </a:cxn>
                <a:cxn ang="0">
                  <a:pos x="60" y="57"/>
                </a:cxn>
                <a:cxn ang="0">
                  <a:pos x="64" y="54"/>
                </a:cxn>
                <a:cxn ang="0">
                  <a:pos x="55" y="47"/>
                </a:cxn>
                <a:cxn ang="0">
                  <a:pos x="51" y="44"/>
                </a:cxn>
                <a:cxn ang="0">
                  <a:pos x="42" y="35"/>
                </a:cxn>
                <a:cxn ang="0">
                  <a:pos x="29" y="23"/>
                </a:cxn>
                <a:cxn ang="0">
                  <a:pos x="15" y="12"/>
                </a:cxn>
                <a:cxn ang="0">
                  <a:pos x="4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3"/>
                </a:cxn>
              </a:cxnLst>
              <a:rect l="0" t="0" r="r" b="b"/>
              <a:pathLst>
                <a:path w="64" h="57">
                  <a:moveTo>
                    <a:pt x="2" y="3"/>
                  </a:moveTo>
                  <a:lnTo>
                    <a:pt x="0" y="5"/>
                  </a:lnTo>
                  <a:lnTo>
                    <a:pt x="12" y="17"/>
                  </a:lnTo>
                  <a:lnTo>
                    <a:pt x="26" y="27"/>
                  </a:lnTo>
                  <a:lnTo>
                    <a:pt x="38" y="39"/>
                  </a:lnTo>
                  <a:lnTo>
                    <a:pt x="48" y="48"/>
                  </a:lnTo>
                  <a:lnTo>
                    <a:pt x="60" y="57"/>
                  </a:lnTo>
                  <a:lnTo>
                    <a:pt x="64" y="54"/>
                  </a:lnTo>
                  <a:lnTo>
                    <a:pt x="55" y="47"/>
                  </a:lnTo>
                  <a:lnTo>
                    <a:pt x="51" y="44"/>
                  </a:lnTo>
                  <a:lnTo>
                    <a:pt x="42" y="35"/>
                  </a:lnTo>
                  <a:lnTo>
                    <a:pt x="29" y="23"/>
                  </a:lnTo>
                  <a:lnTo>
                    <a:pt x="15" y="12"/>
                  </a:lnTo>
                  <a:lnTo>
                    <a:pt x="4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06" name="Freeform 726"/>
            <p:cNvSpPr>
              <a:spLocks/>
            </p:cNvSpPr>
            <p:nvPr/>
          </p:nvSpPr>
          <p:spPr bwMode="auto">
            <a:xfrm>
              <a:off x="3153" y="2289"/>
              <a:ext cx="45" cy="62"/>
            </a:xfrm>
            <a:custGeom>
              <a:avLst/>
              <a:gdLst/>
              <a:ahLst/>
              <a:cxnLst>
                <a:cxn ang="0">
                  <a:pos x="45" y="62"/>
                </a:cxn>
                <a:cxn ang="0">
                  <a:pos x="37" y="46"/>
                </a:cxn>
                <a:cxn ang="0">
                  <a:pos x="33" y="38"/>
                </a:cxn>
                <a:cxn ang="0">
                  <a:pos x="22" y="22"/>
                </a:cxn>
                <a:cxn ang="0">
                  <a:pos x="14" y="12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1" y="31"/>
                </a:cxn>
                <a:cxn ang="0">
                  <a:pos x="28" y="41"/>
                </a:cxn>
                <a:cxn ang="0">
                  <a:pos x="35" y="51"/>
                </a:cxn>
                <a:cxn ang="0">
                  <a:pos x="36" y="55"/>
                </a:cxn>
                <a:cxn ang="0">
                  <a:pos x="45" y="62"/>
                </a:cxn>
              </a:cxnLst>
              <a:rect l="0" t="0" r="r" b="b"/>
              <a:pathLst>
                <a:path w="45" h="62">
                  <a:moveTo>
                    <a:pt x="45" y="62"/>
                  </a:moveTo>
                  <a:lnTo>
                    <a:pt x="37" y="46"/>
                  </a:lnTo>
                  <a:lnTo>
                    <a:pt x="33" y="38"/>
                  </a:lnTo>
                  <a:lnTo>
                    <a:pt x="22" y="22"/>
                  </a:lnTo>
                  <a:lnTo>
                    <a:pt x="14" y="12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9" y="15"/>
                  </a:lnTo>
                  <a:lnTo>
                    <a:pt x="21" y="31"/>
                  </a:lnTo>
                  <a:lnTo>
                    <a:pt x="28" y="41"/>
                  </a:lnTo>
                  <a:lnTo>
                    <a:pt x="35" y="51"/>
                  </a:lnTo>
                  <a:lnTo>
                    <a:pt x="36" y="55"/>
                  </a:lnTo>
                  <a:lnTo>
                    <a:pt x="45" y="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07" name="Freeform 727"/>
            <p:cNvSpPr>
              <a:spLocks/>
            </p:cNvSpPr>
            <p:nvPr/>
          </p:nvSpPr>
          <p:spPr bwMode="auto">
            <a:xfrm>
              <a:off x="3125" y="2253"/>
              <a:ext cx="37" cy="51"/>
            </a:xfrm>
            <a:custGeom>
              <a:avLst/>
              <a:gdLst/>
              <a:ahLst/>
              <a:cxnLst>
                <a:cxn ang="0">
                  <a:pos x="31" y="38"/>
                </a:cxn>
                <a:cxn ang="0">
                  <a:pos x="33" y="37"/>
                </a:cxn>
                <a:cxn ang="0">
                  <a:pos x="24" y="25"/>
                </a:cxn>
                <a:cxn ang="0">
                  <a:pos x="14" y="11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0" y="4"/>
                </a:cxn>
                <a:cxn ang="0">
                  <a:pos x="16" y="23"/>
                </a:cxn>
                <a:cxn ang="0">
                  <a:pos x="19" y="28"/>
                </a:cxn>
                <a:cxn ang="0">
                  <a:pos x="37" y="51"/>
                </a:cxn>
                <a:cxn ang="0">
                  <a:pos x="28" y="40"/>
                </a:cxn>
                <a:cxn ang="0">
                  <a:pos x="31" y="38"/>
                </a:cxn>
              </a:cxnLst>
              <a:rect l="0" t="0" r="r" b="b"/>
              <a:pathLst>
                <a:path w="37" h="51">
                  <a:moveTo>
                    <a:pt x="31" y="38"/>
                  </a:moveTo>
                  <a:lnTo>
                    <a:pt x="33" y="37"/>
                  </a:lnTo>
                  <a:lnTo>
                    <a:pt x="24" y="25"/>
                  </a:lnTo>
                  <a:lnTo>
                    <a:pt x="14" y="11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16" y="23"/>
                  </a:lnTo>
                  <a:lnTo>
                    <a:pt x="19" y="28"/>
                  </a:lnTo>
                  <a:lnTo>
                    <a:pt x="37" y="51"/>
                  </a:lnTo>
                  <a:lnTo>
                    <a:pt x="28" y="40"/>
                  </a:lnTo>
                  <a:lnTo>
                    <a:pt x="31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08" name="Freeform 728"/>
            <p:cNvSpPr>
              <a:spLocks/>
            </p:cNvSpPr>
            <p:nvPr/>
          </p:nvSpPr>
          <p:spPr bwMode="auto">
            <a:xfrm>
              <a:off x="3100" y="2227"/>
              <a:ext cx="38" cy="46"/>
            </a:xfrm>
            <a:custGeom>
              <a:avLst/>
              <a:gdLst/>
              <a:ahLst/>
              <a:cxnLst>
                <a:cxn ang="0">
                  <a:pos x="28" y="28"/>
                </a:cxn>
                <a:cxn ang="0">
                  <a:pos x="30" y="26"/>
                </a:cxn>
                <a:cxn ang="0">
                  <a:pos x="19" y="11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6" y="9"/>
                </a:cxn>
                <a:cxn ang="0">
                  <a:pos x="16" y="17"/>
                </a:cxn>
                <a:cxn ang="0">
                  <a:pos x="38" y="46"/>
                </a:cxn>
                <a:cxn ang="0">
                  <a:pos x="25" y="30"/>
                </a:cxn>
                <a:cxn ang="0">
                  <a:pos x="28" y="28"/>
                </a:cxn>
              </a:cxnLst>
              <a:rect l="0" t="0" r="r" b="b"/>
              <a:pathLst>
                <a:path w="38" h="46">
                  <a:moveTo>
                    <a:pt x="28" y="28"/>
                  </a:moveTo>
                  <a:lnTo>
                    <a:pt x="30" y="26"/>
                  </a:lnTo>
                  <a:lnTo>
                    <a:pt x="19" y="11"/>
                  </a:lnTo>
                  <a:lnTo>
                    <a:pt x="4" y="0"/>
                  </a:lnTo>
                  <a:lnTo>
                    <a:pt x="0" y="3"/>
                  </a:lnTo>
                  <a:lnTo>
                    <a:pt x="6" y="9"/>
                  </a:lnTo>
                  <a:lnTo>
                    <a:pt x="16" y="17"/>
                  </a:lnTo>
                  <a:lnTo>
                    <a:pt x="38" y="46"/>
                  </a:lnTo>
                  <a:lnTo>
                    <a:pt x="25" y="3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09" name="Freeform 729"/>
            <p:cNvSpPr>
              <a:spLocks/>
            </p:cNvSpPr>
            <p:nvPr/>
          </p:nvSpPr>
          <p:spPr bwMode="auto">
            <a:xfrm>
              <a:off x="3112" y="2209"/>
              <a:ext cx="28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1"/>
                </a:cxn>
                <a:cxn ang="0">
                  <a:pos x="7" y="23"/>
                </a:cxn>
                <a:cxn ang="0">
                  <a:pos x="13" y="32"/>
                </a:cxn>
                <a:cxn ang="0">
                  <a:pos x="28" y="39"/>
                </a:cxn>
                <a:cxn ang="0">
                  <a:pos x="23" y="28"/>
                </a:cxn>
                <a:cxn ang="0">
                  <a:pos x="18" y="21"/>
                </a:cxn>
                <a:cxn ang="0">
                  <a:pos x="10" y="1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8" h="39">
                  <a:moveTo>
                    <a:pt x="0" y="0"/>
                  </a:moveTo>
                  <a:lnTo>
                    <a:pt x="0" y="11"/>
                  </a:lnTo>
                  <a:lnTo>
                    <a:pt x="7" y="23"/>
                  </a:lnTo>
                  <a:lnTo>
                    <a:pt x="13" y="32"/>
                  </a:lnTo>
                  <a:lnTo>
                    <a:pt x="28" y="39"/>
                  </a:lnTo>
                  <a:lnTo>
                    <a:pt x="23" y="28"/>
                  </a:lnTo>
                  <a:lnTo>
                    <a:pt x="18" y="21"/>
                  </a:lnTo>
                  <a:lnTo>
                    <a:pt x="10" y="1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10" name="Freeform 730"/>
            <p:cNvSpPr>
              <a:spLocks/>
            </p:cNvSpPr>
            <p:nvPr/>
          </p:nvSpPr>
          <p:spPr bwMode="auto">
            <a:xfrm>
              <a:off x="3109" y="2209"/>
              <a:ext cx="34" cy="42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7" y="24"/>
                </a:cxn>
                <a:cxn ang="0">
                  <a:pos x="13" y="33"/>
                </a:cxn>
                <a:cxn ang="0">
                  <a:pos x="30" y="42"/>
                </a:cxn>
                <a:cxn ang="0">
                  <a:pos x="34" y="38"/>
                </a:cxn>
                <a:cxn ang="0">
                  <a:pos x="26" y="34"/>
                </a:cxn>
                <a:cxn ang="0">
                  <a:pos x="18" y="30"/>
                </a:cxn>
                <a:cxn ang="0">
                  <a:pos x="12" y="21"/>
                </a:cxn>
                <a:cxn ang="0">
                  <a:pos x="5" y="11"/>
                </a:cxn>
                <a:cxn ang="0">
                  <a:pos x="5" y="0"/>
                </a:cxn>
              </a:cxnLst>
              <a:rect l="0" t="0" r="r" b="b"/>
              <a:pathLst>
                <a:path w="34" h="42">
                  <a:moveTo>
                    <a:pt x="5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7" y="24"/>
                  </a:lnTo>
                  <a:lnTo>
                    <a:pt x="13" y="33"/>
                  </a:lnTo>
                  <a:lnTo>
                    <a:pt x="30" y="42"/>
                  </a:lnTo>
                  <a:lnTo>
                    <a:pt x="34" y="38"/>
                  </a:lnTo>
                  <a:lnTo>
                    <a:pt x="26" y="34"/>
                  </a:lnTo>
                  <a:lnTo>
                    <a:pt x="18" y="30"/>
                  </a:lnTo>
                  <a:lnTo>
                    <a:pt x="12" y="2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11" name="Freeform 731"/>
            <p:cNvSpPr>
              <a:spLocks/>
            </p:cNvSpPr>
            <p:nvPr/>
          </p:nvSpPr>
          <p:spPr bwMode="auto">
            <a:xfrm>
              <a:off x="3109" y="2207"/>
              <a:ext cx="34" cy="40"/>
            </a:xfrm>
            <a:custGeom>
              <a:avLst/>
              <a:gdLst/>
              <a:ahLst/>
              <a:cxnLst>
                <a:cxn ang="0">
                  <a:pos x="34" y="40"/>
                </a:cxn>
                <a:cxn ang="0">
                  <a:pos x="29" y="29"/>
                </a:cxn>
                <a:cxn ang="0">
                  <a:pos x="23" y="21"/>
                </a:cxn>
                <a:cxn ang="0">
                  <a:pos x="16" y="11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5" y="8"/>
                </a:cxn>
                <a:cxn ang="0">
                  <a:pos x="11" y="14"/>
                </a:cxn>
                <a:cxn ang="0">
                  <a:pos x="18" y="24"/>
                </a:cxn>
                <a:cxn ang="0">
                  <a:pos x="23" y="31"/>
                </a:cxn>
                <a:cxn ang="0">
                  <a:pos x="26" y="36"/>
                </a:cxn>
                <a:cxn ang="0">
                  <a:pos x="34" y="40"/>
                </a:cxn>
              </a:cxnLst>
              <a:rect l="0" t="0" r="r" b="b"/>
              <a:pathLst>
                <a:path w="34" h="40">
                  <a:moveTo>
                    <a:pt x="34" y="40"/>
                  </a:moveTo>
                  <a:lnTo>
                    <a:pt x="29" y="29"/>
                  </a:lnTo>
                  <a:lnTo>
                    <a:pt x="23" y="21"/>
                  </a:lnTo>
                  <a:lnTo>
                    <a:pt x="16" y="11"/>
                  </a:lnTo>
                  <a:lnTo>
                    <a:pt x="4" y="0"/>
                  </a:lnTo>
                  <a:lnTo>
                    <a:pt x="0" y="2"/>
                  </a:lnTo>
                  <a:lnTo>
                    <a:pt x="5" y="8"/>
                  </a:lnTo>
                  <a:lnTo>
                    <a:pt x="11" y="14"/>
                  </a:lnTo>
                  <a:lnTo>
                    <a:pt x="18" y="24"/>
                  </a:lnTo>
                  <a:lnTo>
                    <a:pt x="23" y="31"/>
                  </a:lnTo>
                  <a:lnTo>
                    <a:pt x="26" y="36"/>
                  </a:lnTo>
                  <a:lnTo>
                    <a:pt x="34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12" name="Freeform 732"/>
            <p:cNvSpPr>
              <a:spLocks/>
            </p:cNvSpPr>
            <p:nvPr/>
          </p:nvSpPr>
          <p:spPr bwMode="auto">
            <a:xfrm>
              <a:off x="3397" y="2046"/>
              <a:ext cx="22" cy="12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2" y="21"/>
                </a:cxn>
                <a:cxn ang="0">
                  <a:pos x="0" y="36"/>
                </a:cxn>
                <a:cxn ang="0">
                  <a:pos x="0" y="50"/>
                </a:cxn>
                <a:cxn ang="0">
                  <a:pos x="0" y="65"/>
                </a:cxn>
                <a:cxn ang="0">
                  <a:pos x="3" y="81"/>
                </a:cxn>
                <a:cxn ang="0">
                  <a:pos x="3" y="81"/>
                </a:cxn>
                <a:cxn ang="0">
                  <a:pos x="3" y="81"/>
                </a:cxn>
                <a:cxn ang="0">
                  <a:pos x="3" y="82"/>
                </a:cxn>
                <a:cxn ang="0">
                  <a:pos x="3" y="82"/>
                </a:cxn>
                <a:cxn ang="0">
                  <a:pos x="3" y="83"/>
                </a:cxn>
                <a:cxn ang="0">
                  <a:pos x="3" y="84"/>
                </a:cxn>
                <a:cxn ang="0">
                  <a:pos x="3" y="85"/>
                </a:cxn>
                <a:cxn ang="0">
                  <a:pos x="3" y="87"/>
                </a:cxn>
                <a:cxn ang="0">
                  <a:pos x="3" y="87"/>
                </a:cxn>
                <a:cxn ang="0">
                  <a:pos x="3" y="89"/>
                </a:cxn>
                <a:cxn ang="0">
                  <a:pos x="3" y="91"/>
                </a:cxn>
                <a:cxn ang="0">
                  <a:pos x="4" y="92"/>
                </a:cxn>
                <a:cxn ang="0">
                  <a:pos x="4" y="94"/>
                </a:cxn>
                <a:cxn ang="0">
                  <a:pos x="4" y="95"/>
                </a:cxn>
                <a:cxn ang="0">
                  <a:pos x="5" y="97"/>
                </a:cxn>
                <a:cxn ang="0">
                  <a:pos x="6" y="98"/>
                </a:cxn>
                <a:cxn ang="0">
                  <a:pos x="6" y="100"/>
                </a:cxn>
                <a:cxn ang="0">
                  <a:pos x="7" y="100"/>
                </a:cxn>
                <a:cxn ang="0">
                  <a:pos x="8" y="101"/>
                </a:cxn>
                <a:cxn ang="0">
                  <a:pos x="9" y="102"/>
                </a:cxn>
                <a:cxn ang="0">
                  <a:pos x="9" y="103"/>
                </a:cxn>
                <a:cxn ang="0">
                  <a:pos x="9" y="104"/>
                </a:cxn>
                <a:cxn ang="0">
                  <a:pos x="9" y="104"/>
                </a:cxn>
                <a:cxn ang="0">
                  <a:pos x="10" y="104"/>
                </a:cxn>
                <a:cxn ang="0">
                  <a:pos x="14" y="114"/>
                </a:cxn>
                <a:cxn ang="0">
                  <a:pos x="22" y="127"/>
                </a:cxn>
                <a:cxn ang="0">
                  <a:pos x="21" y="111"/>
                </a:cxn>
                <a:cxn ang="0">
                  <a:pos x="21" y="96"/>
                </a:cxn>
                <a:cxn ang="0">
                  <a:pos x="20" y="85"/>
                </a:cxn>
                <a:cxn ang="0">
                  <a:pos x="17" y="71"/>
                </a:cxn>
                <a:cxn ang="0">
                  <a:pos x="16" y="55"/>
                </a:cxn>
                <a:cxn ang="0">
                  <a:pos x="14" y="40"/>
                </a:cxn>
                <a:cxn ang="0">
                  <a:pos x="12" y="25"/>
                </a:cxn>
                <a:cxn ang="0">
                  <a:pos x="11" y="11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22" h="127">
                  <a:moveTo>
                    <a:pt x="8" y="0"/>
                  </a:moveTo>
                  <a:lnTo>
                    <a:pt x="2" y="21"/>
                  </a:lnTo>
                  <a:lnTo>
                    <a:pt x="0" y="36"/>
                  </a:lnTo>
                  <a:lnTo>
                    <a:pt x="0" y="50"/>
                  </a:lnTo>
                  <a:lnTo>
                    <a:pt x="0" y="65"/>
                  </a:lnTo>
                  <a:lnTo>
                    <a:pt x="3" y="81"/>
                  </a:lnTo>
                  <a:lnTo>
                    <a:pt x="3" y="81"/>
                  </a:lnTo>
                  <a:lnTo>
                    <a:pt x="3" y="81"/>
                  </a:lnTo>
                  <a:lnTo>
                    <a:pt x="3" y="82"/>
                  </a:lnTo>
                  <a:lnTo>
                    <a:pt x="3" y="82"/>
                  </a:lnTo>
                  <a:lnTo>
                    <a:pt x="3" y="83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7"/>
                  </a:lnTo>
                  <a:lnTo>
                    <a:pt x="3" y="87"/>
                  </a:lnTo>
                  <a:lnTo>
                    <a:pt x="3" y="89"/>
                  </a:lnTo>
                  <a:lnTo>
                    <a:pt x="3" y="91"/>
                  </a:lnTo>
                  <a:lnTo>
                    <a:pt x="4" y="92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5" y="97"/>
                  </a:lnTo>
                  <a:lnTo>
                    <a:pt x="6" y="98"/>
                  </a:lnTo>
                  <a:lnTo>
                    <a:pt x="6" y="100"/>
                  </a:lnTo>
                  <a:lnTo>
                    <a:pt x="7" y="100"/>
                  </a:lnTo>
                  <a:lnTo>
                    <a:pt x="8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4"/>
                  </a:lnTo>
                  <a:lnTo>
                    <a:pt x="9" y="104"/>
                  </a:lnTo>
                  <a:lnTo>
                    <a:pt x="10" y="104"/>
                  </a:lnTo>
                  <a:lnTo>
                    <a:pt x="14" y="114"/>
                  </a:lnTo>
                  <a:lnTo>
                    <a:pt x="22" y="127"/>
                  </a:lnTo>
                  <a:lnTo>
                    <a:pt x="21" y="111"/>
                  </a:lnTo>
                  <a:lnTo>
                    <a:pt x="21" y="96"/>
                  </a:lnTo>
                  <a:lnTo>
                    <a:pt x="20" y="85"/>
                  </a:lnTo>
                  <a:lnTo>
                    <a:pt x="17" y="71"/>
                  </a:lnTo>
                  <a:lnTo>
                    <a:pt x="16" y="55"/>
                  </a:lnTo>
                  <a:lnTo>
                    <a:pt x="14" y="40"/>
                  </a:lnTo>
                  <a:lnTo>
                    <a:pt x="12" y="25"/>
                  </a:lnTo>
                  <a:lnTo>
                    <a:pt x="11" y="11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13" name="Freeform 733"/>
            <p:cNvSpPr>
              <a:spLocks/>
            </p:cNvSpPr>
            <p:nvPr/>
          </p:nvSpPr>
          <p:spPr bwMode="auto">
            <a:xfrm>
              <a:off x="3394" y="2046"/>
              <a:ext cx="13" cy="8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8" y="0"/>
                </a:cxn>
                <a:cxn ang="0">
                  <a:pos x="2" y="21"/>
                </a:cxn>
                <a:cxn ang="0">
                  <a:pos x="0" y="36"/>
                </a:cxn>
                <a:cxn ang="0">
                  <a:pos x="0" y="65"/>
                </a:cxn>
                <a:cxn ang="0">
                  <a:pos x="3" y="81"/>
                </a:cxn>
                <a:cxn ang="0">
                  <a:pos x="3" y="83"/>
                </a:cxn>
                <a:cxn ang="0">
                  <a:pos x="6" y="83"/>
                </a:cxn>
                <a:cxn ang="0">
                  <a:pos x="8" y="83"/>
                </a:cxn>
                <a:cxn ang="0">
                  <a:pos x="8" y="81"/>
                </a:cxn>
                <a:cxn ang="0">
                  <a:pos x="8" y="81"/>
                </a:cxn>
                <a:cxn ang="0">
                  <a:pos x="6" y="65"/>
                </a:cxn>
                <a:cxn ang="0">
                  <a:pos x="6" y="36"/>
                </a:cxn>
                <a:cxn ang="0">
                  <a:pos x="8" y="22"/>
                </a:cxn>
                <a:cxn ang="0">
                  <a:pos x="13" y="0"/>
                </a:cxn>
              </a:cxnLst>
              <a:rect l="0" t="0" r="r" b="b"/>
              <a:pathLst>
                <a:path w="13" h="83">
                  <a:moveTo>
                    <a:pt x="13" y="0"/>
                  </a:moveTo>
                  <a:lnTo>
                    <a:pt x="8" y="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0" y="65"/>
                  </a:lnTo>
                  <a:lnTo>
                    <a:pt x="3" y="81"/>
                  </a:lnTo>
                  <a:lnTo>
                    <a:pt x="3" y="83"/>
                  </a:lnTo>
                  <a:lnTo>
                    <a:pt x="6" y="83"/>
                  </a:lnTo>
                  <a:lnTo>
                    <a:pt x="8" y="83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6" y="65"/>
                  </a:lnTo>
                  <a:lnTo>
                    <a:pt x="6" y="36"/>
                  </a:lnTo>
                  <a:lnTo>
                    <a:pt x="8" y="2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14" name="Freeform 734"/>
            <p:cNvSpPr>
              <a:spLocks/>
            </p:cNvSpPr>
            <p:nvPr/>
          </p:nvSpPr>
          <p:spPr bwMode="auto">
            <a:xfrm>
              <a:off x="3397" y="2128"/>
              <a:ext cx="5" cy="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1" y="3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0" y="1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3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15" name="Freeform 735"/>
            <p:cNvSpPr>
              <a:spLocks/>
            </p:cNvSpPr>
            <p:nvPr/>
          </p:nvSpPr>
          <p:spPr bwMode="auto">
            <a:xfrm>
              <a:off x="3397" y="2129"/>
              <a:ext cx="6" cy="4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1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6" y="4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</a:cxnLst>
              <a:rect l="0" t="0" r="r" b="b"/>
              <a:pathLst>
                <a:path w="6" h="4">
                  <a:moveTo>
                    <a:pt x="3" y="1"/>
                  </a:moveTo>
                  <a:lnTo>
                    <a:pt x="0" y="1"/>
                  </a:lnTo>
                  <a:lnTo>
                    <a:pt x="0" y="4"/>
                  </a:lnTo>
                  <a:lnTo>
                    <a:pt x="3" y="4"/>
                  </a:lnTo>
                  <a:lnTo>
                    <a:pt x="6" y="4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16" name="Freeform 736"/>
            <p:cNvSpPr>
              <a:spLocks/>
            </p:cNvSpPr>
            <p:nvPr/>
          </p:nvSpPr>
          <p:spPr bwMode="auto">
            <a:xfrm>
              <a:off x="3397" y="2132"/>
              <a:ext cx="6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1" y="2"/>
                </a:cxn>
                <a:cxn ang="0">
                  <a:pos x="3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0" y="1"/>
                </a:cxn>
              </a:cxnLst>
              <a:rect l="0" t="0" r="r" b="b"/>
              <a:pathLst>
                <a:path w="6" h="2">
                  <a:moveTo>
                    <a:pt x="0" y="1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3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17" name="Freeform 737"/>
            <p:cNvSpPr>
              <a:spLocks/>
            </p:cNvSpPr>
            <p:nvPr/>
          </p:nvSpPr>
          <p:spPr bwMode="auto">
            <a:xfrm>
              <a:off x="3398" y="2133"/>
              <a:ext cx="8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2" y="12"/>
                </a:cxn>
                <a:cxn ang="0">
                  <a:pos x="2" y="13"/>
                </a:cxn>
                <a:cxn ang="0">
                  <a:pos x="5" y="13"/>
                </a:cxn>
                <a:cxn ang="0">
                  <a:pos x="8" y="12"/>
                </a:cxn>
                <a:cxn ang="0">
                  <a:pos x="8" y="11"/>
                </a:cxn>
                <a:cxn ang="0">
                  <a:pos x="7" y="9"/>
                </a:cxn>
                <a:cxn ang="0">
                  <a:pos x="6" y="6"/>
                </a:cxn>
                <a:cxn ang="0">
                  <a:pos x="6" y="4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2" y="0"/>
                </a:cxn>
              </a:cxnLst>
              <a:rect l="0" t="0" r="r" b="b"/>
              <a:pathLst>
                <a:path w="8" h="13">
                  <a:moveTo>
                    <a:pt x="2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5" y="13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7" y="9"/>
                  </a:lnTo>
                  <a:lnTo>
                    <a:pt x="6" y="6"/>
                  </a:lnTo>
                  <a:lnTo>
                    <a:pt x="6" y="4"/>
                  </a:lnTo>
                  <a:lnTo>
                    <a:pt x="5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18" name="Freeform 738"/>
            <p:cNvSpPr>
              <a:spLocks/>
            </p:cNvSpPr>
            <p:nvPr/>
          </p:nvSpPr>
          <p:spPr bwMode="auto">
            <a:xfrm>
              <a:off x="3400" y="2144"/>
              <a:ext cx="6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0" y="2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19" name="Freeform 739"/>
            <p:cNvSpPr>
              <a:spLocks/>
            </p:cNvSpPr>
            <p:nvPr/>
          </p:nvSpPr>
          <p:spPr bwMode="auto">
            <a:xfrm>
              <a:off x="3402" y="2145"/>
              <a:ext cx="5" cy="3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1"/>
                </a:cxn>
              </a:cxnLst>
              <a:rect l="0" t="0" r="r" b="b"/>
              <a:pathLst>
                <a:path w="5" h="3">
                  <a:moveTo>
                    <a:pt x="2" y="1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3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20" name="Freeform 740"/>
            <p:cNvSpPr>
              <a:spLocks/>
            </p:cNvSpPr>
            <p:nvPr/>
          </p:nvSpPr>
          <p:spPr bwMode="auto">
            <a:xfrm>
              <a:off x="3402" y="2146"/>
              <a:ext cx="5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0" y="2"/>
                </a:cxn>
              </a:cxnLst>
              <a:rect l="0" t="0" r="r" b="b"/>
              <a:pathLst>
                <a:path w="5" h="4">
                  <a:moveTo>
                    <a:pt x="0" y="2"/>
                  </a:moveTo>
                  <a:lnTo>
                    <a:pt x="1" y="3"/>
                  </a:lnTo>
                  <a:lnTo>
                    <a:pt x="2" y="4"/>
                  </a:lnTo>
                  <a:lnTo>
                    <a:pt x="4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21" name="Freeform 741"/>
            <p:cNvSpPr>
              <a:spLocks/>
            </p:cNvSpPr>
            <p:nvPr/>
          </p:nvSpPr>
          <p:spPr bwMode="auto">
            <a:xfrm>
              <a:off x="3403" y="2146"/>
              <a:ext cx="5" cy="4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3" y="3"/>
                </a:cxn>
                <a:cxn ang="0">
                  <a:pos x="5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3" y="2"/>
                </a:cxn>
              </a:cxnLst>
              <a:rect l="0" t="0" r="r" b="b"/>
              <a:pathLst>
                <a:path w="5" h="4">
                  <a:moveTo>
                    <a:pt x="3" y="2"/>
                  </a:moveTo>
                  <a:lnTo>
                    <a:pt x="0" y="3"/>
                  </a:lnTo>
                  <a:lnTo>
                    <a:pt x="1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22" name="Freeform 742"/>
            <p:cNvSpPr>
              <a:spLocks/>
            </p:cNvSpPr>
            <p:nvPr/>
          </p:nvSpPr>
          <p:spPr bwMode="auto">
            <a:xfrm>
              <a:off x="3404" y="2147"/>
              <a:ext cx="4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3"/>
                </a:cxn>
              </a:cxnLst>
              <a:rect l="0" t="0" r="r" b="b"/>
              <a:pathLst>
                <a:path w="4" h="5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23" name="Freeform 743"/>
            <p:cNvSpPr>
              <a:spLocks/>
            </p:cNvSpPr>
            <p:nvPr/>
          </p:nvSpPr>
          <p:spPr bwMode="auto">
            <a:xfrm>
              <a:off x="3405" y="2147"/>
              <a:ext cx="2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2" y="5"/>
                </a:cxn>
                <a:cxn ang="0">
                  <a:pos x="2" y="3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1" y="3"/>
                </a:cxn>
                <a:cxn ang="0">
                  <a:pos x="0" y="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24" name="Freeform 744"/>
            <p:cNvSpPr>
              <a:spLocks/>
            </p:cNvSpPr>
            <p:nvPr/>
          </p:nvSpPr>
          <p:spPr bwMode="auto">
            <a:xfrm>
              <a:off x="3404" y="2147"/>
              <a:ext cx="17" cy="28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0" y="4"/>
                </a:cxn>
                <a:cxn ang="0">
                  <a:pos x="4" y="13"/>
                </a:cxn>
                <a:cxn ang="0">
                  <a:pos x="12" y="28"/>
                </a:cxn>
                <a:cxn ang="0">
                  <a:pos x="17" y="26"/>
                </a:cxn>
                <a:cxn ang="0">
                  <a:pos x="12" y="16"/>
                </a:cxn>
                <a:cxn ang="0">
                  <a:pos x="9" y="12"/>
                </a:cxn>
                <a:cxn ang="0">
                  <a:pos x="6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3"/>
                </a:cxn>
              </a:cxnLst>
              <a:rect l="0" t="0" r="r" b="b"/>
              <a:pathLst>
                <a:path w="17" h="28">
                  <a:moveTo>
                    <a:pt x="3" y="3"/>
                  </a:moveTo>
                  <a:lnTo>
                    <a:pt x="0" y="4"/>
                  </a:lnTo>
                  <a:lnTo>
                    <a:pt x="4" y="13"/>
                  </a:lnTo>
                  <a:lnTo>
                    <a:pt x="12" y="28"/>
                  </a:lnTo>
                  <a:lnTo>
                    <a:pt x="17" y="26"/>
                  </a:lnTo>
                  <a:lnTo>
                    <a:pt x="12" y="16"/>
                  </a:lnTo>
                  <a:lnTo>
                    <a:pt x="9" y="12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25" name="Freeform 745"/>
            <p:cNvSpPr>
              <a:spLocks/>
            </p:cNvSpPr>
            <p:nvPr/>
          </p:nvSpPr>
          <p:spPr bwMode="auto">
            <a:xfrm>
              <a:off x="3402" y="2046"/>
              <a:ext cx="19" cy="127"/>
            </a:xfrm>
            <a:custGeom>
              <a:avLst/>
              <a:gdLst/>
              <a:ahLst/>
              <a:cxnLst>
                <a:cxn ang="0">
                  <a:pos x="19" y="127"/>
                </a:cxn>
                <a:cxn ang="0">
                  <a:pos x="19" y="111"/>
                </a:cxn>
                <a:cxn ang="0">
                  <a:pos x="18" y="96"/>
                </a:cxn>
                <a:cxn ang="0">
                  <a:pos x="17" y="84"/>
                </a:cxn>
                <a:cxn ang="0">
                  <a:pos x="15" y="71"/>
                </a:cxn>
                <a:cxn ang="0">
                  <a:pos x="14" y="54"/>
                </a:cxn>
                <a:cxn ang="0">
                  <a:pos x="11" y="38"/>
                </a:cxn>
                <a:cxn ang="0">
                  <a:pos x="10" y="25"/>
                </a:cxn>
                <a:cxn ang="0">
                  <a:pos x="9" y="11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3" y="10"/>
                </a:cxn>
                <a:cxn ang="0">
                  <a:pos x="3" y="12"/>
                </a:cxn>
                <a:cxn ang="0">
                  <a:pos x="4" y="25"/>
                </a:cxn>
                <a:cxn ang="0">
                  <a:pos x="6" y="41"/>
                </a:cxn>
                <a:cxn ang="0">
                  <a:pos x="9" y="55"/>
                </a:cxn>
                <a:cxn ang="0">
                  <a:pos x="10" y="72"/>
                </a:cxn>
                <a:cxn ang="0">
                  <a:pos x="12" y="86"/>
                </a:cxn>
                <a:cxn ang="0">
                  <a:pos x="13" y="96"/>
                </a:cxn>
                <a:cxn ang="0">
                  <a:pos x="13" y="111"/>
                </a:cxn>
                <a:cxn ang="0">
                  <a:pos x="14" y="117"/>
                </a:cxn>
                <a:cxn ang="0">
                  <a:pos x="19" y="127"/>
                </a:cxn>
              </a:cxnLst>
              <a:rect l="0" t="0" r="r" b="b"/>
              <a:pathLst>
                <a:path w="19" h="127">
                  <a:moveTo>
                    <a:pt x="19" y="127"/>
                  </a:moveTo>
                  <a:lnTo>
                    <a:pt x="19" y="111"/>
                  </a:lnTo>
                  <a:lnTo>
                    <a:pt x="18" y="96"/>
                  </a:lnTo>
                  <a:lnTo>
                    <a:pt x="17" y="84"/>
                  </a:lnTo>
                  <a:lnTo>
                    <a:pt x="15" y="71"/>
                  </a:lnTo>
                  <a:lnTo>
                    <a:pt x="14" y="54"/>
                  </a:lnTo>
                  <a:lnTo>
                    <a:pt x="11" y="38"/>
                  </a:lnTo>
                  <a:lnTo>
                    <a:pt x="10" y="25"/>
                  </a:lnTo>
                  <a:lnTo>
                    <a:pt x="9" y="11"/>
                  </a:lnTo>
                  <a:lnTo>
                    <a:pt x="5" y="0"/>
                  </a:lnTo>
                  <a:lnTo>
                    <a:pt x="0" y="0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4" y="25"/>
                  </a:lnTo>
                  <a:lnTo>
                    <a:pt x="6" y="41"/>
                  </a:lnTo>
                  <a:lnTo>
                    <a:pt x="9" y="55"/>
                  </a:lnTo>
                  <a:lnTo>
                    <a:pt x="10" y="72"/>
                  </a:lnTo>
                  <a:lnTo>
                    <a:pt x="12" y="86"/>
                  </a:lnTo>
                  <a:lnTo>
                    <a:pt x="13" y="96"/>
                  </a:lnTo>
                  <a:lnTo>
                    <a:pt x="13" y="111"/>
                  </a:lnTo>
                  <a:lnTo>
                    <a:pt x="14" y="117"/>
                  </a:lnTo>
                  <a:lnTo>
                    <a:pt x="19" y="1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26" name="Freeform 746"/>
            <p:cNvSpPr>
              <a:spLocks/>
            </p:cNvSpPr>
            <p:nvPr/>
          </p:nvSpPr>
          <p:spPr bwMode="auto">
            <a:xfrm>
              <a:off x="3451" y="2068"/>
              <a:ext cx="7" cy="42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11"/>
                </a:cxn>
                <a:cxn ang="0">
                  <a:pos x="0" y="20"/>
                </a:cxn>
                <a:cxn ang="0">
                  <a:pos x="0" y="28"/>
                </a:cxn>
                <a:cxn ang="0">
                  <a:pos x="2" y="35"/>
                </a:cxn>
                <a:cxn ang="0">
                  <a:pos x="7" y="42"/>
                </a:cxn>
                <a:cxn ang="0">
                  <a:pos x="7" y="27"/>
                </a:cxn>
                <a:cxn ang="0">
                  <a:pos x="7" y="16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7" h="42">
                  <a:moveTo>
                    <a:pt x="5" y="0"/>
                  </a:moveTo>
                  <a:lnTo>
                    <a:pt x="0" y="11"/>
                  </a:lnTo>
                  <a:lnTo>
                    <a:pt x="0" y="20"/>
                  </a:lnTo>
                  <a:lnTo>
                    <a:pt x="0" y="28"/>
                  </a:lnTo>
                  <a:lnTo>
                    <a:pt x="2" y="35"/>
                  </a:lnTo>
                  <a:lnTo>
                    <a:pt x="7" y="42"/>
                  </a:lnTo>
                  <a:lnTo>
                    <a:pt x="7" y="27"/>
                  </a:lnTo>
                  <a:lnTo>
                    <a:pt x="7" y="16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27" name="Freeform 747"/>
            <p:cNvSpPr>
              <a:spLocks/>
            </p:cNvSpPr>
            <p:nvPr/>
          </p:nvSpPr>
          <p:spPr bwMode="auto">
            <a:xfrm>
              <a:off x="3448" y="2067"/>
              <a:ext cx="13" cy="45"/>
            </a:xfrm>
            <a:custGeom>
              <a:avLst/>
              <a:gdLst/>
              <a:ahLst/>
              <a:cxnLst>
                <a:cxn ang="0">
                  <a:pos x="10" y="2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0" y="29"/>
                </a:cxn>
                <a:cxn ang="0">
                  <a:pos x="2" y="38"/>
                </a:cxn>
                <a:cxn ang="0">
                  <a:pos x="8" y="45"/>
                </a:cxn>
                <a:cxn ang="0">
                  <a:pos x="13" y="43"/>
                </a:cxn>
                <a:cxn ang="0">
                  <a:pos x="8" y="35"/>
                </a:cxn>
                <a:cxn ang="0">
                  <a:pos x="8" y="35"/>
                </a:cxn>
                <a:cxn ang="0">
                  <a:pos x="6" y="29"/>
                </a:cxn>
                <a:cxn ang="0">
                  <a:pos x="6" y="12"/>
                </a:cxn>
                <a:cxn ang="0">
                  <a:pos x="10" y="2"/>
                </a:cxn>
              </a:cxnLst>
              <a:rect l="0" t="0" r="r" b="b"/>
              <a:pathLst>
                <a:path w="13" h="45">
                  <a:moveTo>
                    <a:pt x="10" y="2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0" y="29"/>
                  </a:lnTo>
                  <a:lnTo>
                    <a:pt x="2" y="38"/>
                  </a:lnTo>
                  <a:lnTo>
                    <a:pt x="8" y="45"/>
                  </a:lnTo>
                  <a:lnTo>
                    <a:pt x="13" y="43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6" y="29"/>
                  </a:lnTo>
                  <a:lnTo>
                    <a:pt x="6" y="1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28" name="Freeform 748"/>
            <p:cNvSpPr>
              <a:spLocks/>
            </p:cNvSpPr>
            <p:nvPr/>
          </p:nvSpPr>
          <p:spPr bwMode="auto">
            <a:xfrm>
              <a:off x="3454" y="2067"/>
              <a:ext cx="7" cy="43"/>
            </a:xfrm>
            <a:custGeom>
              <a:avLst/>
              <a:gdLst/>
              <a:ahLst/>
              <a:cxnLst>
                <a:cxn ang="0">
                  <a:pos x="7" y="43"/>
                </a:cxn>
                <a:cxn ang="0">
                  <a:pos x="7" y="17"/>
                </a:cxn>
                <a:cxn ang="0">
                  <a:pos x="5" y="1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2" y="17"/>
                </a:cxn>
                <a:cxn ang="0">
                  <a:pos x="2" y="35"/>
                </a:cxn>
                <a:cxn ang="0">
                  <a:pos x="7" y="43"/>
                </a:cxn>
              </a:cxnLst>
              <a:rect l="0" t="0" r="r" b="b"/>
              <a:pathLst>
                <a:path w="7" h="43">
                  <a:moveTo>
                    <a:pt x="7" y="43"/>
                  </a:moveTo>
                  <a:lnTo>
                    <a:pt x="7" y="17"/>
                  </a:lnTo>
                  <a:lnTo>
                    <a:pt x="5" y="1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" y="17"/>
                  </a:lnTo>
                  <a:lnTo>
                    <a:pt x="2" y="35"/>
                  </a:lnTo>
                  <a:lnTo>
                    <a:pt x="7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29" name="Freeform 749"/>
            <p:cNvSpPr>
              <a:spLocks/>
            </p:cNvSpPr>
            <p:nvPr/>
          </p:nvSpPr>
          <p:spPr bwMode="auto">
            <a:xfrm>
              <a:off x="3506" y="2115"/>
              <a:ext cx="25" cy="2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0" y="0"/>
                </a:cxn>
                <a:cxn ang="0">
                  <a:pos x="19" y="4"/>
                </a:cxn>
                <a:cxn ang="0">
                  <a:pos x="19" y="5"/>
                </a:cxn>
                <a:cxn ang="0">
                  <a:pos x="19" y="5"/>
                </a:cxn>
                <a:cxn ang="0">
                  <a:pos x="20" y="5"/>
                </a:cxn>
                <a:cxn ang="0">
                  <a:pos x="20" y="5"/>
                </a:cxn>
                <a:cxn ang="0">
                  <a:pos x="21" y="6"/>
                </a:cxn>
                <a:cxn ang="0">
                  <a:pos x="21" y="6"/>
                </a:cxn>
                <a:cxn ang="0">
                  <a:pos x="22" y="6"/>
                </a:cxn>
                <a:cxn ang="0">
                  <a:pos x="22" y="7"/>
                </a:cxn>
                <a:cxn ang="0">
                  <a:pos x="23" y="8"/>
                </a:cxn>
                <a:cxn ang="0">
                  <a:pos x="23" y="9"/>
                </a:cxn>
                <a:cxn ang="0">
                  <a:pos x="23" y="10"/>
                </a:cxn>
                <a:cxn ang="0">
                  <a:pos x="24" y="10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3"/>
                </a:cxn>
                <a:cxn ang="0">
                  <a:pos x="24" y="14"/>
                </a:cxn>
                <a:cxn ang="0">
                  <a:pos x="24" y="15"/>
                </a:cxn>
                <a:cxn ang="0">
                  <a:pos x="24" y="16"/>
                </a:cxn>
                <a:cxn ang="0">
                  <a:pos x="24" y="17"/>
                </a:cxn>
                <a:cxn ang="0">
                  <a:pos x="24" y="17"/>
                </a:cxn>
                <a:cxn ang="0">
                  <a:pos x="24" y="18"/>
                </a:cxn>
                <a:cxn ang="0">
                  <a:pos x="24" y="18"/>
                </a:cxn>
                <a:cxn ang="0">
                  <a:pos x="24" y="18"/>
                </a:cxn>
                <a:cxn ang="0">
                  <a:pos x="25" y="18"/>
                </a:cxn>
                <a:cxn ang="0">
                  <a:pos x="19" y="20"/>
                </a:cxn>
                <a:cxn ang="0">
                  <a:pos x="13" y="18"/>
                </a:cxn>
                <a:cxn ang="0">
                  <a:pos x="7" y="12"/>
                </a:cxn>
                <a:cxn ang="0">
                  <a:pos x="4" y="9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5" h="20">
                  <a:moveTo>
                    <a:pt x="0" y="2"/>
                  </a:moveTo>
                  <a:lnTo>
                    <a:pt x="10" y="0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3" y="10"/>
                  </a:lnTo>
                  <a:lnTo>
                    <a:pt x="24" y="10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5" y="18"/>
                  </a:lnTo>
                  <a:lnTo>
                    <a:pt x="19" y="20"/>
                  </a:lnTo>
                  <a:lnTo>
                    <a:pt x="13" y="18"/>
                  </a:lnTo>
                  <a:lnTo>
                    <a:pt x="7" y="12"/>
                  </a:lnTo>
                  <a:lnTo>
                    <a:pt x="4" y="9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30" name="Freeform 750"/>
            <p:cNvSpPr>
              <a:spLocks/>
            </p:cNvSpPr>
            <p:nvPr/>
          </p:nvSpPr>
          <p:spPr bwMode="auto">
            <a:xfrm>
              <a:off x="3506" y="2112"/>
              <a:ext cx="20" cy="9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" y="8"/>
                </a:cxn>
                <a:cxn ang="0">
                  <a:pos x="10" y="6"/>
                </a:cxn>
                <a:cxn ang="0">
                  <a:pos x="19" y="9"/>
                </a:cxn>
                <a:cxn ang="0">
                  <a:pos x="19" y="7"/>
                </a:cxn>
                <a:cxn ang="0">
                  <a:pos x="20" y="5"/>
                </a:cxn>
                <a:cxn ang="0">
                  <a:pos x="9" y="0"/>
                </a:cxn>
                <a:cxn ang="0">
                  <a:pos x="0" y="3"/>
                </a:cxn>
              </a:cxnLst>
              <a:rect l="0" t="0" r="r" b="b"/>
              <a:pathLst>
                <a:path w="20" h="9">
                  <a:moveTo>
                    <a:pt x="0" y="3"/>
                  </a:moveTo>
                  <a:lnTo>
                    <a:pt x="1" y="8"/>
                  </a:lnTo>
                  <a:lnTo>
                    <a:pt x="10" y="6"/>
                  </a:lnTo>
                  <a:lnTo>
                    <a:pt x="19" y="9"/>
                  </a:lnTo>
                  <a:lnTo>
                    <a:pt x="19" y="7"/>
                  </a:lnTo>
                  <a:lnTo>
                    <a:pt x="20" y="5"/>
                  </a:lnTo>
                  <a:lnTo>
                    <a:pt x="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31" name="Freeform 751"/>
            <p:cNvSpPr>
              <a:spLocks/>
            </p:cNvSpPr>
            <p:nvPr/>
          </p:nvSpPr>
          <p:spPr bwMode="auto">
            <a:xfrm>
              <a:off x="3523" y="2117"/>
              <a:ext cx="5" cy="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5" y="3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2"/>
                </a:cxn>
              </a:cxnLst>
              <a:rect l="0" t="0" r="r" b="b"/>
              <a:pathLst>
                <a:path w="5" h="3">
                  <a:moveTo>
                    <a:pt x="2" y="2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2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32" name="Freeform 752"/>
            <p:cNvSpPr>
              <a:spLocks/>
            </p:cNvSpPr>
            <p:nvPr/>
          </p:nvSpPr>
          <p:spPr bwMode="auto">
            <a:xfrm>
              <a:off x="3523" y="2117"/>
              <a:ext cx="3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2" y="5"/>
                </a:cxn>
                <a:cxn ang="0">
                  <a:pos x="3" y="5"/>
                </a:cxn>
                <a:cxn ang="0">
                  <a:pos x="3" y="3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3"/>
                </a:cxn>
                <a:cxn ang="0">
                  <a:pos x="0" y="3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33" name="Freeform 753"/>
            <p:cNvSpPr>
              <a:spLocks/>
            </p:cNvSpPr>
            <p:nvPr/>
          </p:nvSpPr>
          <p:spPr bwMode="auto">
            <a:xfrm>
              <a:off x="3524" y="2117"/>
              <a:ext cx="6" cy="6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4" y="4"/>
                </a:cxn>
                <a:cxn ang="0">
                  <a:pos x="6" y="3"/>
                </a:cxn>
                <a:cxn ang="0">
                  <a:pos x="4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3"/>
                </a:cxn>
              </a:cxnLst>
              <a:rect l="0" t="0" r="r" b="b"/>
              <a:pathLst>
                <a:path w="6" h="6">
                  <a:moveTo>
                    <a:pt x="2" y="3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34" name="Freeform 754"/>
            <p:cNvSpPr>
              <a:spLocks/>
            </p:cNvSpPr>
            <p:nvPr/>
          </p:nvSpPr>
          <p:spPr bwMode="auto">
            <a:xfrm>
              <a:off x="3525" y="2120"/>
              <a:ext cx="6" cy="3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3" y="2"/>
                </a:cxn>
                <a:cxn ang="0">
                  <a:pos x="6" y="1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3" y="1"/>
                </a:cxn>
              </a:cxnLst>
              <a:rect l="0" t="0" r="r" b="b"/>
              <a:pathLst>
                <a:path w="6" h="3">
                  <a:moveTo>
                    <a:pt x="3" y="1"/>
                  </a:moveTo>
                  <a:lnTo>
                    <a:pt x="0" y="2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35" name="Freeform 755"/>
            <p:cNvSpPr>
              <a:spLocks/>
            </p:cNvSpPr>
            <p:nvPr/>
          </p:nvSpPr>
          <p:spPr bwMode="auto">
            <a:xfrm>
              <a:off x="3526" y="2121"/>
              <a:ext cx="5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3" y="2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2"/>
                </a:cxn>
              </a:cxnLst>
              <a:rect l="0" t="0" r="r" b="b"/>
              <a:pathLst>
                <a:path w="5" h="4">
                  <a:moveTo>
                    <a:pt x="0" y="2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36" name="Freeform 756"/>
            <p:cNvSpPr>
              <a:spLocks/>
            </p:cNvSpPr>
            <p:nvPr/>
          </p:nvSpPr>
          <p:spPr bwMode="auto">
            <a:xfrm>
              <a:off x="3526" y="2121"/>
              <a:ext cx="5" cy="3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3" y="3"/>
                </a:cxn>
                <a:cxn ang="0">
                  <a:pos x="5" y="3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3" y="2"/>
                </a:cxn>
              </a:cxnLst>
              <a:rect l="0" t="0" r="r" b="b"/>
              <a:pathLst>
                <a:path w="5" h="3">
                  <a:moveTo>
                    <a:pt x="3" y="2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37" name="Freeform 757"/>
            <p:cNvSpPr>
              <a:spLocks/>
            </p:cNvSpPr>
            <p:nvPr/>
          </p:nvSpPr>
          <p:spPr bwMode="auto">
            <a:xfrm>
              <a:off x="3526" y="2123"/>
              <a:ext cx="5" cy="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1" y="3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0" y="1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3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38" name="Freeform 758"/>
            <p:cNvSpPr>
              <a:spLocks/>
            </p:cNvSpPr>
            <p:nvPr/>
          </p:nvSpPr>
          <p:spPr bwMode="auto">
            <a:xfrm>
              <a:off x="3527" y="2123"/>
              <a:ext cx="4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3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3"/>
                </a:cxn>
              </a:cxnLst>
              <a:rect l="0" t="0" r="r" b="b"/>
              <a:pathLst>
                <a:path w="4"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3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39" name="Freeform 759"/>
            <p:cNvSpPr>
              <a:spLocks/>
            </p:cNvSpPr>
            <p:nvPr/>
          </p:nvSpPr>
          <p:spPr bwMode="auto">
            <a:xfrm>
              <a:off x="3527" y="2123"/>
              <a:ext cx="5" cy="4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5" y="4"/>
                </a:cxn>
                <a:cxn ang="0">
                  <a:pos x="5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3" y="2"/>
                </a:cxn>
              </a:cxnLst>
              <a:rect l="0" t="0" r="r" b="b"/>
              <a:pathLst>
                <a:path w="5" h="4">
                  <a:moveTo>
                    <a:pt x="3" y="2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3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40" name="Freeform 760"/>
            <p:cNvSpPr>
              <a:spLocks/>
            </p:cNvSpPr>
            <p:nvPr/>
          </p:nvSpPr>
          <p:spPr bwMode="auto">
            <a:xfrm>
              <a:off x="3527" y="2127"/>
              <a:ext cx="5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3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41" name="Freeform 761"/>
            <p:cNvSpPr>
              <a:spLocks/>
            </p:cNvSpPr>
            <p:nvPr/>
          </p:nvSpPr>
          <p:spPr bwMode="auto">
            <a:xfrm>
              <a:off x="3527" y="2127"/>
              <a:ext cx="6" cy="6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1"/>
                </a:cxn>
                <a:cxn ang="0">
                  <a:pos x="0" y="6"/>
                </a:cxn>
                <a:cxn ang="0">
                  <a:pos x="3" y="6"/>
                </a:cxn>
                <a:cxn ang="0">
                  <a:pos x="6" y="6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3" y="1"/>
                </a:cxn>
              </a:cxnLst>
              <a:rect l="0" t="0" r="r" b="b"/>
              <a:pathLst>
                <a:path w="6" h="6">
                  <a:moveTo>
                    <a:pt x="3" y="1"/>
                  </a:moveTo>
                  <a:lnTo>
                    <a:pt x="0" y="1"/>
                  </a:lnTo>
                  <a:lnTo>
                    <a:pt x="0" y="6"/>
                  </a:lnTo>
                  <a:lnTo>
                    <a:pt x="3" y="6"/>
                  </a:lnTo>
                  <a:lnTo>
                    <a:pt x="6" y="6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42" name="Freeform 762"/>
            <p:cNvSpPr>
              <a:spLocks/>
            </p:cNvSpPr>
            <p:nvPr/>
          </p:nvSpPr>
          <p:spPr bwMode="auto">
            <a:xfrm>
              <a:off x="3527" y="2130"/>
              <a:ext cx="4" cy="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3" y="6"/>
                </a:cxn>
                <a:cxn ang="0">
                  <a:pos x="4" y="6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3"/>
                </a:cxn>
                <a:cxn ang="0">
                  <a:pos x="0" y="3"/>
                </a:cxn>
              </a:cxnLst>
              <a:rect l="0" t="0" r="r" b="b"/>
              <a:pathLst>
                <a:path w="4" h="6">
                  <a:moveTo>
                    <a:pt x="0" y="3"/>
                  </a:moveTo>
                  <a:lnTo>
                    <a:pt x="0" y="3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3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43" name="Freeform 763"/>
            <p:cNvSpPr>
              <a:spLocks/>
            </p:cNvSpPr>
            <p:nvPr/>
          </p:nvSpPr>
          <p:spPr bwMode="auto">
            <a:xfrm>
              <a:off x="3525" y="2130"/>
              <a:ext cx="6" cy="8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6" y="6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3"/>
                </a:cxn>
              </a:cxnLst>
              <a:rect l="0" t="0" r="r" b="b"/>
              <a:pathLst>
                <a:path w="6" h="8">
                  <a:moveTo>
                    <a:pt x="6" y="3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44" name="Freeform 764"/>
            <p:cNvSpPr>
              <a:spLocks/>
            </p:cNvSpPr>
            <p:nvPr/>
          </p:nvSpPr>
          <p:spPr bwMode="auto">
            <a:xfrm>
              <a:off x="3503" y="2115"/>
              <a:ext cx="22" cy="23"/>
            </a:xfrm>
            <a:custGeom>
              <a:avLst/>
              <a:gdLst/>
              <a:ahLst/>
              <a:cxnLst>
                <a:cxn ang="0">
                  <a:pos x="22" y="17"/>
                </a:cxn>
                <a:cxn ang="0">
                  <a:pos x="17" y="15"/>
                </a:cxn>
                <a:cxn ang="0">
                  <a:pos x="12" y="11"/>
                </a:cxn>
                <a:cxn ang="0">
                  <a:pos x="9" y="7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5" y="11"/>
                </a:cxn>
                <a:cxn ang="0">
                  <a:pos x="9" y="14"/>
                </a:cxn>
                <a:cxn ang="0">
                  <a:pos x="15" y="20"/>
                </a:cxn>
                <a:cxn ang="0">
                  <a:pos x="22" y="23"/>
                </a:cxn>
                <a:cxn ang="0">
                  <a:pos x="22" y="17"/>
                </a:cxn>
              </a:cxnLst>
              <a:rect l="0" t="0" r="r" b="b"/>
              <a:pathLst>
                <a:path w="22" h="23">
                  <a:moveTo>
                    <a:pt x="22" y="17"/>
                  </a:moveTo>
                  <a:lnTo>
                    <a:pt x="17" y="15"/>
                  </a:lnTo>
                  <a:lnTo>
                    <a:pt x="12" y="11"/>
                  </a:lnTo>
                  <a:lnTo>
                    <a:pt x="9" y="7"/>
                  </a:lnTo>
                  <a:lnTo>
                    <a:pt x="7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5" y="11"/>
                  </a:lnTo>
                  <a:lnTo>
                    <a:pt x="9" y="14"/>
                  </a:lnTo>
                  <a:lnTo>
                    <a:pt x="15" y="20"/>
                  </a:lnTo>
                  <a:lnTo>
                    <a:pt x="22" y="23"/>
                  </a:lnTo>
                  <a:lnTo>
                    <a:pt x="22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45" name="Freeform 765"/>
            <p:cNvSpPr>
              <a:spLocks/>
            </p:cNvSpPr>
            <p:nvPr/>
          </p:nvSpPr>
          <p:spPr bwMode="auto">
            <a:xfrm>
              <a:off x="3567" y="2107"/>
              <a:ext cx="21" cy="23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1" y="8"/>
                </a:cxn>
                <a:cxn ang="0">
                  <a:pos x="17" y="13"/>
                </a:cxn>
                <a:cxn ang="0">
                  <a:pos x="13" y="18"/>
                </a:cxn>
                <a:cxn ang="0">
                  <a:pos x="6" y="23"/>
                </a:cxn>
                <a:cxn ang="0">
                  <a:pos x="0" y="20"/>
                </a:cxn>
                <a:cxn ang="0">
                  <a:pos x="1" y="13"/>
                </a:cxn>
                <a:cxn ang="0">
                  <a:pos x="7" y="8"/>
                </a:cxn>
                <a:cxn ang="0">
                  <a:pos x="12" y="2"/>
                </a:cxn>
                <a:cxn ang="0">
                  <a:pos x="21" y="0"/>
                </a:cxn>
                <a:cxn ang="0">
                  <a:pos x="21" y="0"/>
                </a:cxn>
              </a:cxnLst>
              <a:rect l="0" t="0" r="r" b="b"/>
              <a:pathLst>
                <a:path w="21" h="23">
                  <a:moveTo>
                    <a:pt x="21" y="0"/>
                  </a:moveTo>
                  <a:lnTo>
                    <a:pt x="21" y="8"/>
                  </a:lnTo>
                  <a:lnTo>
                    <a:pt x="17" y="13"/>
                  </a:lnTo>
                  <a:lnTo>
                    <a:pt x="13" y="18"/>
                  </a:lnTo>
                  <a:lnTo>
                    <a:pt x="6" y="23"/>
                  </a:lnTo>
                  <a:lnTo>
                    <a:pt x="0" y="20"/>
                  </a:lnTo>
                  <a:lnTo>
                    <a:pt x="1" y="1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46" name="Freeform 766"/>
            <p:cNvSpPr>
              <a:spLocks/>
            </p:cNvSpPr>
            <p:nvPr/>
          </p:nvSpPr>
          <p:spPr bwMode="auto">
            <a:xfrm>
              <a:off x="3564" y="2107"/>
              <a:ext cx="27" cy="26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2" y="0"/>
                </a:cxn>
                <a:cxn ang="0">
                  <a:pos x="22" y="7"/>
                </a:cxn>
                <a:cxn ang="0">
                  <a:pos x="18" y="11"/>
                </a:cxn>
                <a:cxn ang="0">
                  <a:pos x="14" y="16"/>
                </a:cxn>
                <a:cxn ang="0">
                  <a:pos x="8" y="20"/>
                </a:cxn>
                <a:cxn ang="0">
                  <a:pos x="6" y="19"/>
                </a:cxn>
                <a:cxn ang="0">
                  <a:pos x="0" y="22"/>
                </a:cxn>
                <a:cxn ang="0">
                  <a:pos x="10" y="26"/>
                </a:cxn>
                <a:cxn ang="0">
                  <a:pos x="17" y="20"/>
                </a:cxn>
                <a:cxn ang="0">
                  <a:pos x="22" y="15"/>
                </a:cxn>
                <a:cxn ang="0">
                  <a:pos x="27" y="8"/>
                </a:cxn>
                <a:cxn ang="0">
                  <a:pos x="27" y="0"/>
                </a:cxn>
              </a:cxnLst>
              <a:rect l="0" t="0" r="r" b="b"/>
              <a:pathLst>
                <a:path w="27" h="26">
                  <a:moveTo>
                    <a:pt x="27" y="0"/>
                  </a:moveTo>
                  <a:lnTo>
                    <a:pt x="22" y="0"/>
                  </a:lnTo>
                  <a:lnTo>
                    <a:pt x="22" y="7"/>
                  </a:lnTo>
                  <a:lnTo>
                    <a:pt x="18" y="11"/>
                  </a:lnTo>
                  <a:lnTo>
                    <a:pt x="14" y="16"/>
                  </a:lnTo>
                  <a:lnTo>
                    <a:pt x="8" y="20"/>
                  </a:lnTo>
                  <a:lnTo>
                    <a:pt x="6" y="19"/>
                  </a:lnTo>
                  <a:lnTo>
                    <a:pt x="0" y="22"/>
                  </a:lnTo>
                  <a:lnTo>
                    <a:pt x="10" y="26"/>
                  </a:lnTo>
                  <a:lnTo>
                    <a:pt x="17" y="20"/>
                  </a:lnTo>
                  <a:lnTo>
                    <a:pt x="22" y="15"/>
                  </a:lnTo>
                  <a:lnTo>
                    <a:pt x="27" y="8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47" name="Freeform 767"/>
            <p:cNvSpPr>
              <a:spLocks/>
            </p:cNvSpPr>
            <p:nvPr/>
          </p:nvSpPr>
          <p:spPr bwMode="auto">
            <a:xfrm>
              <a:off x="3564" y="2103"/>
              <a:ext cx="27" cy="26"/>
            </a:xfrm>
            <a:custGeom>
              <a:avLst/>
              <a:gdLst/>
              <a:ahLst/>
              <a:cxnLst>
                <a:cxn ang="0">
                  <a:pos x="6" y="23"/>
                </a:cxn>
                <a:cxn ang="0">
                  <a:pos x="7" y="18"/>
                </a:cxn>
                <a:cxn ang="0">
                  <a:pos x="12" y="13"/>
                </a:cxn>
                <a:cxn ang="0">
                  <a:pos x="16" y="8"/>
                </a:cxn>
                <a:cxn ang="0">
                  <a:pos x="22" y="7"/>
                </a:cxn>
                <a:cxn ang="0">
                  <a:pos x="27" y="4"/>
                </a:cxn>
                <a:cxn ang="0">
                  <a:pos x="27" y="0"/>
                </a:cxn>
                <a:cxn ang="0">
                  <a:pos x="13" y="4"/>
                </a:cxn>
                <a:cxn ang="0">
                  <a:pos x="8" y="10"/>
                </a:cxn>
                <a:cxn ang="0">
                  <a:pos x="1" y="16"/>
                </a:cxn>
                <a:cxn ang="0">
                  <a:pos x="0" y="26"/>
                </a:cxn>
                <a:cxn ang="0">
                  <a:pos x="6" y="23"/>
                </a:cxn>
              </a:cxnLst>
              <a:rect l="0" t="0" r="r" b="b"/>
              <a:pathLst>
                <a:path w="27" h="26">
                  <a:moveTo>
                    <a:pt x="6" y="23"/>
                  </a:moveTo>
                  <a:lnTo>
                    <a:pt x="7" y="18"/>
                  </a:lnTo>
                  <a:lnTo>
                    <a:pt x="12" y="13"/>
                  </a:lnTo>
                  <a:lnTo>
                    <a:pt x="16" y="8"/>
                  </a:lnTo>
                  <a:lnTo>
                    <a:pt x="22" y="7"/>
                  </a:lnTo>
                  <a:lnTo>
                    <a:pt x="27" y="4"/>
                  </a:lnTo>
                  <a:lnTo>
                    <a:pt x="27" y="0"/>
                  </a:lnTo>
                  <a:lnTo>
                    <a:pt x="13" y="4"/>
                  </a:lnTo>
                  <a:lnTo>
                    <a:pt x="8" y="10"/>
                  </a:lnTo>
                  <a:lnTo>
                    <a:pt x="1" y="16"/>
                  </a:lnTo>
                  <a:lnTo>
                    <a:pt x="0" y="26"/>
                  </a:lnTo>
                  <a:lnTo>
                    <a:pt x="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48" name="Freeform 768"/>
            <p:cNvSpPr>
              <a:spLocks/>
            </p:cNvSpPr>
            <p:nvPr/>
          </p:nvSpPr>
          <p:spPr bwMode="auto">
            <a:xfrm>
              <a:off x="3399" y="1998"/>
              <a:ext cx="12" cy="3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2" y="9"/>
                </a:cxn>
                <a:cxn ang="0">
                  <a:pos x="11" y="19"/>
                </a:cxn>
                <a:cxn ang="0">
                  <a:pos x="8" y="29"/>
                </a:cxn>
                <a:cxn ang="0">
                  <a:pos x="5" y="35"/>
                </a:cxn>
                <a:cxn ang="0">
                  <a:pos x="0" y="36"/>
                </a:cxn>
                <a:cxn ang="0">
                  <a:pos x="0" y="28"/>
                </a:cxn>
                <a:cxn ang="0">
                  <a:pos x="0" y="19"/>
                </a:cxn>
                <a:cxn ang="0">
                  <a:pos x="0" y="1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2" h="36">
                  <a:moveTo>
                    <a:pt x="8" y="0"/>
                  </a:moveTo>
                  <a:lnTo>
                    <a:pt x="12" y="9"/>
                  </a:lnTo>
                  <a:lnTo>
                    <a:pt x="11" y="19"/>
                  </a:lnTo>
                  <a:lnTo>
                    <a:pt x="8" y="29"/>
                  </a:lnTo>
                  <a:lnTo>
                    <a:pt x="5" y="35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0" y="1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49" name="Freeform 769"/>
            <p:cNvSpPr>
              <a:spLocks/>
            </p:cNvSpPr>
            <p:nvPr/>
          </p:nvSpPr>
          <p:spPr bwMode="auto">
            <a:xfrm>
              <a:off x="3396" y="1997"/>
              <a:ext cx="17" cy="42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9" y="2"/>
                </a:cxn>
                <a:cxn ang="0">
                  <a:pos x="12" y="10"/>
                </a:cxn>
                <a:cxn ang="0">
                  <a:pos x="11" y="19"/>
                </a:cxn>
                <a:cxn ang="0">
                  <a:pos x="8" y="30"/>
                </a:cxn>
                <a:cxn ang="0">
                  <a:pos x="6" y="33"/>
                </a:cxn>
                <a:cxn ang="0">
                  <a:pos x="6" y="33"/>
                </a:cxn>
                <a:cxn ang="0">
                  <a:pos x="0" y="42"/>
                </a:cxn>
                <a:cxn ang="0">
                  <a:pos x="10" y="38"/>
                </a:cxn>
                <a:cxn ang="0">
                  <a:pos x="14" y="30"/>
                </a:cxn>
                <a:cxn ang="0">
                  <a:pos x="16" y="20"/>
                </a:cxn>
                <a:cxn ang="0">
                  <a:pos x="17" y="10"/>
                </a:cxn>
                <a:cxn ang="0">
                  <a:pos x="13" y="0"/>
                </a:cxn>
              </a:cxnLst>
              <a:rect l="0" t="0" r="r" b="b"/>
              <a:pathLst>
                <a:path w="17" h="42">
                  <a:moveTo>
                    <a:pt x="13" y="0"/>
                  </a:moveTo>
                  <a:lnTo>
                    <a:pt x="9" y="2"/>
                  </a:lnTo>
                  <a:lnTo>
                    <a:pt x="12" y="10"/>
                  </a:lnTo>
                  <a:lnTo>
                    <a:pt x="11" y="19"/>
                  </a:lnTo>
                  <a:lnTo>
                    <a:pt x="8" y="30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0" y="42"/>
                  </a:lnTo>
                  <a:lnTo>
                    <a:pt x="10" y="38"/>
                  </a:lnTo>
                  <a:lnTo>
                    <a:pt x="14" y="30"/>
                  </a:lnTo>
                  <a:lnTo>
                    <a:pt x="16" y="20"/>
                  </a:lnTo>
                  <a:lnTo>
                    <a:pt x="17" y="1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50" name="Freeform 770"/>
            <p:cNvSpPr>
              <a:spLocks/>
            </p:cNvSpPr>
            <p:nvPr/>
          </p:nvSpPr>
          <p:spPr bwMode="auto">
            <a:xfrm>
              <a:off x="3396" y="1994"/>
              <a:ext cx="13" cy="45"/>
            </a:xfrm>
            <a:custGeom>
              <a:avLst/>
              <a:gdLst/>
              <a:ahLst/>
              <a:cxnLst>
                <a:cxn ang="0">
                  <a:pos x="6" y="36"/>
                </a:cxn>
                <a:cxn ang="0">
                  <a:pos x="6" y="14"/>
                </a:cxn>
                <a:cxn ang="0">
                  <a:pos x="10" y="9"/>
                </a:cxn>
                <a:cxn ang="0">
                  <a:pos x="13" y="3"/>
                </a:cxn>
                <a:cxn ang="0">
                  <a:pos x="11" y="0"/>
                </a:cxn>
                <a:cxn ang="0">
                  <a:pos x="0" y="13"/>
                </a:cxn>
                <a:cxn ang="0">
                  <a:pos x="0" y="45"/>
                </a:cxn>
                <a:cxn ang="0">
                  <a:pos x="6" y="36"/>
                </a:cxn>
              </a:cxnLst>
              <a:rect l="0" t="0" r="r" b="b"/>
              <a:pathLst>
                <a:path w="13" h="45">
                  <a:moveTo>
                    <a:pt x="6" y="36"/>
                  </a:moveTo>
                  <a:lnTo>
                    <a:pt x="6" y="14"/>
                  </a:lnTo>
                  <a:lnTo>
                    <a:pt x="10" y="9"/>
                  </a:lnTo>
                  <a:lnTo>
                    <a:pt x="13" y="3"/>
                  </a:lnTo>
                  <a:lnTo>
                    <a:pt x="11" y="0"/>
                  </a:lnTo>
                  <a:lnTo>
                    <a:pt x="0" y="13"/>
                  </a:lnTo>
                  <a:lnTo>
                    <a:pt x="0" y="45"/>
                  </a:lnTo>
                  <a:lnTo>
                    <a:pt x="6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51" name="Freeform 771"/>
            <p:cNvSpPr>
              <a:spLocks/>
            </p:cNvSpPr>
            <p:nvPr/>
          </p:nvSpPr>
          <p:spPr bwMode="auto">
            <a:xfrm>
              <a:off x="3481" y="1985"/>
              <a:ext cx="94" cy="102"/>
            </a:xfrm>
            <a:custGeom>
              <a:avLst/>
              <a:gdLst/>
              <a:ahLst/>
              <a:cxnLst>
                <a:cxn ang="0">
                  <a:pos x="9" y="20"/>
                </a:cxn>
                <a:cxn ang="0">
                  <a:pos x="21" y="8"/>
                </a:cxn>
                <a:cxn ang="0">
                  <a:pos x="30" y="2"/>
                </a:cxn>
                <a:cxn ang="0">
                  <a:pos x="50" y="0"/>
                </a:cxn>
                <a:cxn ang="0">
                  <a:pos x="65" y="9"/>
                </a:cxn>
                <a:cxn ang="0">
                  <a:pos x="77" y="24"/>
                </a:cxn>
                <a:cxn ang="0">
                  <a:pos x="85" y="37"/>
                </a:cxn>
                <a:cxn ang="0">
                  <a:pos x="94" y="51"/>
                </a:cxn>
                <a:cxn ang="0">
                  <a:pos x="94" y="66"/>
                </a:cxn>
                <a:cxn ang="0">
                  <a:pos x="87" y="77"/>
                </a:cxn>
                <a:cxn ang="0">
                  <a:pos x="80" y="87"/>
                </a:cxn>
                <a:cxn ang="0">
                  <a:pos x="70" y="95"/>
                </a:cxn>
                <a:cxn ang="0">
                  <a:pos x="62" y="100"/>
                </a:cxn>
                <a:cxn ang="0">
                  <a:pos x="52" y="102"/>
                </a:cxn>
                <a:cxn ang="0">
                  <a:pos x="31" y="101"/>
                </a:cxn>
                <a:cxn ang="0">
                  <a:pos x="21" y="96"/>
                </a:cxn>
                <a:cxn ang="0">
                  <a:pos x="16" y="88"/>
                </a:cxn>
                <a:cxn ang="0">
                  <a:pos x="8" y="73"/>
                </a:cxn>
                <a:cxn ang="0">
                  <a:pos x="2" y="62"/>
                </a:cxn>
                <a:cxn ang="0">
                  <a:pos x="0" y="50"/>
                </a:cxn>
                <a:cxn ang="0">
                  <a:pos x="2" y="38"/>
                </a:cxn>
                <a:cxn ang="0">
                  <a:pos x="5" y="31"/>
                </a:cxn>
                <a:cxn ang="0">
                  <a:pos x="9" y="20"/>
                </a:cxn>
                <a:cxn ang="0">
                  <a:pos x="9" y="20"/>
                </a:cxn>
              </a:cxnLst>
              <a:rect l="0" t="0" r="r" b="b"/>
              <a:pathLst>
                <a:path w="94" h="102">
                  <a:moveTo>
                    <a:pt x="9" y="20"/>
                  </a:moveTo>
                  <a:lnTo>
                    <a:pt x="21" y="8"/>
                  </a:lnTo>
                  <a:lnTo>
                    <a:pt x="30" y="2"/>
                  </a:lnTo>
                  <a:lnTo>
                    <a:pt x="50" y="0"/>
                  </a:lnTo>
                  <a:lnTo>
                    <a:pt x="65" y="9"/>
                  </a:lnTo>
                  <a:lnTo>
                    <a:pt x="77" y="24"/>
                  </a:lnTo>
                  <a:lnTo>
                    <a:pt x="85" y="37"/>
                  </a:lnTo>
                  <a:lnTo>
                    <a:pt x="94" y="51"/>
                  </a:lnTo>
                  <a:lnTo>
                    <a:pt x="94" y="66"/>
                  </a:lnTo>
                  <a:lnTo>
                    <a:pt x="87" y="77"/>
                  </a:lnTo>
                  <a:lnTo>
                    <a:pt x="80" y="87"/>
                  </a:lnTo>
                  <a:lnTo>
                    <a:pt x="70" y="95"/>
                  </a:lnTo>
                  <a:lnTo>
                    <a:pt x="62" y="100"/>
                  </a:lnTo>
                  <a:lnTo>
                    <a:pt x="52" y="102"/>
                  </a:lnTo>
                  <a:lnTo>
                    <a:pt x="31" y="101"/>
                  </a:lnTo>
                  <a:lnTo>
                    <a:pt x="21" y="96"/>
                  </a:lnTo>
                  <a:lnTo>
                    <a:pt x="16" y="88"/>
                  </a:lnTo>
                  <a:lnTo>
                    <a:pt x="8" y="73"/>
                  </a:lnTo>
                  <a:lnTo>
                    <a:pt x="2" y="62"/>
                  </a:lnTo>
                  <a:lnTo>
                    <a:pt x="0" y="50"/>
                  </a:lnTo>
                  <a:lnTo>
                    <a:pt x="2" y="38"/>
                  </a:lnTo>
                  <a:lnTo>
                    <a:pt x="5" y="31"/>
                  </a:lnTo>
                  <a:lnTo>
                    <a:pt x="9" y="20"/>
                  </a:lnTo>
                  <a:lnTo>
                    <a:pt x="9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52" name="Freeform 772"/>
            <p:cNvSpPr>
              <a:spLocks/>
            </p:cNvSpPr>
            <p:nvPr/>
          </p:nvSpPr>
          <p:spPr bwMode="auto">
            <a:xfrm>
              <a:off x="3488" y="1983"/>
              <a:ext cx="89" cy="9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4" y="24"/>
                </a:cxn>
                <a:cxn ang="0">
                  <a:pos x="15" y="13"/>
                </a:cxn>
                <a:cxn ang="0">
                  <a:pos x="24" y="7"/>
                </a:cxn>
                <a:cxn ang="0">
                  <a:pos x="43" y="5"/>
                </a:cxn>
                <a:cxn ang="0">
                  <a:pos x="55" y="13"/>
                </a:cxn>
                <a:cxn ang="0">
                  <a:pos x="68" y="29"/>
                </a:cxn>
                <a:cxn ang="0">
                  <a:pos x="75" y="40"/>
                </a:cxn>
                <a:cxn ang="0">
                  <a:pos x="84" y="54"/>
                </a:cxn>
                <a:cxn ang="0">
                  <a:pos x="84" y="68"/>
                </a:cxn>
                <a:cxn ang="0">
                  <a:pos x="79" y="76"/>
                </a:cxn>
                <a:cxn ang="0">
                  <a:pos x="69" y="88"/>
                </a:cxn>
                <a:cxn ang="0">
                  <a:pos x="76" y="90"/>
                </a:cxn>
                <a:cxn ang="0">
                  <a:pos x="82" y="82"/>
                </a:cxn>
                <a:cxn ang="0">
                  <a:pos x="89" y="69"/>
                </a:cxn>
                <a:cxn ang="0">
                  <a:pos x="89" y="52"/>
                </a:cxn>
                <a:cxn ang="0">
                  <a:pos x="80" y="38"/>
                </a:cxn>
                <a:cxn ang="0">
                  <a:pos x="71" y="23"/>
                </a:cxn>
                <a:cxn ang="0">
                  <a:pos x="60" y="9"/>
                </a:cxn>
                <a:cxn ang="0">
                  <a:pos x="43" y="0"/>
                </a:cxn>
                <a:cxn ang="0">
                  <a:pos x="22" y="2"/>
                </a:cxn>
                <a:cxn ang="0">
                  <a:pos x="12" y="8"/>
                </a:cxn>
                <a:cxn ang="0">
                  <a:pos x="0" y="20"/>
                </a:cxn>
              </a:cxnLst>
              <a:rect l="0" t="0" r="r" b="b"/>
              <a:pathLst>
                <a:path w="89" h="90">
                  <a:moveTo>
                    <a:pt x="0" y="20"/>
                  </a:moveTo>
                  <a:lnTo>
                    <a:pt x="4" y="24"/>
                  </a:lnTo>
                  <a:lnTo>
                    <a:pt x="15" y="13"/>
                  </a:lnTo>
                  <a:lnTo>
                    <a:pt x="24" y="7"/>
                  </a:lnTo>
                  <a:lnTo>
                    <a:pt x="43" y="5"/>
                  </a:lnTo>
                  <a:lnTo>
                    <a:pt x="55" y="13"/>
                  </a:lnTo>
                  <a:lnTo>
                    <a:pt x="68" y="29"/>
                  </a:lnTo>
                  <a:lnTo>
                    <a:pt x="75" y="40"/>
                  </a:lnTo>
                  <a:lnTo>
                    <a:pt x="84" y="54"/>
                  </a:lnTo>
                  <a:lnTo>
                    <a:pt x="84" y="68"/>
                  </a:lnTo>
                  <a:lnTo>
                    <a:pt x="79" y="76"/>
                  </a:lnTo>
                  <a:lnTo>
                    <a:pt x="69" y="88"/>
                  </a:lnTo>
                  <a:lnTo>
                    <a:pt x="76" y="90"/>
                  </a:lnTo>
                  <a:lnTo>
                    <a:pt x="82" y="82"/>
                  </a:lnTo>
                  <a:lnTo>
                    <a:pt x="89" y="69"/>
                  </a:lnTo>
                  <a:lnTo>
                    <a:pt x="89" y="52"/>
                  </a:lnTo>
                  <a:lnTo>
                    <a:pt x="80" y="38"/>
                  </a:lnTo>
                  <a:lnTo>
                    <a:pt x="71" y="23"/>
                  </a:lnTo>
                  <a:lnTo>
                    <a:pt x="60" y="9"/>
                  </a:lnTo>
                  <a:lnTo>
                    <a:pt x="43" y="0"/>
                  </a:lnTo>
                  <a:lnTo>
                    <a:pt x="22" y="2"/>
                  </a:lnTo>
                  <a:lnTo>
                    <a:pt x="12" y="8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53" name="Freeform 773"/>
            <p:cNvSpPr>
              <a:spLocks/>
            </p:cNvSpPr>
            <p:nvPr/>
          </p:nvSpPr>
          <p:spPr bwMode="auto">
            <a:xfrm>
              <a:off x="3478" y="2015"/>
              <a:ext cx="86" cy="75"/>
            </a:xfrm>
            <a:custGeom>
              <a:avLst/>
              <a:gdLst/>
              <a:ahLst/>
              <a:cxnLst>
                <a:cxn ang="0">
                  <a:pos x="79" y="56"/>
                </a:cxn>
                <a:cxn ang="0">
                  <a:pos x="72" y="63"/>
                </a:cxn>
                <a:cxn ang="0">
                  <a:pos x="64" y="68"/>
                </a:cxn>
                <a:cxn ang="0">
                  <a:pos x="54" y="69"/>
                </a:cxn>
                <a:cxn ang="0">
                  <a:pos x="34" y="68"/>
                </a:cxn>
                <a:cxn ang="0">
                  <a:pos x="26" y="64"/>
                </a:cxn>
                <a:cxn ang="0">
                  <a:pos x="22" y="56"/>
                </a:cxn>
                <a:cxn ang="0">
                  <a:pos x="13" y="42"/>
                </a:cxn>
                <a:cxn ang="0">
                  <a:pos x="7" y="31"/>
                </a:cxn>
                <a:cxn ang="0">
                  <a:pos x="6" y="20"/>
                </a:cxn>
                <a:cxn ang="0">
                  <a:pos x="8" y="8"/>
                </a:cxn>
                <a:cxn ang="0">
                  <a:pos x="10" y="2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2" y="9"/>
                </a:cxn>
                <a:cxn ang="0">
                  <a:pos x="0" y="20"/>
                </a:cxn>
                <a:cxn ang="0">
                  <a:pos x="3" y="33"/>
                </a:cxn>
                <a:cxn ang="0">
                  <a:pos x="9" y="44"/>
                </a:cxn>
                <a:cxn ang="0">
                  <a:pos x="17" y="59"/>
                </a:cxn>
                <a:cxn ang="0">
                  <a:pos x="22" y="68"/>
                </a:cxn>
                <a:cxn ang="0">
                  <a:pos x="34" y="74"/>
                </a:cxn>
                <a:cxn ang="0">
                  <a:pos x="55" y="75"/>
                </a:cxn>
                <a:cxn ang="0">
                  <a:pos x="65" y="72"/>
                </a:cxn>
                <a:cxn ang="0">
                  <a:pos x="74" y="68"/>
                </a:cxn>
                <a:cxn ang="0">
                  <a:pos x="86" y="58"/>
                </a:cxn>
                <a:cxn ang="0">
                  <a:pos x="79" y="56"/>
                </a:cxn>
              </a:cxnLst>
              <a:rect l="0" t="0" r="r" b="b"/>
              <a:pathLst>
                <a:path w="86" h="75">
                  <a:moveTo>
                    <a:pt x="79" y="56"/>
                  </a:moveTo>
                  <a:lnTo>
                    <a:pt x="72" y="63"/>
                  </a:lnTo>
                  <a:lnTo>
                    <a:pt x="64" y="68"/>
                  </a:lnTo>
                  <a:lnTo>
                    <a:pt x="54" y="69"/>
                  </a:lnTo>
                  <a:lnTo>
                    <a:pt x="34" y="68"/>
                  </a:lnTo>
                  <a:lnTo>
                    <a:pt x="26" y="64"/>
                  </a:lnTo>
                  <a:lnTo>
                    <a:pt x="22" y="56"/>
                  </a:lnTo>
                  <a:lnTo>
                    <a:pt x="13" y="42"/>
                  </a:lnTo>
                  <a:lnTo>
                    <a:pt x="7" y="31"/>
                  </a:lnTo>
                  <a:lnTo>
                    <a:pt x="6" y="20"/>
                  </a:lnTo>
                  <a:lnTo>
                    <a:pt x="8" y="8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2" y="9"/>
                  </a:lnTo>
                  <a:lnTo>
                    <a:pt x="0" y="20"/>
                  </a:lnTo>
                  <a:lnTo>
                    <a:pt x="3" y="33"/>
                  </a:lnTo>
                  <a:lnTo>
                    <a:pt x="9" y="44"/>
                  </a:lnTo>
                  <a:lnTo>
                    <a:pt x="17" y="59"/>
                  </a:lnTo>
                  <a:lnTo>
                    <a:pt x="22" y="68"/>
                  </a:lnTo>
                  <a:lnTo>
                    <a:pt x="34" y="74"/>
                  </a:lnTo>
                  <a:lnTo>
                    <a:pt x="55" y="75"/>
                  </a:lnTo>
                  <a:lnTo>
                    <a:pt x="65" y="72"/>
                  </a:lnTo>
                  <a:lnTo>
                    <a:pt x="74" y="68"/>
                  </a:lnTo>
                  <a:lnTo>
                    <a:pt x="86" y="58"/>
                  </a:lnTo>
                  <a:lnTo>
                    <a:pt x="79" y="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54" name="Freeform 774"/>
            <p:cNvSpPr>
              <a:spLocks/>
            </p:cNvSpPr>
            <p:nvPr/>
          </p:nvSpPr>
          <p:spPr bwMode="auto">
            <a:xfrm>
              <a:off x="3483" y="2003"/>
              <a:ext cx="10" cy="14"/>
            </a:xfrm>
            <a:custGeom>
              <a:avLst/>
              <a:gdLst/>
              <a:ahLst/>
              <a:cxnLst>
                <a:cxn ang="0">
                  <a:pos x="5" y="14"/>
                </a:cxn>
                <a:cxn ang="0">
                  <a:pos x="9" y="6"/>
                </a:cxn>
                <a:cxn ang="0">
                  <a:pos x="10" y="3"/>
                </a:cxn>
                <a:cxn ang="0">
                  <a:pos x="5" y="0"/>
                </a:cxn>
                <a:cxn ang="0">
                  <a:pos x="4" y="1"/>
                </a:cxn>
                <a:cxn ang="0">
                  <a:pos x="0" y="12"/>
                </a:cxn>
                <a:cxn ang="0">
                  <a:pos x="3" y="13"/>
                </a:cxn>
                <a:cxn ang="0">
                  <a:pos x="5" y="14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lnTo>
                    <a:pt x="9" y="6"/>
                  </a:lnTo>
                  <a:lnTo>
                    <a:pt x="10" y="3"/>
                  </a:lnTo>
                  <a:lnTo>
                    <a:pt x="5" y="0"/>
                  </a:lnTo>
                  <a:lnTo>
                    <a:pt x="4" y="1"/>
                  </a:lnTo>
                  <a:lnTo>
                    <a:pt x="0" y="12"/>
                  </a:lnTo>
                  <a:lnTo>
                    <a:pt x="3" y="13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55" name="Freeform 775"/>
            <p:cNvSpPr>
              <a:spLocks/>
            </p:cNvSpPr>
            <p:nvPr/>
          </p:nvSpPr>
          <p:spPr bwMode="auto">
            <a:xfrm>
              <a:off x="3291" y="2409"/>
              <a:ext cx="13" cy="50"/>
            </a:xfrm>
            <a:custGeom>
              <a:avLst/>
              <a:gdLst/>
              <a:ahLst/>
              <a:cxnLst>
                <a:cxn ang="0">
                  <a:pos x="11" y="50"/>
                </a:cxn>
                <a:cxn ang="0">
                  <a:pos x="5" y="45"/>
                </a:cxn>
                <a:cxn ang="0">
                  <a:pos x="2" y="36"/>
                </a:cxn>
                <a:cxn ang="0">
                  <a:pos x="0" y="25"/>
                </a:cxn>
                <a:cxn ang="0">
                  <a:pos x="0" y="15"/>
                </a:cxn>
                <a:cxn ang="0">
                  <a:pos x="0" y="8"/>
                </a:cxn>
                <a:cxn ang="0">
                  <a:pos x="6" y="0"/>
                </a:cxn>
                <a:cxn ang="0">
                  <a:pos x="8" y="11"/>
                </a:cxn>
                <a:cxn ang="0">
                  <a:pos x="9" y="23"/>
                </a:cxn>
                <a:cxn ang="0">
                  <a:pos x="9" y="31"/>
                </a:cxn>
                <a:cxn ang="0">
                  <a:pos x="13" y="41"/>
                </a:cxn>
                <a:cxn ang="0">
                  <a:pos x="11" y="50"/>
                </a:cxn>
                <a:cxn ang="0">
                  <a:pos x="11" y="50"/>
                </a:cxn>
              </a:cxnLst>
              <a:rect l="0" t="0" r="r" b="b"/>
              <a:pathLst>
                <a:path w="13" h="50">
                  <a:moveTo>
                    <a:pt x="11" y="50"/>
                  </a:moveTo>
                  <a:lnTo>
                    <a:pt x="5" y="45"/>
                  </a:lnTo>
                  <a:lnTo>
                    <a:pt x="2" y="36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8"/>
                  </a:lnTo>
                  <a:lnTo>
                    <a:pt x="6" y="0"/>
                  </a:lnTo>
                  <a:lnTo>
                    <a:pt x="8" y="11"/>
                  </a:lnTo>
                  <a:lnTo>
                    <a:pt x="9" y="23"/>
                  </a:lnTo>
                  <a:lnTo>
                    <a:pt x="9" y="31"/>
                  </a:lnTo>
                  <a:lnTo>
                    <a:pt x="13" y="41"/>
                  </a:lnTo>
                  <a:lnTo>
                    <a:pt x="11" y="50"/>
                  </a:lnTo>
                  <a:lnTo>
                    <a:pt x="11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56" name="Freeform 776"/>
            <p:cNvSpPr>
              <a:spLocks/>
            </p:cNvSpPr>
            <p:nvPr/>
          </p:nvSpPr>
          <p:spPr bwMode="auto">
            <a:xfrm>
              <a:off x="3288" y="2407"/>
              <a:ext cx="15" cy="54"/>
            </a:xfrm>
            <a:custGeom>
              <a:avLst/>
              <a:gdLst/>
              <a:ahLst/>
              <a:cxnLst>
                <a:cxn ang="0">
                  <a:pos x="12" y="54"/>
                </a:cxn>
                <a:cxn ang="0">
                  <a:pos x="15" y="50"/>
                </a:cxn>
                <a:cxn ang="0">
                  <a:pos x="10" y="46"/>
                </a:cxn>
                <a:cxn ang="0">
                  <a:pos x="7" y="37"/>
                </a:cxn>
                <a:cxn ang="0">
                  <a:pos x="6" y="27"/>
                </a:cxn>
                <a:cxn ang="0">
                  <a:pos x="6" y="17"/>
                </a:cxn>
                <a:cxn ang="0">
                  <a:pos x="6" y="10"/>
                </a:cxn>
                <a:cxn ang="0">
                  <a:pos x="7" y="9"/>
                </a:cxn>
                <a:cxn ang="0">
                  <a:pos x="12" y="1"/>
                </a:cxn>
                <a:cxn ang="0">
                  <a:pos x="6" y="0"/>
                </a:cxn>
                <a:cxn ang="0">
                  <a:pos x="0" y="9"/>
                </a:cxn>
                <a:cxn ang="0">
                  <a:pos x="0" y="17"/>
                </a:cxn>
                <a:cxn ang="0">
                  <a:pos x="0" y="28"/>
                </a:cxn>
                <a:cxn ang="0">
                  <a:pos x="2" y="39"/>
                </a:cxn>
                <a:cxn ang="0">
                  <a:pos x="6" y="49"/>
                </a:cxn>
                <a:cxn ang="0">
                  <a:pos x="12" y="54"/>
                </a:cxn>
              </a:cxnLst>
              <a:rect l="0" t="0" r="r" b="b"/>
              <a:pathLst>
                <a:path w="15" h="54">
                  <a:moveTo>
                    <a:pt x="12" y="54"/>
                  </a:moveTo>
                  <a:lnTo>
                    <a:pt x="15" y="50"/>
                  </a:lnTo>
                  <a:lnTo>
                    <a:pt x="10" y="46"/>
                  </a:lnTo>
                  <a:lnTo>
                    <a:pt x="7" y="37"/>
                  </a:lnTo>
                  <a:lnTo>
                    <a:pt x="6" y="27"/>
                  </a:lnTo>
                  <a:lnTo>
                    <a:pt x="6" y="17"/>
                  </a:lnTo>
                  <a:lnTo>
                    <a:pt x="6" y="10"/>
                  </a:lnTo>
                  <a:lnTo>
                    <a:pt x="7" y="9"/>
                  </a:lnTo>
                  <a:lnTo>
                    <a:pt x="12" y="1"/>
                  </a:lnTo>
                  <a:lnTo>
                    <a:pt x="6" y="0"/>
                  </a:lnTo>
                  <a:lnTo>
                    <a:pt x="0" y="9"/>
                  </a:lnTo>
                  <a:lnTo>
                    <a:pt x="0" y="17"/>
                  </a:lnTo>
                  <a:lnTo>
                    <a:pt x="0" y="28"/>
                  </a:lnTo>
                  <a:lnTo>
                    <a:pt x="2" y="39"/>
                  </a:lnTo>
                  <a:lnTo>
                    <a:pt x="6" y="49"/>
                  </a:lnTo>
                  <a:lnTo>
                    <a:pt x="12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57" name="Freeform 777"/>
            <p:cNvSpPr>
              <a:spLocks/>
            </p:cNvSpPr>
            <p:nvPr/>
          </p:nvSpPr>
          <p:spPr bwMode="auto">
            <a:xfrm>
              <a:off x="3295" y="2408"/>
              <a:ext cx="11" cy="5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" y="13"/>
                </a:cxn>
                <a:cxn ang="0">
                  <a:pos x="2" y="24"/>
                </a:cxn>
                <a:cxn ang="0">
                  <a:pos x="2" y="32"/>
                </a:cxn>
                <a:cxn ang="0">
                  <a:pos x="6" y="42"/>
                </a:cxn>
                <a:cxn ang="0">
                  <a:pos x="5" y="46"/>
                </a:cxn>
                <a:cxn ang="0">
                  <a:pos x="5" y="53"/>
                </a:cxn>
                <a:cxn ang="0">
                  <a:pos x="9" y="55"/>
                </a:cxn>
                <a:cxn ang="0">
                  <a:pos x="11" y="42"/>
                </a:cxn>
                <a:cxn ang="0">
                  <a:pos x="7" y="32"/>
                </a:cxn>
                <a:cxn ang="0">
                  <a:pos x="7" y="24"/>
                </a:cxn>
                <a:cxn ang="0">
                  <a:pos x="6" y="12"/>
                </a:cxn>
                <a:cxn ang="0">
                  <a:pos x="5" y="0"/>
                </a:cxn>
                <a:cxn ang="0">
                  <a:pos x="0" y="8"/>
                </a:cxn>
              </a:cxnLst>
              <a:rect l="0" t="0" r="r" b="b"/>
              <a:pathLst>
                <a:path w="11" h="55">
                  <a:moveTo>
                    <a:pt x="0" y="8"/>
                  </a:moveTo>
                  <a:lnTo>
                    <a:pt x="1" y="13"/>
                  </a:lnTo>
                  <a:lnTo>
                    <a:pt x="2" y="24"/>
                  </a:lnTo>
                  <a:lnTo>
                    <a:pt x="2" y="32"/>
                  </a:lnTo>
                  <a:lnTo>
                    <a:pt x="6" y="42"/>
                  </a:lnTo>
                  <a:lnTo>
                    <a:pt x="5" y="46"/>
                  </a:lnTo>
                  <a:lnTo>
                    <a:pt x="5" y="53"/>
                  </a:lnTo>
                  <a:lnTo>
                    <a:pt x="9" y="55"/>
                  </a:lnTo>
                  <a:lnTo>
                    <a:pt x="11" y="42"/>
                  </a:lnTo>
                  <a:lnTo>
                    <a:pt x="7" y="32"/>
                  </a:lnTo>
                  <a:lnTo>
                    <a:pt x="7" y="24"/>
                  </a:lnTo>
                  <a:lnTo>
                    <a:pt x="6" y="12"/>
                  </a:lnTo>
                  <a:lnTo>
                    <a:pt x="5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58" name="Freeform 778"/>
            <p:cNvSpPr>
              <a:spLocks/>
            </p:cNvSpPr>
            <p:nvPr/>
          </p:nvSpPr>
          <p:spPr bwMode="auto">
            <a:xfrm>
              <a:off x="2545" y="2792"/>
              <a:ext cx="770" cy="751"/>
            </a:xfrm>
            <a:custGeom>
              <a:avLst/>
              <a:gdLst/>
              <a:ahLst/>
              <a:cxnLst>
                <a:cxn ang="0">
                  <a:pos x="122" y="3"/>
                </a:cxn>
                <a:cxn ang="0">
                  <a:pos x="82" y="38"/>
                </a:cxn>
                <a:cxn ang="0">
                  <a:pos x="74" y="55"/>
                </a:cxn>
                <a:cxn ang="0">
                  <a:pos x="73" y="58"/>
                </a:cxn>
                <a:cxn ang="0">
                  <a:pos x="71" y="64"/>
                </a:cxn>
                <a:cxn ang="0">
                  <a:pos x="69" y="71"/>
                </a:cxn>
                <a:cxn ang="0">
                  <a:pos x="67" y="78"/>
                </a:cxn>
                <a:cxn ang="0">
                  <a:pos x="66" y="83"/>
                </a:cxn>
                <a:cxn ang="0">
                  <a:pos x="66" y="88"/>
                </a:cxn>
                <a:cxn ang="0">
                  <a:pos x="65" y="92"/>
                </a:cxn>
                <a:cxn ang="0">
                  <a:pos x="62" y="98"/>
                </a:cxn>
                <a:cxn ang="0">
                  <a:pos x="61" y="103"/>
                </a:cxn>
                <a:cxn ang="0">
                  <a:pos x="58" y="108"/>
                </a:cxn>
                <a:cxn ang="0">
                  <a:pos x="57" y="111"/>
                </a:cxn>
                <a:cxn ang="0">
                  <a:pos x="47" y="143"/>
                </a:cxn>
                <a:cxn ang="0">
                  <a:pos x="37" y="200"/>
                </a:cxn>
                <a:cxn ang="0">
                  <a:pos x="39" y="256"/>
                </a:cxn>
                <a:cxn ang="0">
                  <a:pos x="18" y="312"/>
                </a:cxn>
                <a:cxn ang="0">
                  <a:pos x="0" y="381"/>
                </a:cxn>
                <a:cxn ang="0">
                  <a:pos x="11" y="445"/>
                </a:cxn>
                <a:cxn ang="0">
                  <a:pos x="59" y="514"/>
                </a:cxn>
                <a:cxn ang="0">
                  <a:pos x="80" y="558"/>
                </a:cxn>
                <a:cxn ang="0">
                  <a:pos x="95" y="612"/>
                </a:cxn>
                <a:cxn ang="0">
                  <a:pos x="109" y="672"/>
                </a:cxn>
                <a:cxn ang="0">
                  <a:pos x="123" y="717"/>
                </a:cxn>
                <a:cxn ang="0">
                  <a:pos x="190" y="751"/>
                </a:cxn>
                <a:cxn ang="0">
                  <a:pos x="272" y="735"/>
                </a:cxn>
                <a:cxn ang="0">
                  <a:pos x="346" y="694"/>
                </a:cxn>
                <a:cxn ang="0">
                  <a:pos x="407" y="650"/>
                </a:cxn>
                <a:cxn ang="0">
                  <a:pos x="477" y="602"/>
                </a:cxn>
                <a:cxn ang="0">
                  <a:pos x="542" y="555"/>
                </a:cxn>
                <a:cxn ang="0">
                  <a:pos x="598" y="498"/>
                </a:cxn>
                <a:cxn ang="0">
                  <a:pos x="648" y="448"/>
                </a:cxn>
                <a:cxn ang="0">
                  <a:pos x="698" y="403"/>
                </a:cxn>
                <a:cxn ang="0">
                  <a:pos x="741" y="359"/>
                </a:cxn>
                <a:cxn ang="0">
                  <a:pos x="760" y="322"/>
                </a:cxn>
                <a:cxn ang="0">
                  <a:pos x="764" y="279"/>
                </a:cxn>
                <a:cxn ang="0">
                  <a:pos x="732" y="246"/>
                </a:cxn>
                <a:cxn ang="0">
                  <a:pos x="699" y="212"/>
                </a:cxn>
                <a:cxn ang="0">
                  <a:pos x="651" y="165"/>
                </a:cxn>
                <a:cxn ang="0">
                  <a:pos x="607" y="132"/>
                </a:cxn>
                <a:cxn ang="0">
                  <a:pos x="532" y="109"/>
                </a:cxn>
                <a:cxn ang="0">
                  <a:pos x="469" y="95"/>
                </a:cxn>
                <a:cxn ang="0">
                  <a:pos x="413" y="81"/>
                </a:cxn>
                <a:cxn ang="0">
                  <a:pos x="364" y="69"/>
                </a:cxn>
                <a:cxn ang="0">
                  <a:pos x="301" y="62"/>
                </a:cxn>
                <a:cxn ang="0">
                  <a:pos x="259" y="54"/>
                </a:cxn>
                <a:cxn ang="0">
                  <a:pos x="225" y="39"/>
                </a:cxn>
                <a:cxn ang="0">
                  <a:pos x="199" y="25"/>
                </a:cxn>
                <a:cxn ang="0">
                  <a:pos x="168" y="4"/>
                </a:cxn>
                <a:cxn ang="0">
                  <a:pos x="142" y="0"/>
                </a:cxn>
              </a:cxnLst>
              <a:rect l="0" t="0" r="r" b="b"/>
              <a:pathLst>
                <a:path w="770" h="751">
                  <a:moveTo>
                    <a:pt x="142" y="0"/>
                  </a:moveTo>
                  <a:lnTo>
                    <a:pt x="122" y="3"/>
                  </a:lnTo>
                  <a:lnTo>
                    <a:pt x="100" y="20"/>
                  </a:lnTo>
                  <a:lnTo>
                    <a:pt x="82" y="38"/>
                  </a:lnTo>
                  <a:lnTo>
                    <a:pt x="74" y="54"/>
                  </a:lnTo>
                  <a:lnTo>
                    <a:pt x="74" y="55"/>
                  </a:lnTo>
                  <a:lnTo>
                    <a:pt x="73" y="56"/>
                  </a:lnTo>
                  <a:lnTo>
                    <a:pt x="73" y="58"/>
                  </a:lnTo>
                  <a:lnTo>
                    <a:pt x="72" y="61"/>
                  </a:lnTo>
                  <a:lnTo>
                    <a:pt x="71" y="64"/>
                  </a:lnTo>
                  <a:lnTo>
                    <a:pt x="70" y="67"/>
                  </a:lnTo>
                  <a:lnTo>
                    <a:pt x="69" y="71"/>
                  </a:lnTo>
                  <a:lnTo>
                    <a:pt x="68" y="75"/>
                  </a:lnTo>
                  <a:lnTo>
                    <a:pt x="67" y="78"/>
                  </a:lnTo>
                  <a:lnTo>
                    <a:pt x="67" y="81"/>
                  </a:lnTo>
                  <a:lnTo>
                    <a:pt x="66" y="83"/>
                  </a:lnTo>
                  <a:lnTo>
                    <a:pt x="66" y="86"/>
                  </a:lnTo>
                  <a:lnTo>
                    <a:pt x="66" y="88"/>
                  </a:lnTo>
                  <a:lnTo>
                    <a:pt x="65" y="89"/>
                  </a:lnTo>
                  <a:lnTo>
                    <a:pt x="65" y="92"/>
                  </a:lnTo>
                  <a:lnTo>
                    <a:pt x="64" y="95"/>
                  </a:lnTo>
                  <a:lnTo>
                    <a:pt x="62" y="98"/>
                  </a:lnTo>
                  <a:lnTo>
                    <a:pt x="62" y="101"/>
                  </a:lnTo>
                  <a:lnTo>
                    <a:pt x="61" y="103"/>
                  </a:lnTo>
                  <a:lnTo>
                    <a:pt x="59" y="106"/>
                  </a:lnTo>
                  <a:lnTo>
                    <a:pt x="58" y="108"/>
                  </a:lnTo>
                  <a:lnTo>
                    <a:pt x="58" y="109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47" y="143"/>
                  </a:lnTo>
                  <a:lnTo>
                    <a:pt x="38" y="176"/>
                  </a:lnTo>
                  <a:lnTo>
                    <a:pt x="37" y="200"/>
                  </a:lnTo>
                  <a:lnTo>
                    <a:pt x="38" y="232"/>
                  </a:lnTo>
                  <a:lnTo>
                    <a:pt x="39" y="256"/>
                  </a:lnTo>
                  <a:lnTo>
                    <a:pt x="30" y="279"/>
                  </a:lnTo>
                  <a:lnTo>
                    <a:pt x="18" y="312"/>
                  </a:lnTo>
                  <a:lnTo>
                    <a:pt x="6" y="340"/>
                  </a:lnTo>
                  <a:lnTo>
                    <a:pt x="0" y="381"/>
                  </a:lnTo>
                  <a:lnTo>
                    <a:pt x="5" y="407"/>
                  </a:lnTo>
                  <a:lnTo>
                    <a:pt x="11" y="445"/>
                  </a:lnTo>
                  <a:lnTo>
                    <a:pt x="35" y="482"/>
                  </a:lnTo>
                  <a:lnTo>
                    <a:pt x="59" y="514"/>
                  </a:lnTo>
                  <a:lnTo>
                    <a:pt x="76" y="535"/>
                  </a:lnTo>
                  <a:lnTo>
                    <a:pt x="80" y="558"/>
                  </a:lnTo>
                  <a:lnTo>
                    <a:pt x="85" y="580"/>
                  </a:lnTo>
                  <a:lnTo>
                    <a:pt x="95" y="612"/>
                  </a:lnTo>
                  <a:lnTo>
                    <a:pt x="100" y="648"/>
                  </a:lnTo>
                  <a:lnTo>
                    <a:pt x="109" y="672"/>
                  </a:lnTo>
                  <a:lnTo>
                    <a:pt x="118" y="700"/>
                  </a:lnTo>
                  <a:lnTo>
                    <a:pt x="123" y="717"/>
                  </a:lnTo>
                  <a:lnTo>
                    <a:pt x="150" y="736"/>
                  </a:lnTo>
                  <a:lnTo>
                    <a:pt x="190" y="751"/>
                  </a:lnTo>
                  <a:lnTo>
                    <a:pt x="230" y="749"/>
                  </a:lnTo>
                  <a:lnTo>
                    <a:pt x="272" y="735"/>
                  </a:lnTo>
                  <a:lnTo>
                    <a:pt x="306" y="718"/>
                  </a:lnTo>
                  <a:lnTo>
                    <a:pt x="346" y="694"/>
                  </a:lnTo>
                  <a:lnTo>
                    <a:pt x="375" y="671"/>
                  </a:lnTo>
                  <a:lnTo>
                    <a:pt x="407" y="650"/>
                  </a:lnTo>
                  <a:lnTo>
                    <a:pt x="444" y="624"/>
                  </a:lnTo>
                  <a:lnTo>
                    <a:pt x="477" y="602"/>
                  </a:lnTo>
                  <a:lnTo>
                    <a:pt x="520" y="578"/>
                  </a:lnTo>
                  <a:lnTo>
                    <a:pt x="542" y="555"/>
                  </a:lnTo>
                  <a:lnTo>
                    <a:pt x="570" y="520"/>
                  </a:lnTo>
                  <a:lnTo>
                    <a:pt x="598" y="498"/>
                  </a:lnTo>
                  <a:lnTo>
                    <a:pt x="622" y="475"/>
                  </a:lnTo>
                  <a:lnTo>
                    <a:pt x="648" y="448"/>
                  </a:lnTo>
                  <a:lnTo>
                    <a:pt x="677" y="423"/>
                  </a:lnTo>
                  <a:lnTo>
                    <a:pt x="698" y="403"/>
                  </a:lnTo>
                  <a:lnTo>
                    <a:pt x="724" y="379"/>
                  </a:lnTo>
                  <a:lnTo>
                    <a:pt x="741" y="359"/>
                  </a:lnTo>
                  <a:lnTo>
                    <a:pt x="754" y="342"/>
                  </a:lnTo>
                  <a:lnTo>
                    <a:pt x="760" y="322"/>
                  </a:lnTo>
                  <a:lnTo>
                    <a:pt x="770" y="301"/>
                  </a:lnTo>
                  <a:lnTo>
                    <a:pt x="764" y="279"/>
                  </a:lnTo>
                  <a:lnTo>
                    <a:pt x="749" y="259"/>
                  </a:lnTo>
                  <a:lnTo>
                    <a:pt x="732" y="246"/>
                  </a:lnTo>
                  <a:lnTo>
                    <a:pt x="717" y="230"/>
                  </a:lnTo>
                  <a:lnTo>
                    <a:pt x="699" y="212"/>
                  </a:lnTo>
                  <a:lnTo>
                    <a:pt x="677" y="192"/>
                  </a:lnTo>
                  <a:lnTo>
                    <a:pt x="651" y="165"/>
                  </a:lnTo>
                  <a:lnTo>
                    <a:pt x="632" y="149"/>
                  </a:lnTo>
                  <a:lnTo>
                    <a:pt x="607" y="132"/>
                  </a:lnTo>
                  <a:lnTo>
                    <a:pt x="571" y="119"/>
                  </a:lnTo>
                  <a:lnTo>
                    <a:pt x="532" y="109"/>
                  </a:lnTo>
                  <a:lnTo>
                    <a:pt x="501" y="104"/>
                  </a:lnTo>
                  <a:lnTo>
                    <a:pt x="469" y="95"/>
                  </a:lnTo>
                  <a:lnTo>
                    <a:pt x="437" y="86"/>
                  </a:lnTo>
                  <a:lnTo>
                    <a:pt x="413" y="81"/>
                  </a:lnTo>
                  <a:lnTo>
                    <a:pt x="394" y="77"/>
                  </a:lnTo>
                  <a:lnTo>
                    <a:pt x="364" y="69"/>
                  </a:lnTo>
                  <a:lnTo>
                    <a:pt x="332" y="67"/>
                  </a:lnTo>
                  <a:lnTo>
                    <a:pt x="301" y="62"/>
                  </a:lnTo>
                  <a:lnTo>
                    <a:pt x="278" y="57"/>
                  </a:lnTo>
                  <a:lnTo>
                    <a:pt x="259" y="54"/>
                  </a:lnTo>
                  <a:lnTo>
                    <a:pt x="244" y="48"/>
                  </a:lnTo>
                  <a:lnTo>
                    <a:pt x="225" y="39"/>
                  </a:lnTo>
                  <a:lnTo>
                    <a:pt x="213" y="32"/>
                  </a:lnTo>
                  <a:lnTo>
                    <a:pt x="199" y="25"/>
                  </a:lnTo>
                  <a:lnTo>
                    <a:pt x="183" y="14"/>
                  </a:lnTo>
                  <a:lnTo>
                    <a:pt x="168" y="4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59" name="Freeform 779"/>
            <p:cNvSpPr>
              <a:spLocks/>
            </p:cNvSpPr>
            <p:nvPr/>
          </p:nvSpPr>
          <p:spPr bwMode="auto">
            <a:xfrm>
              <a:off x="2613" y="2786"/>
              <a:ext cx="75" cy="63"/>
            </a:xfrm>
            <a:custGeom>
              <a:avLst/>
              <a:gdLst/>
              <a:ahLst/>
              <a:cxnLst>
                <a:cxn ang="0">
                  <a:pos x="75" y="12"/>
                </a:cxn>
                <a:cxn ang="0">
                  <a:pos x="73" y="0"/>
                </a:cxn>
                <a:cxn ang="0">
                  <a:pos x="52" y="3"/>
                </a:cxn>
                <a:cxn ang="0">
                  <a:pos x="29" y="21"/>
                </a:cxn>
                <a:cxn ang="0">
                  <a:pos x="10" y="39"/>
                </a:cxn>
                <a:cxn ang="0">
                  <a:pos x="0" y="57"/>
                </a:cxn>
                <a:cxn ang="0">
                  <a:pos x="6" y="60"/>
                </a:cxn>
                <a:cxn ang="0">
                  <a:pos x="11" y="63"/>
                </a:cxn>
                <a:cxn ang="0">
                  <a:pos x="19" y="48"/>
                </a:cxn>
                <a:cxn ang="0">
                  <a:pos x="36" y="30"/>
                </a:cxn>
                <a:cxn ang="0">
                  <a:pos x="56" y="15"/>
                </a:cxn>
                <a:cxn ang="0">
                  <a:pos x="75" y="12"/>
                </a:cxn>
              </a:cxnLst>
              <a:rect l="0" t="0" r="r" b="b"/>
              <a:pathLst>
                <a:path w="75" h="63">
                  <a:moveTo>
                    <a:pt x="75" y="12"/>
                  </a:moveTo>
                  <a:lnTo>
                    <a:pt x="73" y="0"/>
                  </a:lnTo>
                  <a:lnTo>
                    <a:pt x="52" y="3"/>
                  </a:lnTo>
                  <a:lnTo>
                    <a:pt x="29" y="21"/>
                  </a:lnTo>
                  <a:lnTo>
                    <a:pt x="10" y="39"/>
                  </a:lnTo>
                  <a:lnTo>
                    <a:pt x="0" y="57"/>
                  </a:lnTo>
                  <a:lnTo>
                    <a:pt x="6" y="60"/>
                  </a:lnTo>
                  <a:lnTo>
                    <a:pt x="11" y="63"/>
                  </a:lnTo>
                  <a:lnTo>
                    <a:pt x="19" y="48"/>
                  </a:lnTo>
                  <a:lnTo>
                    <a:pt x="36" y="30"/>
                  </a:lnTo>
                  <a:lnTo>
                    <a:pt x="56" y="15"/>
                  </a:lnTo>
                  <a:lnTo>
                    <a:pt x="75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60" name="Freeform 780"/>
            <p:cNvSpPr>
              <a:spLocks/>
            </p:cNvSpPr>
            <p:nvPr/>
          </p:nvSpPr>
          <p:spPr bwMode="auto">
            <a:xfrm>
              <a:off x="2613" y="2843"/>
              <a:ext cx="12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6" y="4"/>
                </a:cxn>
                <a:cxn ang="0">
                  <a:pos x="12" y="4"/>
                </a:cxn>
                <a:cxn ang="0">
                  <a:pos x="12" y="3"/>
                </a:cxn>
                <a:cxn ang="0">
                  <a:pos x="6" y="3"/>
                </a:cxn>
                <a:cxn ang="0">
                  <a:pos x="0" y="0"/>
                </a:cxn>
              </a:cxnLst>
              <a:rect l="0" t="0" r="r" b="b"/>
              <a:pathLst>
                <a:path w="12" h="4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6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61" name="Freeform 781"/>
            <p:cNvSpPr>
              <a:spLocks/>
            </p:cNvSpPr>
            <p:nvPr/>
          </p:nvSpPr>
          <p:spPr bwMode="auto">
            <a:xfrm>
              <a:off x="2613" y="2845"/>
              <a:ext cx="12" cy="5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5" y="3"/>
                </a:cxn>
                <a:cxn ang="0">
                  <a:pos x="11" y="5"/>
                </a:cxn>
                <a:cxn ang="0">
                  <a:pos x="11" y="4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6" y="2"/>
                </a:cxn>
              </a:cxnLst>
              <a:rect l="0" t="0" r="r" b="b"/>
              <a:pathLst>
                <a:path w="12" h="5">
                  <a:moveTo>
                    <a:pt x="6" y="2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5" y="3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62" name="Freeform 782"/>
            <p:cNvSpPr>
              <a:spLocks/>
            </p:cNvSpPr>
            <p:nvPr/>
          </p:nvSpPr>
          <p:spPr bwMode="auto">
            <a:xfrm>
              <a:off x="2612" y="2846"/>
              <a:ext cx="12" cy="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6" y="4"/>
                </a:cxn>
                <a:cxn ang="0">
                  <a:pos x="12" y="5"/>
                </a:cxn>
                <a:cxn ang="0">
                  <a:pos x="12" y="3"/>
                </a:cxn>
                <a:cxn ang="0">
                  <a:pos x="6" y="2"/>
                </a:cxn>
                <a:cxn ang="0">
                  <a:pos x="1" y="0"/>
                </a:cxn>
              </a:cxnLst>
              <a:rect l="0" t="0" r="r" b="b"/>
              <a:pathLst>
                <a:path w="12" h="5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6" y="4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6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63" name="Freeform 783"/>
            <p:cNvSpPr>
              <a:spLocks/>
            </p:cNvSpPr>
            <p:nvPr/>
          </p:nvSpPr>
          <p:spPr bwMode="auto">
            <a:xfrm>
              <a:off x="2611" y="2848"/>
              <a:ext cx="14" cy="7"/>
            </a:xfrm>
            <a:custGeom>
              <a:avLst/>
              <a:gdLst/>
              <a:ahLst/>
              <a:cxnLst>
                <a:cxn ang="0">
                  <a:pos x="7" y="2"/>
                </a:cxn>
                <a:cxn ang="0">
                  <a:pos x="1" y="0"/>
                </a:cxn>
                <a:cxn ang="0">
                  <a:pos x="0" y="3"/>
                </a:cxn>
                <a:cxn ang="0">
                  <a:pos x="6" y="5"/>
                </a:cxn>
                <a:cxn ang="0">
                  <a:pos x="11" y="7"/>
                </a:cxn>
                <a:cxn ang="0">
                  <a:pos x="14" y="0"/>
                </a:cxn>
                <a:cxn ang="0">
                  <a:pos x="13" y="3"/>
                </a:cxn>
                <a:cxn ang="0">
                  <a:pos x="7" y="2"/>
                </a:cxn>
              </a:cxnLst>
              <a:rect l="0" t="0" r="r" b="b"/>
              <a:pathLst>
                <a:path w="14" h="7">
                  <a:moveTo>
                    <a:pt x="7" y="2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6" y="5"/>
                  </a:lnTo>
                  <a:lnTo>
                    <a:pt x="11" y="7"/>
                  </a:lnTo>
                  <a:lnTo>
                    <a:pt x="14" y="0"/>
                  </a:lnTo>
                  <a:lnTo>
                    <a:pt x="13" y="3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64" name="Freeform 784"/>
            <p:cNvSpPr>
              <a:spLocks/>
            </p:cNvSpPr>
            <p:nvPr/>
          </p:nvSpPr>
          <p:spPr bwMode="auto">
            <a:xfrm>
              <a:off x="2609" y="2848"/>
              <a:ext cx="13" cy="13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3" y="0"/>
                </a:cxn>
                <a:cxn ang="0">
                  <a:pos x="0" y="10"/>
                </a:cxn>
                <a:cxn ang="0">
                  <a:pos x="6" y="11"/>
                </a:cxn>
                <a:cxn ang="0">
                  <a:pos x="11" y="13"/>
                </a:cxn>
                <a:cxn ang="0">
                  <a:pos x="13" y="6"/>
                </a:cxn>
                <a:cxn ang="0">
                  <a:pos x="8" y="5"/>
                </a:cxn>
                <a:cxn ang="0">
                  <a:pos x="2" y="3"/>
                </a:cxn>
              </a:cxnLst>
              <a:rect l="0" t="0" r="r" b="b"/>
              <a:pathLst>
                <a:path w="13" h="13">
                  <a:moveTo>
                    <a:pt x="2" y="3"/>
                  </a:moveTo>
                  <a:lnTo>
                    <a:pt x="3" y="0"/>
                  </a:lnTo>
                  <a:lnTo>
                    <a:pt x="0" y="10"/>
                  </a:lnTo>
                  <a:lnTo>
                    <a:pt x="6" y="11"/>
                  </a:lnTo>
                  <a:lnTo>
                    <a:pt x="11" y="13"/>
                  </a:lnTo>
                  <a:lnTo>
                    <a:pt x="13" y="6"/>
                  </a:lnTo>
                  <a:lnTo>
                    <a:pt x="8" y="5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65" name="Freeform 785"/>
            <p:cNvSpPr>
              <a:spLocks/>
            </p:cNvSpPr>
            <p:nvPr/>
          </p:nvSpPr>
          <p:spPr bwMode="auto">
            <a:xfrm>
              <a:off x="2606" y="2858"/>
              <a:ext cx="15" cy="13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3"/>
                </a:cxn>
                <a:cxn ang="0">
                  <a:pos x="1" y="7"/>
                </a:cxn>
                <a:cxn ang="0">
                  <a:pos x="7" y="9"/>
                </a:cxn>
                <a:cxn ang="0">
                  <a:pos x="13" y="10"/>
                </a:cxn>
                <a:cxn ang="0">
                  <a:pos x="15" y="3"/>
                </a:cxn>
                <a:cxn ang="0">
                  <a:pos x="9" y="1"/>
                </a:cxn>
                <a:cxn ang="0">
                  <a:pos x="3" y="0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lnTo>
                    <a:pt x="0" y="13"/>
                  </a:lnTo>
                  <a:lnTo>
                    <a:pt x="1" y="7"/>
                  </a:lnTo>
                  <a:lnTo>
                    <a:pt x="7" y="9"/>
                  </a:lnTo>
                  <a:lnTo>
                    <a:pt x="13" y="10"/>
                  </a:lnTo>
                  <a:lnTo>
                    <a:pt x="15" y="3"/>
                  </a:lnTo>
                  <a:lnTo>
                    <a:pt x="9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66" name="Freeform 786"/>
            <p:cNvSpPr>
              <a:spLocks/>
            </p:cNvSpPr>
            <p:nvPr/>
          </p:nvSpPr>
          <p:spPr bwMode="auto">
            <a:xfrm>
              <a:off x="2603" y="2855"/>
              <a:ext cx="19" cy="34"/>
            </a:xfrm>
            <a:custGeom>
              <a:avLst/>
              <a:gdLst/>
              <a:ahLst/>
              <a:cxnLst>
                <a:cxn ang="0">
                  <a:pos x="10" y="12"/>
                </a:cxn>
                <a:cxn ang="0">
                  <a:pos x="4" y="10"/>
                </a:cxn>
                <a:cxn ang="0">
                  <a:pos x="3" y="16"/>
                </a:cxn>
                <a:cxn ang="0">
                  <a:pos x="3" y="16"/>
                </a:cxn>
                <a:cxn ang="0">
                  <a:pos x="2" y="22"/>
                </a:cxn>
                <a:cxn ang="0">
                  <a:pos x="2" y="23"/>
                </a:cxn>
                <a:cxn ang="0">
                  <a:pos x="2" y="23"/>
                </a:cxn>
                <a:cxn ang="0">
                  <a:pos x="1" y="24"/>
                </a:cxn>
                <a:cxn ang="0">
                  <a:pos x="1" y="29"/>
                </a:cxn>
                <a:cxn ang="0">
                  <a:pos x="0" y="30"/>
                </a:cxn>
                <a:cxn ang="0">
                  <a:pos x="6" y="32"/>
                </a:cxn>
                <a:cxn ang="0">
                  <a:pos x="11" y="34"/>
                </a:cxn>
                <a:cxn ang="0">
                  <a:pos x="13" y="29"/>
                </a:cxn>
                <a:cxn ang="0">
                  <a:pos x="13" y="29"/>
                </a:cxn>
                <a:cxn ang="0">
                  <a:pos x="14" y="26"/>
                </a:cxn>
                <a:cxn ang="0">
                  <a:pos x="14" y="25"/>
                </a:cxn>
                <a:cxn ang="0">
                  <a:pos x="14" y="24"/>
                </a:cxn>
                <a:cxn ang="0">
                  <a:pos x="15" y="20"/>
                </a:cxn>
                <a:cxn ang="0">
                  <a:pos x="15" y="14"/>
                </a:cxn>
                <a:cxn ang="0">
                  <a:pos x="19" y="0"/>
                </a:cxn>
                <a:cxn ang="0">
                  <a:pos x="16" y="13"/>
                </a:cxn>
                <a:cxn ang="0">
                  <a:pos x="10" y="12"/>
                </a:cxn>
              </a:cxnLst>
              <a:rect l="0" t="0" r="r" b="b"/>
              <a:pathLst>
                <a:path w="19" h="34">
                  <a:moveTo>
                    <a:pt x="10" y="12"/>
                  </a:moveTo>
                  <a:lnTo>
                    <a:pt x="4" y="1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1" y="24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6" y="32"/>
                  </a:lnTo>
                  <a:lnTo>
                    <a:pt x="11" y="34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4" y="26"/>
                  </a:lnTo>
                  <a:lnTo>
                    <a:pt x="14" y="25"/>
                  </a:lnTo>
                  <a:lnTo>
                    <a:pt x="14" y="24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9" y="0"/>
                  </a:lnTo>
                  <a:lnTo>
                    <a:pt x="16" y="13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67" name="Freeform 787"/>
            <p:cNvSpPr>
              <a:spLocks/>
            </p:cNvSpPr>
            <p:nvPr/>
          </p:nvSpPr>
          <p:spPr bwMode="auto">
            <a:xfrm>
              <a:off x="2602" y="2884"/>
              <a:ext cx="12" cy="9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1" y="0"/>
                </a:cxn>
                <a:cxn ang="0">
                  <a:pos x="0" y="3"/>
                </a:cxn>
                <a:cxn ang="0">
                  <a:pos x="5" y="6"/>
                </a:cxn>
                <a:cxn ang="0">
                  <a:pos x="11" y="9"/>
                </a:cxn>
                <a:cxn ang="0">
                  <a:pos x="11" y="8"/>
                </a:cxn>
                <a:cxn ang="0">
                  <a:pos x="12" y="5"/>
                </a:cxn>
                <a:cxn ang="0">
                  <a:pos x="7" y="3"/>
                </a:cxn>
              </a:cxnLst>
              <a:rect l="0" t="0" r="r" b="b"/>
              <a:pathLst>
                <a:path w="12" h="9">
                  <a:moveTo>
                    <a:pt x="7" y="3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5" y="6"/>
                  </a:lnTo>
                  <a:lnTo>
                    <a:pt x="11" y="9"/>
                  </a:lnTo>
                  <a:lnTo>
                    <a:pt x="11" y="8"/>
                  </a:lnTo>
                  <a:lnTo>
                    <a:pt x="12" y="5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68" name="Freeform 788"/>
            <p:cNvSpPr>
              <a:spLocks/>
            </p:cNvSpPr>
            <p:nvPr/>
          </p:nvSpPr>
          <p:spPr bwMode="auto">
            <a:xfrm>
              <a:off x="2598" y="2885"/>
              <a:ext cx="15" cy="17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5" y="0"/>
                </a:cxn>
                <a:cxn ang="0">
                  <a:pos x="2" y="8"/>
                </a:cxn>
                <a:cxn ang="0">
                  <a:pos x="1" y="11"/>
                </a:cxn>
                <a:cxn ang="0">
                  <a:pos x="0" y="13"/>
                </a:cxn>
                <a:cxn ang="0">
                  <a:pos x="5" y="15"/>
                </a:cxn>
                <a:cxn ang="0">
                  <a:pos x="11" y="17"/>
                </a:cxn>
                <a:cxn ang="0">
                  <a:pos x="12" y="14"/>
                </a:cxn>
                <a:cxn ang="0">
                  <a:pos x="13" y="12"/>
                </a:cxn>
                <a:cxn ang="0">
                  <a:pos x="15" y="7"/>
                </a:cxn>
                <a:cxn ang="0">
                  <a:pos x="9" y="5"/>
                </a:cxn>
                <a:cxn ang="0">
                  <a:pos x="4" y="2"/>
                </a:cxn>
              </a:cxnLst>
              <a:rect l="0" t="0" r="r" b="b"/>
              <a:pathLst>
                <a:path w="15" h="17">
                  <a:moveTo>
                    <a:pt x="4" y="2"/>
                  </a:moveTo>
                  <a:lnTo>
                    <a:pt x="5" y="0"/>
                  </a:lnTo>
                  <a:lnTo>
                    <a:pt x="2" y="8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5" y="15"/>
                  </a:lnTo>
                  <a:lnTo>
                    <a:pt x="11" y="17"/>
                  </a:lnTo>
                  <a:lnTo>
                    <a:pt x="12" y="14"/>
                  </a:lnTo>
                  <a:lnTo>
                    <a:pt x="13" y="12"/>
                  </a:lnTo>
                  <a:lnTo>
                    <a:pt x="15" y="7"/>
                  </a:lnTo>
                  <a:lnTo>
                    <a:pt x="9" y="5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69" name="Freeform 789"/>
            <p:cNvSpPr>
              <a:spLocks/>
            </p:cNvSpPr>
            <p:nvPr/>
          </p:nvSpPr>
          <p:spPr bwMode="auto">
            <a:xfrm>
              <a:off x="2597" y="2898"/>
              <a:ext cx="12" cy="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3"/>
                </a:cxn>
                <a:cxn ang="0">
                  <a:pos x="5" y="5"/>
                </a:cxn>
                <a:cxn ang="0">
                  <a:pos x="11" y="7"/>
                </a:cxn>
                <a:cxn ang="0">
                  <a:pos x="12" y="4"/>
                </a:cxn>
                <a:cxn ang="0">
                  <a:pos x="6" y="2"/>
                </a:cxn>
                <a:cxn ang="0">
                  <a:pos x="1" y="0"/>
                </a:cxn>
              </a:cxnLst>
              <a:rect l="0" t="0" r="r" b="b"/>
              <a:pathLst>
                <a:path w="12" h="7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5" y="5"/>
                  </a:lnTo>
                  <a:lnTo>
                    <a:pt x="11" y="7"/>
                  </a:lnTo>
                  <a:lnTo>
                    <a:pt x="12" y="4"/>
                  </a:lnTo>
                  <a:lnTo>
                    <a:pt x="6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70" name="Freeform 790"/>
            <p:cNvSpPr>
              <a:spLocks/>
            </p:cNvSpPr>
            <p:nvPr/>
          </p:nvSpPr>
          <p:spPr bwMode="auto">
            <a:xfrm>
              <a:off x="2598" y="2899"/>
              <a:ext cx="10" cy="8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8" y="8"/>
                </a:cxn>
                <a:cxn ang="0">
                  <a:pos x="9" y="8"/>
                </a:cxn>
                <a:cxn ang="0">
                  <a:pos x="10" y="6"/>
                </a:cxn>
                <a:cxn ang="0">
                  <a:pos x="10" y="6"/>
                </a:cxn>
                <a:cxn ang="0">
                  <a:pos x="4" y="4"/>
                </a:cxn>
              </a:cxnLst>
              <a:rect l="0" t="0" r="r" b="b"/>
              <a:pathLst>
                <a:path w="10" h="8">
                  <a:moveTo>
                    <a:pt x="4" y="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8" y="8"/>
                  </a:lnTo>
                  <a:lnTo>
                    <a:pt x="9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71" name="Freeform 791"/>
            <p:cNvSpPr>
              <a:spLocks/>
            </p:cNvSpPr>
            <p:nvPr/>
          </p:nvSpPr>
          <p:spPr bwMode="auto">
            <a:xfrm>
              <a:off x="2538" y="2899"/>
              <a:ext cx="131" cy="595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60" y="0"/>
                </a:cxn>
                <a:cxn ang="0">
                  <a:pos x="58" y="2"/>
                </a:cxn>
                <a:cxn ang="0">
                  <a:pos x="46" y="41"/>
                </a:cxn>
                <a:cxn ang="0">
                  <a:pos x="39" y="68"/>
                </a:cxn>
                <a:cxn ang="0">
                  <a:pos x="38" y="93"/>
                </a:cxn>
                <a:cxn ang="0">
                  <a:pos x="39" y="125"/>
                </a:cxn>
                <a:cxn ang="0">
                  <a:pos x="40" y="148"/>
                </a:cxn>
                <a:cxn ang="0">
                  <a:pos x="33" y="164"/>
                </a:cxn>
                <a:cxn ang="0">
                  <a:pos x="20" y="200"/>
                </a:cxn>
                <a:cxn ang="0">
                  <a:pos x="7" y="231"/>
                </a:cxn>
                <a:cxn ang="0">
                  <a:pos x="0" y="274"/>
                </a:cxn>
                <a:cxn ang="0">
                  <a:pos x="6" y="301"/>
                </a:cxn>
                <a:cxn ang="0">
                  <a:pos x="12" y="340"/>
                </a:cxn>
                <a:cxn ang="0">
                  <a:pos x="37" y="378"/>
                </a:cxn>
                <a:cxn ang="0">
                  <a:pos x="62" y="411"/>
                </a:cxn>
                <a:cxn ang="0">
                  <a:pos x="77" y="430"/>
                </a:cxn>
                <a:cxn ang="0">
                  <a:pos x="81" y="452"/>
                </a:cxn>
                <a:cxn ang="0">
                  <a:pos x="86" y="473"/>
                </a:cxn>
                <a:cxn ang="0">
                  <a:pos x="96" y="506"/>
                </a:cxn>
                <a:cxn ang="0">
                  <a:pos x="101" y="542"/>
                </a:cxn>
                <a:cxn ang="0">
                  <a:pos x="111" y="567"/>
                </a:cxn>
                <a:cxn ang="0">
                  <a:pos x="119" y="595"/>
                </a:cxn>
                <a:cxn ang="0">
                  <a:pos x="125" y="593"/>
                </a:cxn>
                <a:cxn ang="0">
                  <a:pos x="131" y="591"/>
                </a:cxn>
                <a:cxn ang="0">
                  <a:pos x="122" y="563"/>
                </a:cxn>
                <a:cxn ang="0">
                  <a:pos x="113" y="541"/>
                </a:cxn>
                <a:cxn ang="0">
                  <a:pos x="108" y="505"/>
                </a:cxn>
                <a:cxn ang="0">
                  <a:pos x="98" y="474"/>
                </a:cxn>
                <a:cxn ang="0">
                  <a:pos x="93" y="450"/>
                </a:cxn>
                <a:cxn ang="0">
                  <a:pos x="88" y="425"/>
                </a:cxn>
                <a:cxn ang="0">
                  <a:pos x="71" y="403"/>
                </a:cxn>
                <a:cxn ang="0">
                  <a:pos x="48" y="373"/>
                </a:cxn>
                <a:cxn ang="0">
                  <a:pos x="24" y="336"/>
                </a:cxn>
                <a:cxn ang="0">
                  <a:pos x="18" y="299"/>
                </a:cxn>
                <a:cxn ang="0">
                  <a:pos x="13" y="274"/>
                </a:cxn>
                <a:cxn ang="0">
                  <a:pos x="19" y="235"/>
                </a:cxn>
                <a:cxn ang="0">
                  <a:pos x="29" y="211"/>
                </a:cxn>
                <a:cxn ang="0">
                  <a:pos x="41" y="180"/>
                </a:cxn>
                <a:cxn ang="0">
                  <a:pos x="52" y="149"/>
                </a:cxn>
                <a:cxn ang="0">
                  <a:pos x="51" y="125"/>
                </a:cxn>
                <a:cxn ang="0">
                  <a:pos x="50" y="93"/>
                </a:cxn>
                <a:cxn ang="0">
                  <a:pos x="51" y="70"/>
                </a:cxn>
                <a:cxn ang="0">
                  <a:pos x="61" y="31"/>
                </a:cxn>
                <a:cxn ang="0">
                  <a:pos x="69" y="6"/>
                </a:cxn>
                <a:cxn ang="0">
                  <a:pos x="64" y="4"/>
                </a:cxn>
                <a:cxn ang="0">
                  <a:pos x="60" y="0"/>
                </a:cxn>
              </a:cxnLst>
              <a:rect l="0" t="0" r="r" b="b"/>
              <a:pathLst>
                <a:path w="131" h="595">
                  <a:moveTo>
                    <a:pt x="60" y="0"/>
                  </a:moveTo>
                  <a:lnTo>
                    <a:pt x="60" y="0"/>
                  </a:lnTo>
                  <a:lnTo>
                    <a:pt x="58" y="2"/>
                  </a:lnTo>
                  <a:lnTo>
                    <a:pt x="46" y="41"/>
                  </a:lnTo>
                  <a:lnTo>
                    <a:pt x="39" y="68"/>
                  </a:lnTo>
                  <a:lnTo>
                    <a:pt x="38" y="93"/>
                  </a:lnTo>
                  <a:lnTo>
                    <a:pt x="39" y="125"/>
                  </a:lnTo>
                  <a:lnTo>
                    <a:pt x="40" y="148"/>
                  </a:lnTo>
                  <a:lnTo>
                    <a:pt x="33" y="164"/>
                  </a:lnTo>
                  <a:lnTo>
                    <a:pt x="20" y="200"/>
                  </a:lnTo>
                  <a:lnTo>
                    <a:pt x="7" y="231"/>
                  </a:lnTo>
                  <a:lnTo>
                    <a:pt x="0" y="274"/>
                  </a:lnTo>
                  <a:lnTo>
                    <a:pt x="6" y="301"/>
                  </a:lnTo>
                  <a:lnTo>
                    <a:pt x="12" y="340"/>
                  </a:lnTo>
                  <a:lnTo>
                    <a:pt x="37" y="378"/>
                  </a:lnTo>
                  <a:lnTo>
                    <a:pt x="62" y="411"/>
                  </a:lnTo>
                  <a:lnTo>
                    <a:pt x="77" y="430"/>
                  </a:lnTo>
                  <a:lnTo>
                    <a:pt x="81" y="452"/>
                  </a:lnTo>
                  <a:lnTo>
                    <a:pt x="86" y="473"/>
                  </a:lnTo>
                  <a:lnTo>
                    <a:pt x="96" y="506"/>
                  </a:lnTo>
                  <a:lnTo>
                    <a:pt x="101" y="542"/>
                  </a:lnTo>
                  <a:lnTo>
                    <a:pt x="111" y="567"/>
                  </a:lnTo>
                  <a:lnTo>
                    <a:pt x="119" y="595"/>
                  </a:lnTo>
                  <a:lnTo>
                    <a:pt x="125" y="593"/>
                  </a:lnTo>
                  <a:lnTo>
                    <a:pt x="131" y="591"/>
                  </a:lnTo>
                  <a:lnTo>
                    <a:pt x="122" y="563"/>
                  </a:lnTo>
                  <a:lnTo>
                    <a:pt x="113" y="541"/>
                  </a:lnTo>
                  <a:lnTo>
                    <a:pt x="108" y="505"/>
                  </a:lnTo>
                  <a:lnTo>
                    <a:pt x="98" y="474"/>
                  </a:lnTo>
                  <a:lnTo>
                    <a:pt x="93" y="450"/>
                  </a:lnTo>
                  <a:lnTo>
                    <a:pt x="88" y="425"/>
                  </a:lnTo>
                  <a:lnTo>
                    <a:pt x="71" y="403"/>
                  </a:lnTo>
                  <a:lnTo>
                    <a:pt x="48" y="373"/>
                  </a:lnTo>
                  <a:lnTo>
                    <a:pt x="24" y="336"/>
                  </a:lnTo>
                  <a:lnTo>
                    <a:pt x="18" y="299"/>
                  </a:lnTo>
                  <a:lnTo>
                    <a:pt x="13" y="274"/>
                  </a:lnTo>
                  <a:lnTo>
                    <a:pt x="19" y="235"/>
                  </a:lnTo>
                  <a:lnTo>
                    <a:pt x="29" y="211"/>
                  </a:lnTo>
                  <a:lnTo>
                    <a:pt x="41" y="180"/>
                  </a:lnTo>
                  <a:lnTo>
                    <a:pt x="52" y="149"/>
                  </a:lnTo>
                  <a:lnTo>
                    <a:pt x="51" y="125"/>
                  </a:lnTo>
                  <a:lnTo>
                    <a:pt x="50" y="93"/>
                  </a:lnTo>
                  <a:lnTo>
                    <a:pt x="51" y="70"/>
                  </a:lnTo>
                  <a:lnTo>
                    <a:pt x="61" y="31"/>
                  </a:lnTo>
                  <a:lnTo>
                    <a:pt x="69" y="6"/>
                  </a:lnTo>
                  <a:lnTo>
                    <a:pt x="64" y="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72" name="Freeform 792"/>
            <p:cNvSpPr>
              <a:spLocks/>
            </p:cNvSpPr>
            <p:nvPr/>
          </p:nvSpPr>
          <p:spPr bwMode="auto">
            <a:xfrm>
              <a:off x="2657" y="3467"/>
              <a:ext cx="119" cy="82"/>
            </a:xfrm>
            <a:custGeom>
              <a:avLst/>
              <a:gdLst/>
              <a:ahLst/>
              <a:cxnLst>
                <a:cxn ang="0">
                  <a:pos x="6" y="25"/>
                </a:cxn>
                <a:cxn ang="0">
                  <a:pos x="0" y="27"/>
                </a:cxn>
                <a:cxn ang="0">
                  <a:pos x="6" y="46"/>
                </a:cxn>
                <a:cxn ang="0">
                  <a:pos x="35" y="66"/>
                </a:cxn>
                <a:cxn ang="0">
                  <a:pos x="77" y="82"/>
                </a:cxn>
                <a:cxn ang="0">
                  <a:pos x="119" y="80"/>
                </a:cxn>
                <a:cxn ang="0">
                  <a:pos x="118" y="68"/>
                </a:cxn>
                <a:cxn ang="0">
                  <a:pos x="79" y="70"/>
                </a:cxn>
                <a:cxn ang="0">
                  <a:pos x="41" y="56"/>
                </a:cxn>
                <a:cxn ang="0">
                  <a:pos x="16" y="38"/>
                </a:cxn>
                <a:cxn ang="0">
                  <a:pos x="4" y="0"/>
                </a:cxn>
                <a:cxn ang="0">
                  <a:pos x="12" y="23"/>
                </a:cxn>
                <a:cxn ang="0">
                  <a:pos x="6" y="25"/>
                </a:cxn>
              </a:cxnLst>
              <a:rect l="0" t="0" r="r" b="b"/>
              <a:pathLst>
                <a:path w="119" h="82">
                  <a:moveTo>
                    <a:pt x="6" y="25"/>
                  </a:moveTo>
                  <a:lnTo>
                    <a:pt x="0" y="27"/>
                  </a:lnTo>
                  <a:lnTo>
                    <a:pt x="6" y="46"/>
                  </a:lnTo>
                  <a:lnTo>
                    <a:pt x="35" y="66"/>
                  </a:lnTo>
                  <a:lnTo>
                    <a:pt x="77" y="82"/>
                  </a:lnTo>
                  <a:lnTo>
                    <a:pt x="119" y="80"/>
                  </a:lnTo>
                  <a:lnTo>
                    <a:pt x="118" y="68"/>
                  </a:lnTo>
                  <a:lnTo>
                    <a:pt x="79" y="70"/>
                  </a:lnTo>
                  <a:lnTo>
                    <a:pt x="41" y="56"/>
                  </a:lnTo>
                  <a:lnTo>
                    <a:pt x="16" y="38"/>
                  </a:lnTo>
                  <a:lnTo>
                    <a:pt x="4" y="0"/>
                  </a:lnTo>
                  <a:lnTo>
                    <a:pt x="12" y="23"/>
                  </a:lnTo>
                  <a:lnTo>
                    <a:pt x="6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73" name="Freeform 793"/>
            <p:cNvSpPr>
              <a:spLocks/>
            </p:cNvSpPr>
            <p:nvPr/>
          </p:nvSpPr>
          <p:spPr bwMode="auto">
            <a:xfrm>
              <a:off x="2775" y="2881"/>
              <a:ext cx="546" cy="666"/>
            </a:xfrm>
            <a:custGeom>
              <a:avLst/>
              <a:gdLst/>
              <a:ahLst/>
              <a:cxnLst>
                <a:cxn ang="0">
                  <a:pos x="45" y="651"/>
                </a:cxn>
                <a:cxn ang="0">
                  <a:pos x="119" y="610"/>
                </a:cxn>
                <a:cxn ang="0">
                  <a:pos x="174" y="571"/>
                </a:cxn>
                <a:cxn ang="0">
                  <a:pos x="252" y="517"/>
                </a:cxn>
                <a:cxn ang="0">
                  <a:pos x="317" y="470"/>
                </a:cxn>
                <a:cxn ang="0">
                  <a:pos x="372" y="413"/>
                </a:cxn>
                <a:cxn ang="0">
                  <a:pos x="422" y="363"/>
                </a:cxn>
                <a:cxn ang="0">
                  <a:pos x="464" y="326"/>
                </a:cxn>
                <a:cxn ang="0">
                  <a:pos x="515" y="273"/>
                </a:cxn>
                <a:cxn ang="0">
                  <a:pos x="535" y="236"/>
                </a:cxn>
                <a:cxn ang="0">
                  <a:pos x="540" y="188"/>
                </a:cxn>
                <a:cxn ang="0">
                  <a:pos x="506" y="153"/>
                </a:cxn>
                <a:cxn ang="0">
                  <a:pos x="473" y="119"/>
                </a:cxn>
                <a:cxn ang="0">
                  <a:pos x="425" y="72"/>
                </a:cxn>
                <a:cxn ang="0">
                  <a:pos x="380" y="38"/>
                </a:cxn>
                <a:cxn ang="0">
                  <a:pos x="304" y="14"/>
                </a:cxn>
                <a:cxn ang="0">
                  <a:pos x="241" y="0"/>
                </a:cxn>
                <a:cxn ang="0">
                  <a:pos x="238" y="12"/>
                </a:cxn>
                <a:cxn ang="0">
                  <a:pos x="300" y="26"/>
                </a:cxn>
                <a:cxn ang="0">
                  <a:pos x="374" y="48"/>
                </a:cxn>
                <a:cxn ang="0">
                  <a:pos x="417" y="80"/>
                </a:cxn>
                <a:cxn ang="0">
                  <a:pos x="464" y="127"/>
                </a:cxn>
                <a:cxn ang="0">
                  <a:pos x="498" y="162"/>
                </a:cxn>
                <a:cxn ang="0">
                  <a:pos x="528" y="192"/>
                </a:cxn>
                <a:cxn ang="0">
                  <a:pos x="525" y="230"/>
                </a:cxn>
                <a:cxn ang="0">
                  <a:pos x="506" y="266"/>
                </a:cxn>
                <a:cxn ang="0">
                  <a:pos x="471" y="303"/>
                </a:cxn>
                <a:cxn ang="0">
                  <a:pos x="414" y="354"/>
                </a:cxn>
                <a:cxn ang="0">
                  <a:pos x="364" y="404"/>
                </a:cxn>
                <a:cxn ang="0">
                  <a:pos x="307" y="462"/>
                </a:cxn>
                <a:cxn ang="0">
                  <a:pos x="241" y="510"/>
                </a:cxn>
                <a:cxn ang="0">
                  <a:pos x="181" y="552"/>
                </a:cxn>
                <a:cxn ang="0">
                  <a:pos x="113" y="600"/>
                </a:cxn>
                <a:cxn ang="0">
                  <a:pos x="39" y="641"/>
                </a:cxn>
                <a:cxn ang="0">
                  <a:pos x="1" y="666"/>
                </a:cxn>
              </a:cxnLst>
              <a:rect l="0" t="0" r="r" b="b"/>
              <a:pathLst>
                <a:path w="546" h="666">
                  <a:moveTo>
                    <a:pt x="1" y="666"/>
                  </a:moveTo>
                  <a:lnTo>
                    <a:pt x="45" y="651"/>
                  </a:lnTo>
                  <a:lnTo>
                    <a:pt x="79" y="635"/>
                  </a:lnTo>
                  <a:lnTo>
                    <a:pt x="119" y="610"/>
                  </a:lnTo>
                  <a:lnTo>
                    <a:pt x="148" y="588"/>
                  </a:lnTo>
                  <a:lnTo>
                    <a:pt x="174" y="571"/>
                  </a:lnTo>
                  <a:lnTo>
                    <a:pt x="210" y="545"/>
                  </a:lnTo>
                  <a:lnTo>
                    <a:pt x="252" y="517"/>
                  </a:lnTo>
                  <a:lnTo>
                    <a:pt x="294" y="493"/>
                  </a:lnTo>
                  <a:lnTo>
                    <a:pt x="317" y="470"/>
                  </a:lnTo>
                  <a:lnTo>
                    <a:pt x="345" y="435"/>
                  </a:lnTo>
                  <a:lnTo>
                    <a:pt x="372" y="413"/>
                  </a:lnTo>
                  <a:lnTo>
                    <a:pt x="396" y="390"/>
                  </a:lnTo>
                  <a:lnTo>
                    <a:pt x="422" y="363"/>
                  </a:lnTo>
                  <a:lnTo>
                    <a:pt x="451" y="338"/>
                  </a:lnTo>
                  <a:lnTo>
                    <a:pt x="464" y="326"/>
                  </a:lnTo>
                  <a:lnTo>
                    <a:pt x="498" y="295"/>
                  </a:lnTo>
                  <a:lnTo>
                    <a:pt x="515" y="273"/>
                  </a:lnTo>
                  <a:lnTo>
                    <a:pt x="529" y="256"/>
                  </a:lnTo>
                  <a:lnTo>
                    <a:pt x="535" y="236"/>
                  </a:lnTo>
                  <a:lnTo>
                    <a:pt x="546" y="212"/>
                  </a:lnTo>
                  <a:lnTo>
                    <a:pt x="540" y="188"/>
                  </a:lnTo>
                  <a:lnTo>
                    <a:pt x="523" y="166"/>
                  </a:lnTo>
                  <a:lnTo>
                    <a:pt x="506" y="153"/>
                  </a:lnTo>
                  <a:lnTo>
                    <a:pt x="491" y="136"/>
                  </a:lnTo>
                  <a:lnTo>
                    <a:pt x="473" y="119"/>
                  </a:lnTo>
                  <a:lnTo>
                    <a:pt x="451" y="99"/>
                  </a:lnTo>
                  <a:lnTo>
                    <a:pt x="425" y="72"/>
                  </a:lnTo>
                  <a:lnTo>
                    <a:pt x="406" y="55"/>
                  </a:lnTo>
                  <a:lnTo>
                    <a:pt x="380" y="38"/>
                  </a:lnTo>
                  <a:lnTo>
                    <a:pt x="340" y="24"/>
                  </a:lnTo>
                  <a:lnTo>
                    <a:pt x="304" y="14"/>
                  </a:lnTo>
                  <a:lnTo>
                    <a:pt x="273" y="9"/>
                  </a:lnTo>
                  <a:lnTo>
                    <a:pt x="241" y="0"/>
                  </a:lnTo>
                  <a:lnTo>
                    <a:pt x="239" y="6"/>
                  </a:lnTo>
                  <a:lnTo>
                    <a:pt x="238" y="12"/>
                  </a:lnTo>
                  <a:lnTo>
                    <a:pt x="269" y="21"/>
                  </a:lnTo>
                  <a:lnTo>
                    <a:pt x="300" y="26"/>
                  </a:lnTo>
                  <a:lnTo>
                    <a:pt x="343" y="37"/>
                  </a:lnTo>
                  <a:lnTo>
                    <a:pt x="374" y="48"/>
                  </a:lnTo>
                  <a:lnTo>
                    <a:pt x="399" y="65"/>
                  </a:lnTo>
                  <a:lnTo>
                    <a:pt x="417" y="80"/>
                  </a:lnTo>
                  <a:lnTo>
                    <a:pt x="443" y="107"/>
                  </a:lnTo>
                  <a:lnTo>
                    <a:pt x="464" y="127"/>
                  </a:lnTo>
                  <a:lnTo>
                    <a:pt x="482" y="145"/>
                  </a:lnTo>
                  <a:lnTo>
                    <a:pt x="498" y="162"/>
                  </a:lnTo>
                  <a:lnTo>
                    <a:pt x="514" y="174"/>
                  </a:lnTo>
                  <a:lnTo>
                    <a:pt x="528" y="192"/>
                  </a:lnTo>
                  <a:lnTo>
                    <a:pt x="533" y="211"/>
                  </a:lnTo>
                  <a:lnTo>
                    <a:pt x="525" y="230"/>
                  </a:lnTo>
                  <a:lnTo>
                    <a:pt x="519" y="250"/>
                  </a:lnTo>
                  <a:lnTo>
                    <a:pt x="506" y="266"/>
                  </a:lnTo>
                  <a:lnTo>
                    <a:pt x="491" y="285"/>
                  </a:lnTo>
                  <a:lnTo>
                    <a:pt x="471" y="303"/>
                  </a:lnTo>
                  <a:lnTo>
                    <a:pt x="444" y="329"/>
                  </a:lnTo>
                  <a:lnTo>
                    <a:pt x="414" y="354"/>
                  </a:lnTo>
                  <a:lnTo>
                    <a:pt x="388" y="382"/>
                  </a:lnTo>
                  <a:lnTo>
                    <a:pt x="364" y="404"/>
                  </a:lnTo>
                  <a:lnTo>
                    <a:pt x="336" y="427"/>
                  </a:lnTo>
                  <a:lnTo>
                    <a:pt x="307" y="462"/>
                  </a:lnTo>
                  <a:lnTo>
                    <a:pt x="287" y="484"/>
                  </a:lnTo>
                  <a:lnTo>
                    <a:pt x="241" y="510"/>
                  </a:lnTo>
                  <a:lnTo>
                    <a:pt x="218" y="525"/>
                  </a:lnTo>
                  <a:lnTo>
                    <a:pt x="181" y="552"/>
                  </a:lnTo>
                  <a:lnTo>
                    <a:pt x="143" y="577"/>
                  </a:lnTo>
                  <a:lnTo>
                    <a:pt x="113" y="600"/>
                  </a:lnTo>
                  <a:lnTo>
                    <a:pt x="74" y="624"/>
                  </a:lnTo>
                  <a:lnTo>
                    <a:pt x="39" y="641"/>
                  </a:lnTo>
                  <a:lnTo>
                    <a:pt x="0" y="654"/>
                  </a:lnTo>
                  <a:lnTo>
                    <a:pt x="1" y="6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74" name="Freeform 794"/>
            <p:cNvSpPr>
              <a:spLocks/>
            </p:cNvSpPr>
            <p:nvPr/>
          </p:nvSpPr>
          <p:spPr bwMode="auto">
            <a:xfrm>
              <a:off x="2686" y="2786"/>
              <a:ext cx="400" cy="127"/>
            </a:xfrm>
            <a:custGeom>
              <a:avLst/>
              <a:gdLst/>
              <a:ahLst/>
              <a:cxnLst>
                <a:cxn ang="0">
                  <a:pos x="328" y="101"/>
                </a:cxn>
                <a:cxn ang="0">
                  <a:pos x="330" y="95"/>
                </a:cxn>
                <a:cxn ang="0">
                  <a:pos x="291" y="85"/>
                </a:cxn>
                <a:cxn ang="0">
                  <a:pos x="273" y="81"/>
                </a:cxn>
                <a:cxn ang="0">
                  <a:pos x="256" y="77"/>
                </a:cxn>
                <a:cxn ang="0">
                  <a:pos x="225" y="69"/>
                </a:cxn>
                <a:cxn ang="0">
                  <a:pos x="192" y="67"/>
                </a:cxn>
                <a:cxn ang="0">
                  <a:pos x="161" y="62"/>
                </a:cxn>
                <a:cxn ang="0">
                  <a:pos x="138" y="57"/>
                </a:cxn>
                <a:cxn ang="0">
                  <a:pos x="120" y="54"/>
                </a:cxn>
                <a:cxn ang="0">
                  <a:pos x="106" y="48"/>
                </a:cxn>
                <a:cxn ang="0">
                  <a:pos x="82" y="37"/>
                </a:cxn>
                <a:cxn ang="0">
                  <a:pos x="75" y="33"/>
                </a:cxn>
                <a:cxn ang="0">
                  <a:pos x="67" y="29"/>
                </a:cxn>
                <a:cxn ang="0">
                  <a:pos x="45" y="15"/>
                </a:cxn>
                <a:cxn ang="0">
                  <a:pos x="29" y="5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1" y="12"/>
                </a:cxn>
                <a:cxn ang="0">
                  <a:pos x="24" y="16"/>
                </a:cxn>
                <a:cxn ang="0">
                  <a:pos x="39" y="26"/>
                </a:cxn>
                <a:cxn ang="0">
                  <a:pos x="50" y="32"/>
                </a:cxn>
                <a:cxn ang="0">
                  <a:pos x="70" y="44"/>
                </a:cxn>
                <a:cxn ang="0">
                  <a:pos x="86" y="52"/>
                </a:cxn>
                <a:cxn ang="0">
                  <a:pos x="101" y="59"/>
                </a:cxn>
                <a:cxn ang="0">
                  <a:pos x="117" y="66"/>
                </a:cxn>
                <a:cxn ang="0">
                  <a:pos x="136" y="69"/>
                </a:cxn>
                <a:cxn ang="0">
                  <a:pos x="159" y="74"/>
                </a:cxn>
                <a:cxn ang="0">
                  <a:pos x="189" y="79"/>
                </a:cxn>
                <a:cxn ang="0">
                  <a:pos x="221" y="81"/>
                </a:cxn>
                <a:cxn ang="0">
                  <a:pos x="251" y="89"/>
                </a:cxn>
                <a:cxn ang="0">
                  <a:pos x="271" y="93"/>
                </a:cxn>
                <a:cxn ang="0">
                  <a:pos x="300" y="99"/>
                </a:cxn>
                <a:cxn ang="0">
                  <a:pos x="400" y="127"/>
                </a:cxn>
                <a:cxn ang="0">
                  <a:pos x="327" y="107"/>
                </a:cxn>
                <a:cxn ang="0">
                  <a:pos x="328" y="101"/>
                </a:cxn>
              </a:cxnLst>
              <a:rect l="0" t="0" r="r" b="b"/>
              <a:pathLst>
                <a:path w="400" h="127">
                  <a:moveTo>
                    <a:pt x="328" y="101"/>
                  </a:moveTo>
                  <a:lnTo>
                    <a:pt x="330" y="95"/>
                  </a:lnTo>
                  <a:lnTo>
                    <a:pt x="291" y="85"/>
                  </a:lnTo>
                  <a:lnTo>
                    <a:pt x="273" y="81"/>
                  </a:lnTo>
                  <a:lnTo>
                    <a:pt x="256" y="77"/>
                  </a:lnTo>
                  <a:lnTo>
                    <a:pt x="225" y="69"/>
                  </a:lnTo>
                  <a:lnTo>
                    <a:pt x="192" y="67"/>
                  </a:lnTo>
                  <a:lnTo>
                    <a:pt x="161" y="62"/>
                  </a:lnTo>
                  <a:lnTo>
                    <a:pt x="138" y="57"/>
                  </a:lnTo>
                  <a:lnTo>
                    <a:pt x="120" y="54"/>
                  </a:lnTo>
                  <a:lnTo>
                    <a:pt x="106" y="48"/>
                  </a:lnTo>
                  <a:lnTo>
                    <a:pt x="82" y="37"/>
                  </a:lnTo>
                  <a:lnTo>
                    <a:pt x="75" y="33"/>
                  </a:lnTo>
                  <a:lnTo>
                    <a:pt x="67" y="29"/>
                  </a:lnTo>
                  <a:lnTo>
                    <a:pt x="45" y="15"/>
                  </a:lnTo>
                  <a:lnTo>
                    <a:pt x="29" y="5"/>
                  </a:lnTo>
                  <a:lnTo>
                    <a:pt x="2" y="0"/>
                  </a:lnTo>
                  <a:lnTo>
                    <a:pt x="0" y="0"/>
                  </a:lnTo>
                  <a:lnTo>
                    <a:pt x="1" y="12"/>
                  </a:lnTo>
                  <a:lnTo>
                    <a:pt x="24" y="16"/>
                  </a:lnTo>
                  <a:lnTo>
                    <a:pt x="39" y="26"/>
                  </a:lnTo>
                  <a:lnTo>
                    <a:pt x="50" y="32"/>
                  </a:lnTo>
                  <a:lnTo>
                    <a:pt x="70" y="44"/>
                  </a:lnTo>
                  <a:lnTo>
                    <a:pt x="86" y="52"/>
                  </a:lnTo>
                  <a:lnTo>
                    <a:pt x="101" y="59"/>
                  </a:lnTo>
                  <a:lnTo>
                    <a:pt x="117" y="66"/>
                  </a:lnTo>
                  <a:lnTo>
                    <a:pt x="136" y="69"/>
                  </a:lnTo>
                  <a:lnTo>
                    <a:pt x="159" y="74"/>
                  </a:lnTo>
                  <a:lnTo>
                    <a:pt x="189" y="79"/>
                  </a:lnTo>
                  <a:lnTo>
                    <a:pt x="221" y="81"/>
                  </a:lnTo>
                  <a:lnTo>
                    <a:pt x="251" y="89"/>
                  </a:lnTo>
                  <a:lnTo>
                    <a:pt x="271" y="93"/>
                  </a:lnTo>
                  <a:lnTo>
                    <a:pt x="300" y="99"/>
                  </a:lnTo>
                  <a:lnTo>
                    <a:pt x="400" y="127"/>
                  </a:lnTo>
                  <a:lnTo>
                    <a:pt x="327" y="107"/>
                  </a:lnTo>
                  <a:lnTo>
                    <a:pt x="328" y="10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75" name="Freeform 795"/>
            <p:cNvSpPr>
              <a:spLocks/>
            </p:cNvSpPr>
            <p:nvPr/>
          </p:nvSpPr>
          <p:spPr bwMode="auto">
            <a:xfrm>
              <a:off x="3109" y="3018"/>
              <a:ext cx="136" cy="136"/>
            </a:xfrm>
            <a:custGeom>
              <a:avLst/>
              <a:gdLst/>
              <a:ahLst/>
              <a:cxnLst>
                <a:cxn ang="0">
                  <a:pos x="9" y="22"/>
                </a:cxn>
                <a:cxn ang="0">
                  <a:pos x="22" y="6"/>
                </a:cxn>
                <a:cxn ang="0">
                  <a:pos x="38" y="0"/>
                </a:cxn>
                <a:cxn ang="0">
                  <a:pos x="59" y="5"/>
                </a:cxn>
                <a:cxn ang="0">
                  <a:pos x="78" y="17"/>
                </a:cxn>
                <a:cxn ang="0">
                  <a:pos x="94" y="21"/>
                </a:cxn>
                <a:cxn ang="0">
                  <a:pos x="111" y="21"/>
                </a:cxn>
                <a:cxn ang="0">
                  <a:pos x="127" y="30"/>
                </a:cxn>
                <a:cxn ang="0">
                  <a:pos x="127" y="30"/>
                </a:cxn>
                <a:cxn ang="0">
                  <a:pos x="127" y="31"/>
                </a:cxn>
                <a:cxn ang="0">
                  <a:pos x="128" y="32"/>
                </a:cxn>
                <a:cxn ang="0">
                  <a:pos x="128" y="34"/>
                </a:cxn>
                <a:cxn ang="0">
                  <a:pos x="129" y="36"/>
                </a:cxn>
                <a:cxn ang="0">
                  <a:pos x="129" y="38"/>
                </a:cxn>
                <a:cxn ang="0">
                  <a:pos x="130" y="40"/>
                </a:cxn>
                <a:cxn ang="0">
                  <a:pos x="131" y="43"/>
                </a:cxn>
                <a:cxn ang="0">
                  <a:pos x="132" y="45"/>
                </a:cxn>
                <a:cxn ang="0">
                  <a:pos x="132" y="47"/>
                </a:cxn>
                <a:cxn ang="0">
                  <a:pos x="133" y="50"/>
                </a:cxn>
                <a:cxn ang="0">
                  <a:pos x="133" y="52"/>
                </a:cxn>
                <a:cxn ang="0">
                  <a:pos x="133" y="54"/>
                </a:cxn>
                <a:cxn ang="0">
                  <a:pos x="134" y="57"/>
                </a:cxn>
                <a:cxn ang="0">
                  <a:pos x="134" y="59"/>
                </a:cxn>
                <a:cxn ang="0">
                  <a:pos x="135" y="62"/>
                </a:cxn>
                <a:cxn ang="0">
                  <a:pos x="135" y="64"/>
                </a:cxn>
                <a:cxn ang="0">
                  <a:pos x="135" y="67"/>
                </a:cxn>
                <a:cxn ang="0">
                  <a:pos x="135" y="70"/>
                </a:cxn>
                <a:cxn ang="0">
                  <a:pos x="135" y="73"/>
                </a:cxn>
                <a:cxn ang="0">
                  <a:pos x="135" y="75"/>
                </a:cxn>
                <a:cxn ang="0">
                  <a:pos x="135" y="77"/>
                </a:cxn>
                <a:cxn ang="0">
                  <a:pos x="135" y="80"/>
                </a:cxn>
                <a:cxn ang="0">
                  <a:pos x="136" y="82"/>
                </a:cxn>
                <a:cxn ang="0">
                  <a:pos x="135" y="84"/>
                </a:cxn>
                <a:cxn ang="0">
                  <a:pos x="135" y="86"/>
                </a:cxn>
                <a:cxn ang="0">
                  <a:pos x="135" y="88"/>
                </a:cxn>
                <a:cxn ang="0">
                  <a:pos x="134" y="91"/>
                </a:cxn>
                <a:cxn ang="0">
                  <a:pos x="134" y="93"/>
                </a:cxn>
                <a:cxn ang="0">
                  <a:pos x="133" y="95"/>
                </a:cxn>
                <a:cxn ang="0">
                  <a:pos x="132" y="97"/>
                </a:cxn>
                <a:cxn ang="0">
                  <a:pos x="131" y="99"/>
                </a:cxn>
                <a:cxn ang="0">
                  <a:pos x="131" y="101"/>
                </a:cxn>
                <a:cxn ang="0">
                  <a:pos x="130" y="102"/>
                </a:cxn>
                <a:cxn ang="0">
                  <a:pos x="130" y="103"/>
                </a:cxn>
                <a:cxn ang="0">
                  <a:pos x="130" y="103"/>
                </a:cxn>
                <a:cxn ang="0">
                  <a:pos x="117" y="112"/>
                </a:cxn>
                <a:cxn ang="0">
                  <a:pos x="107" y="118"/>
                </a:cxn>
                <a:cxn ang="0">
                  <a:pos x="94" y="120"/>
                </a:cxn>
                <a:cxn ang="0">
                  <a:pos x="81" y="116"/>
                </a:cxn>
                <a:cxn ang="0">
                  <a:pos x="68" y="115"/>
                </a:cxn>
                <a:cxn ang="0">
                  <a:pos x="52" y="121"/>
                </a:cxn>
                <a:cxn ang="0">
                  <a:pos x="41" y="127"/>
                </a:cxn>
                <a:cxn ang="0">
                  <a:pos x="22" y="136"/>
                </a:cxn>
                <a:cxn ang="0">
                  <a:pos x="8" y="127"/>
                </a:cxn>
                <a:cxn ang="0">
                  <a:pos x="6" y="111"/>
                </a:cxn>
                <a:cxn ang="0">
                  <a:pos x="6" y="91"/>
                </a:cxn>
                <a:cxn ang="0">
                  <a:pos x="0" y="69"/>
                </a:cxn>
                <a:cxn ang="0">
                  <a:pos x="3" y="43"/>
                </a:cxn>
                <a:cxn ang="0">
                  <a:pos x="9" y="22"/>
                </a:cxn>
                <a:cxn ang="0">
                  <a:pos x="9" y="22"/>
                </a:cxn>
              </a:cxnLst>
              <a:rect l="0" t="0" r="r" b="b"/>
              <a:pathLst>
                <a:path w="136" h="136">
                  <a:moveTo>
                    <a:pt x="9" y="22"/>
                  </a:moveTo>
                  <a:lnTo>
                    <a:pt x="22" y="6"/>
                  </a:lnTo>
                  <a:lnTo>
                    <a:pt x="38" y="0"/>
                  </a:lnTo>
                  <a:lnTo>
                    <a:pt x="59" y="5"/>
                  </a:lnTo>
                  <a:lnTo>
                    <a:pt x="78" y="17"/>
                  </a:lnTo>
                  <a:lnTo>
                    <a:pt x="94" y="21"/>
                  </a:lnTo>
                  <a:lnTo>
                    <a:pt x="111" y="21"/>
                  </a:lnTo>
                  <a:lnTo>
                    <a:pt x="127" y="30"/>
                  </a:lnTo>
                  <a:lnTo>
                    <a:pt x="127" y="30"/>
                  </a:lnTo>
                  <a:lnTo>
                    <a:pt x="127" y="31"/>
                  </a:lnTo>
                  <a:lnTo>
                    <a:pt x="128" y="32"/>
                  </a:lnTo>
                  <a:lnTo>
                    <a:pt x="128" y="34"/>
                  </a:lnTo>
                  <a:lnTo>
                    <a:pt x="129" y="36"/>
                  </a:lnTo>
                  <a:lnTo>
                    <a:pt x="129" y="38"/>
                  </a:lnTo>
                  <a:lnTo>
                    <a:pt x="130" y="40"/>
                  </a:lnTo>
                  <a:lnTo>
                    <a:pt x="131" y="43"/>
                  </a:lnTo>
                  <a:lnTo>
                    <a:pt x="132" y="45"/>
                  </a:lnTo>
                  <a:lnTo>
                    <a:pt x="132" y="47"/>
                  </a:lnTo>
                  <a:lnTo>
                    <a:pt x="133" y="50"/>
                  </a:lnTo>
                  <a:lnTo>
                    <a:pt x="133" y="52"/>
                  </a:lnTo>
                  <a:lnTo>
                    <a:pt x="133" y="54"/>
                  </a:lnTo>
                  <a:lnTo>
                    <a:pt x="134" y="57"/>
                  </a:lnTo>
                  <a:lnTo>
                    <a:pt x="134" y="59"/>
                  </a:lnTo>
                  <a:lnTo>
                    <a:pt x="135" y="62"/>
                  </a:lnTo>
                  <a:lnTo>
                    <a:pt x="135" y="64"/>
                  </a:lnTo>
                  <a:lnTo>
                    <a:pt x="135" y="67"/>
                  </a:lnTo>
                  <a:lnTo>
                    <a:pt x="135" y="70"/>
                  </a:lnTo>
                  <a:lnTo>
                    <a:pt x="135" y="73"/>
                  </a:lnTo>
                  <a:lnTo>
                    <a:pt x="135" y="75"/>
                  </a:lnTo>
                  <a:lnTo>
                    <a:pt x="135" y="77"/>
                  </a:lnTo>
                  <a:lnTo>
                    <a:pt x="135" y="80"/>
                  </a:lnTo>
                  <a:lnTo>
                    <a:pt x="136" y="82"/>
                  </a:lnTo>
                  <a:lnTo>
                    <a:pt x="135" y="84"/>
                  </a:lnTo>
                  <a:lnTo>
                    <a:pt x="135" y="86"/>
                  </a:lnTo>
                  <a:lnTo>
                    <a:pt x="135" y="88"/>
                  </a:lnTo>
                  <a:lnTo>
                    <a:pt x="134" y="91"/>
                  </a:lnTo>
                  <a:lnTo>
                    <a:pt x="134" y="93"/>
                  </a:lnTo>
                  <a:lnTo>
                    <a:pt x="133" y="95"/>
                  </a:lnTo>
                  <a:lnTo>
                    <a:pt x="132" y="97"/>
                  </a:lnTo>
                  <a:lnTo>
                    <a:pt x="131" y="99"/>
                  </a:lnTo>
                  <a:lnTo>
                    <a:pt x="131" y="101"/>
                  </a:lnTo>
                  <a:lnTo>
                    <a:pt x="130" y="102"/>
                  </a:lnTo>
                  <a:lnTo>
                    <a:pt x="130" y="103"/>
                  </a:lnTo>
                  <a:lnTo>
                    <a:pt x="130" y="103"/>
                  </a:lnTo>
                  <a:lnTo>
                    <a:pt x="117" y="112"/>
                  </a:lnTo>
                  <a:lnTo>
                    <a:pt x="107" y="118"/>
                  </a:lnTo>
                  <a:lnTo>
                    <a:pt x="94" y="120"/>
                  </a:lnTo>
                  <a:lnTo>
                    <a:pt x="81" y="116"/>
                  </a:lnTo>
                  <a:lnTo>
                    <a:pt x="68" y="115"/>
                  </a:lnTo>
                  <a:lnTo>
                    <a:pt x="52" y="121"/>
                  </a:lnTo>
                  <a:lnTo>
                    <a:pt x="41" y="127"/>
                  </a:lnTo>
                  <a:lnTo>
                    <a:pt x="22" y="136"/>
                  </a:lnTo>
                  <a:lnTo>
                    <a:pt x="8" y="127"/>
                  </a:lnTo>
                  <a:lnTo>
                    <a:pt x="6" y="111"/>
                  </a:lnTo>
                  <a:lnTo>
                    <a:pt x="6" y="91"/>
                  </a:lnTo>
                  <a:lnTo>
                    <a:pt x="0" y="69"/>
                  </a:lnTo>
                  <a:lnTo>
                    <a:pt x="3" y="43"/>
                  </a:lnTo>
                  <a:lnTo>
                    <a:pt x="9" y="22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76" name="Freeform 796"/>
            <p:cNvSpPr>
              <a:spLocks/>
            </p:cNvSpPr>
            <p:nvPr/>
          </p:nvSpPr>
          <p:spPr bwMode="auto">
            <a:xfrm>
              <a:off x="3109" y="3018"/>
              <a:ext cx="136" cy="136"/>
            </a:xfrm>
            <a:custGeom>
              <a:avLst/>
              <a:gdLst/>
              <a:ahLst/>
              <a:cxnLst>
                <a:cxn ang="0">
                  <a:pos x="9" y="22"/>
                </a:cxn>
                <a:cxn ang="0">
                  <a:pos x="22" y="6"/>
                </a:cxn>
                <a:cxn ang="0">
                  <a:pos x="38" y="0"/>
                </a:cxn>
                <a:cxn ang="0">
                  <a:pos x="59" y="5"/>
                </a:cxn>
                <a:cxn ang="0">
                  <a:pos x="78" y="17"/>
                </a:cxn>
                <a:cxn ang="0">
                  <a:pos x="94" y="21"/>
                </a:cxn>
                <a:cxn ang="0">
                  <a:pos x="111" y="21"/>
                </a:cxn>
                <a:cxn ang="0">
                  <a:pos x="127" y="30"/>
                </a:cxn>
                <a:cxn ang="0">
                  <a:pos x="127" y="30"/>
                </a:cxn>
                <a:cxn ang="0">
                  <a:pos x="127" y="31"/>
                </a:cxn>
                <a:cxn ang="0">
                  <a:pos x="128" y="32"/>
                </a:cxn>
                <a:cxn ang="0">
                  <a:pos x="128" y="34"/>
                </a:cxn>
                <a:cxn ang="0">
                  <a:pos x="129" y="36"/>
                </a:cxn>
                <a:cxn ang="0">
                  <a:pos x="129" y="38"/>
                </a:cxn>
                <a:cxn ang="0">
                  <a:pos x="130" y="40"/>
                </a:cxn>
                <a:cxn ang="0">
                  <a:pos x="131" y="43"/>
                </a:cxn>
                <a:cxn ang="0">
                  <a:pos x="132" y="45"/>
                </a:cxn>
                <a:cxn ang="0">
                  <a:pos x="132" y="47"/>
                </a:cxn>
                <a:cxn ang="0">
                  <a:pos x="133" y="50"/>
                </a:cxn>
                <a:cxn ang="0">
                  <a:pos x="133" y="52"/>
                </a:cxn>
                <a:cxn ang="0">
                  <a:pos x="133" y="54"/>
                </a:cxn>
                <a:cxn ang="0">
                  <a:pos x="134" y="57"/>
                </a:cxn>
                <a:cxn ang="0">
                  <a:pos x="134" y="59"/>
                </a:cxn>
                <a:cxn ang="0">
                  <a:pos x="135" y="62"/>
                </a:cxn>
                <a:cxn ang="0">
                  <a:pos x="135" y="64"/>
                </a:cxn>
                <a:cxn ang="0">
                  <a:pos x="135" y="67"/>
                </a:cxn>
                <a:cxn ang="0">
                  <a:pos x="135" y="70"/>
                </a:cxn>
                <a:cxn ang="0">
                  <a:pos x="135" y="73"/>
                </a:cxn>
                <a:cxn ang="0">
                  <a:pos x="135" y="75"/>
                </a:cxn>
                <a:cxn ang="0">
                  <a:pos x="135" y="77"/>
                </a:cxn>
                <a:cxn ang="0">
                  <a:pos x="135" y="80"/>
                </a:cxn>
                <a:cxn ang="0">
                  <a:pos x="136" y="82"/>
                </a:cxn>
                <a:cxn ang="0">
                  <a:pos x="135" y="84"/>
                </a:cxn>
                <a:cxn ang="0">
                  <a:pos x="135" y="86"/>
                </a:cxn>
                <a:cxn ang="0">
                  <a:pos x="135" y="88"/>
                </a:cxn>
                <a:cxn ang="0">
                  <a:pos x="134" y="91"/>
                </a:cxn>
                <a:cxn ang="0">
                  <a:pos x="134" y="93"/>
                </a:cxn>
                <a:cxn ang="0">
                  <a:pos x="133" y="95"/>
                </a:cxn>
                <a:cxn ang="0">
                  <a:pos x="132" y="97"/>
                </a:cxn>
                <a:cxn ang="0">
                  <a:pos x="131" y="99"/>
                </a:cxn>
                <a:cxn ang="0">
                  <a:pos x="131" y="101"/>
                </a:cxn>
                <a:cxn ang="0">
                  <a:pos x="130" y="102"/>
                </a:cxn>
                <a:cxn ang="0">
                  <a:pos x="130" y="103"/>
                </a:cxn>
                <a:cxn ang="0">
                  <a:pos x="130" y="103"/>
                </a:cxn>
                <a:cxn ang="0">
                  <a:pos x="117" y="112"/>
                </a:cxn>
                <a:cxn ang="0">
                  <a:pos x="107" y="118"/>
                </a:cxn>
                <a:cxn ang="0">
                  <a:pos x="94" y="120"/>
                </a:cxn>
                <a:cxn ang="0">
                  <a:pos x="81" y="116"/>
                </a:cxn>
                <a:cxn ang="0">
                  <a:pos x="68" y="115"/>
                </a:cxn>
                <a:cxn ang="0">
                  <a:pos x="52" y="121"/>
                </a:cxn>
                <a:cxn ang="0">
                  <a:pos x="41" y="127"/>
                </a:cxn>
                <a:cxn ang="0">
                  <a:pos x="22" y="136"/>
                </a:cxn>
                <a:cxn ang="0">
                  <a:pos x="8" y="127"/>
                </a:cxn>
                <a:cxn ang="0">
                  <a:pos x="6" y="111"/>
                </a:cxn>
                <a:cxn ang="0">
                  <a:pos x="6" y="91"/>
                </a:cxn>
                <a:cxn ang="0">
                  <a:pos x="0" y="69"/>
                </a:cxn>
                <a:cxn ang="0">
                  <a:pos x="3" y="43"/>
                </a:cxn>
                <a:cxn ang="0">
                  <a:pos x="9" y="22"/>
                </a:cxn>
                <a:cxn ang="0">
                  <a:pos x="9" y="22"/>
                </a:cxn>
              </a:cxnLst>
              <a:rect l="0" t="0" r="r" b="b"/>
              <a:pathLst>
                <a:path w="136" h="136">
                  <a:moveTo>
                    <a:pt x="9" y="22"/>
                  </a:moveTo>
                  <a:lnTo>
                    <a:pt x="22" y="6"/>
                  </a:lnTo>
                  <a:lnTo>
                    <a:pt x="38" y="0"/>
                  </a:lnTo>
                  <a:lnTo>
                    <a:pt x="59" y="5"/>
                  </a:lnTo>
                  <a:lnTo>
                    <a:pt x="78" y="17"/>
                  </a:lnTo>
                  <a:lnTo>
                    <a:pt x="94" y="21"/>
                  </a:lnTo>
                  <a:lnTo>
                    <a:pt x="111" y="21"/>
                  </a:lnTo>
                  <a:lnTo>
                    <a:pt x="127" y="30"/>
                  </a:lnTo>
                  <a:lnTo>
                    <a:pt x="127" y="30"/>
                  </a:lnTo>
                  <a:lnTo>
                    <a:pt x="127" y="31"/>
                  </a:lnTo>
                  <a:lnTo>
                    <a:pt x="128" y="32"/>
                  </a:lnTo>
                  <a:lnTo>
                    <a:pt x="128" y="34"/>
                  </a:lnTo>
                  <a:lnTo>
                    <a:pt x="129" y="36"/>
                  </a:lnTo>
                  <a:lnTo>
                    <a:pt x="129" y="38"/>
                  </a:lnTo>
                  <a:lnTo>
                    <a:pt x="130" y="40"/>
                  </a:lnTo>
                  <a:lnTo>
                    <a:pt x="131" y="43"/>
                  </a:lnTo>
                  <a:lnTo>
                    <a:pt x="132" y="45"/>
                  </a:lnTo>
                  <a:lnTo>
                    <a:pt x="132" y="47"/>
                  </a:lnTo>
                  <a:lnTo>
                    <a:pt x="133" y="50"/>
                  </a:lnTo>
                  <a:lnTo>
                    <a:pt x="133" y="52"/>
                  </a:lnTo>
                  <a:lnTo>
                    <a:pt x="133" y="54"/>
                  </a:lnTo>
                  <a:lnTo>
                    <a:pt x="134" y="57"/>
                  </a:lnTo>
                  <a:lnTo>
                    <a:pt x="134" y="59"/>
                  </a:lnTo>
                  <a:lnTo>
                    <a:pt x="135" y="62"/>
                  </a:lnTo>
                  <a:lnTo>
                    <a:pt x="135" y="64"/>
                  </a:lnTo>
                  <a:lnTo>
                    <a:pt x="135" y="67"/>
                  </a:lnTo>
                  <a:lnTo>
                    <a:pt x="135" y="70"/>
                  </a:lnTo>
                  <a:lnTo>
                    <a:pt x="135" y="73"/>
                  </a:lnTo>
                  <a:lnTo>
                    <a:pt x="135" y="75"/>
                  </a:lnTo>
                  <a:lnTo>
                    <a:pt x="135" y="77"/>
                  </a:lnTo>
                  <a:lnTo>
                    <a:pt x="135" y="80"/>
                  </a:lnTo>
                  <a:lnTo>
                    <a:pt x="136" y="82"/>
                  </a:lnTo>
                  <a:lnTo>
                    <a:pt x="135" y="84"/>
                  </a:lnTo>
                  <a:lnTo>
                    <a:pt x="135" y="86"/>
                  </a:lnTo>
                  <a:lnTo>
                    <a:pt x="135" y="88"/>
                  </a:lnTo>
                  <a:lnTo>
                    <a:pt x="134" y="91"/>
                  </a:lnTo>
                  <a:lnTo>
                    <a:pt x="134" y="93"/>
                  </a:lnTo>
                  <a:lnTo>
                    <a:pt x="133" y="95"/>
                  </a:lnTo>
                  <a:lnTo>
                    <a:pt x="132" y="97"/>
                  </a:lnTo>
                  <a:lnTo>
                    <a:pt x="131" y="99"/>
                  </a:lnTo>
                  <a:lnTo>
                    <a:pt x="131" y="101"/>
                  </a:lnTo>
                  <a:lnTo>
                    <a:pt x="130" y="102"/>
                  </a:lnTo>
                  <a:lnTo>
                    <a:pt x="130" y="103"/>
                  </a:lnTo>
                  <a:lnTo>
                    <a:pt x="130" y="103"/>
                  </a:lnTo>
                  <a:lnTo>
                    <a:pt x="117" y="112"/>
                  </a:lnTo>
                  <a:lnTo>
                    <a:pt x="107" y="118"/>
                  </a:lnTo>
                  <a:lnTo>
                    <a:pt x="94" y="120"/>
                  </a:lnTo>
                  <a:lnTo>
                    <a:pt x="81" y="116"/>
                  </a:lnTo>
                  <a:lnTo>
                    <a:pt x="68" y="115"/>
                  </a:lnTo>
                  <a:lnTo>
                    <a:pt x="52" y="121"/>
                  </a:lnTo>
                  <a:lnTo>
                    <a:pt x="41" y="127"/>
                  </a:lnTo>
                  <a:lnTo>
                    <a:pt x="22" y="136"/>
                  </a:lnTo>
                  <a:lnTo>
                    <a:pt x="8" y="127"/>
                  </a:lnTo>
                  <a:lnTo>
                    <a:pt x="6" y="111"/>
                  </a:lnTo>
                  <a:lnTo>
                    <a:pt x="6" y="91"/>
                  </a:lnTo>
                  <a:lnTo>
                    <a:pt x="0" y="69"/>
                  </a:lnTo>
                  <a:lnTo>
                    <a:pt x="3" y="43"/>
                  </a:lnTo>
                  <a:lnTo>
                    <a:pt x="9" y="22"/>
                  </a:lnTo>
                  <a:lnTo>
                    <a:pt x="9" y="22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77" name="Freeform 797"/>
            <p:cNvSpPr>
              <a:spLocks/>
            </p:cNvSpPr>
            <p:nvPr/>
          </p:nvSpPr>
          <p:spPr bwMode="auto">
            <a:xfrm>
              <a:off x="3117" y="3018"/>
              <a:ext cx="120" cy="31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1" y="23"/>
                </a:cxn>
                <a:cxn ang="0">
                  <a:pos x="15" y="6"/>
                </a:cxn>
                <a:cxn ang="0">
                  <a:pos x="30" y="1"/>
                </a:cxn>
                <a:cxn ang="0">
                  <a:pos x="50" y="5"/>
                </a:cxn>
                <a:cxn ang="0">
                  <a:pos x="69" y="18"/>
                </a:cxn>
                <a:cxn ang="0">
                  <a:pos x="88" y="22"/>
                </a:cxn>
                <a:cxn ang="0">
                  <a:pos x="103" y="22"/>
                </a:cxn>
                <a:cxn ang="0">
                  <a:pos x="118" y="31"/>
                </a:cxn>
                <a:cxn ang="0">
                  <a:pos x="118" y="31"/>
                </a:cxn>
                <a:cxn ang="0">
                  <a:pos x="119" y="31"/>
                </a:cxn>
                <a:cxn ang="0">
                  <a:pos x="120" y="31"/>
                </a:cxn>
                <a:cxn ang="0">
                  <a:pos x="120" y="30"/>
                </a:cxn>
                <a:cxn ang="0">
                  <a:pos x="103" y="20"/>
                </a:cxn>
                <a:cxn ang="0">
                  <a:pos x="84" y="20"/>
                </a:cxn>
                <a:cxn ang="0">
                  <a:pos x="70" y="17"/>
                </a:cxn>
                <a:cxn ang="0">
                  <a:pos x="51" y="4"/>
                </a:cxn>
                <a:cxn ang="0">
                  <a:pos x="30" y="0"/>
                </a:cxn>
                <a:cxn ang="0">
                  <a:pos x="14" y="5"/>
                </a:cxn>
                <a:cxn ang="0">
                  <a:pos x="0" y="22"/>
                </a:cxn>
              </a:cxnLst>
              <a:rect l="0" t="0" r="r" b="b"/>
              <a:pathLst>
                <a:path w="120" h="31">
                  <a:moveTo>
                    <a:pt x="0" y="22"/>
                  </a:moveTo>
                  <a:lnTo>
                    <a:pt x="1" y="23"/>
                  </a:lnTo>
                  <a:lnTo>
                    <a:pt x="15" y="6"/>
                  </a:lnTo>
                  <a:lnTo>
                    <a:pt x="30" y="1"/>
                  </a:lnTo>
                  <a:lnTo>
                    <a:pt x="50" y="5"/>
                  </a:lnTo>
                  <a:lnTo>
                    <a:pt x="69" y="18"/>
                  </a:lnTo>
                  <a:lnTo>
                    <a:pt x="88" y="22"/>
                  </a:lnTo>
                  <a:lnTo>
                    <a:pt x="103" y="22"/>
                  </a:lnTo>
                  <a:lnTo>
                    <a:pt x="118" y="31"/>
                  </a:lnTo>
                  <a:lnTo>
                    <a:pt x="118" y="31"/>
                  </a:lnTo>
                  <a:lnTo>
                    <a:pt x="119" y="31"/>
                  </a:lnTo>
                  <a:lnTo>
                    <a:pt x="120" y="31"/>
                  </a:lnTo>
                  <a:lnTo>
                    <a:pt x="120" y="30"/>
                  </a:lnTo>
                  <a:lnTo>
                    <a:pt x="103" y="20"/>
                  </a:lnTo>
                  <a:lnTo>
                    <a:pt x="84" y="20"/>
                  </a:lnTo>
                  <a:lnTo>
                    <a:pt x="70" y="17"/>
                  </a:lnTo>
                  <a:lnTo>
                    <a:pt x="51" y="4"/>
                  </a:lnTo>
                  <a:lnTo>
                    <a:pt x="30" y="0"/>
                  </a:lnTo>
                  <a:lnTo>
                    <a:pt x="14" y="5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78" name="Freeform 798"/>
            <p:cNvSpPr>
              <a:spLocks/>
            </p:cNvSpPr>
            <p:nvPr/>
          </p:nvSpPr>
          <p:spPr bwMode="auto">
            <a:xfrm>
              <a:off x="3235" y="3048"/>
              <a:ext cx="8" cy="2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2" y="4"/>
                </a:cxn>
                <a:cxn ang="0">
                  <a:pos x="3" y="6"/>
                </a:cxn>
                <a:cxn ang="0">
                  <a:pos x="3" y="8"/>
                </a:cxn>
                <a:cxn ang="0">
                  <a:pos x="4" y="10"/>
                </a:cxn>
                <a:cxn ang="0">
                  <a:pos x="4" y="13"/>
                </a:cxn>
                <a:cxn ang="0">
                  <a:pos x="5" y="15"/>
                </a:cxn>
                <a:cxn ang="0">
                  <a:pos x="6" y="17"/>
                </a:cxn>
                <a:cxn ang="0">
                  <a:pos x="6" y="20"/>
                </a:cxn>
                <a:cxn ang="0">
                  <a:pos x="7" y="22"/>
                </a:cxn>
                <a:cxn ang="0">
                  <a:pos x="7" y="22"/>
                </a:cxn>
                <a:cxn ang="0">
                  <a:pos x="8" y="22"/>
                </a:cxn>
                <a:cxn ang="0">
                  <a:pos x="7" y="20"/>
                </a:cxn>
                <a:cxn ang="0">
                  <a:pos x="7" y="17"/>
                </a:cxn>
                <a:cxn ang="0">
                  <a:pos x="6" y="15"/>
                </a:cxn>
                <a:cxn ang="0">
                  <a:pos x="5" y="13"/>
                </a:cxn>
                <a:cxn ang="0">
                  <a:pos x="5" y="10"/>
                </a:cxn>
                <a:cxn ang="0">
                  <a:pos x="4" y="8"/>
                </a:cxn>
                <a:cxn ang="0">
                  <a:pos x="3" y="6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8" h="22">
                  <a:moveTo>
                    <a:pt x="0" y="1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2" y="4"/>
                  </a:lnTo>
                  <a:lnTo>
                    <a:pt x="3" y="6"/>
                  </a:lnTo>
                  <a:lnTo>
                    <a:pt x="3" y="8"/>
                  </a:lnTo>
                  <a:lnTo>
                    <a:pt x="4" y="10"/>
                  </a:lnTo>
                  <a:lnTo>
                    <a:pt x="4" y="13"/>
                  </a:lnTo>
                  <a:lnTo>
                    <a:pt x="5" y="15"/>
                  </a:lnTo>
                  <a:lnTo>
                    <a:pt x="6" y="17"/>
                  </a:lnTo>
                  <a:lnTo>
                    <a:pt x="6" y="20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lnTo>
                    <a:pt x="7" y="20"/>
                  </a:lnTo>
                  <a:lnTo>
                    <a:pt x="7" y="17"/>
                  </a:lnTo>
                  <a:lnTo>
                    <a:pt x="6" y="15"/>
                  </a:lnTo>
                  <a:lnTo>
                    <a:pt x="5" y="13"/>
                  </a:lnTo>
                  <a:lnTo>
                    <a:pt x="5" y="10"/>
                  </a:lnTo>
                  <a:lnTo>
                    <a:pt x="4" y="8"/>
                  </a:lnTo>
                  <a:lnTo>
                    <a:pt x="3" y="6"/>
                  </a:lnTo>
                  <a:lnTo>
                    <a:pt x="3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79" name="Freeform 799"/>
            <p:cNvSpPr>
              <a:spLocks/>
            </p:cNvSpPr>
            <p:nvPr/>
          </p:nvSpPr>
          <p:spPr bwMode="auto">
            <a:xfrm>
              <a:off x="3241" y="3070"/>
              <a:ext cx="2" cy="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80" name="Freeform 800"/>
            <p:cNvSpPr>
              <a:spLocks/>
            </p:cNvSpPr>
            <p:nvPr/>
          </p:nvSpPr>
          <p:spPr bwMode="auto">
            <a:xfrm>
              <a:off x="3241" y="3069"/>
              <a:ext cx="3" cy="11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1" y="6"/>
                </a:cxn>
                <a:cxn ang="0">
                  <a:pos x="2" y="8"/>
                </a:cxn>
                <a:cxn ang="0">
                  <a:pos x="2" y="11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3" y="8"/>
                </a:cxn>
                <a:cxn ang="0">
                  <a:pos x="2" y="6"/>
                </a:cxn>
                <a:cxn ang="0">
                  <a:pos x="2" y="3"/>
                </a:cxn>
                <a:cxn ang="0">
                  <a:pos x="1" y="3"/>
                </a:cxn>
                <a:cxn ang="0">
                  <a:pos x="0" y="3"/>
                </a:cxn>
              </a:cxnLst>
              <a:rect l="0" t="0" r="r" b="b"/>
              <a:pathLst>
                <a:path w="3" h="11">
                  <a:moveTo>
                    <a:pt x="0" y="3"/>
                  </a:moveTo>
                  <a:lnTo>
                    <a:pt x="0" y="0"/>
                  </a:lnTo>
                  <a:lnTo>
                    <a:pt x="1" y="6"/>
                  </a:lnTo>
                  <a:lnTo>
                    <a:pt x="2" y="8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8"/>
                  </a:lnTo>
                  <a:lnTo>
                    <a:pt x="2" y="6"/>
                  </a:lnTo>
                  <a:lnTo>
                    <a:pt x="2" y="3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81" name="Freeform 801"/>
            <p:cNvSpPr>
              <a:spLocks/>
            </p:cNvSpPr>
            <p:nvPr/>
          </p:nvSpPr>
          <p:spPr bwMode="auto">
            <a:xfrm>
              <a:off x="3243" y="3080"/>
              <a:ext cx="1" cy="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82" name="Freeform 802"/>
            <p:cNvSpPr>
              <a:spLocks/>
            </p:cNvSpPr>
            <p:nvPr/>
          </p:nvSpPr>
          <p:spPr bwMode="auto">
            <a:xfrm>
              <a:off x="3243" y="3080"/>
              <a:ext cx="1" cy="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</a:cxnLst>
              <a:rect l="0" t="0" r="r" b="b"/>
              <a:pathLst>
                <a:path w="1" h="5">
                  <a:moveTo>
                    <a:pt x="0" y="2"/>
                  </a:moveTo>
                  <a:lnTo>
                    <a:pt x="0" y="0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83" name="Freeform 803"/>
            <p:cNvSpPr>
              <a:spLocks/>
            </p:cNvSpPr>
            <p:nvPr/>
          </p:nvSpPr>
          <p:spPr bwMode="auto">
            <a:xfrm>
              <a:off x="3243" y="3085"/>
              <a:ext cx="2" cy="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84" name="Freeform 804"/>
            <p:cNvSpPr>
              <a:spLocks/>
            </p:cNvSpPr>
            <p:nvPr/>
          </p:nvSpPr>
          <p:spPr bwMode="auto">
            <a:xfrm>
              <a:off x="3243" y="3085"/>
              <a:ext cx="2" cy="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2" y="6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0" y="3"/>
                </a:cxn>
              </a:cxnLst>
              <a:rect l="0" t="0" r="r" b="b"/>
              <a:pathLst>
                <a:path w="2" h="6">
                  <a:moveTo>
                    <a:pt x="0" y="3"/>
                  </a:moveTo>
                  <a:lnTo>
                    <a:pt x="0" y="0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85" name="Freeform 805"/>
            <p:cNvSpPr>
              <a:spLocks/>
            </p:cNvSpPr>
            <p:nvPr/>
          </p:nvSpPr>
          <p:spPr bwMode="auto">
            <a:xfrm>
              <a:off x="3244" y="3091"/>
              <a:ext cx="1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2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86" name="Freeform 806"/>
            <p:cNvSpPr>
              <a:spLocks/>
            </p:cNvSpPr>
            <p:nvPr/>
          </p:nvSpPr>
          <p:spPr bwMode="auto">
            <a:xfrm>
              <a:off x="3244" y="3095"/>
              <a:ext cx="1" cy="7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" h="7">
                  <a:moveTo>
                    <a:pt x="0" y="3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87" name="Freeform 807"/>
            <p:cNvSpPr>
              <a:spLocks/>
            </p:cNvSpPr>
            <p:nvPr/>
          </p:nvSpPr>
          <p:spPr bwMode="auto">
            <a:xfrm>
              <a:off x="3239" y="3102"/>
              <a:ext cx="6" cy="1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4" y="4"/>
                </a:cxn>
                <a:cxn ang="0">
                  <a:pos x="4" y="7"/>
                </a:cxn>
                <a:cxn ang="0">
                  <a:pos x="3" y="9"/>
                </a:cxn>
                <a:cxn ang="0">
                  <a:pos x="2" y="11"/>
                </a:cxn>
                <a:cxn ang="0">
                  <a:pos x="1" y="13"/>
                </a:cxn>
                <a:cxn ang="0">
                  <a:pos x="0" y="16"/>
                </a:cxn>
                <a:cxn ang="0">
                  <a:pos x="1" y="17"/>
                </a:cxn>
                <a:cxn ang="0">
                  <a:pos x="2" y="13"/>
                </a:cxn>
                <a:cxn ang="0">
                  <a:pos x="3" y="11"/>
                </a:cxn>
                <a:cxn ang="0">
                  <a:pos x="4" y="9"/>
                </a:cxn>
                <a:cxn ang="0">
                  <a:pos x="5" y="7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6" h="17">
                  <a:moveTo>
                    <a:pt x="5" y="0"/>
                  </a:moveTo>
                  <a:lnTo>
                    <a:pt x="5" y="2"/>
                  </a:lnTo>
                  <a:lnTo>
                    <a:pt x="5" y="2"/>
                  </a:lnTo>
                  <a:lnTo>
                    <a:pt x="4" y="4"/>
                  </a:lnTo>
                  <a:lnTo>
                    <a:pt x="4" y="7"/>
                  </a:lnTo>
                  <a:lnTo>
                    <a:pt x="3" y="9"/>
                  </a:lnTo>
                  <a:lnTo>
                    <a:pt x="2" y="11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1" y="17"/>
                  </a:lnTo>
                  <a:lnTo>
                    <a:pt x="2" y="13"/>
                  </a:lnTo>
                  <a:lnTo>
                    <a:pt x="3" y="11"/>
                  </a:lnTo>
                  <a:lnTo>
                    <a:pt x="4" y="9"/>
                  </a:lnTo>
                  <a:lnTo>
                    <a:pt x="5" y="7"/>
                  </a:lnTo>
                  <a:lnTo>
                    <a:pt x="5" y="4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88" name="Freeform 808"/>
            <p:cNvSpPr>
              <a:spLocks/>
            </p:cNvSpPr>
            <p:nvPr/>
          </p:nvSpPr>
          <p:spPr bwMode="auto">
            <a:xfrm>
              <a:off x="3114" y="3118"/>
              <a:ext cx="126" cy="37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124" y="2"/>
                </a:cxn>
                <a:cxn ang="0">
                  <a:pos x="124" y="3"/>
                </a:cxn>
                <a:cxn ang="0">
                  <a:pos x="111" y="12"/>
                </a:cxn>
                <a:cxn ang="0">
                  <a:pos x="102" y="17"/>
                </a:cxn>
                <a:cxn ang="0">
                  <a:pos x="89" y="19"/>
                </a:cxn>
                <a:cxn ang="0">
                  <a:pos x="76" y="15"/>
                </a:cxn>
                <a:cxn ang="0">
                  <a:pos x="63" y="14"/>
                </a:cxn>
                <a:cxn ang="0">
                  <a:pos x="47" y="21"/>
                </a:cxn>
                <a:cxn ang="0">
                  <a:pos x="36" y="27"/>
                </a:cxn>
                <a:cxn ang="0">
                  <a:pos x="17" y="36"/>
                </a:cxn>
                <a:cxn ang="0">
                  <a:pos x="3" y="27"/>
                </a:cxn>
                <a:cxn ang="0">
                  <a:pos x="2" y="16"/>
                </a:cxn>
                <a:cxn ang="0">
                  <a:pos x="0" y="6"/>
                </a:cxn>
                <a:cxn ang="0">
                  <a:pos x="2" y="28"/>
                </a:cxn>
                <a:cxn ang="0">
                  <a:pos x="17" y="37"/>
                </a:cxn>
                <a:cxn ang="0">
                  <a:pos x="36" y="28"/>
                </a:cxn>
                <a:cxn ang="0">
                  <a:pos x="47" y="22"/>
                </a:cxn>
                <a:cxn ang="0">
                  <a:pos x="63" y="15"/>
                </a:cxn>
                <a:cxn ang="0">
                  <a:pos x="76" y="16"/>
                </a:cxn>
                <a:cxn ang="0">
                  <a:pos x="89" y="20"/>
                </a:cxn>
                <a:cxn ang="0">
                  <a:pos x="102" y="18"/>
                </a:cxn>
                <a:cxn ang="0">
                  <a:pos x="113" y="12"/>
                </a:cxn>
                <a:cxn ang="0">
                  <a:pos x="126" y="3"/>
                </a:cxn>
                <a:cxn ang="0">
                  <a:pos x="126" y="2"/>
                </a:cxn>
                <a:cxn ang="0">
                  <a:pos x="126" y="1"/>
                </a:cxn>
                <a:cxn ang="0">
                  <a:pos x="125" y="0"/>
                </a:cxn>
              </a:cxnLst>
              <a:rect l="0" t="0" r="r" b="b"/>
              <a:pathLst>
                <a:path w="126" h="37">
                  <a:moveTo>
                    <a:pt x="125" y="0"/>
                  </a:moveTo>
                  <a:lnTo>
                    <a:pt x="124" y="2"/>
                  </a:lnTo>
                  <a:lnTo>
                    <a:pt x="124" y="3"/>
                  </a:lnTo>
                  <a:lnTo>
                    <a:pt x="111" y="12"/>
                  </a:lnTo>
                  <a:lnTo>
                    <a:pt x="102" y="17"/>
                  </a:lnTo>
                  <a:lnTo>
                    <a:pt x="89" y="19"/>
                  </a:lnTo>
                  <a:lnTo>
                    <a:pt x="76" y="15"/>
                  </a:lnTo>
                  <a:lnTo>
                    <a:pt x="63" y="14"/>
                  </a:lnTo>
                  <a:lnTo>
                    <a:pt x="47" y="21"/>
                  </a:lnTo>
                  <a:lnTo>
                    <a:pt x="36" y="27"/>
                  </a:lnTo>
                  <a:lnTo>
                    <a:pt x="17" y="36"/>
                  </a:lnTo>
                  <a:lnTo>
                    <a:pt x="3" y="27"/>
                  </a:lnTo>
                  <a:lnTo>
                    <a:pt x="2" y="16"/>
                  </a:lnTo>
                  <a:lnTo>
                    <a:pt x="0" y="6"/>
                  </a:lnTo>
                  <a:lnTo>
                    <a:pt x="2" y="28"/>
                  </a:lnTo>
                  <a:lnTo>
                    <a:pt x="17" y="37"/>
                  </a:lnTo>
                  <a:lnTo>
                    <a:pt x="36" y="28"/>
                  </a:lnTo>
                  <a:lnTo>
                    <a:pt x="47" y="22"/>
                  </a:lnTo>
                  <a:lnTo>
                    <a:pt x="63" y="15"/>
                  </a:lnTo>
                  <a:lnTo>
                    <a:pt x="76" y="16"/>
                  </a:lnTo>
                  <a:lnTo>
                    <a:pt x="89" y="20"/>
                  </a:lnTo>
                  <a:lnTo>
                    <a:pt x="102" y="18"/>
                  </a:lnTo>
                  <a:lnTo>
                    <a:pt x="113" y="12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6" y="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89" name="Freeform 809"/>
            <p:cNvSpPr>
              <a:spLocks/>
            </p:cNvSpPr>
            <p:nvPr/>
          </p:nvSpPr>
          <p:spPr bwMode="auto">
            <a:xfrm>
              <a:off x="3109" y="3040"/>
              <a:ext cx="9" cy="94"/>
            </a:xfrm>
            <a:custGeom>
              <a:avLst/>
              <a:gdLst/>
              <a:ahLst/>
              <a:cxnLst>
                <a:cxn ang="0">
                  <a:pos x="7" y="94"/>
                </a:cxn>
                <a:cxn ang="0">
                  <a:pos x="7" y="70"/>
                </a:cxn>
                <a:cxn ang="0">
                  <a:pos x="1" y="47"/>
                </a:cxn>
                <a:cxn ang="0">
                  <a:pos x="3" y="21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2" y="21"/>
                </a:cxn>
                <a:cxn ang="0">
                  <a:pos x="0" y="47"/>
                </a:cxn>
                <a:cxn ang="0">
                  <a:pos x="5" y="67"/>
                </a:cxn>
                <a:cxn ang="0">
                  <a:pos x="5" y="84"/>
                </a:cxn>
                <a:cxn ang="0">
                  <a:pos x="7" y="94"/>
                </a:cxn>
              </a:cxnLst>
              <a:rect l="0" t="0" r="r" b="b"/>
              <a:pathLst>
                <a:path w="9" h="94">
                  <a:moveTo>
                    <a:pt x="7" y="94"/>
                  </a:moveTo>
                  <a:lnTo>
                    <a:pt x="7" y="70"/>
                  </a:lnTo>
                  <a:lnTo>
                    <a:pt x="1" y="47"/>
                  </a:lnTo>
                  <a:lnTo>
                    <a:pt x="3" y="21"/>
                  </a:lnTo>
                  <a:lnTo>
                    <a:pt x="9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2" y="21"/>
                  </a:lnTo>
                  <a:lnTo>
                    <a:pt x="0" y="47"/>
                  </a:lnTo>
                  <a:lnTo>
                    <a:pt x="5" y="67"/>
                  </a:lnTo>
                  <a:lnTo>
                    <a:pt x="5" y="84"/>
                  </a:lnTo>
                  <a:lnTo>
                    <a:pt x="7" y="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90" name="Freeform 810"/>
            <p:cNvSpPr>
              <a:spLocks/>
            </p:cNvSpPr>
            <p:nvPr/>
          </p:nvSpPr>
          <p:spPr bwMode="auto">
            <a:xfrm>
              <a:off x="3264" y="3103"/>
              <a:ext cx="17" cy="16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7"/>
                </a:cxn>
                <a:cxn ang="0">
                  <a:pos x="0" y="16"/>
                </a:cxn>
                <a:cxn ang="0">
                  <a:pos x="9" y="14"/>
                </a:cxn>
                <a:cxn ang="0">
                  <a:pos x="16" y="8"/>
                </a:cxn>
                <a:cxn ang="0">
                  <a:pos x="17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7" h="16">
                  <a:moveTo>
                    <a:pt x="3" y="0"/>
                  </a:moveTo>
                  <a:lnTo>
                    <a:pt x="0" y="7"/>
                  </a:lnTo>
                  <a:lnTo>
                    <a:pt x="0" y="16"/>
                  </a:lnTo>
                  <a:lnTo>
                    <a:pt x="9" y="14"/>
                  </a:lnTo>
                  <a:lnTo>
                    <a:pt x="16" y="8"/>
                  </a:lnTo>
                  <a:lnTo>
                    <a:pt x="17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91" name="Freeform 811"/>
            <p:cNvSpPr>
              <a:spLocks/>
            </p:cNvSpPr>
            <p:nvPr/>
          </p:nvSpPr>
          <p:spPr bwMode="auto">
            <a:xfrm>
              <a:off x="3264" y="3103"/>
              <a:ext cx="17" cy="16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7"/>
                </a:cxn>
                <a:cxn ang="0">
                  <a:pos x="0" y="16"/>
                </a:cxn>
                <a:cxn ang="0">
                  <a:pos x="9" y="14"/>
                </a:cxn>
                <a:cxn ang="0">
                  <a:pos x="16" y="8"/>
                </a:cxn>
                <a:cxn ang="0">
                  <a:pos x="17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7" h="16">
                  <a:moveTo>
                    <a:pt x="3" y="0"/>
                  </a:moveTo>
                  <a:lnTo>
                    <a:pt x="0" y="7"/>
                  </a:lnTo>
                  <a:lnTo>
                    <a:pt x="0" y="16"/>
                  </a:lnTo>
                  <a:lnTo>
                    <a:pt x="9" y="14"/>
                  </a:lnTo>
                  <a:lnTo>
                    <a:pt x="16" y="8"/>
                  </a:lnTo>
                  <a:lnTo>
                    <a:pt x="17" y="0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92" name="Freeform 812"/>
            <p:cNvSpPr>
              <a:spLocks/>
            </p:cNvSpPr>
            <p:nvPr/>
          </p:nvSpPr>
          <p:spPr bwMode="auto">
            <a:xfrm>
              <a:off x="3263" y="3103"/>
              <a:ext cx="17" cy="16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0"/>
                </a:cxn>
                <a:cxn ang="0">
                  <a:pos x="0" y="8"/>
                </a:cxn>
                <a:cxn ang="0">
                  <a:pos x="0" y="16"/>
                </a:cxn>
                <a:cxn ang="0">
                  <a:pos x="11" y="15"/>
                </a:cxn>
                <a:cxn ang="0">
                  <a:pos x="17" y="8"/>
                </a:cxn>
                <a:cxn ang="0">
                  <a:pos x="16" y="8"/>
                </a:cxn>
                <a:cxn ang="0">
                  <a:pos x="10" y="14"/>
                </a:cxn>
                <a:cxn ang="0">
                  <a:pos x="2" y="15"/>
                </a:cxn>
                <a:cxn ang="0">
                  <a:pos x="2" y="6"/>
                </a:cxn>
                <a:cxn ang="0">
                  <a:pos x="5" y="0"/>
                </a:cxn>
              </a:cxnLst>
              <a:rect l="0" t="0" r="r" b="b"/>
              <a:pathLst>
                <a:path w="17" h="16">
                  <a:moveTo>
                    <a:pt x="5" y="0"/>
                  </a:moveTo>
                  <a:lnTo>
                    <a:pt x="4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11" y="15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0" y="14"/>
                  </a:lnTo>
                  <a:lnTo>
                    <a:pt x="2" y="15"/>
                  </a:lnTo>
                  <a:lnTo>
                    <a:pt x="2" y="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93" name="Freeform 813"/>
            <p:cNvSpPr>
              <a:spLocks/>
            </p:cNvSpPr>
            <p:nvPr/>
          </p:nvSpPr>
          <p:spPr bwMode="auto">
            <a:xfrm>
              <a:off x="3267" y="3102"/>
              <a:ext cx="14" cy="9"/>
            </a:xfrm>
            <a:custGeom>
              <a:avLst/>
              <a:gdLst/>
              <a:ahLst/>
              <a:cxnLst>
                <a:cxn ang="0">
                  <a:pos x="13" y="9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13" y="2"/>
                </a:cxn>
                <a:cxn ang="0">
                  <a:pos x="12" y="9"/>
                </a:cxn>
                <a:cxn ang="0">
                  <a:pos x="13" y="9"/>
                </a:cxn>
              </a:cxnLst>
              <a:rect l="0" t="0" r="r" b="b"/>
              <a:pathLst>
                <a:path w="14" h="9">
                  <a:moveTo>
                    <a:pt x="13" y="9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3" y="2"/>
                  </a:lnTo>
                  <a:lnTo>
                    <a:pt x="12" y="9"/>
                  </a:lnTo>
                  <a:lnTo>
                    <a:pt x="13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94" name="Freeform 814"/>
            <p:cNvSpPr>
              <a:spLocks/>
            </p:cNvSpPr>
            <p:nvPr/>
          </p:nvSpPr>
          <p:spPr bwMode="auto">
            <a:xfrm>
              <a:off x="2710" y="3066"/>
              <a:ext cx="11" cy="46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2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9" y="4"/>
                </a:cxn>
                <a:cxn ang="0">
                  <a:pos x="9" y="5"/>
                </a:cxn>
                <a:cxn ang="0">
                  <a:pos x="8" y="6"/>
                </a:cxn>
                <a:cxn ang="0">
                  <a:pos x="7" y="8"/>
                </a:cxn>
                <a:cxn ang="0">
                  <a:pos x="6" y="9"/>
                </a:cxn>
                <a:cxn ang="0">
                  <a:pos x="5" y="12"/>
                </a:cxn>
                <a:cxn ang="0">
                  <a:pos x="4" y="14"/>
                </a:cxn>
                <a:cxn ang="0">
                  <a:pos x="4" y="17"/>
                </a:cxn>
                <a:cxn ang="0">
                  <a:pos x="3" y="19"/>
                </a:cxn>
                <a:cxn ang="0">
                  <a:pos x="3" y="21"/>
                </a:cxn>
                <a:cxn ang="0">
                  <a:pos x="3" y="22"/>
                </a:cxn>
                <a:cxn ang="0">
                  <a:pos x="2" y="24"/>
                </a:cxn>
                <a:cxn ang="0">
                  <a:pos x="2" y="25"/>
                </a:cxn>
                <a:cxn ang="0">
                  <a:pos x="1" y="26"/>
                </a:cxn>
                <a:cxn ang="0">
                  <a:pos x="1" y="26"/>
                </a:cxn>
                <a:cxn ang="0">
                  <a:pos x="1" y="27"/>
                </a:cxn>
                <a:cxn ang="0">
                  <a:pos x="1" y="28"/>
                </a:cxn>
                <a:cxn ang="0">
                  <a:pos x="1" y="30"/>
                </a:cxn>
                <a:cxn ang="0">
                  <a:pos x="0" y="31"/>
                </a:cxn>
                <a:cxn ang="0">
                  <a:pos x="1" y="32"/>
                </a:cxn>
                <a:cxn ang="0">
                  <a:pos x="1" y="34"/>
                </a:cxn>
                <a:cxn ang="0">
                  <a:pos x="1" y="36"/>
                </a:cxn>
                <a:cxn ang="0">
                  <a:pos x="1" y="38"/>
                </a:cxn>
                <a:cxn ang="0">
                  <a:pos x="2" y="39"/>
                </a:cxn>
                <a:cxn ang="0">
                  <a:pos x="2" y="41"/>
                </a:cxn>
                <a:cxn ang="0">
                  <a:pos x="2" y="42"/>
                </a:cxn>
                <a:cxn ang="0">
                  <a:pos x="3" y="44"/>
                </a:cxn>
                <a:cxn ang="0">
                  <a:pos x="3" y="45"/>
                </a:cxn>
                <a:cxn ang="0">
                  <a:pos x="3" y="45"/>
                </a:cxn>
                <a:cxn ang="0">
                  <a:pos x="3" y="46"/>
                </a:cxn>
                <a:cxn ang="0">
                  <a:pos x="3" y="46"/>
                </a:cxn>
                <a:cxn ang="0">
                  <a:pos x="8" y="38"/>
                </a:cxn>
                <a:cxn ang="0">
                  <a:pos x="11" y="25"/>
                </a:cxn>
                <a:cxn ang="0">
                  <a:pos x="11" y="24"/>
                </a:cxn>
                <a:cxn ang="0">
                  <a:pos x="11" y="23"/>
                </a:cxn>
                <a:cxn ang="0">
                  <a:pos x="11" y="21"/>
                </a:cxn>
                <a:cxn ang="0">
                  <a:pos x="11" y="18"/>
                </a:cxn>
                <a:cxn ang="0">
                  <a:pos x="10" y="15"/>
                </a:cxn>
                <a:cxn ang="0">
                  <a:pos x="10" y="12"/>
                </a:cxn>
                <a:cxn ang="0">
                  <a:pos x="10" y="8"/>
                </a:cxn>
                <a:cxn ang="0">
                  <a:pos x="9" y="6"/>
                </a:cxn>
                <a:cxn ang="0">
                  <a:pos x="9" y="3"/>
                </a:cxn>
                <a:cxn ang="0">
                  <a:pos x="10" y="1"/>
                </a:cxn>
                <a:cxn ang="0">
                  <a:pos x="10" y="0"/>
                </a:cxn>
                <a:cxn ang="0">
                  <a:pos x="10" y="1"/>
                </a:cxn>
                <a:cxn ang="0">
                  <a:pos x="10" y="1"/>
                </a:cxn>
              </a:cxnLst>
              <a:rect l="0" t="0" r="r" b="b"/>
              <a:pathLst>
                <a:path w="11" h="46">
                  <a:moveTo>
                    <a:pt x="10" y="1"/>
                  </a:move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1" y="30"/>
                  </a:lnTo>
                  <a:lnTo>
                    <a:pt x="0" y="31"/>
                  </a:lnTo>
                  <a:lnTo>
                    <a:pt x="1" y="32"/>
                  </a:ln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2" y="39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8" y="38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1" y="23"/>
                  </a:lnTo>
                  <a:lnTo>
                    <a:pt x="11" y="21"/>
                  </a:lnTo>
                  <a:lnTo>
                    <a:pt x="11" y="18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0" y="8"/>
                  </a:lnTo>
                  <a:lnTo>
                    <a:pt x="9" y="6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95" name="Freeform 815"/>
            <p:cNvSpPr>
              <a:spLocks/>
            </p:cNvSpPr>
            <p:nvPr/>
          </p:nvSpPr>
          <p:spPr bwMode="auto">
            <a:xfrm>
              <a:off x="2710" y="3066"/>
              <a:ext cx="11" cy="46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2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9" y="4"/>
                </a:cxn>
                <a:cxn ang="0">
                  <a:pos x="9" y="5"/>
                </a:cxn>
                <a:cxn ang="0">
                  <a:pos x="8" y="6"/>
                </a:cxn>
                <a:cxn ang="0">
                  <a:pos x="7" y="8"/>
                </a:cxn>
                <a:cxn ang="0">
                  <a:pos x="6" y="9"/>
                </a:cxn>
                <a:cxn ang="0">
                  <a:pos x="5" y="12"/>
                </a:cxn>
                <a:cxn ang="0">
                  <a:pos x="4" y="14"/>
                </a:cxn>
                <a:cxn ang="0">
                  <a:pos x="4" y="17"/>
                </a:cxn>
                <a:cxn ang="0">
                  <a:pos x="3" y="19"/>
                </a:cxn>
                <a:cxn ang="0">
                  <a:pos x="3" y="21"/>
                </a:cxn>
                <a:cxn ang="0">
                  <a:pos x="3" y="22"/>
                </a:cxn>
                <a:cxn ang="0">
                  <a:pos x="2" y="24"/>
                </a:cxn>
                <a:cxn ang="0">
                  <a:pos x="2" y="25"/>
                </a:cxn>
                <a:cxn ang="0">
                  <a:pos x="1" y="26"/>
                </a:cxn>
                <a:cxn ang="0">
                  <a:pos x="1" y="26"/>
                </a:cxn>
                <a:cxn ang="0">
                  <a:pos x="1" y="27"/>
                </a:cxn>
                <a:cxn ang="0">
                  <a:pos x="1" y="28"/>
                </a:cxn>
                <a:cxn ang="0">
                  <a:pos x="1" y="30"/>
                </a:cxn>
                <a:cxn ang="0">
                  <a:pos x="0" y="31"/>
                </a:cxn>
                <a:cxn ang="0">
                  <a:pos x="1" y="32"/>
                </a:cxn>
                <a:cxn ang="0">
                  <a:pos x="1" y="34"/>
                </a:cxn>
                <a:cxn ang="0">
                  <a:pos x="1" y="36"/>
                </a:cxn>
                <a:cxn ang="0">
                  <a:pos x="1" y="38"/>
                </a:cxn>
                <a:cxn ang="0">
                  <a:pos x="2" y="39"/>
                </a:cxn>
                <a:cxn ang="0">
                  <a:pos x="2" y="41"/>
                </a:cxn>
                <a:cxn ang="0">
                  <a:pos x="2" y="42"/>
                </a:cxn>
                <a:cxn ang="0">
                  <a:pos x="3" y="44"/>
                </a:cxn>
                <a:cxn ang="0">
                  <a:pos x="3" y="45"/>
                </a:cxn>
                <a:cxn ang="0">
                  <a:pos x="3" y="45"/>
                </a:cxn>
                <a:cxn ang="0">
                  <a:pos x="3" y="46"/>
                </a:cxn>
                <a:cxn ang="0">
                  <a:pos x="3" y="46"/>
                </a:cxn>
                <a:cxn ang="0">
                  <a:pos x="8" y="38"/>
                </a:cxn>
                <a:cxn ang="0">
                  <a:pos x="11" y="25"/>
                </a:cxn>
                <a:cxn ang="0">
                  <a:pos x="11" y="24"/>
                </a:cxn>
                <a:cxn ang="0">
                  <a:pos x="11" y="23"/>
                </a:cxn>
                <a:cxn ang="0">
                  <a:pos x="11" y="21"/>
                </a:cxn>
                <a:cxn ang="0">
                  <a:pos x="11" y="18"/>
                </a:cxn>
                <a:cxn ang="0">
                  <a:pos x="10" y="15"/>
                </a:cxn>
                <a:cxn ang="0">
                  <a:pos x="10" y="12"/>
                </a:cxn>
                <a:cxn ang="0">
                  <a:pos x="10" y="8"/>
                </a:cxn>
                <a:cxn ang="0">
                  <a:pos x="9" y="6"/>
                </a:cxn>
                <a:cxn ang="0">
                  <a:pos x="9" y="3"/>
                </a:cxn>
                <a:cxn ang="0">
                  <a:pos x="10" y="1"/>
                </a:cxn>
                <a:cxn ang="0">
                  <a:pos x="10" y="0"/>
                </a:cxn>
                <a:cxn ang="0">
                  <a:pos x="10" y="1"/>
                </a:cxn>
                <a:cxn ang="0">
                  <a:pos x="10" y="1"/>
                </a:cxn>
              </a:cxnLst>
              <a:rect l="0" t="0" r="r" b="b"/>
              <a:pathLst>
                <a:path w="11" h="46">
                  <a:moveTo>
                    <a:pt x="10" y="1"/>
                  </a:move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1" y="30"/>
                  </a:lnTo>
                  <a:lnTo>
                    <a:pt x="0" y="31"/>
                  </a:lnTo>
                  <a:lnTo>
                    <a:pt x="1" y="32"/>
                  </a:ln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2" y="39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8" y="38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1" y="23"/>
                  </a:lnTo>
                  <a:lnTo>
                    <a:pt x="11" y="21"/>
                  </a:lnTo>
                  <a:lnTo>
                    <a:pt x="11" y="18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0" y="8"/>
                  </a:lnTo>
                  <a:lnTo>
                    <a:pt x="9" y="6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96" name="Freeform 816"/>
            <p:cNvSpPr>
              <a:spLocks/>
            </p:cNvSpPr>
            <p:nvPr/>
          </p:nvSpPr>
          <p:spPr bwMode="auto">
            <a:xfrm>
              <a:off x="2720" y="3066"/>
              <a:ext cx="2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1" y="0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97" name="Freeform 817"/>
            <p:cNvSpPr>
              <a:spLocks/>
            </p:cNvSpPr>
            <p:nvPr/>
          </p:nvSpPr>
          <p:spPr bwMode="auto">
            <a:xfrm>
              <a:off x="2720" y="3067"/>
              <a:ext cx="2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98" name="Freeform 818"/>
            <p:cNvSpPr>
              <a:spLocks/>
            </p:cNvSpPr>
            <p:nvPr/>
          </p:nvSpPr>
          <p:spPr bwMode="auto">
            <a:xfrm>
              <a:off x="2720" y="3067"/>
              <a:ext cx="1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499" name="Freeform 819"/>
            <p:cNvSpPr>
              <a:spLocks/>
            </p:cNvSpPr>
            <p:nvPr/>
          </p:nvSpPr>
          <p:spPr bwMode="auto">
            <a:xfrm>
              <a:off x="2719" y="3068"/>
              <a:ext cx="2" cy="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2" y="1"/>
                </a:cxn>
                <a:cxn ang="0">
                  <a:pos x="1" y="1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500" name="Freeform 820"/>
          <p:cNvSpPr>
            <a:spLocks/>
          </p:cNvSpPr>
          <p:nvPr/>
        </p:nvSpPr>
        <p:spPr bwMode="auto">
          <a:xfrm>
            <a:off x="6899275" y="4835525"/>
            <a:ext cx="1588" cy="3175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1" y="0"/>
              </a:cxn>
              <a:cxn ang="0">
                <a:pos x="0" y="2"/>
              </a:cxn>
              <a:cxn ang="0">
                <a:pos x="0" y="2"/>
              </a:cxn>
              <a:cxn ang="0">
                <a:pos x="1" y="2"/>
              </a:cxn>
              <a:cxn ang="0">
                <a:pos x="1" y="1"/>
              </a:cxn>
              <a:cxn ang="0">
                <a:pos x="1" y="1"/>
              </a:cxn>
              <a:cxn ang="0">
                <a:pos x="0" y="1"/>
              </a:cxn>
            </a:cxnLst>
            <a:rect l="0" t="0" r="r" b="b"/>
            <a:pathLst>
              <a:path w="1" h="2">
                <a:moveTo>
                  <a:pt x="0" y="1"/>
                </a:moveTo>
                <a:lnTo>
                  <a:pt x="1" y="0"/>
                </a:lnTo>
                <a:lnTo>
                  <a:pt x="0" y="2"/>
                </a:lnTo>
                <a:lnTo>
                  <a:pt x="0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01" name="Freeform 821"/>
          <p:cNvSpPr>
            <a:spLocks/>
          </p:cNvSpPr>
          <p:nvPr/>
        </p:nvSpPr>
        <p:spPr bwMode="auto">
          <a:xfrm>
            <a:off x="6884988" y="4838700"/>
            <a:ext cx="15875" cy="34925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9" y="0"/>
              </a:cxn>
              <a:cxn ang="0">
                <a:pos x="8" y="1"/>
              </a:cxn>
              <a:cxn ang="0">
                <a:pos x="6" y="4"/>
              </a:cxn>
              <a:cxn ang="0">
                <a:pos x="6" y="5"/>
              </a:cxn>
              <a:cxn ang="0">
                <a:pos x="5" y="8"/>
              </a:cxn>
              <a:cxn ang="0">
                <a:pos x="4" y="10"/>
              </a:cxn>
              <a:cxn ang="0">
                <a:pos x="3" y="15"/>
              </a:cxn>
              <a:cxn ang="0">
                <a:pos x="3" y="17"/>
              </a:cxn>
              <a:cxn ang="0">
                <a:pos x="2" y="20"/>
              </a:cxn>
              <a:cxn ang="0">
                <a:pos x="0" y="22"/>
              </a:cxn>
              <a:cxn ang="0">
                <a:pos x="1" y="22"/>
              </a:cxn>
              <a:cxn ang="0">
                <a:pos x="1" y="22"/>
              </a:cxn>
              <a:cxn ang="0">
                <a:pos x="3" y="20"/>
              </a:cxn>
              <a:cxn ang="0">
                <a:pos x="3" y="17"/>
              </a:cxn>
              <a:cxn ang="0">
                <a:pos x="4" y="15"/>
              </a:cxn>
              <a:cxn ang="0">
                <a:pos x="5" y="10"/>
              </a:cxn>
              <a:cxn ang="0">
                <a:pos x="6" y="8"/>
              </a:cxn>
              <a:cxn ang="0">
                <a:pos x="7" y="5"/>
              </a:cxn>
              <a:cxn ang="0">
                <a:pos x="7" y="4"/>
              </a:cxn>
              <a:cxn ang="0">
                <a:pos x="8" y="3"/>
              </a:cxn>
              <a:cxn ang="0">
                <a:pos x="9" y="1"/>
              </a:cxn>
              <a:cxn ang="0">
                <a:pos x="10" y="0"/>
              </a:cxn>
              <a:cxn ang="0">
                <a:pos x="9" y="0"/>
              </a:cxn>
            </a:cxnLst>
            <a:rect l="0" t="0" r="r" b="b"/>
            <a:pathLst>
              <a:path w="10" h="22">
                <a:moveTo>
                  <a:pt x="9" y="0"/>
                </a:moveTo>
                <a:lnTo>
                  <a:pt x="9" y="0"/>
                </a:lnTo>
                <a:lnTo>
                  <a:pt x="8" y="1"/>
                </a:lnTo>
                <a:lnTo>
                  <a:pt x="6" y="4"/>
                </a:lnTo>
                <a:lnTo>
                  <a:pt x="6" y="5"/>
                </a:lnTo>
                <a:lnTo>
                  <a:pt x="5" y="8"/>
                </a:lnTo>
                <a:lnTo>
                  <a:pt x="4" y="10"/>
                </a:lnTo>
                <a:lnTo>
                  <a:pt x="3" y="15"/>
                </a:lnTo>
                <a:lnTo>
                  <a:pt x="3" y="17"/>
                </a:lnTo>
                <a:lnTo>
                  <a:pt x="2" y="20"/>
                </a:lnTo>
                <a:lnTo>
                  <a:pt x="0" y="22"/>
                </a:lnTo>
                <a:lnTo>
                  <a:pt x="1" y="22"/>
                </a:lnTo>
                <a:lnTo>
                  <a:pt x="1" y="22"/>
                </a:lnTo>
                <a:lnTo>
                  <a:pt x="3" y="20"/>
                </a:lnTo>
                <a:lnTo>
                  <a:pt x="3" y="17"/>
                </a:lnTo>
                <a:lnTo>
                  <a:pt x="4" y="15"/>
                </a:lnTo>
                <a:lnTo>
                  <a:pt x="5" y="10"/>
                </a:lnTo>
                <a:lnTo>
                  <a:pt x="6" y="8"/>
                </a:lnTo>
                <a:lnTo>
                  <a:pt x="7" y="5"/>
                </a:lnTo>
                <a:lnTo>
                  <a:pt x="7" y="4"/>
                </a:lnTo>
                <a:lnTo>
                  <a:pt x="8" y="3"/>
                </a:lnTo>
                <a:lnTo>
                  <a:pt x="9" y="1"/>
                </a:lnTo>
                <a:lnTo>
                  <a:pt x="10" y="0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02" name="Freeform 822"/>
          <p:cNvSpPr>
            <a:spLocks/>
          </p:cNvSpPr>
          <p:nvPr/>
        </p:nvSpPr>
        <p:spPr bwMode="auto">
          <a:xfrm>
            <a:off x="6884988" y="4873625"/>
            <a:ext cx="3175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  <a:cxn ang="0">
                <a:pos x="1" y="4"/>
              </a:cxn>
              <a:cxn ang="0">
                <a:pos x="2" y="4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2" h="4">
                <a:moveTo>
                  <a:pt x="0" y="0"/>
                </a:moveTo>
                <a:lnTo>
                  <a:pt x="0" y="1"/>
                </a:lnTo>
                <a:lnTo>
                  <a:pt x="0" y="4"/>
                </a:lnTo>
                <a:lnTo>
                  <a:pt x="1" y="4"/>
                </a:lnTo>
                <a:lnTo>
                  <a:pt x="2" y="4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03" name="Freeform 823"/>
          <p:cNvSpPr>
            <a:spLocks/>
          </p:cNvSpPr>
          <p:nvPr/>
        </p:nvSpPr>
        <p:spPr bwMode="auto">
          <a:xfrm>
            <a:off x="6884988" y="4876800"/>
            <a:ext cx="3175" cy="6350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0" y="2"/>
              </a:cxn>
              <a:cxn ang="0">
                <a:pos x="0" y="3"/>
              </a:cxn>
              <a:cxn ang="0">
                <a:pos x="0" y="4"/>
              </a:cxn>
              <a:cxn ang="0">
                <a:pos x="1" y="4"/>
              </a:cxn>
              <a:cxn ang="0">
                <a:pos x="1" y="4"/>
              </a:cxn>
              <a:cxn ang="0">
                <a:pos x="1" y="3"/>
              </a:cxn>
              <a:cxn ang="0">
                <a:pos x="2" y="0"/>
              </a:cxn>
              <a:cxn ang="0">
                <a:pos x="2" y="2"/>
              </a:cxn>
              <a:cxn ang="0">
                <a:pos x="1" y="2"/>
              </a:cxn>
            </a:cxnLst>
            <a:rect l="0" t="0" r="r" b="b"/>
            <a:pathLst>
              <a:path w="2" h="4">
                <a:moveTo>
                  <a:pt x="1" y="2"/>
                </a:move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lnTo>
                  <a:pt x="1" y="4"/>
                </a:lnTo>
                <a:lnTo>
                  <a:pt x="1" y="4"/>
                </a:lnTo>
                <a:lnTo>
                  <a:pt x="1" y="3"/>
                </a:lnTo>
                <a:lnTo>
                  <a:pt x="2" y="0"/>
                </a:lnTo>
                <a:lnTo>
                  <a:pt x="2" y="2"/>
                </a:lnTo>
                <a:lnTo>
                  <a:pt x="1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04" name="Freeform 824"/>
          <p:cNvSpPr>
            <a:spLocks/>
          </p:cNvSpPr>
          <p:nvPr/>
        </p:nvSpPr>
        <p:spPr bwMode="auto">
          <a:xfrm>
            <a:off x="6884988" y="4883150"/>
            <a:ext cx="3175" cy="6350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4"/>
              </a:cxn>
              <a:cxn ang="0">
                <a:pos x="1" y="4"/>
              </a:cxn>
              <a:cxn ang="0">
                <a:pos x="2" y="4"/>
              </a:cxn>
              <a:cxn ang="0">
                <a:pos x="2" y="2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2" h="4">
                <a:moveTo>
                  <a:pt x="1" y="0"/>
                </a:moveTo>
                <a:lnTo>
                  <a:pt x="0" y="0"/>
                </a:lnTo>
                <a:lnTo>
                  <a:pt x="0" y="4"/>
                </a:lnTo>
                <a:lnTo>
                  <a:pt x="1" y="4"/>
                </a:lnTo>
                <a:lnTo>
                  <a:pt x="2" y="4"/>
                </a:lnTo>
                <a:lnTo>
                  <a:pt x="2" y="2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05" name="Freeform 825"/>
          <p:cNvSpPr>
            <a:spLocks/>
          </p:cNvSpPr>
          <p:nvPr/>
        </p:nvSpPr>
        <p:spPr bwMode="auto">
          <a:xfrm>
            <a:off x="6884988" y="4887913"/>
            <a:ext cx="3175" cy="6350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0"/>
              </a:cxn>
              <a:cxn ang="0">
                <a:pos x="1" y="3"/>
              </a:cxn>
              <a:cxn ang="0">
                <a:pos x="1" y="4"/>
              </a:cxn>
              <a:cxn ang="0">
                <a:pos x="2" y="4"/>
              </a:cxn>
              <a:cxn ang="0">
                <a:pos x="2" y="4"/>
              </a:cxn>
              <a:cxn ang="0">
                <a:pos x="2" y="3"/>
              </a:cxn>
              <a:cxn ang="0">
                <a:pos x="1" y="1"/>
              </a:cxn>
              <a:cxn ang="0">
                <a:pos x="1" y="1"/>
              </a:cxn>
              <a:cxn ang="0">
                <a:pos x="0" y="1"/>
              </a:cxn>
            </a:cxnLst>
            <a:rect l="0" t="0" r="r" b="b"/>
            <a:pathLst>
              <a:path w="2" h="4">
                <a:moveTo>
                  <a:pt x="0" y="1"/>
                </a:moveTo>
                <a:lnTo>
                  <a:pt x="0" y="0"/>
                </a:lnTo>
                <a:lnTo>
                  <a:pt x="1" y="3"/>
                </a:lnTo>
                <a:lnTo>
                  <a:pt x="1" y="4"/>
                </a:lnTo>
                <a:lnTo>
                  <a:pt x="2" y="4"/>
                </a:lnTo>
                <a:lnTo>
                  <a:pt x="2" y="4"/>
                </a:lnTo>
                <a:lnTo>
                  <a:pt x="2" y="3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06" name="Freeform 826"/>
          <p:cNvSpPr>
            <a:spLocks/>
          </p:cNvSpPr>
          <p:nvPr/>
        </p:nvSpPr>
        <p:spPr bwMode="auto">
          <a:xfrm>
            <a:off x="6886575" y="4894263"/>
            <a:ext cx="3175" cy="3175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2"/>
              </a:cxn>
              <a:cxn ang="0">
                <a:pos x="1" y="2"/>
              </a:cxn>
              <a:cxn ang="0">
                <a:pos x="2" y="2"/>
              </a:cxn>
              <a:cxn ang="0">
                <a:pos x="2" y="2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2" h="2">
                <a:moveTo>
                  <a:pt x="1" y="0"/>
                </a:moveTo>
                <a:lnTo>
                  <a:pt x="0" y="0"/>
                </a:lnTo>
                <a:lnTo>
                  <a:pt x="0" y="2"/>
                </a:lnTo>
                <a:lnTo>
                  <a:pt x="1" y="2"/>
                </a:lnTo>
                <a:lnTo>
                  <a:pt x="2" y="2"/>
                </a:lnTo>
                <a:lnTo>
                  <a:pt x="2" y="2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07" name="Freeform 827"/>
          <p:cNvSpPr>
            <a:spLocks/>
          </p:cNvSpPr>
          <p:nvPr/>
        </p:nvSpPr>
        <p:spPr bwMode="auto">
          <a:xfrm>
            <a:off x="6886575" y="4894263"/>
            <a:ext cx="3175" cy="952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0"/>
              </a:cxn>
              <a:cxn ang="0">
                <a:pos x="1" y="5"/>
              </a:cxn>
              <a:cxn ang="0">
                <a:pos x="2" y="6"/>
              </a:cxn>
              <a:cxn ang="0">
                <a:pos x="2" y="6"/>
              </a:cxn>
              <a:cxn ang="0">
                <a:pos x="2" y="6"/>
              </a:cxn>
              <a:cxn ang="0">
                <a:pos x="2" y="5"/>
              </a:cxn>
              <a:cxn ang="0">
                <a:pos x="1" y="2"/>
              </a:cxn>
              <a:cxn ang="0">
                <a:pos x="1" y="2"/>
              </a:cxn>
              <a:cxn ang="0">
                <a:pos x="0" y="2"/>
              </a:cxn>
            </a:cxnLst>
            <a:rect l="0" t="0" r="r" b="b"/>
            <a:pathLst>
              <a:path w="2" h="6">
                <a:moveTo>
                  <a:pt x="0" y="2"/>
                </a:moveTo>
                <a:lnTo>
                  <a:pt x="0" y="0"/>
                </a:lnTo>
                <a:lnTo>
                  <a:pt x="1" y="5"/>
                </a:lnTo>
                <a:lnTo>
                  <a:pt x="2" y="6"/>
                </a:lnTo>
                <a:lnTo>
                  <a:pt x="2" y="6"/>
                </a:lnTo>
                <a:lnTo>
                  <a:pt x="2" y="6"/>
                </a:lnTo>
                <a:lnTo>
                  <a:pt x="2" y="5"/>
                </a:lnTo>
                <a:lnTo>
                  <a:pt x="1" y="2"/>
                </a:lnTo>
                <a:lnTo>
                  <a:pt x="1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08" name="Freeform 828"/>
          <p:cNvSpPr>
            <a:spLocks/>
          </p:cNvSpPr>
          <p:nvPr/>
        </p:nvSpPr>
        <p:spPr bwMode="auto">
          <a:xfrm>
            <a:off x="6888163" y="4903788"/>
            <a:ext cx="3175" cy="1587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2" h="1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09" name="Freeform 829"/>
          <p:cNvSpPr>
            <a:spLocks/>
          </p:cNvSpPr>
          <p:nvPr/>
        </p:nvSpPr>
        <p:spPr bwMode="auto">
          <a:xfrm>
            <a:off x="6888163" y="4905375"/>
            <a:ext cx="15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10" name="Freeform 830"/>
          <p:cNvSpPr>
            <a:spLocks/>
          </p:cNvSpPr>
          <p:nvPr/>
        </p:nvSpPr>
        <p:spPr bwMode="auto">
          <a:xfrm>
            <a:off x="6889750" y="4868863"/>
            <a:ext cx="14288" cy="36512"/>
          </a:xfrm>
          <a:custGeom>
            <a:avLst/>
            <a:gdLst/>
            <a:ahLst/>
            <a:cxnLst>
              <a:cxn ang="0">
                <a:pos x="0" y="23"/>
              </a:cxn>
              <a:cxn ang="0">
                <a:pos x="5" y="15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7" y="0"/>
              </a:cxn>
              <a:cxn ang="0">
                <a:pos x="7" y="3"/>
              </a:cxn>
              <a:cxn ang="0">
                <a:pos x="4" y="15"/>
              </a:cxn>
              <a:cxn ang="0">
                <a:pos x="0" y="23"/>
              </a:cxn>
              <a:cxn ang="0">
                <a:pos x="0" y="23"/>
              </a:cxn>
            </a:cxnLst>
            <a:rect l="0" t="0" r="r" b="b"/>
            <a:pathLst>
              <a:path w="9" h="23">
                <a:moveTo>
                  <a:pt x="0" y="23"/>
                </a:moveTo>
                <a:lnTo>
                  <a:pt x="5" y="15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7" y="0"/>
                </a:lnTo>
                <a:lnTo>
                  <a:pt x="7" y="3"/>
                </a:lnTo>
                <a:lnTo>
                  <a:pt x="4" y="15"/>
                </a:lnTo>
                <a:lnTo>
                  <a:pt x="0" y="23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11" name="Freeform 831"/>
          <p:cNvSpPr>
            <a:spLocks/>
          </p:cNvSpPr>
          <p:nvPr/>
        </p:nvSpPr>
        <p:spPr bwMode="auto">
          <a:xfrm>
            <a:off x="6900863" y="4865688"/>
            <a:ext cx="3175" cy="6350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4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1" y="2"/>
              </a:cxn>
              <a:cxn ang="0">
                <a:pos x="1" y="2"/>
              </a:cxn>
              <a:cxn ang="0">
                <a:pos x="2" y="2"/>
              </a:cxn>
            </a:cxnLst>
            <a:rect l="0" t="0" r="r" b="b"/>
            <a:pathLst>
              <a:path w="2" h="4">
                <a:moveTo>
                  <a:pt x="2" y="2"/>
                </a:moveTo>
                <a:lnTo>
                  <a:pt x="2" y="4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1" y="2"/>
                </a:lnTo>
                <a:lnTo>
                  <a:pt x="1" y="2"/>
                </a:lnTo>
                <a:lnTo>
                  <a:pt x="2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12" name="Freeform 832"/>
          <p:cNvSpPr>
            <a:spLocks/>
          </p:cNvSpPr>
          <p:nvPr/>
        </p:nvSpPr>
        <p:spPr bwMode="auto">
          <a:xfrm>
            <a:off x="6900863" y="4860925"/>
            <a:ext cx="3175" cy="4763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2" y="3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3"/>
              </a:cxn>
              <a:cxn ang="0">
                <a:pos x="1" y="3"/>
              </a:cxn>
            </a:cxnLst>
            <a:rect l="0" t="0" r="r" b="b"/>
            <a:pathLst>
              <a:path w="2" h="3">
                <a:moveTo>
                  <a:pt x="1" y="3"/>
                </a:moveTo>
                <a:lnTo>
                  <a:pt x="2" y="3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  <a:lnTo>
                  <a:pt x="1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13" name="Freeform 833"/>
          <p:cNvSpPr>
            <a:spLocks/>
          </p:cNvSpPr>
          <p:nvPr/>
        </p:nvSpPr>
        <p:spPr bwMode="auto">
          <a:xfrm>
            <a:off x="6899275" y="4851400"/>
            <a:ext cx="4763" cy="14288"/>
          </a:xfrm>
          <a:custGeom>
            <a:avLst/>
            <a:gdLst/>
            <a:ahLst/>
            <a:cxnLst>
              <a:cxn ang="0">
                <a:pos x="3" y="6"/>
              </a:cxn>
              <a:cxn ang="0">
                <a:pos x="3" y="9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1" y="6"/>
              </a:cxn>
              <a:cxn ang="0">
                <a:pos x="2" y="6"/>
              </a:cxn>
              <a:cxn ang="0">
                <a:pos x="3" y="6"/>
              </a:cxn>
            </a:cxnLst>
            <a:rect l="0" t="0" r="r" b="b"/>
            <a:pathLst>
              <a:path w="3" h="9">
                <a:moveTo>
                  <a:pt x="3" y="6"/>
                </a:moveTo>
                <a:lnTo>
                  <a:pt x="3" y="9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1" y="6"/>
                </a:lnTo>
                <a:lnTo>
                  <a:pt x="2" y="6"/>
                </a:lnTo>
                <a:lnTo>
                  <a:pt x="3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14" name="Freeform 834"/>
          <p:cNvSpPr>
            <a:spLocks/>
          </p:cNvSpPr>
          <p:nvPr/>
        </p:nvSpPr>
        <p:spPr bwMode="auto">
          <a:xfrm>
            <a:off x="6899275" y="4845050"/>
            <a:ext cx="3175" cy="6350"/>
          </a:xfrm>
          <a:custGeom>
            <a:avLst/>
            <a:gdLst/>
            <a:ahLst/>
            <a:cxnLst>
              <a:cxn ang="0">
                <a:pos x="1" y="4"/>
              </a:cxn>
              <a:cxn ang="0">
                <a:pos x="2" y="4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4"/>
              </a:cxn>
              <a:cxn ang="0">
                <a:pos x="1" y="4"/>
              </a:cxn>
            </a:cxnLst>
            <a:rect l="0" t="0" r="r" b="b"/>
            <a:pathLst>
              <a:path w="2" h="4">
                <a:moveTo>
                  <a:pt x="1" y="4"/>
                </a:moveTo>
                <a:lnTo>
                  <a:pt x="2" y="4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4"/>
                </a:lnTo>
                <a:lnTo>
                  <a:pt x="1" y="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15" name="Freeform 835"/>
          <p:cNvSpPr>
            <a:spLocks/>
          </p:cNvSpPr>
          <p:nvPr/>
        </p:nvSpPr>
        <p:spPr bwMode="auto">
          <a:xfrm>
            <a:off x="6899275" y="4841875"/>
            <a:ext cx="3175" cy="7938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5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1" y="2"/>
              </a:cxn>
              <a:cxn ang="0">
                <a:pos x="2" y="2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5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1" y="2"/>
                </a:lnTo>
                <a:lnTo>
                  <a:pt x="2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16" name="Freeform 836"/>
          <p:cNvSpPr>
            <a:spLocks/>
          </p:cNvSpPr>
          <p:nvPr/>
        </p:nvSpPr>
        <p:spPr bwMode="auto">
          <a:xfrm>
            <a:off x="6899275" y="4837113"/>
            <a:ext cx="1588" cy="4762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1" y="3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1" y="3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17" name="Freeform 837"/>
          <p:cNvSpPr>
            <a:spLocks/>
          </p:cNvSpPr>
          <p:nvPr/>
        </p:nvSpPr>
        <p:spPr bwMode="auto">
          <a:xfrm>
            <a:off x="6899275" y="4833938"/>
            <a:ext cx="1588" cy="635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2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4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1" h="4">
                <a:moveTo>
                  <a:pt x="0" y="2"/>
                </a:moveTo>
                <a:lnTo>
                  <a:pt x="1" y="2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18" name="Freeform 838"/>
          <p:cNvSpPr>
            <a:spLocks/>
          </p:cNvSpPr>
          <p:nvPr/>
        </p:nvSpPr>
        <p:spPr bwMode="auto">
          <a:xfrm>
            <a:off x="6899275" y="4832350"/>
            <a:ext cx="3175" cy="1588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</a:cxnLst>
            <a:rect l="0" t="0" r="r" b="b"/>
            <a:pathLst>
              <a:path w="2" h="1">
                <a:moveTo>
                  <a:pt x="1" y="1"/>
                </a:move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19" name="Freeform 839"/>
          <p:cNvSpPr>
            <a:spLocks/>
          </p:cNvSpPr>
          <p:nvPr/>
        </p:nvSpPr>
        <p:spPr bwMode="auto">
          <a:xfrm>
            <a:off x="6899275" y="4832350"/>
            <a:ext cx="1588" cy="1588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1" y="0"/>
              </a:cxn>
            </a:cxnLst>
            <a:rect l="0" t="0" r="r" b="b"/>
            <a:pathLst>
              <a:path w="1" h="1">
                <a:moveTo>
                  <a:pt x="1" y="0"/>
                </a:moveTo>
                <a:lnTo>
                  <a:pt x="0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20" name="Freeform 840"/>
          <p:cNvSpPr>
            <a:spLocks/>
          </p:cNvSpPr>
          <p:nvPr/>
        </p:nvSpPr>
        <p:spPr bwMode="auto">
          <a:xfrm>
            <a:off x="7258050" y="4799013"/>
            <a:ext cx="46038" cy="1270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12" y="0"/>
              </a:cxn>
              <a:cxn ang="0">
                <a:pos x="29" y="2"/>
              </a:cxn>
              <a:cxn ang="0">
                <a:pos x="28" y="3"/>
              </a:cxn>
              <a:cxn ang="0">
                <a:pos x="26" y="3"/>
              </a:cxn>
              <a:cxn ang="0">
                <a:pos x="24" y="4"/>
              </a:cxn>
              <a:cxn ang="0">
                <a:pos x="22" y="5"/>
              </a:cxn>
              <a:cxn ang="0">
                <a:pos x="20" y="6"/>
              </a:cxn>
              <a:cxn ang="0">
                <a:pos x="18" y="6"/>
              </a:cxn>
              <a:cxn ang="0">
                <a:pos x="17" y="7"/>
              </a:cxn>
              <a:cxn ang="0">
                <a:pos x="16" y="7"/>
              </a:cxn>
              <a:cxn ang="0">
                <a:pos x="14" y="7"/>
              </a:cxn>
              <a:cxn ang="0">
                <a:pos x="13" y="7"/>
              </a:cxn>
              <a:cxn ang="0">
                <a:pos x="13" y="7"/>
              </a:cxn>
              <a:cxn ang="0">
                <a:pos x="12" y="8"/>
              </a:cxn>
              <a:cxn ang="0">
                <a:pos x="0" y="8"/>
              </a:cxn>
              <a:cxn ang="0">
                <a:pos x="0" y="8"/>
              </a:cxn>
            </a:cxnLst>
            <a:rect l="0" t="0" r="r" b="b"/>
            <a:pathLst>
              <a:path w="29" h="8">
                <a:moveTo>
                  <a:pt x="0" y="8"/>
                </a:moveTo>
                <a:lnTo>
                  <a:pt x="12" y="0"/>
                </a:lnTo>
                <a:lnTo>
                  <a:pt x="29" y="2"/>
                </a:lnTo>
                <a:lnTo>
                  <a:pt x="28" y="3"/>
                </a:lnTo>
                <a:lnTo>
                  <a:pt x="26" y="3"/>
                </a:lnTo>
                <a:lnTo>
                  <a:pt x="24" y="4"/>
                </a:lnTo>
                <a:lnTo>
                  <a:pt x="22" y="5"/>
                </a:lnTo>
                <a:lnTo>
                  <a:pt x="20" y="6"/>
                </a:lnTo>
                <a:lnTo>
                  <a:pt x="18" y="6"/>
                </a:lnTo>
                <a:lnTo>
                  <a:pt x="17" y="7"/>
                </a:lnTo>
                <a:lnTo>
                  <a:pt x="16" y="7"/>
                </a:lnTo>
                <a:lnTo>
                  <a:pt x="14" y="7"/>
                </a:lnTo>
                <a:lnTo>
                  <a:pt x="13" y="7"/>
                </a:lnTo>
                <a:lnTo>
                  <a:pt x="13" y="7"/>
                </a:lnTo>
                <a:lnTo>
                  <a:pt x="12" y="8"/>
                </a:lnTo>
                <a:lnTo>
                  <a:pt x="0" y="8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21" name="Freeform 841"/>
          <p:cNvSpPr>
            <a:spLocks/>
          </p:cNvSpPr>
          <p:nvPr/>
        </p:nvSpPr>
        <p:spPr bwMode="auto">
          <a:xfrm>
            <a:off x="7258050" y="4799013"/>
            <a:ext cx="46038" cy="1270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12" y="0"/>
              </a:cxn>
              <a:cxn ang="0">
                <a:pos x="29" y="2"/>
              </a:cxn>
              <a:cxn ang="0">
                <a:pos x="28" y="3"/>
              </a:cxn>
              <a:cxn ang="0">
                <a:pos x="26" y="3"/>
              </a:cxn>
              <a:cxn ang="0">
                <a:pos x="24" y="4"/>
              </a:cxn>
              <a:cxn ang="0">
                <a:pos x="22" y="5"/>
              </a:cxn>
              <a:cxn ang="0">
                <a:pos x="20" y="6"/>
              </a:cxn>
              <a:cxn ang="0">
                <a:pos x="18" y="6"/>
              </a:cxn>
              <a:cxn ang="0">
                <a:pos x="17" y="7"/>
              </a:cxn>
              <a:cxn ang="0">
                <a:pos x="16" y="7"/>
              </a:cxn>
              <a:cxn ang="0">
                <a:pos x="14" y="7"/>
              </a:cxn>
              <a:cxn ang="0">
                <a:pos x="13" y="7"/>
              </a:cxn>
              <a:cxn ang="0">
                <a:pos x="13" y="7"/>
              </a:cxn>
              <a:cxn ang="0">
                <a:pos x="12" y="8"/>
              </a:cxn>
              <a:cxn ang="0">
                <a:pos x="0" y="8"/>
              </a:cxn>
              <a:cxn ang="0">
                <a:pos x="0" y="8"/>
              </a:cxn>
            </a:cxnLst>
            <a:rect l="0" t="0" r="r" b="b"/>
            <a:pathLst>
              <a:path w="29" h="8">
                <a:moveTo>
                  <a:pt x="0" y="8"/>
                </a:moveTo>
                <a:lnTo>
                  <a:pt x="12" y="0"/>
                </a:lnTo>
                <a:lnTo>
                  <a:pt x="29" y="2"/>
                </a:lnTo>
                <a:lnTo>
                  <a:pt x="28" y="3"/>
                </a:lnTo>
                <a:lnTo>
                  <a:pt x="26" y="3"/>
                </a:lnTo>
                <a:lnTo>
                  <a:pt x="24" y="4"/>
                </a:lnTo>
                <a:lnTo>
                  <a:pt x="22" y="5"/>
                </a:lnTo>
                <a:lnTo>
                  <a:pt x="20" y="6"/>
                </a:lnTo>
                <a:lnTo>
                  <a:pt x="18" y="6"/>
                </a:lnTo>
                <a:lnTo>
                  <a:pt x="17" y="7"/>
                </a:lnTo>
                <a:lnTo>
                  <a:pt x="16" y="7"/>
                </a:lnTo>
                <a:lnTo>
                  <a:pt x="14" y="7"/>
                </a:lnTo>
                <a:lnTo>
                  <a:pt x="13" y="7"/>
                </a:lnTo>
                <a:lnTo>
                  <a:pt x="13" y="7"/>
                </a:lnTo>
                <a:lnTo>
                  <a:pt x="12" y="8"/>
                </a:lnTo>
                <a:lnTo>
                  <a:pt x="0" y="8"/>
                </a:lnTo>
                <a:lnTo>
                  <a:pt x="0" y="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22" name="Freeform 842"/>
          <p:cNvSpPr>
            <a:spLocks/>
          </p:cNvSpPr>
          <p:nvPr/>
        </p:nvSpPr>
        <p:spPr bwMode="auto">
          <a:xfrm>
            <a:off x="7256463" y="4799013"/>
            <a:ext cx="49212" cy="1270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8"/>
              </a:cxn>
              <a:cxn ang="0">
                <a:pos x="14" y="1"/>
              </a:cxn>
              <a:cxn ang="0">
                <a:pos x="29" y="2"/>
              </a:cxn>
              <a:cxn ang="0">
                <a:pos x="28" y="2"/>
              </a:cxn>
              <a:cxn ang="0">
                <a:pos x="29" y="3"/>
              </a:cxn>
              <a:cxn ang="0">
                <a:pos x="29" y="3"/>
              </a:cxn>
              <a:cxn ang="0">
                <a:pos x="31" y="2"/>
              </a:cxn>
              <a:cxn ang="0">
                <a:pos x="30" y="1"/>
              </a:cxn>
              <a:cxn ang="0">
                <a:pos x="13" y="0"/>
              </a:cxn>
              <a:cxn ang="0">
                <a:pos x="0" y="7"/>
              </a:cxn>
            </a:cxnLst>
            <a:rect l="0" t="0" r="r" b="b"/>
            <a:pathLst>
              <a:path w="31" h="8">
                <a:moveTo>
                  <a:pt x="0" y="7"/>
                </a:moveTo>
                <a:lnTo>
                  <a:pt x="1" y="8"/>
                </a:lnTo>
                <a:lnTo>
                  <a:pt x="14" y="1"/>
                </a:lnTo>
                <a:lnTo>
                  <a:pt x="29" y="2"/>
                </a:lnTo>
                <a:lnTo>
                  <a:pt x="28" y="2"/>
                </a:lnTo>
                <a:lnTo>
                  <a:pt x="29" y="3"/>
                </a:lnTo>
                <a:lnTo>
                  <a:pt x="29" y="3"/>
                </a:lnTo>
                <a:lnTo>
                  <a:pt x="31" y="2"/>
                </a:lnTo>
                <a:lnTo>
                  <a:pt x="30" y="1"/>
                </a:lnTo>
                <a:lnTo>
                  <a:pt x="13" y="0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23" name="Freeform 843"/>
          <p:cNvSpPr>
            <a:spLocks/>
          </p:cNvSpPr>
          <p:nvPr/>
        </p:nvSpPr>
        <p:spPr bwMode="auto">
          <a:xfrm>
            <a:off x="7302500" y="4802188"/>
            <a:ext cx="3175" cy="1587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</a:cxnLst>
            <a:rect l="0" t="0" r="r" b="b"/>
            <a:pathLst>
              <a:path w="2" h="1">
                <a:moveTo>
                  <a:pt x="0" y="1"/>
                </a:moveTo>
                <a:lnTo>
                  <a:pt x="0" y="0"/>
                </a:ln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24" name="Freeform 844"/>
          <p:cNvSpPr>
            <a:spLocks/>
          </p:cNvSpPr>
          <p:nvPr/>
        </p:nvSpPr>
        <p:spPr bwMode="auto">
          <a:xfrm>
            <a:off x="7283450" y="4802188"/>
            <a:ext cx="22225" cy="9525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6" y="3"/>
              </a:cxn>
              <a:cxn ang="0">
                <a:pos x="2" y="4"/>
              </a:cxn>
              <a:cxn ang="0">
                <a:pos x="0" y="5"/>
              </a:cxn>
              <a:cxn ang="0">
                <a:pos x="0" y="5"/>
              </a:cxn>
              <a:cxn ang="0">
                <a:pos x="0" y="6"/>
              </a:cxn>
              <a:cxn ang="0">
                <a:pos x="2" y="5"/>
              </a:cxn>
              <a:cxn ang="0">
                <a:pos x="6" y="4"/>
              </a:cxn>
              <a:cxn ang="0">
                <a:pos x="14" y="0"/>
              </a:cxn>
              <a:cxn ang="0">
                <a:pos x="12" y="0"/>
              </a:cxn>
            </a:cxnLst>
            <a:rect l="0" t="0" r="r" b="b"/>
            <a:pathLst>
              <a:path w="14" h="6">
                <a:moveTo>
                  <a:pt x="12" y="0"/>
                </a:moveTo>
                <a:lnTo>
                  <a:pt x="6" y="3"/>
                </a:lnTo>
                <a:lnTo>
                  <a:pt x="2" y="4"/>
                </a:lnTo>
                <a:lnTo>
                  <a:pt x="0" y="5"/>
                </a:lnTo>
                <a:lnTo>
                  <a:pt x="0" y="5"/>
                </a:lnTo>
                <a:lnTo>
                  <a:pt x="0" y="6"/>
                </a:lnTo>
                <a:lnTo>
                  <a:pt x="2" y="5"/>
                </a:lnTo>
                <a:lnTo>
                  <a:pt x="6" y="4"/>
                </a:lnTo>
                <a:lnTo>
                  <a:pt x="14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25" name="Freeform 845"/>
          <p:cNvSpPr>
            <a:spLocks/>
          </p:cNvSpPr>
          <p:nvPr/>
        </p:nvSpPr>
        <p:spPr bwMode="auto">
          <a:xfrm>
            <a:off x="7278688" y="4808538"/>
            <a:ext cx="4762" cy="3175"/>
          </a:xfrm>
          <a:custGeom>
            <a:avLst/>
            <a:gdLst/>
            <a:ahLst/>
            <a:cxnLst>
              <a:cxn ang="0">
                <a:pos x="3" y="1"/>
              </a:cxn>
              <a:cxn ang="0">
                <a:pos x="3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3" y="2"/>
              </a:cxn>
              <a:cxn ang="0">
                <a:pos x="3" y="1"/>
              </a:cxn>
            </a:cxnLst>
            <a:rect l="0" t="0" r="r" b="b"/>
            <a:pathLst>
              <a:path w="3" h="2">
                <a:moveTo>
                  <a:pt x="3" y="1"/>
                </a:moveTo>
                <a:lnTo>
                  <a:pt x="3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3" y="2"/>
                </a:lnTo>
                <a:lnTo>
                  <a:pt x="3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26" name="Freeform 846"/>
          <p:cNvSpPr>
            <a:spLocks/>
          </p:cNvSpPr>
          <p:nvPr/>
        </p:nvSpPr>
        <p:spPr bwMode="auto">
          <a:xfrm>
            <a:off x="7277100" y="4808538"/>
            <a:ext cx="1588" cy="3175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" y="2"/>
              </a:cxn>
              <a:cxn ang="0">
                <a:pos x="1" y="1"/>
              </a:cxn>
              <a:cxn ang="0">
                <a:pos x="1" y="0"/>
              </a:cxn>
            </a:cxnLst>
            <a:rect l="0" t="0" r="r" b="b"/>
            <a:pathLst>
              <a:path w="1" h="2">
                <a:moveTo>
                  <a:pt x="1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27" name="Freeform 847"/>
          <p:cNvSpPr>
            <a:spLocks/>
          </p:cNvSpPr>
          <p:nvPr/>
        </p:nvSpPr>
        <p:spPr bwMode="auto">
          <a:xfrm>
            <a:off x="7256463" y="4810125"/>
            <a:ext cx="22225" cy="3175"/>
          </a:xfrm>
          <a:custGeom>
            <a:avLst/>
            <a:gdLst/>
            <a:ahLst/>
            <a:cxnLst>
              <a:cxn ang="0">
                <a:pos x="13" y="1"/>
              </a:cxn>
              <a:cxn ang="0">
                <a:pos x="13" y="0"/>
              </a:cxn>
              <a:cxn ang="0">
                <a:pos x="4" y="0"/>
              </a:cxn>
              <a:cxn ang="0">
                <a:pos x="0" y="0"/>
              </a:cxn>
              <a:cxn ang="0">
                <a:pos x="1" y="2"/>
              </a:cxn>
              <a:cxn ang="0">
                <a:pos x="13" y="2"/>
              </a:cxn>
              <a:cxn ang="0">
                <a:pos x="14" y="1"/>
              </a:cxn>
              <a:cxn ang="0">
                <a:pos x="13" y="1"/>
              </a:cxn>
            </a:cxnLst>
            <a:rect l="0" t="0" r="r" b="b"/>
            <a:pathLst>
              <a:path w="14" h="2">
                <a:moveTo>
                  <a:pt x="13" y="1"/>
                </a:moveTo>
                <a:lnTo>
                  <a:pt x="13" y="0"/>
                </a:lnTo>
                <a:lnTo>
                  <a:pt x="4" y="0"/>
                </a:lnTo>
                <a:lnTo>
                  <a:pt x="0" y="0"/>
                </a:lnTo>
                <a:lnTo>
                  <a:pt x="1" y="2"/>
                </a:lnTo>
                <a:lnTo>
                  <a:pt x="13" y="2"/>
                </a:lnTo>
                <a:lnTo>
                  <a:pt x="14" y="1"/>
                </a:lnTo>
                <a:lnTo>
                  <a:pt x="13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28" name="Freeform 848"/>
          <p:cNvSpPr>
            <a:spLocks/>
          </p:cNvSpPr>
          <p:nvPr/>
        </p:nvSpPr>
        <p:spPr bwMode="auto">
          <a:xfrm>
            <a:off x="7396163" y="4775200"/>
            <a:ext cx="58737" cy="57150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18" y="7"/>
              </a:cxn>
              <a:cxn ang="0">
                <a:pos x="31" y="20"/>
              </a:cxn>
              <a:cxn ang="0">
                <a:pos x="37" y="29"/>
              </a:cxn>
              <a:cxn ang="0">
                <a:pos x="33" y="36"/>
              </a:cxn>
              <a:cxn ang="0">
                <a:pos x="27" y="29"/>
              </a:cxn>
              <a:cxn ang="0">
                <a:pos x="19" y="18"/>
              </a:cxn>
              <a:cxn ang="0">
                <a:pos x="7" y="10"/>
              </a:cxn>
              <a:cxn ang="0">
                <a:pos x="0" y="2"/>
              </a:cxn>
              <a:cxn ang="0">
                <a:pos x="8" y="0"/>
              </a:cxn>
              <a:cxn ang="0">
                <a:pos x="8" y="0"/>
              </a:cxn>
            </a:cxnLst>
            <a:rect l="0" t="0" r="r" b="b"/>
            <a:pathLst>
              <a:path w="37" h="36">
                <a:moveTo>
                  <a:pt x="8" y="0"/>
                </a:moveTo>
                <a:lnTo>
                  <a:pt x="18" y="7"/>
                </a:lnTo>
                <a:lnTo>
                  <a:pt x="31" y="20"/>
                </a:lnTo>
                <a:lnTo>
                  <a:pt x="37" y="29"/>
                </a:lnTo>
                <a:lnTo>
                  <a:pt x="33" y="36"/>
                </a:lnTo>
                <a:lnTo>
                  <a:pt x="27" y="29"/>
                </a:lnTo>
                <a:lnTo>
                  <a:pt x="19" y="18"/>
                </a:lnTo>
                <a:lnTo>
                  <a:pt x="7" y="10"/>
                </a:lnTo>
                <a:lnTo>
                  <a:pt x="0" y="2"/>
                </a:lnTo>
                <a:lnTo>
                  <a:pt x="8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29" name="Freeform 849"/>
          <p:cNvSpPr>
            <a:spLocks/>
          </p:cNvSpPr>
          <p:nvPr/>
        </p:nvSpPr>
        <p:spPr bwMode="auto">
          <a:xfrm>
            <a:off x="7396163" y="4775200"/>
            <a:ext cx="58737" cy="57150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18" y="7"/>
              </a:cxn>
              <a:cxn ang="0">
                <a:pos x="31" y="20"/>
              </a:cxn>
              <a:cxn ang="0">
                <a:pos x="37" y="29"/>
              </a:cxn>
              <a:cxn ang="0">
                <a:pos x="33" y="36"/>
              </a:cxn>
              <a:cxn ang="0">
                <a:pos x="27" y="29"/>
              </a:cxn>
              <a:cxn ang="0">
                <a:pos x="19" y="18"/>
              </a:cxn>
              <a:cxn ang="0">
                <a:pos x="7" y="10"/>
              </a:cxn>
              <a:cxn ang="0">
                <a:pos x="0" y="2"/>
              </a:cxn>
              <a:cxn ang="0">
                <a:pos x="8" y="0"/>
              </a:cxn>
              <a:cxn ang="0">
                <a:pos x="8" y="0"/>
              </a:cxn>
            </a:cxnLst>
            <a:rect l="0" t="0" r="r" b="b"/>
            <a:pathLst>
              <a:path w="37" h="36">
                <a:moveTo>
                  <a:pt x="8" y="0"/>
                </a:moveTo>
                <a:lnTo>
                  <a:pt x="18" y="7"/>
                </a:lnTo>
                <a:lnTo>
                  <a:pt x="31" y="20"/>
                </a:lnTo>
                <a:lnTo>
                  <a:pt x="37" y="29"/>
                </a:lnTo>
                <a:lnTo>
                  <a:pt x="33" y="36"/>
                </a:lnTo>
                <a:lnTo>
                  <a:pt x="27" y="29"/>
                </a:lnTo>
                <a:lnTo>
                  <a:pt x="19" y="18"/>
                </a:lnTo>
                <a:lnTo>
                  <a:pt x="7" y="10"/>
                </a:lnTo>
                <a:lnTo>
                  <a:pt x="0" y="2"/>
                </a:lnTo>
                <a:lnTo>
                  <a:pt x="8" y="0"/>
                </a:lnTo>
                <a:lnTo>
                  <a:pt x="8" y="0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30" name="Freeform 850"/>
          <p:cNvSpPr>
            <a:spLocks/>
          </p:cNvSpPr>
          <p:nvPr/>
        </p:nvSpPr>
        <p:spPr bwMode="auto">
          <a:xfrm>
            <a:off x="7407275" y="4775200"/>
            <a:ext cx="47625" cy="57150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11" y="8"/>
              </a:cxn>
              <a:cxn ang="0">
                <a:pos x="23" y="20"/>
              </a:cxn>
              <a:cxn ang="0">
                <a:pos x="30" y="30"/>
              </a:cxn>
              <a:cxn ang="0">
                <a:pos x="26" y="35"/>
              </a:cxn>
              <a:cxn ang="0">
                <a:pos x="26" y="36"/>
              </a:cxn>
              <a:cxn ang="0">
                <a:pos x="30" y="29"/>
              </a:cxn>
              <a:cxn ang="0">
                <a:pos x="24" y="19"/>
              </a:cxn>
              <a:cxn ang="0">
                <a:pos x="11" y="7"/>
              </a:cxn>
              <a:cxn ang="0">
                <a:pos x="1" y="0"/>
              </a:cxn>
            </a:cxnLst>
            <a:rect l="0" t="0" r="r" b="b"/>
            <a:pathLst>
              <a:path w="30" h="36">
                <a:moveTo>
                  <a:pt x="1" y="0"/>
                </a:moveTo>
                <a:lnTo>
                  <a:pt x="0" y="0"/>
                </a:lnTo>
                <a:lnTo>
                  <a:pt x="11" y="8"/>
                </a:lnTo>
                <a:lnTo>
                  <a:pt x="23" y="20"/>
                </a:lnTo>
                <a:lnTo>
                  <a:pt x="30" y="30"/>
                </a:lnTo>
                <a:lnTo>
                  <a:pt x="26" y="35"/>
                </a:lnTo>
                <a:lnTo>
                  <a:pt x="26" y="36"/>
                </a:lnTo>
                <a:lnTo>
                  <a:pt x="30" y="29"/>
                </a:lnTo>
                <a:lnTo>
                  <a:pt x="24" y="19"/>
                </a:lnTo>
                <a:lnTo>
                  <a:pt x="11" y="7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31" name="Freeform 851"/>
          <p:cNvSpPr>
            <a:spLocks/>
          </p:cNvSpPr>
          <p:nvPr/>
        </p:nvSpPr>
        <p:spPr bwMode="auto">
          <a:xfrm>
            <a:off x="7394575" y="4775200"/>
            <a:ext cx="53975" cy="57150"/>
          </a:xfrm>
          <a:custGeom>
            <a:avLst/>
            <a:gdLst/>
            <a:ahLst/>
            <a:cxnLst>
              <a:cxn ang="0">
                <a:pos x="34" y="35"/>
              </a:cxn>
              <a:cxn ang="0">
                <a:pos x="29" y="29"/>
              </a:cxn>
              <a:cxn ang="0">
                <a:pos x="20" y="17"/>
              </a:cxn>
              <a:cxn ang="0">
                <a:pos x="8" y="9"/>
              </a:cxn>
              <a:cxn ang="0">
                <a:pos x="1" y="2"/>
              </a:cxn>
              <a:cxn ang="0">
                <a:pos x="9" y="0"/>
              </a:cxn>
              <a:cxn ang="0">
                <a:pos x="9" y="0"/>
              </a:cxn>
              <a:cxn ang="0">
                <a:pos x="9" y="0"/>
              </a:cxn>
              <a:cxn ang="0">
                <a:pos x="0" y="2"/>
              </a:cxn>
              <a:cxn ang="0">
                <a:pos x="7" y="10"/>
              </a:cxn>
              <a:cxn ang="0">
                <a:pos x="19" y="18"/>
              </a:cxn>
              <a:cxn ang="0">
                <a:pos x="28" y="30"/>
              </a:cxn>
              <a:cxn ang="0">
                <a:pos x="34" y="36"/>
              </a:cxn>
              <a:cxn ang="0">
                <a:pos x="34" y="35"/>
              </a:cxn>
            </a:cxnLst>
            <a:rect l="0" t="0" r="r" b="b"/>
            <a:pathLst>
              <a:path w="34" h="36">
                <a:moveTo>
                  <a:pt x="34" y="35"/>
                </a:moveTo>
                <a:lnTo>
                  <a:pt x="29" y="29"/>
                </a:lnTo>
                <a:lnTo>
                  <a:pt x="20" y="17"/>
                </a:lnTo>
                <a:lnTo>
                  <a:pt x="8" y="9"/>
                </a:lnTo>
                <a:lnTo>
                  <a:pt x="1" y="2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0" y="2"/>
                </a:lnTo>
                <a:lnTo>
                  <a:pt x="7" y="10"/>
                </a:lnTo>
                <a:lnTo>
                  <a:pt x="19" y="18"/>
                </a:lnTo>
                <a:lnTo>
                  <a:pt x="28" y="30"/>
                </a:lnTo>
                <a:lnTo>
                  <a:pt x="34" y="36"/>
                </a:lnTo>
                <a:lnTo>
                  <a:pt x="34" y="3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32" name="Freeform 852"/>
          <p:cNvSpPr>
            <a:spLocks/>
          </p:cNvSpPr>
          <p:nvPr/>
        </p:nvSpPr>
        <p:spPr bwMode="auto">
          <a:xfrm>
            <a:off x="7332663" y="4751388"/>
            <a:ext cx="57150" cy="26987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7" y="3"/>
              </a:cxn>
              <a:cxn ang="0">
                <a:pos x="0" y="13"/>
              </a:cxn>
              <a:cxn ang="0">
                <a:pos x="11" y="17"/>
              </a:cxn>
              <a:cxn ang="0">
                <a:pos x="25" y="12"/>
              </a:cxn>
              <a:cxn ang="0">
                <a:pos x="36" y="7"/>
              </a:cxn>
              <a:cxn ang="0">
                <a:pos x="16" y="0"/>
              </a:cxn>
              <a:cxn ang="0">
                <a:pos x="16" y="0"/>
              </a:cxn>
            </a:cxnLst>
            <a:rect l="0" t="0" r="r" b="b"/>
            <a:pathLst>
              <a:path w="36" h="17">
                <a:moveTo>
                  <a:pt x="16" y="0"/>
                </a:moveTo>
                <a:lnTo>
                  <a:pt x="7" y="3"/>
                </a:lnTo>
                <a:lnTo>
                  <a:pt x="0" y="13"/>
                </a:lnTo>
                <a:lnTo>
                  <a:pt x="11" y="17"/>
                </a:lnTo>
                <a:lnTo>
                  <a:pt x="25" y="12"/>
                </a:lnTo>
                <a:lnTo>
                  <a:pt x="36" y="7"/>
                </a:lnTo>
                <a:lnTo>
                  <a:pt x="16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33" name="Freeform 853"/>
          <p:cNvSpPr>
            <a:spLocks/>
          </p:cNvSpPr>
          <p:nvPr/>
        </p:nvSpPr>
        <p:spPr bwMode="auto">
          <a:xfrm>
            <a:off x="7332663" y="4751388"/>
            <a:ext cx="57150" cy="26987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7" y="3"/>
              </a:cxn>
              <a:cxn ang="0">
                <a:pos x="0" y="13"/>
              </a:cxn>
              <a:cxn ang="0">
                <a:pos x="11" y="17"/>
              </a:cxn>
              <a:cxn ang="0">
                <a:pos x="25" y="12"/>
              </a:cxn>
              <a:cxn ang="0">
                <a:pos x="36" y="7"/>
              </a:cxn>
              <a:cxn ang="0">
                <a:pos x="16" y="0"/>
              </a:cxn>
              <a:cxn ang="0">
                <a:pos x="16" y="0"/>
              </a:cxn>
            </a:cxnLst>
            <a:rect l="0" t="0" r="r" b="b"/>
            <a:pathLst>
              <a:path w="36" h="17">
                <a:moveTo>
                  <a:pt x="16" y="0"/>
                </a:moveTo>
                <a:lnTo>
                  <a:pt x="7" y="3"/>
                </a:lnTo>
                <a:lnTo>
                  <a:pt x="0" y="13"/>
                </a:lnTo>
                <a:lnTo>
                  <a:pt x="11" y="17"/>
                </a:lnTo>
                <a:lnTo>
                  <a:pt x="25" y="12"/>
                </a:lnTo>
                <a:lnTo>
                  <a:pt x="36" y="7"/>
                </a:lnTo>
                <a:lnTo>
                  <a:pt x="16" y="0"/>
                </a:lnTo>
                <a:lnTo>
                  <a:pt x="16" y="0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34" name="Freeform 854"/>
          <p:cNvSpPr>
            <a:spLocks/>
          </p:cNvSpPr>
          <p:nvPr/>
        </p:nvSpPr>
        <p:spPr bwMode="auto">
          <a:xfrm>
            <a:off x="7332663" y="4749800"/>
            <a:ext cx="25400" cy="30163"/>
          </a:xfrm>
          <a:custGeom>
            <a:avLst/>
            <a:gdLst/>
            <a:ahLst/>
            <a:cxnLst>
              <a:cxn ang="0">
                <a:pos x="16" y="1"/>
              </a:cxn>
              <a:cxn ang="0">
                <a:pos x="16" y="0"/>
              </a:cxn>
              <a:cxn ang="0">
                <a:pos x="6" y="3"/>
              </a:cxn>
              <a:cxn ang="0">
                <a:pos x="0" y="14"/>
              </a:cxn>
              <a:cxn ang="0">
                <a:pos x="11" y="19"/>
              </a:cxn>
              <a:cxn ang="0">
                <a:pos x="11" y="18"/>
              </a:cxn>
              <a:cxn ang="0">
                <a:pos x="1" y="14"/>
              </a:cxn>
              <a:cxn ang="0">
                <a:pos x="7" y="4"/>
              </a:cxn>
              <a:cxn ang="0">
                <a:pos x="16" y="1"/>
              </a:cxn>
            </a:cxnLst>
            <a:rect l="0" t="0" r="r" b="b"/>
            <a:pathLst>
              <a:path w="16" h="19">
                <a:moveTo>
                  <a:pt x="16" y="1"/>
                </a:moveTo>
                <a:lnTo>
                  <a:pt x="16" y="0"/>
                </a:lnTo>
                <a:lnTo>
                  <a:pt x="6" y="3"/>
                </a:lnTo>
                <a:lnTo>
                  <a:pt x="0" y="14"/>
                </a:lnTo>
                <a:lnTo>
                  <a:pt x="11" y="19"/>
                </a:lnTo>
                <a:lnTo>
                  <a:pt x="11" y="18"/>
                </a:lnTo>
                <a:lnTo>
                  <a:pt x="1" y="14"/>
                </a:lnTo>
                <a:lnTo>
                  <a:pt x="7" y="4"/>
                </a:lnTo>
                <a:lnTo>
                  <a:pt x="16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35" name="Freeform 855"/>
          <p:cNvSpPr>
            <a:spLocks/>
          </p:cNvSpPr>
          <p:nvPr/>
        </p:nvSpPr>
        <p:spPr bwMode="auto">
          <a:xfrm>
            <a:off x="7350125" y="4749800"/>
            <a:ext cx="39688" cy="30163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4" y="14"/>
              </a:cxn>
              <a:cxn ang="0">
                <a:pos x="25" y="9"/>
              </a:cxn>
              <a:cxn ang="0">
                <a:pos x="25" y="8"/>
              </a:cxn>
              <a:cxn ang="0">
                <a:pos x="5" y="0"/>
              </a:cxn>
              <a:cxn ang="0">
                <a:pos x="5" y="0"/>
              </a:cxn>
              <a:cxn ang="0">
                <a:pos x="5" y="1"/>
              </a:cxn>
              <a:cxn ang="0">
                <a:pos x="24" y="8"/>
              </a:cxn>
              <a:cxn ang="0">
                <a:pos x="14" y="13"/>
              </a:cxn>
              <a:cxn ang="0">
                <a:pos x="0" y="18"/>
              </a:cxn>
              <a:cxn ang="0">
                <a:pos x="0" y="19"/>
              </a:cxn>
            </a:cxnLst>
            <a:rect l="0" t="0" r="r" b="b"/>
            <a:pathLst>
              <a:path w="25" h="19">
                <a:moveTo>
                  <a:pt x="0" y="19"/>
                </a:moveTo>
                <a:lnTo>
                  <a:pt x="14" y="14"/>
                </a:lnTo>
                <a:lnTo>
                  <a:pt x="25" y="9"/>
                </a:lnTo>
                <a:lnTo>
                  <a:pt x="25" y="8"/>
                </a:lnTo>
                <a:lnTo>
                  <a:pt x="5" y="0"/>
                </a:lnTo>
                <a:lnTo>
                  <a:pt x="5" y="0"/>
                </a:lnTo>
                <a:lnTo>
                  <a:pt x="5" y="1"/>
                </a:lnTo>
                <a:lnTo>
                  <a:pt x="24" y="8"/>
                </a:lnTo>
                <a:lnTo>
                  <a:pt x="14" y="13"/>
                </a:lnTo>
                <a:lnTo>
                  <a:pt x="0" y="18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36" name="Freeform 856"/>
          <p:cNvSpPr>
            <a:spLocks/>
          </p:cNvSpPr>
          <p:nvPr/>
        </p:nvSpPr>
        <p:spPr bwMode="auto">
          <a:xfrm>
            <a:off x="7326313" y="4789488"/>
            <a:ext cx="39687" cy="23812"/>
          </a:xfrm>
          <a:custGeom>
            <a:avLst/>
            <a:gdLst/>
            <a:ahLst/>
            <a:cxnLst>
              <a:cxn ang="0">
                <a:pos x="5" y="2"/>
              </a:cxn>
              <a:cxn ang="0">
                <a:pos x="0" y="11"/>
              </a:cxn>
              <a:cxn ang="0">
                <a:pos x="13" y="15"/>
              </a:cxn>
              <a:cxn ang="0">
                <a:pos x="22" y="7"/>
              </a:cxn>
              <a:cxn ang="0">
                <a:pos x="25" y="0"/>
              </a:cxn>
              <a:cxn ang="0">
                <a:pos x="5" y="2"/>
              </a:cxn>
              <a:cxn ang="0">
                <a:pos x="5" y="2"/>
              </a:cxn>
            </a:cxnLst>
            <a:rect l="0" t="0" r="r" b="b"/>
            <a:pathLst>
              <a:path w="25" h="15">
                <a:moveTo>
                  <a:pt x="5" y="2"/>
                </a:moveTo>
                <a:lnTo>
                  <a:pt x="0" y="11"/>
                </a:lnTo>
                <a:lnTo>
                  <a:pt x="13" y="15"/>
                </a:lnTo>
                <a:lnTo>
                  <a:pt x="22" y="7"/>
                </a:lnTo>
                <a:lnTo>
                  <a:pt x="25" y="0"/>
                </a:lnTo>
                <a:lnTo>
                  <a:pt x="5" y="2"/>
                </a:lnTo>
                <a:lnTo>
                  <a:pt x="5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37" name="Freeform 857"/>
          <p:cNvSpPr>
            <a:spLocks/>
          </p:cNvSpPr>
          <p:nvPr/>
        </p:nvSpPr>
        <p:spPr bwMode="auto">
          <a:xfrm>
            <a:off x="7326313" y="4789488"/>
            <a:ext cx="39687" cy="23812"/>
          </a:xfrm>
          <a:custGeom>
            <a:avLst/>
            <a:gdLst/>
            <a:ahLst/>
            <a:cxnLst>
              <a:cxn ang="0">
                <a:pos x="5" y="2"/>
              </a:cxn>
              <a:cxn ang="0">
                <a:pos x="0" y="11"/>
              </a:cxn>
              <a:cxn ang="0">
                <a:pos x="13" y="15"/>
              </a:cxn>
              <a:cxn ang="0">
                <a:pos x="22" y="7"/>
              </a:cxn>
              <a:cxn ang="0">
                <a:pos x="25" y="0"/>
              </a:cxn>
              <a:cxn ang="0">
                <a:pos x="5" y="2"/>
              </a:cxn>
              <a:cxn ang="0">
                <a:pos x="5" y="2"/>
              </a:cxn>
            </a:cxnLst>
            <a:rect l="0" t="0" r="r" b="b"/>
            <a:pathLst>
              <a:path w="25" h="15">
                <a:moveTo>
                  <a:pt x="5" y="2"/>
                </a:moveTo>
                <a:lnTo>
                  <a:pt x="0" y="11"/>
                </a:lnTo>
                <a:lnTo>
                  <a:pt x="13" y="15"/>
                </a:lnTo>
                <a:lnTo>
                  <a:pt x="22" y="7"/>
                </a:lnTo>
                <a:lnTo>
                  <a:pt x="25" y="0"/>
                </a:lnTo>
                <a:lnTo>
                  <a:pt x="5" y="2"/>
                </a:lnTo>
                <a:lnTo>
                  <a:pt x="5" y="2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38" name="Freeform 858"/>
          <p:cNvSpPr>
            <a:spLocks/>
          </p:cNvSpPr>
          <p:nvPr/>
        </p:nvSpPr>
        <p:spPr bwMode="auto">
          <a:xfrm>
            <a:off x="7326313" y="4792663"/>
            <a:ext cx="36512" cy="22225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5" y="0"/>
              </a:cxn>
              <a:cxn ang="0">
                <a:pos x="0" y="9"/>
              </a:cxn>
              <a:cxn ang="0">
                <a:pos x="13" y="14"/>
              </a:cxn>
              <a:cxn ang="0">
                <a:pos x="23" y="6"/>
              </a:cxn>
              <a:cxn ang="0">
                <a:pos x="22" y="5"/>
              </a:cxn>
              <a:cxn ang="0">
                <a:pos x="13" y="13"/>
              </a:cxn>
              <a:cxn ang="0">
                <a:pos x="1" y="9"/>
              </a:cxn>
              <a:cxn ang="0">
                <a:pos x="6" y="0"/>
              </a:cxn>
            </a:cxnLst>
            <a:rect l="0" t="0" r="r" b="b"/>
            <a:pathLst>
              <a:path w="23" h="14">
                <a:moveTo>
                  <a:pt x="6" y="0"/>
                </a:moveTo>
                <a:lnTo>
                  <a:pt x="5" y="0"/>
                </a:lnTo>
                <a:lnTo>
                  <a:pt x="0" y="9"/>
                </a:lnTo>
                <a:lnTo>
                  <a:pt x="13" y="14"/>
                </a:lnTo>
                <a:lnTo>
                  <a:pt x="23" y="6"/>
                </a:lnTo>
                <a:lnTo>
                  <a:pt x="22" y="5"/>
                </a:lnTo>
                <a:lnTo>
                  <a:pt x="13" y="13"/>
                </a:lnTo>
                <a:lnTo>
                  <a:pt x="1" y="9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39" name="Freeform 859"/>
          <p:cNvSpPr>
            <a:spLocks/>
          </p:cNvSpPr>
          <p:nvPr/>
        </p:nvSpPr>
        <p:spPr bwMode="auto">
          <a:xfrm>
            <a:off x="7334250" y="4787900"/>
            <a:ext cx="31750" cy="14288"/>
          </a:xfrm>
          <a:custGeom>
            <a:avLst/>
            <a:gdLst/>
            <a:ahLst/>
            <a:cxnLst>
              <a:cxn ang="0">
                <a:pos x="18" y="9"/>
              </a:cxn>
              <a:cxn ang="0">
                <a:pos x="20" y="0"/>
              </a:cxn>
              <a:cxn ang="0">
                <a:pos x="0" y="3"/>
              </a:cxn>
              <a:cxn ang="0">
                <a:pos x="0" y="3"/>
              </a:cxn>
              <a:cxn ang="0">
                <a:pos x="0" y="4"/>
              </a:cxn>
              <a:cxn ang="0">
                <a:pos x="20" y="1"/>
              </a:cxn>
              <a:cxn ang="0">
                <a:pos x="17" y="8"/>
              </a:cxn>
              <a:cxn ang="0">
                <a:pos x="18" y="9"/>
              </a:cxn>
            </a:cxnLst>
            <a:rect l="0" t="0" r="r" b="b"/>
            <a:pathLst>
              <a:path w="20" h="9">
                <a:moveTo>
                  <a:pt x="18" y="9"/>
                </a:moveTo>
                <a:lnTo>
                  <a:pt x="20" y="0"/>
                </a:lnTo>
                <a:lnTo>
                  <a:pt x="0" y="3"/>
                </a:lnTo>
                <a:lnTo>
                  <a:pt x="0" y="3"/>
                </a:lnTo>
                <a:lnTo>
                  <a:pt x="0" y="4"/>
                </a:lnTo>
                <a:lnTo>
                  <a:pt x="20" y="1"/>
                </a:lnTo>
                <a:lnTo>
                  <a:pt x="17" y="8"/>
                </a:lnTo>
                <a:lnTo>
                  <a:pt x="18" y="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40" name="Freeform 860"/>
          <p:cNvSpPr>
            <a:spLocks/>
          </p:cNvSpPr>
          <p:nvPr/>
        </p:nvSpPr>
        <p:spPr bwMode="auto">
          <a:xfrm>
            <a:off x="7397750" y="5054600"/>
            <a:ext cx="50800" cy="26988"/>
          </a:xfrm>
          <a:custGeom>
            <a:avLst/>
            <a:gdLst/>
            <a:ahLst/>
            <a:cxnLst>
              <a:cxn ang="0">
                <a:pos x="11" y="2"/>
              </a:cxn>
              <a:cxn ang="0">
                <a:pos x="1" y="10"/>
              </a:cxn>
              <a:cxn ang="0">
                <a:pos x="0" y="17"/>
              </a:cxn>
              <a:cxn ang="0">
                <a:pos x="11" y="15"/>
              </a:cxn>
              <a:cxn ang="0">
                <a:pos x="24" y="11"/>
              </a:cxn>
              <a:cxn ang="0">
                <a:pos x="32" y="0"/>
              </a:cxn>
              <a:cxn ang="0">
                <a:pos x="11" y="2"/>
              </a:cxn>
              <a:cxn ang="0">
                <a:pos x="11" y="2"/>
              </a:cxn>
            </a:cxnLst>
            <a:rect l="0" t="0" r="r" b="b"/>
            <a:pathLst>
              <a:path w="32" h="17">
                <a:moveTo>
                  <a:pt x="11" y="2"/>
                </a:moveTo>
                <a:lnTo>
                  <a:pt x="1" y="10"/>
                </a:lnTo>
                <a:lnTo>
                  <a:pt x="0" y="17"/>
                </a:lnTo>
                <a:lnTo>
                  <a:pt x="11" y="15"/>
                </a:lnTo>
                <a:lnTo>
                  <a:pt x="24" y="11"/>
                </a:lnTo>
                <a:lnTo>
                  <a:pt x="32" y="0"/>
                </a:lnTo>
                <a:lnTo>
                  <a:pt x="11" y="2"/>
                </a:lnTo>
                <a:lnTo>
                  <a:pt x="11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41" name="Freeform 861"/>
          <p:cNvSpPr>
            <a:spLocks/>
          </p:cNvSpPr>
          <p:nvPr/>
        </p:nvSpPr>
        <p:spPr bwMode="auto">
          <a:xfrm>
            <a:off x="7397750" y="5054600"/>
            <a:ext cx="50800" cy="26988"/>
          </a:xfrm>
          <a:custGeom>
            <a:avLst/>
            <a:gdLst/>
            <a:ahLst/>
            <a:cxnLst>
              <a:cxn ang="0">
                <a:pos x="11" y="2"/>
              </a:cxn>
              <a:cxn ang="0">
                <a:pos x="1" y="10"/>
              </a:cxn>
              <a:cxn ang="0">
                <a:pos x="0" y="17"/>
              </a:cxn>
              <a:cxn ang="0">
                <a:pos x="11" y="15"/>
              </a:cxn>
              <a:cxn ang="0">
                <a:pos x="24" y="11"/>
              </a:cxn>
              <a:cxn ang="0">
                <a:pos x="32" y="0"/>
              </a:cxn>
              <a:cxn ang="0">
                <a:pos x="11" y="2"/>
              </a:cxn>
              <a:cxn ang="0">
                <a:pos x="11" y="2"/>
              </a:cxn>
            </a:cxnLst>
            <a:rect l="0" t="0" r="r" b="b"/>
            <a:pathLst>
              <a:path w="32" h="17">
                <a:moveTo>
                  <a:pt x="11" y="2"/>
                </a:moveTo>
                <a:lnTo>
                  <a:pt x="1" y="10"/>
                </a:lnTo>
                <a:lnTo>
                  <a:pt x="0" y="17"/>
                </a:lnTo>
                <a:lnTo>
                  <a:pt x="11" y="15"/>
                </a:lnTo>
                <a:lnTo>
                  <a:pt x="24" y="11"/>
                </a:lnTo>
                <a:lnTo>
                  <a:pt x="32" y="0"/>
                </a:lnTo>
                <a:lnTo>
                  <a:pt x="11" y="2"/>
                </a:lnTo>
                <a:lnTo>
                  <a:pt x="11" y="2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42" name="Freeform 862"/>
          <p:cNvSpPr>
            <a:spLocks/>
          </p:cNvSpPr>
          <p:nvPr/>
        </p:nvSpPr>
        <p:spPr bwMode="auto">
          <a:xfrm>
            <a:off x="7396163" y="5057775"/>
            <a:ext cx="41275" cy="25400"/>
          </a:xfrm>
          <a:custGeom>
            <a:avLst/>
            <a:gdLst/>
            <a:ahLst/>
            <a:cxnLst>
              <a:cxn ang="0">
                <a:pos x="12" y="1"/>
              </a:cxn>
              <a:cxn ang="0">
                <a:pos x="12" y="0"/>
              </a:cxn>
              <a:cxn ang="0">
                <a:pos x="1" y="8"/>
              </a:cxn>
              <a:cxn ang="0">
                <a:pos x="0" y="16"/>
              </a:cxn>
              <a:cxn ang="0">
                <a:pos x="12" y="13"/>
              </a:cxn>
              <a:cxn ang="0">
                <a:pos x="26" y="9"/>
              </a:cxn>
              <a:cxn ang="0">
                <a:pos x="25" y="8"/>
              </a:cxn>
              <a:cxn ang="0">
                <a:pos x="12" y="12"/>
              </a:cxn>
              <a:cxn ang="0">
                <a:pos x="1" y="15"/>
              </a:cxn>
              <a:cxn ang="0">
                <a:pos x="2" y="8"/>
              </a:cxn>
              <a:cxn ang="0">
                <a:pos x="12" y="1"/>
              </a:cxn>
            </a:cxnLst>
            <a:rect l="0" t="0" r="r" b="b"/>
            <a:pathLst>
              <a:path w="26" h="16">
                <a:moveTo>
                  <a:pt x="12" y="1"/>
                </a:moveTo>
                <a:lnTo>
                  <a:pt x="12" y="0"/>
                </a:lnTo>
                <a:lnTo>
                  <a:pt x="1" y="8"/>
                </a:lnTo>
                <a:lnTo>
                  <a:pt x="0" y="16"/>
                </a:lnTo>
                <a:lnTo>
                  <a:pt x="12" y="13"/>
                </a:lnTo>
                <a:lnTo>
                  <a:pt x="26" y="9"/>
                </a:lnTo>
                <a:lnTo>
                  <a:pt x="25" y="8"/>
                </a:lnTo>
                <a:lnTo>
                  <a:pt x="12" y="12"/>
                </a:lnTo>
                <a:lnTo>
                  <a:pt x="1" y="15"/>
                </a:lnTo>
                <a:lnTo>
                  <a:pt x="2" y="8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43" name="Freeform 863"/>
          <p:cNvSpPr>
            <a:spLocks/>
          </p:cNvSpPr>
          <p:nvPr/>
        </p:nvSpPr>
        <p:spPr bwMode="auto">
          <a:xfrm>
            <a:off x="7415213" y="5053013"/>
            <a:ext cx="34925" cy="19050"/>
          </a:xfrm>
          <a:custGeom>
            <a:avLst/>
            <a:gdLst/>
            <a:ahLst/>
            <a:cxnLst>
              <a:cxn ang="0">
                <a:pos x="14" y="12"/>
              </a:cxn>
              <a:cxn ang="0">
                <a:pos x="22" y="1"/>
              </a:cxn>
              <a:cxn ang="0">
                <a:pos x="21" y="0"/>
              </a:cxn>
              <a:cxn ang="0">
                <a:pos x="0" y="3"/>
              </a:cxn>
              <a:cxn ang="0">
                <a:pos x="0" y="3"/>
              </a:cxn>
              <a:cxn ang="0">
                <a:pos x="0" y="4"/>
              </a:cxn>
              <a:cxn ang="0">
                <a:pos x="20" y="1"/>
              </a:cxn>
              <a:cxn ang="0">
                <a:pos x="13" y="11"/>
              </a:cxn>
              <a:cxn ang="0">
                <a:pos x="14" y="12"/>
              </a:cxn>
            </a:cxnLst>
            <a:rect l="0" t="0" r="r" b="b"/>
            <a:pathLst>
              <a:path w="22" h="12">
                <a:moveTo>
                  <a:pt x="14" y="12"/>
                </a:moveTo>
                <a:lnTo>
                  <a:pt x="22" y="1"/>
                </a:lnTo>
                <a:lnTo>
                  <a:pt x="21" y="0"/>
                </a:lnTo>
                <a:lnTo>
                  <a:pt x="0" y="3"/>
                </a:lnTo>
                <a:lnTo>
                  <a:pt x="0" y="3"/>
                </a:lnTo>
                <a:lnTo>
                  <a:pt x="0" y="4"/>
                </a:lnTo>
                <a:lnTo>
                  <a:pt x="20" y="1"/>
                </a:lnTo>
                <a:lnTo>
                  <a:pt x="13" y="11"/>
                </a:lnTo>
                <a:lnTo>
                  <a:pt x="14" y="1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44" name="Freeform 864"/>
          <p:cNvSpPr>
            <a:spLocks/>
          </p:cNvSpPr>
          <p:nvPr/>
        </p:nvSpPr>
        <p:spPr bwMode="auto">
          <a:xfrm>
            <a:off x="6804025" y="5338763"/>
            <a:ext cx="39688" cy="1063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" y="28"/>
              </a:cxn>
              <a:cxn ang="0">
                <a:pos x="8" y="42"/>
              </a:cxn>
              <a:cxn ang="0">
                <a:pos x="15" y="53"/>
              </a:cxn>
              <a:cxn ang="0">
                <a:pos x="25" y="67"/>
              </a:cxn>
              <a:cxn ang="0">
                <a:pos x="25" y="58"/>
              </a:cxn>
              <a:cxn ang="0">
                <a:pos x="23" y="42"/>
              </a:cxn>
              <a:cxn ang="0">
                <a:pos x="18" y="28"/>
              </a:cxn>
              <a:cxn ang="0">
                <a:pos x="10" y="16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5" h="67">
                <a:moveTo>
                  <a:pt x="0" y="0"/>
                </a:moveTo>
                <a:lnTo>
                  <a:pt x="3" y="28"/>
                </a:lnTo>
                <a:lnTo>
                  <a:pt x="8" y="42"/>
                </a:lnTo>
                <a:lnTo>
                  <a:pt x="15" y="53"/>
                </a:lnTo>
                <a:lnTo>
                  <a:pt x="25" y="67"/>
                </a:lnTo>
                <a:lnTo>
                  <a:pt x="25" y="58"/>
                </a:lnTo>
                <a:lnTo>
                  <a:pt x="23" y="42"/>
                </a:lnTo>
                <a:lnTo>
                  <a:pt x="18" y="28"/>
                </a:lnTo>
                <a:lnTo>
                  <a:pt x="10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45" name="Freeform 865"/>
          <p:cNvSpPr>
            <a:spLocks/>
          </p:cNvSpPr>
          <p:nvPr/>
        </p:nvSpPr>
        <p:spPr bwMode="auto">
          <a:xfrm>
            <a:off x="6804025" y="5338763"/>
            <a:ext cx="39688" cy="1063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" y="28"/>
              </a:cxn>
              <a:cxn ang="0">
                <a:pos x="8" y="42"/>
              </a:cxn>
              <a:cxn ang="0">
                <a:pos x="15" y="53"/>
              </a:cxn>
              <a:cxn ang="0">
                <a:pos x="25" y="67"/>
              </a:cxn>
              <a:cxn ang="0">
                <a:pos x="25" y="58"/>
              </a:cxn>
              <a:cxn ang="0">
                <a:pos x="23" y="42"/>
              </a:cxn>
              <a:cxn ang="0">
                <a:pos x="18" y="28"/>
              </a:cxn>
              <a:cxn ang="0">
                <a:pos x="10" y="16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5" h="67">
                <a:moveTo>
                  <a:pt x="0" y="0"/>
                </a:moveTo>
                <a:lnTo>
                  <a:pt x="3" y="28"/>
                </a:lnTo>
                <a:lnTo>
                  <a:pt x="8" y="42"/>
                </a:lnTo>
                <a:lnTo>
                  <a:pt x="15" y="53"/>
                </a:lnTo>
                <a:lnTo>
                  <a:pt x="25" y="67"/>
                </a:lnTo>
                <a:lnTo>
                  <a:pt x="25" y="58"/>
                </a:lnTo>
                <a:lnTo>
                  <a:pt x="23" y="42"/>
                </a:lnTo>
                <a:lnTo>
                  <a:pt x="18" y="28"/>
                </a:lnTo>
                <a:lnTo>
                  <a:pt x="10" y="16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46" name="Freeform 866"/>
          <p:cNvSpPr>
            <a:spLocks/>
          </p:cNvSpPr>
          <p:nvPr/>
        </p:nvSpPr>
        <p:spPr bwMode="auto">
          <a:xfrm>
            <a:off x="6804025" y="5338763"/>
            <a:ext cx="41275" cy="106362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2" y="28"/>
              </a:cxn>
              <a:cxn ang="0">
                <a:pos x="7" y="43"/>
              </a:cxn>
              <a:cxn ang="0">
                <a:pos x="15" y="53"/>
              </a:cxn>
              <a:cxn ang="0">
                <a:pos x="25" y="67"/>
              </a:cxn>
              <a:cxn ang="0">
                <a:pos x="26" y="67"/>
              </a:cxn>
              <a:cxn ang="0">
                <a:pos x="26" y="61"/>
              </a:cxn>
              <a:cxn ang="0">
                <a:pos x="24" y="55"/>
              </a:cxn>
              <a:cxn ang="0">
                <a:pos x="24" y="64"/>
              </a:cxn>
              <a:cxn ang="0">
                <a:pos x="16" y="52"/>
              </a:cxn>
              <a:cxn ang="0">
                <a:pos x="8" y="41"/>
              </a:cxn>
              <a:cxn ang="0">
                <a:pos x="3" y="28"/>
              </a:cxn>
              <a:cxn ang="0">
                <a:pos x="1" y="0"/>
              </a:cxn>
            </a:cxnLst>
            <a:rect l="0" t="0" r="r" b="b"/>
            <a:pathLst>
              <a:path w="26" h="67">
                <a:moveTo>
                  <a:pt x="1" y="0"/>
                </a:moveTo>
                <a:lnTo>
                  <a:pt x="0" y="0"/>
                </a:lnTo>
                <a:lnTo>
                  <a:pt x="2" y="28"/>
                </a:lnTo>
                <a:lnTo>
                  <a:pt x="7" y="43"/>
                </a:lnTo>
                <a:lnTo>
                  <a:pt x="15" y="53"/>
                </a:lnTo>
                <a:lnTo>
                  <a:pt x="25" y="67"/>
                </a:lnTo>
                <a:lnTo>
                  <a:pt x="26" y="67"/>
                </a:lnTo>
                <a:lnTo>
                  <a:pt x="26" y="61"/>
                </a:lnTo>
                <a:lnTo>
                  <a:pt x="24" y="55"/>
                </a:lnTo>
                <a:lnTo>
                  <a:pt x="24" y="64"/>
                </a:lnTo>
                <a:lnTo>
                  <a:pt x="16" y="52"/>
                </a:lnTo>
                <a:lnTo>
                  <a:pt x="8" y="41"/>
                </a:lnTo>
                <a:lnTo>
                  <a:pt x="3" y="28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47" name="Freeform 867"/>
          <p:cNvSpPr>
            <a:spLocks/>
          </p:cNvSpPr>
          <p:nvPr/>
        </p:nvSpPr>
        <p:spPr bwMode="auto">
          <a:xfrm>
            <a:off x="6804025" y="5338763"/>
            <a:ext cx="41275" cy="96837"/>
          </a:xfrm>
          <a:custGeom>
            <a:avLst/>
            <a:gdLst/>
            <a:ahLst/>
            <a:cxnLst>
              <a:cxn ang="0">
                <a:pos x="26" y="61"/>
              </a:cxn>
              <a:cxn ang="0">
                <a:pos x="23" y="42"/>
              </a:cxn>
              <a:cxn ang="0">
                <a:pos x="18" y="27"/>
              </a:cxn>
              <a:cxn ang="0">
                <a:pos x="10" y="15"/>
              </a:cxn>
              <a:cxn ang="0">
                <a:pos x="1" y="0"/>
              </a:cxn>
              <a:cxn ang="0">
                <a:pos x="0" y="0"/>
              </a:cxn>
              <a:cxn ang="0">
                <a:pos x="1" y="2"/>
              </a:cxn>
              <a:cxn ang="0">
                <a:pos x="10" y="16"/>
              </a:cxn>
              <a:cxn ang="0">
                <a:pos x="17" y="29"/>
              </a:cxn>
              <a:cxn ang="0">
                <a:pos x="23" y="42"/>
              </a:cxn>
              <a:cxn ang="0">
                <a:pos x="24" y="55"/>
              </a:cxn>
              <a:cxn ang="0">
                <a:pos x="26" y="61"/>
              </a:cxn>
            </a:cxnLst>
            <a:rect l="0" t="0" r="r" b="b"/>
            <a:pathLst>
              <a:path w="26" h="61">
                <a:moveTo>
                  <a:pt x="26" y="61"/>
                </a:moveTo>
                <a:lnTo>
                  <a:pt x="23" y="42"/>
                </a:lnTo>
                <a:lnTo>
                  <a:pt x="18" y="27"/>
                </a:lnTo>
                <a:lnTo>
                  <a:pt x="10" y="15"/>
                </a:lnTo>
                <a:lnTo>
                  <a:pt x="1" y="0"/>
                </a:lnTo>
                <a:lnTo>
                  <a:pt x="0" y="0"/>
                </a:lnTo>
                <a:lnTo>
                  <a:pt x="1" y="2"/>
                </a:lnTo>
                <a:lnTo>
                  <a:pt x="10" y="16"/>
                </a:lnTo>
                <a:lnTo>
                  <a:pt x="17" y="29"/>
                </a:lnTo>
                <a:lnTo>
                  <a:pt x="23" y="42"/>
                </a:lnTo>
                <a:lnTo>
                  <a:pt x="24" y="55"/>
                </a:lnTo>
                <a:lnTo>
                  <a:pt x="26" y="6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48" name="Freeform 868"/>
          <p:cNvSpPr>
            <a:spLocks/>
          </p:cNvSpPr>
          <p:nvPr/>
        </p:nvSpPr>
        <p:spPr bwMode="auto">
          <a:xfrm>
            <a:off x="6951663" y="5395913"/>
            <a:ext cx="61912" cy="285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0"/>
              </a:cxn>
              <a:cxn ang="0">
                <a:pos x="39" y="17"/>
              </a:cxn>
              <a:cxn ang="0">
                <a:pos x="23" y="18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9" h="18">
                <a:moveTo>
                  <a:pt x="0" y="0"/>
                </a:moveTo>
                <a:lnTo>
                  <a:pt x="23" y="0"/>
                </a:lnTo>
                <a:lnTo>
                  <a:pt x="39" y="17"/>
                </a:lnTo>
                <a:lnTo>
                  <a:pt x="23" y="18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49" name="Freeform 869"/>
          <p:cNvSpPr>
            <a:spLocks/>
          </p:cNvSpPr>
          <p:nvPr/>
        </p:nvSpPr>
        <p:spPr bwMode="auto">
          <a:xfrm>
            <a:off x="6951663" y="5395913"/>
            <a:ext cx="61912" cy="285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0"/>
              </a:cxn>
              <a:cxn ang="0">
                <a:pos x="39" y="17"/>
              </a:cxn>
              <a:cxn ang="0">
                <a:pos x="23" y="18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9" h="18">
                <a:moveTo>
                  <a:pt x="0" y="0"/>
                </a:moveTo>
                <a:lnTo>
                  <a:pt x="23" y="0"/>
                </a:lnTo>
                <a:lnTo>
                  <a:pt x="39" y="17"/>
                </a:lnTo>
                <a:lnTo>
                  <a:pt x="23" y="18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50" name="Freeform 870"/>
          <p:cNvSpPr>
            <a:spLocks/>
          </p:cNvSpPr>
          <p:nvPr/>
        </p:nvSpPr>
        <p:spPr bwMode="auto">
          <a:xfrm>
            <a:off x="6951663" y="5394325"/>
            <a:ext cx="63500" cy="301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23" y="2"/>
              </a:cxn>
              <a:cxn ang="0">
                <a:pos x="38" y="18"/>
              </a:cxn>
              <a:cxn ang="0">
                <a:pos x="23" y="18"/>
              </a:cxn>
              <a:cxn ang="0">
                <a:pos x="23" y="19"/>
              </a:cxn>
              <a:cxn ang="0">
                <a:pos x="39" y="18"/>
              </a:cxn>
              <a:cxn ang="0">
                <a:pos x="40" y="17"/>
              </a:cxn>
              <a:cxn ang="0">
                <a:pos x="23" y="0"/>
              </a:cxn>
              <a:cxn ang="0">
                <a:pos x="0" y="0"/>
              </a:cxn>
            </a:cxnLst>
            <a:rect l="0" t="0" r="r" b="b"/>
            <a:pathLst>
              <a:path w="40" h="19">
                <a:moveTo>
                  <a:pt x="0" y="0"/>
                </a:moveTo>
                <a:lnTo>
                  <a:pt x="0" y="2"/>
                </a:lnTo>
                <a:lnTo>
                  <a:pt x="23" y="2"/>
                </a:lnTo>
                <a:lnTo>
                  <a:pt x="38" y="18"/>
                </a:lnTo>
                <a:lnTo>
                  <a:pt x="23" y="18"/>
                </a:lnTo>
                <a:lnTo>
                  <a:pt x="23" y="19"/>
                </a:lnTo>
                <a:lnTo>
                  <a:pt x="39" y="18"/>
                </a:lnTo>
                <a:lnTo>
                  <a:pt x="40" y="17"/>
                </a:lnTo>
                <a:lnTo>
                  <a:pt x="2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51" name="Freeform 871"/>
          <p:cNvSpPr>
            <a:spLocks/>
          </p:cNvSpPr>
          <p:nvPr/>
        </p:nvSpPr>
        <p:spPr bwMode="auto">
          <a:xfrm>
            <a:off x="6951663" y="5394325"/>
            <a:ext cx="36512" cy="30163"/>
          </a:xfrm>
          <a:custGeom>
            <a:avLst/>
            <a:gdLst/>
            <a:ahLst/>
            <a:cxnLst>
              <a:cxn ang="0">
                <a:pos x="23" y="18"/>
              </a:cxn>
              <a:cxn ang="0">
                <a:pos x="2" y="2"/>
              </a:cxn>
              <a:cxn ang="0">
                <a:pos x="0" y="0"/>
              </a:cxn>
              <a:cxn ang="0">
                <a:pos x="0" y="2"/>
              </a:cxn>
              <a:cxn ang="0">
                <a:pos x="23" y="19"/>
              </a:cxn>
              <a:cxn ang="0">
                <a:pos x="23" y="18"/>
              </a:cxn>
            </a:cxnLst>
            <a:rect l="0" t="0" r="r" b="b"/>
            <a:pathLst>
              <a:path w="23" h="19">
                <a:moveTo>
                  <a:pt x="23" y="18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3" y="19"/>
                </a:lnTo>
                <a:lnTo>
                  <a:pt x="23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52" name="Freeform 872"/>
          <p:cNvSpPr>
            <a:spLocks/>
          </p:cNvSpPr>
          <p:nvPr/>
        </p:nvSpPr>
        <p:spPr bwMode="auto">
          <a:xfrm>
            <a:off x="6711950" y="4452938"/>
            <a:ext cx="260350" cy="920750"/>
          </a:xfrm>
          <a:custGeom>
            <a:avLst/>
            <a:gdLst/>
            <a:ahLst/>
            <a:cxnLst>
              <a:cxn ang="0">
                <a:pos x="162" y="580"/>
              </a:cxn>
              <a:cxn ang="0">
                <a:pos x="134" y="568"/>
              </a:cxn>
              <a:cxn ang="0">
                <a:pos x="108" y="547"/>
              </a:cxn>
              <a:cxn ang="0">
                <a:pos x="87" y="520"/>
              </a:cxn>
              <a:cxn ang="0">
                <a:pos x="66" y="490"/>
              </a:cxn>
              <a:cxn ang="0">
                <a:pos x="55" y="456"/>
              </a:cxn>
              <a:cxn ang="0">
                <a:pos x="55" y="427"/>
              </a:cxn>
              <a:cxn ang="0">
                <a:pos x="57" y="396"/>
              </a:cxn>
              <a:cxn ang="0">
                <a:pos x="57" y="380"/>
              </a:cxn>
              <a:cxn ang="0">
                <a:pos x="55" y="365"/>
              </a:cxn>
              <a:cxn ang="0">
                <a:pos x="45" y="341"/>
              </a:cxn>
              <a:cxn ang="0">
                <a:pos x="36" y="319"/>
              </a:cxn>
              <a:cxn ang="0">
                <a:pos x="31" y="297"/>
              </a:cxn>
              <a:cxn ang="0">
                <a:pos x="24" y="278"/>
              </a:cxn>
              <a:cxn ang="0">
                <a:pos x="15" y="258"/>
              </a:cxn>
              <a:cxn ang="0">
                <a:pos x="7" y="235"/>
              </a:cxn>
              <a:cxn ang="0">
                <a:pos x="2" y="207"/>
              </a:cxn>
              <a:cxn ang="0">
                <a:pos x="0" y="180"/>
              </a:cxn>
              <a:cxn ang="0">
                <a:pos x="4" y="147"/>
              </a:cxn>
              <a:cxn ang="0">
                <a:pos x="11" y="125"/>
              </a:cxn>
              <a:cxn ang="0">
                <a:pos x="14" y="95"/>
              </a:cxn>
              <a:cxn ang="0">
                <a:pos x="26" y="66"/>
              </a:cxn>
              <a:cxn ang="0">
                <a:pos x="28" y="43"/>
              </a:cxn>
              <a:cxn ang="0">
                <a:pos x="38" y="27"/>
              </a:cxn>
              <a:cxn ang="0">
                <a:pos x="57" y="5"/>
              </a:cxn>
              <a:cxn ang="0">
                <a:pos x="79" y="0"/>
              </a:cxn>
              <a:cxn ang="0">
                <a:pos x="97" y="7"/>
              </a:cxn>
              <a:cxn ang="0">
                <a:pos x="107" y="26"/>
              </a:cxn>
              <a:cxn ang="0">
                <a:pos x="112" y="47"/>
              </a:cxn>
              <a:cxn ang="0">
                <a:pos x="117" y="66"/>
              </a:cxn>
              <a:cxn ang="0">
                <a:pos x="130" y="73"/>
              </a:cxn>
              <a:cxn ang="0">
                <a:pos x="149" y="72"/>
              </a:cxn>
              <a:cxn ang="0">
                <a:pos x="162" y="74"/>
              </a:cxn>
              <a:cxn ang="0">
                <a:pos x="164" y="87"/>
              </a:cxn>
              <a:cxn ang="0">
                <a:pos x="158" y="107"/>
              </a:cxn>
              <a:cxn ang="0">
                <a:pos x="144" y="126"/>
              </a:cxn>
              <a:cxn ang="0">
                <a:pos x="134" y="153"/>
              </a:cxn>
              <a:cxn ang="0">
                <a:pos x="128" y="183"/>
              </a:cxn>
              <a:cxn ang="0">
                <a:pos x="118" y="209"/>
              </a:cxn>
              <a:cxn ang="0">
                <a:pos x="104" y="246"/>
              </a:cxn>
              <a:cxn ang="0">
                <a:pos x="92" y="274"/>
              </a:cxn>
              <a:cxn ang="0">
                <a:pos x="85" y="312"/>
              </a:cxn>
              <a:cxn ang="0">
                <a:pos x="90" y="350"/>
              </a:cxn>
              <a:cxn ang="0">
                <a:pos x="97" y="377"/>
              </a:cxn>
              <a:cxn ang="0">
                <a:pos x="95" y="407"/>
              </a:cxn>
              <a:cxn ang="0">
                <a:pos x="97" y="438"/>
              </a:cxn>
              <a:cxn ang="0">
                <a:pos x="107" y="470"/>
              </a:cxn>
              <a:cxn ang="0">
                <a:pos x="116" y="502"/>
              </a:cxn>
              <a:cxn ang="0">
                <a:pos x="128" y="526"/>
              </a:cxn>
              <a:cxn ang="0">
                <a:pos x="144" y="550"/>
              </a:cxn>
              <a:cxn ang="0">
                <a:pos x="144" y="551"/>
              </a:cxn>
              <a:cxn ang="0">
                <a:pos x="145" y="552"/>
              </a:cxn>
              <a:cxn ang="0">
                <a:pos x="147" y="555"/>
              </a:cxn>
              <a:cxn ang="0">
                <a:pos x="148" y="558"/>
              </a:cxn>
              <a:cxn ang="0">
                <a:pos x="150" y="562"/>
              </a:cxn>
              <a:cxn ang="0">
                <a:pos x="152" y="565"/>
              </a:cxn>
              <a:cxn ang="0">
                <a:pos x="154" y="569"/>
              </a:cxn>
              <a:cxn ang="0">
                <a:pos x="156" y="573"/>
              </a:cxn>
              <a:cxn ang="0">
                <a:pos x="158" y="576"/>
              </a:cxn>
              <a:cxn ang="0">
                <a:pos x="160" y="578"/>
              </a:cxn>
              <a:cxn ang="0">
                <a:pos x="161" y="580"/>
              </a:cxn>
              <a:cxn ang="0">
                <a:pos x="162" y="580"/>
              </a:cxn>
              <a:cxn ang="0">
                <a:pos x="162" y="580"/>
              </a:cxn>
            </a:cxnLst>
            <a:rect l="0" t="0" r="r" b="b"/>
            <a:pathLst>
              <a:path w="164" h="580">
                <a:moveTo>
                  <a:pt x="162" y="580"/>
                </a:moveTo>
                <a:lnTo>
                  <a:pt x="134" y="568"/>
                </a:lnTo>
                <a:lnTo>
                  <a:pt x="108" y="547"/>
                </a:lnTo>
                <a:lnTo>
                  <a:pt x="87" y="520"/>
                </a:lnTo>
                <a:lnTo>
                  <a:pt x="66" y="490"/>
                </a:lnTo>
                <a:lnTo>
                  <a:pt x="55" y="456"/>
                </a:lnTo>
                <a:lnTo>
                  <a:pt x="55" y="427"/>
                </a:lnTo>
                <a:lnTo>
                  <a:pt x="57" y="396"/>
                </a:lnTo>
                <a:lnTo>
                  <a:pt x="57" y="380"/>
                </a:lnTo>
                <a:lnTo>
                  <a:pt x="55" y="365"/>
                </a:lnTo>
                <a:lnTo>
                  <a:pt x="45" y="341"/>
                </a:lnTo>
                <a:lnTo>
                  <a:pt x="36" y="319"/>
                </a:lnTo>
                <a:lnTo>
                  <a:pt x="31" y="297"/>
                </a:lnTo>
                <a:lnTo>
                  <a:pt x="24" y="278"/>
                </a:lnTo>
                <a:lnTo>
                  <a:pt x="15" y="258"/>
                </a:lnTo>
                <a:lnTo>
                  <a:pt x="7" y="235"/>
                </a:lnTo>
                <a:lnTo>
                  <a:pt x="2" y="207"/>
                </a:lnTo>
                <a:lnTo>
                  <a:pt x="0" y="180"/>
                </a:lnTo>
                <a:lnTo>
                  <a:pt x="4" y="147"/>
                </a:lnTo>
                <a:lnTo>
                  <a:pt x="11" y="125"/>
                </a:lnTo>
                <a:lnTo>
                  <a:pt x="14" y="95"/>
                </a:lnTo>
                <a:lnTo>
                  <a:pt x="26" y="66"/>
                </a:lnTo>
                <a:lnTo>
                  <a:pt x="28" y="43"/>
                </a:lnTo>
                <a:lnTo>
                  <a:pt x="38" y="27"/>
                </a:lnTo>
                <a:lnTo>
                  <a:pt x="57" y="5"/>
                </a:lnTo>
                <a:lnTo>
                  <a:pt x="79" y="0"/>
                </a:lnTo>
                <a:lnTo>
                  <a:pt x="97" y="7"/>
                </a:lnTo>
                <a:lnTo>
                  <a:pt x="107" y="26"/>
                </a:lnTo>
                <a:lnTo>
                  <a:pt x="112" y="47"/>
                </a:lnTo>
                <a:lnTo>
                  <a:pt x="117" y="66"/>
                </a:lnTo>
                <a:lnTo>
                  <a:pt x="130" y="73"/>
                </a:lnTo>
                <a:lnTo>
                  <a:pt x="149" y="72"/>
                </a:lnTo>
                <a:lnTo>
                  <a:pt x="162" y="74"/>
                </a:lnTo>
                <a:lnTo>
                  <a:pt x="164" y="87"/>
                </a:lnTo>
                <a:lnTo>
                  <a:pt x="158" y="107"/>
                </a:lnTo>
                <a:lnTo>
                  <a:pt x="144" y="126"/>
                </a:lnTo>
                <a:lnTo>
                  <a:pt x="134" y="153"/>
                </a:lnTo>
                <a:lnTo>
                  <a:pt x="128" y="183"/>
                </a:lnTo>
                <a:lnTo>
                  <a:pt x="118" y="209"/>
                </a:lnTo>
                <a:lnTo>
                  <a:pt x="104" y="246"/>
                </a:lnTo>
                <a:lnTo>
                  <a:pt x="92" y="274"/>
                </a:lnTo>
                <a:lnTo>
                  <a:pt x="85" y="312"/>
                </a:lnTo>
                <a:lnTo>
                  <a:pt x="90" y="350"/>
                </a:lnTo>
                <a:lnTo>
                  <a:pt x="97" y="377"/>
                </a:lnTo>
                <a:lnTo>
                  <a:pt x="95" y="407"/>
                </a:lnTo>
                <a:lnTo>
                  <a:pt x="97" y="438"/>
                </a:lnTo>
                <a:lnTo>
                  <a:pt x="107" y="470"/>
                </a:lnTo>
                <a:lnTo>
                  <a:pt x="116" y="502"/>
                </a:lnTo>
                <a:lnTo>
                  <a:pt x="128" y="526"/>
                </a:lnTo>
                <a:lnTo>
                  <a:pt x="144" y="550"/>
                </a:lnTo>
                <a:lnTo>
                  <a:pt x="144" y="551"/>
                </a:lnTo>
                <a:lnTo>
                  <a:pt x="145" y="552"/>
                </a:lnTo>
                <a:lnTo>
                  <a:pt x="147" y="555"/>
                </a:lnTo>
                <a:lnTo>
                  <a:pt x="148" y="558"/>
                </a:lnTo>
                <a:lnTo>
                  <a:pt x="150" y="562"/>
                </a:lnTo>
                <a:lnTo>
                  <a:pt x="152" y="565"/>
                </a:lnTo>
                <a:lnTo>
                  <a:pt x="154" y="569"/>
                </a:lnTo>
                <a:lnTo>
                  <a:pt x="156" y="573"/>
                </a:lnTo>
                <a:lnTo>
                  <a:pt x="158" y="576"/>
                </a:lnTo>
                <a:lnTo>
                  <a:pt x="160" y="578"/>
                </a:lnTo>
                <a:lnTo>
                  <a:pt x="161" y="580"/>
                </a:lnTo>
                <a:lnTo>
                  <a:pt x="162" y="580"/>
                </a:lnTo>
                <a:lnTo>
                  <a:pt x="162" y="58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53" name="Freeform 873"/>
          <p:cNvSpPr>
            <a:spLocks/>
          </p:cNvSpPr>
          <p:nvPr/>
        </p:nvSpPr>
        <p:spPr bwMode="auto">
          <a:xfrm>
            <a:off x="6711950" y="4452938"/>
            <a:ext cx="260350" cy="920750"/>
          </a:xfrm>
          <a:custGeom>
            <a:avLst/>
            <a:gdLst/>
            <a:ahLst/>
            <a:cxnLst>
              <a:cxn ang="0">
                <a:pos x="162" y="580"/>
              </a:cxn>
              <a:cxn ang="0">
                <a:pos x="134" y="568"/>
              </a:cxn>
              <a:cxn ang="0">
                <a:pos x="108" y="547"/>
              </a:cxn>
              <a:cxn ang="0">
                <a:pos x="87" y="520"/>
              </a:cxn>
              <a:cxn ang="0">
                <a:pos x="66" y="490"/>
              </a:cxn>
              <a:cxn ang="0">
                <a:pos x="55" y="456"/>
              </a:cxn>
              <a:cxn ang="0">
                <a:pos x="55" y="427"/>
              </a:cxn>
              <a:cxn ang="0">
                <a:pos x="57" y="396"/>
              </a:cxn>
              <a:cxn ang="0">
                <a:pos x="57" y="380"/>
              </a:cxn>
              <a:cxn ang="0">
                <a:pos x="55" y="365"/>
              </a:cxn>
              <a:cxn ang="0">
                <a:pos x="45" y="341"/>
              </a:cxn>
              <a:cxn ang="0">
                <a:pos x="36" y="319"/>
              </a:cxn>
              <a:cxn ang="0">
                <a:pos x="31" y="297"/>
              </a:cxn>
              <a:cxn ang="0">
                <a:pos x="24" y="278"/>
              </a:cxn>
              <a:cxn ang="0">
                <a:pos x="15" y="258"/>
              </a:cxn>
              <a:cxn ang="0">
                <a:pos x="7" y="235"/>
              </a:cxn>
              <a:cxn ang="0">
                <a:pos x="2" y="207"/>
              </a:cxn>
              <a:cxn ang="0">
                <a:pos x="0" y="180"/>
              </a:cxn>
              <a:cxn ang="0">
                <a:pos x="4" y="147"/>
              </a:cxn>
              <a:cxn ang="0">
                <a:pos x="11" y="125"/>
              </a:cxn>
              <a:cxn ang="0">
                <a:pos x="14" y="95"/>
              </a:cxn>
              <a:cxn ang="0">
                <a:pos x="26" y="66"/>
              </a:cxn>
              <a:cxn ang="0">
                <a:pos x="28" y="43"/>
              </a:cxn>
              <a:cxn ang="0">
                <a:pos x="38" y="27"/>
              </a:cxn>
              <a:cxn ang="0">
                <a:pos x="57" y="5"/>
              </a:cxn>
              <a:cxn ang="0">
                <a:pos x="79" y="0"/>
              </a:cxn>
              <a:cxn ang="0">
                <a:pos x="97" y="7"/>
              </a:cxn>
              <a:cxn ang="0">
                <a:pos x="107" y="26"/>
              </a:cxn>
              <a:cxn ang="0">
                <a:pos x="112" y="47"/>
              </a:cxn>
              <a:cxn ang="0">
                <a:pos x="117" y="66"/>
              </a:cxn>
              <a:cxn ang="0">
                <a:pos x="130" y="73"/>
              </a:cxn>
              <a:cxn ang="0">
                <a:pos x="149" y="72"/>
              </a:cxn>
              <a:cxn ang="0">
                <a:pos x="162" y="74"/>
              </a:cxn>
              <a:cxn ang="0">
                <a:pos x="164" y="87"/>
              </a:cxn>
              <a:cxn ang="0">
                <a:pos x="158" y="107"/>
              </a:cxn>
              <a:cxn ang="0">
                <a:pos x="144" y="126"/>
              </a:cxn>
              <a:cxn ang="0">
                <a:pos x="134" y="153"/>
              </a:cxn>
              <a:cxn ang="0">
                <a:pos x="128" y="183"/>
              </a:cxn>
              <a:cxn ang="0">
                <a:pos x="118" y="209"/>
              </a:cxn>
              <a:cxn ang="0">
                <a:pos x="104" y="246"/>
              </a:cxn>
              <a:cxn ang="0">
                <a:pos x="92" y="274"/>
              </a:cxn>
              <a:cxn ang="0">
                <a:pos x="85" y="312"/>
              </a:cxn>
              <a:cxn ang="0">
                <a:pos x="90" y="350"/>
              </a:cxn>
              <a:cxn ang="0">
                <a:pos x="97" y="377"/>
              </a:cxn>
              <a:cxn ang="0">
                <a:pos x="95" y="407"/>
              </a:cxn>
              <a:cxn ang="0">
                <a:pos x="97" y="438"/>
              </a:cxn>
              <a:cxn ang="0">
                <a:pos x="107" y="470"/>
              </a:cxn>
              <a:cxn ang="0">
                <a:pos x="116" y="502"/>
              </a:cxn>
              <a:cxn ang="0">
                <a:pos x="128" y="526"/>
              </a:cxn>
              <a:cxn ang="0">
                <a:pos x="144" y="550"/>
              </a:cxn>
              <a:cxn ang="0">
                <a:pos x="144" y="551"/>
              </a:cxn>
              <a:cxn ang="0">
                <a:pos x="145" y="552"/>
              </a:cxn>
              <a:cxn ang="0">
                <a:pos x="147" y="555"/>
              </a:cxn>
              <a:cxn ang="0">
                <a:pos x="148" y="558"/>
              </a:cxn>
              <a:cxn ang="0">
                <a:pos x="150" y="562"/>
              </a:cxn>
              <a:cxn ang="0">
                <a:pos x="152" y="565"/>
              </a:cxn>
              <a:cxn ang="0">
                <a:pos x="154" y="569"/>
              </a:cxn>
              <a:cxn ang="0">
                <a:pos x="156" y="573"/>
              </a:cxn>
              <a:cxn ang="0">
                <a:pos x="158" y="576"/>
              </a:cxn>
              <a:cxn ang="0">
                <a:pos x="160" y="578"/>
              </a:cxn>
              <a:cxn ang="0">
                <a:pos x="161" y="580"/>
              </a:cxn>
              <a:cxn ang="0">
                <a:pos x="162" y="580"/>
              </a:cxn>
              <a:cxn ang="0">
                <a:pos x="162" y="580"/>
              </a:cxn>
            </a:cxnLst>
            <a:rect l="0" t="0" r="r" b="b"/>
            <a:pathLst>
              <a:path w="164" h="580">
                <a:moveTo>
                  <a:pt x="162" y="580"/>
                </a:moveTo>
                <a:lnTo>
                  <a:pt x="134" y="568"/>
                </a:lnTo>
                <a:lnTo>
                  <a:pt x="108" y="547"/>
                </a:lnTo>
                <a:lnTo>
                  <a:pt x="87" y="520"/>
                </a:lnTo>
                <a:lnTo>
                  <a:pt x="66" y="490"/>
                </a:lnTo>
                <a:lnTo>
                  <a:pt x="55" y="456"/>
                </a:lnTo>
                <a:lnTo>
                  <a:pt x="55" y="427"/>
                </a:lnTo>
                <a:lnTo>
                  <a:pt x="57" y="396"/>
                </a:lnTo>
                <a:lnTo>
                  <a:pt x="57" y="380"/>
                </a:lnTo>
                <a:lnTo>
                  <a:pt x="55" y="365"/>
                </a:lnTo>
                <a:lnTo>
                  <a:pt x="45" y="341"/>
                </a:lnTo>
                <a:lnTo>
                  <a:pt x="36" y="319"/>
                </a:lnTo>
                <a:lnTo>
                  <a:pt x="31" y="297"/>
                </a:lnTo>
                <a:lnTo>
                  <a:pt x="24" y="278"/>
                </a:lnTo>
                <a:lnTo>
                  <a:pt x="15" y="258"/>
                </a:lnTo>
                <a:lnTo>
                  <a:pt x="7" y="235"/>
                </a:lnTo>
                <a:lnTo>
                  <a:pt x="2" y="207"/>
                </a:lnTo>
                <a:lnTo>
                  <a:pt x="0" y="180"/>
                </a:lnTo>
                <a:lnTo>
                  <a:pt x="4" y="147"/>
                </a:lnTo>
                <a:lnTo>
                  <a:pt x="11" y="125"/>
                </a:lnTo>
                <a:lnTo>
                  <a:pt x="14" y="95"/>
                </a:lnTo>
                <a:lnTo>
                  <a:pt x="26" y="66"/>
                </a:lnTo>
                <a:lnTo>
                  <a:pt x="28" y="43"/>
                </a:lnTo>
                <a:lnTo>
                  <a:pt x="38" y="27"/>
                </a:lnTo>
                <a:lnTo>
                  <a:pt x="57" y="5"/>
                </a:lnTo>
                <a:lnTo>
                  <a:pt x="79" y="0"/>
                </a:lnTo>
                <a:lnTo>
                  <a:pt x="97" y="7"/>
                </a:lnTo>
                <a:lnTo>
                  <a:pt x="107" y="26"/>
                </a:lnTo>
                <a:lnTo>
                  <a:pt x="112" y="47"/>
                </a:lnTo>
                <a:lnTo>
                  <a:pt x="117" y="66"/>
                </a:lnTo>
                <a:lnTo>
                  <a:pt x="130" y="73"/>
                </a:lnTo>
                <a:lnTo>
                  <a:pt x="149" y="72"/>
                </a:lnTo>
                <a:lnTo>
                  <a:pt x="162" y="74"/>
                </a:lnTo>
                <a:lnTo>
                  <a:pt x="164" y="87"/>
                </a:lnTo>
                <a:lnTo>
                  <a:pt x="158" y="107"/>
                </a:lnTo>
                <a:lnTo>
                  <a:pt x="144" y="126"/>
                </a:lnTo>
                <a:lnTo>
                  <a:pt x="134" y="153"/>
                </a:lnTo>
                <a:lnTo>
                  <a:pt x="128" y="183"/>
                </a:lnTo>
                <a:lnTo>
                  <a:pt x="118" y="209"/>
                </a:lnTo>
                <a:lnTo>
                  <a:pt x="104" y="246"/>
                </a:lnTo>
                <a:lnTo>
                  <a:pt x="92" y="274"/>
                </a:lnTo>
                <a:lnTo>
                  <a:pt x="85" y="312"/>
                </a:lnTo>
                <a:lnTo>
                  <a:pt x="90" y="350"/>
                </a:lnTo>
                <a:lnTo>
                  <a:pt x="97" y="377"/>
                </a:lnTo>
                <a:lnTo>
                  <a:pt x="95" y="407"/>
                </a:lnTo>
                <a:lnTo>
                  <a:pt x="97" y="438"/>
                </a:lnTo>
                <a:lnTo>
                  <a:pt x="107" y="470"/>
                </a:lnTo>
                <a:lnTo>
                  <a:pt x="116" y="502"/>
                </a:lnTo>
                <a:lnTo>
                  <a:pt x="128" y="526"/>
                </a:lnTo>
                <a:lnTo>
                  <a:pt x="144" y="550"/>
                </a:lnTo>
                <a:lnTo>
                  <a:pt x="144" y="551"/>
                </a:lnTo>
                <a:lnTo>
                  <a:pt x="145" y="552"/>
                </a:lnTo>
                <a:lnTo>
                  <a:pt x="147" y="555"/>
                </a:lnTo>
                <a:lnTo>
                  <a:pt x="148" y="558"/>
                </a:lnTo>
                <a:lnTo>
                  <a:pt x="150" y="562"/>
                </a:lnTo>
                <a:lnTo>
                  <a:pt x="152" y="565"/>
                </a:lnTo>
                <a:lnTo>
                  <a:pt x="154" y="569"/>
                </a:lnTo>
                <a:lnTo>
                  <a:pt x="156" y="573"/>
                </a:lnTo>
                <a:lnTo>
                  <a:pt x="158" y="576"/>
                </a:lnTo>
                <a:lnTo>
                  <a:pt x="160" y="578"/>
                </a:lnTo>
                <a:lnTo>
                  <a:pt x="161" y="580"/>
                </a:lnTo>
                <a:lnTo>
                  <a:pt x="162" y="580"/>
                </a:lnTo>
                <a:lnTo>
                  <a:pt x="162" y="580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54" name="Freeform 874"/>
          <p:cNvSpPr>
            <a:spLocks/>
          </p:cNvSpPr>
          <p:nvPr/>
        </p:nvSpPr>
        <p:spPr bwMode="auto">
          <a:xfrm>
            <a:off x="6711950" y="4452938"/>
            <a:ext cx="257175" cy="922337"/>
          </a:xfrm>
          <a:custGeom>
            <a:avLst/>
            <a:gdLst/>
            <a:ahLst/>
            <a:cxnLst>
              <a:cxn ang="0">
                <a:pos x="162" y="581"/>
              </a:cxn>
              <a:cxn ang="0">
                <a:pos x="162" y="580"/>
              </a:cxn>
              <a:cxn ang="0">
                <a:pos x="135" y="568"/>
              </a:cxn>
              <a:cxn ang="0">
                <a:pos x="109" y="546"/>
              </a:cxn>
              <a:cxn ang="0">
                <a:pos x="87" y="520"/>
              </a:cxn>
              <a:cxn ang="0">
                <a:pos x="67" y="489"/>
              </a:cxn>
              <a:cxn ang="0">
                <a:pos x="55" y="456"/>
              </a:cxn>
              <a:cxn ang="0">
                <a:pos x="55" y="427"/>
              </a:cxn>
              <a:cxn ang="0">
                <a:pos x="58" y="389"/>
              </a:cxn>
              <a:cxn ang="0">
                <a:pos x="58" y="383"/>
              </a:cxn>
              <a:cxn ang="0">
                <a:pos x="55" y="365"/>
              </a:cxn>
              <a:cxn ang="0">
                <a:pos x="46" y="341"/>
              </a:cxn>
              <a:cxn ang="0">
                <a:pos x="36" y="319"/>
              </a:cxn>
              <a:cxn ang="0">
                <a:pos x="32" y="297"/>
              </a:cxn>
              <a:cxn ang="0">
                <a:pos x="25" y="278"/>
              </a:cxn>
              <a:cxn ang="0">
                <a:pos x="15" y="258"/>
              </a:cxn>
              <a:cxn ang="0">
                <a:pos x="8" y="235"/>
              </a:cxn>
              <a:cxn ang="0">
                <a:pos x="3" y="207"/>
              </a:cxn>
              <a:cxn ang="0">
                <a:pos x="0" y="180"/>
              </a:cxn>
              <a:cxn ang="0">
                <a:pos x="4" y="147"/>
              </a:cxn>
              <a:cxn ang="0">
                <a:pos x="12" y="125"/>
              </a:cxn>
              <a:cxn ang="0">
                <a:pos x="14" y="95"/>
              </a:cxn>
              <a:cxn ang="0">
                <a:pos x="27" y="66"/>
              </a:cxn>
              <a:cxn ang="0">
                <a:pos x="28" y="44"/>
              </a:cxn>
              <a:cxn ang="0">
                <a:pos x="38" y="28"/>
              </a:cxn>
              <a:cxn ang="0">
                <a:pos x="57" y="6"/>
              </a:cxn>
              <a:cxn ang="0">
                <a:pos x="79" y="1"/>
              </a:cxn>
              <a:cxn ang="0">
                <a:pos x="97" y="7"/>
              </a:cxn>
              <a:cxn ang="0">
                <a:pos x="97" y="6"/>
              </a:cxn>
              <a:cxn ang="0">
                <a:pos x="79" y="0"/>
              </a:cxn>
              <a:cxn ang="0">
                <a:pos x="56" y="5"/>
              </a:cxn>
              <a:cxn ang="0">
                <a:pos x="37" y="27"/>
              </a:cxn>
              <a:cxn ang="0">
                <a:pos x="27" y="43"/>
              </a:cxn>
              <a:cxn ang="0">
                <a:pos x="26" y="66"/>
              </a:cxn>
              <a:cxn ang="0">
                <a:pos x="13" y="95"/>
              </a:cxn>
              <a:cxn ang="0">
                <a:pos x="11" y="125"/>
              </a:cxn>
              <a:cxn ang="0">
                <a:pos x="3" y="147"/>
              </a:cxn>
              <a:cxn ang="0">
                <a:pos x="0" y="180"/>
              </a:cxn>
              <a:cxn ang="0">
                <a:pos x="2" y="207"/>
              </a:cxn>
              <a:cxn ang="0">
                <a:pos x="7" y="235"/>
              </a:cxn>
              <a:cxn ang="0">
                <a:pos x="14" y="258"/>
              </a:cxn>
              <a:cxn ang="0">
                <a:pos x="24" y="278"/>
              </a:cxn>
              <a:cxn ang="0">
                <a:pos x="31" y="297"/>
              </a:cxn>
              <a:cxn ang="0">
                <a:pos x="35" y="319"/>
              </a:cxn>
              <a:cxn ang="0">
                <a:pos x="45" y="341"/>
              </a:cxn>
              <a:cxn ang="0">
                <a:pos x="54" y="365"/>
              </a:cxn>
              <a:cxn ang="0">
                <a:pos x="56" y="377"/>
              </a:cxn>
              <a:cxn ang="0">
                <a:pos x="56" y="402"/>
              </a:cxn>
              <a:cxn ang="0">
                <a:pos x="54" y="427"/>
              </a:cxn>
              <a:cxn ang="0">
                <a:pos x="54" y="456"/>
              </a:cxn>
              <a:cxn ang="0">
                <a:pos x="66" y="491"/>
              </a:cxn>
              <a:cxn ang="0">
                <a:pos x="86" y="521"/>
              </a:cxn>
              <a:cxn ang="0">
                <a:pos x="108" y="547"/>
              </a:cxn>
              <a:cxn ang="0">
                <a:pos x="133" y="568"/>
              </a:cxn>
              <a:cxn ang="0">
                <a:pos x="162" y="581"/>
              </a:cxn>
            </a:cxnLst>
            <a:rect l="0" t="0" r="r" b="b"/>
            <a:pathLst>
              <a:path w="162" h="581">
                <a:moveTo>
                  <a:pt x="162" y="581"/>
                </a:moveTo>
                <a:lnTo>
                  <a:pt x="162" y="580"/>
                </a:lnTo>
                <a:lnTo>
                  <a:pt x="135" y="568"/>
                </a:lnTo>
                <a:lnTo>
                  <a:pt x="109" y="546"/>
                </a:lnTo>
                <a:lnTo>
                  <a:pt x="87" y="520"/>
                </a:lnTo>
                <a:lnTo>
                  <a:pt x="67" y="489"/>
                </a:lnTo>
                <a:lnTo>
                  <a:pt x="55" y="456"/>
                </a:lnTo>
                <a:lnTo>
                  <a:pt x="55" y="427"/>
                </a:lnTo>
                <a:lnTo>
                  <a:pt x="58" y="389"/>
                </a:lnTo>
                <a:lnTo>
                  <a:pt x="58" y="383"/>
                </a:lnTo>
                <a:lnTo>
                  <a:pt x="55" y="365"/>
                </a:lnTo>
                <a:lnTo>
                  <a:pt x="46" y="341"/>
                </a:lnTo>
                <a:lnTo>
                  <a:pt x="36" y="319"/>
                </a:lnTo>
                <a:lnTo>
                  <a:pt x="32" y="297"/>
                </a:lnTo>
                <a:lnTo>
                  <a:pt x="25" y="278"/>
                </a:lnTo>
                <a:lnTo>
                  <a:pt x="15" y="258"/>
                </a:lnTo>
                <a:lnTo>
                  <a:pt x="8" y="235"/>
                </a:lnTo>
                <a:lnTo>
                  <a:pt x="3" y="207"/>
                </a:lnTo>
                <a:lnTo>
                  <a:pt x="0" y="180"/>
                </a:lnTo>
                <a:lnTo>
                  <a:pt x="4" y="147"/>
                </a:lnTo>
                <a:lnTo>
                  <a:pt x="12" y="125"/>
                </a:lnTo>
                <a:lnTo>
                  <a:pt x="14" y="95"/>
                </a:lnTo>
                <a:lnTo>
                  <a:pt x="27" y="66"/>
                </a:lnTo>
                <a:lnTo>
                  <a:pt x="28" y="44"/>
                </a:lnTo>
                <a:lnTo>
                  <a:pt x="38" y="28"/>
                </a:lnTo>
                <a:lnTo>
                  <a:pt x="57" y="6"/>
                </a:lnTo>
                <a:lnTo>
                  <a:pt x="79" y="1"/>
                </a:lnTo>
                <a:lnTo>
                  <a:pt x="97" y="7"/>
                </a:lnTo>
                <a:lnTo>
                  <a:pt x="97" y="6"/>
                </a:lnTo>
                <a:lnTo>
                  <a:pt x="79" y="0"/>
                </a:lnTo>
                <a:lnTo>
                  <a:pt x="56" y="5"/>
                </a:lnTo>
                <a:lnTo>
                  <a:pt x="37" y="27"/>
                </a:lnTo>
                <a:lnTo>
                  <a:pt x="27" y="43"/>
                </a:lnTo>
                <a:lnTo>
                  <a:pt x="26" y="66"/>
                </a:lnTo>
                <a:lnTo>
                  <a:pt x="13" y="95"/>
                </a:lnTo>
                <a:lnTo>
                  <a:pt x="11" y="125"/>
                </a:lnTo>
                <a:lnTo>
                  <a:pt x="3" y="147"/>
                </a:lnTo>
                <a:lnTo>
                  <a:pt x="0" y="180"/>
                </a:lnTo>
                <a:lnTo>
                  <a:pt x="2" y="207"/>
                </a:lnTo>
                <a:lnTo>
                  <a:pt x="7" y="235"/>
                </a:lnTo>
                <a:lnTo>
                  <a:pt x="14" y="258"/>
                </a:lnTo>
                <a:lnTo>
                  <a:pt x="24" y="278"/>
                </a:lnTo>
                <a:lnTo>
                  <a:pt x="31" y="297"/>
                </a:lnTo>
                <a:lnTo>
                  <a:pt x="35" y="319"/>
                </a:lnTo>
                <a:lnTo>
                  <a:pt x="45" y="341"/>
                </a:lnTo>
                <a:lnTo>
                  <a:pt x="54" y="365"/>
                </a:lnTo>
                <a:lnTo>
                  <a:pt x="56" y="377"/>
                </a:lnTo>
                <a:lnTo>
                  <a:pt x="56" y="402"/>
                </a:lnTo>
                <a:lnTo>
                  <a:pt x="54" y="427"/>
                </a:lnTo>
                <a:lnTo>
                  <a:pt x="54" y="456"/>
                </a:lnTo>
                <a:lnTo>
                  <a:pt x="66" y="491"/>
                </a:lnTo>
                <a:lnTo>
                  <a:pt x="86" y="521"/>
                </a:lnTo>
                <a:lnTo>
                  <a:pt x="108" y="547"/>
                </a:lnTo>
                <a:lnTo>
                  <a:pt x="133" y="568"/>
                </a:lnTo>
                <a:lnTo>
                  <a:pt x="162" y="58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55" name="Freeform 875"/>
          <p:cNvSpPr>
            <a:spLocks/>
          </p:cNvSpPr>
          <p:nvPr/>
        </p:nvSpPr>
        <p:spPr bwMode="auto">
          <a:xfrm>
            <a:off x="6846888" y="4462463"/>
            <a:ext cx="125412" cy="912812"/>
          </a:xfrm>
          <a:custGeom>
            <a:avLst/>
            <a:gdLst/>
            <a:ahLst/>
            <a:cxnLst>
              <a:cxn ang="0">
                <a:pos x="21" y="20"/>
              </a:cxn>
              <a:cxn ang="0">
                <a:pos x="32" y="60"/>
              </a:cxn>
              <a:cxn ang="0">
                <a:pos x="64" y="66"/>
              </a:cxn>
              <a:cxn ang="0">
                <a:pos x="78" y="81"/>
              </a:cxn>
              <a:cxn ang="0">
                <a:pos x="58" y="119"/>
              </a:cxn>
              <a:cxn ang="0">
                <a:pos x="43" y="177"/>
              </a:cxn>
              <a:cxn ang="0">
                <a:pos x="19" y="240"/>
              </a:cxn>
              <a:cxn ang="0">
                <a:pos x="0" y="306"/>
              </a:cxn>
              <a:cxn ang="0">
                <a:pos x="11" y="371"/>
              </a:cxn>
              <a:cxn ang="0">
                <a:pos x="11" y="432"/>
              </a:cxn>
              <a:cxn ang="0">
                <a:pos x="30" y="496"/>
              </a:cxn>
              <a:cxn ang="0">
                <a:pos x="58" y="545"/>
              </a:cxn>
              <a:cxn ang="0">
                <a:pos x="61" y="548"/>
              </a:cxn>
              <a:cxn ang="0">
                <a:pos x="63" y="552"/>
              </a:cxn>
              <a:cxn ang="0">
                <a:pos x="70" y="565"/>
              </a:cxn>
              <a:cxn ang="0">
                <a:pos x="72" y="570"/>
              </a:cxn>
              <a:cxn ang="0">
                <a:pos x="75" y="574"/>
              </a:cxn>
              <a:cxn ang="0">
                <a:pos x="77" y="574"/>
              </a:cxn>
              <a:cxn ang="0">
                <a:pos x="76" y="574"/>
              </a:cxn>
              <a:cxn ang="0">
                <a:pos x="73" y="569"/>
              </a:cxn>
              <a:cxn ang="0">
                <a:pos x="69" y="561"/>
              </a:cxn>
              <a:cxn ang="0">
                <a:pos x="64" y="552"/>
              </a:cxn>
              <a:cxn ang="0">
                <a:pos x="60" y="544"/>
              </a:cxn>
              <a:cxn ang="0">
                <a:pos x="59" y="544"/>
              </a:cxn>
              <a:cxn ang="0">
                <a:pos x="31" y="496"/>
              </a:cxn>
              <a:cxn ang="0">
                <a:pos x="12" y="432"/>
              </a:cxn>
              <a:cxn ang="0">
                <a:pos x="12" y="371"/>
              </a:cxn>
              <a:cxn ang="0">
                <a:pos x="1" y="306"/>
              </a:cxn>
              <a:cxn ang="0">
                <a:pos x="20" y="240"/>
              </a:cxn>
              <a:cxn ang="0">
                <a:pos x="44" y="177"/>
              </a:cxn>
              <a:cxn ang="0">
                <a:pos x="59" y="121"/>
              </a:cxn>
              <a:cxn ang="0">
                <a:pos x="79" y="81"/>
              </a:cxn>
              <a:cxn ang="0">
                <a:pos x="64" y="65"/>
              </a:cxn>
              <a:cxn ang="0">
                <a:pos x="33" y="60"/>
              </a:cxn>
              <a:cxn ang="0">
                <a:pos x="22" y="20"/>
              </a:cxn>
              <a:cxn ang="0">
                <a:pos x="12" y="1"/>
              </a:cxn>
            </a:cxnLst>
            <a:rect l="0" t="0" r="r" b="b"/>
            <a:pathLst>
              <a:path w="79" h="575">
                <a:moveTo>
                  <a:pt x="12" y="1"/>
                </a:moveTo>
                <a:lnTo>
                  <a:pt x="21" y="20"/>
                </a:lnTo>
                <a:lnTo>
                  <a:pt x="26" y="41"/>
                </a:lnTo>
                <a:lnTo>
                  <a:pt x="32" y="60"/>
                </a:lnTo>
                <a:lnTo>
                  <a:pt x="45" y="67"/>
                </a:lnTo>
                <a:lnTo>
                  <a:pt x="64" y="66"/>
                </a:lnTo>
                <a:lnTo>
                  <a:pt x="77" y="69"/>
                </a:lnTo>
                <a:lnTo>
                  <a:pt x="78" y="81"/>
                </a:lnTo>
                <a:lnTo>
                  <a:pt x="72" y="101"/>
                </a:lnTo>
                <a:lnTo>
                  <a:pt x="58" y="119"/>
                </a:lnTo>
                <a:lnTo>
                  <a:pt x="48" y="147"/>
                </a:lnTo>
                <a:lnTo>
                  <a:pt x="43" y="177"/>
                </a:lnTo>
                <a:lnTo>
                  <a:pt x="33" y="203"/>
                </a:lnTo>
                <a:lnTo>
                  <a:pt x="19" y="240"/>
                </a:lnTo>
                <a:lnTo>
                  <a:pt x="6" y="268"/>
                </a:lnTo>
                <a:lnTo>
                  <a:pt x="0" y="306"/>
                </a:lnTo>
                <a:lnTo>
                  <a:pt x="5" y="344"/>
                </a:lnTo>
                <a:lnTo>
                  <a:pt x="11" y="371"/>
                </a:lnTo>
                <a:lnTo>
                  <a:pt x="10" y="401"/>
                </a:lnTo>
                <a:lnTo>
                  <a:pt x="11" y="432"/>
                </a:lnTo>
                <a:lnTo>
                  <a:pt x="21" y="464"/>
                </a:lnTo>
                <a:lnTo>
                  <a:pt x="30" y="496"/>
                </a:lnTo>
                <a:lnTo>
                  <a:pt x="44" y="522"/>
                </a:lnTo>
                <a:lnTo>
                  <a:pt x="58" y="545"/>
                </a:lnTo>
                <a:lnTo>
                  <a:pt x="59" y="545"/>
                </a:lnTo>
                <a:lnTo>
                  <a:pt x="61" y="548"/>
                </a:lnTo>
                <a:lnTo>
                  <a:pt x="61" y="549"/>
                </a:lnTo>
                <a:lnTo>
                  <a:pt x="63" y="552"/>
                </a:lnTo>
                <a:lnTo>
                  <a:pt x="67" y="562"/>
                </a:lnTo>
                <a:lnTo>
                  <a:pt x="70" y="565"/>
                </a:lnTo>
                <a:lnTo>
                  <a:pt x="71" y="569"/>
                </a:lnTo>
                <a:lnTo>
                  <a:pt x="72" y="570"/>
                </a:lnTo>
                <a:lnTo>
                  <a:pt x="75" y="573"/>
                </a:lnTo>
                <a:lnTo>
                  <a:pt x="75" y="574"/>
                </a:lnTo>
                <a:lnTo>
                  <a:pt x="77" y="575"/>
                </a:lnTo>
                <a:lnTo>
                  <a:pt x="77" y="574"/>
                </a:lnTo>
                <a:lnTo>
                  <a:pt x="77" y="574"/>
                </a:lnTo>
                <a:lnTo>
                  <a:pt x="76" y="574"/>
                </a:lnTo>
                <a:lnTo>
                  <a:pt x="75" y="571"/>
                </a:lnTo>
                <a:lnTo>
                  <a:pt x="73" y="569"/>
                </a:lnTo>
                <a:lnTo>
                  <a:pt x="71" y="565"/>
                </a:lnTo>
                <a:lnTo>
                  <a:pt x="69" y="561"/>
                </a:lnTo>
                <a:lnTo>
                  <a:pt x="66" y="557"/>
                </a:lnTo>
                <a:lnTo>
                  <a:pt x="64" y="552"/>
                </a:lnTo>
                <a:lnTo>
                  <a:pt x="62" y="549"/>
                </a:lnTo>
                <a:lnTo>
                  <a:pt x="60" y="544"/>
                </a:lnTo>
                <a:lnTo>
                  <a:pt x="60" y="544"/>
                </a:lnTo>
                <a:lnTo>
                  <a:pt x="59" y="544"/>
                </a:lnTo>
                <a:lnTo>
                  <a:pt x="43" y="517"/>
                </a:lnTo>
                <a:lnTo>
                  <a:pt x="31" y="496"/>
                </a:lnTo>
                <a:lnTo>
                  <a:pt x="22" y="464"/>
                </a:lnTo>
                <a:lnTo>
                  <a:pt x="12" y="432"/>
                </a:lnTo>
                <a:lnTo>
                  <a:pt x="11" y="401"/>
                </a:lnTo>
                <a:lnTo>
                  <a:pt x="12" y="371"/>
                </a:lnTo>
                <a:lnTo>
                  <a:pt x="6" y="344"/>
                </a:lnTo>
                <a:lnTo>
                  <a:pt x="1" y="306"/>
                </a:lnTo>
                <a:lnTo>
                  <a:pt x="7" y="268"/>
                </a:lnTo>
                <a:lnTo>
                  <a:pt x="20" y="240"/>
                </a:lnTo>
                <a:lnTo>
                  <a:pt x="34" y="203"/>
                </a:lnTo>
                <a:lnTo>
                  <a:pt x="44" y="177"/>
                </a:lnTo>
                <a:lnTo>
                  <a:pt x="49" y="147"/>
                </a:lnTo>
                <a:lnTo>
                  <a:pt x="59" y="121"/>
                </a:lnTo>
                <a:lnTo>
                  <a:pt x="73" y="102"/>
                </a:lnTo>
                <a:lnTo>
                  <a:pt x="79" y="81"/>
                </a:lnTo>
                <a:lnTo>
                  <a:pt x="77" y="68"/>
                </a:lnTo>
                <a:lnTo>
                  <a:pt x="64" y="65"/>
                </a:lnTo>
                <a:lnTo>
                  <a:pt x="45" y="66"/>
                </a:lnTo>
                <a:lnTo>
                  <a:pt x="33" y="60"/>
                </a:lnTo>
                <a:lnTo>
                  <a:pt x="27" y="41"/>
                </a:lnTo>
                <a:lnTo>
                  <a:pt x="22" y="20"/>
                </a:lnTo>
                <a:lnTo>
                  <a:pt x="12" y="0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56" name="Freeform 876"/>
          <p:cNvSpPr>
            <a:spLocks/>
          </p:cNvSpPr>
          <p:nvPr/>
        </p:nvSpPr>
        <p:spPr bwMode="auto">
          <a:xfrm>
            <a:off x="6969125" y="5373688"/>
            <a:ext cx="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1">
                <a:moveTo>
                  <a:pt x="0" y="0"/>
                </a:move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57" name="Freeform 877"/>
          <p:cNvSpPr>
            <a:spLocks/>
          </p:cNvSpPr>
          <p:nvPr/>
        </p:nvSpPr>
        <p:spPr bwMode="auto">
          <a:xfrm>
            <a:off x="6889750" y="4586288"/>
            <a:ext cx="495300" cy="768350"/>
          </a:xfrm>
          <a:custGeom>
            <a:avLst/>
            <a:gdLst/>
            <a:ahLst/>
            <a:cxnLst>
              <a:cxn ang="0">
                <a:pos x="158" y="5"/>
              </a:cxn>
              <a:cxn ang="0">
                <a:pos x="155" y="0"/>
              </a:cxn>
              <a:cxn ang="0">
                <a:pos x="127" y="16"/>
              </a:cxn>
              <a:cxn ang="0">
                <a:pos x="90" y="46"/>
              </a:cxn>
              <a:cxn ang="0">
                <a:pos x="74" y="66"/>
              </a:cxn>
              <a:cxn ang="0">
                <a:pos x="43" y="108"/>
              </a:cxn>
              <a:cxn ang="0">
                <a:pos x="31" y="135"/>
              </a:cxn>
              <a:cxn ang="0">
                <a:pos x="12" y="171"/>
              </a:cxn>
              <a:cxn ang="0">
                <a:pos x="1" y="214"/>
              </a:cxn>
              <a:cxn ang="0">
                <a:pos x="0" y="252"/>
              </a:cxn>
              <a:cxn ang="0">
                <a:pos x="0" y="283"/>
              </a:cxn>
              <a:cxn ang="0">
                <a:pos x="9" y="328"/>
              </a:cxn>
              <a:cxn ang="0">
                <a:pos x="18" y="360"/>
              </a:cxn>
              <a:cxn ang="0">
                <a:pos x="33" y="393"/>
              </a:cxn>
              <a:cxn ang="0">
                <a:pos x="59" y="430"/>
              </a:cxn>
              <a:cxn ang="0">
                <a:pos x="88" y="454"/>
              </a:cxn>
              <a:cxn ang="0">
                <a:pos x="128" y="470"/>
              </a:cxn>
              <a:cxn ang="0">
                <a:pos x="171" y="484"/>
              </a:cxn>
              <a:cxn ang="0">
                <a:pos x="222" y="481"/>
              </a:cxn>
              <a:cxn ang="0">
                <a:pos x="257" y="472"/>
              </a:cxn>
              <a:cxn ang="0">
                <a:pos x="286" y="461"/>
              </a:cxn>
              <a:cxn ang="0">
                <a:pos x="312" y="448"/>
              </a:cxn>
              <a:cxn ang="0">
                <a:pos x="308" y="444"/>
              </a:cxn>
              <a:cxn ang="0">
                <a:pos x="292" y="453"/>
              </a:cxn>
              <a:cxn ang="0">
                <a:pos x="255" y="467"/>
              </a:cxn>
              <a:cxn ang="0">
                <a:pos x="221" y="475"/>
              </a:cxn>
              <a:cxn ang="0">
                <a:pos x="172" y="478"/>
              </a:cxn>
              <a:cxn ang="0">
                <a:pos x="125" y="463"/>
              </a:cxn>
              <a:cxn ang="0">
                <a:pos x="92" y="449"/>
              </a:cxn>
              <a:cxn ang="0">
                <a:pos x="63" y="427"/>
              </a:cxn>
              <a:cxn ang="0">
                <a:pos x="37" y="390"/>
              </a:cxn>
              <a:cxn ang="0">
                <a:pos x="23" y="361"/>
              </a:cxn>
              <a:cxn ang="0">
                <a:pos x="14" y="327"/>
              </a:cxn>
              <a:cxn ang="0">
                <a:pos x="5" y="282"/>
              </a:cxn>
              <a:cxn ang="0">
                <a:pos x="5" y="252"/>
              </a:cxn>
              <a:cxn ang="0">
                <a:pos x="6" y="215"/>
              </a:cxn>
              <a:cxn ang="0">
                <a:pos x="16" y="173"/>
              </a:cxn>
              <a:cxn ang="0">
                <a:pos x="33" y="141"/>
              </a:cxn>
              <a:cxn ang="0">
                <a:pos x="46" y="112"/>
              </a:cxn>
              <a:cxn ang="0">
                <a:pos x="61" y="93"/>
              </a:cxn>
              <a:cxn ang="0">
                <a:pos x="94" y="51"/>
              </a:cxn>
              <a:cxn ang="0">
                <a:pos x="131" y="19"/>
              </a:cxn>
              <a:cxn ang="0">
                <a:pos x="158" y="5"/>
              </a:cxn>
            </a:cxnLst>
            <a:rect l="0" t="0" r="r" b="b"/>
            <a:pathLst>
              <a:path w="312" h="484">
                <a:moveTo>
                  <a:pt x="158" y="5"/>
                </a:moveTo>
                <a:lnTo>
                  <a:pt x="155" y="0"/>
                </a:lnTo>
                <a:lnTo>
                  <a:pt x="127" y="16"/>
                </a:lnTo>
                <a:lnTo>
                  <a:pt x="90" y="46"/>
                </a:lnTo>
                <a:lnTo>
                  <a:pt x="74" y="66"/>
                </a:lnTo>
                <a:lnTo>
                  <a:pt x="43" y="108"/>
                </a:lnTo>
                <a:lnTo>
                  <a:pt x="31" y="135"/>
                </a:lnTo>
                <a:lnTo>
                  <a:pt x="12" y="171"/>
                </a:lnTo>
                <a:lnTo>
                  <a:pt x="1" y="214"/>
                </a:lnTo>
                <a:lnTo>
                  <a:pt x="0" y="252"/>
                </a:lnTo>
                <a:lnTo>
                  <a:pt x="0" y="283"/>
                </a:lnTo>
                <a:lnTo>
                  <a:pt x="9" y="328"/>
                </a:lnTo>
                <a:lnTo>
                  <a:pt x="18" y="360"/>
                </a:lnTo>
                <a:lnTo>
                  <a:pt x="33" y="393"/>
                </a:lnTo>
                <a:lnTo>
                  <a:pt x="59" y="430"/>
                </a:lnTo>
                <a:lnTo>
                  <a:pt x="88" y="454"/>
                </a:lnTo>
                <a:lnTo>
                  <a:pt x="128" y="470"/>
                </a:lnTo>
                <a:lnTo>
                  <a:pt x="171" y="484"/>
                </a:lnTo>
                <a:lnTo>
                  <a:pt x="222" y="481"/>
                </a:lnTo>
                <a:lnTo>
                  <a:pt x="257" y="472"/>
                </a:lnTo>
                <a:lnTo>
                  <a:pt x="286" y="461"/>
                </a:lnTo>
                <a:lnTo>
                  <a:pt x="312" y="448"/>
                </a:lnTo>
                <a:lnTo>
                  <a:pt x="308" y="444"/>
                </a:lnTo>
                <a:lnTo>
                  <a:pt x="292" y="453"/>
                </a:lnTo>
                <a:lnTo>
                  <a:pt x="255" y="467"/>
                </a:lnTo>
                <a:lnTo>
                  <a:pt x="221" y="475"/>
                </a:lnTo>
                <a:lnTo>
                  <a:pt x="172" y="478"/>
                </a:lnTo>
                <a:lnTo>
                  <a:pt x="125" y="463"/>
                </a:lnTo>
                <a:lnTo>
                  <a:pt x="92" y="449"/>
                </a:lnTo>
                <a:lnTo>
                  <a:pt x="63" y="427"/>
                </a:lnTo>
                <a:lnTo>
                  <a:pt x="37" y="390"/>
                </a:lnTo>
                <a:lnTo>
                  <a:pt x="23" y="361"/>
                </a:lnTo>
                <a:lnTo>
                  <a:pt x="14" y="327"/>
                </a:lnTo>
                <a:lnTo>
                  <a:pt x="5" y="282"/>
                </a:lnTo>
                <a:lnTo>
                  <a:pt x="5" y="252"/>
                </a:lnTo>
                <a:lnTo>
                  <a:pt x="6" y="215"/>
                </a:lnTo>
                <a:lnTo>
                  <a:pt x="16" y="173"/>
                </a:lnTo>
                <a:lnTo>
                  <a:pt x="33" y="141"/>
                </a:lnTo>
                <a:lnTo>
                  <a:pt x="46" y="112"/>
                </a:lnTo>
                <a:lnTo>
                  <a:pt x="61" y="93"/>
                </a:lnTo>
                <a:lnTo>
                  <a:pt x="94" y="51"/>
                </a:lnTo>
                <a:lnTo>
                  <a:pt x="131" y="19"/>
                </a:lnTo>
                <a:lnTo>
                  <a:pt x="158" y="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58" name="Freeform 878"/>
          <p:cNvSpPr>
            <a:spLocks/>
          </p:cNvSpPr>
          <p:nvPr/>
        </p:nvSpPr>
        <p:spPr bwMode="auto">
          <a:xfrm>
            <a:off x="7378700" y="5267325"/>
            <a:ext cx="39688" cy="30163"/>
          </a:xfrm>
          <a:custGeom>
            <a:avLst/>
            <a:gdLst/>
            <a:ahLst/>
            <a:cxnLst>
              <a:cxn ang="0">
                <a:pos x="4" y="19"/>
              </a:cxn>
              <a:cxn ang="0">
                <a:pos x="25" y="4"/>
              </a:cxn>
              <a:cxn ang="0">
                <a:pos x="23" y="0"/>
              </a:cxn>
              <a:cxn ang="0">
                <a:pos x="0" y="15"/>
              </a:cxn>
              <a:cxn ang="0">
                <a:pos x="4" y="19"/>
              </a:cxn>
            </a:cxnLst>
            <a:rect l="0" t="0" r="r" b="b"/>
            <a:pathLst>
              <a:path w="25" h="19">
                <a:moveTo>
                  <a:pt x="4" y="19"/>
                </a:moveTo>
                <a:lnTo>
                  <a:pt x="25" y="4"/>
                </a:lnTo>
                <a:lnTo>
                  <a:pt x="23" y="0"/>
                </a:lnTo>
                <a:lnTo>
                  <a:pt x="0" y="15"/>
                </a:lnTo>
                <a:lnTo>
                  <a:pt x="4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59" name="Freeform 879"/>
          <p:cNvSpPr>
            <a:spLocks/>
          </p:cNvSpPr>
          <p:nvPr/>
        </p:nvSpPr>
        <p:spPr bwMode="auto">
          <a:xfrm>
            <a:off x="6827838" y="5327650"/>
            <a:ext cx="488950" cy="112713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0" y="4"/>
              </a:cxn>
              <a:cxn ang="0">
                <a:pos x="18" y="26"/>
              </a:cxn>
              <a:cxn ang="0">
                <a:pos x="43" y="50"/>
              </a:cxn>
              <a:cxn ang="0">
                <a:pos x="74" y="63"/>
              </a:cxn>
              <a:cxn ang="0">
                <a:pos x="95" y="69"/>
              </a:cxn>
              <a:cxn ang="0">
                <a:pos x="132" y="71"/>
              </a:cxn>
              <a:cxn ang="0">
                <a:pos x="166" y="69"/>
              </a:cxn>
              <a:cxn ang="0">
                <a:pos x="211" y="61"/>
              </a:cxn>
              <a:cxn ang="0">
                <a:pos x="251" y="50"/>
              </a:cxn>
              <a:cxn ang="0">
                <a:pos x="276" y="42"/>
              </a:cxn>
              <a:cxn ang="0">
                <a:pos x="308" y="22"/>
              </a:cxn>
              <a:cxn ang="0">
                <a:pos x="305" y="18"/>
              </a:cxn>
              <a:cxn ang="0">
                <a:pos x="275" y="36"/>
              </a:cxn>
              <a:cxn ang="0">
                <a:pos x="245" y="46"/>
              </a:cxn>
              <a:cxn ang="0">
                <a:pos x="210" y="56"/>
              </a:cxn>
              <a:cxn ang="0">
                <a:pos x="164" y="63"/>
              </a:cxn>
              <a:cxn ang="0">
                <a:pos x="132" y="66"/>
              </a:cxn>
              <a:cxn ang="0">
                <a:pos x="96" y="63"/>
              </a:cxn>
              <a:cxn ang="0">
                <a:pos x="73" y="58"/>
              </a:cxn>
              <a:cxn ang="0">
                <a:pos x="47" y="46"/>
              </a:cxn>
              <a:cxn ang="0">
                <a:pos x="26" y="26"/>
              </a:cxn>
              <a:cxn ang="0">
                <a:pos x="4" y="0"/>
              </a:cxn>
            </a:cxnLst>
            <a:rect l="0" t="0" r="r" b="b"/>
            <a:pathLst>
              <a:path w="308" h="71">
                <a:moveTo>
                  <a:pt x="4" y="0"/>
                </a:moveTo>
                <a:lnTo>
                  <a:pt x="0" y="4"/>
                </a:lnTo>
                <a:lnTo>
                  <a:pt x="18" y="26"/>
                </a:lnTo>
                <a:lnTo>
                  <a:pt x="43" y="50"/>
                </a:lnTo>
                <a:lnTo>
                  <a:pt x="74" y="63"/>
                </a:lnTo>
                <a:lnTo>
                  <a:pt x="95" y="69"/>
                </a:lnTo>
                <a:lnTo>
                  <a:pt x="132" y="71"/>
                </a:lnTo>
                <a:lnTo>
                  <a:pt x="166" y="69"/>
                </a:lnTo>
                <a:lnTo>
                  <a:pt x="211" y="61"/>
                </a:lnTo>
                <a:lnTo>
                  <a:pt x="251" y="50"/>
                </a:lnTo>
                <a:lnTo>
                  <a:pt x="276" y="42"/>
                </a:lnTo>
                <a:lnTo>
                  <a:pt x="308" y="22"/>
                </a:lnTo>
                <a:lnTo>
                  <a:pt x="305" y="18"/>
                </a:lnTo>
                <a:lnTo>
                  <a:pt x="275" y="36"/>
                </a:lnTo>
                <a:lnTo>
                  <a:pt x="245" y="46"/>
                </a:lnTo>
                <a:lnTo>
                  <a:pt x="210" y="56"/>
                </a:lnTo>
                <a:lnTo>
                  <a:pt x="164" y="63"/>
                </a:lnTo>
                <a:lnTo>
                  <a:pt x="132" y="66"/>
                </a:lnTo>
                <a:lnTo>
                  <a:pt x="96" y="63"/>
                </a:lnTo>
                <a:lnTo>
                  <a:pt x="73" y="58"/>
                </a:lnTo>
                <a:lnTo>
                  <a:pt x="47" y="46"/>
                </a:lnTo>
                <a:lnTo>
                  <a:pt x="26" y="26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60" name="Freeform 880"/>
          <p:cNvSpPr>
            <a:spLocks/>
          </p:cNvSpPr>
          <p:nvPr/>
        </p:nvSpPr>
        <p:spPr bwMode="auto">
          <a:xfrm>
            <a:off x="7021513" y="4675188"/>
            <a:ext cx="150812" cy="377825"/>
          </a:xfrm>
          <a:custGeom>
            <a:avLst/>
            <a:gdLst/>
            <a:ahLst/>
            <a:cxnLst>
              <a:cxn ang="0">
                <a:pos x="95" y="5"/>
              </a:cxn>
              <a:cxn ang="0">
                <a:pos x="92" y="0"/>
              </a:cxn>
              <a:cxn ang="0">
                <a:pos x="67" y="19"/>
              </a:cxn>
              <a:cxn ang="0">
                <a:pos x="52" y="38"/>
              </a:cxn>
              <a:cxn ang="0">
                <a:pos x="37" y="64"/>
              </a:cxn>
              <a:cxn ang="0">
                <a:pos x="14" y="98"/>
              </a:cxn>
              <a:cxn ang="0">
                <a:pos x="6" y="135"/>
              </a:cxn>
              <a:cxn ang="0">
                <a:pos x="0" y="172"/>
              </a:cxn>
              <a:cxn ang="0">
                <a:pos x="0" y="205"/>
              </a:cxn>
              <a:cxn ang="0">
                <a:pos x="3" y="238"/>
              </a:cxn>
              <a:cxn ang="0">
                <a:pos x="6" y="238"/>
              </a:cxn>
              <a:cxn ang="0">
                <a:pos x="9" y="238"/>
              </a:cxn>
              <a:cxn ang="0">
                <a:pos x="5" y="205"/>
              </a:cxn>
              <a:cxn ang="0">
                <a:pos x="5" y="173"/>
              </a:cxn>
              <a:cxn ang="0">
                <a:pos x="11" y="136"/>
              </a:cxn>
              <a:cxn ang="0">
                <a:pos x="19" y="100"/>
              </a:cxn>
              <a:cxn ang="0">
                <a:pos x="42" y="67"/>
              </a:cxn>
              <a:cxn ang="0">
                <a:pos x="54" y="44"/>
              </a:cxn>
              <a:cxn ang="0">
                <a:pos x="72" y="22"/>
              </a:cxn>
              <a:cxn ang="0">
                <a:pos x="95" y="5"/>
              </a:cxn>
            </a:cxnLst>
            <a:rect l="0" t="0" r="r" b="b"/>
            <a:pathLst>
              <a:path w="95" h="238">
                <a:moveTo>
                  <a:pt x="95" y="5"/>
                </a:moveTo>
                <a:lnTo>
                  <a:pt x="92" y="0"/>
                </a:lnTo>
                <a:lnTo>
                  <a:pt x="67" y="19"/>
                </a:lnTo>
                <a:lnTo>
                  <a:pt x="52" y="38"/>
                </a:lnTo>
                <a:lnTo>
                  <a:pt x="37" y="64"/>
                </a:lnTo>
                <a:lnTo>
                  <a:pt x="14" y="98"/>
                </a:lnTo>
                <a:lnTo>
                  <a:pt x="6" y="135"/>
                </a:lnTo>
                <a:lnTo>
                  <a:pt x="0" y="172"/>
                </a:lnTo>
                <a:lnTo>
                  <a:pt x="0" y="205"/>
                </a:lnTo>
                <a:lnTo>
                  <a:pt x="3" y="238"/>
                </a:lnTo>
                <a:lnTo>
                  <a:pt x="6" y="238"/>
                </a:lnTo>
                <a:lnTo>
                  <a:pt x="9" y="238"/>
                </a:lnTo>
                <a:lnTo>
                  <a:pt x="5" y="205"/>
                </a:lnTo>
                <a:lnTo>
                  <a:pt x="5" y="173"/>
                </a:lnTo>
                <a:lnTo>
                  <a:pt x="11" y="136"/>
                </a:lnTo>
                <a:lnTo>
                  <a:pt x="19" y="100"/>
                </a:lnTo>
                <a:lnTo>
                  <a:pt x="42" y="67"/>
                </a:lnTo>
                <a:lnTo>
                  <a:pt x="54" y="44"/>
                </a:lnTo>
                <a:lnTo>
                  <a:pt x="72" y="22"/>
                </a:lnTo>
                <a:lnTo>
                  <a:pt x="95" y="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61" name="Freeform 881"/>
          <p:cNvSpPr>
            <a:spLocks/>
          </p:cNvSpPr>
          <p:nvPr/>
        </p:nvSpPr>
        <p:spPr bwMode="auto">
          <a:xfrm>
            <a:off x="7026275" y="5051425"/>
            <a:ext cx="7938" cy="6350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1" y="3"/>
              </a:cxn>
              <a:cxn ang="0">
                <a:pos x="2" y="4"/>
              </a:cxn>
              <a:cxn ang="0">
                <a:pos x="3" y="2"/>
              </a:cxn>
              <a:cxn ang="0">
                <a:pos x="5" y="0"/>
              </a:cxn>
              <a:cxn ang="0">
                <a:pos x="5" y="0"/>
              </a:cxn>
              <a:cxn ang="0">
                <a:pos x="3" y="1"/>
              </a:cxn>
              <a:cxn ang="0">
                <a:pos x="0" y="1"/>
              </a:cxn>
            </a:cxnLst>
            <a:rect l="0" t="0" r="r" b="b"/>
            <a:pathLst>
              <a:path w="5" h="4">
                <a:moveTo>
                  <a:pt x="0" y="1"/>
                </a:moveTo>
                <a:lnTo>
                  <a:pt x="0" y="1"/>
                </a:lnTo>
                <a:lnTo>
                  <a:pt x="1" y="3"/>
                </a:lnTo>
                <a:lnTo>
                  <a:pt x="2" y="4"/>
                </a:lnTo>
                <a:lnTo>
                  <a:pt x="3" y="2"/>
                </a:lnTo>
                <a:lnTo>
                  <a:pt x="5" y="0"/>
                </a:lnTo>
                <a:lnTo>
                  <a:pt x="5" y="0"/>
                </a:lnTo>
                <a:lnTo>
                  <a:pt x="3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62" name="Freeform 882"/>
          <p:cNvSpPr>
            <a:spLocks/>
          </p:cNvSpPr>
          <p:nvPr/>
        </p:nvSpPr>
        <p:spPr bwMode="auto">
          <a:xfrm>
            <a:off x="7027863" y="5051425"/>
            <a:ext cx="15875" cy="39688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2"/>
              </a:cxn>
              <a:cxn ang="0">
                <a:pos x="0" y="3"/>
              </a:cxn>
              <a:cxn ang="0">
                <a:pos x="0" y="6"/>
              </a:cxn>
              <a:cxn ang="0">
                <a:pos x="1" y="9"/>
              </a:cxn>
              <a:cxn ang="0">
                <a:pos x="1" y="12"/>
              </a:cxn>
              <a:cxn ang="0">
                <a:pos x="2" y="15"/>
              </a:cxn>
              <a:cxn ang="0">
                <a:pos x="3" y="18"/>
              </a:cxn>
              <a:cxn ang="0">
                <a:pos x="4" y="20"/>
              </a:cxn>
              <a:cxn ang="0">
                <a:pos x="6" y="25"/>
              </a:cxn>
              <a:cxn ang="0">
                <a:pos x="8" y="25"/>
              </a:cxn>
              <a:cxn ang="0">
                <a:pos x="10" y="24"/>
              </a:cxn>
              <a:cxn ang="0">
                <a:pos x="9" y="22"/>
              </a:cxn>
              <a:cxn ang="0">
                <a:pos x="8" y="17"/>
              </a:cxn>
              <a:cxn ang="0">
                <a:pos x="7" y="14"/>
              </a:cxn>
              <a:cxn ang="0">
                <a:pos x="7" y="9"/>
              </a:cxn>
              <a:cxn ang="0">
                <a:pos x="6" y="6"/>
              </a:cxn>
              <a:cxn ang="0">
                <a:pos x="6" y="5"/>
              </a:cxn>
              <a:cxn ang="0">
                <a:pos x="5" y="2"/>
              </a:cxn>
              <a:cxn ang="0">
                <a:pos x="5" y="2"/>
              </a:cxn>
              <a:cxn ang="0">
                <a:pos x="4" y="0"/>
              </a:cxn>
              <a:cxn ang="0">
                <a:pos x="4" y="0"/>
              </a:cxn>
              <a:cxn ang="0">
                <a:pos x="2" y="2"/>
              </a:cxn>
            </a:cxnLst>
            <a:rect l="0" t="0" r="r" b="b"/>
            <a:pathLst>
              <a:path w="10" h="25">
                <a:moveTo>
                  <a:pt x="2" y="2"/>
                </a:moveTo>
                <a:lnTo>
                  <a:pt x="0" y="2"/>
                </a:lnTo>
                <a:lnTo>
                  <a:pt x="0" y="3"/>
                </a:lnTo>
                <a:lnTo>
                  <a:pt x="0" y="6"/>
                </a:lnTo>
                <a:lnTo>
                  <a:pt x="1" y="9"/>
                </a:lnTo>
                <a:lnTo>
                  <a:pt x="1" y="12"/>
                </a:lnTo>
                <a:lnTo>
                  <a:pt x="2" y="15"/>
                </a:lnTo>
                <a:lnTo>
                  <a:pt x="3" y="18"/>
                </a:lnTo>
                <a:lnTo>
                  <a:pt x="4" y="20"/>
                </a:lnTo>
                <a:lnTo>
                  <a:pt x="6" y="25"/>
                </a:lnTo>
                <a:lnTo>
                  <a:pt x="8" y="25"/>
                </a:lnTo>
                <a:lnTo>
                  <a:pt x="10" y="24"/>
                </a:lnTo>
                <a:lnTo>
                  <a:pt x="9" y="22"/>
                </a:lnTo>
                <a:lnTo>
                  <a:pt x="8" y="17"/>
                </a:lnTo>
                <a:lnTo>
                  <a:pt x="7" y="14"/>
                </a:lnTo>
                <a:lnTo>
                  <a:pt x="7" y="9"/>
                </a:lnTo>
                <a:lnTo>
                  <a:pt x="6" y="6"/>
                </a:lnTo>
                <a:lnTo>
                  <a:pt x="6" y="5"/>
                </a:lnTo>
                <a:lnTo>
                  <a:pt x="5" y="2"/>
                </a:lnTo>
                <a:lnTo>
                  <a:pt x="5" y="2"/>
                </a:lnTo>
                <a:lnTo>
                  <a:pt x="4" y="0"/>
                </a:lnTo>
                <a:lnTo>
                  <a:pt x="4" y="0"/>
                </a:lnTo>
                <a:lnTo>
                  <a:pt x="2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63" name="Freeform 883"/>
          <p:cNvSpPr>
            <a:spLocks/>
          </p:cNvSpPr>
          <p:nvPr/>
        </p:nvSpPr>
        <p:spPr bwMode="auto">
          <a:xfrm>
            <a:off x="7035800" y="5089525"/>
            <a:ext cx="38100" cy="50800"/>
          </a:xfrm>
          <a:custGeom>
            <a:avLst/>
            <a:gdLst/>
            <a:ahLst/>
            <a:cxnLst>
              <a:cxn ang="0">
                <a:pos x="3" y="1"/>
              </a:cxn>
              <a:cxn ang="0">
                <a:pos x="0" y="1"/>
              </a:cxn>
              <a:cxn ang="0">
                <a:pos x="1" y="4"/>
              </a:cxn>
              <a:cxn ang="0">
                <a:pos x="2" y="6"/>
              </a:cxn>
              <a:cxn ang="0">
                <a:pos x="3" y="9"/>
              </a:cxn>
              <a:cxn ang="0">
                <a:pos x="6" y="11"/>
              </a:cxn>
              <a:cxn ang="0">
                <a:pos x="7" y="13"/>
              </a:cxn>
              <a:cxn ang="0">
                <a:pos x="9" y="16"/>
              </a:cxn>
              <a:cxn ang="0">
                <a:pos x="11" y="20"/>
              </a:cxn>
              <a:cxn ang="0">
                <a:pos x="14" y="22"/>
              </a:cxn>
              <a:cxn ang="0">
                <a:pos x="17" y="29"/>
              </a:cxn>
              <a:cxn ang="0">
                <a:pos x="19" y="32"/>
              </a:cxn>
              <a:cxn ang="0">
                <a:pos x="21" y="30"/>
              </a:cxn>
              <a:cxn ang="0">
                <a:pos x="24" y="29"/>
              </a:cxn>
              <a:cxn ang="0">
                <a:pos x="22" y="26"/>
              </a:cxn>
              <a:cxn ang="0">
                <a:pos x="18" y="20"/>
              </a:cxn>
              <a:cxn ang="0">
                <a:pos x="16" y="17"/>
              </a:cxn>
              <a:cxn ang="0">
                <a:pos x="14" y="13"/>
              </a:cxn>
              <a:cxn ang="0">
                <a:pos x="12" y="11"/>
              </a:cxn>
              <a:cxn ang="0">
                <a:pos x="10" y="8"/>
              </a:cxn>
              <a:cxn ang="0">
                <a:pos x="9" y="7"/>
              </a:cxn>
              <a:cxn ang="0">
                <a:pos x="8" y="6"/>
              </a:cxn>
              <a:cxn ang="0">
                <a:pos x="7" y="3"/>
              </a:cxn>
              <a:cxn ang="0">
                <a:pos x="7" y="4"/>
              </a:cxn>
              <a:cxn ang="0">
                <a:pos x="5" y="0"/>
              </a:cxn>
              <a:cxn ang="0">
                <a:pos x="3" y="1"/>
              </a:cxn>
            </a:cxnLst>
            <a:rect l="0" t="0" r="r" b="b"/>
            <a:pathLst>
              <a:path w="24" h="32">
                <a:moveTo>
                  <a:pt x="3" y="1"/>
                </a:moveTo>
                <a:lnTo>
                  <a:pt x="0" y="1"/>
                </a:lnTo>
                <a:lnTo>
                  <a:pt x="1" y="4"/>
                </a:lnTo>
                <a:lnTo>
                  <a:pt x="2" y="6"/>
                </a:lnTo>
                <a:lnTo>
                  <a:pt x="3" y="9"/>
                </a:lnTo>
                <a:lnTo>
                  <a:pt x="6" y="11"/>
                </a:lnTo>
                <a:lnTo>
                  <a:pt x="7" y="13"/>
                </a:lnTo>
                <a:lnTo>
                  <a:pt x="9" y="16"/>
                </a:lnTo>
                <a:lnTo>
                  <a:pt x="11" y="20"/>
                </a:lnTo>
                <a:lnTo>
                  <a:pt x="14" y="22"/>
                </a:lnTo>
                <a:lnTo>
                  <a:pt x="17" y="29"/>
                </a:lnTo>
                <a:lnTo>
                  <a:pt x="19" y="32"/>
                </a:lnTo>
                <a:lnTo>
                  <a:pt x="21" y="30"/>
                </a:lnTo>
                <a:lnTo>
                  <a:pt x="24" y="29"/>
                </a:lnTo>
                <a:lnTo>
                  <a:pt x="22" y="26"/>
                </a:lnTo>
                <a:lnTo>
                  <a:pt x="18" y="20"/>
                </a:lnTo>
                <a:lnTo>
                  <a:pt x="16" y="17"/>
                </a:lnTo>
                <a:lnTo>
                  <a:pt x="14" y="13"/>
                </a:lnTo>
                <a:lnTo>
                  <a:pt x="12" y="11"/>
                </a:lnTo>
                <a:lnTo>
                  <a:pt x="10" y="8"/>
                </a:lnTo>
                <a:lnTo>
                  <a:pt x="9" y="7"/>
                </a:lnTo>
                <a:lnTo>
                  <a:pt x="8" y="6"/>
                </a:lnTo>
                <a:lnTo>
                  <a:pt x="7" y="3"/>
                </a:lnTo>
                <a:lnTo>
                  <a:pt x="7" y="4"/>
                </a:lnTo>
                <a:lnTo>
                  <a:pt x="5" y="0"/>
                </a:lnTo>
                <a:lnTo>
                  <a:pt x="3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64" name="Freeform 884"/>
          <p:cNvSpPr>
            <a:spLocks/>
          </p:cNvSpPr>
          <p:nvPr/>
        </p:nvSpPr>
        <p:spPr bwMode="auto">
          <a:xfrm>
            <a:off x="7065963" y="5133975"/>
            <a:ext cx="11112" cy="9525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2" y="6"/>
              </a:cxn>
              <a:cxn ang="0">
                <a:pos x="2" y="6"/>
              </a:cxn>
              <a:cxn ang="0">
                <a:pos x="4" y="4"/>
              </a:cxn>
              <a:cxn ang="0">
                <a:pos x="7" y="3"/>
              </a:cxn>
              <a:cxn ang="0">
                <a:pos x="5" y="0"/>
              </a:cxn>
              <a:cxn ang="0">
                <a:pos x="2" y="2"/>
              </a:cxn>
              <a:cxn ang="0">
                <a:pos x="0" y="4"/>
              </a:cxn>
            </a:cxnLst>
            <a:rect l="0" t="0" r="r" b="b"/>
            <a:pathLst>
              <a:path w="7" h="6">
                <a:moveTo>
                  <a:pt x="0" y="4"/>
                </a:moveTo>
                <a:lnTo>
                  <a:pt x="2" y="6"/>
                </a:lnTo>
                <a:lnTo>
                  <a:pt x="2" y="6"/>
                </a:lnTo>
                <a:lnTo>
                  <a:pt x="4" y="4"/>
                </a:lnTo>
                <a:lnTo>
                  <a:pt x="7" y="3"/>
                </a:lnTo>
                <a:lnTo>
                  <a:pt x="5" y="0"/>
                </a:lnTo>
                <a:lnTo>
                  <a:pt x="2" y="2"/>
                </a:lnTo>
                <a:lnTo>
                  <a:pt x="0" y="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65" name="Freeform 885"/>
          <p:cNvSpPr>
            <a:spLocks/>
          </p:cNvSpPr>
          <p:nvPr/>
        </p:nvSpPr>
        <p:spPr bwMode="auto">
          <a:xfrm>
            <a:off x="7069138" y="5135563"/>
            <a:ext cx="9525" cy="9525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0" y="4"/>
              </a:cxn>
              <a:cxn ang="0">
                <a:pos x="1" y="6"/>
              </a:cxn>
              <a:cxn ang="0">
                <a:pos x="3" y="5"/>
              </a:cxn>
              <a:cxn ang="0">
                <a:pos x="6" y="4"/>
              </a:cxn>
              <a:cxn ang="0">
                <a:pos x="4" y="0"/>
              </a:cxn>
              <a:cxn ang="0">
                <a:pos x="5" y="2"/>
              </a:cxn>
              <a:cxn ang="0">
                <a:pos x="2" y="3"/>
              </a:cxn>
            </a:cxnLst>
            <a:rect l="0" t="0" r="r" b="b"/>
            <a:pathLst>
              <a:path w="6" h="6">
                <a:moveTo>
                  <a:pt x="2" y="3"/>
                </a:moveTo>
                <a:lnTo>
                  <a:pt x="0" y="4"/>
                </a:lnTo>
                <a:lnTo>
                  <a:pt x="1" y="6"/>
                </a:lnTo>
                <a:lnTo>
                  <a:pt x="3" y="5"/>
                </a:lnTo>
                <a:lnTo>
                  <a:pt x="6" y="4"/>
                </a:lnTo>
                <a:lnTo>
                  <a:pt x="4" y="0"/>
                </a:lnTo>
                <a:lnTo>
                  <a:pt x="5" y="2"/>
                </a:lnTo>
                <a:lnTo>
                  <a:pt x="2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66" name="Freeform 886"/>
          <p:cNvSpPr>
            <a:spLocks/>
          </p:cNvSpPr>
          <p:nvPr/>
        </p:nvSpPr>
        <p:spPr bwMode="auto">
          <a:xfrm>
            <a:off x="7070725" y="5141913"/>
            <a:ext cx="7938" cy="635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4"/>
              </a:cxn>
              <a:cxn ang="0">
                <a:pos x="1" y="4"/>
              </a:cxn>
              <a:cxn ang="0">
                <a:pos x="3" y="3"/>
              </a:cxn>
              <a:cxn ang="0">
                <a:pos x="5" y="1"/>
              </a:cxn>
              <a:cxn ang="0">
                <a:pos x="5" y="0"/>
              </a:cxn>
              <a:cxn ang="0">
                <a:pos x="2" y="1"/>
              </a:cxn>
              <a:cxn ang="0">
                <a:pos x="0" y="2"/>
              </a:cxn>
            </a:cxnLst>
            <a:rect l="0" t="0" r="r" b="b"/>
            <a:pathLst>
              <a:path w="5" h="4">
                <a:moveTo>
                  <a:pt x="0" y="2"/>
                </a:moveTo>
                <a:lnTo>
                  <a:pt x="1" y="4"/>
                </a:lnTo>
                <a:lnTo>
                  <a:pt x="1" y="4"/>
                </a:lnTo>
                <a:lnTo>
                  <a:pt x="3" y="3"/>
                </a:lnTo>
                <a:lnTo>
                  <a:pt x="5" y="1"/>
                </a:lnTo>
                <a:lnTo>
                  <a:pt x="5" y="0"/>
                </a:lnTo>
                <a:lnTo>
                  <a:pt x="2" y="1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67" name="Freeform 887"/>
          <p:cNvSpPr>
            <a:spLocks/>
          </p:cNvSpPr>
          <p:nvPr/>
        </p:nvSpPr>
        <p:spPr bwMode="auto">
          <a:xfrm>
            <a:off x="7070725" y="5143500"/>
            <a:ext cx="9525" cy="3175"/>
          </a:xfrm>
          <a:custGeom>
            <a:avLst/>
            <a:gdLst/>
            <a:ahLst/>
            <a:cxnLst>
              <a:cxn ang="0">
                <a:pos x="3" y="2"/>
              </a:cxn>
              <a:cxn ang="0">
                <a:pos x="0" y="2"/>
              </a:cxn>
              <a:cxn ang="0">
                <a:pos x="0" y="2"/>
              </a:cxn>
              <a:cxn ang="0">
                <a:pos x="3" y="2"/>
              </a:cxn>
              <a:cxn ang="0">
                <a:pos x="6" y="2"/>
              </a:cxn>
              <a:cxn ang="0">
                <a:pos x="6" y="2"/>
              </a:cxn>
              <a:cxn ang="0">
                <a:pos x="5" y="0"/>
              </a:cxn>
              <a:cxn ang="0">
                <a:pos x="5" y="0"/>
              </a:cxn>
              <a:cxn ang="0">
                <a:pos x="3" y="2"/>
              </a:cxn>
            </a:cxnLst>
            <a:rect l="0" t="0" r="r" b="b"/>
            <a:pathLst>
              <a:path w="6" h="2">
                <a:moveTo>
                  <a:pt x="3" y="2"/>
                </a:moveTo>
                <a:lnTo>
                  <a:pt x="0" y="2"/>
                </a:lnTo>
                <a:lnTo>
                  <a:pt x="0" y="2"/>
                </a:lnTo>
                <a:lnTo>
                  <a:pt x="3" y="2"/>
                </a:lnTo>
                <a:lnTo>
                  <a:pt x="6" y="2"/>
                </a:lnTo>
                <a:lnTo>
                  <a:pt x="6" y="2"/>
                </a:lnTo>
                <a:lnTo>
                  <a:pt x="5" y="0"/>
                </a:lnTo>
                <a:lnTo>
                  <a:pt x="5" y="0"/>
                </a:lnTo>
                <a:lnTo>
                  <a:pt x="3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68" name="Freeform 888"/>
          <p:cNvSpPr>
            <a:spLocks/>
          </p:cNvSpPr>
          <p:nvPr/>
        </p:nvSpPr>
        <p:spPr bwMode="auto">
          <a:xfrm>
            <a:off x="7070725" y="5141913"/>
            <a:ext cx="6350" cy="9525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3" y="6"/>
              </a:cxn>
              <a:cxn ang="0">
                <a:pos x="4" y="6"/>
              </a:cxn>
              <a:cxn ang="0">
                <a:pos x="4" y="3"/>
              </a:cxn>
              <a:cxn ang="0">
                <a:pos x="4" y="0"/>
              </a:cxn>
              <a:cxn ang="0">
                <a:pos x="3" y="0"/>
              </a:cxn>
              <a:cxn ang="0">
                <a:pos x="3" y="3"/>
              </a:cxn>
              <a:cxn ang="0">
                <a:pos x="0" y="3"/>
              </a:cxn>
            </a:cxnLst>
            <a:rect l="0" t="0" r="r" b="b"/>
            <a:pathLst>
              <a:path w="4" h="6">
                <a:moveTo>
                  <a:pt x="0" y="3"/>
                </a:moveTo>
                <a:lnTo>
                  <a:pt x="0" y="3"/>
                </a:lnTo>
                <a:lnTo>
                  <a:pt x="3" y="6"/>
                </a:lnTo>
                <a:lnTo>
                  <a:pt x="4" y="6"/>
                </a:lnTo>
                <a:lnTo>
                  <a:pt x="4" y="3"/>
                </a:lnTo>
                <a:lnTo>
                  <a:pt x="4" y="0"/>
                </a:lnTo>
                <a:lnTo>
                  <a:pt x="3" y="0"/>
                </a:lnTo>
                <a:lnTo>
                  <a:pt x="3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69" name="Freeform 889"/>
          <p:cNvSpPr>
            <a:spLocks/>
          </p:cNvSpPr>
          <p:nvPr/>
        </p:nvSpPr>
        <p:spPr bwMode="auto">
          <a:xfrm>
            <a:off x="7073900" y="5141913"/>
            <a:ext cx="15875" cy="17462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0" y="5"/>
              </a:cxn>
              <a:cxn ang="0">
                <a:pos x="3" y="8"/>
              </a:cxn>
              <a:cxn ang="0">
                <a:pos x="4" y="9"/>
              </a:cxn>
              <a:cxn ang="0">
                <a:pos x="6" y="11"/>
              </a:cxn>
              <a:cxn ang="0">
                <a:pos x="8" y="9"/>
              </a:cxn>
              <a:cxn ang="0">
                <a:pos x="10" y="7"/>
              </a:cxn>
              <a:cxn ang="0">
                <a:pos x="7" y="5"/>
              </a:cxn>
              <a:cxn ang="0">
                <a:pos x="5" y="3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2" y="3"/>
              </a:cxn>
            </a:cxnLst>
            <a:rect l="0" t="0" r="r" b="b"/>
            <a:pathLst>
              <a:path w="10" h="11">
                <a:moveTo>
                  <a:pt x="2" y="3"/>
                </a:moveTo>
                <a:lnTo>
                  <a:pt x="0" y="5"/>
                </a:lnTo>
                <a:lnTo>
                  <a:pt x="3" y="8"/>
                </a:lnTo>
                <a:lnTo>
                  <a:pt x="4" y="9"/>
                </a:lnTo>
                <a:lnTo>
                  <a:pt x="6" y="11"/>
                </a:lnTo>
                <a:lnTo>
                  <a:pt x="8" y="9"/>
                </a:lnTo>
                <a:lnTo>
                  <a:pt x="10" y="7"/>
                </a:lnTo>
                <a:lnTo>
                  <a:pt x="7" y="5"/>
                </a:lnTo>
                <a:lnTo>
                  <a:pt x="5" y="3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2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70" name="Freeform 890"/>
          <p:cNvSpPr>
            <a:spLocks/>
          </p:cNvSpPr>
          <p:nvPr/>
        </p:nvSpPr>
        <p:spPr bwMode="auto">
          <a:xfrm>
            <a:off x="7083425" y="5153025"/>
            <a:ext cx="9525" cy="9525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3" y="6"/>
              </a:cxn>
              <a:cxn ang="0">
                <a:pos x="3" y="6"/>
              </a:cxn>
              <a:cxn ang="0">
                <a:pos x="4" y="4"/>
              </a:cxn>
              <a:cxn ang="0">
                <a:pos x="6" y="2"/>
              </a:cxn>
              <a:cxn ang="0">
                <a:pos x="4" y="0"/>
              </a:cxn>
              <a:cxn ang="0">
                <a:pos x="2" y="2"/>
              </a:cxn>
              <a:cxn ang="0">
                <a:pos x="0" y="4"/>
              </a:cxn>
            </a:cxnLst>
            <a:rect l="0" t="0" r="r" b="b"/>
            <a:pathLst>
              <a:path w="6" h="6">
                <a:moveTo>
                  <a:pt x="0" y="4"/>
                </a:moveTo>
                <a:lnTo>
                  <a:pt x="3" y="6"/>
                </a:lnTo>
                <a:lnTo>
                  <a:pt x="3" y="6"/>
                </a:lnTo>
                <a:lnTo>
                  <a:pt x="4" y="4"/>
                </a:lnTo>
                <a:lnTo>
                  <a:pt x="6" y="2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71" name="Freeform 891"/>
          <p:cNvSpPr>
            <a:spLocks/>
          </p:cNvSpPr>
          <p:nvPr/>
        </p:nvSpPr>
        <p:spPr bwMode="auto">
          <a:xfrm>
            <a:off x="7070725" y="5138738"/>
            <a:ext cx="36513" cy="34925"/>
          </a:xfrm>
          <a:custGeom>
            <a:avLst/>
            <a:gdLst/>
            <a:ahLst/>
            <a:cxnLst>
              <a:cxn ang="0">
                <a:pos x="12" y="13"/>
              </a:cxn>
              <a:cxn ang="0">
                <a:pos x="11" y="15"/>
              </a:cxn>
              <a:cxn ang="0">
                <a:pos x="19" y="22"/>
              </a:cxn>
              <a:cxn ang="0">
                <a:pos x="21" y="20"/>
              </a:cxn>
              <a:cxn ang="0">
                <a:pos x="23" y="18"/>
              </a:cxn>
              <a:cxn ang="0">
                <a:pos x="0" y="0"/>
              </a:cxn>
              <a:cxn ang="0">
                <a:pos x="14" y="11"/>
              </a:cxn>
              <a:cxn ang="0">
                <a:pos x="12" y="13"/>
              </a:cxn>
            </a:cxnLst>
            <a:rect l="0" t="0" r="r" b="b"/>
            <a:pathLst>
              <a:path w="23" h="22">
                <a:moveTo>
                  <a:pt x="12" y="13"/>
                </a:moveTo>
                <a:lnTo>
                  <a:pt x="11" y="15"/>
                </a:lnTo>
                <a:lnTo>
                  <a:pt x="19" y="22"/>
                </a:lnTo>
                <a:lnTo>
                  <a:pt x="21" y="20"/>
                </a:lnTo>
                <a:lnTo>
                  <a:pt x="23" y="18"/>
                </a:lnTo>
                <a:lnTo>
                  <a:pt x="0" y="0"/>
                </a:lnTo>
                <a:lnTo>
                  <a:pt x="14" y="11"/>
                </a:lnTo>
                <a:lnTo>
                  <a:pt x="12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72" name="Freeform 892"/>
          <p:cNvSpPr>
            <a:spLocks/>
          </p:cNvSpPr>
          <p:nvPr/>
        </p:nvSpPr>
        <p:spPr bwMode="auto">
          <a:xfrm>
            <a:off x="7100888" y="5167313"/>
            <a:ext cx="22225" cy="23812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4" y="15"/>
              </a:cxn>
              <a:cxn ang="0">
                <a:pos x="4" y="8"/>
              </a:cxn>
              <a:cxn ang="0">
                <a:pos x="6" y="6"/>
              </a:cxn>
              <a:cxn ang="0">
                <a:pos x="8" y="3"/>
              </a:cxn>
              <a:cxn ang="0">
                <a:pos x="4" y="0"/>
              </a:cxn>
              <a:cxn ang="0">
                <a:pos x="2" y="2"/>
              </a:cxn>
              <a:cxn ang="0">
                <a:pos x="0" y="4"/>
              </a:cxn>
            </a:cxnLst>
            <a:rect l="0" t="0" r="r" b="b"/>
            <a:pathLst>
              <a:path w="14" h="15">
                <a:moveTo>
                  <a:pt x="0" y="4"/>
                </a:moveTo>
                <a:lnTo>
                  <a:pt x="14" y="15"/>
                </a:lnTo>
                <a:lnTo>
                  <a:pt x="4" y="8"/>
                </a:lnTo>
                <a:lnTo>
                  <a:pt x="6" y="6"/>
                </a:lnTo>
                <a:lnTo>
                  <a:pt x="8" y="3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73" name="Freeform 893"/>
          <p:cNvSpPr>
            <a:spLocks/>
          </p:cNvSpPr>
          <p:nvPr/>
        </p:nvSpPr>
        <p:spPr bwMode="auto">
          <a:xfrm>
            <a:off x="7107238" y="5170488"/>
            <a:ext cx="30162" cy="23812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0" y="6"/>
              </a:cxn>
              <a:cxn ang="0">
                <a:pos x="3" y="8"/>
              </a:cxn>
              <a:cxn ang="0">
                <a:pos x="7" y="9"/>
              </a:cxn>
              <a:cxn ang="0">
                <a:pos x="10" y="12"/>
              </a:cxn>
              <a:cxn ang="0">
                <a:pos x="12" y="13"/>
              </a:cxn>
              <a:cxn ang="0">
                <a:pos x="15" y="14"/>
              </a:cxn>
              <a:cxn ang="0">
                <a:pos x="16" y="15"/>
              </a:cxn>
              <a:cxn ang="0">
                <a:pos x="18" y="13"/>
              </a:cxn>
              <a:cxn ang="0">
                <a:pos x="19" y="11"/>
              </a:cxn>
              <a:cxn ang="0">
                <a:pos x="15" y="9"/>
              </a:cxn>
              <a:cxn ang="0">
                <a:pos x="14" y="8"/>
              </a:cxn>
              <a:cxn ang="0">
                <a:pos x="13" y="7"/>
              </a:cxn>
              <a:cxn ang="0">
                <a:pos x="7" y="4"/>
              </a:cxn>
              <a:cxn ang="0">
                <a:pos x="5" y="3"/>
              </a:cxn>
              <a:cxn ang="0">
                <a:pos x="2" y="0"/>
              </a:cxn>
              <a:cxn ang="0">
                <a:pos x="4" y="1"/>
              </a:cxn>
              <a:cxn ang="0">
                <a:pos x="2" y="4"/>
              </a:cxn>
            </a:cxnLst>
            <a:rect l="0" t="0" r="r" b="b"/>
            <a:pathLst>
              <a:path w="19" h="15">
                <a:moveTo>
                  <a:pt x="2" y="4"/>
                </a:moveTo>
                <a:lnTo>
                  <a:pt x="0" y="6"/>
                </a:lnTo>
                <a:lnTo>
                  <a:pt x="3" y="8"/>
                </a:lnTo>
                <a:lnTo>
                  <a:pt x="7" y="9"/>
                </a:lnTo>
                <a:lnTo>
                  <a:pt x="10" y="12"/>
                </a:lnTo>
                <a:lnTo>
                  <a:pt x="12" y="13"/>
                </a:lnTo>
                <a:lnTo>
                  <a:pt x="15" y="14"/>
                </a:lnTo>
                <a:lnTo>
                  <a:pt x="16" y="15"/>
                </a:lnTo>
                <a:lnTo>
                  <a:pt x="18" y="13"/>
                </a:lnTo>
                <a:lnTo>
                  <a:pt x="19" y="11"/>
                </a:lnTo>
                <a:lnTo>
                  <a:pt x="15" y="9"/>
                </a:lnTo>
                <a:lnTo>
                  <a:pt x="14" y="8"/>
                </a:lnTo>
                <a:lnTo>
                  <a:pt x="13" y="7"/>
                </a:lnTo>
                <a:lnTo>
                  <a:pt x="7" y="4"/>
                </a:lnTo>
                <a:lnTo>
                  <a:pt x="5" y="3"/>
                </a:lnTo>
                <a:lnTo>
                  <a:pt x="2" y="0"/>
                </a:lnTo>
                <a:lnTo>
                  <a:pt x="4" y="1"/>
                </a:lnTo>
                <a:lnTo>
                  <a:pt x="2" y="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74" name="Freeform 894"/>
          <p:cNvSpPr>
            <a:spLocks/>
          </p:cNvSpPr>
          <p:nvPr/>
        </p:nvSpPr>
        <p:spPr bwMode="auto">
          <a:xfrm>
            <a:off x="7129463" y="5187950"/>
            <a:ext cx="11112" cy="9525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0" y="3"/>
              </a:cxn>
              <a:cxn ang="0">
                <a:pos x="5" y="6"/>
              </a:cxn>
              <a:cxn ang="0">
                <a:pos x="6" y="3"/>
              </a:cxn>
              <a:cxn ang="0">
                <a:pos x="7" y="1"/>
              </a:cxn>
              <a:cxn ang="0">
                <a:pos x="5" y="0"/>
              </a:cxn>
              <a:cxn ang="0">
                <a:pos x="4" y="2"/>
              </a:cxn>
              <a:cxn ang="0">
                <a:pos x="2" y="4"/>
              </a:cxn>
            </a:cxnLst>
            <a:rect l="0" t="0" r="r" b="b"/>
            <a:pathLst>
              <a:path w="7" h="6">
                <a:moveTo>
                  <a:pt x="2" y="4"/>
                </a:moveTo>
                <a:lnTo>
                  <a:pt x="0" y="3"/>
                </a:lnTo>
                <a:lnTo>
                  <a:pt x="5" y="6"/>
                </a:lnTo>
                <a:lnTo>
                  <a:pt x="6" y="3"/>
                </a:lnTo>
                <a:lnTo>
                  <a:pt x="7" y="1"/>
                </a:lnTo>
                <a:lnTo>
                  <a:pt x="5" y="0"/>
                </a:lnTo>
                <a:lnTo>
                  <a:pt x="4" y="2"/>
                </a:lnTo>
                <a:lnTo>
                  <a:pt x="2" y="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75" name="Freeform 895"/>
          <p:cNvSpPr>
            <a:spLocks/>
          </p:cNvSpPr>
          <p:nvPr/>
        </p:nvSpPr>
        <p:spPr bwMode="auto">
          <a:xfrm>
            <a:off x="7137400" y="5189538"/>
            <a:ext cx="15875" cy="14287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0" y="5"/>
              </a:cxn>
              <a:cxn ang="0">
                <a:pos x="0" y="5"/>
              </a:cxn>
              <a:cxn ang="0">
                <a:pos x="3" y="7"/>
              </a:cxn>
              <a:cxn ang="0">
                <a:pos x="8" y="9"/>
              </a:cxn>
              <a:cxn ang="0">
                <a:pos x="9" y="7"/>
              </a:cxn>
              <a:cxn ang="0">
                <a:pos x="10" y="5"/>
              </a:cxn>
              <a:cxn ang="0">
                <a:pos x="9" y="4"/>
              </a:cxn>
              <a:cxn ang="0">
                <a:pos x="7" y="2"/>
              </a:cxn>
              <a:cxn ang="0">
                <a:pos x="5" y="1"/>
              </a:cxn>
              <a:cxn ang="0">
                <a:pos x="2" y="0"/>
              </a:cxn>
              <a:cxn ang="0">
                <a:pos x="1" y="2"/>
              </a:cxn>
            </a:cxnLst>
            <a:rect l="0" t="0" r="r" b="b"/>
            <a:pathLst>
              <a:path w="10" h="9">
                <a:moveTo>
                  <a:pt x="1" y="2"/>
                </a:moveTo>
                <a:lnTo>
                  <a:pt x="0" y="5"/>
                </a:lnTo>
                <a:lnTo>
                  <a:pt x="0" y="5"/>
                </a:lnTo>
                <a:lnTo>
                  <a:pt x="3" y="7"/>
                </a:lnTo>
                <a:lnTo>
                  <a:pt x="8" y="9"/>
                </a:lnTo>
                <a:lnTo>
                  <a:pt x="9" y="7"/>
                </a:lnTo>
                <a:lnTo>
                  <a:pt x="10" y="5"/>
                </a:lnTo>
                <a:lnTo>
                  <a:pt x="9" y="4"/>
                </a:lnTo>
                <a:lnTo>
                  <a:pt x="7" y="2"/>
                </a:lnTo>
                <a:lnTo>
                  <a:pt x="5" y="1"/>
                </a:lnTo>
                <a:lnTo>
                  <a:pt x="2" y="0"/>
                </a:lnTo>
                <a:lnTo>
                  <a:pt x="1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76" name="Freeform 896"/>
          <p:cNvSpPr>
            <a:spLocks/>
          </p:cNvSpPr>
          <p:nvPr/>
        </p:nvSpPr>
        <p:spPr bwMode="auto">
          <a:xfrm>
            <a:off x="7148513" y="5197475"/>
            <a:ext cx="22225" cy="17463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4"/>
              </a:cxn>
              <a:cxn ang="0">
                <a:pos x="1" y="5"/>
              </a:cxn>
              <a:cxn ang="0">
                <a:pos x="4" y="7"/>
              </a:cxn>
              <a:cxn ang="0">
                <a:pos x="9" y="9"/>
              </a:cxn>
              <a:cxn ang="0">
                <a:pos x="12" y="11"/>
              </a:cxn>
              <a:cxn ang="0">
                <a:pos x="13" y="8"/>
              </a:cxn>
              <a:cxn ang="0">
                <a:pos x="14" y="6"/>
              </a:cxn>
              <a:cxn ang="0">
                <a:pos x="11" y="4"/>
              </a:cxn>
              <a:cxn ang="0">
                <a:pos x="9" y="3"/>
              </a:cxn>
              <a:cxn ang="0">
                <a:pos x="7" y="2"/>
              </a:cxn>
              <a:cxn ang="0">
                <a:pos x="6" y="1"/>
              </a:cxn>
              <a:cxn ang="0">
                <a:pos x="3" y="0"/>
              </a:cxn>
              <a:cxn ang="0">
                <a:pos x="2" y="2"/>
              </a:cxn>
            </a:cxnLst>
            <a:rect l="0" t="0" r="r" b="b"/>
            <a:pathLst>
              <a:path w="14" h="11">
                <a:moveTo>
                  <a:pt x="2" y="2"/>
                </a:moveTo>
                <a:lnTo>
                  <a:pt x="0" y="4"/>
                </a:lnTo>
                <a:lnTo>
                  <a:pt x="1" y="5"/>
                </a:lnTo>
                <a:lnTo>
                  <a:pt x="4" y="7"/>
                </a:lnTo>
                <a:lnTo>
                  <a:pt x="9" y="9"/>
                </a:lnTo>
                <a:lnTo>
                  <a:pt x="12" y="11"/>
                </a:lnTo>
                <a:lnTo>
                  <a:pt x="13" y="8"/>
                </a:lnTo>
                <a:lnTo>
                  <a:pt x="14" y="6"/>
                </a:lnTo>
                <a:lnTo>
                  <a:pt x="11" y="4"/>
                </a:lnTo>
                <a:lnTo>
                  <a:pt x="9" y="3"/>
                </a:lnTo>
                <a:lnTo>
                  <a:pt x="7" y="2"/>
                </a:lnTo>
                <a:lnTo>
                  <a:pt x="6" y="1"/>
                </a:lnTo>
                <a:lnTo>
                  <a:pt x="3" y="0"/>
                </a:lnTo>
                <a:lnTo>
                  <a:pt x="2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77" name="Freeform 897"/>
          <p:cNvSpPr>
            <a:spLocks/>
          </p:cNvSpPr>
          <p:nvPr/>
        </p:nvSpPr>
        <p:spPr bwMode="auto">
          <a:xfrm>
            <a:off x="7167563" y="5207000"/>
            <a:ext cx="60325" cy="30163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5" y="7"/>
              </a:cxn>
              <a:cxn ang="0">
                <a:pos x="10" y="9"/>
              </a:cxn>
              <a:cxn ang="0">
                <a:pos x="15" y="11"/>
              </a:cxn>
              <a:cxn ang="0">
                <a:pos x="28" y="16"/>
              </a:cxn>
              <a:cxn ang="0">
                <a:pos x="34" y="17"/>
              </a:cxn>
              <a:cxn ang="0">
                <a:pos x="37" y="19"/>
              </a:cxn>
              <a:cxn ang="0">
                <a:pos x="37" y="19"/>
              </a:cxn>
              <a:cxn ang="0">
                <a:pos x="38" y="16"/>
              </a:cxn>
              <a:cxn ang="0">
                <a:pos x="38" y="14"/>
              </a:cxn>
              <a:cxn ang="0">
                <a:pos x="36" y="13"/>
              </a:cxn>
              <a:cxn ang="0">
                <a:pos x="33" y="12"/>
              </a:cxn>
              <a:cxn ang="0">
                <a:pos x="31" y="11"/>
              </a:cxn>
              <a:cxn ang="0">
                <a:pos x="17" y="5"/>
              </a:cxn>
              <a:cxn ang="0">
                <a:pos x="12" y="3"/>
              </a:cxn>
              <a:cxn ang="0">
                <a:pos x="2" y="0"/>
              </a:cxn>
              <a:cxn ang="0">
                <a:pos x="1" y="2"/>
              </a:cxn>
              <a:cxn ang="0">
                <a:pos x="0" y="5"/>
              </a:cxn>
            </a:cxnLst>
            <a:rect l="0" t="0" r="r" b="b"/>
            <a:pathLst>
              <a:path w="38" h="19">
                <a:moveTo>
                  <a:pt x="0" y="5"/>
                </a:moveTo>
                <a:lnTo>
                  <a:pt x="5" y="7"/>
                </a:lnTo>
                <a:lnTo>
                  <a:pt x="10" y="9"/>
                </a:lnTo>
                <a:lnTo>
                  <a:pt x="15" y="11"/>
                </a:lnTo>
                <a:lnTo>
                  <a:pt x="28" y="16"/>
                </a:lnTo>
                <a:lnTo>
                  <a:pt x="34" y="17"/>
                </a:lnTo>
                <a:lnTo>
                  <a:pt x="37" y="19"/>
                </a:lnTo>
                <a:lnTo>
                  <a:pt x="37" y="19"/>
                </a:lnTo>
                <a:lnTo>
                  <a:pt x="38" y="16"/>
                </a:lnTo>
                <a:lnTo>
                  <a:pt x="38" y="14"/>
                </a:lnTo>
                <a:lnTo>
                  <a:pt x="36" y="13"/>
                </a:lnTo>
                <a:lnTo>
                  <a:pt x="33" y="12"/>
                </a:lnTo>
                <a:lnTo>
                  <a:pt x="31" y="11"/>
                </a:lnTo>
                <a:lnTo>
                  <a:pt x="17" y="5"/>
                </a:lnTo>
                <a:lnTo>
                  <a:pt x="12" y="3"/>
                </a:lnTo>
                <a:lnTo>
                  <a:pt x="2" y="0"/>
                </a:lnTo>
                <a:lnTo>
                  <a:pt x="1" y="2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78" name="Freeform 898"/>
          <p:cNvSpPr>
            <a:spLocks/>
          </p:cNvSpPr>
          <p:nvPr/>
        </p:nvSpPr>
        <p:spPr bwMode="auto">
          <a:xfrm>
            <a:off x="7224713" y="5229225"/>
            <a:ext cx="6350" cy="7938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4"/>
              </a:cxn>
              <a:cxn ang="0">
                <a:pos x="1" y="5"/>
              </a:cxn>
              <a:cxn ang="0">
                <a:pos x="2" y="3"/>
              </a:cxn>
              <a:cxn ang="0">
                <a:pos x="4" y="1"/>
              </a:cxn>
              <a:cxn ang="0">
                <a:pos x="4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</a:cxnLst>
            <a:rect l="0" t="0" r="r" b="b"/>
            <a:pathLst>
              <a:path w="4" h="5">
                <a:moveTo>
                  <a:pt x="2" y="2"/>
                </a:moveTo>
                <a:lnTo>
                  <a:pt x="0" y="4"/>
                </a:lnTo>
                <a:lnTo>
                  <a:pt x="1" y="5"/>
                </a:lnTo>
                <a:lnTo>
                  <a:pt x="2" y="3"/>
                </a:lnTo>
                <a:lnTo>
                  <a:pt x="4" y="1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79" name="Freeform 899"/>
          <p:cNvSpPr>
            <a:spLocks/>
          </p:cNvSpPr>
          <p:nvPr/>
        </p:nvSpPr>
        <p:spPr bwMode="auto">
          <a:xfrm>
            <a:off x="7226300" y="5194300"/>
            <a:ext cx="220663" cy="52388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0" y="27"/>
              </a:cxn>
              <a:cxn ang="0">
                <a:pos x="1" y="28"/>
              </a:cxn>
              <a:cxn ang="0">
                <a:pos x="27" y="32"/>
              </a:cxn>
              <a:cxn ang="0">
                <a:pos x="63" y="33"/>
              </a:cxn>
              <a:cxn ang="0">
                <a:pos x="96" y="24"/>
              </a:cxn>
              <a:cxn ang="0">
                <a:pos x="139" y="6"/>
              </a:cxn>
              <a:cxn ang="0">
                <a:pos x="137" y="0"/>
              </a:cxn>
              <a:cxn ang="0">
                <a:pos x="93" y="18"/>
              </a:cxn>
              <a:cxn ang="0">
                <a:pos x="63" y="27"/>
              </a:cxn>
              <a:cxn ang="0">
                <a:pos x="28" y="26"/>
              </a:cxn>
              <a:cxn ang="0">
                <a:pos x="2" y="22"/>
              </a:cxn>
              <a:cxn ang="0">
                <a:pos x="1" y="25"/>
              </a:cxn>
              <a:cxn ang="0">
                <a:pos x="0" y="27"/>
              </a:cxn>
            </a:cxnLst>
            <a:rect l="0" t="0" r="r" b="b"/>
            <a:pathLst>
              <a:path w="139" h="33">
                <a:moveTo>
                  <a:pt x="0" y="27"/>
                </a:moveTo>
                <a:lnTo>
                  <a:pt x="0" y="27"/>
                </a:lnTo>
                <a:lnTo>
                  <a:pt x="1" y="28"/>
                </a:lnTo>
                <a:lnTo>
                  <a:pt x="27" y="32"/>
                </a:lnTo>
                <a:lnTo>
                  <a:pt x="63" y="33"/>
                </a:lnTo>
                <a:lnTo>
                  <a:pt x="96" y="24"/>
                </a:lnTo>
                <a:lnTo>
                  <a:pt x="139" y="6"/>
                </a:lnTo>
                <a:lnTo>
                  <a:pt x="137" y="0"/>
                </a:lnTo>
                <a:lnTo>
                  <a:pt x="93" y="18"/>
                </a:lnTo>
                <a:lnTo>
                  <a:pt x="63" y="27"/>
                </a:lnTo>
                <a:lnTo>
                  <a:pt x="28" y="26"/>
                </a:lnTo>
                <a:lnTo>
                  <a:pt x="2" y="22"/>
                </a:lnTo>
                <a:lnTo>
                  <a:pt x="1" y="25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80" name="Freeform 900"/>
          <p:cNvSpPr>
            <a:spLocks/>
          </p:cNvSpPr>
          <p:nvPr/>
        </p:nvSpPr>
        <p:spPr bwMode="auto">
          <a:xfrm>
            <a:off x="7165975" y="4699000"/>
            <a:ext cx="271463" cy="241300"/>
          </a:xfrm>
          <a:custGeom>
            <a:avLst/>
            <a:gdLst/>
            <a:ahLst/>
            <a:cxnLst>
              <a:cxn ang="0">
                <a:pos x="171" y="11"/>
              </a:cxn>
              <a:cxn ang="0">
                <a:pos x="171" y="5"/>
              </a:cxn>
              <a:cxn ang="0">
                <a:pos x="131" y="0"/>
              </a:cxn>
              <a:cxn ang="0">
                <a:pos x="84" y="16"/>
              </a:cxn>
              <a:cxn ang="0">
                <a:pos x="55" y="40"/>
              </a:cxn>
              <a:cxn ang="0">
                <a:pos x="29" y="70"/>
              </a:cxn>
              <a:cxn ang="0">
                <a:pos x="14" y="96"/>
              </a:cxn>
              <a:cxn ang="0">
                <a:pos x="8" y="124"/>
              </a:cxn>
              <a:cxn ang="0">
                <a:pos x="0" y="151"/>
              </a:cxn>
              <a:cxn ang="0">
                <a:pos x="3" y="152"/>
              </a:cxn>
              <a:cxn ang="0">
                <a:pos x="6" y="152"/>
              </a:cxn>
              <a:cxn ang="0">
                <a:pos x="14" y="125"/>
              </a:cxn>
              <a:cxn ang="0">
                <a:pos x="19" y="98"/>
              </a:cxn>
              <a:cxn ang="0">
                <a:pos x="33" y="73"/>
              </a:cxn>
              <a:cxn ang="0">
                <a:pos x="59" y="43"/>
              </a:cxn>
              <a:cxn ang="0">
                <a:pos x="86" y="21"/>
              </a:cxn>
              <a:cxn ang="0">
                <a:pos x="132" y="6"/>
              </a:cxn>
              <a:cxn ang="0">
                <a:pos x="171" y="11"/>
              </a:cxn>
            </a:cxnLst>
            <a:rect l="0" t="0" r="r" b="b"/>
            <a:pathLst>
              <a:path w="171" h="152">
                <a:moveTo>
                  <a:pt x="171" y="11"/>
                </a:moveTo>
                <a:lnTo>
                  <a:pt x="171" y="5"/>
                </a:lnTo>
                <a:lnTo>
                  <a:pt x="131" y="0"/>
                </a:lnTo>
                <a:lnTo>
                  <a:pt x="84" y="16"/>
                </a:lnTo>
                <a:lnTo>
                  <a:pt x="55" y="40"/>
                </a:lnTo>
                <a:lnTo>
                  <a:pt x="29" y="70"/>
                </a:lnTo>
                <a:lnTo>
                  <a:pt x="14" y="96"/>
                </a:lnTo>
                <a:lnTo>
                  <a:pt x="8" y="124"/>
                </a:lnTo>
                <a:lnTo>
                  <a:pt x="0" y="151"/>
                </a:lnTo>
                <a:lnTo>
                  <a:pt x="3" y="152"/>
                </a:lnTo>
                <a:lnTo>
                  <a:pt x="6" y="152"/>
                </a:lnTo>
                <a:lnTo>
                  <a:pt x="14" y="125"/>
                </a:lnTo>
                <a:lnTo>
                  <a:pt x="19" y="98"/>
                </a:lnTo>
                <a:lnTo>
                  <a:pt x="33" y="73"/>
                </a:lnTo>
                <a:lnTo>
                  <a:pt x="59" y="43"/>
                </a:lnTo>
                <a:lnTo>
                  <a:pt x="86" y="21"/>
                </a:lnTo>
                <a:lnTo>
                  <a:pt x="132" y="6"/>
                </a:lnTo>
                <a:lnTo>
                  <a:pt x="171" y="1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81" name="Freeform 901"/>
          <p:cNvSpPr>
            <a:spLocks/>
          </p:cNvSpPr>
          <p:nvPr/>
        </p:nvSpPr>
        <p:spPr bwMode="auto">
          <a:xfrm>
            <a:off x="7165975" y="4937125"/>
            <a:ext cx="7938" cy="6350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1" y="4"/>
              </a:cxn>
              <a:cxn ang="0">
                <a:pos x="1" y="4"/>
              </a:cxn>
              <a:cxn ang="0">
                <a:pos x="3" y="2"/>
              </a:cxn>
              <a:cxn ang="0">
                <a:pos x="5" y="0"/>
              </a:cxn>
              <a:cxn ang="0">
                <a:pos x="5" y="0"/>
              </a:cxn>
              <a:cxn ang="0">
                <a:pos x="3" y="2"/>
              </a:cxn>
              <a:cxn ang="0">
                <a:pos x="0" y="1"/>
              </a:cxn>
            </a:cxnLst>
            <a:rect l="0" t="0" r="r" b="b"/>
            <a:pathLst>
              <a:path w="5" h="4">
                <a:moveTo>
                  <a:pt x="0" y="1"/>
                </a:moveTo>
                <a:lnTo>
                  <a:pt x="0" y="1"/>
                </a:lnTo>
                <a:lnTo>
                  <a:pt x="1" y="4"/>
                </a:lnTo>
                <a:lnTo>
                  <a:pt x="1" y="4"/>
                </a:lnTo>
                <a:lnTo>
                  <a:pt x="3" y="2"/>
                </a:lnTo>
                <a:lnTo>
                  <a:pt x="5" y="0"/>
                </a:lnTo>
                <a:lnTo>
                  <a:pt x="5" y="0"/>
                </a:lnTo>
                <a:lnTo>
                  <a:pt x="3" y="2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82" name="Freeform 902"/>
          <p:cNvSpPr>
            <a:spLocks/>
          </p:cNvSpPr>
          <p:nvPr/>
        </p:nvSpPr>
        <p:spPr bwMode="auto">
          <a:xfrm>
            <a:off x="7167563" y="4937125"/>
            <a:ext cx="9525" cy="14288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2"/>
              </a:cxn>
              <a:cxn ang="0">
                <a:pos x="0" y="6"/>
              </a:cxn>
              <a:cxn ang="0">
                <a:pos x="0" y="9"/>
              </a:cxn>
              <a:cxn ang="0">
                <a:pos x="3" y="9"/>
              </a:cxn>
              <a:cxn ang="0">
                <a:pos x="6" y="8"/>
              </a:cxn>
              <a:cxn ang="0">
                <a:pos x="5" y="5"/>
              </a:cxn>
              <a:cxn ang="0">
                <a:pos x="5" y="2"/>
              </a:cxn>
              <a:cxn ang="0">
                <a:pos x="4" y="0"/>
              </a:cxn>
              <a:cxn ang="0">
                <a:pos x="4" y="0"/>
              </a:cxn>
              <a:cxn ang="0">
                <a:pos x="2" y="2"/>
              </a:cxn>
            </a:cxnLst>
            <a:rect l="0" t="0" r="r" b="b"/>
            <a:pathLst>
              <a:path w="6" h="9">
                <a:moveTo>
                  <a:pt x="2" y="2"/>
                </a:moveTo>
                <a:lnTo>
                  <a:pt x="0" y="2"/>
                </a:lnTo>
                <a:lnTo>
                  <a:pt x="0" y="6"/>
                </a:lnTo>
                <a:lnTo>
                  <a:pt x="0" y="9"/>
                </a:lnTo>
                <a:lnTo>
                  <a:pt x="3" y="9"/>
                </a:lnTo>
                <a:lnTo>
                  <a:pt x="6" y="8"/>
                </a:lnTo>
                <a:lnTo>
                  <a:pt x="5" y="5"/>
                </a:lnTo>
                <a:lnTo>
                  <a:pt x="5" y="2"/>
                </a:lnTo>
                <a:lnTo>
                  <a:pt x="4" y="0"/>
                </a:lnTo>
                <a:lnTo>
                  <a:pt x="4" y="0"/>
                </a:lnTo>
                <a:lnTo>
                  <a:pt x="2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83" name="Freeform 903"/>
          <p:cNvSpPr>
            <a:spLocks/>
          </p:cNvSpPr>
          <p:nvPr/>
        </p:nvSpPr>
        <p:spPr bwMode="auto">
          <a:xfrm>
            <a:off x="7167563" y="4945063"/>
            <a:ext cx="14287" cy="73025"/>
          </a:xfrm>
          <a:custGeom>
            <a:avLst/>
            <a:gdLst/>
            <a:ahLst/>
            <a:cxnLst>
              <a:cxn ang="0">
                <a:pos x="3" y="4"/>
              </a:cxn>
              <a:cxn ang="0">
                <a:pos x="0" y="4"/>
              </a:cxn>
              <a:cxn ang="0">
                <a:pos x="0" y="7"/>
              </a:cxn>
              <a:cxn ang="0">
                <a:pos x="0" y="11"/>
              </a:cxn>
              <a:cxn ang="0">
                <a:pos x="2" y="22"/>
              </a:cxn>
              <a:cxn ang="0">
                <a:pos x="2" y="30"/>
              </a:cxn>
              <a:cxn ang="0">
                <a:pos x="2" y="32"/>
              </a:cxn>
              <a:cxn ang="0">
                <a:pos x="2" y="37"/>
              </a:cxn>
              <a:cxn ang="0">
                <a:pos x="3" y="40"/>
              </a:cxn>
              <a:cxn ang="0">
                <a:pos x="3" y="43"/>
              </a:cxn>
              <a:cxn ang="0">
                <a:pos x="3" y="46"/>
              </a:cxn>
              <a:cxn ang="0">
                <a:pos x="6" y="46"/>
              </a:cxn>
              <a:cxn ang="0">
                <a:pos x="9" y="46"/>
              </a:cxn>
              <a:cxn ang="0">
                <a:pos x="8" y="43"/>
              </a:cxn>
              <a:cxn ang="0">
                <a:pos x="8" y="39"/>
              </a:cxn>
              <a:cxn ang="0">
                <a:pos x="8" y="36"/>
              </a:cxn>
              <a:cxn ang="0">
                <a:pos x="8" y="31"/>
              </a:cxn>
              <a:cxn ang="0">
                <a:pos x="7" y="30"/>
              </a:cxn>
              <a:cxn ang="0">
                <a:pos x="7" y="22"/>
              </a:cxn>
              <a:cxn ang="0">
                <a:pos x="6" y="11"/>
              </a:cxn>
              <a:cxn ang="0">
                <a:pos x="6" y="7"/>
              </a:cxn>
              <a:cxn ang="0">
                <a:pos x="5" y="0"/>
              </a:cxn>
              <a:cxn ang="0">
                <a:pos x="6" y="3"/>
              </a:cxn>
              <a:cxn ang="0">
                <a:pos x="3" y="4"/>
              </a:cxn>
            </a:cxnLst>
            <a:rect l="0" t="0" r="r" b="b"/>
            <a:pathLst>
              <a:path w="9" h="46">
                <a:moveTo>
                  <a:pt x="3" y="4"/>
                </a:moveTo>
                <a:lnTo>
                  <a:pt x="0" y="4"/>
                </a:lnTo>
                <a:lnTo>
                  <a:pt x="0" y="7"/>
                </a:lnTo>
                <a:lnTo>
                  <a:pt x="0" y="11"/>
                </a:lnTo>
                <a:lnTo>
                  <a:pt x="2" y="22"/>
                </a:lnTo>
                <a:lnTo>
                  <a:pt x="2" y="30"/>
                </a:lnTo>
                <a:lnTo>
                  <a:pt x="2" y="32"/>
                </a:lnTo>
                <a:lnTo>
                  <a:pt x="2" y="37"/>
                </a:lnTo>
                <a:lnTo>
                  <a:pt x="3" y="40"/>
                </a:lnTo>
                <a:lnTo>
                  <a:pt x="3" y="43"/>
                </a:lnTo>
                <a:lnTo>
                  <a:pt x="3" y="46"/>
                </a:lnTo>
                <a:lnTo>
                  <a:pt x="6" y="46"/>
                </a:lnTo>
                <a:lnTo>
                  <a:pt x="9" y="46"/>
                </a:lnTo>
                <a:lnTo>
                  <a:pt x="8" y="43"/>
                </a:lnTo>
                <a:lnTo>
                  <a:pt x="8" y="39"/>
                </a:lnTo>
                <a:lnTo>
                  <a:pt x="8" y="36"/>
                </a:lnTo>
                <a:lnTo>
                  <a:pt x="8" y="31"/>
                </a:lnTo>
                <a:lnTo>
                  <a:pt x="7" y="30"/>
                </a:lnTo>
                <a:lnTo>
                  <a:pt x="7" y="22"/>
                </a:lnTo>
                <a:lnTo>
                  <a:pt x="6" y="11"/>
                </a:lnTo>
                <a:lnTo>
                  <a:pt x="6" y="7"/>
                </a:lnTo>
                <a:lnTo>
                  <a:pt x="5" y="0"/>
                </a:lnTo>
                <a:lnTo>
                  <a:pt x="6" y="3"/>
                </a:lnTo>
                <a:lnTo>
                  <a:pt x="3" y="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84" name="Freeform 904"/>
          <p:cNvSpPr>
            <a:spLocks/>
          </p:cNvSpPr>
          <p:nvPr/>
        </p:nvSpPr>
        <p:spPr bwMode="auto">
          <a:xfrm>
            <a:off x="7172325" y="5018088"/>
            <a:ext cx="9525" cy="47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3"/>
              </a:cxn>
              <a:cxn ang="0">
                <a:pos x="1" y="3"/>
              </a:cxn>
              <a:cxn ang="0">
                <a:pos x="3" y="3"/>
              </a:cxn>
              <a:cxn ang="0">
                <a:pos x="6" y="2"/>
              </a:cxn>
              <a:cxn ang="0">
                <a:pos x="6" y="0"/>
              </a:cxn>
              <a:cxn ang="0">
                <a:pos x="3" y="0"/>
              </a:cxn>
              <a:cxn ang="0">
                <a:pos x="0" y="0"/>
              </a:cxn>
            </a:cxnLst>
            <a:rect l="0" t="0" r="r" b="b"/>
            <a:pathLst>
              <a:path w="6" h="3">
                <a:moveTo>
                  <a:pt x="0" y="0"/>
                </a:moveTo>
                <a:lnTo>
                  <a:pt x="1" y="3"/>
                </a:lnTo>
                <a:lnTo>
                  <a:pt x="1" y="3"/>
                </a:lnTo>
                <a:lnTo>
                  <a:pt x="3" y="3"/>
                </a:lnTo>
                <a:lnTo>
                  <a:pt x="6" y="2"/>
                </a:lnTo>
                <a:lnTo>
                  <a:pt x="6" y="0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85" name="Freeform 905"/>
          <p:cNvSpPr>
            <a:spLocks/>
          </p:cNvSpPr>
          <p:nvPr/>
        </p:nvSpPr>
        <p:spPr bwMode="auto">
          <a:xfrm>
            <a:off x="7173913" y="5018088"/>
            <a:ext cx="50800" cy="90487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0" y="3"/>
              </a:cxn>
              <a:cxn ang="0">
                <a:pos x="0" y="7"/>
              </a:cxn>
              <a:cxn ang="0">
                <a:pos x="1" y="10"/>
              </a:cxn>
              <a:cxn ang="0">
                <a:pos x="2" y="13"/>
              </a:cxn>
              <a:cxn ang="0">
                <a:pos x="2" y="15"/>
              </a:cxn>
              <a:cxn ang="0">
                <a:pos x="3" y="18"/>
              </a:cxn>
              <a:cxn ang="0">
                <a:pos x="5" y="21"/>
              </a:cxn>
              <a:cxn ang="0">
                <a:pos x="7" y="24"/>
              </a:cxn>
              <a:cxn ang="0">
                <a:pos x="9" y="28"/>
              </a:cxn>
              <a:cxn ang="0">
                <a:pos x="12" y="32"/>
              </a:cxn>
              <a:cxn ang="0">
                <a:pos x="15" y="37"/>
              </a:cxn>
              <a:cxn ang="0">
                <a:pos x="20" y="45"/>
              </a:cxn>
              <a:cxn ang="0">
                <a:pos x="23" y="49"/>
              </a:cxn>
              <a:cxn ang="0">
                <a:pos x="25" y="52"/>
              </a:cxn>
              <a:cxn ang="0">
                <a:pos x="27" y="55"/>
              </a:cxn>
              <a:cxn ang="0">
                <a:pos x="28" y="57"/>
              </a:cxn>
              <a:cxn ang="0">
                <a:pos x="30" y="55"/>
              </a:cxn>
              <a:cxn ang="0">
                <a:pos x="32" y="53"/>
              </a:cxn>
              <a:cxn ang="0">
                <a:pos x="31" y="52"/>
              </a:cxn>
              <a:cxn ang="0">
                <a:pos x="29" y="49"/>
              </a:cxn>
              <a:cxn ang="0">
                <a:pos x="27" y="46"/>
              </a:cxn>
              <a:cxn ang="0">
                <a:pos x="25" y="42"/>
              </a:cxn>
              <a:cxn ang="0">
                <a:pos x="19" y="34"/>
              </a:cxn>
              <a:cxn ang="0">
                <a:pos x="16" y="29"/>
              </a:cxn>
              <a:cxn ang="0">
                <a:pos x="14" y="25"/>
              </a:cxn>
              <a:cxn ang="0">
                <a:pos x="12" y="21"/>
              </a:cxn>
              <a:cxn ang="0">
                <a:pos x="10" y="18"/>
              </a:cxn>
              <a:cxn ang="0">
                <a:pos x="9" y="17"/>
              </a:cxn>
              <a:cxn ang="0">
                <a:pos x="8" y="14"/>
              </a:cxn>
              <a:cxn ang="0">
                <a:pos x="7" y="11"/>
              </a:cxn>
              <a:cxn ang="0">
                <a:pos x="7" y="9"/>
              </a:cxn>
              <a:cxn ang="0">
                <a:pos x="6" y="5"/>
              </a:cxn>
              <a:cxn ang="0">
                <a:pos x="5" y="0"/>
              </a:cxn>
              <a:cxn ang="0">
                <a:pos x="5" y="2"/>
              </a:cxn>
              <a:cxn ang="0">
                <a:pos x="2" y="3"/>
              </a:cxn>
            </a:cxnLst>
            <a:rect l="0" t="0" r="r" b="b"/>
            <a:pathLst>
              <a:path w="32" h="57">
                <a:moveTo>
                  <a:pt x="2" y="3"/>
                </a:moveTo>
                <a:lnTo>
                  <a:pt x="0" y="3"/>
                </a:lnTo>
                <a:lnTo>
                  <a:pt x="0" y="7"/>
                </a:lnTo>
                <a:lnTo>
                  <a:pt x="1" y="10"/>
                </a:lnTo>
                <a:lnTo>
                  <a:pt x="2" y="13"/>
                </a:lnTo>
                <a:lnTo>
                  <a:pt x="2" y="15"/>
                </a:lnTo>
                <a:lnTo>
                  <a:pt x="3" y="18"/>
                </a:lnTo>
                <a:lnTo>
                  <a:pt x="5" y="21"/>
                </a:lnTo>
                <a:lnTo>
                  <a:pt x="7" y="24"/>
                </a:lnTo>
                <a:lnTo>
                  <a:pt x="9" y="28"/>
                </a:lnTo>
                <a:lnTo>
                  <a:pt x="12" y="32"/>
                </a:lnTo>
                <a:lnTo>
                  <a:pt x="15" y="37"/>
                </a:lnTo>
                <a:lnTo>
                  <a:pt x="20" y="45"/>
                </a:lnTo>
                <a:lnTo>
                  <a:pt x="23" y="49"/>
                </a:lnTo>
                <a:lnTo>
                  <a:pt x="25" y="52"/>
                </a:lnTo>
                <a:lnTo>
                  <a:pt x="27" y="55"/>
                </a:lnTo>
                <a:lnTo>
                  <a:pt x="28" y="57"/>
                </a:lnTo>
                <a:lnTo>
                  <a:pt x="30" y="55"/>
                </a:lnTo>
                <a:lnTo>
                  <a:pt x="32" y="53"/>
                </a:lnTo>
                <a:lnTo>
                  <a:pt x="31" y="52"/>
                </a:lnTo>
                <a:lnTo>
                  <a:pt x="29" y="49"/>
                </a:lnTo>
                <a:lnTo>
                  <a:pt x="27" y="46"/>
                </a:lnTo>
                <a:lnTo>
                  <a:pt x="25" y="42"/>
                </a:lnTo>
                <a:lnTo>
                  <a:pt x="19" y="34"/>
                </a:lnTo>
                <a:lnTo>
                  <a:pt x="16" y="29"/>
                </a:lnTo>
                <a:lnTo>
                  <a:pt x="14" y="25"/>
                </a:lnTo>
                <a:lnTo>
                  <a:pt x="12" y="21"/>
                </a:lnTo>
                <a:lnTo>
                  <a:pt x="10" y="18"/>
                </a:lnTo>
                <a:lnTo>
                  <a:pt x="9" y="17"/>
                </a:lnTo>
                <a:lnTo>
                  <a:pt x="8" y="14"/>
                </a:lnTo>
                <a:lnTo>
                  <a:pt x="7" y="11"/>
                </a:lnTo>
                <a:lnTo>
                  <a:pt x="7" y="9"/>
                </a:lnTo>
                <a:lnTo>
                  <a:pt x="6" y="5"/>
                </a:lnTo>
                <a:lnTo>
                  <a:pt x="5" y="0"/>
                </a:lnTo>
                <a:lnTo>
                  <a:pt x="5" y="2"/>
                </a:lnTo>
                <a:lnTo>
                  <a:pt x="2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86" name="Freeform 906"/>
          <p:cNvSpPr>
            <a:spLocks/>
          </p:cNvSpPr>
          <p:nvPr/>
        </p:nvSpPr>
        <p:spPr bwMode="auto">
          <a:xfrm>
            <a:off x="7216775" y="5102225"/>
            <a:ext cx="9525" cy="4763"/>
          </a:xfrm>
          <a:custGeom>
            <a:avLst/>
            <a:gdLst/>
            <a:ahLst/>
            <a:cxnLst>
              <a:cxn ang="0">
                <a:pos x="3" y="2"/>
              </a:cxn>
              <a:cxn ang="0">
                <a:pos x="0" y="2"/>
              </a:cxn>
              <a:cxn ang="0">
                <a:pos x="0" y="3"/>
              </a:cxn>
              <a:cxn ang="0">
                <a:pos x="3" y="3"/>
              </a:cxn>
              <a:cxn ang="0">
                <a:pos x="6" y="3"/>
              </a:cxn>
              <a:cxn ang="0">
                <a:pos x="6" y="1"/>
              </a:cxn>
              <a:cxn ang="0">
                <a:pos x="5" y="0"/>
              </a:cxn>
              <a:cxn ang="0">
                <a:pos x="3" y="2"/>
              </a:cxn>
            </a:cxnLst>
            <a:rect l="0" t="0" r="r" b="b"/>
            <a:pathLst>
              <a:path w="6" h="3">
                <a:moveTo>
                  <a:pt x="3" y="2"/>
                </a:moveTo>
                <a:lnTo>
                  <a:pt x="0" y="2"/>
                </a:lnTo>
                <a:lnTo>
                  <a:pt x="0" y="3"/>
                </a:lnTo>
                <a:lnTo>
                  <a:pt x="3" y="3"/>
                </a:lnTo>
                <a:lnTo>
                  <a:pt x="6" y="3"/>
                </a:lnTo>
                <a:lnTo>
                  <a:pt x="6" y="1"/>
                </a:lnTo>
                <a:lnTo>
                  <a:pt x="5" y="0"/>
                </a:lnTo>
                <a:lnTo>
                  <a:pt x="3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87" name="Freeform 907"/>
          <p:cNvSpPr>
            <a:spLocks/>
          </p:cNvSpPr>
          <p:nvPr/>
        </p:nvSpPr>
        <p:spPr bwMode="auto">
          <a:xfrm>
            <a:off x="7216775" y="5102225"/>
            <a:ext cx="4763" cy="79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3" y="5"/>
              </a:cxn>
              <a:cxn ang="0">
                <a:pos x="3" y="0"/>
              </a:cxn>
              <a:cxn ang="0">
                <a:pos x="3" y="3"/>
              </a:cxn>
              <a:cxn ang="0">
                <a:pos x="0" y="3"/>
              </a:cxn>
            </a:cxnLst>
            <a:rect l="0" t="0" r="r" b="b"/>
            <a:pathLst>
              <a:path w="3" h="5">
                <a:moveTo>
                  <a:pt x="0" y="3"/>
                </a:moveTo>
                <a:lnTo>
                  <a:pt x="0" y="3"/>
                </a:lnTo>
                <a:lnTo>
                  <a:pt x="3" y="5"/>
                </a:lnTo>
                <a:lnTo>
                  <a:pt x="3" y="0"/>
                </a:lnTo>
                <a:lnTo>
                  <a:pt x="3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88" name="Freeform 908"/>
          <p:cNvSpPr>
            <a:spLocks/>
          </p:cNvSpPr>
          <p:nvPr/>
        </p:nvSpPr>
        <p:spPr bwMode="auto">
          <a:xfrm>
            <a:off x="7221538" y="5102225"/>
            <a:ext cx="1587" cy="7938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" y="5"/>
              </a:cxn>
              <a:cxn ang="0">
                <a:pos x="1" y="3"/>
              </a:cxn>
              <a:cxn ang="0">
                <a:pos x="1" y="0"/>
              </a:cxn>
              <a:cxn ang="0">
                <a:pos x="0" y="0"/>
              </a:cxn>
              <a:cxn ang="0">
                <a:pos x="0" y="5"/>
              </a:cxn>
            </a:cxnLst>
            <a:rect l="0" t="0" r="r" b="b"/>
            <a:pathLst>
              <a:path w="1" h="5">
                <a:moveTo>
                  <a:pt x="0" y="5"/>
                </a:moveTo>
                <a:lnTo>
                  <a:pt x="1" y="5"/>
                </a:lnTo>
                <a:lnTo>
                  <a:pt x="1" y="3"/>
                </a:lnTo>
                <a:lnTo>
                  <a:pt x="1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89" name="Freeform 909"/>
          <p:cNvSpPr>
            <a:spLocks/>
          </p:cNvSpPr>
          <p:nvPr/>
        </p:nvSpPr>
        <p:spPr bwMode="auto">
          <a:xfrm>
            <a:off x="7219950" y="5102225"/>
            <a:ext cx="47625" cy="42863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0" y="5"/>
              </a:cxn>
              <a:cxn ang="0">
                <a:pos x="2" y="6"/>
              </a:cxn>
              <a:cxn ang="0">
                <a:pos x="3" y="7"/>
              </a:cxn>
              <a:cxn ang="0">
                <a:pos x="5" y="9"/>
              </a:cxn>
              <a:cxn ang="0">
                <a:pos x="8" y="11"/>
              </a:cxn>
              <a:cxn ang="0">
                <a:pos x="11" y="13"/>
              </a:cxn>
              <a:cxn ang="0">
                <a:pos x="19" y="20"/>
              </a:cxn>
              <a:cxn ang="0">
                <a:pos x="22" y="22"/>
              </a:cxn>
              <a:cxn ang="0">
                <a:pos x="26" y="26"/>
              </a:cxn>
              <a:cxn ang="0">
                <a:pos x="28" y="27"/>
              </a:cxn>
              <a:cxn ang="0">
                <a:pos x="29" y="24"/>
              </a:cxn>
              <a:cxn ang="0">
                <a:pos x="30" y="21"/>
              </a:cxn>
              <a:cxn ang="0">
                <a:pos x="28" y="20"/>
              </a:cxn>
              <a:cxn ang="0">
                <a:pos x="24" y="17"/>
              </a:cxn>
              <a:cxn ang="0">
                <a:pos x="21" y="15"/>
              </a:cxn>
              <a:cxn ang="0">
                <a:pos x="13" y="8"/>
              </a:cxn>
              <a:cxn ang="0">
                <a:pos x="11" y="6"/>
              </a:cxn>
              <a:cxn ang="0">
                <a:pos x="8" y="4"/>
              </a:cxn>
              <a:cxn ang="0">
                <a:pos x="6" y="3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2" y="3"/>
              </a:cxn>
            </a:cxnLst>
            <a:rect l="0" t="0" r="r" b="b"/>
            <a:pathLst>
              <a:path w="30" h="27">
                <a:moveTo>
                  <a:pt x="2" y="3"/>
                </a:moveTo>
                <a:lnTo>
                  <a:pt x="0" y="5"/>
                </a:lnTo>
                <a:lnTo>
                  <a:pt x="2" y="6"/>
                </a:lnTo>
                <a:lnTo>
                  <a:pt x="3" y="7"/>
                </a:lnTo>
                <a:lnTo>
                  <a:pt x="5" y="9"/>
                </a:lnTo>
                <a:lnTo>
                  <a:pt x="8" y="11"/>
                </a:lnTo>
                <a:lnTo>
                  <a:pt x="11" y="13"/>
                </a:lnTo>
                <a:lnTo>
                  <a:pt x="19" y="20"/>
                </a:lnTo>
                <a:lnTo>
                  <a:pt x="22" y="22"/>
                </a:lnTo>
                <a:lnTo>
                  <a:pt x="26" y="26"/>
                </a:lnTo>
                <a:lnTo>
                  <a:pt x="28" y="27"/>
                </a:lnTo>
                <a:lnTo>
                  <a:pt x="29" y="24"/>
                </a:lnTo>
                <a:lnTo>
                  <a:pt x="30" y="21"/>
                </a:lnTo>
                <a:lnTo>
                  <a:pt x="28" y="20"/>
                </a:lnTo>
                <a:lnTo>
                  <a:pt x="24" y="17"/>
                </a:lnTo>
                <a:lnTo>
                  <a:pt x="21" y="15"/>
                </a:lnTo>
                <a:lnTo>
                  <a:pt x="13" y="8"/>
                </a:lnTo>
                <a:lnTo>
                  <a:pt x="11" y="6"/>
                </a:lnTo>
                <a:lnTo>
                  <a:pt x="8" y="4"/>
                </a:lnTo>
                <a:lnTo>
                  <a:pt x="6" y="3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2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90" name="Freeform 910"/>
          <p:cNvSpPr>
            <a:spLocks/>
          </p:cNvSpPr>
          <p:nvPr/>
        </p:nvSpPr>
        <p:spPr bwMode="auto">
          <a:xfrm>
            <a:off x="7259638" y="5132388"/>
            <a:ext cx="52387" cy="26987"/>
          </a:xfrm>
          <a:custGeom>
            <a:avLst/>
            <a:gdLst/>
            <a:ahLst/>
            <a:cxnLst>
              <a:cxn ang="0">
                <a:pos x="4" y="5"/>
              </a:cxn>
              <a:cxn ang="0">
                <a:pos x="3" y="7"/>
              </a:cxn>
              <a:cxn ang="0">
                <a:pos x="7" y="9"/>
              </a:cxn>
              <a:cxn ang="0">
                <a:pos x="8" y="10"/>
              </a:cxn>
              <a:cxn ang="0">
                <a:pos x="13" y="11"/>
              </a:cxn>
              <a:cxn ang="0">
                <a:pos x="16" y="13"/>
              </a:cxn>
              <a:cxn ang="0">
                <a:pos x="21" y="14"/>
              </a:cxn>
              <a:cxn ang="0">
                <a:pos x="24" y="15"/>
              </a:cxn>
              <a:cxn ang="0">
                <a:pos x="29" y="16"/>
              </a:cxn>
              <a:cxn ang="0">
                <a:pos x="33" y="17"/>
              </a:cxn>
              <a:cxn ang="0">
                <a:pos x="33" y="14"/>
              </a:cxn>
              <a:cxn ang="0">
                <a:pos x="33" y="11"/>
              </a:cxn>
              <a:cxn ang="0">
                <a:pos x="30" y="11"/>
              </a:cxn>
              <a:cxn ang="0">
                <a:pos x="28" y="10"/>
              </a:cxn>
              <a:cxn ang="0">
                <a:pos x="23" y="8"/>
              </a:cxn>
              <a:cxn ang="0">
                <a:pos x="20" y="7"/>
              </a:cxn>
              <a:cxn ang="0">
                <a:pos x="15" y="6"/>
              </a:cxn>
              <a:cxn ang="0">
                <a:pos x="12" y="5"/>
              </a:cxn>
              <a:cxn ang="0">
                <a:pos x="6" y="4"/>
              </a:cxn>
              <a:cxn ang="0">
                <a:pos x="0" y="0"/>
              </a:cxn>
              <a:cxn ang="0">
                <a:pos x="5" y="2"/>
              </a:cxn>
              <a:cxn ang="0">
                <a:pos x="4" y="5"/>
              </a:cxn>
            </a:cxnLst>
            <a:rect l="0" t="0" r="r" b="b"/>
            <a:pathLst>
              <a:path w="33" h="17">
                <a:moveTo>
                  <a:pt x="4" y="5"/>
                </a:moveTo>
                <a:lnTo>
                  <a:pt x="3" y="7"/>
                </a:lnTo>
                <a:lnTo>
                  <a:pt x="7" y="9"/>
                </a:lnTo>
                <a:lnTo>
                  <a:pt x="8" y="10"/>
                </a:lnTo>
                <a:lnTo>
                  <a:pt x="13" y="11"/>
                </a:lnTo>
                <a:lnTo>
                  <a:pt x="16" y="13"/>
                </a:lnTo>
                <a:lnTo>
                  <a:pt x="21" y="14"/>
                </a:lnTo>
                <a:lnTo>
                  <a:pt x="24" y="15"/>
                </a:lnTo>
                <a:lnTo>
                  <a:pt x="29" y="16"/>
                </a:lnTo>
                <a:lnTo>
                  <a:pt x="33" y="17"/>
                </a:lnTo>
                <a:lnTo>
                  <a:pt x="33" y="14"/>
                </a:lnTo>
                <a:lnTo>
                  <a:pt x="33" y="11"/>
                </a:lnTo>
                <a:lnTo>
                  <a:pt x="30" y="11"/>
                </a:lnTo>
                <a:lnTo>
                  <a:pt x="28" y="10"/>
                </a:lnTo>
                <a:lnTo>
                  <a:pt x="23" y="8"/>
                </a:lnTo>
                <a:lnTo>
                  <a:pt x="20" y="7"/>
                </a:lnTo>
                <a:lnTo>
                  <a:pt x="15" y="6"/>
                </a:lnTo>
                <a:lnTo>
                  <a:pt x="12" y="5"/>
                </a:lnTo>
                <a:lnTo>
                  <a:pt x="6" y="4"/>
                </a:lnTo>
                <a:lnTo>
                  <a:pt x="0" y="0"/>
                </a:lnTo>
                <a:lnTo>
                  <a:pt x="5" y="2"/>
                </a:lnTo>
                <a:lnTo>
                  <a:pt x="4" y="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91" name="Freeform 911"/>
          <p:cNvSpPr>
            <a:spLocks/>
          </p:cNvSpPr>
          <p:nvPr/>
        </p:nvSpPr>
        <p:spPr bwMode="auto">
          <a:xfrm>
            <a:off x="7310438" y="5149850"/>
            <a:ext cx="9525" cy="11113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0" y="6"/>
              </a:cxn>
              <a:cxn ang="0">
                <a:pos x="2" y="6"/>
              </a:cxn>
              <a:cxn ang="0">
                <a:pos x="4" y="7"/>
              </a:cxn>
              <a:cxn ang="0">
                <a:pos x="5" y="4"/>
              </a:cxn>
              <a:cxn ang="0">
                <a:pos x="6" y="1"/>
              </a:cxn>
              <a:cxn ang="0">
                <a:pos x="5" y="0"/>
              </a:cxn>
              <a:cxn ang="0">
                <a:pos x="4" y="0"/>
              </a:cxn>
              <a:cxn ang="0">
                <a:pos x="1" y="0"/>
              </a:cxn>
              <a:cxn ang="0">
                <a:pos x="1" y="3"/>
              </a:cxn>
            </a:cxnLst>
            <a:rect l="0" t="0" r="r" b="b"/>
            <a:pathLst>
              <a:path w="6" h="7">
                <a:moveTo>
                  <a:pt x="1" y="3"/>
                </a:moveTo>
                <a:lnTo>
                  <a:pt x="0" y="6"/>
                </a:lnTo>
                <a:lnTo>
                  <a:pt x="2" y="6"/>
                </a:lnTo>
                <a:lnTo>
                  <a:pt x="4" y="7"/>
                </a:lnTo>
                <a:lnTo>
                  <a:pt x="5" y="4"/>
                </a:ln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  <a:lnTo>
                  <a:pt x="1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92" name="Freeform 912"/>
          <p:cNvSpPr>
            <a:spLocks/>
          </p:cNvSpPr>
          <p:nvPr/>
        </p:nvSpPr>
        <p:spPr bwMode="auto">
          <a:xfrm>
            <a:off x="7315200" y="5151438"/>
            <a:ext cx="6350" cy="7937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0" y="5"/>
              </a:cxn>
              <a:cxn ang="0">
                <a:pos x="1" y="5"/>
              </a:cxn>
              <a:cxn ang="0">
                <a:pos x="2" y="3"/>
              </a:cxn>
              <a:cxn ang="0">
                <a:pos x="4" y="1"/>
              </a:cxn>
              <a:cxn ang="0">
                <a:pos x="4" y="1"/>
              </a:cxn>
              <a:cxn ang="0">
                <a:pos x="3" y="0"/>
              </a:cxn>
              <a:cxn ang="0">
                <a:pos x="3" y="0"/>
              </a:cxn>
              <a:cxn ang="0">
                <a:pos x="2" y="3"/>
              </a:cxn>
            </a:cxnLst>
            <a:rect l="0" t="0" r="r" b="b"/>
            <a:pathLst>
              <a:path w="4" h="5">
                <a:moveTo>
                  <a:pt x="2" y="3"/>
                </a:moveTo>
                <a:lnTo>
                  <a:pt x="0" y="5"/>
                </a:lnTo>
                <a:lnTo>
                  <a:pt x="1" y="5"/>
                </a:lnTo>
                <a:lnTo>
                  <a:pt x="2" y="3"/>
                </a:lnTo>
                <a:lnTo>
                  <a:pt x="4" y="1"/>
                </a:lnTo>
                <a:lnTo>
                  <a:pt x="4" y="1"/>
                </a:lnTo>
                <a:lnTo>
                  <a:pt x="3" y="0"/>
                </a:lnTo>
                <a:lnTo>
                  <a:pt x="3" y="0"/>
                </a:lnTo>
                <a:lnTo>
                  <a:pt x="2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93" name="Freeform 913"/>
          <p:cNvSpPr>
            <a:spLocks/>
          </p:cNvSpPr>
          <p:nvPr/>
        </p:nvSpPr>
        <p:spPr bwMode="auto">
          <a:xfrm>
            <a:off x="7316788" y="4892675"/>
            <a:ext cx="185737" cy="273050"/>
          </a:xfrm>
          <a:custGeom>
            <a:avLst/>
            <a:gdLst/>
            <a:ahLst/>
            <a:cxnLst>
              <a:cxn ang="0">
                <a:pos x="0" y="168"/>
              </a:cxn>
              <a:cxn ang="0">
                <a:pos x="0" y="168"/>
              </a:cxn>
              <a:cxn ang="0">
                <a:pos x="1" y="169"/>
              </a:cxn>
              <a:cxn ang="0">
                <a:pos x="35" y="172"/>
              </a:cxn>
              <a:cxn ang="0">
                <a:pos x="62" y="162"/>
              </a:cxn>
              <a:cxn ang="0">
                <a:pos x="86" y="144"/>
              </a:cxn>
              <a:cxn ang="0">
                <a:pos x="105" y="122"/>
              </a:cxn>
              <a:cxn ang="0">
                <a:pos x="114" y="94"/>
              </a:cxn>
              <a:cxn ang="0">
                <a:pos x="117" y="63"/>
              </a:cxn>
              <a:cxn ang="0">
                <a:pos x="113" y="34"/>
              </a:cxn>
              <a:cxn ang="0">
                <a:pos x="106" y="15"/>
              </a:cxn>
              <a:cxn ang="0">
                <a:pos x="93" y="0"/>
              </a:cxn>
              <a:cxn ang="0">
                <a:pos x="89" y="4"/>
              </a:cxn>
              <a:cxn ang="0">
                <a:pos x="101" y="17"/>
              </a:cxn>
              <a:cxn ang="0">
                <a:pos x="107" y="37"/>
              </a:cxn>
              <a:cxn ang="0">
                <a:pos x="111" y="63"/>
              </a:cxn>
              <a:cxn ang="0">
                <a:pos x="109" y="93"/>
              </a:cxn>
              <a:cxn ang="0">
                <a:pos x="99" y="120"/>
              </a:cxn>
              <a:cxn ang="0">
                <a:pos x="83" y="140"/>
              </a:cxn>
              <a:cxn ang="0">
                <a:pos x="60" y="157"/>
              </a:cxn>
              <a:cxn ang="0">
                <a:pos x="34" y="166"/>
              </a:cxn>
              <a:cxn ang="0">
                <a:pos x="1" y="163"/>
              </a:cxn>
              <a:cxn ang="0">
                <a:pos x="1" y="166"/>
              </a:cxn>
              <a:cxn ang="0">
                <a:pos x="0" y="168"/>
              </a:cxn>
            </a:cxnLst>
            <a:rect l="0" t="0" r="r" b="b"/>
            <a:pathLst>
              <a:path w="117" h="172">
                <a:moveTo>
                  <a:pt x="0" y="168"/>
                </a:moveTo>
                <a:lnTo>
                  <a:pt x="0" y="168"/>
                </a:lnTo>
                <a:lnTo>
                  <a:pt x="1" y="169"/>
                </a:lnTo>
                <a:lnTo>
                  <a:pt x="35" y="172"/>
                </a:lnTo>
                <a:lnTo>
                  <a:pt x="62" y="162"/>
                </a:lnTo>
                <a:lnTo>
                  <a:pt x="86" y="144"/>
                </a:lnTo>
                <a:lnTo>
                  <a:pt x="105" y="122"/>
                </a:lnTo>
                <a:lnTo>
                  <a:pt x="114" y="94"/>
                </a:lnTo>
                <a:lnTo>
                  <a:pt x="117" y="63"/>
                </a:lnTo>
                <a:lnTo>
                  <a:pt x="113" y="34"/>
                </a:lnTo>
                <a:lnTo>
                  <a:pt x="106" y="15"/>
                </a:lnTo>
                <a:lnTo>
                  <a:pt x="93" y="0"/>
                </a:lnTo>
                <a:lnTo>
                  <a:pt x="89" y="4"/>
                </a:lnTo>
                <a:lnTo>
                  <a:pt x="101" y="17"/>
                </a:lnTo>
                <a:lnTo>
                  <a:pt x="107" y="37"/>
                </a:lnTo>
                <a:lnTo>
                  <a:pt x="111" y="63"/>
                </a:lnTo>
                <a:lnTo>
                  <a:pt x="109" y="93"/>
                </a:lnTo>
                <a:lnTo>
                  <a:pt x="99" y="120"/>
                </a:lnTo>
                <a:lnTo>
                  <a:pt x="83" y="140"/>
                </a:lnTo>
                <a:lnTo>
                  <a:pt x="60" y="157"/>
                </a:lnTo>
                <a:lnTo>
                  <a:pt x="34" y="166"/>
                </a:lnTo>
                <a:lnTo>
                  <a:pt x="1" y="163"/>
                </a:lnTo>
                <a:lnTo>
                  <a:pt x="1" y="166"/>
                </a:lnTo>
                <a:lnTo>
                  <a:pt x="0" y="16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94" name="Freeform 914"/>
          <p:cNvSpPr>
            <a:spLocks/>
          </p:cNvSpPr>
          <p:nvPr/>
        </p:nvSpPr>
        <p:spPr bwMode="auto">
          <a:xfrm>
            <a:off x="9772650" y="3287713"/>
            <a:ext cx="768350" cy="1243012"/>
          </a:xfrm>
          <a:custGeom>
            <a:avLst/>
            <a:gdLst/>
            <a:ahLst/>
            <a:cxnLst>
              <a:cxn ang="0">
                <a:pos x="373" y="27"/>
              </a:cxn>
              <a:cxn ang="0">
                <a:pos x="434" y="100"/>
              </a:cxn>
              <a:cxn ang="0">
                <a:pos x="467" y="196"/>
              </a:cxn>
              <a:cxn ang="0">
                <a:pos x="461" y="281"/>
              </a:cxn>
              <a:cxn ang="0">
                <a:pos x="471" y="353"/>
              </a:cxn>
              <a:cxn ang="0">
                <a:pos x="484" y="429"/>
              </a:cxn>
              <a:cxn ang="0">
                <a:pos x="419" y="478"/>
              </a:cxn>
              <a:cxn ang="0">
                <a:pos x="351" y="453"/>
              </a:cxn>
              <a:cxn ang="0">
                <a:pos x="306" y="440"/>
              </a:cxn>
              <a:cxn ang="0">
                <a:pos x="288" y="475"/>
              </a:cxn>
              <a:cxn ang="0">
                <a:pos x="257" y="512"/>
              </a:cxn>
              <a:cxn ang="0">
                <a:pos x="207" y="547"/>
              </a:cxn>
              <a:cxn ang="0">
                <a:pos x="176" y="592"/>
              </a:cxn>
              <a:cxn ang="0">
                <a:pos x="143" y="643"/>
              </a:cxn>
              <a:cxn ang="0">
                <a:pos x="110" y="694"/>
              </a:cxn>
              <a:cxn ang="0">
                <a:pos x="74" y="751"/>
              </a:cxn>
              <a:cxn ang="0">
                <a:pos x="24" y="782"/>
              </a:cxn>
              <a:cxn ang="0">
                <a:pos x="16" y="756"/>
              </a:cxn>
              <a:cxn ang="0">
                <a:pos x="42" y="700"/>
              </a:cxn>
              <a:cxn ang="0">
                <a:pos x="71" y="655"/>
              </a:cxn>
              <a:cxn ang="0">
                <a:pos x="98" y="605"/>
              </a:cxn>
              <a:cxn ang="0">
                <a:pos x="122" y="554"/>
              </a:cxn>
              <a:cxn ang="0">
                <a:pos x="119" y="497"/>
              </a:cxn>
              <a:cxn ang="0">
                <a:pos x="84" y="476"/>
              </a:cxn>
              <a:cxn ang="0">
                <a:pos x="48" y="437"/>
              </a:cxn>
              <a:cxn ang="0">
                <a:pos x="57" y="371"/>
              </a:cxn>
              <a:cxn ang="0">
                <a:pos x="101" y="319"/>
              </a:cxn>
              <a:cxn ang="0">
                <a:pos x="145" y="283"/>
              </a:cxn>
              <a:cxn ang="0">
                <a:pos x="199" y="249"/>
              </a:cxn>
              <a:cxn ang="0">
                <a:pos x="213" y="200"/>
              </a:cxn>
              <a:cxn ang="0">
                <a:pos x="221" y="157"/>
              </a:cxn>
              <a:cxn ang="0">
                <a:pos x="246" y="177"/>
              </a:cxn>
              <a:cxn ang="0">
                <a:pos x="260" y="149"/>
              </a:cxn>
              <a:cxn ang="0">
                <a:pos x="268" y="117"/>
              </a:cxn>
              <a:cxn ang="0">
                <a:pos x="302" y="115"/>
              </a:cxn>
              <a:cxn ang="0">
                <a:pos x="345" y="136"/>
              </a:cxn>
              <a:cxn ang="0">
                <a:pos x="375" y="124"/>
              </a:cxn>
              <a:cxn ang="0">
                <a:pos x="356" y="85"/>
              </a:cxn>
              <a:cxn ang="0">
                <a:pos x="346" y="38"/>
              </a:cxn>
              <a:cxn ang="0">
                <a:pos x="345" y="0"/>
              </a:cxn>
            </a:cxnLst>
            <a:rect l="0" t="0" r="r" b="b"/>
            <a:pathLst>
              <a:path w="484" h="783">
                <a:moveTo>
                  <a:pt x="345" y="0"/>
                </a:moveTo>
                <a:lnTo>
                  <a:pt x="373" y="27"/>
                </a:lnTo>
                <a:lnTo>
                  <a:pt x="397" y="69"/>
                </a:lnTo>
                <a:lnTo>
                  <a:pt x="434" y="100"/>
                </a:lnTo>
                <a:lnTo>
                  <a:pt x="465" y="147"/>
                </a:lnTo>
                <a:lnTo>
                  <a:pt x="467" y="196"/>
                </a:lnTo>
                <a:lnTo>
                  <a:pt x="466" y="251"/>
                </a:lnTo>
                <a:lnTo>
                  <a:pt x="461" y="281"/>
                </a:lnTo>
                <a:lnTo>
                  <a:pt x="453" y="327"/>
                </a:lnTo>
                <a:lnTo>
                  <a:pt x="471" y="353"/>
                </a:lnTo>
                <a:lnTo>
                  <a:pt x="484" y="386"/>
                </a:lnTo>
                <a:lnTo>
                  <a:pt x="484" y="429"/>
                </a:lnTo>
                <a:lnTo>
                  <a:pt x="459" y="462"/>
                </a:lnTo>
                <a:lnTo>
                  <a:pt x="419" y="478"/>
                </a:lnTo>
                <a:lnTo>
                  <a:pt x="383" y="475"/>
                </a:lnTo>
                <a:lnTo>
                  <a:pt x="351" y="453"/>
                </a:lnTo>
                <a:lnTo>
                  <a:pt x="326" y="442"/>
                </a:lnTo>
                <a:lnTo>
                  <a:pt x="306" y="440"/>
                </a:lnTo>
                <a:lnTo>
                  <a:pt x="292" y="449"/>
                </a:lnTo>
                <a:lnTo>
                  <a:pt x="288" y="475"/>
                </a:lnTo>
                <a:lnTo>
                  <a:pt x="283" y="493"/>
                </a:lnTo>
                <a:lnTo>
                  <a:pt x="257" y="512"/>
                </a:lnTo>
                <a:lnTo>
                  <a:pt x="231" y="526"/>
                </a:lnTo>
                <a:lnTo>
                  <a:pt x="207" y="547"/>
                </a:lnTo>
                <a:lnTo>
                  <a:pt x="186" y="572"/>
                </a:lnTo>
                <a:lnTo>
                  <a:pt x="176" y="592"/>
                </a:lnTo>
                <a:lnTo>
                  <a:pt x="160" y="613"/>
                </a:lnTo>
                <a:lnTo>
                  <a:pt x="143" y="643"/>
                </a:lnTo>
                <a:lnTo>
                  <a:pt x="126" y="671"/>
                </a:lnTo>
                <a:lnTo>
                  <a:pt x="110" y="694"/>
                </a:lnTo>
                <a:lnTo>
                  <a:pt x="93" y="726"/>
                </a:lnTo>
                <a:lnTo>
                  <a:pt x="74" y="751"/>
                </a:lnTo>
                <a:lnTo>
                  <a:pt x="46" y="769"/>
                </a:lnTo>
                <a:lnTo>
                  <a:pt x="24" y="782"/>
                </a:lnTo>
                <a:lnTo>
                  <a:pt x="0" y="783"/>
                </a:lnTo>
                <a:lnTo>
                  <a:pt x="16" y="756"/>
                </a:lnTo>
                <a:lnTo>
                  <a:pt x="32" y="722"/>
                </a:lnTo>
                <a:lnTo>
                  <a:pt x="42" y="700"/>
                </a:lnTo>
                <a:lnTo>
                  <a:pt x="68" y="680"/>
                </a:lnTo>
                <a:lnTo>
                  <a:pt x="71" y="655"/>
                </a:lnTo>
                <a:lnTo>
                  <a:pt x="84" y="627"/>
                </a:lnTo>
                <a:lnTo>
                  <a:pt x="98" y="605"/>
                </a:lnTo>
                <a:lnTo>
                  <a:pt x="112" y="578"/>
                </a:lnTo>
                <a:lnTo>
                  <a:pt x="122" y="554"/>
                </a:lnTo>
                <a:lnTo>
                  <a:pt x="125" y="525"/>
                </a:lnTo>
                <a:lnTo>
                  <a:pt x="119" y="497"/>
                </a:lnTo>
                <a:lnTo>
                  <a:pt x="101" y="485"/>
                </a:lnTo>
                <a:lnTo>
                  <a:pt x="84" y="476"/>
                </a:lnTo>
                <a:lnTo>
                  <a:pt x="60" y="464"/>
                </a:lnTo>
                <a:lnTo>
                  <a:pt x="48" y="437"/>
                </a:lnTo>
                <a:lnTo>
                  <a:pt x="50" y="408"/>
                </a:lnTo>
                <a:lnTo>
                  <a:pt x="57" y="371"/>
                </a:lnTo>
                <a:lnTo>
                  <a:pt x="68" y="346"/>
                </a:lnTo>
                <a:lnTo>
                  <a:pt x="101" y="319"/>
                </a:lnTo>
                <a:lnTo>
                  <a:pt x="125" y="299"/>
                </a:lnTo>
                <a:lnTo>
                  <a:pt x="145" y="283"/>
                </a:lnTo>
                <a:lnTo>
                  <a:pt x="174" y="267"/>
                </a:lnTo>
                <a:lnTo>
                  <a:pt x="199" y="249"/>
                </a:lnTo>
                <a:lnTo>
                  <a:pt x="209" y="222"/>
                </a:lnTo>
                <a:lnTo>
                  <a:pt x="213" y="200"/>
                </a:lnTo>
                <a:lnTo>
                  <a:pt x="214" y="176"/>
                </a:lnTo>
                <a:lnTo>
                  <a:pt x="221" y="157"/>
                </a:lnTo>
                <a:lnTo>
                  <a:pt x="229" y="169"/>
                </a:lnTo>
                <a:lnTo>
                  <a:pt x="246" y="177"/>
                </a:lnTo>
                <a:lnTo>
                  <a:pt x="257" y="164"/>
                </a:lnTo>
                <a:lnTo>
                  <a:pt x="260" y="149"/>
                </a:lnTo>
                <a:lnTo>
                  <a:pt x="263" y="130"/>
                </a:lnTo>
                <a:lnTo>
                  <a:pt x="268" y="117"/>
                </a:lnTo>
                <a:lnTo>
                  <a:pt x="282" y="108"/>
                </a:lnTo>
                <a:lnTo>
                  <a:pt x="302" y="115"/>
                </a:lnTo>
                <a:lnTo>
                  <a:pt x="324" y="127"/>
                </a:lnTo>
                <a:lnTo>
                  <a:pt x="345" y="136"/>
                </a:lnTo>
                <a:lnTo>
                  <a:pt x="362" y="140"/>
                </a:lnTo>
                <a:lnTo>
                  <a:pt x="375" y="124"/>
                </a:lnTo>
                <a:lnTo>
                  <a:pt x="369" y="105"/>
                </a:lnTo>
                <a:lnTo>
                  <a:pt x="356" y="85"/>
                </a:lnTo>
                <a:lnTo>
                  <a:pt x="351" y="61"/>
                </a:lnTo>
                <a:lnTo>
                  <a:pt x="346" y="38"/>
                </a:lnTo>
                <a:lnTo>
                  <a:pt x="344" y="17"/>
                </a:lnTo>
                <a:lnTo>
                  <a:pt x="345" y="0"/>
                </a:lnTo>
                <a:lnTo>
                  <a:pt x="345" y="0"/>
                </a:lnTo>
                <a:close/>
              </a:path>
            </a:pathLst>
          </a:cu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95" name="Freeform 915"/>
          <p:cNvSpPr>
            <a:spLocks/>
          </p:cNvSpPr>
          <p:nvPr/>
        </p:nvSpPr>
        <p:spPr bwMode="auto">
          <a:xfrm>
            <a:off x="9771063" y="3286125"/>
            <a:ext cx="771525" cy="1246188"/>
          </a:xfrm>
          <a:custGeom>
            <a:avLst/>
            <a:gdLst/>
            <a:ahLst/>
            <a:cxnLst>
              <a:cxn ang="0">
                <a:pos x="345" y="2"/>
              </a:cxn>
              <a:cxn ang="0">
                <a:pos x="397" y="70"/>
              </a:cxn>
              <a:cxn ang="0">
                <a:pos x="465" y="149"/>
              </a:cxn>
              <a:cxn ang="0">
                <a:pos x="466" y="252"/>
              </a:cxn>
              <a:cxn ang="0">
                <a:pos x="453" y="328"/>
              </a:cxn>
              <a:cxn ang="0">
                <a:pos x="483" y="386"/>
              </a:cxn>
              <a:cxn ang="0">
                <a:pos x="459" y="462"/>
              </a:cxn>
              <a:cxn ang="0">
                <a:pos x="385" y="475"/>
              </a:cxn>
              <a:cxn ang="0">
                <a:pos x="327" y="442"/>
              </a:cxn>
              <a:cxn ang="0">
                <a:pos x="293" y="449"/>
              </a:cxn>
              <a:cxn ang="0">
                <a:pos x="283" y="493"/>
              </a:cxn>
              <a:cxn ang="0">
                <a:pos x="230" y="526"/>
              </a:cxn>
              <a:cxn ang="0">
                <a:pos x="186" y="572"/>
              </a:cxn>
              <a:cxn ang="0">
                <a:pos x="160" y="613"/>
              </a:cxn>
              <a:cxn ang="0">
                <a:pos x="127" y="672"/>
              </a:cxn>
              <a:cxn ang="0">
                <a:pos x="93" y="726"/>
              </a:cxn>
              <a:cxn ang="0">
                <a:pos x="46" y="769"/>
              </a:cxn>
              <a:cxn ang="0">
                <a:pos x="2" y="783"/>
              </a:cxn>
              <a:cxn ang="0">
                <a:pos x="1" y="785"/>
              </a:cxn>
              <a:cxn ang="0">
                <a:pos x="47" y="771"/>
              </a:cxn>
              <a:cxn ang="0">
                <a:pos x="95" y="727"/>
              </a:cxn>
              <a:cxn ang="0">
                <a:pos x="128" y="673"/>
              </a:cxn>
              <a:cxn ang="0">
                <a:pos x="162" y="614"/>
              </a:cxn>
              <a:cxn ang="0">
                <a:pos x="188" y="573"/>
              </a:cxn>
              <a:cxn ang="0">
                <a:pos x="233" y="527"/>
              </a:cxn>
              <a:cxn ang="0">
                <a:pos x="285" y="494"/>
              </a:cxn>
              <a:cxn ang="0">
                <a:pos x="294" y="451"/>
              </a:cxn>
              <a:cxn ang="0">
                <a:pos x="326" y="444"/>
              </a:cxn>
              <a:cxn ang="0">
                <a:pos x="384" y="477"/>
              </a:cxn>
              <a:cxn ang="0">
                <a:pos x="461" y="463"/>
              </a:cxn>
              <a:cxn ang="0">
                <a:pos x="486" y="387"/>
              </a:cxn>
              <a:cxn ang="0">
                <a:pos x="455" y="328"/>
              </a:cxn>
              <a:cxn ang="0">
                <a:pos x="468" y="252"/>
              </a:cxn>
              <a:cxn ang="0">
                <a:pos x="467" y="148"/>
              </a:cxn>
              <a:cxn ang="0">
                <a:pos x="399" y="69"/>
              </a:cxn>
              <a:cxn ang="0">
                <a:pos x="347" y="0"/>
              </a:cxn>
            </a:cxnLst>
            <a:rect l="0" t="0" r="r" b="b"/>
            <a:pathLst>
              <a:path w="486" h="785">
                <a:moveTo>
                  <a:pt x="347" y="0"/>
                </a:moveTo>
                <a:lnTo>
                  <a:pt x="345" y="2"/>
                </a:lnTo>
                <a:lnTo>
                  <a:pt x="373" y="29"/>
                </a:lnTo>
                <a:lnTo>
                  <a:pt x="397" y="70"/>
                </a:lnTo>
                <a:lnTo>
                  <a:pt x="435" y="102"/>
                </a:lnTo>
                <a:lnTo>
                  <a:pt x="465" y="149"/>
                </a:lnTo>
                <a:lnTo>
                  <a:pt x="467" y="197"/>
                </a:lnTo>
                <a:lnTo>
                  <a:pt x="466" y="252"/>
                </a:lnTo>
                <a:lnTo>
                  <a:pt x="461" y="282"/>
                </a:lnTo>
                <a:lnTo>
                  <a:pt x="453" y="328"/>
                </a:lnTo>
                <a:lnTo>
                  <a:pt x="471" y="355"/>
                </a:lnTo>
                <a:lnTo>
                  <a:pt x="483" y="386"/>
                </a:lnTo>
                <a:lnTo>
                  <a:pt x="483" y="430"/>
                </a:lnTo>
                <a:lnTo>
                  <a:pt x="459" y="462"/>
                </a:lnTo>
                <a:lnTo>
                  <a:pt x="420" y="478"/>
                </a:lnTo>
                <a:lnTo>
                  <a:pt x="385" y="475"/>
                </a:lnTo>
                <a:lnTo>
                  <a:pt x="353" y="453"/>
                </a:lnTo>
                <a:lnTo>
                  <a:pt x="327" y="442"/>
                </a:lnTo>
                <a:lnTo>
                  <a:pt x="307" y="440"/>
                </a:lnTo>
                <a:lnTo>
                  <a:pt x="293" y="449"/>
                </a:lnTo>
                <a:lnTo>
                  <a:pt x="288" y="476"/>
                </a:lnTo>
                <a:lnTo>
                  <a:pt x="283" y="493"/>
                </a:lnTo>
                <a:lnTo>
                  <a:pt x="257" y="512"/>
                </a:lnTo>
                <a:lnTo>
                  <a:pt x="230" y="526"/>
                </a:lnTo>
                <a:lnTo>
                  <a:pt x="208" y="546"/>
                </a:lnTo>
                <a:lnTo>
                  <a:pt x="186" y="572"/>
                </a:lnTo>
                <a:lnTo>
                  <a:pt x="176" y="592"/>
                </a:lnTo>
                <a:lnTo>
                  <a:pt x="160" y="613"/>
                </a:lnTo>
                <a:lnTo>
                  <a:pt x="143" y="644"/>
                </a:lnTo>
                <a:lnTo>
                  <a:pt x="127" y="672"/>
                </a:lnTo>
                <a:lnTo>
                  <a:pt x="110" y="695"/>
                </a:lnTo>
                <a:lnTo>
                  <a:pt x="93" y="726"/>
                </a:lnTo>
                <a:lnTo>
                  <a:pt x="74" y="752"/>
                </a:lnTo>
                <a:lnTo>
                  <a:pt x="46" y="769"/>
                </a:lnTo>
                <a:lnTo>
                  <a:pt x="25" y="782"/>
                </a:lnTo>
                <a:lnTo>
                  <a:pt x="2" y="783"/>
                </a:lnTo>
                <a:lnTo>
                  <a:pt x="0" y="784"/>
                </a:lnTo>
                <a:lnTo>
                  <a:pt x="1" y="785"/>
                </a:lnTo>
                <a:lnTo>
                  <a:pt x="26" y="784"/>
                </a:lnTo>
                <a:lnTo>
                  <a:pt x="47" y="771"/>
                </a:lnTo>
                <a:lnTo>
                  <a:pt x="76" y="753"/>
                </a:lnTo>
                <a:lnTo>
                  <a:pt x="95" y="727"/>
                </a:lnTo>
                <a:lnTo>
                  <a:pt x="112" y="695"/>
                </a:lnTo>
                <a:lnTo>
                  <a:pt x="128" y="673"/>
                </a:lnTo>
                <a:lnTo>
                  <a:pt x="145" y="645"/>
                </a:lnTo>
                <a:lnTo>
                  <a:pt x="162" y="614"/>
                </a:lnTo>
                <a:lnTo>
                  <a:pt x="178" y="593"/>
                </a:lnTo>
                <a:lnTo>
                  <a:pt x="188" y="573"/>
                </a:lnTo>
                <a:lnTo>
                  <a:pt x="207" y="551"/>
                </a:lnTo>
                <a:lnTo>
                  <a:pt x="233" y="527"/>
                </a:lnTo>
                <a:lnTo>
                  <a:pt x="258" y="514"/>
                </a:lnTo>
                <a:lnTo>
                  <a:pt x="285" y="494"/>
                </a:lnTo>
                <a:lnTo>
                  <a:pt x="290" y="476"/>
                </a:lnTo>
                <a:lnTo>
                  <a:pt x="294" y="451"/>
                </a:lnTo>
                <a:lnTo>
                  <a:pt x="307" y="442"/>
                </a:lnTo>
                <a:lnTo>
                  <a:pt x="326" y="444"/>
                </a:lnTo>
                <a:lnTo>
                  <a:pt x="352" y="455"/>
                </a:lnTo>
                <a:lnTo>
                  <a:pt x="384" y="477"/>
                </a:lnTo>
                <a:lnTo>
                  <a:pt x="420" y="480"/>
                </a:lnTo>
                <a:lnTo>
                  <a:pt x="461" y="463"/>
                </a:lnTo>
                <a:lnTo>
                  <a:pt x="486" y="430"/>
                </a:lnTo>
                <a:lnTo>
                  <a:pt x="486" y="387"/>
                </a:lnTo>
                <a:lnTo>
                  <a:pt x="473" y="354"/>
                </a:lnTo>
                <a:lnTo>
                  <a:pt x="455" y="328"/>
                </a:lnTo>
                <a:lnTo>
                  <a:pt x="463" y="282"/>
                </a:lnTo>
                <a:lnTo>
                  <a:pt x="468" y="252"/>
                </a:lnTo>
                <a:lnTo>
                  <a:pt x="469" y="197"/>
                </a:lnTo>
                <a:lnTo>
                  <a:pt x="467" y="148"/>
                </a:lnTo>
                <a:lnTo>
                  <a:pt x="436" y="100"/>
                </a:lnTo>
                <a:lnTo>
                  <a:pt x="399" y="69"/>
                </a:lnTo>
                <a:lnTo>
                  <a:pt x="374" y="26"/>
                </a:lnTo>
                <a:lnTo>
                  <a:pt x="347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96" name="Freeform 916"/>
          <p:cNvSpPr>
            <a:spLocks/>
          </p:cNvSpPr>
          <p:nvPr/>
        </p:nvSpPr>
        <p:spPr bwMode="auto">
          <a:xfrm>
            <a:off x="9771063" y="3535363"/>
            <a:ext cx="354012" cy="995362"/>
          </a:xfrm>
          <a:custGeom>
            <a:avLst/>
            <a:gdLst/>
            <a:ahLst/>
            <a:cxnLst>
              <a:cxn ang="0">
                <a:pos x="2" y="626"/>
              </a:cxn>
              <a:cxn ang="0">
                <a:pos x="18" y="601"/>
              </a:cxn>
              <a:cxn ang="0">
                <a:pos x="34" y="566"/>
              </a:cxn>
              <a:cxn ang="0">
                <a:pos x="44" y="545"/>
              </a:cxn>
              <a:cxn ang="0">
                <a:pos x="69" y="525"/>
              </a:cxn>
              <a:cxn ang="0">
                <a:pos x="73" y="499"/>
              </a:cxn>
              <a:cxn ang="0">
                <a:pos x="86" y="472"/>
              </a:cxn>
              <a:cxn ang="0">
                <a:pos x="100" y="450"/>
              </a:cxn>
              <a:cxn ang="0">
                <a:pos x="114" y="422"/>
              </a:cxn>
              <a:cxn ang="0">
                <a:pos x="124" y="398"/>
              </a:cxn>
              <a:cxn ang="0">
                <a:pos x="127" y="369"/>
              </a:cxn>
              <a:cxn ang="0">
                <a:pos x="121" y="341"/>
              </a:cxn>
              <a:cxn ang="0">
                <a:pos x="102" y="328"/>
              </a:cxn>
              <a:cxn ang="0">
                <a:pos x="85" y="319"/>
              </a:cxn>
              <a:cxn ang="0">
                <a:pos x="61" y="307"/>
              </a:cxn>
              <a:cxn ang="0">
                <a:pos x="50" y="280"/>
              </a:cxn>
              <a:cxn ang="0">
                <a:pos x="52" y="252"/>
              </a:cxn>
              <a:cxn ang="0">
                <a:pos x="59" y="216"/>
              </a:cxn>
              <a:cxn ang="0">
                <a:pos x="70" y="190"/>
              </a:cxn>
              <a:cxn ang="0">
                <a:pos x="102" y="164"/>
              </a:cxn>
              <a:cxn ang="0">
                <a:pos x="126" y="144"/>
              </a:cxn>
              <a:cxn ang="0">
                <a:pos x="147" y="128"/>
              </a:cxn>
              <a:cxn ang="0">
                <a:pos x="175" y="112"/>
              </a:cxn>
              <a:cxn ang="0">
                <a:pos x="200" y="94"/>
              </a:cxn>
              <a:cxn ang="0">
                <a:pos x="211" y="67"/>
              </a:cxn>
              <a:cxn ang="0">
                <a:pos x="214" y="44"/>
              </a:cxn>
              <a:cxn ang="0">
                <a:pos x="216" y="20"/>
              </a:cxn>
              <a:cxn ang="0">
                <a:pos x="222" y="3"/>
              </a:cxn>
              <a:cxn ang="0">
                <a:pos x="223" y="0"/>
              </a:cxn>
              <a:cxn ang="0">
                <a:pos x="221" y="0"/>
              </a:cxn>
              <a:cxn ang="0">
                <a:pos x="214" y="19"/>
              </a:cxn>
              <a:cxn ang="0">
                <a:pos x="213" y="44"/>
              </a:cxn>
              <a:cxn ang="0">
                <a:pos x="209" y="66"/>
              </a:cxn>
              <a:cxn ang="0">
                <a:pos x="199" y="92"/>
              </a:cxn>
              <a:cxn ang="0">
                <a:pos x="174" y="110"/>
              </a:cxn>
              <a:cxn ang="0">
                <a:pos x="146" y="127"/>
              </a:cxn>
              <a:cxn ang="0">
                <a:pos x="125" y="142"/>
              </a:cxn>
              <a:cxn ang="0">
                <a:pos x="101" y="162"/>
              </a:cxn>
              <a:cxn ang="0">
                <a:pos x="68" y="189"/>
              </a:cxn>
              <a:cxn ang="0">
                <a:pos x="58" y="214"/>
              </a:cxn>
              <a:cxn ang="0">
                <a:pos x="50" y="252"/>
              </a:cxn>
              <a:cxn ang="0">
                <a:pos x="48" y="281"/>
              </a:cxn>
              <a:cxn ang="0">
                <a:pos x="60" y="308"/>
              </a:cxn>
              <a:cxn ang="0">
                <a:pos x="84" y="321"/>
              </a:cxn>
              <a:cxn ang="0">
                <a:pos x="101" y="330"/>
              </a:cxn>
              <a:cxn ang="0">
                <a:pos x="120" y="342"/>
              </a:cxn>
              <a:cxn ang="0">
                <a:pos x="125" y="369"/>
              </a:cxn>
              <a:cxn ang="0">
                <a:pos x="122" y="397"/>
              </a:cxn>
              <a:cxn ang="0">
                <a:pos x="112" y="421"/>
              </a:cxn>
              <a:cxn ang="0">
                <a:pos x="98" y="449"/>
              </a:cxn>
              <a:cxn ang="0">
                <a:pos x="84" y="471"/>
              </a:cxn>
              <a:cxn ang="0">
                <a:pos x="71" y="498"/>
              </a:cxn>
              <a:cxn ang="0">
                <a:pos x="68" y="523"/>
              </a:cxn>
              <a:cxn ang="0">
                <a:pos x="42" y="544"/>
              </a:cxn>
              <a:cxn ang="0">
                <a:pos x="32" y="565"/>
              </a:cxn>
              <a:cxn ang="0">
                <a:pos x="16" y="600"/>
              </a:cxn>
              <a:cxn ang="0">
                <a:pos x="0" y="627"/>
              </a:cxn>
              <a:cxn ang="0">
                <a:pos x="2" y="626"/>
              </a:cxn>
            </a:cxnLst>
            <a:rect l="0" t="0" r="r" b="b"/>
            <a:pathLst>
              <a:path w="223" h="627">
                <a:moveTo>
                  <a:pt x="2" y="626"/>
                </a:moveTo>
                <a:lnTo>
                  <a:pt x="18" y="601"/>
                </a:lnTo>
                <a:lnTo>
                  <a:pt x="34" y="566"/>
                </a:lnTo>
                <a:lnTo>
                  <a:pt x="44" y="545"/>
                </a:lnTo>
                <a:lnTo>
                  <a:pt x="69" y="525"/>
                </a:lnTo>
                <a:lnTo>
                  <a:pt x="73" y="499"/>
                </a:lnTo>
                <a:lnTo>
                  <a:pt x="86" y="472"/>
                </a:lnTo>
                <a:lnTo>
                  <a:pt x="100" y="450"/>
                </a:lnTo>
                <a:lnTo>
                  <a:pt x="114" y="422"/>
                </a:lnTo>
                <a:lnTo>
                  <a:pt x="124" y="398"/>
                </a:lnTo>
                <a:lnTo>
                  <a:pt x="127" y="369"/>
                </a:lnTo>
                <a:lnTo>
                  <a:pt x="121" y="341"/>
                </a:lnTo>
                <a:lnTo>
                  <a:pt x="102" y="328"/>
                </a:lnTo>
                <a:lnTo>
                  <a:pt x="85" y="319"/>
                </a:lnTo>
                <a:lnTo>
                  <a:pt x="61" y="307"/>
                </a:lnTo>
                <a:lnTo>
                  <a:pt x="50" y="280"/>
                </a:lnTo>
                <a:lnTo>
                  <a:pt x="52" y="252"/>
                </a:lnTo>
                <a:lnTo>
                  <a:pt x="59" y="216"/>
                </a:lnTo>
                <a:lnTo>
                  <a:pt x="70" y="190"/>
                </a:lnTo>
                <a:lnTo>
                  <a:pt x="102" y="164"/>
                </a:lnTo>
                <a:lnTo>
                  <a:pt x="126" y="144"/>
                </a:lnTo>
                <a:lnTo>
                  <a:pt x="147" y="128"/>
                </a:lnTo>
                <a:lnTo>
                  <a:pt x="175" y="112"/>
                </a:lnTo>
                <a:lnTo>
                  <a:pt x="200" y="94"/>
                </a:lnTo>
                <a:lnTo>
                  <a:pt x="211" y="67"/>
                </a:lnTo>
                <a:lnTo>
                  <a:pt x="214" y="44"/>
                </a:lnTo>
                <a:lnTo>
                  <a:pt x="216" y="20"/>
                </a:lnTo>
                <a:lnTo>
                  <a:pt x="222" y="3"/>
                </a:lnTo>
                <a:lnTo>
                  <a:pt x="223" y="0"/>
                </a:lnTo>
                <a:lnTo>
                  <a:pt x="221" y="0"/>
                </a:lnTo>
                <a:lnTo>
                  <a:pt x="214" y="19"/>
                </a:lnTo>
                <a:lnTo>
                  <a:pt x="213" y="44"/>
                </a:lnTo>
                <a:lnTo>
                  <a:pt x="209" y="66"/>
                </a:lnTo>
                <a:lnTo>
                  <a:pt x="199" y="92"/>
                </a:lnTo>
                <a:lnTo>
                  <a:pt x="174" y="110"/>
                </a:lnTo>
                <a:lnTo>
                  <a:pt x="146" y="127"/>
                </a:lnTo>
                <a:lnTo>
                  <a:pt x="125" y="142"/>
                </a:lnTo>
                <a:lnTo>
                  <a:pt x="101" y="162"/>
                </a:lnTo>
                <a:lnTo>
                  <a:pt x="68" y="189"/>
                </a:lnTo>
                <a:lnTo>
                  <a:pt x="58" y="214"/>
                </a:lnTo>
                <a:lnTo>
                  <a:pt x="50" y="252"/>
                </a:lnTo>
                <a:lnTo>
                  <a:pt x="48" y="281"/>
                </a:lnTo>
                <a:lnTo>
                  <a:pt x="60" y="308"/>
                </a:lnTo>
                <a:lnTo>
                  <a:pt x="84" y="321"/>
                </a:lnTo>
                <a:lnTo>
                  <a:pt x="101" y="330"/>
                </a:lnTo>
                <a:lnTo>
                  <a:pt x="120" y="342"/>
                </a:lnTo>
                <a:lnTo>
                  <a:pt x="125" y="369"/>
                </a:lnTo>
                <a:lnTo>
                  <a:pt x="122" y="397"/>
                </a:lnTo>
                <a:lnTo>
                  <a:pt x="112" y="421"/>
                </a:lnTo>
                <a:lnTo>
                  <a:pt x="98" y="449"/>
                </a:lnTo>
                <a:lnTo>
                  <a:pt x="84" y="471"/>
                </a:lnTo>
                <a:lnTo>
                  <a:pt x="71" y="498"/>
                </a:lnTo>
                <a:lnTo>
                  <a:pt x="68" y="523"/>
                </a:lnTo>
                <a:lnTo>
                  <a:pt x="42" y="544"/>
                </a:lnTo>
                <a:lnTo>
                  <a:pt x="32" y="565"/>
                </a:lnTo>
                <a:lnTo>
                  <a:pt x="16" y="600"/>
                </a:lnTo>
                <a:lnTo>
                  <a:pt x="0" y="627"/>
                </a:lnTo>
                <a:lnTo>
                  <a:pt x="2" y="6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97" name="Freeform 917"/>
          <p:cNvSpPr>
            <a:spLocks/>
          </p:cNvSpPr>
          <p:nvPr/>
        </p:nvSpPr>
        <p:spPr bwMode="auto">
          <a:xfrm>
            <a:off x="10123488" y="3454400"/>
            <a:ext cx="246062" cy="114300"/>
          </a:xfrm>
          <a:custGeom>
            <a:avLst/>
            <a:gdLst/>
            <a:ahLst/>
            <a:cxnLst>
              <a:cxn ang="0">
                <a:pos x="0" y="54"/>
              </a:cxn>
              <a:cxn ang="0">
                <a:pos x="7" y="65"/>
              </a:cxn>
              <a:cxn ang="0">
                <a:pos x="25" y="72"/>
              </a:cxn>
              <a:cxn ang="0">
                <a:pos x="37" y="60"/>
              </a:cxn>
              <a:cxn ang="0">
                <a:pos x="40" y="44"/>
              </a:cxn>
              <a:cxn ang="0">
                <a:pos x="42" y="25"/>
              </a:cxn>
              <a:cxn ang="0">
                <a:pos x="48" y="12"/>
              </a:cxn>
              <a:cxn ang="0">
                <a:pos x="61" y="4"/>
              </a:cxn>
              <a:cxn ang="0">
                <a:pos x="80" y="10"/>
              </a:cxn>
              <a:cxn ang="0">
                <a:pos x="102" y="23"/>
              </a:cxn>
              <a:cxn ang="0">
                <a:pos x="123" y="32"/>
              </a:cxn>
              <a:cxn ang="0">
                <a:pos x="141" y="36"/>
              </a:cxn>
              <a:cxn ang="0">
                <a:pos x="155" y="20"/>
              </a:cxn>
              <a:cxn ang="0">
                <a:pos x="149" y="0"/>
              </a:cxn>
              <a:cxn ang="0">
                <a:pos x="148" y="1"/>
              </a:cxn>
              <a:cxn ang="0">
                <a:pos x="154" y="19"/>
              </a:cxn>
              <a:cxn ang="0">
                <a:pos x="141" y="34"/>
              </a:cxn>
              <a:cxn ang="0">
                <a:pos x="125" y="30"/>
              </a:cxn>
              <a:cxn ang="0">
                <a:pos x="103" y="21"/>
              </a:cxn>
              <a:cxn ang="0">
                <a:pos x="82" y="9"/>
              </a:cxn>
              <a:cxn ang="0">
                <a:pos x="61" y="2"/>
              </a:cxn>
              <a:cxn ang="0">
                <a:pos x="46" y="11"/>
              </a:cxn>
              <a:cxn ang="0">
                <a:pos x="41" y="24"/>
              </a:cxn>
              <a:cxn ang="0">
                <a:pos x="38" y="44"/>
              </a:cxn>
              <a:cxn ang="0">
                <a:pos x="36" y="58"/>
              </a:cxn>
              <a:cxn ang="0">
                <a:pos x="24" y="71"/>
              </a:cxn>
              <a:cxn ang="0">
                <a:pos x="9" y="64"/>
              </a:cxn>
              <a:cxn ang="0">
                <a:pos x="1" y="51"/>
              </a:cxn>
              <a:cxn ang="0">
                <a:pos x="0" y="54"/>
              </a:cxn>
            </a:cxnLst>
            <a:rect l="0" t="0" r="r" b="b"/>
            <a:pathLst>
              <a:path w="155" h="72">
                <a:moveTo>
                  <a:pt x="0" y="54"/>
                </a:moveTo>
                <a:lnTo>
                  <a:pt x="7" y="65"/>
                </a:lnTo>
                <a:lnTo>
                  <a:pt x="25" y="72"/>
                </a:lnTo>
                <a:lnTo>
                  <a:pt x="37" y="60"/>
                </a:lnTo>
                <a:lnTo>
                  <a:pt x="40" y="44"/>
                </a:lnTo>
                <a:lnTo>
                  <a:pt x="42" y="25"/>
                </a:lnTo>
                <a:lnTo>
                  <a:pt x="48" y="12"/>
                </a:lnTo>
                <a:lnTo>
                  <a:pt x="61" y="4"/>
                </a:lnTo>
                <a:lnTo>
                  <a:pt x="80" y="10"/>
                </a:lnTo>
                <a:lnTo>
                  <a:pt x="102" y="23"/>
                </a:lnTo>
                <a:lnTo>
                  <a:pt x="123" y="32"/>
                </a:lnTo>
                <a:lnTo>
                  <a:pt x="141" y="36"/>
                </a:lnTo>
                <a:lnTo>
                  <a:pt x="155" y="20"/>
                </a:lnTo>
                <a:lnTo>
                  <a:pt x="149" y="0"/>
                </a:lnTo>
                <a:lnTo>
                  <a:pt x="148" y="1"/>
                </a:lnTo>
                <a:lnTo>
                  <a:pt x="154" y="19"/>
                </a:lnTo>
                <a:lnTo>
                  <a:pt x="141" y="34"/>
                </a:lnTo>
                <a:lnTo>
                  <a:pt x="125" y="30"/>
                </a:lnTo>
                <a:lnTo>
                  <a:pt x="103" y="21"/>
                </a:lnTo>
                <a:lnTo>
                  <a:pt x="82" y="9"/>
                </a:lnTo>
                <a:lnTo>
                  <a:pt x="61" y="2"/>
                </a:lnTo>
                <a:lnTo>
                  <a:pt x="46" y="11"/>
                </a:lnTo>
                <a:lnTo>
                  <a:pt x="41" y="24"/>
                </a:lnTo>
                <a:lnTo>
                  <a:pt x="38" y="44"/>
                </a:lnTo>
                <a:lnTo>
                  <a:pt x="36" y="58"/>
                </a:lnTo>
                <a:lnTo>
                  <a:pt x="24" y="71"/>
                </a:lnTo>
                <a:lnTo>
                  <a:pt x="9" y="64"/>
                </a:lnTo>
                <a:lnTo>
                  <a:pt x="1" y="51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98" name="Freeform 918"/>
          <p:cNvSpPr>
            <a:spLocks/>
          </p:cNvSpPr>
          <p:nvPr/>
        </p:nvSpPr>
        <p:spPr bwMode="auto">
          <a:xfrm>
            <a:off x="10317163" y="3286125"/>
            <a:ext cx="42862" cy="169863"/>
          </a:xfrm>
          <a:custGeom>
            <a:avLst/>
            <a:gdLst/>
            <a:ahLst/>
            <a:cxnLst>
              <a:cxn ang="0">
                <a:pos x="27" y="106"/>
              </a:cxn>
              <a:cxn ang="0">
                <a:pos x="14" y="86"/>
              </a:cxn>
              <a:cxn ang="0">
                <a:pos x="9" y="62"/>
              </a:cxn>
              <a:cxn ang="0">
                <a:pos x="4" y="39"/>
              </a:cxn>
              <a:cxn ang="0">
                <a:pos x="2" y="18"/>
              </a:cxn>
              <a:cxn ang="0">
                <a:pos x="3" y="3"/>
              </a:cxn>
              <a:cxn ang="0">
                <a:pos x="3" y="0"/>
              </a:cxn>
              <a:cxn ang="0">
                <a:pos x="1" y="1"/>
              </a:cxn>
              <a:cxn ang="0">
                <a:pos x="0" y="18"/>
              </a:cxn>
              <a:cxn ang="0">
                <a:pos x="2" y="39"/>
              </a:cxn>
              <a:cxn ang="0">
                <a:pos x="7" y="62"/>
              </a:cxn>
              <a:cxn ang="0">
                <a:pos x="12" y="87"/>
              </a:cxn>
              <a:cxn ang="0">
                <a:pos x="26" y="107"/>
              </a:cxn>
              <a:cxn ang="0">
                <a:pos x="27" y="106"/>
              </a:cxn>
            </a:cxnLst>
            <a:rect l="0" t="0" r="r" b="b"/>
            <a:pathLst>
              <a:path w="27" h="107">
                <a:moveTo>
                  <a:pt x="27" y="106"/>
                </a:moveTo>
                <a:lnTo>
                  <a:pt x="14" y="86"/>
                </a:lnTo>
                <a:lnTo>
                  <a:pt x="9" y="62"/>
                </a:lnTo>
                <a:lnTo>
                  <a:pt x="4" y="39"/>
                </a:lnTo>
                <a:lnTo>
                  <a:pt x="2" y="18"/>
                </a:lnTo>
                <a:lnTo>
                  <a:pt x="3" y="3"/>
                </a:lnTo>
                <a:lnTo>
                  <a:pt x="3" y="0"/>
                </a:lnTo>
                <a:lnTo>
                  <a:pt x="1" y="1"/>
                </a:lnTo>
                <a:lnTo>
                  <a:pt x="0" y="18"/>
                </a:lnTo>
                <a:lnTo>
                  <a:pt x="2" y="39"/>
                </a:lnTo>
                <a:lnTo>
                  <a:pt x="7" y="62"/>
                </a:lnTo>
                <a:lnTo>
                  <a:pt x="12" y="87"/>
                </a:lnTo>
                <a:lnTo>
                  <a:pt x="26" y="107"/>
                </a:lnTo>
                <a:lnTo>
                  <a:pt x="27" y="10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99" name="Freeform 919"/>
          <p:cNvSpPr>
            <a:spLocks/>
          </p:cNvSpPr>
          <p:nvPr/>
        </p:nvSpPr>
        <p:spPr bwMode="auto">
          <a:xfrm>
            <a:off x="8594725" y="2844800"/>
            <a:ext cx="1228725" cy="1516063"/>
          </a:xfrm>
          <a:custGeom>
            <a:avLst/>
            <a:gdLst/>
            <a:ahLst/>
            <a:cxnLst>
              <a:cxn ang="0">
                <a:pos x="680" y="99"/>
              </a:cxn>
              <a:cxn ang="0">
                <a:pos x="637" y="94"/>
              </a:cxn>
              <a:cxn ang="0">
                <a:pos x="591" y="84"/>
              </a:cxn>
              <a:cxn ang="0">
                <a:pos x="548" y="64"/>
              </a:cxn>
              <a:cxn ang="0">
                <a:pos x="499" y="43"/>
              </a:cxn>
              <a:cxn ang="0">
                <a:pos x="451" y="23"/>
              </a:cxn>
              <a:cxn ang="0">
                <a:pos x="405" y="5"/>
              </a:cxn>
              <a:cxn ang="0">
                <a:pos x="359" y="0"/>
              </a:cxn>
              <a:cxn ang="0">
                <a:pos x="316" y="0"/>
              </a:cxn>
              <a:cxn ang="0">
                <a:pos x="273" y="5"/>
              </a:cxn>
              <a:cxn ang="0">
                <a:pos x="226" y="23"/>
              </a:cxn>
              <a:cxn ang="0">
                <a:pos x="188" y="58"/>
              </a:cxn>
              <a:cxn ang="0">
                <a:pos x="175" y="104"/>
              </a:cxn>
              <a:cxn ang="0">
                <a:pos x="166" y="147"/>
              </a:cxn>
              <a:cxn ang="0">
                <a:pos x="148" y="180"/>
              </a:cxn>
              <a:cxn ang="0">
                <a:pos x="117" y="219"/>
              </a:cxn>
              <a:cxn ang="0">
                <a:pos x="79" y="262"/>
              </a:cxn>
              <a:cxn ang="0">
                <a:pos x="50" y="326"/>
              </a:cxn>
              <a:cxn ang="0">
                <a:pos x="43" y="392"/>
              </a:cxn>
              <a:cxn ang="0">
                <a:pos x="43" y="463"/>
              </a:cxn>
              <a:cxn ang="0">
                <a:pos x="38" y="509"/>
              </a:cxn>
              <a:cxn ang="0">
                <a:pos x="10" y="534"/>
              </a:cxn>
              <a:cxn ang="0">
                <a:pos x="0" y="562"/>
              </a:cxn>
              <a:cxn ang="0">
                <a:pos x="22" y="603"/>
              </a:cxn>
              <a:cxn ang="0">
                <a:pos x="61" y="657"/>
              </a:cxn>
              <a:cxn ang="0">
                <a:pos x="86" y="700"/>
              </a:cxn>
              <a:cxn ang="0">
                <a:pos x="91" y="754"/>
              </a:cxn>
              <a:cxn ang="0">
                <a:pos x="112" y="797"/>
              </a:cxn>
              <a:cxn ang="0">
                <a:pos x="132" y="835"/>
              </a:cxn>
              <a:cxn ang="0">
                <a:pos x="152" y="868"/>
              </a:cxn>
              <a:cxn ang="0">
                <a:pos x="170" y="894"/>
              </a:cxn>
              <a:cxn ang="0">
                <a:pos x="178" y="935"/>
              </a:cxn>
              <a:cxn ang="0">
                <a:pos x="224" y="955"/>
              </a:cxn>
              <a:cxn ang="0">
                <a:pos x="285" y="945"/>
              </a:cxn>
              <a:cxn ang="0">
                <a:pos x="306" y="932"/>
              </a:cxn>
              <a:cxn ang="0">
                <a:pos x="306" y="909"/>
              </a:cxn>
              <a:cxn ang="0">
                <a:pos x="351" y="868"/>
              </a:cxn>
              <a:cxn ang="0">
                <a:pos x="395" y="837"/>
              </a:cxn>
              <a:cxn ang="0">
                <a:pos x="462" y="802"/>
              </a:cxn>
              <a:cxn ang="0">
                <a:pos x="517" y="776"/>
              </a:cxn>
              <a:cxn ang="0">
                <a:pos x="573" y="749"/>
              </a:cxn>
              <a:cxn ang="0">
                <a:pos x="612" y="710"/>
              </a:cxn>
              <a:cxn ang="0">
                <a:pos x="668" y="667"/>
              </a:cxn>
              <a:cxn ang="0">
                <a:pos x="693" y="603"/>
              </a:cxn>
              <a:cxn ang="0">
                <a:pos x="718" y="552"/>
              </a:cxn>
              <a:cxn ang="0">
                <a:pos x="721" y="511"/>
              </a:cxn>
              <a:cxn ang="0">
                <a:pos x="736" y="466"/>
              </a:cxn>
              <a:cxn ang="0">
                <a:pos x="736" y="402"/>
              </a:cxn>
              <a:cxn ang="0">
                <a:pos x="754" y="349"/>
              </a:cxn>
              <a:cxn ang="0">
                <a:pos x="774" y="310"/>
              </a:cxn>
              <a:cxn ang="0">
                <a:pos x="738" y="267"/>
              </a:cxn>
              <a:cxn ang="0">
                <a:pos x="716" y="211"/>
              </a:cxn>
              <a:cxn ang="0">
                <a:pos x="703" y="165"/>
              </a:cxn>
              <a:cxn ang="0">
                <a:pos x="680" y="99"/>
              </a:cxn>
              <a:cxn ang="0">
                <a:pos x="680" y="99"/>
              </a:cxn>
            </a:cxnLst>
            <a:rect l="0" t="0" r="r" b="b"/>
            <a:pathLst>
              <a:path w="774" h="955">
                <a:moveTo>
                  <a:pt x="680" y="99"/>
                </a:moveTo>
                <a:lnTo>
                  <a:pt x="637" y="94"/>
                </a:lnTo>
                <a:lnTo>
                  <a:pt x="591" y="84"/>
                </a:lnTo>
                <a:lnTo>
                  <a:pt x="548" y="64"/>
                </a:lnTo>
                <a:lnTo>
                  <a:pt x="499" y="43"/>
                </a:lnTo>
                <a:lnTo>
                  <a:pt x="451" y="23"/>
                </a:lnTo>
                <a:lnTo>
                  <a:pt x="405" y="5"/>
                </a:lnTo>
                <a:lnTo>
                  <a:pt x="359" y="0"/>
                </a:lnTo>
                <a:lnTo>
                  <a:pt x="316" y="0"/>
                </a:lnTo>
                <a:lnTo>
                  <a:pt x="273" y="5"/>
                </a:lnTo>
                <a:lnTo>
                  <a:pt x="226" y="23"/>
                </a:lnTo>
                <a:lnTo>
                  <a:pt x="188" y="58"/>
                </a:lnTo>
                <a:lnTo>
                  <a:pt x="175" y="104"/>
                </a:lnTo>
                <a:lnTo>
                  <a:pt x="166" y="147"/>
                </a:lnTo>
                <a:lnTo>
                  <a:pt x="148" y="180"/>
                </a:lnTo>
                <a:lnTo>
                  <a:pt x="117" y="219"/>
                </a:lnTo>
                <a:lnTo>
                  <a:pt x="79" y="262"/>
                </a:lnTo>
                <a:lnTo>
                  <a:pt x="50" y="326"/>
                </a:lnTo>
                <a:lnTo>
                  <a:pt x="43" y="392"/>
                </a:lnTo>
                <a:lnTo>
                  <a:pt x="43" y="463"/>
                </a:lnTo>
                <a:lnTo>
                  <a:pt x="38" y="509"/>
                </a:lnTo>
                <a:lnTo>
                  <a:pt x="10" y="534"/>
                </a:lnTo>
                <a:lnTo>
                  <a:pt x="0" y="562"/>
                </a:lnTo>
                <a:lnTo>
                  <a:pt x="22" y="603"/>
                </a:lnTo>
                <a:lnTo>
                  <a:pt x="61" y="657"/>
                </a:lnTo>
                <a:lnTo>
                  <a:pt x="86" y="700"/>
                </a:lnTo>
                <a:lnTo>
                  <a:pt x="91" y="754"/>
                </a:lnTo>
                <a:lnTo>
                  <a:pt x="112" y="797"/>
                </a:lnTo>
                <a:lnTo>
                  <a:pt x="132" y="835"/>
                </a:lnTo>
                <a:lnTo>
                  <a:pt x="152" y="868"/>
                </a:lnTo>
                <a:lnTo>
                  <a:pt x="170" y="894"/>
                </a:lnTo>
                <a:lnTo>
                  <a:pt x="178" y="935"/>
                </a:lnTo>
                <a:lnTo>
                  <a:pt x="224" y="955"/>
                </a:lnTo>
                <a:lnTo>
                  <a:pt x="285" y="945"/>
                </a:lnTo>
                <a:lnTo>
                  <a:pt x="306" y="932"/>
                </a:lnTo>
                <a:lnTo>
                  <a:pt x="306" y="909"/>
                </a:lnTo>
                <a:lnTo>
                  <a:pt x="351" y="868"/>
                </a:lnTo>
                <a:lnTo>
                  <a:pt x="395" y="837"/>
                </a:lnTo>
                <a:lnTo>
                  <a:pt x="462" y="802"/>
                </a:lnTo>
                <a:lnTo>
                  <a:pt x="517" y="776"/>
                </a:lnTo>
                <a:lnTo>
                  <a:pt x="573" y="749"/>
                </a:lnTo>
                <a:lnTo>
                  <a:pt x="612" y="710"/>
                </a:lnTo>
                <a:lnTo>
                  <a:pt x="668" y="667"/>
                </a:lnTo>
                <a:lnTo>
                  <a:pt x="693" y="603"/>
                </a:lnTo>
                <a:lnTo>
                  <a:pt x="718" y="552"/>
                </a:lnTo>
                <a:lnTo>
                  <a:pt x="721" y="511"/>
                </a:lnTo>
                <a:lnTo>
                  <a:pt x="736" y="466"/>
                </a:lnTo>
                <a:lnTo>
                  <a:pt x="736" y="402"/>
                </a:lnTo>
                <a:lnTo>
                  <a:pt x="754" y="349"/>
                </a:lnTo>
                <a:lnTo>
                  <a:pt x="774" y="310"/>
                </a:lnTo>
                <a:lnTo>
                  <a:pt x="738" y="267"/>
                </a:lnTo>
                <a:lnTo>
                  <a:pt x="716" y="211"/>
                </a:lnTo>
                <a:lnTo>
                  <a:pt x="703" y="165"/>
                </a:lnTo>
                <a:lnTo>
                  <a:pt x="680" y="99"/>
                </a:lnTo>
                <a:lnTo>
                  <a:pt x="680" y="99"/>
                </a:lnTo>
                <a:close/>
              </a:path>
            </a:pathLst>
          </a:custGeom>
          <a:solidFill>
            <a:srgbClr val="66FF3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00" name="Freeform 920"/>
          <p:cNvSpPr>
            <a:spLocks/>
          </p:cNvSpPr>
          <p:nvPr/>
        </p:nvSpPr>
        <p:spPr bwMode="auto">
          <a:xfrm>
            <a:off x="8585200" y="2835275"/>
            <a:ext cx="1089025" cy="1500188"/>
          </a:xfrm>
          <a:custGeom>
            <a:avLst/>
            <a:gdLst/>
            <a:ahLst/>
            <a:cxnLst>
              <a:cxn ang="0">
                <a:pos x="686" y="99"/>
              </a:cxn>
              <a:cxn ang="0">
                <a:pos x="599" y="84"/>
              </a:cxn>
              <a:cxn ang="0">
                <a:pos x="508" y="44"/>
              </a:cxn>
              <a:cxn ang="0">
                <a:pos x="412" y="6"/>
              </a:cxn>
              <a:cxn ang="0">
                <a:pos x="322" y="0"/>
              </a:cxn>
              <a:cxn ang="0">
                <a:pos x="230" y="24"/>
              </a:cxn>
              <a:cxn ang="0">
                <a:pos x="176" y="107"/>
              </a:cxn>
              <a:cxn ang="0">
                <a:pos x="149" y="182"/>
              </a:cxn>
              <a:cxn ang="0">
                <a:pos x="80" y="265"/>
              </a:cxn>
              <a:cxn ang="0">
                <a:pos x="43" y="398"/>
              </a:cxn>
              <a:cxn ang="0">
                <a:pos x="38" y="512"/>
              </a:cxn>
              <a:cxn ang="0">
                <a:pos x="0" y="568"/>
              </a:cxn>
              <a:cxn ang="0">
                <a:pos x="61" y="665"/>
              </a:cxn>
              <a:cxn ang="0">
                <a:pos x="91" y="761"/>
              </a:cxn>
              <a:cxn ang="0">
                <a:pos x="133" y="844"/>
              </a:cxn>
              <a:cxn ang="0">
                <a:pos x="171" y="902"/>
              </a:cxn>
              <a:cxn ang="0">
                <a:pos x="190" y="936"/>
              </a:cxn>
              <a:cxn ang="0">
                <a:pos x="162" y="868"/>
              </a:cxn>
              <a:cxn ang="0">
                <a:pos x="125" y="805"/>
              </a:cxn>
              <a:cxn ang="0">
                <a:pos x="98" y="705"/>
              </a:cxn>
              <a:cxn ang="0">
                <a:pos x="33" y="607"/>
              </a:cxn>
              <a:cxn ang="0">
                <a:pos x="20" y="544"/>
              </a:cxn>
              <a:cxn ang="0">
                <a:pos x="55" y="470"/>
              </a:cxn>
              <a:cxn ang="0">
                <a:pos x="62" y="334"/>
              </a:cxn>
              <a:cxn ang="0">
                <a:pos x="127" y="228"/>
              </a:cxn>
              <a:cxn ang="0">
                <a:pos x="178" y="154"/>
              </a:cxn>
              <a:cxn ang="0">
                <a:pos x="199" y="68"/>
              </a:cxn>
              <a:cxn ang="0">
                <a:pos x="279" y="17"/>
              </a:cxn>
              <a:cxn ang="0">
                <a:pos x="365" y="12"/>
              </a:cxn>
              <a:cxn ang="0">
                <a:pos x="450" y="33"/>
              </a:cxn>
              <a:cxn ang="0">
                <a:pos x="551" y="75"/>
              </a:cxn>
              <a:cxn ang="0">
                <a:pos x="642" y="106"/>
              </a:cxn>
            </a:cxnLst>
            <a:rect l="0" t="0" r="r" b="b"/>
            <a:pathLst>
              <a:path w="686" h="945">
                <a:moveTo>
                  <a:pt x="686" y="111"/>
                </a:moveTo>
                <a:lnTo>
                  <a:pt x="686" y="99"/>
                </a:lnTo>
                <a:lnTo>
                  <a:pt x="644" y="94"/>
                </a:lnTo>
                <a:lnTo>
                  <a:pt x="599" y="84"/>
                </a:lnTo>
                <a:lnTo>
                  <a:pt x="556" y="64"/>
                </a:lnTo>
                <a:lnTo>
                  <a:pt x="508" y="44"/>
                </a:lnTo>
                <a:lnTo>
                  <a:pt x="464" y="25"/>
                </a:lnTo>
                <a:lnTo>
                  <a:pt x="412" y="6"/>
                </a:lnTo>
                <a:lnTo>
                  <a:pt x="366" y="0"/>
                </a:lnTo>
                <a:lnTo>
                  <a:pt x="322" y="0"/>
                </a:lnTo>
                <a:lnTo>
                  <a:pt x="278" y="5"/>
                </a:lnTo>
                <a:lnTo>
                  <a:pt x="230" y="24"/>
                </a:lnTo>
                <a:lnTo>
                  <a:pt x="188" y="61"/>
                </a:lnTo>
                <a:lnTo>
                  <a:pt x="176" y="107"/>
                </a:lnTo>
                <a:lnTo>
                  <a:pt x="166" y="152"/>
                </a:lnTo>
                <a:lnTo>
                  <a:pt x="149" y="182"/>
                </a:lnTo>
                <a:lnTo>
                  <a:pt x="118" y="221"/>
                </a:lnTo>
                <a:lnTo>
                  <a:pt x="80" y="265"/>
                </a:lnTo>
                <a:lnTo>
                  <a:pt x="51" y="330"/>
                </a:lnTo>
                <a:lnTo>
                  <a:pt x="43" y="398"/>
                </a:lnTo>
                <a:lnTo>
                  <a:pt x="43" y="469"/>
                </a:lnTo>
                <a:lnTo>
                  <a:pt x="38" y="512"/>
                </a:lnTo>
                <a:lnTo>
                  <a:pt x="11" y="536"/>
                </a:lnTo>
                <a:lnTo>
                  <a:pt x="0" y="568"/>
                </a:lnTo>
                <a:lnTo>
                  <a:pt x="23" y="612"/>
                </a:lnTo>
                <a:lnTo>
                  <a:pt x="61" y="665"/>
                </a:lnTo>
                <a:lnTo>
                  <a:pt x="87" y="707"/>
                </a:lnTo>
                <a:lnTo>
                  <a:pt x="91" y="761"/>
                </a:lnTo>
                <a:lnTo>
                  <a:pt x="111" y="800"/>
                </a:lnTo>
                <a:lnTo>
                  <a:pt x="133" y="844"/>
                </a:lnTo>
                <a:lnTo>
                  <a:pt x="155" y="880"/>
                </a:lnTo>
                <a:lnTo>
                  <a:pt x="171" y="902"/>
                </a:lnTo>
                <a:lnTo>
                  <a:pt x="179" y="945"/>
                </a:lnTo>
                <a:lnTo>
                  <a:pt x="190" y="936"/>
                </a:lnTo>
                <a:lnTo>
                  <a:pt x="182" y="898"/>
                </a:lnTo>
                <a:lnTo>
                  <a:pt x="162" y="868"/>
                </a:lnTo>
                <a:lnTo>
                  <a:pt x="143" y="838"/>
                </a:lnTo>
                <a:lnTo>
                  <a:pt x="125" y="805"/>
                </a:lnTo>
                <a:lnTo>
                  <a:pt x="103" y="758"/>
                </a:lnTo>
                <a:lnTo>
                  <a:pt x="98" y="705"/>
                </a:lnTo>
                <a:lnTo>
                  <a:pt x="72" y="661"/>
                </a:lnTo>
                <a:lnTo>
                  <a:pt x="33" y="607"/>
                </a:lnTo>
                <a:lnTo>
                  <a:pt x="12" y="568"/>
                </a:lnTo>
                <a:lnTo>
                  <a:pt x="20" y="544"/>
                </a:lnTo>
                <a:lnTo>
                  <a:pt x="50" y="518"/>
                </a:lnTo>
                <a:lnTo>
                  <a:pt x="55" y="470"/>
                </a:lnTo>
                <a:lnTo>
                  <a:pt x="55" y="399"/>
                </a:lnTo>
                <a:lnTo>
                  <a:pt x="62" y="334"/>
                </a:lnTo>
                <a:lnTo>
                  <a:pt x="90" y="271"/>
                </a:lnTo>
                <a:lnTo>
                  <a:pt x="127" y="228"/>
                </a:lnTo>
                <a:lnTo>
                  <a:pt x="158" y="190"/>
                </a:lnTo>
                <a:lnTo>
                  <a:pt x="178" y="154"/>
                </a:lnTo>
                <a:lnTo>
                  <a:pt x="187" y="113"/>
                </a:lnTo>
                <a:lnTo>
                  <a:pt x="199" y="68"/>
                </a:lnTo>
                <a:lnTo>
                  <a:pt x="235" y="34"/>
                </a:lnTo>
                <a:lnTo>
                  <a:pt x="279" y="17"/>
                </a:lnTo>
                <a:lnTo>
                  <a:pt x="322" y="12"/>
                </a:lnTo>
                <a:lnTo>
                  <a:pt x="365" y="12"/>
                </a:lnTo>
                <a:lnTo>
                  <a:pt x="410" y="17"/>
                </a:lnTo>
                <a:lnTo>
                  <a:pt x="450" y="33"/>
                </a:lnTo>
                <a:lnTo>
                  <a:pt x="503" y="55"/>
                </a:lnTo>
                <a:lnTo>
                  <a:pt x="551" y="75"/>
                </a:lnTo>
                <a:lnTo>
                  <a:pt x="596" y="96"/>
                </a:lnTo>
                <a:lnTo>
                  <a:pt x="642" y="106"/>
                </a:lnTo>
                <a:lnTo>
                  <a:pt x="686" y="11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01" name="Freeform 921"/>
          <p:cNvSpPr>
            <a:spLocks/>
          </p:cNvSpPr>
          <p:nvPr/>
        </p:nvSpPr>
        <p:spPr bwMode="auto">
          <a:xfrm>
            <a:off x="8869363" y="2992438"/>
            <a:ext cx="965200" cy="1377950"/>
          </a:xfrm>
          <a:custGeom>
            <a:avLst/>
            <a:gdLst/>
            <a:ahLst/>
            <a:cxnLst>
              <a:cxn ang="0">
                <a:pos x="0" y="846"/>
              </a:cxn>
              <a:cxn ang="0">
                <a:pos x="50" y="868"/>
              </a:cxn>
              <a:cxn ang="0">
                <a:pos x="114" y="858"/>
              </a:cxn>
              <a:cxn ang="0">
                <a:pos x="139" y="843"/>
              </a:cxn>
              <a:cxn ang="0">
                <a:pos x="139" y="819"/>
              </a:cxn>
              <a:cxn ang="0">
                <a:pos x="183" y="779"/>
              </a:cxn>
              <a:cxn ang="0">
                <a:pos x="226" y="749"/>
              </a:cxn>
              <a:cxn ang="0">
                <a:pos x="288" y="715"/>
              </a:cxn>
              <a:cxn ang="0">
                <a:pos x="346" y="689"/>
              </a:cxn>
              <a:cxn ang="0">
                <a:pos x="403" y="661"/>
              </a:cxn>
              <a:cxn ang="0">
                <a:pos x="443" y="621"/>
              </a:cxn>
              <a:cxn ang="0">
                <a:pos x="499" y="578"/>
              </a:cxn>
              <a:cxn ang="0">
                <a:pos x="524" y="516"/>
              </a:cxn>
              <a:cxn ang="0">
                <a:pos x="551" y="462"/>
              </a:cxn>
              <a:cxn ang="0">
                <a:pos x="554" y="419"/>
              </a:cxn>
              <a:cxn ang="0">
                <a:pos x="569" y="374"/>
              </a:cxn>
              <a:cxn ang="0">
                <a:pos x="569" y="310"/>
              </a:cxn>
              <a:cxn ang="0">
                <a:pos x="587" y="257"/>
              </a:cxn>
              <a:cxn ang="0">
                <a:pos x="608" y="217"/>
              </a:cxn>
              <a:cxn ang="0">
                <a:pos x="570" y="171"/>
              </a:cxn>
              <a:cxn ang="0">
                <a:pos x="548" y="114"/>
              </a:cxn>
              <a:cxn ang="0">
                <a:pos x="535" y="69"/>
              </a:cxn>
              <a:cxn ang="0">
                <a:pos x="512" y="1"/>
              </a:cxn>
              <a:cxn ang="0">
                <a:pos x="507" y="0"/>
              </a:cxn>
              <a:cxn ang="0">
                <a:pos x="502" y="12"/>
              </a:cxn>
              <a:cxn ang="0">
                <a:pos x="525" y="76"/>
              </a:cxn>
              <a:cxn ang="0">
                <a:pos x="538" y="122"/>
              </a:cxn>
              <a:cxn ang="0">
                <a:pos x="560" y="177"/>
              </a:cxn>
              <a:cxn ang="0">
                <a:pos x="594" y="218"/>
              </a:cxn>
              <a:cxn ang="0">
                <a:pos x="576" y="254"/>
              </a:cxn>
              <a:cxn ang="0">
                <a:pos x="557" y="309"/>
              </a:cxn>
              <a:cxn ang="0">
                <a:pos x="557" y="372"/>
              </a:cxn>
              <a:cxn ang="0">
                <a:pos x="542" y="418"/>
              </a:cxn>
              <a:cxn ang="0">
                <a:pos x="540" y="457"/>
              </a:cxn>
              <a:cxn ang="0">
                <a:pos x="516" y="504"/>
              </a:cxn>
              <a:cxn ang="0">
                <a:pos x="490" y="570"/>
              </a:cxn>
              <a:cxn ang="0">
                <a:pos x="434" y="613"/>
              </a:cxn>
              <a:cxn ang="0">
                <a:pos x="397" y="650"/>
              </a:cxn>
              <a:cxn ang="0">
                <a:pos x="342" y="678"/>
              </a:cxn>
              <a:cxn ang="0">
                <a:pos x="289" y="702"/>
              </a:cxn>
              <a:cxn ang="0">
                <a:pos x="217" y="740"/>
              </a:cxn>
              <a:cxn ang="0">
                <a:pos x="173" y="771"/>
              </a:cxn>
              <a:cxn ang="0">
                <a:pos x="127" y="813"/>
              </a:cxn>
              <a:cxn ang="0">
                <a:pos x="127" y="835"/>
              </a:cxn>
              <a:cxn ang="0">
                <a:pos x="110" y="846"/>
              </a:cxn>
              <a:cxn ang="0">
                <a:pos x="52" y="856"/>
              </a:cxn>
              <a:cxn ang="0">
                <a:pos x="11" y="837"/>
              </a:cxn>
              <a:cxn ang="0">
                <a:pos x="0" y="846"/>
              </a:cxn>
            </a:cxnLst>
            <a:rect l="0" t="0" r="r" b="b"/>
            <a:pathLst>
              <a:path w="608" h="868">
                <a:moveTo>
                  <a:pt x="0" y="846"/>
                </a:moveTo>
                <a:lnTo>
                  <a:pt x="50" y="868"/>
                </a:lnTo>
                <a:lnTo>
                  <a:pt x="114" y="858"/>
                </a:lnTo>
                <a:lnTo>
                  <a:pt x="139" y="843"/>
                </a:lnTo>
                <a:lnTo>
                  <a:pt x="139" y="819"/>
                </a:lnTo>
                <a:lnTo>
                  <a:pt x="183" y="779"/>
                </a:lnTo>
                <a:lnTo>
                  <a:pt x="226" y="749"/>
                </a:lnTo>
                <a:lnTo>
                  <a:pt x="288" y="715"/>
                </a:lnTo>
                <a:lnTo>
                  <a:pt x="346" y="689"/>
                </a:lnTo>
                <a:lnTo>
                  <a:pt x="403" y="661"/>
                </a:lnTo>
                <a:lnTo>
                  <a:pt x="443" y="621"/>
                </a:lnTo>
                <a:lnTo>
                  <a:pt x="499" y="578"/>
                </a:lnTo>
                <a:lnTo>
                  <a:pt x="524" y="516"/>
                </a:lnTo>
                <a:lnTo>
                  <a:pt x="551" y="462"/>
                </a:lnTo>
                <a:lnTo>
                  <a:pt x="554" y="419"/>
                </a:lnTo>
                <a:lnTo>
                  <a:pt x="569" y="374"/>
                </a:lnTo>
                <a:lnTo>
                  <a:pt x="569" y="310"/>
                </a:lnTo>
                <a:lnTo>
                  <a:pt x="587" y="257"/>
                </a:lnTo>
                <a:lnTo>
                  <a:pt x="608" y="217"/>
                </a:lnTo>
                <a:lnTo>
                  <a:pt x="570" y="171"/>
                </a:lnTo>
                <a:lnTo>
                  <a:pt x="548" y="114"/>
                </a:lnTo>
                <a:lnTo>
                  <a:pt x="535" y="69"/>
                </a:lnTo>
                <a:lnTo>
                  <a:pt x="512" y="1"/>
                </a:lnTo>
                <a:lnTo>
                  <a:pt x="507" y="0"/>
                </a:lnTo>
                <a:lnTo>
                  <a:pt x="502" y="12"/>
                </a:lnTo>
                <a:lnTo>
                  <a:pt x="525" y="76"/>
                </a:lnTo>
                <a:lnTo>
                  <a:pt x="538" y="122"/>
                </a:lnTo>
                <a:lnTo>
                  <a:pt x="560" y="177"/>
                </a:lnTo>
                <a:lnTo>
                  <a:pt x="594" y="218"/>
                </a:lnTo>
                <a:lnTo>
                  <a:pt x="576" y="254"/>
                </a:lnTo>
                <a:lnTo>
                  <a:pt x="557" y="309"/>
                </a:lnTo>
                <a:lnTo>
                  <a:pt x="557" y="372"/>
                </a:lnTo>
                <a:lnTo>
                  <a:pt x="542" y="418"/>
                </a:lnTo>
                <a:lnTo>
                  <a:pt x="540" y="457"/>
                </a:lnTo>
                <a:lnTo>
                  <a:pt x="516" y="504"/>
                </a:lnTo>
                <a:lnTo>
                  <a:pt x="490" y="570"/>
                </a:lnTo>
                <a:lnTo>
                  <a:pt x="434" y="613"/>
                </a:lnTo>
                <a:lnTo>
                  <a:pt x="397" y="650"/>
                </a:lnTo>
                <a:lnTo>
                  <a:pt x="342" y="678"/>
                </a:lnTo>
                <a:lnTo>
                  <a:pt x="289" y="702"/>
                </a:lnTo>
                <a:lnTo>
                  <a:pt x="217" y="740"/>
                </a:lnTo>
                <a:lnTo>
                  <a:pt x="173" y="771"/>
                </a:lnTo>
                <a:lnTo>
                  <a:pt x="127" y="813"/>
                </a:lnTo>
                <a:lnTo>
                  <a:pt x="127" y="835"/>
                </a:lnTo>
                <a:lnTo>
                  <a:pt x="110" y="846"/>
                </a:lnTo>
                <a:lnTo>
                  <a:pt x="52" y="856"/>
                </a:lnTo>
                <a:lnTo>
                  <a:pt x="11" y="837"/>
                </a:lnTo>
                <a:lnTo>
                  <a:pt x="0" y="84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02" name="Freeform 922"/>
          <p:cNvSpPr>
            <a:spLocks/>
          </p:cNvSpPr>
          <p:nvPr/>
        </p:nvSpPr>
        <p:spPr bwMode="auto">
          <a:xfrm>
            <a:off x="9034463" y="3192463"/>
            <a:ext cx="193675" cy="39687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5"/>
              </a:cxn>
              <a:cxn ang="0">
                <a:pos x="65" y="18"/>
              </a:cxn>
              <a:cxn ang="0">
                <a:pos x="122" y="25"/>
              </a:cxn>
              <a:cxn ang="0">
                <a:pos x="122" y="22"/>
              </a:cxn>
              <a:cxn ang="0">
                <a:pos x="122" y="19"/>
              </a:cxn>
              <a:cxn ang="0">
                <a:pos x="68" y="12"/>
              </a:cxn>
              <a:cxn ang="0">
                <a:pos x="1" y="0"/>
              </a:cxn>
            </a:cxnLst>
            <a:rect l="0" t="0" r="r" b="b"/>
            <a:pathLst>
              <a:path w="122" h="25">
                <a:moveTo>
                  <a:pt x="1" y="0"/>
                </a:moveTo>
                <a:lnTo>
                  <a:pt x="0" y="5"/>
                </a:lnTo>
                <a:lnTo>
                  <a:pt x="65" y="18"/>
                </a:lnTo>
                <a:lnTo>
                  <a:pt x="122" y="25"/>
                </a:lnTo>
                <a:lnTo>
                  <a:pt x="122" y="22"/>
                </a:lnTo>
                <a:lnTo>
                  <a:pt x="122" y="19"/>
                </a:lnTo>
                <a:lnTo>
                  <a:pt x="68" y="12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03" name="Freeform 923"/>
          <p:cNvSpPr>
            <a:spLocks/>
          </p:cNvSpPr>
          <p:nvPr/>
        </p:nvSpPr>
        <p:spPr bwMode="auto">
          <a:xfrm>
            <a:off x="9226550" y="3222625"/>
            <a:ext cx="6350" cy="9525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0" y="5"/>
              </a:cxn>
              <a:cxn ang="0">
                <a:pos x="0" y="6"/>
              </a:cxn>
              <a:cxn ang="0">
                <a:pos x="2" y="4"/>
              </a:cxn>
              <a:cxn ang="0">
                <a:pos x="4" y="2"/>
              </a:cxn>
              <a:cxn ang="0">
                <a:pos x="3" y="1"/>
              </a:cxn>
              <a:cxn ang="0">
                <a:pos x="1" y="0"/>
              </a:cxn>
              <a:cxn ang="0">
                <a:pos x="1" y="0"/>
              </a:cxn>
              <a:cxn ang="0">
                <a:pos x="1" y="3"/>
              </a:cxn>
            </a:cxnLst>
            <a:rect l="0" t="0" r="r" b="b"/>
            <a:pathLst>
              <a:path w="4" h="6">
                <a:moveTo>
                  <a:pt x="1" y="3"/>
                </a:moveTo>
                <a:lnTo>
                  <a:pt x="0" y="5"/>
                </a:lnTo>
                <a:lnTo>
                  <a:pt x="0" y="6"/>
                </a:lnTo>
                <a:lnTo>
                  <a:pt x="2" y="4"/>
                </a:lnTo>
                <a:lnTo>
                  <a:pt x="4" y="2"/>
                </a:lnTo>
                <a:lnTo>
                  <a:pt x="3" y="1"/>
                </a:lnTo>
                <a:lnTo>
                  <a:pt x="1" y="0"/>
                </a:lnTo>
                <a:lnTo>
                  <a:pt x="1" y="0"/>
                </a:lnTo>
                <a:lnTo>
                  <a:pt x="1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04" name="Freeform 924"/>
          <p:cNvSpPr>
            <a:spLocks/>
          </p:cNvSpPr>
          <p:nvPr/>
        </p:nvSpPr>
        <p:spPr bwMode="auto">
          <a:xfrm>
            <a:off x="9226550" y="3224213"/>
            <a:ext cx="488950" cy="473075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0" y="5"/>
              </a:cxn>
              <a:cxn ang="0">
                <a:pos x="2" y="6"/>
              </a:cxn>
              <a:cxn ang="0">
                <a:pos x="4" y="6"/>
              </a:cxn>
              <a:cxn ang="0">
                <a:pos x="7" y="6"/>
              </a:cxn>
              <a:cxn ang="0">
                <a:pos x="11" y="7"/>
              </a:cxn>
              <a:cxn ang="0">
                <a:pos x="16" y="8"/>
              </a:cxn>
              <a:cxn ang="0">
                <a:pos x="27" y="11"/>
              </a:cxn>
              <a:cxn ang="0">
                <a:pos x="32" y="12"/>
              </a:cxn>
              <a:cxn ang="0">
                <a:pos x="42" y="15"/>
              </a:cxn>
              <a:cxn ang="0">
                <a:pos x="41" y="15"/>
              </a:cxn>
              <a:cxn ang="0">
                <a:pos x="51" y="20"/>
              </a:cxn>
              <a:cxn ang="0">
                <a:pos x="55" y="24"/>
              </a:cxn>
              <a:cxn ang="0">
                <a:pos x="60" y="27"/>
              </a:cxn>
              <a:cxn ang="0">
                <a:pos x="66" y="31"/>
              </a:cxn>
              <a:cxn ang="0">
                <a:pos x="72" y="34"/>
              </a:cxn>
              <a:cxn ang="0">
                <a:pos x="79" y="38"/>
              </a:cxn>
              <a:cxn ang="0">
                <a:pos x="93" y="46"/>
              </a:cxn>
              <a:cxn ang="0">
                <a:pos x="99" y="49"/>
              </a:cxn>
              <a:cxn ang="0">
                <a:pos x="103" y="52"/>
              </a:cxn>
              <a:cxn ang="0">
                <a:pos x="108" y="54"/>
              </a:cxn>
              <a:cxn ang="0">
                <a:pos x="112" y="56"/>
              </a:cxn>
              <a:cxn ang="0">
                <a:pos x="115" y="57"/>
              </a:cxn>
              <a:cxn ang="0">
                <a:pos x="159" y="80"/>
              </a:cxn>
              <a:cxn ang="0">
                <a:pos x="204" y="117"/>
              </a:cxn>
              <a:cxn ang="0">
                <a:pos x="244" y="175"/>
              </a:cxn>
              <a:cxn ang="0">
                <a:pos x="275" y="214"/>
              </a:cxn>
              <a:cxn ang="0">
                <a:pos x="297" y="256"/>
              </a:cxn>
              <a:cxn ang="0">
                <a:pos x="302" y="298"/>
              </a:cxn>
              <a:cxn ang="0">
                <a:pos x="308" y="298"/>
              </a:cxn>
              <a:cxn ang="0">
                <a:pos x="302" y="254"/>
              </a:cxn>
              <a:cxn ang="0">
                <a:pos x="279" y="210"/>
              </a:cxn>
              <a:cxn ang="0">
                <a:pos x="245" y="166"/>
              </a:cxn>
              <a:cxn ang="0">
                <a:pos x="207" y="112"/>
              </a:cxn>
              <a:cxn ang="0">
                <a:pos x="165" y="77"/>
              </a:cxn>
              <a:cxn ang="0">
                <a:pos x="113" y="50"/>
              </a:cxn>
              <a:cxn ang="0">
                <a:pos x="113" y="50"/>
              </a:cxn>
              <a:cxn ang="0">
                <a:pos x="113" y="50"/>
              </a:cxn>
              <a:cxn ang="0">
                <a:pos x="109" y="48"/>
              </a:cxn>
              <a:cxn ang="0">
                <a:pos x="102" y="44"/>
              </a:cxn>
              <a:cxn ang="0">
                <a:pos x="96" y="41"/>
              </a:cxn>
              <a:cxn ang="0">
                <a:pos x="82" y="34"/>
              </a:cxn>
              <a:cxn ang="0">
                <a:pos x="75" y="30"/>
              </a:cxn>
              <a:cxn ang="0">
                <a:pos x="69" y="26"/>
              </a:cxn>
              <a:cxn ang="0">
                <a:pos x="63" y="22"/>
              </a:cxn>
              <a:cxn ang="0">
                <a:pos x="58" y="19"/>
              </a:cxn>
              <a:cxn ang="0">
                <a:pos x="54" y="16"/>
              </a:cxn>
              <a:cxn ang="0">
                <a:pos x="47" y="12"/>
              </a:cxn>
              <a:cxn ang="0">
                <a:pos x="36" y="7"/>
              </a:cxn>
              <a:cxn ang="0">
                <a:pos x="35" y="6"/>
              </a:cxn>
              <a:cxn ang="0">
                <a:pos x="28" y="5"/>
              </a:cxn>
              <a:cxn ang="0">
                <a:pos x="17" y="2"/>
              </a:cxn>
              <a:cxn ang="0">
                <a:pos x="13" y="1"/>
              </a:cxn>
              <a:cxn ang="0">
                <a:pos x="8" y="1"/>
              </a:cxn>
              <a:cxn ang="0">
                <a:pos x="5" y="0"/>
              </a:cxn>
              <a:cxn ang="0">
                <a:pos x="2" y="0"/>
              </a:cxn>
              <a:cxn ang="0">
                <a:pos x="2" y="3"/>
              </a:cxn>
              <a:cxn ang="0">
                <a:pos x="0" y="5"/>
              </a:cxn>
            </a:cxnLst>
            <a:rect l="0" t="0" r="r" b="b"/>
            <a:pathLst>
              <a:path w="308" h="298">
                <a:moveTo>
                  <a:pt x="0" y="5"/>
                </a:moveTo>
                <a:lnTo>
                  <a:pt x="0" y="5"/>
                </a:lnTo>
                <a:lnTo>
                  <a:pt x="2" y="6"/>
                </a:lnTo>
                <a:lnTo>
                  <a:pt x="4" y="6"/>
                </a:lnTo>
                <a:lnTo>
                  <a:pt x="7" y="6"/>
                </a:lnTo>
                <a:lnTo>
                  <a:pt x="11" y="7"/>
                </a:lnTo>
                <a:lnTo>
                  <a:pt x="16" y="8"/>
                </a:lnTo>
                <a:lnTo>
                  <a:pt x="27" y="11"/>
                </a:lnTo>
                <a:lnTo>
                  <a:pt x="32" y="12"/>
                </a:lnTo>
                <a:lnTo>
                  <a:pt x="42" y="15"/>
                </a:lnTo>
                <a:lnTo>
                  <a:pt x="41" y="15"/>
                </a:lnTo>
                <a:lnTo>
                  <a:pt x="51" y="20"/>
                </a:lnTo>
                <a:lnTo>
                  <a:pt x="55" y="24"/>
                </a:lnTo>
                <a:lnTo>
                  <a:pt x="60" y="27"/>
                </a:lnTo>
                <a:lnTo>
                  <a:pt x="66" y="31"/>
                </a:lnTo>
                <a:lnTo>
                  <a:pt x="72" y="34"/>
                </a:lnTo>
                <a:lnTo>
                  <a:pt x="79" y="38"/>
                </a:lnTo>
                <a:lnTo>
                  <a:pt x="93" y="46"/>
                </a:lnTo>
                <a:lnTo>
                  <a:pt x="99" y="49"/>
                </a:lnTo>
                <a:lnTo>
                  <a:pt x="103" y="52"/>
                </a:lnTo>
                <a:lnTo>
                  <a:pt x="108" y="54"/>
                </a:lnTo>
                <a:lnTo>
                  <a:pt x="112" y="56"/>
                </a:lnTo>
                <a:lnTo>
                  <a:pt x="115" y="57"/>
                </a:lnTo>
                <a:lnTo>
                  <a:pt x="159" y="80"/>
                </a:lnTo>
                <a:lnTo>
                  <a:pt x="204" y="117"/>
                </a:lnTo>
                <a:lnTo>
                  <a:pt x="244" y="175"/>
                </a:lnTo>
                <a:lnTo>
                  <a:pt x="275" y="214"/>
                </a:lnTo>
                <a:lnTo>
                  <a:pt x="297" y="256"/>
                </a:lnTo>
                <a:lnTo>
                  <a:pt x="302" y="298"/>
                </a:lnTo>
                <a:lnTo>
                  <a:pt x="308" y="298"/>
                </a:lnTo>
                <a:lnTo>
                  <a:pt x="302" y="254"/>
                </a:lnTo>
                <a:lnTo>
                  <a:pt x="279" y="210"/>
                </a:lnTo>
                <a:lnTo>
                  <a:pt x="245" y="166"/>
                </a:lnTo>
                <a:lnTo>
                  <a:pt x="207" y="112"/>
                </a:lnTo>
                <a:lnTo>
                  <a:pt x="165" y="77"/>
                </a:lnTo>
                <a:lnTo>
                  <a:pt x="113" y="50"/>
                </a:lnTo>
                <a:lnTo>
                  <a:pt x="113" y="50"/>
                </a:lnTo>
                <a:lnTo>
                  <a:pt x="113" y="50"/>
                </a:lnTo>
                <a:lnTo>
                  <a:pt x="109" y="48"/>
                </a:lnTo>
                <a:lnTo>
                  <a:pt x="102" y="44"/>
                </a:lnTo>
                <a:lnTo>
                  <a:pt x="96" y="41"/>
                </a:lnTo>
                <a:lnTo>
                  <a:pt x="82" y="34"/>
                </a:lnTo>
                <a:lnTo>
                  <a:pt x="75" y="30"/>
                </a:lnTo>
                <a:lnTo>
                  <a:pt x="69" y="26"/>
                </a:lnTo>
                <a:lnTo>
                  <a:pt x="63" y="22"/>
                </a:lnTo>
                <a:lnTo>
                  <a:pt x="58" y="19"/>
                </a:lnTo>
                <a:lnTo>
                  <a:pt x="54" y="16"/>
                </a:lnTo>
                <a:lnTo>
                  <a:pt x="47" y="12"/>
                </a:lnTo>
                <a:lnTo>
                  <a:pt x="36" y="7"/>
                </a:lnTo>
                <a:lnTo>
                  <a:pt x="35" y="6"/>
                </a:lnTo>
                <a:lnTo>
                  <a:pt x="28" y="5"/>
                </a:lnTo>
                <a:lnTo>
                  <a:pt x="17" y="2"/>
                </a:lnTo>
                <a:lnTo>
                  <a:pt x="13" y="1"/>
                </a:lnTo>
                <a:lnTo>
                  <a:pt x="8" y="1"/>
                </a:lnTo>
                <a:lnTo>
                  <a:pt x="5" y="0"/>
                </a:lnTo>
                <a:lnTo>
                  <a:pt x="2" y="0"/>
                </a:lnTo>
                <a:lnTo>
                  <a:pt x="2" y="3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05" name="Freeform 925"/>
          <p:cNvSpPr>
            <a:spLocks/>
          </p:cNvSpPr>
          <p:nvPr/>
        </p:nvSpPr>
        <p:spPr bwMode="auto">
          <a:xfrm>
            <a:off x="8739188" y="3303588"/>
            <a:ext cx="492125" cy="701675"/>
          </a:xfrm>
          <a:custGeom>
            <a:avLst/>
            <a:gdLst/>
            <a:ahLst/>
            <a:cxnLst>
              <a:cxn ang="0">
                <a:pos x="246" y="442"/>
              </a:cxn>
              <a:cxn ang="0">
                <a:pos x="246" y="436"/>
              </a:cxn>
              <a:cxn ang="0">
                <a:pos x="206" y="424"/>
              </a:cxn>
              <a:cxn ang="0">
                <a:pos x="176" y="410"/>
              </a:cxn>
              <a:cxn ang="0">
                <a:pos x="140" y="390"/>
              </a:cxn>
              <a:cxn ang="0">
                <a:pos x="103" y="366"/>
              </a:cxn>
              <a:cxn ang="0">
                <a:pos x="82" y="342"/>
              </a:cxn>
              <a:cxn ang="0">
                <a:pos x="56" y="302"/>
              </a:cxn>
              <a:cxn ang="0">
                <a:pos x="38" y="281"/>
              </a:cxn>
              <a:cxn ang="0">
                <a:pos x="26" y="247"/>
              </a:cxn>
              <a:cxn ang="0">
                <a:pos x="14" y="214"/>
              </a:cxn>
              <a:cxn ang="0">
                <a:pos x="6" y="174"/>
              </a:cxn>
              <a:cxn ang="0">
                <a:pos x="11" y="145"/>
              </a:cxn>
              <a:cxn ang="0">
                <a:pos x="25" y="104"/>
              </a:cxn>
              <a:cxn ang="0">
                <a:pos x="43" y="71"/>
              </a:cxn>
              <a:cxn ang="0">
                <a:pos x="69" y="47"/>
              </a:cxn>
              <a:cxn ang="0">
                <a:pos x="104" y="24"/>
              </a:cxn>
              <a:cxn ang="0">
                <a:pos x="137" y="9"/>
              </a:cxn>
              <a:cxn ang="0">
                <a:pos x="182" y="6"/>
              </a:cxn>
              <a:cxn ang="0">
                <a:pos x="229" y="9"/>
              </a:cxn>
              <a:cxn ang="0">
                <a:pos x="268" y="19"/>
              </a:cxn>
              <a:cxn ang="0">
                <a:pos x="307" y="30"/>
              </a:cxn>
              <a:cxn ang="0">
                <a:pos x="310" y="24"/>
              </a:cxn>
              <a:cxn ang="0">
                <a:pos x="269" y="14"/>
              </a:cxn>
              <a:cxn ang="0">
                <a:pos x="230" y="4"/>
              </a:cxn>
              <a:cxn ang="0">
                <a:pos x="182" y="0"/>
              </a:cxn>
              <a:cxn ang="0">
                <a:pos x="137" y="4"/>
              </a:cxn>
              <a:cxn ang="0">
                <a:pos x="99" y="20"/>
              </a:cxn>
              <a:cxn ang="0">
                <a:pos x="66" y="42"/>
              </a:cxn>
              <a:cxn ang="0">
                <a:pos x="38" y="68"/>
              </a:cxn>
              <a:cxn ang="0">
                <a:pos x="19" y="104"/>
              </a:cxn>
              <a:cxn ang="0">
                <a:pos x="5" y="143"/>
              </a:cxn>
              <a:cxn ang="0">
                <a:pos x="0" y="175"/>
              </a:cxn>
              <a:cxn ang="0">
                <a:pos x="9" y="217"/>
              </a:cxn>
              <a:cxn ang="0">
                <a:pos x="21" y="248"/>
              </a:cxn>
              <a:cxn ang="0">
                <a:pos x="33" y="283"/>
              </a:cxn>
              <a:cxn ang="0">
                <a:pos x="52" y="305"/>
              </a:cxn>
              <a:cxn ang="0">
                <a:pos x="77" y="344"/>
              </a:cxn>
              <a:cxn ang="0">
                <a:pos x="100" y="370"/>
              </a:cxn>
              <a:cxn ang="0">
                <a:pos x="138" y="394"/>
              </a:cxn>
              <a:cxn ang="0">
                <a:pos x="171" y="414"/>
              </a:cxn>
              <a:cxn ang="0">
                <a:pos x="208" y="431"/>
              </a:cxn>
              <a:cxn ang="0">
                <a:pos x="246" y="442"/>
              </a:cxn>
            </a:cxnLst>
            <a:rect l="0" t="0" r="r" b="b"/>
            <a:pathLst>
              <a:path w="310" h="442">
                <a:moveTo>
                  <a:pt x="246" y="442"/>
                </a:moveTo>
                <a:lnTo>
                  <a:pt x="246" y="436"/>
                </a:lnTo>
                <a:lnTo>
                  <a:pt x="206" y="424"/>
                </a:lnTo>
                <a:lnTo>
                  <a:pt x="176" y="410"/>
                </a:lnTo>
                <a:lnTo>
                  <a:pt x="140" y="390"/>
                </a:lnTo>
                <a:lnTo>
                  <a:pt x="103" y="366"/>
                </a:lnTo>
                <a:lnTo>
                  <a:pt x="82" y="342"/>
                </a:lnTo>
                <a:lnTo>
                  <a:pt x="56" y="302"/>
                </a:lnTo>
                <a:lnTo>
                  <a:pt x="38" y="281"/>
                </a:lnTo>
                <a:lnTo>
                  <a:pt x="26" y="247"/>
                </a:lnTo>
                <a:lnTo>
                  <a:pt x="14" y="214"/>
                </a:lnTo>
                <a:lnTo>
                  <a:pt x="6" y="174"/>
                </a:lnTo>
                <a:lnTo>
                  <a:pt x="11" y="145"/>
                </a:lnTo>
                <a:lnTo>
                  <a:pt x="25" y="104"/>
                </a:lnTo>
                <a:lnTo>
                  <a:pt x="43" y="71"/>
                </a:lnTo>
                <a:lnTo>
                  <a:pt x="69" y="47"/>
                </a:lnTo>
                <a:lnTo>
                  <a:pt x="104" y="24"/>
                </a:lnTo>
                <a:lnTo>
                  <a:pt x="137" y="9"/>
                </a:lnTo>
                <a:lnTo>
                  <a:pt x="182" y="6"/>
                </a:lnTo>
                <a:lnTo>
                  <a:pt x="229" y="9"/>
                </a:lnTo>
                <a:lnTo>
                  <a:pt x="268" y="19"/>
                </a:lnTo>
                <a:lnTo>
                  <a:pt x="307" y="30"/>
                </a:lnTo>
                <a:lnTo>
                  <a:pt x="310" y="24"/>
                </a:lnTo>
                <a:lnTo>
                  <a:pt x="269" y="14"/>
                </a:lnTo>
                <a:lnTo>
                  <a:pt x="230" y="4"/>
                </a:lnTo>
                <a:lnTo>
                  <a:pt x="182" y="0"/>
                </a:lnTo>
                <a:lnTo>
                  <a:pt x="137" y="4"/>
                </a:lnTo>
                <a:lnTo>
                  <a:pt x="99" y="20"/>
                </a:lnTo>
                <a:lnTo>
                  <a:pt x="66" y="42"/>
                </a:lnTo>
                <a:lnTo>
                  <a:pt x="38" y="68"/>
                </a:lnTo>
                <a:lnTo>
                  <a:pt x="19" y="104"/>
                </a:lnTo>
                <a:lnTo>
                  <a:pt x="5" y="143"/>
                </a:lnTo>
                <a:lnTo>
                  <a:pt x="0" y="175"/>
                </a:lnTo>
                <a:lnTo>
                  <a:pt x="9" y="217"/>
                </a:lnTo>
                <a:lnTo>
                  <a:pt x="21" y="248"/>
                </a:lnTo>
                <a:lnTo>
                  <a:pt x="33" y="283"/>
                </a:lnTo>
                <a:lnTo>
                  <a:pt x="52" y="305"/>
                </a:lnTo>
                <a:lnTo>
                  <a:pt x="77" y="344"/>
                </a:lnTo>
                <a:lnTo>
                  <a:pt x="100" y="370"/>
                </a:lnTo>
                <a:lnTo>
                  <a:pt x="138" y="394"/>
                </a:lnTo>
                <a:lnTo>
                  <a:pt x="171" y="414"/>
                </a:lnTo>
                <a:lnTo>
                  <a:pt x="208" y="431"/>
                </a:lnTo>
                <a:lnTo>
                  <a:pt x="246" y="44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07" name="Freeform 927"/>
          <p:cNvSpPr>
            <a:spLocks/>
          </p:cNvSpPr>
          <p:nvPr/>
        </p:nvSpPr>
        <p:spPr bwMode="auto">
          <a:xfrm>
            <a:off x="8816975" y="3405188"/>
            <a:ext cx="554038" cy="365125"/>
          </a:xfrm>
          <a:custGeom>
            <a:avLst/>
            <a:gdLst/>
            <a:ahLst/>
            <a:cxnLst>
              <a:cxn ang="0">
                <a:pos x="347" y="61"/>
              </a:cxn>
              <a:cxn ang="0">
                <a:pos x="349" y="56"/>
              </a:cxn>
              <a:cxn ang="0">
                <a:pos x="323" y="36"/>
              </a:cxn>
              <a:cxn ang="0">
                <a:pos x="283" y="20"/>
              </a:cxn>
              <a:cxn ang="0">
                <a:pos x="247" y="10"/>
              </a:cxn>
              <a:cxn ang="0">
                <a:pos x="217" y="5"/>
              </a:cxn>
              <a:cxn ang="0">
                <a:pos x="187" y="2"/>
              </a:cxn>
              <a:cxn ang="0">
                <a:pos x="158" y="0"/>
              </a:cxn>
              <a:cxn ang="0">
                <a:pos x="125" y="9"/>
              </a:cxn>
              <a:cxn ang="0">
                <a:pos x="95" y="12"/>
              </a:cxn>
              <a:cxn ang="0">
                <a:pos x="61" y="29"/>
              </a:cxn>
              <a:cxn ang="0">
                <a:pos x="32" y="50"/>
              </a:cxn>
              <a:cxn ang="0">
                <a:pos x="11" y="71"/>
              </a:cxn>
              <a:cxn ang="0">
                <a:pos x="0" y="96"/>
              </a:cxn>
              <a:cxn ang="0">
                <a:pos x="0" y="120"/>
              </a:cxn>
              <a:cxn ang="0">
                <a:pos x="9" y="149"/>
              </a:cxn>
              <a:cxn ang="0">
                <a:pos x="18" y="170"/>
              </a:cxn>
              <a:cxn ang="0">
                <a:pos x="35" y="207"/>
              </a:cxn>
              <a:cxn ang="0">
                <a:pos x="52" y="230"/>
              </a:cxn>
              <a:cxn ang="0">
                <a:pos x="54" y="228"/>
              </a:cxn>
              <a:cxn ang="0">
                <a:pos x="57" y="226"/>
              </a:cxn>
              <a:cxn ang="0">
                <a:pos x="37" y="202"/>
              </a:cxn>
              <a:cxn ang="0">
                <a:pos x="22" y="168"/>
              </a:cxn>
              <a:cxn ang="0">
                <a:pos x="15" y="151"/>
              </a:cxn>
              <a:cxn ang="0">
                <a:pos x="6" y="119"/>
              </a:cxn>
              <a:cxn ang="0">
                <a:pos x="6" y="96"/>
              </a:cxn>
              <a:cxn ang="0">
                <a:pos x="15" y="74"/>
              </a:cxn>
              <a:cxn ang="0">
                <a:pos x="35" y="54"/>
              </a:cxn>
              <a:cxn ang="0">
                <a:pos x="64" y="34"/>
              </a:cxn>
              <a:cxn ang="0">
                <a:pos x="96" y="17"/>
              </a:cxn>
              <a:cxn ang="0">
                <a:pos x="126" y="14"/>
              </a:cxn>
              <a:cxn ang="0">
                <a:pos x="158" y="6"/>
              </a:cxn>
              <a:cxn ang="0">
                <a:pos x="187" y="7"/>
              </a:cxn>
              <a:cxn ang="0">
                <a:pos x="211" y="11"/>
              </a:cxn>
              <a:cxn ang="0">
                <a:pos x="246" y="16"/>
              </a:cxn>
              <a:cxn ang="0">
                <a:pos x="285" y="26"/>
              </a:cxn>
              <a:cxn ang="0">
                <a:pos x="319" y="41"/>
              </a:cxn>
              <a:cxn ang="0">
                <a:pos x="347" y="61"/>
              </a:cxn>
            </a:cxnLst>
            <a:rect l="0" t="0" r="r" b="b"/>
            <a:pathLst>
              <a:path w="349" h="230">
                <a:moveTo>
                  <a:pt x="347" y="61"/>
                </a:moveTo>
                <a:lnTo>
                  <a:pt x="349" y="56"/>
                </a:lnTo>
                <a:lnTo>
                  <a:pt x="323" y="36"/>
                </a:lnTo>
                <a:lnTo>
                  <a:pt x="283" y="20"/>
                </a:lnTo>
                <a:lnTo>
                  <a:pt x="247" y="10"/>
                </a:lnTo>
                <a:lnTo>
                  <a:pt x="217" y="5"/>
                </a:lnTo>
                <a:lnTo>
                  <a:pt x="187" y="2"/>
                </a:lnTo>
                <a:lnTo>
                  <a:pt x="158" y="0"/>
                </a:lnTo>
                <a:lnTo>
                  <a:pt x="125" y="9"/>
                </a:lnTo>
                <a:lnTo>
                  <a:pt x="95" y="12"/>
                </a:lnTo>
                <a:lnTo>
                  <a:pt x="61" y="29"/>
                </a:lnTo>
                <a:lnTo>
                  <a:pt x="32" y="50"/>
                </a:lnTo>
                <a:lnTo>
                  <a:pt x="11" y="71"/>
                </a:lnTo>
                <a:lnTo>
                  <a:pt x="0" y="96"/>
                </a:lnTo>
                <a:lnTo>
                  <a:pt x="0" y="120"/>
                </a:lnTo>
                <a:lnTo>
                  <a:pt x="9" y="149"/>
                </a:lnTo>
                <a:lnTo>
                  <a:pt x="18" y="170"/>
                </a:lnTo>
                <a:lnTo>
                  <a:pt x="35" y="207"/>
                </a:lnTo>
                <a:lnTo>
                  <a:pt x="52" y="230"/>
                </a:lnTo>
                <a:lnTo>
                  <a:pt x="54" y="228"/>
                </a:lnTo>
                <a:lnTo>
                  <a:pt x="57" y="226"/>
                </a:lnTo>
                <a:lnTo>
                  <a:pt x="37" y="202"/>
                </a:lnTo>
                <a:lnTo>
                  <a:pt x="22" y="168"/>
                </a:lnTo>
                <a:lnTo>
                  <a:pt x="15" y="151"/>
                </a:lnTo>
                <a:lnTo>
                  <a:pt x="6" y="119"/>
                </a:lnTo>
                <a:lnTo>
                  <a:pt x="6" y="96"/>
                </a:lnTo>
                <a:lnTo>
                  <a:pt x="15" y="74"/>
                </a:lnTo>
                <a:lnTo>
                  <a:pt x="35" y="54"/>
                </a:lnTo>
                <a:lnTo>
                  <a:pt x="64" y="34"/>
                </a:lnTo>
                <a:lnTo>
                  <a:pt x="96" y="17"/>
                </a:lnTo>
                <a:lnTo>
                  <a:pt x="126" y="14"/>
                </a:lnTo>
                <a:lnTo>
                  <a:pt x="158" y="6"/>
                </a:lnTo>
                <a:lnTo>
                  <a:pt x="187" y="7"/>
                </a:lnTo>
                <a:lnTo>
                  <a:pt x="211" y="11"/>
                </a:lnTo>
                <a:lnTo>
                  <a:pt x="246" y="16"/>
                </a:lnTo>
                <a:lnTo>
                  <a:pt x="285" y="26"/>
                </a:lnTo>
                <a:lnTo>
                  <a:pt x="319" y="41"/>
                </a:lnTo>
                <a:lnTo>
                  <a:pt x="347" y="6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08" name="Freeform 928"/>
          <p:cNvSpPr>
            <a:spLocks/>
          </p:cNvSpPr>
          <p:nvPr/>
        </p:nvSpPr>
        <p:spPr bwMode="auto">
          <a:xfrm>
            <a:off x="8869363" y="3716338"/>
            <a:ext cx="144462" cy="166687"/>
          </a:xfrm>
          <a:custGeom>
            <a:avLst/>
            <a:gdLst/>
            <a:ahLst/>
            <a:cxnLst>
              <a:cxn ang="0">
                <a:pos x="21" y="32"/>
              </a:cxn>
              <a:cxn ang="0">
                <a:pos x="19" y="33"/>
              </a:cxn>
              <a:cxn ang="0">
                <a:pos x="43" y="64"/>
              </a:cxn>
              <a:cxn ang="0">
                <a:pos x="62" y="80"/>
              </a:cxn>
              <a:cxn ang="0">
                <a:pos x="87" y="105"/>
              </a:cxn>
              <a:cxn ang="0">
                <a:pos x="91" y="101"/>
              </a:cxn>
              <a:cxn ang="0">
                <a:pos x="65" y="76"/>
              </a:cxn>
              <a:cxn ang="0">
                <a:pos x="47" y="61"/>
              </a:cxn>
              <a:cxn ang="0">
                <a:pos x="0" y="0"/>
              </a:cxn>
              <a:cxn ang="0">
                <a:pos x="24" y="30"/>
              </a:cxn>
              <a:cxn ang="0">
                <a:pos x="21" y="32"/>
              </a:cxn>
            </a:cxnLst>
            <a:rect l="0" t="0" r="r" b="b"/>
            <a:pathLst>
              <a:path w="91" h="105">
                <a:moveTo>
                  <a:pt x="21" y="32"/>
                </a:moveTo>
                <a:lnTo>
                  <a:pt x="19" y="33"/>
                </a:lnTo>
                <a:lnTo>
                  <a:pt x="43" y="64"/>
                </a:lnTo>
                <a:lnTo>
                  <a:pt x="62" y="80"/>
                </a:lnTo>
                <a:lnTo>
                  <a:pt x="87" y="105"/>
                </a:lnTo>
                <a:lnTo>
                  <a:pt x="91" y="101"/>
                </a:lnTo>
                <a:lnTo>
                  <a:pt x="65" y="76"/>
                </a:lnTo>
                <a:lnTo>
                  <a:pt x="47" y="61"/>
                </a:lnTo>
                <a:lnTo>
                  <a:pt x="0" y="0"/>
                </a:lnTo>
                <a:lnTo>
                  <a:pt x="24" y="30"/>
                </a:lnTo>
                <a:lnTo>
                  <a:pt x="21" y="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09" name="Freeform 929"/>
          <p:cNvSpPr>
            <a:spLocks/>
          </p:cNvSpPr>
          <p:nvPr/>
        </p:nvSpPr>
        <p:spPr bwMode="auto">
          <a:xfrm>
            <a:off x="8988425" y="3503613"/>
            <a:ext cx="428625" cy="311150"/>
          </a:xfrm>
          <a:custGeom>
            <a:avLst/>
            <a:gdLst/>
            <a:ahLst/>
            <a:cxnLst>
              <a:cxn ang="0">
                <a:pos x="266" y="62"/>
              </a:cxn>
              <a:cxn ang="0">
                <a:pos x="270" y="59"/>
              </a:cxn>
              <a:cxn ang="0">
                <a:pos x="245" y="36"/>
              </a:cxn>
              <a:cxn ang="0">
                <a:pos x="206" y="16"/>
              </a:cxn>
              <a:cxn ang="0">
                <a:pos x="169" y="7"/>
              </a:cxn>
              <a:cxn ang="0">
                <a:pos x="122" y="0"/>
              </a:cxn>
              <a:cxn ang="0">
                <a:pos x="77" y="5"/>
              </a:cxn>
              <a:cxn ang="0">
                <a:pos x="34" y="36"/>
              </a:cxn>
              <a:cxn ang="0">
                <a:pos x="4" y="78"/>
              </a:cxn>
              <a:cxn ang="0">
                <a:pos x="0" y="114"/>
              </a:cxn>
              <a:cxn ang="0">
                <a:pos x="7" y="157"/>
              </a:cxn>
              <a:cxn ang="0">
                <a:pos x="35" y="196"/>
              </a:cxn>
              <a:cxn ang="0">
                <a:pos x="39" y="192"/>
              </a:cxn>
              <a:cxn ang="0">
                <a:pos x="13" y="156"/>
              </a:cxn>
              <a:cxn ang="0">
                <a:pos x="6" y="114"/>
              </a:cxn>
              <a:cxn ang="0">
                <a:pos x="9" y="80"/>
              </a:cxn>
              <a:cxn ang="0">
                <a:pos x="38" y="41"/>
              </a:cxn>
              <a:cxn ang="0">
                <a:pos x="78" y="11"/>
              </a:cxn>
              <a:cxn ang="0">
                <a:pos x="121" y="5"/>
              </a:cxn>
              <a:cxn ang="0">
                <a:pos x="168" y="13"/>
              </a:cxn>
              <a:cxn ang="0">
                <a:pos x="204" y="21"/>
              </a:cxn>
              <a:cxn ang="0">
                <a:pos x="242" y="41"/>
              </a:cxn>
              <a:cxn ang="0">
                <a:pos x="266" y="62"/>
              </a:cxn>
            </a:cxnLst>
            <a:rect l="0" t="0" r="r" b="b"/>
            <a:pathLst>
              <a:path w="270" h="196">
                <a:moveTo>
                  <a:pt x="266" y="62"/>
                </a:moveTo>
                <a:lnTo>
                  <a:pt x="270" y="59"/>
                </a:lnTo>
                <a:lnTo>
                  <a:pt x="245" y="36"/>
                </a:lnTo>
                <a:lnTo>
                  <a:pt x="206" y="16"/>
                </a:lnTo>
                <a:lnTo>
                  <a:pt x="169" y="7"/>
                </a:lnTo>
                <a:lnTo>
                  <a:pt x="122" y="0"/>
                </a:lnTo>
                <a:lnTo>
                  <a:pt x="77" y="5"/>
                </a:lnTo>
                <a:lnTo>
                  <a:pt x="34" y="36"/>
                </a:lnTo>
                <a:lnTo>
                  <a:pt x="4" y="78"/>
                </a:lnTo>
                <a:lnTo>
                  <a:pt x="0" y="114"/>
                </a:lnTo>
                <a:lnTo>
                  <a:pt x="7" y="157"/>
                </a:lnTo>
                <a:lnTo>
                  <a:pt x="35" y="196"/>
                </a:lnTo>
                <a:lnTo>
                  <a:pt x="39" y="192"/>
                </a:lnTo>
                <a:lnTo>
                  <a:pt x="13" y="156"/>
                </a:lnTo>
                <a:lnTo>
                  <a:pt x="6" y="114"/>
                </a:lnTo>
                <a:lnTo>
                  <a:pt x="9" y="80"/>
                </a:lnTo>
                <a:lnTo>
                  <a:pt x="38" y="41"/>
                </a:lnTo>
                <a:lnTo>
                  <a:pt x="78" y="11"/>
                </a:lnTo>
                <a:lnTo>
                  <a:pt x="121" y="5"/>
                </a:lnTo>
                <a:lnTo>
                  <a:pt x="168" y="13"/>
                </a:lnTo>
                <a:lnTo>
                  <a:pt x="204" y="21"/>
                </a:lnTo>
                <a:lnTo>
                  <a:pt x="242" y="41"/>
                </a:lnTo>
                <a:lnTo>
                  <a:pt x="266" y="6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10" name="Freeform 930"/>
          <p:cNvSpPr>
            <a:spLocks/>
          </p:cNvSpPr>
          <p:nvPr/>
        </p:nvSpPr>
        <p:spPr bwMode="auto">
          <a:xfrm>
            <a:off x="9043988" y="3808413"/>
            <a:ext cx="406400" cy="98425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31" y="28"/>
              </a:cxn>
              <a:cxn ang="0">
                <a:pos x="82" y="50"/>
              </a:cxn>
              <a:cxn ang="0">
                <a:pos x="138" y="62"/>
              </a:cxn>
              <a:cxn ang="0">
                <a:pos x="205" y="53"/>
              </a:cxn>
              <a:cxn ang="0">
                <a:pos x="256" y="39"/>
              </a:cxn>
              <a:cxn ang="0">
                <a:pos x="255" y="36"/>
              </a:cxn>
              <a:cxn ang="0">
                <a:pos x="255" y="33"/>
              </a:cxn>
              <a:cxn ang="0">
                <a:pos x="204" y="47"/>
              </a:cxn>
              <a:cxn ang="0">
                <a:pos x="139" y="57"/>
              </a:cxn>
              <a:cxn ang="0">
                <a:pos x="81" y="45"/>
              </a:cxn>
              <a:cxn ang="0">
                <a:pos x="35" y="24"/>
              </a:cxn>
              <a:cxn ang="0">
                <a:pos x="4" y="0"/>
              </a:cxn>
              <a:cxn ang="0">
                <a:pos x="0" y="4"/>
              </a:cxn>
            </a:cxnLst>
            <a:rect l="0" t="0" r="r" b="b"/>
            <a:pathLst>
              <a:path w="256" h="62">
                <a:moveTo>
                  <a:pt x="0" y="4"/>
                </a:moveTo>
                <a:lnTo>
                  <a:pt x="31" y="28"/>
                </a:lnTo>
                <a:lnTo>
                  <a:pt x="82" y="50"/>
                </a:lnTo>
                <a:lnTo>
                  <a:pt x="138" y="62"/>
                </a:lnTo>
                <a:lnTo>
                  <a:pt x="205" y="53"/>
                </a:lnTo>
                <a:lnTo>
                  <a:pt x="256" y="39"/>
                </a:lnTo>
                <a:lnTo>
                  <a:pt x="255" y="36"/>
                </a:lnTo>
                <a:lnTo>
                  <a:pt x="255" y="33"/>
                </a:lnTo>
                <a:lnTo>
                  <a:pt x="204" y="47"/>
                </a:lnTo>
                <a:lnTo>
                  <a:pt x="139" y="57"/>
                </a:lnTo>
                <a:lnTo>
                  <a:pt x="81" y="45"/>
                </a:lnTo>
                <a:lnTo>
                  <a:pt x="35" y="24"/>
                </a:lnTo>
                <a:lnTo>
                  <a:pt x="4" y="0"/>
                </a:lnTo>
                <a:lnTo>
                  <a:pt x="0" y="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11" name="Freeform 931"/>
          <p:cNvSpPr>
            <a:spLocks/>
          </p:cNvSpPr>
          <p:nvPr/>
        </p:nvSpPr>
        <p:spPr bwMode="auto">
          <a:xfrm>
            <a:off x="9447213" y="3833813"/>
            <a:ext cx="82550" cy="36512"/>
          </a:xfrm>
          <a:custGeom>
            <a:avLst/>
            <a:gdLst/>
            <a:ahLst/>
            <a:cxnLst>
              <a:cxn ang="0">
                <a:pos x="2" y="23"/>
              </a:cxn>
              <a:cxn ang="0">
                <a:pos x="2" y="23"/>
              </a:cxn>
              <a:cxn ang="0">
                <a:pos x="3" y="22"/>
              </a:cxn>
              <a:cxn ang="0">
                <a:pos x="4" y="21"/>
              </a:cxn>
              <a:cxn ang="0">
                <a:pos x="3" y="21"/>
              </a:cxn>
              <a:cxn ang="0">
                <a:pos x="9" y="20"/>
              </a:cxn>
              <a:cxn ang="0">
                <a:pos x="12" y="19"/>
              </a:cxn>
              <a:cxn ang="0">
                <a:pos x="18" y="17"/>
              </a:cxn>
              <a:cxn ang="0">
                <a:pos x="23" y="15"/>
              </a:cxn>
              <a:cxn ang="0">
                <a:pos x="31" y="12"/>
              </a:cxn>
              <a:cxn ang="0">
                <a:pos x="36" y="10"/>
              </a:cxn>
              <a:cxn ang="0">
                <a:pos x="41" y="8"/>
              </a:cxn>
              <a:cxn ang="0">
                <a:pos x="43" y="8"/>
              </a:cxn>
              <a:cxn ang="0">
                <a:pos x="46" y="8"/>
              </a:cxn>
              <a:cxn ang="0">
                <a:pos x="48" y="7"/>
              </a:cxn>
              <a:cxn ang="0">
                <a:pos x="52" y="4"/>
              </a:cxn>
              <a:cxn ang="0">
                <a:pos x="51" y="2"/>
              </a:cxn>
              <a:cxn ang="0">
                <a:pos x="50" y="0"/>
              </a:cxn>
              <a:cxn ang="0">
                <a:pos x="48" y="1"/>
              </a:cxn>
              <a:cxn ang="0">
                <a:pos x="44" y="2"/>
              </a:cxn>
              <a:cxn ang="0">
                <a:pos x="42" y="2"/>
              </a:cxn>
              <a:cxn ang="0">
                <a:pos x="37" y="4"/>
              </a:cxn>
              <a:cxn ang="0">
                <a:pos x="34" y="5"/>
              </a:cxn>
              <a:cxn ang="0">
                <a:pos x="29" y="7"/>
              </a:cxn>
              <a:cxn ang="0">
                <a:pos x="17" y="11"/>
              </a:cxn>
              <a:cxn ang="0">
                <a:pos x="13" y="12"/>
              </a:cxn>
              <a:cxn ang="0">
                <a:pos x="10" y="14"/>
              </a:cxn>
              <a:cxn ang="0">
                <a:pos x="5" y="15"/>
              </a:cxn>
              <a:cxn ang="0">
                <a:pos x="4" y="16"/>
              </a:cxn>
              <a:cxn ang="0">
                <a:pos x="1" y="17"/>
              </a:cxn>
              <a:cxn ang="0">
                <a:pos x="0" y="18"/>
              </a:cxn>
              <a:cxn ang="0">
                <a:pos x="0" y="18"/>
              </a:cxn>
              <a:cxn ang="0">
                <a:pos x="1" y="20"/>
              </a:cxn>
              <a:cxn ang="0">
                <a:pos x="2" y="23"/>
              </a:cxn>
            </a:cxnLst>
            <a:rect l="0" t="0" r="r" b="b"/>
            <a:pathLst>
              <a:path w="52" h="23">
                <a:moveTo>
                  <a:pt x="2" y="23"/>
                </a:moveTo>
                <a:lnTo>
                  <a:pt x="2" y="23"/>
                </a:lnTo>
                <a:lnTo>
                  <a:pt x="3" y="22"/>
                </a:lnTo>
                <a:lnTo>
                  <a:pt x="4" y="21"/>
                </a:lnTo>
                <a:lnTo>
                  <a:pt x="3" y="21"/>
                </a:lnTo>
                <a:lnTo>
                  <a:pt x="9" y="20"/>
                </a:lnTo>
                <a:lnTo>
                  <a:pt x="12" y="19"/>
                </a:lnTo>
                <a:lnTo>
                  <a:pt x="18" y="17"/>
                </a:lnTo>
                <a:lnTo>
                  <a:pt x="23" y="15"/>
                </a:lnTo>
                <a:lnTo>
                  <a:pt x="31" y="12"/>
                </a:lnTo>
                <a:lnTo>
                  <a:pt x="36" y="10"/>
                </a:lnTo>
                <a:lnTo>
                  <a:pt x="41" y="8"/>
                </a:lnTo>
                <a:lnTo>
                  <a:pt x="43" y="8"/>
                </a:lnTo>
                <a:lnTo>
                  <a:pt x="46" y="8"/>
                </a:lnTo>
                <a:lnTo>
                  <a:pt x="48" y="7"/>
                </a:lnTo>
                <a:lnTo>
                  <a:pt x="52" y="4"/>
                </a:lnTo>
                <a:lnTo>
                  <a:pt x="51" y="2"/>
                </a:lnTo>
                <a:lnTo>
                  <a:pt x="50" y="0"/>
                </a:lnTo>
                <a:lnTo>
                  <a:pt x="48" y="1"/>
                </a:lnTo>
                <a:lnTo>
                  <a:pt x="44" y="2"/>
                </a:lnTo>
                <a:lnTo>
                  <a:pt x="42" y="2"/>
                </a:lnTo>
                <a:lnTo>
                  <a:pt x="37" y="4"/>
                </a:lnTo>
                <a:lnTo>
                  <a:pt x="34" y="5"/>
                </a:lnTo>
                <a:lnTo>
                  <a:pt x="29" y="7"/>
                </a:lnTo>
                <a:lnTo>
                  <a:pt x="17" y="11"/>
                </a:lnTo>
                <a:lnTo>
                  <a:pt x="13" y="12"/>
                </a:lnTo>
                <a:lnTo>
                  <a:pt x="10" y="14"/>
                </a:lnTo>
                <a:lnTo>
                  <a:pt x="5" y="15"/>
                </a:lnTo>
                <a:lnTo>
                  <a:pt x="4" y="16"/>
                </a:lnTo>
                <a:lnTo>
                  <a:pt x="1" y="17"/>
                </a:lnTo>
                <a:lnTo>
                  <a:pt x="0" y="18"/>
                </a:lnTo>
                <a:lnTo>
                  <a:pt x="0" y="18"/>
                </a:lnTo>
                <a:lnTo>
                  <a:pt x="1" y="20"/>
                </a:lnTo>
                <a:lnTo>
                  <a:pt x="2" y="2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12" name="Freeform 932"/>
          <p:cNvSpPr>
            <a:spLocks/>
          </p:cNvSpPr>
          <p:nvPr/>
        </p:nvSpPr>
        <p:spPr bwMode="auto">
          <a:xfrm>
            <a:off x="9520238" y="3797300"/>
            <a:ext cx="61912" cy="42863"/>
          </a:xfrm>
          <a:custGeom>
            <a:avLst/>
            <a:gdLst/>
            <a:ahLst/>
            <a:cxnLst>
              <a:cxn ang="0">
                <a:pos x="5" y="25"/>
              </a:cxn>
              <a:cxn ang="0">
                <a:pos x="6" y="27"/>
              </a:cxn>
              <a:cxn ang="0">
                <a:pos x="11" y="24"/>
              </a:cxn>
              <a:cxn ang="0">
                <a:pos x="18" y="20"/>
              </a:cxn>
              <a:cxn ang="0">
                <a:pos x="23" y="17"/>
              </a:cxn>
              <a:cxn ang="0">
                <a:pos x="27" y="13"/>
              </a:cxn>
              <a:cxn ang="0">
                <a:pos x="31" y="11"/>
              </a:cxn>
              <a:cxn ang="0">
                <a:pos x="35" y="8"/>
              </a:cxn>
              <a:cxn ang="0">
                <a:pos x="37" y="6"/>
              </a:cxn>
              <a:cxn ang="0">
                <a:pos x="39" y="5"/>
              </a:cxn>
              <a:cxn ang="0">
                <a:pos x="38" y="2"/>
              </a:cxn>
              <a:cxn ang="0">
                <a:pos x="37" y="0"/>
              </a:cxn>
              <a:cxn ang="0">
                <a:pos x="34" y="2"/>
              </a:cxn>
              <a:cxn ang="0">
                <a:pos x="32" y="4"/>
              </a:cxn>
              <a:cxn ang="0">
                <a:pos x="29" y="6"/>
              </a:cxn>
              <a:cxn ang="0">
                <a:pos x="24" y="9"/>
              </a:cxn>
              <a:cxn ang="0">
                <a:pos x="20" y="12"/>
              </a:cxn>
              <a:cxn ang="0">
                <a:pos x="16" y="15"/>
              </a:cxn>
              <a:cxn ang="0">
                <a:pos x="6" y="22"/>
              </a:cxn>
              <a:cxn ang="0">
                <a:pos x="0" y="24"/>
              </a:cxn>
              <a:cxn ang="0">
                <a:pos x="4" y="23"/>
              </a:cxn>
              <a:cxn ang="0">
                <a:pos x="5" y="25"/>
              </a:cxn>
            </a:cxnLst>
            <a:rect l="0" t="0" r="r" b="b"/>
            <a:pathLst>
              <a:path w="39" h="27">
                <a:moveTo>
                  <a:pt x="5" y="25"/>
                </a:moveTo>
                <a:lnTo>
                  <a:pt x="6" y="27"/>
                </a:lnTo>
                <a:lnTo>
                  <a:pt x="11" y="24"/>
                </a:lnTo>
                <a:lnTo>
                  <a:pt x="18" y="20"/>
                </a:lnTo>
                <a:lnTo>
                  <a:pt x="23" y="17"/>
                </a:lnTo>
                <a:lnTo>
                  <a:pt x="27" y="13"/>
                </a:lnTo>
                <a:lnTo>
                  <a:pt x="31" y="11"/>
                </a:lnTo>
                <a:lnTo>
                  <a:pt x="35" y="8"/>
                </a:lnTo>
                <a:lnTo>
                  <a:pt x="37" y="6"/>
                </a:lnTo>
                <a:lnTo>
                  <a:pt x="39" y="5"/>
                </a:lnTo>
                <a:lnTo>
                  <a:pt x="38" y="2"/>
                </a:lnTo>
                <a:lnTo>
                  <a:pt x="37" y="0"/>
                </a:lnTo>
                <a:lnTo>
                  <a:pt x="34" y="2"/>
                </a:lnTo>
                <a:lnTo>
                  <a:pt x="32" y="4"/>
                </a:lnTo>
                <a:lnTo>
                  <a:pt x="29" y="6"/>
                </a:lnTo>
                <a:lnTo>
                  <a:pt x="24" y="9"/>
                </a:lnTo>
                <a:lnTo>
                  <a:pt x="20" y="12"/>
                </a:lnTo>
                <a:lnTo>
                  <a:pt x="16" y="15"/>
                </a:lnTo>
                <a:lnTo>
                  <a:pt x="6" y="22"/>
                </a:lnTo>
                <a:lnTo>
                  <a:pt x="0" y="24"/>
                </a:lnTo>
                <a:lnTo>
                  <a:pt x="4" y="23"/>
                </a:lnTo>
                <a:lnTo>
                  <a:pt x="5" y="2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13" name="Freeform 933"/>
          <p:cNvSpPr>
            <a:spLocks/>
          </p:cNvSpPr>
          <p:nvPr/>
        </p:nvSpPr>
        <p:spPr bwMode="auto">
          <a:xfrm>
            <a:off x="9577388" y="3700463"/>
            <a:ext cx="65087" cy="104775"/>
          </a:xfrm>
          <a:custGeom>
            <a:avLst/>
            <a:gdLst/>
            <a:ahLst/>
            <a:cxnLst>
              <a:cxn ang="0">
                <a:pos x="3" y="66"/>
              </a:cxn>
              <a:cxn ang="0">
                <a:pos x="4" y="65"/>
              </a:cxn>
              <a:cxn ang="0">
                <a:pos x="29" y="41"/>
              </a:cxn>
              <a:cxn ang="0">
                <a:pos x="41" y="1"/>
              </a:cxn>
              <a:cxn ang="0">
                <a:pos x="36" y="0"/>
              </a:cxn>
              <a:cxn ang="0">
                <a:pos x="24" y="38"/>
              </a:cxn>
              <a:cxn ang="0">
                <a:pos x="0" y="61"/>
              </a:cxn>
              <a:cxn ang="0">
                <a:pos x="2" y="63"/>
              </a:cxn>
              <a:cxn ang="0">
                <a:pos x="3" y="66"/>
              </a:cxn>
            </a:cxnLst>
            <a:rect l="0" t="0" r="r" b="b"/>
            <a:pathLst>
              <a:path w="41" h="66">
                <a:moveTo>
                  <a:pt x="3" y="66"/>
                </a:moveTo>
                <a:lnTo>
                  <a:pt x="4" y="65"/>
                </a:lnTo>
                <a:lnTo>
                  <a:pt x="29" y="41"/>
                </a:lnTo>
                <a:lnTo>
                  <a:pt x="41" y="1"/>
                </a:lnTo>
                <a:lnTo>
                  <a:pt x="36" y="0"/>
                </a:lnTo>
                <a:lnTo>
                  <a:pt x="24" y="38"/>
                </a:lnTo>
                <a:lnTo>
                  <a:pt x="0" y="61"/>
                </a:lnTo>
                <a:lnTo>
                  <a:pt x="2" y="63"/>
                </a:lnTo>
                <a:lnTo>
                  <a:pt x="3" y="6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14" name="Freeform 934"/>
          <p:cNvSpPr>
            <a:spLocks/>
          </p:cNvSpPr>
          <p:nvPr/>
        </p:nvSpPr>
        <p:spPr bwMode="auto">
          <a:xfrm>
            <a:off x="9921875" y="1057275"/>
            <a:ext cx="1546225" cy="2597150"/>
          </a:xfrm>
          <a:custGeom>
            <a:avLst/>
            <a:gdLst/>
            <a:ahLst/>
            <a:cxnLst>
              <a:cxn ang="0">
                <a:pos x="56" y="991"/>
              </a:cxn>
              <a:cxn ang="0">
                <a:pos x="123" y="935"/>
              </a:cxn>
              <a:cxn ang="0">
                <a:pos x="110" y="833"/>
              </a:cxn>
              <a:cxn ang="0">
                <a:pos x="69" y="736"/>
              </a:cxn>
              <a:cxn ang="0">
                <a:pos x="59" y="644"/>
              </a:cxn>
              <a:cxn ang="0">
                <a:pos x="123" y="568"/>
              </a:cxn>
              <a:cxn ang="0">
                <a:pos x="171" y="469"/>
              </a:cxn>
              <a:cxn ang="0">
                <a:pos x="257" y="395"/>
              </a:cxn>
              <a:cxn ang="0">
                <a:pos x="344" y="334"/>
              </a:cxn>
              <a:cxn ang="0">
                <a:pos x="449" y="259"/>
              </a:cxn>
              <a:cxn ang="0">
                <a:pos x="548" y="216"/>
              </a:cxn>
              <a:cxn ang="0">
                <a:pos x="625" y="214"/>
              </a:cxn>
              <a:cxn ang="0">
                <a:pos x="651" y="173"/>
              </a:cxn>
              <a:cxn ang="0">
                <a:pos x="663" y="104"/>
              </a:cxn>
              <a:cxn ang="0">
                <a:pos x="681" y="32"/>
              </a:cxn>
              <a:cxn ang="0">
                <a:pos x="719" y="0"/>
              </a:cxn>
              <a:cxn ang="0">
                <a:pos x="781" y="18"/>
              </a:cxn>
              <a:cxn ang="0">
                <a:pos x="852" y="96"/>
              </a:cxn>
              <a:cxn ang="0">
                <a:pos x="898" y="201"/>
              </a:cxn>
              <a:cxn ang="0">
                <a:pos x="956" y="311"/>
              </a:cxn>
              <a:cxn ang="0">
                <a:pos x="974" y="428"/>
              </a:cxn>
              <a:cxn ang="0">
                <a:pos x="942" y="550"/>
              </a:cxn>
              <a:cxn ang="0">
                <a:pos x="900" y="693"/>
              </a:cxn>
              <a:cxn ang="0">
                <a:pos x="857" y="813"/>
              </a:cxn>
              <a:cxn ang="0">
                <a:pos x="826" y="956"/>
              </a:cxn>
              <a:cxn ang="0">
                <a:pos x="783" y="1039"/>
              </a:cxn>
              <a:cxn ang="0">
                <a:pos x="748" y="1111"/>
              </a:cxn>
              <a:cxn ang="0">
                <a:pos x="722" y="1167"/>
              </a:cxn>
              <a:cxn ang="0">
                <a:pos x="687" y="1230"/>
              </a:cxn>
              <a:cxn ang="0">
                <a:pos x="666" y="1322"/>
              </a:cxn>
              <a:cxn ang="0">
                <a:pos x="610" y="1424"/>
              </a:cxn>
              <a:cxn ang="0">
                <a:pos x="544" y="1524"/>
              </a:cxn>
              <a:cxn ang="0">
                <a:pos x="500" y="1636"/>
              </a:cxn>
              <a:cxn ang="0">
                <a:pos x="457" y="1526"/>
              </a:cxn>
              <a:cxn ang="0">
                <a:pos x="437" y="1422"/>
              </a:cxn>
              <a:cxn ang="0">
                <a:pos x="437" y="1338"/>
              </a:cxn>
              <a:cxn ang="0">
                <a:pos x="416" y="1251"/>
              </a:cxn>
              <a:cxn ang="0">
                <a:pos x="357" y="1185"/>
              </a:cxn>
              <a:cxn ang="0">
                <a:pos x="306" y="1114"/>
              </a:cxn>
              <a:cxn ang="0">
                <a:pos x="235" y="1019"/>
              </a:cxn>
              <a:cxn ang="0">
                <a:pos x="127" y="1034"/>
              </a:cxn>
              <a:cxn ang="0">
                <a:pos x="49" y="1072"/>
              </a:cxn>
              <a:cxn ang="0">
                <a:pos x="11" y="1039"/>
              </a:cxn>
              <a:cxn ang="0">
                <a:pos x="0" y="1009"/>
              </a:cxn>
            </a:cxnLst>
            <a:rect l="0" t="0" r="r" b="b"/>
            <a:pathLst>
              <a:path w="974" h="1636">
                <a:moveTo>
                  <a:pt x="0" y="1009"/>
                </a:moveTo>
                <a:lnTo>
                  <a:pt x="56" y="991"/>
                </a:lnTo>
                <a:lnTo>
                  <a:pt x="105" y="973"/>
                </a:lnTo>
                <a:lnTo>
                  <a:pt x="123" y="935"/>
                </a:lnTo>
                <a:lnTo>
                  <a:pt x="120" y="887"/>
                </a:lnTo>
                <a:lnTo>
                  <a:pt x="110" y="833"/>
                </a:lnTo>
                <a:lnTo>
                  <a:pt x="89" y="782"/>
                </a:lnTo>
                <a:lnTo>
                  <a:pt x="69" y="736"/>
                </a:lnTo>
                <a:lnTo>
                  <a:pt x="59" y="696"/>
                </a:lnTo>
                <a:lnTo>
                  <a:pt x="59" y="644"/>
                </a:lnTo>
                <a:lnTo>
                  <a:pt x="82" y="606"/>
                </a:lnTo>
                <a:lnTo>
                  <a:pt x="123" y="568"/>
                </a:lnTo>
                <a:lnTo>
                  <a:pt x="153" y="514"/>
                </a:lnTo>
                <a:lnTo>
                  <a:pt x="171" y="469"/>
                </a:lnTo>
                <a:lnTo>
                  <a:pt x="209" y="431"/>
                </a:lnTo>
                <a:lnTo>
                  <a:pt x="257" y="395"/>
                </a:lnTo>
                <a:lnTo>
                  <a:pt x="299" y="367"/>
                </a:lnTo>
                <a:lnTo>
                  <a:pt x="344" y="334"/>
                </a:lnTo>
                <a:lnTo>
                  <a:pt x="408" y="287"/>
                </a:lnTo>
                <a:lnTo>
                  <a:pt x="449" y="259"/>
                </a:lnTo>
                <a:lnTo>
                  <a:pt x="495" y="231"/>
                </a:lnTo>
                <a:lnTo>
                  <a:pt x="548" y="216"/>
                </a:lnTo>
                <a:lnTo>
                  <a:pt x="587" y="206"/>
                </a:lnTo>
                <a:lnTo>
                  <a:pt x="625" y="214"/>
                </a:lnTo>
                <a:lnTo>
                  <a:pt x="648" y="193"/>
                </a:lnTo>
                <a:lnTo>
                  <a:pt x="651" y="173"/>
                </a:lnTo>
                <a:lnTo>
                  <a:pt x="658" y="140"/>
                </a:lnTo>
                <a:lnTo>
                  <a:pt x="663" y="104"/>
                </a:lnTo>
                <a:lnTo>
                  <a:pt x="668" y="66"/>
                </a:lnTo>
                <a:lnTo>
                  <a:pt x="681" y="32"/>
                </a:lnTo>
                <a:lnTo>
                  <a:pt x="704" y="13"/>
                </a:lnTo>
                <a:lnTo>
                  <a:pt x="719" y="0"/>
                </a:lnTo>
                <a:lnTo>
                  <a:pt x="742" y="0"/>
                </a:lnTo>
                <a:lnTo>
                  <a:pt x="781" y="18"/>
                </a:lnTo>
                <a:lnTo>
                  <a:pt x="812" y="53"/>
                </a:lnTo>
                <a:lnTo>
                  <a:pt x="852" y="96"/>
                </a:lnTo>
                <a:lnTo>
                  <a:pt x="875" y="157"/>
                </a:lnTo>
                <a:lnTo>
                  <a:pt x="898" y="201"/>
                </a:lnTo>
                <a:lnTo>
                  <a:pt x="929" y="259"/>
                </a:lnTo>
                <a:lnTo>
                  <a:pt x="956" y="311"/>
                </a:lnTo>
                <a:lnTo>
                  <a:pt x="969" y="362"/>
                </a:lnTo>
                <a:lnTo>
                  <a:pt x="974" y="428"/>
                </a:lnTo>
                <a:lnTo>
                  <a:pt x="964" y="489"/>
                </a:lnTo>
                <a:lnTo>
                  <a:pt x="942" y="550"/>
                </a:lnTo>
                <a:lnTo>
                  <a:pt x="926" y="622"/>
                </a:lnTo>
                <a:lnTo>
                  <a:pt x="900" y="693"/>
                </a:lnTo>
                <a:lnTo>
                  <a:pt x="890" y="739"/>
                </a:lnTo>
                <a:lnTo>
                  <a:pt x="857" y="813"/>
                </a:lnTo>
                <a:lnTo>
                  <a:pt x="839" y="887"/>
                </a:lnTo>
                <a:lnTo>
                  <a:pt x="826" y="956"/>
                </a:lnTo>
                <a:lnTo>
                  <a:pt x="801" y="1006"/>
                </a:lnTo>
                <a:lnTo>
                  <a:pt x="783" y="1039"/>
                </a:lnTo>
                <a:lnTo>
                  <a:pt x="760" y="1080"/>
                </a:lnTo>
                <a:lnTo>
                  <a:pt x="748" y="1111"/>
                </a:lnTo>
                <a:lnTo>
                  <a:pt x="735" y="1144"/>
                </a:lnTo>
                <a:lnTo>
                  <a:pt x="722" y="1167"/>
                </a:lnTo>
                <a:lnTo>
                  <a:pt x="701" y="1195"/>
                </a:lnTo>
                <a:lnTo>
                  <a:pt x="687" y="1230"/>
                </a:lnTo>
                <a:lnTo>
                  <a:pt x="676" y="1269"/>
                </a:lnTo>
                <a:lnTo>
                  <a:pt x="666" y="1322"/>
                </a:lnTo>
                <a:lnTo>
                  <a:pt x="648" y="1386"/>
                </a:lnTo>
                <a:lnTo>
                  <a:pt x="610" y="1424"/>
                </a:lnTo>
                <a:lnTo>
                  <a:pt x="574" y="1478"/>
                </a:lnTo>
                <a:lnTo>
                  <a:pt x="544" y="1524"/>
                </a:lnTo>
                <a:lnTo>
                  <a:pt x="528" y="1572"/>
                </a:lnTo>
                <a:lnTo>
                  <a:pt x="500" y="1636"/>
                </a:lnTo>
                <a:lnTo>
                  <a:pt x="449" y="1595"/>
                </a:lnTo>
                <a:lnTo>
                  <a:pt x="457" y="1526"/>
                </a:lnTo>
                <a:lnTo>
                  <a:pt x="437" y="1476"/>
                </a:lnTo>
                <a:lnTo>
                  <a:pt x="437" y="1422"/>
                </a:lnTo>
                <a:lnTo>
                  <a:pt x="437" y="1389"/>
                </a:lnTo>
                <a:lnTo>
                  <a:pt x="437" y="1338"/>
                </a:lnTo>
                <a:lnTo>
                  <a:pt x="431" y="1294"/>
                </a:lnTo>
                <a:lnTo>
                  <a:pt x="416" y="1251"/>
                </a:lnTo>
                <a:lnTo>
                  <a:pt x="383" y="1215"/>
                </a:lnTo>
                <a:lnTo>
                  <a:pt x="357" y="1185"/>
                </a:lnTo>
                <a:lnTo>
                  <a:pt x="325" y="1141"/>
                </a:lnTo>
                <a:lnTo>
                  <a:pt x="306" y="1114"/>
                </a:lnTo>
                <a:lnTo>
                  <a:pt x="268" y="1062"/>
                </a:lnTo>
                <a:lnTo>
                  <a:pt x="235" y="1019"/>
                </a:lnTo>
                <a:lnTo>
                  <a:pt x="189" y="1011"/>
                </a:lnTo>
                <a:lnTo>
                  <a:pt x="127" y="1034"/>
                </a:lnTo>
                <a:lnTo>
                  <a:pt x="87" y="1062"/>
                </a:lnTo>
                <a:lnTo>
                  <a:pt x="49" y="1072"/>
                </a:lnTo>
                <a:lnTo>
                  <a:pt x="18" y="1070"/>
                </a:lnTo>
                <a:lnTo>
                  <a:pt x="11" y="1039"/>
                </a:lnTo>
                <a:lnTo>
                  <a:pt x="0" y="1009"/>
                </a:lnTo>
                <a:lnTo>
                  <a:pt x="0" y="1009"/>
                </a:lnTo>
                <a:close/>
              </a:path>
            </a:pathLst>
          </a:custGeom>
          <a:solidFill>
            <a:srgbClr val="CCFFC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15" name="Freeform 935"/>
          <p:cNvSpPr>
            <a:spLocks/>
          </p:cNvSpPr>
          <p:nvPr/>
        </p:nvSpPr>
        <p:spPr bwMode="auto">
          <a:xfrm>
            <a:off x="9920288" y="1047750"/>
            <a:ext cx="1362075" cy="1620838"/>
          </a:xfrm>
          <a:custGeom>
            <a:avLst/>
            <a:gdLst/>
            <a:ahLst/>
            <a:cxnLst>
              <a:cxn ang="0">
                <a:pos x="3" y="1021"/>
              </a:cxn>
              <a:cxn ang="0">
                <a:pos x="110" y="984"/>
              </a:cxn>
              <a:cxn ang="0">
                <a:pos x="127" y="892"/>
              </a:cxn>
              <a:cxn ang="0">
                <a:pos x="96" y="786"/>
              </a:cxn>
              <a:cxn ang="0">
                <a:pos x="66" y="700"/>
              </a:cxn>
              <a:cxn ang="0">
                <a:pos x="88" y="616"/>
              </a:cxn>
              <a:cxn ang="0">
                <a:pos x="159" y="523"/>
              </a:cxn>
              <a:cxn ang="0">
                <a:pos x="214" y="441"/>
              </a:cxn>
              <a:cxn ang="0">
                <a:pos x="295" y="384"/>
              </a:cxn>
              <a:cxn ang="0">
                <a:pos x="398" y="309"/>
              </a:cxn>
              <a:cxn ang="0">
                <a:pos x="499" y="243"/>
              </a:cxn>
              <a:cxn ang="0">
                <a:pos x="588" y="218"/>
              </a:cxn>
              <a:cxn ang="0">
                <a:pos x="655" y="203"/>
              </a:cxn>
              <a:cxn ang="0">
                <a:pos x="665" y="147"/>
              </a:cxn>
              <a:cxn ang="0">
                <a:pos x="676" y="72"/>
              </a:cxn>
              <a:cxn ang="0">
                <a:pos x="709" y="23"/>
              </a:cxn>
              <a:cxn ang="0">
                <a:pos x="742" y="12"/>
              </a:cxn>
              <a:cxn ang="0">
                <a:pos x="808" y="63"/>
              </a:cxn>
              <a:cxn ang="0">
                <a:pos x="858" y="99"/>
              </a:cxn>
              <a:cxn ang="0">
                <a:pos x="785" y="19"/>
              </a:cxn>
              <a:cxn ang="0">
                <a:pos x="718" y="0"/>
              </a:cxn>
              <a:cxn ang="0">
                <a:pos x="677" y="35"/>
              </a:cxn>
              <a:cxn ang="0">
                <a:pos x="658" y="110"/>
              </a:cxn>
              <a:cxn ang="0">
                <a:pos x="646" y="178"/>
              </a:cxn>
              <a:cxn ang="0">
                <a:pos x="624" y="213"/>
              </a:cxn>
              <a:cxn ang="0">
                <a:pos x="564" y="212"/>
              </a:cxn>
              <a:cxn ang="0">
                <a:pos x="444" y="262"/>
              </a:cxn>
              <a:cxn ang="0">
                <a:pos x="342" y="335"/>
              </a:cxn>
              <a:cxn ang="0">
                <a:pos x="257" y="395"/>
              </a:cxn>
              <a:cxn ang="0">
                <a:pos x="167" y="472"/>
              </a:cxn>
              <a:cxn ang="0">
                <a:pos x="120" y="570"/>
              </a:cxn>
              <a:cxn ang="0">
                <a:pos x="54" y="649"/>
              </a:cxn>
              <a:cxn ang="0">
                <a:pos x="64" y="744"/>
              </a:cxn>
              <a:cxn ang="0">
                <a:pos x="105" y="840"/>
              </a:cxn>
              <a:cxn ang="0">
                <a:pos x="118" y="940"/>
              </a:cxn>
              <a:cxn ang="0">
                <a:pos x="55" y="992"/>
              </a:cxn>
            </a:cxnLst>
            <a:rect l="0" t="0" r="r" b="b"/>
            <a:pathLst>
              <a:path w="858" h="1021">
                <a:moveTo>
                  <a:pt x="0" y="1009"/>
                </a:moveTo>
                <a:lnTo>
                  <a:pt x="3" y="1021"/>
                </a:lnTo>
                <a:lnTo>
                  <a:pt x="59" y="1003"/>
                </a:lnTo>
                <a:lnTo>
                  <a:pt x="110" y="984"/>
                </a:lnTo>
                <a:lnTo>
                  <a:pt x="130" y="942"/>
                </a:lnTo>
                <a:lnTo>
                  <a:pt x="127" y="892"/>
                </a:lnTo>
                <a:lnTo>
                  <a:pt x="117" y="838"/>
                </a:lnTo>
                <a:lnTo>
                  <a:pt x="96" y="786"/>
                </a:lnTo>
                <a:lnTo>
                  <a:pt x="76" y="741"/>
                </a:lnTo>
                <a:lnTo>
                  <a:pt x="66" y="700"/>
                </a:lnTo>
                <a:lnTo>
                  <a:pt x="66" y="652"/>
                </a:lnTo>
                <a:lnTo>
                  <a:pt x="88" y="616"/>
                </a:lnTo>
                <a:lnTo>
                  <a:pt x="128" y="579"/>
                </a:lnTo>
                <a:lnTo>
                  <a:pt x="159" y="523"/>
                </a:lnTo>
                <a:lnTo>
                  <a:pt x="177" y="478"/>
                </a:lnTo>
                <a:lnTo>
                  <a:pt x="214" y="441"/>
                </a:lnTo>
                <a:lnTo>
                  <a:pt x="260" y="407"/>
                </a:lnTo>
                <a:lnTo>
                  <a:pt x="295" y="384"/>
                </a:lnTo>
                <a:lnTo>
                  <a:pt x="349" y="344"/>
                </a:lnTo>
                <a:lnTo>
                  <a:pt x="398" y="309"/>
                </a:lnTo>
                <a:lnTo>
                  <a:pt x="456" y="269"/>
                </a:lnTo>
                <a:lnTo>
                  <a:pt x="499" y="243"/>
                </a:lnTo>
                <a:lnTo>
                  <a:pt x="534" y="232"/>
                </a:lnTo>
                <a:lnTo>
                  <a:pt x="588" y="218"/>
                </a:lnTo>
                <a:lnTo>
                  <a:pt x="628" y="226"/>
                </a:lnTo>
                <a:lnTo>
                  <a:pt x="655" y="203"/>
                </a:lnTo>
                <a:lnTo>
                  <a:pt x="658" y="181"/>
                </a:lnTo>
                <a:lnTo>
                  <a:pt x="665" y="147"/>
                </a:lnTo>
                <a:lnTo>
                  <a:pt x="670" y="111"/>
                </a:lnTo>
                <a:lnTo>
                  <a:pt x="676" y="72"/>
                </a:lnTo>
                <a:lnTo>
                  <a:pt x="688" y="42"/>
                </a:lnTo>
                <a:lnTo>
                  <a:pt x="709" y="23"/>
                </a:lnTo>
                <a:lnTo>
                  <a:pt x="723" y="12"/>
                </a:lnTo>
                <a:lnTo>
                  <a:pt x="742" y="12"/>
                </a:lnTo>
                <a:lnTo>
                  <a:pt x="779" y="29"/>
                </a:lnTo>
                <a:lnTo>
                  <a:pt x="808" y="63"/>
                </a:lnTo>
                <a:lnTo>
                  <a:pt x="849" y="106"/>
                </a:lnTo>
                <a:lnTo>
                  <a:pt x="858" y="99"/>
                </a:lnTo>
                <a:lnTo>
                  <a:pt x="817" y="56"/>
                </a:lnTo>
                <a:lnTo>
                  <a:pt x="785" y="19"/>
                </a:lnTo>
                <a:lnTo>
                  <a:pt x="744" y="0"/>
                </a:lnTo>
                <a:lnTo>
                  <a:pt x="718" y="0"/>
                </a:lnTo>
                <a:lnTo>
                  <a:pt x="701" y="14"/>
                </a:lnTo>
                <a:lnTo>
                  <a:pt x="677" y="35"/>
                </a:lnTo>
                <a:lnTo>
                  <a:pt x="663" y="71"/>
                </a:lnTo>
                <a:lnTo>
                  <a:pt x="658" y="110"/>
                </a:lnTo>
                <a:lnTo>
                  <a:pt x="653" y="144"/>
                </a:lnTo>
                <a:lnTo>
                  <a:pt x="646" y="178"/>
                </a:lnTo>
                <a:lnTo>
                  <a:pt x="644" y="195"/>
                </a:lnTo>
                <a:lnTo>
                  <a:pt x="624" y="213"/>
                </a:lnTo>
                <a:lnTo>
                  <a:pt x="588" y="206"/>
                </a:lnTo>
                <a:lnTo>
                  <a:pt x="564" y="212"/>
                </a:lnTo>
                <a:lnTo>
                  <a:pt x="494" y="232"/>
                </a:lnTo>
                <a:lnTo>
                  <a:pt x="444" y="262"/>
                </a:lnTo>
                <a:lnTo>
                  <a:pt x="420" y="278"/>
                </a:lnTo>
                <a:lnTo>
                  <a:pt x="342" y="335"/>
                </a:lnTo>
                <a:lnTo>
                  <a:pt x="305" y="362"/>
                </a:lnTo>
                <a:lnTo>
                  <a:pt x="257" y="395"/>
                </a:lnTo>
                <a:lnTo>
                  <a:pt x="206" y="432"/>
                </a:lnTo>
                <a:lnTo>
                  <a:pt x="167" y="472"/>
                </a:lnTo>
                <a:lnTo>
                  <a:pt x="149" y="518"/>
                </a:lnTo>
                <a:lnTo>
                  <a:pt x="120" y="570"/>
                </a:lnTo>
                <a:lnTo>
                  <a:pt x="78" y="609"/>
                </a:lnTo>
                <a:lnTo>
                  <a:pt x="54" y="649"/>
                </a:lnTo>
                <a:lnTo>
                  <a:pt x="54" y="703"/>
                </a:lnTo>
                <a:lnTo>
                  <a:pt x="64" y="744"/>
                </a:lnTo>
                <a:lnTo>
                  <a:pt x="85" y="791"/>
                </a:lnTo>
                <a:lnTo>
                  <a:pt x="105" y="840"/>
                </a:lnTo>
                <a:lnTo>
                  <a:pt x="115" y="894"/>
                </a:lnTo>
                <a:lnTo>
                  <a:pt x="118" y="940"/>
                </a:lnTo>
                <a:lnTo>
                  <a:pt x="102" y="975"/>
                </a:lnTo>
                <a:lnTo>
                  <a:pt x="55" y="992"/>
                </a:lnTo>
                <a:lnTo>
                  <a:pt x="0" y="100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16" name="Freeform 936"/>
          <p:cNvSpPr>
            <a:spLocks/>
          </p:cNvSpPr>
          <p:nvPr/>
        </p:nvSpPr>
        <p:spPr bwMode="auto">
          <a:xfrm>
            <a:off x="10625138" y="1204913"/>
            <a:ext cx="852487" cy="2463800"/>
          </a:xfrm>
          <a:custGeom>
            <a:avLst/>
            <a:gdLst/>
            <a:ahLst/>
            <a:cxnLst>
              <a:cxn ang="0">
                <a:pos x="428" y="70"/>
              </a:cxn>
              <a:cxn ang="0">
                <a:pos x="481" y="169"/>
              </a:cxn>
              <a:cxn ang="0">
                <a:pos x="520" y="270"/>
              </a:cxn>
              <a:cxn ang="0">
                <a:pos x="515" y="395"/>
              </a:cxn>
              <a:cxn ang="0">
                <a:pos x="477" y="529"/>
              </a:cxn>
              <a:cxn ang="0">
                <a:pos x="441" y="644"/>
              </a:cxn>
              <a:cxn ang="0">
                <a:pos x="390" y="791"/>
              </a:cxn>
              <a:cxn ang="0">
                <a:pos x="345" y="925"/>
              </a:cxn>
              <a:cxn ang="0">
                <a:pos x="311" y="986"/>
              </a:cxn>
              <a:cxn ang="0">
                <a:pos x="286" y="1049"/>
              </a:cxn>
              <a:cxn ang="0">
                <a:pos x="253" y="1099"/>
              </a:cxn>
              <a:cxn ang="0">
                <a:pos x="227" y="1174"/>
              </a:cxn>
              <a:cxn ang="0">
                <a:pos x="199" y="1291"/>
              </a:cxn>
              <a:cxn ang="0">
                <a:pos x="126" y="1382"/>
              </a:cxn>
              <a:cxn ang="0">
                <a:pos x="80" y="1476"/>
              </a:cxn>
              <a:cxn ang="0">
                <a:pos x="12" y="1500"/>
              </a:cxn>
              <a:cxn ang="0">
                <a:pos x="60" y="1552"/>
              </a:cxn>
              <a:cxn ang="0">
                <a:pos x="106" y="1434"/>
              </a:cxn>
              <a:cxn ang="0">
                <a:pos x="171" y="1335"/>
              </a:cxn>
              <a:cxn ang="0">
                <a:pos x="229" y="1232"/>
              </a:cxn>
              <a:cxn ang="0">
                <a:pos x="250" y="1138"/>
              </a:cxn>
              <a:cxn ang="0">
                <a:pos x="284" y="1078"/>
              </a:cxn>
              <a:cxn ang="0">
                <a:pos x="307" y="1029"/>
              </a:cxn>
              <a:cxn ang="0">
                <a:pos x="345" y="949"/>
              </a:cxn>
              <a:cxn ang="0">
                <a:pos x="389" y="865"/>
              </a:cxn>
              <a:cxn ang="0">
                <a:pos x="420" y="721"/>
              </a:cxn>
              <a:cxn ang="0">
                <a:pos x="463" y="600"/>
              </a:cxn>
              <a:cxn ang="0">
                <a:pos x="505" y="457"/>
              </a:cxn>
              <a:cxn ang="0">
                <a:pos x="537" y="336"/>
              </a:cxn>
              <a:cxn ang="0">
                <a:pos x="519" y="217"/>
              </a:cxn>
              <a:cxn ang="0">
                <a:pos x="468" y="120"/>
              </a:cxn>
              <a:cxn ang="0">
                <a:pos x="414" y="0"/>
              </a:cxn>
            </a:cxnLst>
            <a:rect l="0" t="0" r="r" b="b"/>
            <a:pathLst>
              <a:path w="537" h="1552">
                <a:moveTo>
                  <a:pt x="405" y="7"/>
                </a:moveTo>
                <a:lnTo>
                  <a:pt x="428" y="70"/>
                </a:lnTo>
                <a:lnTo>
                  <a:pt x="442" y="96"/>
                </a:lnTo>
                <a:lnTo>
                  <a:pt x="481" y="169"/>
                </a:lnTo>
                <a:lnTo>
                  <a:pt x="507" y="219"/>
                </a:lnTo>
                <a:lnTo>
                  <a:pt x="520" y="270"/>
                </a:lnTo>
                <a:lnTo>
                  <a:pt x="525" y="335"/>
                </a:lnTo>
                <a:lnTo>
                  <a:pt x="515" y="395"/>
                </a:lnTo>
                <a:lnTo>
                  <a:pt x="493" y="456"/>
                </a:lnTo>
                <a:lnTo>
                  <a:pt x="477" y="529"/>
                </a:lnTo>
                <a:lnTo>
                  <a:pt x="451" y="600"/>
                </a:lnTo>
                <a:lnTo>
                  <a:pt x="441" y="644"/>
                </a:lnTo>
                <a:lnTo>
                  <a:pt x="408" y="718"/>
                </a:lnTo>
                <a:lnTo>
                  <a:pt x="390" y="791"/>
                </a:lnTo>
                <a:lnTo>
                  <a:pt x="377" y="861"/>
                </a:lnTo>
                <a:lnTo>
                  <a:pt x="345" y="925"/>
                </a:lnTo>
                <a:lnTo>
                  <a:pt x="335" y="943"/>
                </a:lnTo>
                <a:lnTo>
                  <a:pt x="311" y="986"/>
                </a:lnTo>
                <a:lnTo>
                  <a:pt x="302" y="1007"/>
                </a:lnTo>
                <a:lnTo>
                  <a:pt x="286" y="1049"/>
                </a:lnTo>
                <a:lnTo>
                  <a:pt x="275" y="1070"/>
                </a:lnTo>
                <a:lnTo>
                  <a:pt x="253" y="1099"/>
                </a:lnTo>
                <a:lnTo>
                  <a:pt x="238" y="1136"/>
                </a:lnTo>
                <a:lnTo>
                  <a:pt x="227" y="1174"/>
                </a:lnTo>
                <a:lnTo>
                  <a:pt x="217" y="1227"/>
                </a:lnTo>
                <a:lnTo>
                  <a:pt x="199" y="1291"/>
                </a:lnTo>
                <a:lnTo>
                  <a:pt x="162" y="1327"/>
                </a:lnTo>
                <a:lnTo>
                  <a:pt x="126" y="1382"/>
                </a:lnTo>
                <a:lnTo>
                  <a:pt x="95" y="1427"/>
                </a:lnTo>
                <a:lnTo>
                  <a:pt x="80" y="1476"/>
                </a:lnTo>
                <a:lnTo>
                  <a:pt x="54" y="1533"/>
                </a:lnTo>
                <a:lnTo>
                  <a:pt x="12" y="1500"/>
                </a:lnTo>
                <a:lnTo>
                  <a:pt x="0" y="1505"/>
                </a:lnTo>
                <a:lnTo>
                  <a:pt x="60" y="1552"/>
                </a:lnTo>
                <a:lnTo>
                  <a:pt x="90" y="1483"/>
                </a:lnTo>
                <a:lnTo>
                  <a:pt x="106" y="1434"/>
                </a:lnTo>
                <a:lnTo>
                  <a:pt x="136" y="1388"/>
                </a:lnTo>
                <a:lnTo>
                  <a:pt x="171" y="1335"/>
                </a:lnTo>
                <a:lnTo>
                  <a:pt x="211" y="1296"/>
                </a:lnTo>
                <a:lnTo>
                  <a:pt x="229" y="1232"/>
                </a:lnTo>
                <a:lnTo>
                  <a:pt x="239" y="1178"/>
                </a:lnTo>
                <a:lnTo>
                  <a:pt x="250" y="1138"/>
                </a:lnTo>
                <a:lnTo>
                  <a:pt x="263" y="1104"/>
                </a:lnTo>
                <a:lnTo>
                  <a:pt x="284" y="1078"/>
                </a:lnTo>
                <a:lnTo>
                  <a:pt x="297" y="1053"/>
                </a:lnTo>
                <a:lnTo>
                  <a:pt x="307" y="1029"/>
                </a:lnTo>
                <a:lnTo>
                  <a:pt x="323" y="989"/>
                </a:lnTo>
                <a:lnTo>
                  <a:pt x="345" y="949"/>
                </a:lnTo>
                <a:lnTo>
                  <a:pt x="371" y="901"/>
                </a:lnTo>
                <a:lnTo>
                  <a:pt x="389" y="865"/>
                </a:lnTo>
                <a:lnTo>
                  <a:pt x="402" y="797"/>
                </a:lnTo>
                <a:lnTo>
                  <a:pt x="420" y="721"/>
                </a:lnTo>
                <a:lnTo>
                  <a:pt x="453" y="647"/>
                </a:lnTo>
                <a:lnTo>
                  <a:pt x="463" y="600"/>
                </a:lnTo>
                <a:lnTo>
                  <a:pt x="489" y="529"/>
                </a:lnTo>
                <a:lnTo>
                  <a:pt x="505" y="457"/>
                </a:lnTo>
                <a:lnTo>
                  <a:pt x="527" y="396"/>
                </a:lnTo>
                <a:lnTo>
                  <a:pt x="537" y="336"/>
                </a:lnTo>
                <a:lnTo>
                  <a:pt x="532" y="267"/>
                </a:lnTo>
                <a:lnTo>
                  <a:pt x="519" y="217"/>
                </a:lnTo>
                <a:lnTo>
                  <a:pt x="491" y="163"/>
                </a:lnTo>
                <a:lnTo>
                  <a:pt x="468" y="120"/>
                </a:lnTo>
                <a:lnTo>
                  <a:pt x="437" y="59"/>
                </a:lnTo>
                <a:lnTo>
                  <a:pt x="414" y="0"/>
                </a:lnTo>
                <a:lnTo>
                  <a:pt x="405" y="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17" name="Freeform 937"/>
          <p:cNvSpPr>
            <a:spLocks/>
          </p:cNvSpPr>
          <p:nvPr/>
        </p:nvSpPr>
        <p:spPr bwMode="auto">
          <a:xfrm>
            <a:off x="9910763" y="2649538"/>
            <a:ext cx="746125" cy="944562"/>
          </a:xfrm>
          <a:custGeom>
            <a:avLst/>
            <a:gdLst/>
            <a:ahLst/>
            <a:cxnLst>
              <a:cxn ang="0">
                <a:pos x="462" y="590"/>
              </a:cxn>
              <a:cxn ang="0">
                <a:pos x="470" y="523"/>
              </a:cxn>
              <a:cxn ang="0">
                <a:pos x="450" y="471"/>
              </a:cxn>
              <a:cxn ang="0">
                <a:pos x="450" y="335"/>
              </a:cxn>
              <a:cxn ang="0">
                <a:pos x="444" y="291"/>
              </a:cxn>
              <a:cxn ang="0">
                <a:pos x="428" y="245"/>
              </a:cxn>
              <a:cxn ang="0">
                <a:pos x="394" y="209"/>
              </a:cxn>
              <a:cxn ang="0">
                <a:pos x="369" y="178"/>
              </a:cxn>
              <a:cxn ang="0">
                <a:pos x="337" y="136"/>
              </a:cxn>
              <a:cxn ang="0">
                <a:pos x="319" y="108"/>
              </a:cxn>
              <a:cxn ang="0">
                <a:pos x="280" y="56"/>
              </a:cxn>
              <a:cxn ang="0">
                <a:pos x="245" y="11"/>
              </a:cxn>
              <a:cxn ang="0">
                <a:pos x="196" y="2"/>
              </a:cxn>
              <a:cxn ang="0">
                <a:pos x="131" y="26"/>
              </a:cxn>
              <a:cxn ang="0">
                <a:pos x="92" y="54"/>
              </a:cxn>
              <a:cxn ang="0">
                <a:pos x="55" y="63"/>
              </a:cxn>
              <a:cxn ang="0">
                <a:pos x="30" y="61"/>
              </a:cxn>
              <a:cxn ang="0">
                <a:pos x="24" y="38"/>
              </a:cxn>
              <a:cxn ang="0">
                <a:pos x="15" y="10"/>
              </a:cxn>
              <a:cxn ang="0">
                <a:pos x="6" y="0"/>
              </a:cxn>
              <a:cxn ang="0">
                <a:pos x="0" y="2"/>
              </a:cxn>
              <a:cxn ang="0">
                <a:pos x="11" y="35"/>
              </a:cxn>
              <a:cxn ang="0">
                <a:pos x="20" y="73"/>
              </a:cxn>
              <a:cxn ang="0">
                <a:pos x="57" y="75"/>
              </a:cxn>
              <a:cxn ang="0">
                <a:pos x="96" y="65"/>
              </a:cxn>
              <a:cxn ang="0">
                <a:pos x="138" y="36"/>
              </a:cxn>
              <a:cxn ang="0">
                <a:pos x="196" y="14"/>
              </a:cxn>
              <a:cxn ang="0">
                <a:pos x="239" y="22"/>
              </a:cxn>
              <a:cxn ang="0">
                <a:pos x="270" y="63"/>
              </a:cxn>
              <a:cxn ang="0">
                <a:pos x="308" y="113"/>
              </a:cxn>
              <a:cxn ang="0">
                <a:pos x="326" y="141"/>
              </a:cxn>
              <a:cxn ang="0">
                <a:pos x="360" y="186"/>
              </a:cxn>
              <a:cxn ang="0">
                <a:pos x="385" y="216"/>
              </a:cxn>
              <a:cxn ang="0">
                <a:pos x="418" y="251"/>
              </a:cxn>
              <a:cxn ang="0">
                <a:pos x="432" y="292"/>
              </a:cxn>
              <a:cxn ang="0">
                <a:pos x="438" y="335"/>
              </a:cxn>
              <a:cxn ang="0">
                <a:pos x="438" y="474"/>
              </a:cxn>
              <a:cxn ang="0">
                <a:pos x="458" y="523"/>
              </a:cxn>
              <a:cxn ang="0">
                <a:pos x="450" y="595"/>
              </a:cxn>
              <a:cxn ang="0">
                <a:pos x="462" y="590"/>
              </a:cxn>
            </a:cxnLst>
            <a:rect l="0" t="0" r="r" b="b"/>
            <a:pathLst>
              <a:path w="470" h="595">
                <a:moveTo>
                  <a:pt x="462" y="590"/>
                </a:moveTo>
                <a:lnTo>
                  <a:pt x="470" y="523"/>
                </a:lnTo>
                <a:lnTo>
                  <a:pt x="450" y="471"/>
                </a:lnTo>
                <a:lnTo>
                  <a:pt x="450" y="335"/>
                </a:lnTo>
                <a:lnTo>
                  <a:pt x="444" y="291"/>
                </a:lnTo>
                <a:lnTo>
                  <a:pt x="428" y="245"/>
                </a:lnTo>
                <a:lnTo>
                  <a:pt x="394" y="209"/>
                </a:lnTo>
                <a:lnTo>
                  <a:pt x="369" y="178"/>
                </a:lnTo>
                <a:lnTo>
                  <a:pt x="337" y="136"/>
                </a:lnTo>
                <a:lnTo>
                  <a:pt x="319" y="108"/>
                </a:lnTo>
                <a:lnTo>
                  <a:pt x="280" y="56"/>
                </a:lnTo>
                <a:lnTo>
                  <a:pt x="245" y="11"/>
                </a:lnTo>
                <a:lnTo>
                  <a:pt x="196" y="2"/>
                </a:lnTo>
                <a:lnTo>
                  <a:pt x="131" y="26"/>
                </a:lnTo>
                <a:lnTo>
                  <a:pt x="92" y="54"/>
                </a:lnTo>
                <a:lnTo>
                  <a:pt x="55" y="63"/>
                </a:lnTo>
                <a:lnTo>
                  <a:pt x="30" y="61"/>
                </a:lnTo>
                <a:lnTo>
                  <a:pt x="24" y="38"/>
                </a:lnTo>
                <a:lnTo>
                  <a:pt x="15" y="10"/>
                </a:lnTo>
                <a:lnTo>
                  <a:pt x="6" y="0"/>
                </a:lnTo>
                <a:lnTo>
                  <a:pt x="0" y="2"/>
                </a:lnTo>
                <a:lnTo>
                  <a:pt x="11" y="35"/>
                </a:lnTo>
                <a:lnTo>
                  <a:pt x="20" y="73"/>
                </a:lnTo>
                <a:lnTo>
                  <a:pt x="57" y="75"/>
                </a:lnTo>
                <a:lnTo>
                  <a:pt x="96" y="65"/>
                </a:lnTo>
                <a:lnTo>
                  <a:pt x="138" y="36"/>
                </a:lnTo>
                <a:lnTo>
                  <a:pt x="196" y="14"/>
                </a:lnTo>
                <a:lnTo>
                  <a:pt x="239" y="22"/>
                </a:lnTo>
                <a:lnTo>
                  <a:pt x="270" y="63"/>
                </a:lnTo>
                <a:lnTo>
                  <a:pt x="308" y="113"/>
                </a:lnTo>
                <a:lnTo>
                  <a:pt x="326" y="141"/>
                </a:lnTo>
                <a:lnTo>
                  <a:pt x="360" y="186"/>
                </a:lnTo>
                <a:lnTo>
                  <a:pt x="385" y="216"/>
                </a:lnTo>
                <a:lnTo>
                  <a:pt x="418" y="251"/>
                </a:lnTo>
                <a:lnTo>
                  <a:pt x="432" y="292"/>
                </a:lnTo>
                <a:lnTo>
                  <a:pt x="438" y="335"/>
                </a:lnTo>
                <a:lnTo>
                  <a:pt x="438" y="474"/>
                </a:lnTo>
                <a:lnTo>
                  <a:pt x="458" y="523"/>
                </a:lnTo>
                <a:lnTo>
                  <a:pt x="450" y="595"/>
                </a:lnTo>
                <a:lnTo>
                  <a:pt x="462" y="59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18" name="Freeform 938"/>
          <p:cNvSpPr>
            <a:spLocks/>
          </p:cNvSpPr>
          <p:nvPr/>
        </p:nvSpPr>
        <p:spPr bwMode="auto">
          <a:xfrm>
            <a:off x="10096500" y="2225675"/>
            <a:ext cx="465138" cy="5429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"/>
              </a:cxn>
              <a:cxn ang="0">
                <a:pos x="52" y="13"/>
              </a:cxn>
              <a:cxn ang="0">
                <a:pos x="103" y="33"/>
              </a:cxn>
              <a:cxn ang="0">
                <a:pos x="157" y="77"/>
              </a:cxn>
              <a:cxn ang="0">
                <a:pos x="197" y="124"/>
              </a:cxn>
              <a:cxn ang="0">
                <a:pos x="245" y="202"/>
              </a:cxn>
              <a:cxn ang="0">
                <a:pos x="248" y="210"/>
              </a:cxn>
              <a:cxn ang="0">
                <a:pos x="270" y="257"/>
              </a:cxn>
              <a:cxn ang="0">
                <a:pos x="270" y="261"/>
              </a:cxn>
              <a:cxn ang="0">
                <a:pos x="271" y="263"/>
              </a:cxn>
              <a:cxn ang="0">
                <a:pos x="271" y="267"/>
              </a:cxn>
              <a:cxn ang="0">
                <a:pos x="272" y="271"/>
              </a:cxn>
              <a:cxn ang="0">
                <a:pos x="273" y="275"/>
              </a:cxn>
              <a:cxn ang="0">
                <a:pos x="273" y="280"/>
              </a:cxn>
              <a:cxn ang="0">
                <a:pos x="274" y="285"/>
              </a:cxn>
              <a:cxn ang="0">
                <a:pos x="276" y="294"/>
              </a:cxn>
              <a:cxn ang="0">
                <a:pos x="277" y="298"/>
              </a:cxn>
              <a:cxn ang="0">
                <a:pos x="277" y="301"/>
              </a:cxn>
              <a:cxn ang="0">
                <a:pos x="278" y="305"/>
              </a:cxn>
              <a:cxn ang="0">
                <a:pos x="279" y="309"/>
              </a:cxn>
              <a:cxn ang="0">
                <a:pos x="280" y="314"/>
              </a:cxn>
              <a:cxn ang="0">
                <a:pos x="281" y="318"/>
              </a:cxn>
              <a:cxn ang="0">
                <a:pos x="282" y="322"/>
              </a:cxn>
              <a:cxn ang="0">
                <a:pos x="284" y="327"/>
              </a:cxn>
              <a:cxn ang="0">
                <a:pos x="284" y="331"/>
              </a:cxn>
              <a:cxn ang="0">
                <a:pos x="285" y="335"/>
              </a:cxn>
              <a:cxn ang="0">
                <a:pos x="286" y="338"/>
              </a:cxn>
              <a:cxn ang="0">
                <a:pos x="287" y="341"/>
              </a:cxn>
              <a:cxn ang="0">
                <a:pos x="287" y="342"/>
              </a:cxn>
              <a:cxn ang="0">
                <a:pos x="290" y="341"/>
              </a:cxn>
              <a:cxn ang="0">
                <a:pos x="293" y="340"/>
              </a:cxn>
              <a:cxn ang="0">
                <a:pos x="292" y="338"/>
              </a:cxn>
              <a:cxn ang="0">
                <a:pos x="292" y="337"/>
              </a:cxn>
              <a:cxn ang="0">
                <a:pos x="291" y="334"/>
              </a:cxn>
              <a:cxn ang="0">
                <a:pos x="290" y="330"/>
              </a:cxn>
              <a:cxn ang="0">
                <a:pos x="289" y="326"/>
              </a:cxn>
              <a:cxn ang="0">
                <a:pos x="288" y="321"/>
              </a:cxn>
              <a:cxn ang="0">
                <a:pos x="287" y="316"/>
              </a:cxn>
              <a:cxn ang="0">
                <a:pos x="285" y="311"/>
              </a:cxn>
              <a:cxn ang="0">
                <a:pos x="284" y="308"/>
              </a:cxn>
              <a:cxn ang="0">
                <a:pos x="284" y="304"/>
              </a:cxn>
              <a:cxn ang="0">
                <a:pos x="283" y="300"/>
              </a:cxn>
              <a:cxn ang="0">
                <a:pos x="282" y="297"/>
              </a:cxn>
              <a:cxn ang="0">
                <a:pos x="282" y="292"/>
              </a:cxn>
              <a:cxn ang="0">
                <a:pos x="280" y="284"/>
              </a:cxn>
              <a:cxn ang="0">
                <a:pos x="279" y="278"/>
              </a:cxn>
              <a:cxn ang="0">
                <a:pos x="278" y="274"/>
              </a:cxn>
              <a:cxn ang="0">
                <a:pos x="277" y="269"/>
              </a:cxn>
              <a:cxn ang="0">
                <a:pos x="277" y="265"/>
              </a:cxn>
              <a:cxn ang="0">
                <a:pos x="276" y="262"/>
              </a:cxn>
              <a:cxn ang="0">
                <a:pos x="276" y="260"/>
              </a:cxn>
              <a:cxn ang="0">
                <a:pos x="276" y="257"/>
              </a:cxn>
              <a:cxn ang="0">
                <a:pos x="257" y="219"/>
              </a:cxn>
              <a:cxn ang="0">
                <a:pos x="250" y="201"/>
              </a:cxn>
              <a:cxn ang="0">
                <a:pos x="202" y="121"/>
              </a:cxn>
              <a:cxn ang="0">
                <a:pos x="159" y="71"/>
              </a:cxn>
              <a:cxn ang="0">
                <a:pos x="106" y="28"/>
              </a:cxn>
              <a:cxn ang="0">
                <a:pos x="55" y="7"/>
              </a:cxn>
              <a:cxn ang="0">
                <a:pos x="0" y="0"/>
              </a:cxn>
            </a:cxnLst>
            <a:rect l="0" t="0" r="r" b="b"/>
            <a:pathLst>
              <a:path w="293" h="342">
                <a:moveTo>
                  <a:pt x="0" y="0"/>
                </a:moveTo>
                <a:lnTo>
                  <a:pt x="0" y="6"/>
                </a:lnTo>
                <a:lnTo>
                  <a:pt x="52" y="13"/>
                </a:lnTo>
                <a:lnTo>
                  <a:pt x="103" y="33"/>
                </a:lnTo>
                <a:lnTo>
                  <a:pt x="157" y="77"/>
                </a:lnTo>
                <a:lnTo>
                  <a:pt x="197" y="124"/>
                </a:lnTo>
                <a:lnTo>
                  <a:pt x="245" y="202"/>
                </a:lnTo>
                <a:lnTo>
                  <a:pt x="248" y="210"/>
                </a:lnTo>
                <a:lnTo>
                  <a:pt x="270" y="257"/>
                </a:lnTo>
                <a:lnTo>
                  <a:pt x="270" y="261"/>
                </a:lnTo>
                <a:lnTo>
                  <a:pt x="271" y="263"/>
                </a:lnTo>
                <a:lnTo>
                  <a:pt x="271" y="267"/>
                </a:lnTo>
                <a:lnTo>
                  <a:pt x="272" y="271"/>
                </a:lnTo>
                <a:lnTo>
                  <a:pt x="273" y="275"/>
                </a:lnTo>
                <a:lnTo>
                  <a:pt x="273" y="280"/>
                </a:lnTo>
                <a:lnTo>
                  <a:pt x="274" y="285"/>
                </a:lnTo>
                <a:lnTo>
                  <a:pt x="276" y="294"/>
                </a:lnTo>
                <a:lnTo>
                  <a:pt x="277" y="298"/>
                </a:lnTo>
                <a:lnTo>
                  <a:pt x="277" y="301"/>
                </a:lnTo>
                <a:lnTo>
                  <a:pt x="278" y="305"/>
                </a:lnTo>
                <a:lnTo>
                  <a:pt x="279" y="309"/>
                </a:lnTo>
                <a:lnTo>
                  <a:pt x="280" y="314"/>
                </a:lnTo>
                <a:lnTo>
                  <a:pt x="281" y="318"/>
                </a:lnTo>
                <a:lnTo>
                  <a:pt x="282" y="322"/>
                </a:lnTo>
                <a:lnTo>
                  <a:pt x="284" y="327"/>
                </a:lnTo>
                <a:lnTo>
                  <a:pt x="284" y="331"/>
                </a:lnTo>
                <a:lnTo>
                  <a:pt x="285" y="335"/>
                </a:lnTo>
                <a:lnTo>
                  <a:pt x="286" y="338"/>
                </a:lnTo>
                <a:lnTo>
                  <a:pt x="287" y="341"/>
                </a:lnTo>
                <a:lnTo>
                  <a:pt x="287" y="342"/>
                </a:lnTo>
                <a:lnTo>
                  <a:pt x="290" y="341"/>
                </a:lnTo>
                <a:lnTo>
                  <a:pt x="293" y="340"/>
                </a:lnTo>
                <a:lnTo>
                  <a:pt x="292" y="338"/>
                </a:lnTo>
                <a:lnTo>
                  <a:pt x="292" y="337"/>
                </a:lnTo>
                <a:lnTo>
                  <a:pt x="291" y="334"/>
                </a:lnTo>
                <a:lnTo>
                  <a:pt x="290" y="330"/>
                </a:lnTo>
                <a:lnTo>
                  <a:pt x="289" y="326"/>
                </a:lnTo>
                <a:lnTo>
                  <a:pt x="288" y="321"/>
                </a:lnTo>
                <a:lnTo>
                  <a:pt x="287" y="316"/>
                </a:lnTo>
                <a:lnTo>
                  <a:pt x="285" y="311"/>
                </a:lnTo>
                <a:lnTo>
                  <a:pt x="284" y="308"/>
                </a:lnTo>
                <a:lnTo>
                  <a:pt x="284" y="304"/>
                </a:lnTo>
                <a:lnTo>
                  <a:pt x="283" y="300"/>
                </a:lnTo>
                <a:lnTo>
                  <a:pt x="282" y="297"/>
                </a:lnTo>
                <a:lnTo>
                  <a:pt x="282" y="292"/>
                </a:lnTo>
                <a:lnTo>
                  <a:pt x="280" y="284"/>
                </a:lnTo>
                <a:lnTo>
                  <a:pt x="279" y="278"/>
                </a:lnTo>
                <a:lnTo>
                  <a:pt x="278" y="274"/>
                </a:lnTo>
                <a:lnTo>
                  <a:pt x="277" y="269"/>
                </a:lnTo>
                <a:lnTo>
                  <a:pt x="277" y="265"/>
                </a:lnTo>
                <a:lnTo>
                  <a:pt x="276" y="262"/>
                </a:lnTo>
                <a:lnTo>
                  <a:pt x="276" y="260"/>
                </a:lnTo>
                <a:lnTo>
                  <a:pt x="276" y="257"/>
                </a:lnTo>
                <a:lnTo>
                  <a:pt x="257" y="219"/>
                </a:lnTo>
                <a:lnTo>
                  <a:pt x="250" y="201"/>
                </a:lnTo>
                <a:lnTo>
                  <a:pt x="202" y="121"/>
                </a:lnTo>
                <a:lnTo>
                  <a:pt x="159" y="71"/>
                </a:lnTo>
                <a:lnTo>
                  <a:pt x="106" y="28"/>
                </a:lnTo>
                <a:lnTo>
                  <a:pt x="55" y="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19" name="Freeform 939"/>
          <p:cNvSpPr>
            <a:spLocks/>
          </p:cNvSpPr>
          <p:nvPr/>
        </p:nvSpPr>
        <p:spPr bwMode="auto">
          <a:xfrm>
            <a:off x="10552113" y="2763838"/>
            <a:ext cx="7937" cy="6350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1" y="4"/>
              </a:cxn>
              <a:cxn ang="0">
                <a:pos x="2" y="4"/>
              </a:cxn>
              <a:cxn ang="0">
                <a:pos x="3" y="3"/>
              </a:cxn>
              <a:cxn ang="0">
                <a:pos x="5" y="1"/>
              </a:cxn>
              <a:cxn ang="0">
                <a:pos x="5" y="0"/>
              </a:cxn>
              <a:cxn ang="0">
                <a:pos x="3" y="2"/>
              </a:cxn>
              <a:cxn ang="0">
                <a:pos x="0" y="3"/>
              </a:cxn>
            </a:cxnLst>
            <a:rect l="0" t="0" r="r" b="b"/>
            <a:pathLst>
              <a:path w="5" h="4">
                <a:moveTo>
                  <a:pt x="0" y="3"/>
                </a:moveTo>
                <a:lnTo>
                  <a:pt x="0" y="3"/>
                </a:lnTo>
                <a:lnTo>
                  <a:pt x="1" y="4"/>
                </a:lnTo>
                <a:lnTo>
                  <a:pt x="2" y="4"/>
                </a:lnTo>
                <a:lnTo>
                  <a:pt x="3" y="3"/>
                </a:lnTo>
                <a:lnTo>
                  <a:pt x="5" y="1"/>
                </a:lnTo>
                <a:lnTo>
                  <a:pt x="5" y="0"/>
                </a:lnTo>
                <a:lnTo>
                  <a:pt x="3" y="2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20" name="Freeform 940"/>
          <p:cNvSpPr>
            <a:spLocks/>
          </p:cNvSpPr>
          <p:nvPr/>
        </p:nvSpPr>
        <p:spPr bwMode="auto">
          <a:xfrm>
            <a:off x="10553700" y="2765425"/>
            <a:ext cx="20638" cy="87313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2"/>
              </a:cxn>
              <a:cxn ang="0">
                <a:pos x="8" y="55"/>
              </a:cxn>
              <a:cxn ang="0">
                <a:pos x="13" y="55"/>
              </a:cxn>
              <a:cxn ang="0">
                <a:pos x="5" y="2"/>
              </a:cxn>
              <a:cxn ang="0">
                <a:pos x="4" y="0"/>
              </a:cxn>
              <a:cxn ang="0">
                <a:pos x="4" y="0"/>
              </a:cxn>
              <a:cxn ang="0">
                <a:pos x="2" y="2"/>
              </a:cxn>
            </a:cxnLst>
            <a:rect l="0" t="0" r="r" b="b"/>
            <a:pathLst>
              <a:path w="13" h="55">
                <a:moveTo>
                  <a:pt x="2" y="2"/>
                </a:moveTo>
                <a:lnTo>
                  <a:pt x="0" y="2"/>
                </a:lnTo>
                <a:lnTo>
                  <a:pt x="8" y="55"/>
                </a:lnTo>
                <a:lnTo>
                  <a:pt x="13" y="55"/>
                </a:lnTo>
                <a:lnTo>
                  <a:pt x="5" y="2"/>
                </a:lnTo>
                <a:lnTo>
                  <a:pt x="4" y="0"/>
                </a:lnTo>
                <a:lnTo>
                  <a:pt x="4" y="0"/>
                </a:lnTo>
                <a:lnTo>
                  <a:pt x="2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21" name="Freeform 941"/>
          <p:cNvSpPr>
            <a:spLocks/>
          </p:cNvSpPr>
          <p:nvPr/>
        </p:nvSpPr>
        <p:spPr bwMode="auto">
          <a:xfrm>
            <a:off x="10082213" y="2032000"/>
            <a:ext cx="766762" cy="857250"/>
          </a:xfrm>
          <a:custGeom>
            <a:avLst/>
            <a:gdLst/>
            <a:ahLst/>
            <a:cxnLst>
              <a:cxn ang="0">
                <a:pos x="0" y="35"/>
              </a:cxn>
              <a:cxn ang="0">
                <a:pos x="2" y="41"/>
              </a:cxn>
              <a:cxn ang="0">
                <a:pos x="46" y="26"/>
              </a:cxn>
              <a:cxn ang="0">
                <a:pos x="89" y="11"/>
              </a:cxn>
              <a:cxn ang="0">
                <a:pos x="139" y="5"/>
              </a:cxn>
              <a:cxn ang="0">
                <a:pos x="189" y="11"/>
              </a:cxn>
              <a:cxn ang="0">
                <a:pos x="241" y="26"/>
              </a:cxn>
              <a:cxn ang="0">
                <a:pos x="286" y="54"/>
              </a:cxn>
              <a:cxn ang="0">
                <a:pos x="327" y="86"/>
              </a:cxn>
              <a:cxn ang="0">
                <a:pos x="357" y="114"/>
              </a:cxn>
              <a:cxn ang="0">
                <a:pos x="389" y="149"/>
              </a:cxn>
              <a:cxn ang="0">
                <a:pos x="423" y="203"/>
              </a:cxn>
              <a:cxn ang="0">
                <a:pos x="445" y="245"/>
              </a:cxn>
              <a:cxn ang="0">
                <a:pos x="463" y="301"/>
              </a:cxn>
              <a:cxn ang="0">
                <a:pos x="478" y="372"/>
              </a:cxn>
              <a:cxn ang="0">
                <a:pos x="478" y="428"/>
              </a:cxn>
              <a:cxn ang="0">
                <a:pos x="475" y="469"/>
              </a:cxn>
              <a:cxn ang="0">
                <a:pos x="473" y="540"/>
              </a:cxn>
              <a:cxn ang="0">
                <a:pos x="478" y="540"/>
              </a:cxn>
              <a:cxn ang="0">
                <a:pos x="481" y="469"/>
              </a:cxn>
              <a:cxn ang="0">
                <a:pos x="483" y="428"/>
              </a:cxn>
              <a:cxn ang="0">
                <a:pos x="483" y="371"/>
              </a:cxn>
              <a:cxn ang="0">
                <a:pos x="468" y="300"/>
              </a:cxn>
              <a:cxn ang="0">
                <a:pos x="450" y="243"/>
              </a:cxn>
              <a:cxn ang="0">
                <a:pos x="427" y="200"/>
              </a:cxn>
              <a:cxn ang="0">
                <a:pos x="394" y="146"/>
              </a:cxn>
              <a:cxn ang="0">
                <a:pos x="361" y="110"/>
              </a:cxn>
              <a:cxn ang="0">
                <a:pos x="324" y="77"/>
              </a:cxn>
              <a:cxn ang="0">
                <a:pos x="293" y="52"/>
              </a:cxn>
              <a:cxn ang="0">
                <a:pos x="242" y="20"/>
              </a:cxn>
              <a:cxn ang="0">
                <a:pos x="190" y="5"/>
              </a:cxn>
              <a:cxn ang="0">
                <a:pos x="139" y="0"/>
              </a:cxn>
              <a:cxn ang="0">
                <a:pos x="87" y="5"/>
              </a:cxn>
              <a:cxn ang="0">
                <a:pos x="44" y="20"/>
              </a:cxn>
              <a:cxn ang="0">
                <a:pos x="0" y="35"/>
              </a:cxn>
            </a:cxnLst>
            <a:rect l="0" t="0" r="r" b="b"/>
            <a:pathLst>
              <a:path w="483" h="540">
                <a:moveTo>
                  <a:pt x="0" y="35"/>
                </a:moveTo>
                <a:lnTo>
                  <a:pt x="2" y="41"/>
                </a:lnTo>
                <a:lnTo>
                  <a:pt x="46" y="26"/>
                </a:lnTo>
                <a:lnTo>
                  <a:pt x="89" y="11"/>
                </a:lnTo>
                <a:lnTo>
                  <a:pt x="139" y="5"/>
                </a:lnTo>
                <a:lnTo>
                  <a:pt x="189" y="11"/>
                </a:lnTo>
                <a:lnTo>
                  <a:pt x="241" y="26"/>
                </a:lnTo>
                <a:lnTo>
                  <a:pt x="286" y="54"/>
                </a:lnTo>
                <a:lnTo>
                  <a:pt x="327" y="86"/>
                </a:lnTo>
                <a:lnTo>
                  <a:pt x="357" y="114"/>
                </a:lnTo>
                <a:lnTo>
                  <a:pt x="389" y="149"/>
                </a:lnTo>
                <a:lnTo>
                  <a:pt x="423" y="203"/>
                </a:lnTo>
                <a:lnTo>
                  <a:pt x="445" y="245"/>
                </a:lnTo>
                <a:lnTo>
                  <a:pt x="463" y="301"/>
                </a:lnTo>
                <a:lnTo>
                  <a:pt x="478" y="372"/>
                </a:lnTo>
                <a:lnTo>
                  <a:pt x="478" y="428"/>
                </a:lnTo>
                <a:lnTo>
                  <a:pt x="475" y="469"/>
                </a:lnTo>
                <a:lnTo>
                  <a:pt x="473" y="540"/>
                </a:lnTo>
                <a:lnTo>
                  <a:pt x="478" y="540"/>
                </a:lnTo>
                <a:lnTo>
                  <a:pt x="481" y="469"/>
                </a:lnTo>
                <a:lnTo>
                  <a:pt x="483" y="428"/>
                </a:lnTo>
                <a:lnTo>
                  <a:pt x="483" y="371"/>
                </a:lnTo>
                <a:lnTo>
                  <a:pt x="468" y="300"/>
                </a:lnTo>
                <a:lnTo>
                  <a:pt x="450" y="243"/>
                </a:lnTo>
                <a:lnTo>
                  <a:pt x="427" y="200"/>
                </a:lnTo>
                <a:lnTo>
                  <a:pt x="394" y="146"/>
                </a:lnTo>
                <a:lnTo>
                  <a:pt x="361" y="110"/>
                </a:lnTo>
                <a:lnTo>
                  <a:pt x="324" y="77"/>
                </a:lnTo>
                <a:lnTo>
                  <a:pt x="293" y="52"/>
                </a:lnTo>
                <a:lnTo>
                  <a:pt x="242" y="20"/>
                </a:lnTo>
                <a:lnTo>
                  <a:pt x="190" y="5"/>
                </a:lnTo>
                <a:lnTo>
                  <a:pt x="139" y="0"/>
                </a:lnTo>
                <a:lnTo>
                  <a:pt x="87" y="5"/>
                </a:lnTo>
                <a:lnTo>
                  <a:pt x="44" y="20"/>
                </a:lnTo>
                <a:lnTo>
                  <a:pt x="0" y="3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22" name="Freeform 942"/>
          <p:cNvSpPr>
            <a:spLocks/>
          </p:cNvSpPr>
          <p:nvPr/>
        </p:nvSpPr>
        <p:spPr bwMode="auto">
          <a:xfrm>
            <a:off x="10172700" y="1838325"/>
            <a:ext cx="879475" cy="865188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2" y="53"/>
              </a:cxn>
              <a:cxn ang="0">
                <a:pos x="68" y="31"/>
              </a:cxn>
              <a:cxn ang="0">
                <a:pos x="126" y="18"/>
              </a:cxn>
              <a:cxn ang="0">
                <a:pos x="194" y="5"/>
              </a:cxn>
              <a:cxn ang="0">
                <a:pos x="252" y="7"/>
              </a:cxn>
              <a:cxn ang="0">
                <a:pos x="309" y="18"/>
              </a:cxn>
              <a:cxn ang="0">
                <a:pos x="358" y="40"/>
              </a:cxn>
              <a:cxn ang="0">
                <a:pos x="410" y="73"/>
              </a:cxn>
              <a:cxn ang="0">
                <a:pos x="447" y="108"/>
              </a:cxn>
              <a:cxn ang="0">
                <a:pos x="486" y="151"/>
              </a:cxn>
              <a:cxn ang="0">
                <a:pos x="507" y="202"/>
              </a:cxn>
              <a:cxn ang="0">
                <a:pos x="523" y="257"/>
              </a:cxn>
              <a:cxn ang="0">
                <a:pos x="538" y="316"/>
              </a:cxn>
              <a:cxn ang="0">
                <a:pos x="549" y="372"/>
              </a:cxn>
              <a:cxn ang="0">
                <a:pos x="549" y="412"/>
              </a:cxn>
              <a:cxn ang="0">
                <a:pos x="546" y="466"/>
              </a:cxn>
              <a:cxn ang="0">
                <a:pos x="538" y="545"/>
              </a:cxn>
              <a:cxn ang="0">
                <a:pos x="544" y="545"/>
              </a:cxn>
              <a:cxn ang="0">
                <a:pos x="551" y="466"/>
              </a:cxn>
              <a:cxn ang="0">
                <a:pos x="554" y="412"/>
              </a:cxn>
              <a:cxn ang="0">
                <a:pos x="554" y="371"/>
              </a:cxn>
              <a:cxn ang="0">
                <a:pos x="544" y="315"/>
              </a:cxn>
              <a:cxn ang="0">
                <a:pos x="529" y="256"/>
              </a:cxn>
              <a:cxn ang="0">
                <a:pos x="514" y="204"/>
              </a:cxn>
              <a:cxn ang="0">
                <a:pos x="490" y="148"/>
              </a:cxn>
              <a:cxn ang="0">
                <a:pos x="451" y="104"/>
              </a:cxn>
              <a:cxn ang="0">
                <a:pos x="412" y="68"/>
              </a:cxn>
              <a:cxn ang="0">
                <a:pos x="362" y="36"/>
              </a:cxn>
              <a:cxn ang="0">
                <a:pos x="309" y="12"/>
              </a:cxn>
              <a:cxn ang="0">
                <a:pos x="253" y="2"/>
              </a:cxn>
              <a:cxn ang="0">
                <a:pos x="193" y="0"/>
              </a:cxn>
              <a:cxn ang="0">
                <a:pos x="125" y="12"/>
              </a:cxn>
              <a:cxn ang="0">
                <a:pos x="66" y="25"/>
              </a:cxn>
              <a:cxn ang="0">
                <a:pos x="0" y="48"/>
              </a:cxn>
            </a:cxnLst>
            <a:rect l="0" t="0" r="r" b="b"/>
            <a:pathLst>
              <a:path w="554" h="545">
                <a:moveTo>
                  <a:pt x="0" y="48"/>
                </a:moveTo>
                <a:lnTo>
                  <a:pt x="2" y="53"/>
                </a:lnTo>
                <a:lnTo>
                  <a:pt x="68" y="31"/>
                </a:lnTo>
                <a:lnTo>
                  <a:pt x="126" y="18"/>
                </a:lnTo>
                <a:lnTo>
                  <a:pt x="194" y="5"/>
                </a:lnTo>
                <a:lnTo>
                  <a:pt x="252" y="7"/>
                </a:lnTo>
                <a:lnTo>
                  <a:pt x="309" y="18"/>
                </a:lnTo>
                <a:lnTo>
                  <a:pt x="358" y="40"/>
                </a:lnTo>
                <a:lnTo>
                  <a:pt x="410" y="73"/>
                </a:lnTo>
                <a:lnTo>
                  <a:pt x="447" y="108"/>
                </a:lnTo>
                <a:lnTo>
                  <a:pt x="486" y="151"/>
                </a:lnTo>
                <a:lnTo>
                  <a:pt x="507" y="202"/>
                </a:lnTo>
                <a:lnTo>
                  <a:pt x="523" y="257"/>
                </a:lnTo>
                <a:lnTo>
                  <a:pt x="538" y="316"/>
                </a:lnTo>
                <a:lnTo>
                  <a:pt x="549" y="372"/>
                </a:lnTo>
                <a:lnTo>
                  <a:pt x="549" y="412"/>
                </a:lnTo>
                <a:lnTo>
                  <a:pt x="546" y="466"/>
                </a:lnTo>
                <a:lnTo>
                  <a:pt x="538" y="545"/>
                </a:lnTo>
                <a:lnTo>
                  <a:pt x="544" y="545"/>
                </a:lnTo>
                <a:lnTo>
                  <a:pt x="551" y="466"/>
                </a:lnTo>
                <a:lnTo>
                  <a:pt x="554" y="412"/>
                </a:lnTo>
                <a:lnTo>
                  <a:pt x="554" y="371"/>
                </a:lnTo>
                <a:lnTo>
                  <a:pt x="544" y="315"/>
                </a:lnTo>
                <a:lnTo>
                  <a:pt x="529" y="256"/>
                </a:lnTo>
                <a:lnTo>
                  <a:pt x="514" y="204"/>
                </a:lnTo>
                <a:lnTo>
                  <a:pt x="490" y="148"/>
                </a:lnTo>
                <a:lnTo>
                  <a:pt x="451" y="104"/>
                </a:lnTo>
                <a:lnTo>
                  <a:pt x="412" y="68"/>
                </a:lnTo>
                <a:lnTo>
                  <a:pt x="362" y="36"/>
                </a:lnTo>
                <a:lnTo>
                  <a:pt x="309" y="12"/>
                </a:lnTo>
                <a:lnTo>
                  <a:pt x="253" y="2"/>
                </a:lnTo>
                <a:lnTo>
                  <a:pt x="193" y="0"/>
                </a:lnTo>
                <a:lnTo>
                  <a:pt x="125" y="12"/>
                </a:lnTo>
                <a:lnTo>
                  <a:pt x="66" y="25"/>
                </a:lnTo>
                <a:lnTo>
                  <a:pt x="0" y="4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23" name="Freeform 943"/>
          <p:cNvSpPr>
            <a:spLocks/>
          </p:cNvSpPr>
          <p:nvPr/>
        </p:nvSpPr>
        <p:spPr bwMode="auto">
          <a:xfrm>
            <a:off x="10256838" y="1720850"/>
            <a:ext cx="847725" cy="365125"/>
          </a:xfrm>
          <a:custGeom>
            <a:avLst/>
            <a:gdLst/>
            <a:ahLst/>
            <a:cxnLst>
              <a:cxn ang="0">
                <a:pos x="0" y="50"/>
              </a:cxn>
              <a:cxn ang="0">
                <a:pos x="2" y="56"/>
              </a:cxn>
              <a:cxn ang="0">
                <a:pos x="57" y="35"/>
              </a:cxn>
              <a:cxn ang="0">
                <a:pos x="106" y="20"/>
              </a:cxn>
              <a:cxn ang="0">
                <a:pos x="167" y="10"/>
              </a:cxn>
              <a:cxn ang="0">
                <a:pos x="236" y="5"/>
              </a:cxn>
              <a:cxn ang="0">
                <a:pos x="283" y="18"/>
              </a:cxn>
              <a:cxn ang="0">
                <a:pos x="344" y="37"/>
              </a:cxn>
              <a:cxn ang="0">
                <a:pos x="408" y="61"/>
              </a:cxn>
              <a:cxn ang="0">
                <a:pos x="450" y="88"/>
              </a:cxn>
              <a:cxn ang="0">
                <a:pos x="470" y="118"/>
              </a:cxn>
              <a:cxn ang="0">
                <a:pos x="496" y="155"/>
              </a:cxn>
              <a:cxn ang="0">
                <a:pos x="515" y="191"/>
              </a:cxn>
              <a:cxn ang="0">
                <a:pos x="529" y="230"/>
              </a:cxn>
              <a:cxn ang="0">
                <a:pos x="534" y="228"/>
              </a:cxn>
              <a:cxn ang="0">
                <a:pos x="522" y="195"/>
              </a:cxn>
              <a:cxn ang="0">
                <a:pos x="500" y="150"/>
              </a:cxn>
              <a:cxn ang="0">
                <a:pos x="475" y="115"/>
              </a:cxn>
              <a:cxn ang="0">
                <a:pos x="454" y="84"/>
              </a:cxn>
              <a:cxn ang="0">
                <a:pos x="409" y="55"/>
              </a:cxn>
              <a:cxn ang="0">
                <a:pos x="351" y="33"/>
              </a:cxn>
              <a:cxn ang="0">
                <a:pos x="284" y="12"/>
              </a:cxn>
              <a:cxn ang="0">
                <a:pos x="236" y="0"/>
              </a:cxn>
              <a:cxn ang="0">
                <a:pos x="166" y="5"/>
              </a:cxn>
              <a:cxn ang="0">
                <a:pos x="105" y="14"/>
              </a:cxn>
              <a:cxn ang="0">
                <a:pos x="52" y="31"/>
              </a:cxn>
              <a:cxn ang="0">
                <a:pos x="0" y="50"/>
              </a:cxn>
            </a:cxnLst>
            <a:rect l="0" t="0" r="r" b="b"/>
            <a:pathLst>
              <a:path w="534" h="230">
                <a:moveTo>
                  <a:pt x="0" y="50"/>
                </a:moveTo>
                <a:lnTo>
                  <a:pt x="2" y="56"/>
                </a:lnTo>
                <a:lnTo>
                  <a:pt x="57" y="35"/>
                </a:lnTo>
                <a:lnTo>
                  <a:pt x="106" y="20"/>
                </a:lnTo>
                <a:lnTo>
                  <a:pt x="167" y="10"/>
                </a:lnTo>
                <a:lnTo>
                  <a:pt x="236" y="5"/>
                </a:lnTo>
                <a:lnTo>
                  <a:pt x="283" y="18"/>
                </a:lnTo>
                <a:lnTo>
                  <a:pt x="344" y="37"/>
                </a:lnTo>
                <a:lnTo>
                  <a:pt x="408" y="61"/>
                </a:lnTo>
                <a:lnTo>
                  <a:pt x="450" y="88"/>
                </a:lnTo>
                <a:lnTo>
                  <a:pt x="470" y="118"/>
                </a:lnTo>
                <a:lnTo>
                  <a:pt x="496" y="155"/>
                </a:lnTo>
                <a:lnTo>
                  <a:pt x="515" y="191"/>
                </a:lnTo>
                <a:lnTo>
                  <a:pt x="529" y="230"/>
                </a:lnTo>
                <a:lnTo>
                  <a:pt x="534" y="228"/>
                </a:lnTo>
                <a:lnTo>
                  <a:pt x="522" y="195"/>
                </a:lnTo>
                <a:lnTo>
                  <a:pt x="500" y="150"/>
                </a:lnTo>
                <a:lnTo>
                  <a:pt x="475" y="115"/>
                </a:lnTo>
                <a:lnTo>
                  <a:pt x="454" y="84"/>
                </a:lnTo>
                <a:lnTo>
                  <a:pt x="409" y="55"/>
                </a:lnTo>
                <a:lnTo>
                  <a:pt x="351" y="33"/>
                </a:lnTo>
                <a:lnTo>
                  <a:pt x="284" y="12"/>
                </a:lnTo>
                <a:lnTo>
                  <a:pt x="236" y="0"/>
                </a:lnTo>
                <a:lnTo>
                  <a:pt x="166" y="5"/>
                </a:lnTo>
                <a:lnTo>
                  <a:pt x="105" y="14"/>
                </a:lnTo>
                <a:lnTo>
                  <a:pt x="52" y="3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24" name="Freeform 944"/>
          <p:cNvSpPr>
            <a:spLocks/>
          </p:cNvSpPr>
          <p:nvPr/>
        </p:nvSpPr>
        <p:spPr bwMode="auto">
          <a:xfrm>
            <a:off x="10523538" y="1538288"/>
            <a:ext cx="755650" cy="808037"/>
          </a:xfrm>
          <a:custGeom>
            <a:avLst/>
            <a:gdLst/>
            <a:ahLst/>
            <a:cxnLst>
              <a:cxn ang="0">
                <a:pos x="0" y="59"/>
              </a:cxn>
              <a:cxn ang="0">
                <a:pos x="3" y="63"/>
              </a:cxn>
              <a:cxn ang="0">
                <a:pos x="43" y="35"/>
              </a:cxn>
              <a:cxn ang="0">
                <a:pos x="96" y="21"/>
              </a:cxn>
              <a:cxn ang="0">
                <a:pos x="157" y="5"/>
              </a:cxn>
              <a:cxn ang="0">
                <a:pos x="208" y="5"/>
              </a:cxn>
              <a:cxn ang="0">
                <a:pos x="271" y="25"/>
              </a:cxn>
              <a:cxn ang="0">
                <a:pos x="334" y="49"/>
              </a:cxn>
              <a:cxn ang="0">
                <a:pos x="374" y="85"/>
              </a:cxn>
              <a:cxn ang="0">
                <a:pos x="412" y="139"/>
              </a:cxn>
              <a:cxn ang="0">
                <a:pos x="450" y="199"/>
              </a:cxn>
              <a:cxn ang="0">
                <a:pos x="468" y="260"/>
              </a:cxn>
              <a:cxn ang="0">
                <a:pos x="470" y="318"/>
              </a:cxn>
              <a:cxn ang="0">
                <a:pos x="470" y="392"/>
              </a:cxn>
              <a:cxn ang="0">
                <a:pos x="455" y="509"/>
              </a:cxn>
              <a:cxn ang="0">
                <a:pos x="461" y="509"/>
              </a:cxn>
              <a:cxn ang="0">
                <a:pos x="476" y="392"/>
              </a:cxn>
              <a:cxn ang="0">
                <a:pos x="476" y="318"/>
              </a:cxn>
              <a:cxn ang="0">
                <a:pos x="473" y="259"/>
              </a:cxn>
              <a:cxn ang="0">
                <a:pos x="455" y="197"/>
              </a:cxn>
              <a:cxn ang="0">
                <a:pos x="417" y="136"/>
              </a:cxn>
              <a:cxn ang="0">
                <a:pos x="378" y="82"/>
              </a:cxn>
              <a:cxn ang="0">
                <a:pos x="336" y="43"/>
              </a:cxn>
              <a:cxn ang="0">
                <a:pos x="277" y="21"/>
              </a:cxn>
              <a:cxn ang="0">
                <a:pos x="208" y="0"/>
              </a:cxn>
              <a:cxn ang="0">
                <a:pos x="156" y="0"/>
              </a:cxn>
              <a:cxn ang="0">
                <a:pos x="95" y="15"/>
              </a:cxn>
              <a:cxn ang="0">
                <a:pos x="41" y="31"/>
              </a:cxn>
              <a:cxn ang="0">
                <a:pos x="0" y="59"/>
              </a:cxn>
            </a:cxnLst>
            <a:rect l="0" t="0" r="r" b="b"/>
            <a:pathLst>
              <a:path w="476" h="509">
                <a:moveTo>
                  <a:pt x="0" y="59"/>
                </a:moveTo>
                <a:lnTo>
                  <a:pt x="3" y="63"/>
                </a:lnTo>
                <a:lnTo>
                  <a:pt x="43" y="35"/>
                </a:lnTo>
                <a:lnTo>
                  <a:pt x="96" y="21"/>
                </a:lnTo>
                <a:lnTo>
                  <a:pt x="157" y="5"/>
                </a:lnTo>
                <a:lnTo>
                  <a:pt x="208" y="5"/>
                </a:lnTo>
                <a:lnTo>
                  <a:pt x="271" y="25"/>
                </a:lnTo>
                <a:lnTo>
                  <a:pt x="334" y="49"/>
                </a:lnTo>
                <a:lnTo>
                  <a:pt x="374" y="85"/>
                </a:lnTo>
                <a:lnTo>
                  <a:pt x="412" y="139"/>
                </a:lnTo>
                <a:lnTo>
                  <a:pt x="450" y="199"/>
                </a:lnTo>
                <a:lnTo>
                  <a:pt x="468" y="260"/>
                </a:lnTo>
                <a:lnTo>
                  <a:pt x="470" y="318"/>
                </a:lnTo>
                <a:lnTo>
                  <a:pt x="470" y="392"/>
                </a:lnTo>
                <a:lnTo>
                  <a:pt x="455" y="509"/>
                </a:lnTo>
                <a:lnTo>
                  <a:pt x="461" y="509"/>
                </a:lnTo>
                <a:lnTo>
                  <a:pt x="476" y="392"/>
                </a:lnTo>
                <a:lnTo>
                  <a:pt x="476" y="318"/>
                </a:lnTo>
                <a:lnTo>
                  <a:pt x="473" y="259"/>
                </a:lnTo>
                <a:lnTo>
                  <a:pt x="455" y="197"/>
                </a:lnTo>
                <a:lnTo>
                  <a:pt x="417" y="136"/>
                </a:lnTo>
                <a:lnTo>
                  <a:pt x="378" y="82"/>
                </a:lnTo>
                <a:lnTo>
                  <a:pt x="336" y="43"/>
                </a:lnTo>
                <a:lnTo>
                  <a:pt x="277" y="21"/>
                </a:lnTo>
                <a:lnTo>
                  <a:pt x="208" y="0"/>
                </a:lnTo>
                <a:lnTo>
                  <a:pt x="156" y="0"/>
                </a:lnTo>
                <a:lnTo>
                  <a:pt x="95" y="15"/>
                </a:lnTo>
                <a:lnTo>
                  <a:pt x="41" y="31"/>
                </a:lnTo>
                <a:lnTo>
                  <a:pt x="0" y="5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25" name="Freeform 945"/>
          <p:cNvSpPr>
            <a:spLocks/>
          </p:cNvSpPr>
          <p:nvPr/>
        </p:nvSpPr>
        <p:spPr bwMode="auto">
          <a:xfrm>
            <a:off x="10974388" y="1428750"/>
            <a:ext cx="336550" cy="549275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5"/>
              </a:cxn>
              <a:cxn ang="0">
                <a:pos x="52" y="18"/>
              </a:cxn>
              <a:cxn ang="0">
                <a:pos x="101" y="43"/>
              </a:cxn>
              <a:cxn ang="0">
                <a:pos x="136" y="80"/>
              </a:cxn>
              <a:cxn ang="0">
                <a:pos x="168" y="133"/>
              </a:cxn>
              <a:cxn ang="0">
                <a:pos x="189" y="184"/>
              </a:cxn>
              <a:cxn ang="0">
                <a:pos x="199" y="235"/>
              </a:cxn>
              <a:cxn ang="0">
                <a:pos x="207" y="276"/>
              </a:cxn>
              <a:cxn ang="0">
                <a:pos x="204" y="346"/>
              </a:cxn>
              <a:cxn ang="0">
                <a:pos x="210" y="346"/>
              </a:cxn>
              <a:cxn ang="0">
                <a:pos x="212" y="275"/>
              </a:cxn>
              <a:cxn ang="0">
                <a:pos x="205" y="234"/>
              </a:cxn>
              <a:cxn ang="0">
                <a:pos x="194" y="182"/>
              </a:cxn>
              <a:cxn ang="0">
                <a:pos x="174" y="132"/>
              </a:cxn>
              <a:cxn ang="0">
                <a:pos x="141" y="77"/>
              </a:cxn>
              <a:cxn ang="0">
                <a:pos x="104" y="38"/>
              </a:cxn>
              <a:cxn ang="0">
                <a:pos x="51" y="12"/>
              </a:cxn>
              <a:cxn ang="0">
                <a:pos x="1" y="0"/>
              </a:cxn>
            </a:cxnLst>
            <a:rect l="0" t="0" r="r" b="b"/>
            <a:pathLst>
              <a:path w="212" h="346">
                <a:moveTo>
                  <a:pt x="1" y="0"/>
                </a:moveTo>
                <a:lnTo>
                  <a:pt x="0" y="5"/>
                </a:lnTo>
                <a:lnTo>
                  <a:pt x="52" y="18"/>
                </a:lnTo>
                <a:lnTo>
                  <a:pt x="101" y="43"/>
                </a:lnTo>
                <a:lnTo>
                  <a:pt x="136" y="80"/>
                </a:lnTo>
                <a:lnTo>
                  <a:pt x="168" y="133"/>
                </a:lnTo>
                <a:lnTo>
                  <a:pt x="189" y="184"/>
                </a:lnTo>
                <a:lnTo>
                  <a:pt x="199" y="235"/>
                </a:lnTo>
                <a:lnTo>
                  <a:pt x="207" y="276"/>
                </a:lnTo>
                <a:lnTo>
                  <a:pt x="204" y="346"/>
                </a:lnTo>
                <a:lnTo>
                  <a:pt x="210" y="346"/>
                </a:lnTo>
                <a:lnTo>
                  <a:pt x="212" y="275"/>
                </a:lnTo>
                <a:lnTo>
                  <a:pt x="205" y="234"/>
                </a:lnTo>
                <a:lnTo>
                  <a:pt x="194" y="182"/>
                </a:lnTo>
                <a:lnTo>
                  <a:pt x="174" y="132"/>
                </a:lnTo>
                <a:lnTo>
                  <a:pt x="141" y="77"/>
                </a:lnTo>
                <a:lnTo>
                  <a:pt x="104" y="38"/>
                </a:lnTo>
                <a:lnTo>
                  <a:pt x="51" y="12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26" name="Freeform 946"/>
          <p:cNvSpPr>
            <a:spLocks/>
          </p:cNvSpPr>
          <p:nvPr/>
        </p:nvSpPr>
        <p:spPr bwMode="auto">
          <a:xfrm>
            <a:off x="11074400" y="1279525"/>
            <a:ext cx="293688" cy="679450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0" y="4"/>
              </a:cxn>
              <a:cxn ang="0">
                <a:pos x="60" y="42"/>
              </a:cxn>
              <a:cxn ang="0">
                <a:pos x="99" y="91"/>
              </a:cxn>
              <a:cxn ang="0">
                <a:pos x="132" y="143"/>
              </a:cxn>
              <a:cxn ang="0">
                <a:pos x="149" y="201"/>
              </a:cxn>
              <a:cxn ang="0">
                <a:pos x="167" y="265"/>
              </a:cxn>
              <a:cxn ang="0">
                <a:pos x="180" y="329"/>
              </a:cxn>
              <a:cxn ang="0">
                <a:pos x="177" y="369"/>
              </a:cxn>
              <a:cxn ang="0">
                <a:pos x="174" y="428"/>
              </a:cxn>
              <a:cxn ang="0">
                <a:pos x="180" y="428"/>
              </a:cxn>
              <a:cxn ang="0">
                <a:pos x="182" y="369"/>
              </a:cxn>
              <a:cxn ang="0">
                <a:pos x="185" y="328"/>
              </a:cxn>
              <a:cxn ang="0">
                <a:pos x="173" y="264"/>
              </a:cxn>
              <a:cxn ang="0">
                <a:pos x="155" y="200"/>
              </a:cxn>
              <a:cxn ang="0">
                <a:pos x="136" y="141"/>
              </a:cxn>
              <a:cxn ang="0">
                <a:pos x="102" y="85"/>
              </a:cxn>
              <a:cxn ang="0">
                <a:pos x="64" y="38"/>
              </a:cxn>
              <a:cxn ang="0">
                <a:pos x="3" y="0"/>
              </a:cxn>
            </a:cxnLst>
            <a:rect l="0" t="0" r="r" b="b"/>
            <a:pathLst>
              <a:path w="185" h="428">
                <a:moveTo>
                  <a:pt x="3" y="0"/>
                </a:moveTo>
                <a:lnTo>
                  <a:pt x="0" y="4"/>
                </a:lnTo>
                <a:lnTo>
                  <a:pt x="60" y="42"/>
                </a:lnTo>
                <a:lnTo>
                  <a:pt x="99" y="91"/>
                </a:lnTo>
                <a:lnTo>
                  <a:pt x="132" y="143"/>
                </a:lnTo>
                <a:lnTo>
                  <a:pt x="149" y="201"/>
                </a:lnTo>
                <a:lnTo>
                  <a:pt x="167" y="265"/>
                </a:lnTo>
                <a:lnTo>
                  <a:pt x="180" y="329"/>
                </a:lnTo>
                <a:lnTo>
                  <a:pt x="177" y="369"/>
                </a:lnTo>
                <a:lnTo>
                  <a:pt x="174" y="428"/>
                </a:lnTo>
                <a:lnTo>
                  <a:pt x="180" y="428"/>
                </a:lnTo>
                <a:lnTo>
                  <a:pt x="182" y="369"/>
                </a:lnTo>
                <a:lnTo>
                  <a:pt x="185" y="328"/>
                </a:lnTo>
                <a:lnTo>
                  <a:pt x="173" y="264"/>
                </a:lnTo>
                <a:lnTo>
                  <a:pt x="155" y="200"/>
                </a:lnTo>
                <a:lnTo>
                  <a:pt x="136" y="141"/>
                </a:lnTo>
                <a:lnTo>
                  <a:pt x="102" y="85"/>
                </a:lnTo>
                <a:lnTo>
                  <a:pt x="64" y="38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27" name="Freeform 947"/>
          <p:cNvSpPr>
            <a:spLocks/>
          </p:cNvSpPr>
          <p:nvPr/>
        </p:nvSpPr>
        <p:spPr bwMode="auto">
          <a:xfrm>
            <a:off x="9902825" y="2673350"/>
            <a:ext cx="19050" cy="44450"/>
          </a:xfrm>
          <a:custGeom>
            <a:avLst/>
            <a:gdLst/>
            <a:ahLst/>
            <a:cxnLst>
              <a:cxn ang="0">
                <a:pos x="12" y="28"/>
              </a:cxn>
              <a:cxn ang="0">
                <a:pos x="7" y="16"/>
              </a:cxn>
              <a:cxn ang="0">
                <a:pos x="0" y="0"/>
              </a:cxn>
            </a:cxnLst>
            <a:rect l="0" t="0" r="r" b="b"/>
            <a:pathLst>
              <a:path w="12" h="28">
                <a:moveTo>
                  <a:pt x="12" y="28"/>
                </a:moveTo>
                <a:lnTo>
                  <a:pt x="7" y="16"/>
                </a:lnTo>
                <a:lnTo>
                  <a:pt x="0" y="0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28" name="Freeform 948"/>
          <p:cNvSpPr>
            <a:spLocks/>
          </p:cNvSpPr>
          <p:nvPr/>
        </p:nvSpPr>
        <p:spPr bwMode="auto">
          <a:xfrm>
            <a:off x="9902825" y="2673350"/>
            <a:ext cx="20638" cy="44450"/>
          </a:xfrm>
          <a:custGeom>
            <a:avLst/>
            <a:gdLst/>
            <a:ahLst/>
            <a:cxnLst>
              <a:cxn ang="0">
                <a:pos x="12" y="28"/>
              </a:cxn>
              <a:cxn ang="0">
                <a:pos x="13" y="28"/>
              </a:cxn>
              <a:cxn ang="0">
                <a:pos x="8" y="16"/>
              </a:cxn>
              <a:cxn ang="0">
                <a:pos x="0" y="0"/>
              </a:cxn>
              <a:cxn ang="0">
                <a:pos x="0" y="0"/>
              </a:cxn>
              <a:cxn ang="0">
                <a:pos x="7" y="16"/>
              </a:cxn>
              <a:cxn ang="0">
                <a:pos x="12" y="28"/>
              </a:cxn>
            </a:cxnLst>
            <a:rect l="0" t="0" r="r" b="b"/>
            <a:pathLst>
              <a:path w="13" h="28">
                <a:moveTo>
                  <a:pt x="12" y="28"/>
                </a:moveTo>
                <a:lnTo>
                  <a:pt x="13" y="28"/>
                </a:lnTo>
                <a:lnTo>
                  <a:pt x="8" y="16"/>
                </a:lnTo>
                <a:lnTo>
                  <a:pt x="0" y="0"/>
                </a:lnTo>
                <a:lnTo>
                  <a:pt x="0" y="0"/>
                </a:lnTo>
                <a:lnTo>
                  <a:pt x="7" y="16"/>
                </a:lnTo>
                <a:lnTo>
                  <a:pt x="12" y="2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29" name="Freeform 949"/>
          <p:cNvSpPr>
            <a:spLocks/>
          </p:cNvSpPr>
          <p:nvPr/>
        </p:nvSpPr>
        <p:spPr bwMode="auto">
          <a:xfrm>
            <a:off x="9980613" y="2809875"/>
            <a:ext cx="485775" cy="458788"/>
          </a:xfrm>
          <a:custGeom>
            <a:avLst/>
            <a:gdLst/>
            <a:ahLst/>
            <a:cxnLst>
              <a:cxn ang="0">
                <a:pos x="0" y="51"/>
              </a:cxn>
              <a:cxn ang="0">
                <a:pos x="12" y="96"/>
              </a:cxn>
              <a:cxn ang="0">
                <a:pos x="27" y="133"/>
              </a:cxn>
              <a:cxn ang="0">
                <a:pos x="44" y="158"/>
              </a:cxn>
              <a:cxn ang="0">
                <a:pos x="71" y="183"/>
              </a:cxn>
              <a:cxn ang="0">
                <a:pos x="95" y="200"/>
              </a:cxn>
              <a:cxn ang="0">
                <a:pos x="95" y="200"/>
              </a:cxn>
              <a:cxn ang="0">
                <a:pos x="96" y="201"/>
              </a:cxn>
              <a:cxn ang="0">
                <a:pos x="98" y="203"/>
              </a:cxn>
              <a:cxn ang="0">
                <a:pos x="101" y="205"/>
              </a:cxn>
              <a:cxn ang="0">
                <a:pos x="103" y="207"/>
              </a:cxn>
              <a:cxn ang="0">
                <a:pos x="106" y="210"/>
              </a:cxn>
              <a:cxn ang="0">
                <a:pos x="108" y="212"/>
              </a:cxn>
              <a:cxn ang="0">
                <a:pos x="111" y="215"/>
              </a:cxn>
              <a:cxn ang="0">
                <a:pos x="113" y="217"/>
              </a:cxn>
              <a:cxn ang="0">
                <a:pos x="116" y="220"/>
              </a:cxn>
              <a:cxn ang="0">
                <a:pos x="117" y="223"/>
              </a:cxn>
              <a:cxn ang="0">
                <a:pos x="118" y="224"/>
              </a:cxn>
              <a:cxn ang="0">
                <a:pos x="118" y="226"/>
              </a:cxn>
              <a:cxn ang="0">
                <a:pos x="119" y="228"/>
              </a:cxn>
              <a:cxn ang="0">
                <a:pos x="120" y="230"/>
              </a:cxn>
              <a:cxn ang="0">
                <a:pos x="121" y="232"/>
              </a:cxn>
              <a:cxn ang="0">
                <a:pos x="123" y="234"/>
              </a:cxn>
              <a:cxn ang="0">
                <a:pos x="125" y="236"/>
              </a:cxn>
              <a:cxn ang="0">
                <a:pos x="126" y="238"/>
              </a:cxn>
              <a:cxn ang="0">
                <a:pos x="127" y="240"/>
              </a:cxn>
              <a:cxn ang="0">
                <a:pos x="129" y="241"/>
              </a:cxn>
              <a:cxn ang="0">
                <a:pos x="130" y="242"/>
              </a:cxn>
              <a:cxn ang="0">
                <a:pos x="130" y="243"/>
              </a:cxn>
              <a:cxn ang="0">
                <a:pos x="131" y="243"/>
              </a:cxn>
              <a:cxn ang="0">
                <a:pos x="143" y="263"/>
              </a:cxn>
              <a:cxn ang="0">
                <a:pos x="149" y="281"/>
              </a:cxn>
              <a:cxn ang="0">
                <a:pos x="171" y="289"/>
              </a:cxn>
              <a:cxn ang="0">
                <a:pos x="189" y="279"/>
              </a:cxn>
              <a:cxn ang="0">
                <a:pos x="196" y="252"/>
              </a:cxn>
              <a:cxn ang="0">
                <a:pos x="208" y="234"/>
              </a:cxn>
              <a:cxn ang="0">
                <a:pos x="230" y="234"/>
              </a:cxn>
              <a:cxn ang="0">
                <a:pos x="253" y="247"/>
              </a:cxn>
              <a:cxn ang="0">
                <a:pos x="271" y="253"/>
              </a:cxn>
              <a:cxn ang="0">
                <a:pos x="296" y="257"/>
              </a:cxn>
              <a:cxn ang="0">
                <a:pos x="306" y="243"/>
              </a:cxn>
              <a:cxn ang="0">
                <a:pos x="304" y="221"/>
              </a:cxn>
              <a:cxn ang="0">
                <a:pos x="295" y="205"/>
              </a:cxn>
              <a:cxn ang="0">
                <a:pos x="286" y="186"/>
              </a:cxn>
              <a:cxn ang="0">
                <a:pos x="280" y="161"/>
              </a:cxn>
              <a:cxn ang="0">
                <a:pos x="279" y="141"/>
              </a:cxn>
              <a:cxn ang="0">
                <a:pos x="282" y="125"/>
              </a:cxn>
              <a:cxn ang="0">
                <a:pos x="273" y="108"/>
              </a:cxn>
              <a:cxn ang="0">
                <a:pos x="254" y="84"/>
              </a:cxn>
              <a:cxn ang="0">
                <a:pos x="248" y="59"/>
              </a:cxn>
              <a:cxn ang="0">
                <a:pos x="229" y="34"/>
              </a:cxn>
              <a:cxn ang="0">
                <a:pos x="216" y="6"/>
              </a:cxn>
              <a:cxn ang="0">
                <a:pos x="179" y="1"/>
              </a:cxn>
              <a:cxn ang="0">
                <a:pos x="141" y="0"/>
              </a:cxn>
              <a:cxn ang="0">
                <a:pos x="107" y="15"/>
              </a:cxn>
              <a:cxn ang="0">
                <a:pos x="85" y="38"/>
              </a:cxn>
              <a:cxn ang="0">
                <a:pos x="52" y="52"/>
              </a:cxn>
              <a:cxn ang="0">
                <a:pos x="27" y="55"/>
              </a:cxn>
              <a:cxn ang="0">
                <a:pos x="0" y="51"/>
              </a:cxn>
              <a:cxn ang="0">
                <a:pos x="0" y="51"/>
              </a:cxn>
            </a:cxnLst>
            <a:rect l="0" t="0" r="r" b="b"/>
            <a:pathLst>
              <a:path w="306" h="289">
                <a:moveTo>
                  <a:pt x="0" y="51"/>
                </a:moveTo>
                <a:lnTo>
                  <a:pt x="12" y="96"/>
                </a:lnTo>
                <a:lnTo>
                  <a:pt x="27" y="133"/>
                </a:lnTo>
                <a:lnTo>
                  <a:pt x="44" y="158"/>
                </a:lnTo>
                <a:lnTo>
                  <a:pt x="71" y="183"/>
                </a:lnTo>
                <a:lnTo>
                  <a:pt x="95" y="200"/>
                </a:lnTo>
                <a:lnTo>
                  <a:pt x="95" y="200"/>
                </a:lnTo>
                <a:lnTo>
                  <a:pt x="96" y="201"/>
                </a:lnTo>
                <a:lnTo>
                  <a:pt x="98" y="203"/>
                </a:lnTo>
                <a:lnTo>
                  <a:pt x="101" y="205"/>
                </a:lnTo>
                <a:lnTo>
                  <a:pt x="103" y="207"/>
                </a:lnTo>
                <a:lnTo>
                  <a:pt x="106" y="210"/>
                </a:lnTo>
                <a:lnTo>
                  <a:pt x="108" y="212"/>
                </a:lnTo>
                <a:lnTo>
                  <a:pt x="111" y="215"/>
                </a:lnTo>
                <a:lnTo>
                  <a:pt x="113" y="217"/>
                </a:lnTo>
                <a:lnTo>
                  <a:pt x="116" y="220"/>
                </a:lnTo>
                <a:lnTo>
                  <a:pt x="117" y="223"/>
                </a:lnTo>
                <a:lnTo>
                  <a:pt x="118" y="224"/>
                </a:lnTo>
                <a:lnTo>
                  <a:pt x="118" y="226"/>
                </a:lnTo>
                <a:lnTo>
                  <a:pt x="119" y="228"/>
                </a:lnTo>
                <a:lnTo>
                  <a:pt x="120" y="230"/>
                </a:lnTo>
                <a:lnTo>
                  <a:pt x="121" y="232"/>
                </a:lnTo>
                <a:lnTo>
                  <a:pt x="123" y="234"/>
                </a:lnTo>
                <a:lnTo>
                  <a:pt x="125" y="236"/>
                </a:lnTo>
                <a:lnTo>
                  <a:pt x="126" y="238"/>
                </a:lnTo>
                <a:lnTo>
                  <a:pt x="127" y="240"/>
                </a:lnTo>
                <a:lnTo>
                  <a:pt x="129" y="241"/>
                </a:lnTo>
                <a:lnTo>
                  <a:pt x="130" y="242"/>
                </a:lnTo>
                <a:lnTo>
                  <a:pt x="130" y="243"/>
                </a:lnTo>
                <a:lnTo>
                  <a:pt x="131" y="243"/>
                </a:lnTo>
                <a:lnTo>
                  <a:pt x="143" y="263"/>
                </a:lnTo>
                <a:lnTo>
                  <a:pt x="149" y="281"/>
                </a:lnTo>
                <a:lnTo>
                  <a:pt x="171" y="289"/>
                </a:lnTo>
                <a:lnTo>
                  <a:pt x="189" y="279"/>
                </a:lnTo>
                <a:lnTo>
                  <a:pt x="196" y="252"/>
                </a:lnTo>
                <a:lnTo>
                  <a:pt x="208" y="234"/>
                </a:lnTo>
                <a:lnTo>
                  <a:pt x="230" y="234"/>
                </a:lnTo>
                <a:lnTo>
                  <a:pt x="253" y="247"/>
                </a:lnTo>
                <a:lnTo>
                  <a:pt x="271" y="253"/>
                </a:lnTo>
                <a:lnTo>
                  <a:pt x="296" y="257"/>
                </a:lnTo>
                <a:lnTo>
                  <a:pt x="306" y="243"/>
                </a:lnTo>
                <a:lnTo>
                  <a:pt x="304" y="221"/>
                </a:lnTo>
                <a:lnTo>
                  <a:pt x="295" y="205"/>
                </a:lnTo>
                <a:lnTo>
                  <a:pt x="286" y="186"/>
                </a:lnTo>
                <a:lnTo>
                  <a:pt x="280" y="161"/>
                </a:lnTo>
                <a:lnTo>
                  <a:pt x="279" y="141"/>
                </a:lnTo>
                <a:lnTo>
                  <a:pt x="282" y="125"/>
                </a:lnTo>
                <a:lnTo>
                  <a:pt x="273" y="108"/>
                </a:lnTo>
                <a:lnTo>
                  <a:pt x="254" y="84"/>
                </a:lnTo>
                <a:lnTo>
                  <a:pt x="248" y="59"/>
                </a:lnTo>
                <a:lnTo>
                  <a:pt x="229" y="34"/>
                </a:lnTo>
                <a:lnTo>
                  <a:pt x="216" y="6"/>
                </a:lnTo>
                <a:lnTo>
                  <a:pt x="179" y="1"/>
                </a:lnTo>
                <a:lnTo>
                  <a:pt x="141" y="0"/>
                </a:lnTo>
                <a:lnTo>
                  <a:pt x="107" y="15"/>
                </a:lnTo>
                <a:lnTo>
                  <a:pt x="85" y="38"/>
                </a:lnTo>
                <a:lnTo>
                  <a:pt x="52" y="52"/>
                </a:lnTo>
                <a:lnTo>
                  <a:pt x="27" y="55"/>
                </a:lnTo>
                <a:lnTo>
                  <a:pt x="0" y="51"/>
                </a:lnTo>
                <a:lnTo>
                  <a:pt x="0" y="51"/>
                </a:lnTo>
                <a:close/>
              </a:path>
            </a:pathLst>
          </a:custGeom>
          <a:solidFill>
            <a:srgbClr val="CCCC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30" name="Freeform 950"/>
          <p:cNvSpPr>
            <a:spLocks/>
          </p:cNvSpPr>
          <p:nvPr/>
        </p:nvSpPr>
        <p:spPr bwMode="auto">
          <a:xfrm>
            <a:off x="9971088" y="2887663"/>
            <a:ext cx="165100" cy="247650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3"/>
              </a:cxn>
              <a:cxn ang="0">
                <a:pos x="12" y="48"/>
              </a:cxn>
              <a:cxn ang="0">
                <a:pos x="28" y="87"/>
              </a:cxn>
              <a:cxn ang="0">
                <a:pos x="44" y="112"/>
              </a:cxn>
              <a:cxn ang="0">
                <a:pos x="74" y="139"/>
              </a:cxn>
              <a:cxn ang="0">
                <a:pos x="98" y="156"/>
              </a:cxn>
              <a:cxn ang="0">
                <a:pos x="101" y="151"/>
              </a:cxn>
              <a:cxn ang="0">
                <a:pos x="104" y="146"/>
              </a:cxn>
              <a:cxn ang="0">
                <a:pos x="80" y="129"/>
              </a:cxn>
              <a:cxn ang="0">
                <a:pos x="55" y="106"/>
              </a:cxn>
              <a:cxn ang="0">
                <a:pos x="39" y="81"/>
              </a:cxn>
              <a:cxn ang="0">
                <a:pos x="24" y="46"/>
              </a:cxn>
              <a:cxn ang="0">
                <a:pos x="12" y="0"/>
              </a:cxn>
            </a:cxnLst>
            <a:rect l="0" t="0" r="r" b="b"/>
            <a:pathLst>
              <a:path w="104" h="156">
                <a:moveTo>
                  <a:pt x="12" y="0"/>
                </a:moveTo>
                <a:lnTo>
                  <a:pt x="0" y="3"/>
                </a:lnTo>
                <a:lnTo>
                  <a:pt x="12" y="48"/>
                </a:lnTo>
                <a:lnTo>
                  <a:pt x="28" y="87"/>
                </a:lnTo>
                <a:lnTo>
                  <a:pt x="44" y="112"/>
                </a:lnTo>
                <a:lnTo>
                  <a:pt x="74" y="139"/>
                </a:lnTo>
                <a:lnTo>
                  <a:pt x="98" y="156"/>
                </a:lnTo>
                <a:lnTo>
                  <a:pt x="101" y="151"/>
                </a:lnTo>
                <a:lnTo>
                  <a:pt x="104" y="146"/>
                </a:lnTo>
                <a:lnTo>
                  <a:pt x="80" y="129"/>
                </a:lnTo>
                <a:lnTo>
                  <a:pt x="55" y="106"/>
                </a:lnTo>
                <a:lnTo>
                  <a:pt x="39" y="81"/>
                </a:lnTo>
                <a:lnTo>
                  <a:pt x="24" y="46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31" name="Freeform 951"/>
          <p:cNvSpPr>
            <a:spLocks/>
          </p:cNvSpPr>
          <p:nvPr/>
        </p:nvSpPr>
        <p:spPr bwMode="auto">
          <a:xfrm>
            <a:off x="10121900" y="3119438"/>
            <a:ext cx="19050" cy="7937"/>
          </a:xfrm>
          <a:custGeom>
            <a:avLst/>
            <a:gdLst/>
            <a:ahLst/>
            <a:cxnLst>
              <a:cxn ang="0">
                <a:pos x="6" y="5"/>
              </a:cxn>
              <a:cxn ang="0">
                <a:pos x="0" y="5"/>
              </a:cxn>
              <a:cxn ang="0">
                <a:pos x="0" y="5"/>
              </a:cxn>
              <a:cxn ang="0">
                <a:pos x="6" y="5"/>
              </a:cxn>
              <a:cxn ang="0">
                <a:pos x="12" y="5"/>
              </a:cxn>
              <a:cxn ang="0">
                <a:pos x="12" y="5"/>
              </a:cxn>
              <a:cxn ang="0">
                <a:pos x="9" y="0"/>
              </a:cxn>
              <a:cxn ang="0">
                <a:pos x="9" y="0"/>
              </a:cxn>
              <a:cxn ang="0">
                <a:pos x="6" y="5"/>
              </a:cxn>
            </a:cxnLst>
            <a:rect l="0" t="0" r="r" b="b"/>
            <a:pathLst>
              <a:path w="12" h="5">
                <a:moveTo>
                  <a:pt x="6" y="5"/>
                </a:moveTo>
                <a:lnTo>
                  <a:pt x="0" y="5"/>
                </a:lnTo>
                <a:lnTo>
                  <a:pt x="0" y="5"/>
                </a:lnTo>
                <a:lnTo>
                  <a:pt x="6" y="5"/>
                </a:lnTo>
                <a:lnTo>
                  <a:pt x="12" y="5"/>
                </a:lnTo>
                <a:lnTo>
                  <a:pt x="12" y="5"/>
                </a:lnTo>
                <a:lnTo>
                  <a:pt x="9" y="0"/>
                </a:lnTo>
                <a:lnTo>
                  <a:pt x="9" y="0"/>
                </a:lnTo>
                <a:lnTo>
                  <a:pt x="6" y="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32" name="Freeform 952"/>
          <p:cNvSpPr>
            <a:spLocks/>
          </p:cNvSpPr>
          <p:nvPr/>
        </p:nvSpPr>
        <p:spPr bwMode="auto">
          <a:xfrm>
            <a:off x="10121900" y="3119438"/>
            <a:ext cx="52388" cy="47625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0" y="5"/>
              </a:cxn>
              <a:cxn ang="0">
                <a:pos x="3" y="10"/>
              </a:cxn>
              <a:cxn ang="0">
                <a:pos x="4" y="11"/>
              </a:cxn>
              <a:cxn ang="0">
                <a:pos x="5" y="13"/>
              </a:cxn>
              <a:cxn ang="0">
                <a:pos x="8" y="15"/>
              </a:cxn>
              <a:cxn ang="0">
                <a:pos x="10" y="17"/>
              </a:cxn>
              <a:cxn ang="0">
                <a:pos x="13" y="19"/>
              </a:cxn>
              <a:cxn ang="0">
                <a:pos x="20" y="26"/>
              </a:cxn>
              <a:cxn ang="0">
                <a:pos x="22" y="29"/>
              </a:cxn>
              <a:cxn ang="0">
                <a:pos x="23" y="30"/>
              </a:cxn>
              <a:cxn ang="0">
                <a:pos x="28" y="28"/>
              </a:cxn>
              <a:cxn ang="0">
                <a:pos x="33" y="25"/>
              </a:cxn>
              <a:cxn ang="0">
                <a:pos x="31" y="22"/>
              </a:cxn>
              <a:cxn ang="0">
                <a:pos x="29" y="19"/>
              </a:cxn>
              <a:cxn ang="0">
                <a:pos x="20" y="10"/>
              </a:cxn>
              <a:cxn ang="0">
                <a:pos x="18" y="8"/>
              </a:cxn>
              <a:cxn ang="0">
                <a:pos x="15" y="5"/>
              </a:cxn>
              <a:cxn ang="0">
                <a:pos x="13" y="3"/>
              </a:cxn>
              <a:cxn ang="0">
                <a:pos x="12" y="2"/>
              </a:cxn>
              <a:cxn ang="0">
                <a:pos x="11" y="1"/>
              </a:cxn>
              <a:cxn ang="0">
                <a:pos x="9" y="0"/>
              </a:cxn>
              <a:cxn ang="0">
                <a:pos x="6" y="5"/>
              </a:cxn>
              <a:cxn ang="0">
                <a:pos x="0" y="5"/>
              </a:cxn>
            </a:cxnLst>
            <a:rect l="0" t="0" r="r" b="b"/>
            <a:pathLst>
              <a:path w="33" h="30">
                <a:moveTo>
                  <a:pt x="0" y="5"/>
                </a:moveTo>
                <a:lnTo>
                  <a:pt x="0" y="5"/>
                </a:lnTo>
                <a:lnTo>
                  <a:pt x="3" y="10"/>
                </a:lnTo>
                <a:lnTo>
                  <a:pt x="4" y="11"/>
                </a:lnTo>
                <a:lnTo>
                  <a:pt x="5" y="13"/>
                </a:lnTo>
                <a:lnTo>
                  <a:pt x="8" y="15"/>
                </a:lnTo>
                <a:lnTo>
                  <a:pt x="10" y="17"/>
                </a:lnTo>
                <a:lnTo>
                  <a:pt x="13" y="19"/>
                </a:lnTo>
                <a:lnTo>
                  <a:pt x="20" y="26"/>
                </a:lnTo>
                <a:lnTo>
                  <a:pt x="22" y="29"/>
                </a:lnTo>
                <a:lnTo>
                  <a:pt x="23" y="30"/>
                </a:lnTo>
                <a:lnTo>
                  <a:pt x="28" y="28"/>
                </a:lnTo>
                <a:lnTo>
                  <a:pt x="33" y="25"/>
                </a:lnTo>
                <a:lnTo>
                  <a:pt x="31" y="22"/>
                </a:lnTo>
                <a:lnTo>
                  <a:pt x="29" y="19"/>
                </a:lnTo>
                <a:lnTo>
                  <a:pt x="20" y="10"/>
                </a:lnTo>
                <a:lnTo>
                  <a:pt x="18" y="8"/>
                </a:lnTo>
                <a:lnTo>
                  <a:pt x="15" y="5"/>
                </a:lnTo>
                <a:lnTo>
                  <a:pt x="13" y="3"/>
                </a:lnTo>
                <a:lnTo>
                  <a:pt x="12" y="2"/>
                </a:lnTo>
                <a:lnTo>
                  <a:pt x="11" y="1"/>
                </a:lnTo>
                <a:lnTo>
                  <a:pt x="9" y="0"/>
                </a:lnTo>
                <a:lnTo>
                  <a:pt x="6" y="5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33" name="Freeform 953"/>
          <p:cNvSpPr>
            <a:spLocks/>
          </p:cNvSpPr>
          <p:nvPr/>
        </p:nvSpPr>
        <p:spPr bwMode="auto">
          <a:xfrm>
            <a:off x="10158413" y="3157538"/>
            <a:ext cx="17462" cy="12700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6"/>
              </a:cxn>
              <a:cxn ang="0">
                <a:pos x="0" y="7"/>
              </a:cxn>
              <a:cxn ang="0">
                <a:pos x="1" y="8"/>
              </a:cxn>
              <a:cxn ang="0">
                <a:pos x="6" y="5"/>
              </a:cxn>
              <a:cxn ang="0">
                <a:pos x="11" y="2"/>
              </a:cxn>
              <a:cxn ang="0">
                <a:pos x="10" y="0"/>
              </a:cxn>
              <a:cxn ang="0">
                <a:pos x="5" y="4"/>
              </a:cxn>
              <a:cxn ang="0">
                <a:pos x="0" y="6"/>
              </a:cxn>
            </a:cxnLst>
            <a:rect l="0" t="0" r="r" b="b"/>
            <a:pathLst>
              <a:path w="11" h="8">
                <a:moveTo>
                  <a:pt x="0" y="6"/>
                </a:moveTo>
                <a:lnTo>
                  <a:pt x="0" y="6"/>
                </a:lnTo>
                <a:lnTo>
                  <a:pt x="0" y="7"/>
                </a:lnTo>
                <a:lnTo>
                  <a:pt x="1" y="8"/>
                </a:lnTo>
                <a:lnTo>
                  <a:pt x="6" y="5"/>
                </a:lnTo>
                <a:lnTo>
                  <a:pt x="11" y="2"/>
                </a:lnTo>
                <a:lnTo>
                  <a:pt x="10" y="0"/>
                </a:lnTo>
                <a:lnTo>
                  <a:pt x="5" y="4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34" name="Freeform 954"/>
          <p:cNvSpPr>
            <a:spLocks/>
          </p:cNvSpPr>
          <p:nvPr/>
        </p:nvSpPr>
        <p:spPr bwMode="auto">
          <a:xfrm>
            <a:off x="10158413" y="3160713"/>
            <a:ext cx="19050" cy="7937"/>
          </a:xfrm>
          <a:custGeom>
            <a:avLst/>
            <a:gdLst/>
            <a:ahLst/>
            <a:cxnLst>
              <a:cxn ang="0">
                <a:pos x="6" y="3"/>
              </a:cxn>
              <a:cxn ang="0">
                <a:pos x="0" y="3"/>
              </a:cxn>
              <a:cxn ang="0">
                <a:pos x="0" y="5"/>
              </a:cxn>
              <a:cxn ang="0">
                <a:pos x="6" y="5"/>
              </a:cxn>
              <a:cxn ang="0">
                <a:pos x="12" y="5"/>
              </a:cxn>
              <a:cxn ang="0">
                <a:pos x="12" y="3"/>
              </a:cxn>
              <a:cxn ang="0">
                <a:pos x="11" y="0"/>
              </a:cxn>
              <a:cxn ang="0">
                <a:pos x="11" y="0"/>
              </a:cxn>
              <a:cxn ang="0">
                <a:pos x="6" y="3"/>
              </a:cxn>
            </a:cxnLst>
            <a:rect l="0" t="0" r="r" b="b"/>
            <a:pathLst>
              <a:path w="12" h="5">
                <a:moveTo>
                  <a:pt x="6" y="3"/>
                </a:moveTo>
                <a:lnTo>
                  <a:pt x="0" y="3"/>
                </a:lnTo>
                <a:lnTo>
                  <a:pt x="0" y="5"/>
                </a:lnTo>
                <a:lnTo>
                  <a:pt x="6" y="5"/>
                </a:lnTo>
                <a:lnTo>
                  <a:pt x="12" y="5"/>
                </a:lnTo>
                <a:lnTo>
                  <a:pt x="12" y="3"/>
                </a:lnTo>
                <a:lnTo>
                  <a:pt x="11" y="0"/>
                </a:lnTo>
                <a:lnTo>
                  <a:pt x="11" y="0"/>
                </a:lnTo>
                <a:lnTo>
                  <a:pt x="6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35" name="Freeform 955"/>
          <p:cNvSpPr>
            <a:spLocks/>
          </p:cNvSpPr>
          <p:nvPr/>
        </p:nvSpPr>
        <p:spPr bwMode="auto">
          <a:xfrm>
            <a:off x="10158413" y="3163888"/>
            <a:ext cx="20637" cy="11112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1" y="6"/>
              </a:cxn>
              <a:cxn ang="0">
                <a:pos x="1" y="7"/>
              </a:cxn>
              <a:cxn ang="0">
                <a:pos x="7" y="5"/>
              </a:cxn>
              <a:cxn ang="0">
                <a:pos x="13" y="2"/>
              </a:cxn>
              <a:cxn ang="0">
                <a:pos x="12" y="0"/>
              </a:cxn>
              <a:cxn ang="0">
                <a:pos x="6" y="3"/>
              </a:cxn>
              <a:cxn ang="0">
                <a:pos x="0" y="3"/>
              </a:cxn>
            </a:cxnLst>
            <a:rect l="0" t="0" r="r" b="b"/>
            <a:pathLst>
              <a:path w="13" h="7">
                <a:moveTo>
                  <a:pt x="0" y="3"/>
                </a:moveTo>
                <a:lnTo>
                  <a:pt x="0" y="3"/>
                </a:lnTo>
                <a:lnTo>
                  <a:pt x="1" y="6"/>
                </a:lnTo>
                <a:lnTo>
                  <a:pt x="1" y="7"/>
                </a:lnTo>
                <a:lnTo>
                  <a:pt x="7" y="5"/>
                </a:lnTo>
                <a:lnTo>
                  <a:pt x="13" y="2"/>
                </a:lnTo>
                <a:lnTo>
                  <a:pt x="12" y="0"/>
                </a:lnTo>
                <a:lnTo>
                  <a:pt x="6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36" name="Freeform 956"/>
          <p:cNvSpPr>
            <a:spLocks/>
          </p:cNvSpPr>
          <p:nvPr/>
        </p:nvSpPr>
        <p:spPr bwMode="auto">
          <a:xfrm>
            <a:off x="10156825" y="3167063"/>
            <a:ext cx="23813" cy="12700"/>
          </a:xfrm>
          <a:custGeom>
            <a:avLst/>
            <a:gdLst/>
            <a:ahLst/>
            <a:cxnLst>
              <a:cxn ang="0">
                <a:pos x="2" y="5"/>
              </a:cxn>
              <a:cxn ang="0">
                <a:pos x="0" y="1"/>
              </a:cxn>
              <a:cxn ang="0">
                <a:pos x="4" y="8"/>
              </a:cxn>
              <a:cxn ang="0">
                <a:pos x="9" y="5"/>
              </a:cxn>
              <a:cxn ang="0">
                <a:pos x="15" y="2"/>
              </a:cxn>
              <a:cxn ang="0">
                <a:pos x="13" y="0"/>
              </a:cxn>
              <a:cxn ang="0">
                <a:pos x="8" y="3"/>
              </a:cxn>
              <a:cxn ang="0">
                <a:pos x="2" y="5"/>
              </a:cxn>
            </a:cxnLst>
            <a:rect l="0" t="0" r="r" b="b"/>
            <a:pathLst>
              <a:path w="15" h="8">
                <a:moveTo>
                  <a:pt x="2" y="5"/>
                </a:moveTo>
                <a:lnTo>
                  <a:pt x="0" y="1"/>
                </a:lnTo>
                <a:lnTo>
                  <a:pt x="4" y="8"/>
                </a:lnTo>
                <a:lnTo>
                  <a:pt x="9" y="5"/>
                </a:lnTo>
                <a:lnTo>
                  <a:pt x="15" y="2"/>
                </a:lnTo>
                <a:lnTo>
                  <a:pt x="13" y="0"/>
                </a:lnTo>
                <a:lnTo>
                  <a:pt x="8" y="3"/>
                </a:lnTo>
                <a:lnTo>
                  <a:pt x="2" y="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37" name="Freeform 957"/>
          <p:cNvSpPr>
            <a:spLocks/>
          </p:cNvSpPr>
          <p:nvPr/>
        </p:nvSpPr>
        <p:spPr bwMode="auto">
          <a:xfrm>
            <a:off x="10163175" y="3170238"/>
            <a:ext cx="30163" cy="30162"/>
          </a:xfrm>
          <a:custGeom>
            <a:avLst/>
            <a:gdLst/>
            <a:ahLst/>
            <a:cxnLst>
              <a:cxn ang="0">
                <a:pos x="5" y="3"/>
              </a:cxn>
              <a:cxn ang="0">
                <a:pos x="0" y="6"/>
              </a:cxn>
              <a:cxn ang="0">
                <a:pos x="1" y="7"/>
              </a:cxn>
              <a:cxn ang="0">
                <a:pos x="4" y="11"/>
              </a:cxn>
              <a:cxn ang="0">
                <a:pos x="8" y="16"/>
              </a:cxn>
              <a:cxn ang="0">
                <a:pos x="11" y="19"/>
              </a:cxn>
              <a:cxn ang="0">
                <a:pos x="15" y="15"/>
              </a:cxn>
              <a:cxn ang="0">
                <a:pos x="19" y="11"/>
              </a:cxn>
              <a:cxn ang="0">
                <a:pos x="17" y="9"/>
              </a:cxn>
              <a:cxn ang="0">
                <a:pos x="13" y="3"/>
              </a:cxn>
              <a:cxn ang="0">
                <a:pos x="12" y="2"/>
              </a:cxn>
              <a:cxn ang="0">
                <a:pos x="13" y="5"/>
              </a:cxn>
              <a:cxn ang="0">
                <a:pos x="11" y="0"/>
              </a:cxn>
              <a:cxn ang="0">
                <a:pos x="5" y="3"/>
              </a:cxn>
            </a:cxnLst>
            <a:rect l="0" t="0" r="r" b="b"/>
            <a:pathLst>
              <a:path w="19" h="19">
                <a:moveTo>
                  <a:pt x="5" y="3"/>
                </a:moveTo>
                <a:lnTo>
                  <a:pt x="0" y="6"/>
                </a:lnTo>
                <a:lnTo>
                  <a:pt x="1" y="7"/>
                </a:lnTo>
                <a:lnTo>
                  <a:pt x="4" y="11"/>
                </a:lnTo>
                <a:lnTo>
                  <a:pt x="8" y="16"/>
                </a:lnTo>
                <a:lnTo>
                  <a:pt x="11" y="19"/>
                </a:lnTo>
                <a:lnTo>
                  <a:pt x="15" y="15"/>
                </a:lnTo>
                <a:lnTo>
                  <a:pt x="19" y="11"/>
                </a:lnTo>
                <a:lnTo>
                  <a:pt x="17" y="9"/>
                </a:lnTo>
                <a:lnTo>
                  <a:pt x="13" y="3"/>
                </a:lnTo>
                <a:lnTo>
                  <a:pt x="12" y="2"/>
                </a:lnTo>
                <a:lnTo>
                  <a:pt x="13" y="5"/>
                </a:lnTo>
                <a:lnTo>
                  <a:pt x="11" y="0"/>
                </a:lnTo>
                <a:lnTo>
                  <a:pt x="5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38" name="Freeform 958"/>
          <p:cNvSpPr>
            <a:spLocks/>
          </p:cNvSpPr>
          <p:nvPr/>
        </p:nvSpPr>
        <p:spPr bwMode="auto">
          <a:xfrm>
            <a:off x="10177463" y="3187700"/>
            <a:ext cx="19050" cy="12700"/>
          </a:xfrm>
          <a:custGeom>
            <a:avLst/>
            <a:gdLst/>
            <a:ahLst/>
            <a:cxnLst>
              <a:cxn ang="0">
                <a:pos x="6" y="4"/>
              </a:cxn>
              <a:cxn ang="0">
                <a:pos x="0" y="7"/>
              </a:cxn>
              <a:cxn ang="0">
                <a:pos x="1" y="8"/>
              </a:cxn>
              <a:cxn ang="0">
                <a:pos x="6" y="5"/>
              </a:cxn>
              <a:cxn ang="0">
                <a:pos x="12" y="2"/>
              </a:cxn>
              <a:cxn ang="0">
                <a:pos x="11" y="1"/>
              </a:cxn>
              <a:cxn ang="0">
                <a:pos x="10" y="0"/>
              </a:cxn>
              <a:cxn ang="0">
                <a:pos x="10" y="0"/>
              </a:cxn>
              <a:cxn ang="0">
                <a:pos x="6" y="4"/>
              </a:cxn>
            </a:cxnLst>
            <a:rect l="0" t="0" r="r" b="b"/>
            <a:pathLst>
              <a:path w="12" h="8">
                <a:moveTo>
                  <a:pt x="6" y="4"/>
                </a:moveTo>
                <a:lnTo>
                  <a:pt x="0" y="7"/>
                </a:lnTo>
                <a:lnTo>
                  <a:pt x="1" y="8"/>
                </a:lnTo>
                <a:lnTo>
                  <a:pt x="6" y="5"/>
                </a:lnTo>
                <a:lnTo>
                  <a:pt x="12" y="2"/>
                </a:lnTo>
                <a:lnTo>
                  <a:pt x="11" y="1"/>
                </a:lnTo>
                <a:lnTo>
                  <a:pt x="10" y="0"/>
                </a:lnTo>
                <a:lnTo>
                  <a:pt x="10" y="0"/>
                </a:lnTo>
                <a:lnTo>
                  <a:pt x="6" y="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39" name="Freeform 959"/>
          <p:cNvSpPr>
            <a:spLocks/>
          </p:cNvSpPr>
          <p:nvPr/>
        </p:nvSpPr>
        <p:spPr bwMode="auto">
          <a:xfrm>
            <a:off x="10179050" y="3186113"/>
            <a:ext cx="9525" cy="19050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0" y="9"/>
              </a:cxn>
              <a:cxn ang="0">
                <a:pos x="5" y="12"/>
              </a:cxn>
              <a:cxn ang="0">
                <a:pos x="6" y="12"/>
              </a:cxn>
              <a:cxn ang="0">
                <a:pos x="6" y="6"/>
              </a:cxn>
              <a:cxn ang="0">
                <a:pos x="6" y="0"/>
              </a:cxn>
              <a:cxn ang="0">
                <a:pos x="5" y="0"/>
              </a:cxn>
              <a:cxn ang="0">
                <a:pos x="5" y="6"/>
              </a:cxn>
              <a:cxn ang="0">
                <a:pos x="0" y="9"/>
              </a:cxn>
            </a:cxnLst>
            <a:rect l="0" t="0" r="r" b="b"/>
            <a:pathLst>
              <a:path w="6" h="12">
                <a:moveTo>
                  <a:pt x="0" y="9"/>
                </a:moveTo>
                <a:lnTo>
                  <a:pt x="0" y="9"/>
                </a:lnTo>
                <a:lnTo>
                  <a:pt x="5" y="12"/>
                </a:lnTo>
                <a:lnTo>
                  <a:pt x="6" y="12"/>
                </a:lnTo>
                <a:lnTo>
                  <a:pt x="6" y="6"/>
                </a:lnTo>
                <a:lnTo>
                  <a:pt x="6" y="0"/>
                </a:lnTo>
                <a:lnTo>
                  <a:pt x="5" y="0"/>
                </a:lnTo>
                <a:lnTo>
                  <a:pt x="5" y="6"/>
                </a:lnTo>
                <a:lnTo>
                  <a:pt x="0" y="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40" name="Freeform 960"/>
          <p:cNvSpPr>
            <a:spLocks/>
          </p:cNvSpPr>
          <p:nvPr/>
        </p:nvSpPr>
        <p:spPr bwMode="auto">
          <a:xfrm>
            <a:off x="10180638" y="3171825"/>
            <a:ext cx="295275" cy="106363"/>
          </a:xfrm>
          <a:custGeom>
            <a:avLst/>
            <a:gdLst/>
            <a:ahLst/>
            <a:cxnLst>
              <a:cxn ang="0">
                <a:pos x="5" y="15"/>
              </a:cxn>
              <a:cxn ang="0">
                <a:pos x="0" y="18"/>
              </a:cxn>
              <a:cxn ang="0">
                <a:pos x="12" y="39"/>
              </a:cxn>
              <a:cxn ang="0">
                <a:pos x="18" y="57"/>
              </a:cxn>
              <a:cxn ang="0">
                <a:pos x="46" y="67"/>
              </a:cxn>
              <a:cxn ang="0">
                <a:pos x="68" y="54"/>
              </a:cxn>
              <a:cxn ang="0">
                <a:pos x="76" y="26"/>
              </a:cxn>
              <a:cxn ang="0">
                <a:pos x="86" y="12"/>
              </a:cxn>
              <a:cxn ang="0">
                <a:pos x="103" y="12"/>
              </a:cxn>
              <a:cxn ang="0">
                <a:pos x="125" y="24"/>
              </a:cxn>
              <a:cxn ang="0">
                <a:pos x="144" y="31"/>
              </a:cxn>
              <a:cxn ang="0">
                <a:pos x="173" y="35"/>
              </a:cxn>
              <a:cxn ang="0">
                <a:pos x="186" y="17"/>
              </a:cxn>
              <a:cxn ang="0">
                <a:pos x="174" y="13"/>
              </a:cxn>
              <a:cxn ang="0">
                <a:pos x="168" y="22"/>
              </a:cxn>
              <a:cxn ang="0">
                <a:pos x="146" y="20"/>
              </a:cxn>
              <a:cxn ang="0">
                <a:pos x="130" y="14"/>
              </a:cxn>
              <a:cxn ang="0">
                <a:pos x="105" y="0"/>
              </a:cxn>
              <a:cxn ang="0">
                <a:pos x="79" y="0"/>
              </a:cxn>
              <a:cxn ang="0">
                <a:pos x="64" y="22"/>
              </a:cxn>
              <a:cxn ang="0">
                <a:pos x="58" y="47"/>
              </a:cxn>
              <a:cxn ang="0">
                <a:pos x="45" y="55"/>
              </a:cxn>
              <a:cxn ang="0">
                <a:pos x="28" y="49"/>
              </a:cxn>
              <a:cxn ang="0">
                <a:pos x="22" y="32"/>
              </a:cxn>
              <a:cxn ang="0">
                <a:pos x="10" y="12"/>
              </a:cxn>
              <a:cxn ang="0">
                <a:pos x="5" y="9"/>
              </a:cxn>
              <a:cxn ang="0">
                <a:pos x="5" y="9"/>
              </a:cxn>
              <a:cxn ang="0">
                <a:pos x="5" y="15"/>
              </a:cxn>
            </a:cxnLst>
            <a:rect l="0" t="0" r="r" b="b"/>
            <a:pathLst>
              <a:path w="186" h="67">
                <a:moveTo>
                  <a:pt x="5" y="15"/>
                </a:moveTo>
                <a:lnTo>
                  <a:pt x="0" y="18"/>
                </a:lnTo>
                <a:lnTo>
                  <a:pt x="12" y="39"/>
                </a:lnTo>
                <a:lnTo>
                  <a:pt x="18" y="57"/>
                </a:lnTo>
                <a:lnTo>
                  <a:pt x="46" y="67"/>
                </a:lnTo>
                <a:lnTo>
                  <a:pt x="68" y="54"/>
                </a:lnTo>
                <a:lnTo>
                  <a:pt x="76" y="26"/>
                </a:lnTo>
                <a:lnTo>
                  <a:pt x="86" y="12"/>
                </a:lnTo>
                <a:lnTo>
                  <a:pt x="103" y="12"/>
                </a:lnTo>
                <a:lnTo>
                  <a:pt x="125" y="24"/>
                </a:lnTo>
                <a:lnTo>
                  <a:pt x="144" y="31"/>
                </a:lnTo>
                <a:lnTo>
                  <a:pt x="173" y="35"/>
                </a:lnTo>
                <a:lnTo>
                  <a:pt x="186" y="17"/>
                </a:lnTo>
                <a:lnTo>
                  <a:pt x="174" y="13"/>
                </a:lnTo>
                <a:lnTo>
                  <a:pt x="168" y="22"/>
                </a:lnTo>
                <a:lnTo>
                  <a:pt x="146" y="20"/>
                </a:lnTo>
                <a:lnTo>
                  <a:pt x="130" y="14"/>
                </a:lnTo>
                <a:lnTo>
                  <a:pt x="105" y="0"/>
                </a:lnTo>
                <a:lnTo>
                  <a:pt x="79" y="0"/>
                </a:lnTo>
                <a:lnTo>
                  <a:pt x="64" y="22"/>
                </a:lnTo>
                <a:lnTo>
                  <a:pt x="58" y="47"/>
                </a:lnTo>
                <a:lnTo>
                  <a:pt x="45" y="55"/>
                </a:lnTo>
                <a:lnTo>
                  <a:pt x="28" y="49"/>
                </a:lnTo>
                <a:lnTo>
                  <a:pt x="22" y="32"/>
                </a:lnTo>
                <a:lnTo>
                  <a:pt x="10" y="12"/>
                </a:lnTo>
                <a:lnTo>
                  <a:pt x="5" y="9"/>
                </a:lnTo>
                <a:lnTo>
                  <a:pt x="5" y="9"/>
                </a:lnTo>
                <a:lnTo>
                  <a:pt x="5" y="1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41" name="Freeform 961"/>
          <p:cNvSpPr>
            <a:spLocks/>
          </p:cNvSpPr>
          <p:nvPr/>
        </p:nvSpPr>
        <p:spPr bwMode="auto">
          <a:xfrm>
            <a:off x="9966325" y="2800350"/>
            <a:ext cx="509588" cy="398463"/>
          </a:xfrm>
          <a:custGeom>
            <a:avLst/>
            <a:gdLst/>
            <a:ahLst/>
            <a:cxnLst>
              <a:cxn ang="0">
                <a:pos x="321" y="251"/>
              </a:cxn>
              <a:cxn ang="0">
                <a:pos x="319" y="225"/>
              </a:cxn>
              <a:cxn ang="0">
                <a:pos x="307" y="203"/>
              </a:cxn>
              <a:cxn ang="0">
                <a:pos x="301" y="190"/>
              </a:cxn>
              <a:cxn ang="0">
                <a:pos x="295" y="166"/>
              </a:cxn>
              <a:cxn ang="0">
                <a:pos x="294" y="148"/>
              </a:cxn>
              <a:cxn ang="0">
                <a:pos x="297" y="131"/>
              </a:cxn>
              <a:cxn ang="0">
                <a:pos x="287" y="110"/>
              </a:cxn>
              <a:cxn ang="0">
                <a:pos x="269" y="87"/>
              </a:cxn>
              <a:cxn ang="0">
                <a:pos x="263" y="63"/>
              </a:cxn>
              <a:cxn ang="0">
                <a:pos x="243" y="37"/>
              </a:cxn>
              <a:cxn ang="0">
                <a:pos x="229" y="7"/>
              </a:cxn>
              <a:cxn ang="0">
                <a:pos x="189" y="1"/>
              </a:cxn>
              <a:cxn ang="0">
                <a:pos x="149" y="0"/>
              </a:cxn>
              <a:cxn ang="0">
                <a:pos x="114" y="15"/>
              </a:cxn>
              <a:cxn ang="0">
                <a:pos x="91" y="39"/>
              </a:cxn>
              <a:cxn ang="0">
                <a:pos x="60" y="52"/>
              </a:cxn>
              <a:cxn ang="0">
                <a:pos x="36" y="55"/>
              </a:cxn>
              <a:cxn ang="0">
                <a:pos x="0" y="49"/>
              </a:cxn>
              <a:cxn ang="0">
                <a:pos x="3" y="58"/>
              </a:cxn>
              <a:cxn ang="0">
                <a:pos x="17" y="64"/>
              </a:cxn>
              <a:cxn ang="0">
                <a:pos x="36" y="67"/>
              </a:cxn>
              <a:cxn ang="0">
                <a:pos x="62" y="63"/>
              </a:cxn>
              <a:cxn ang="0">
                <a:pos x="97" y="49"/>
              </a:cxn>
              <a:cxn ang="0">
                <a:pos x="119" y="26"/>
              </a:cxn>
              <a:cxn ang="0">
                <a:pos x="151" y="12"/>
              </a:cxn>
              <a:cxn ang="0">
                <a:pos x="187" y="13"/>
              </a:cxn>
              <a:cxn ang="0">
                <a:pos x="221" y="17"/>
              </a:cxn>
              <a:cxn ang="0">
                <a:pos x="233" y="43"/>
              </a:cxn>
              <a:cxn ang="0">
                <a:pos x="251" y="67"/>
              </a:cxn>
              <a:cxn ang="0">
                <a:pos x="258" y="92"/>
              </a:cxn>
              <a:cxn ang="0">
                <a:pos x="278" y="117"/>
              </a:cxn>
              <a:cxn ang="0">
                <a:pos x="285" y="131"/>
              </a:cxn>
              <a:cxn ang="0">
                <a:pos x="282" y="146"/>
              </a:cxn>
              <a:cxn ang="0">
                <a:pos x="283" y="168"/>
              </a:cxn>
              <a:cxn ang="0">
                <a:pos x="289" y="193"/>
              </a:cxn>
              <a:cxn ang="0">
                <a:pos x="302" y="219"/>
              </a:cxn>
              <a:cxn ang="0">
                <a:pos x="307" y="229"/>
              </a:cxn>
              <a:cxn ang="0">
                <a:pos x="309" y="247"/>
              </a:cxn>
              <a:cxn ang="0">
                <a:pos x="321" y="251"/>
              </a:cxn>
            </a:cxnLst>
            <a:rect l="0" t="0" r="r" b="b"/>
            <a:pathLst>
              <a:path w="321" h="251">
                <a:moveTo>
                  <a:pt x="321" y="251"/>
                </a:moveTo>
                <a:lnTo>
                  <a:pt x="319" y="225"/>
                </a:lnTo>
                <a:lnTo>
                  <a:pt x="307" y="203"/>
                </a:lnTo>
                <a:lnTo>
                  <a:pt x="301" y="190"/>
                </a:lnTo>
                <a:lnTo>
                  <a:pt x="295" y="166"/>
                </a:lnTo>
                <a:lnTo>
                  <a:pt x="294" y="148"/>
                </a:lnTo>
                <a:lnTo>
                  <a:pt x="297" y="131"/>
                </a:lnTo>
                <a:lnTo>
                  <a:pt x="287" y="110"/>
                </a:lnTo>
                <a:lnTo>
                  <a:pt x="269" y="87"/>
                </a:lnTo>
                <a:lnTo>
                  <a:pt x="263" y="63"/>
                </a:lnTo>
                <a:lnTo>
                  <a:pt x="243" y="37"/>
                </a:lnTo>
                <a:lnTo>
                  <a:pt x="229" y="7"/>
                </a:lnTo>
                <a:lnTo>
                  <a:pt x="189" y="1"/>
                </a:lnTo>
                <a:lnTo>
                  <a:pt x="149" y="0"/>
                </a:lnTo>
                <a:lnTo>
                  <a:pt x="114" y="15"/>
                </a:lnTo>
                <a:lnTo>
                  <a:pt x="91" y="39"/>
                </a:lnTo>
                <a:lnTo>
                  <a:pt x="60" y="52"/>
                </a:lnTo>
                <a:lnTo>
                  <a:pt x="36" y="55"/>
                </a:lnTo>
                <a:lnTo>
                  <a:pt x="0" y="49"/>
                </a:lnTo>
                <a:lnTo>
                  <a:pt x="3" y="58"/>
                </a:lnTo>
                <a:lnTo>
                  <a:pt x="17" y="64"/>
                </a:lnTo>
                <a:lnTo>
                  <a:pt x="36" y="67"/>
                </a:lnTo>
                <a:lnTo>
                  <a:pt x="62" y="63"/>
                </a:lnTo>
                <a:lnTo>
                  <a:pt x="97" y="49"/>
                </a:lnTo>
                <a:lnTo>
                  <a:pt x="119" y="26"/>
                </a:lnTo>
                <a:lnTo>
                  <a:pt x="151" y="12"/>
                </a:lnTo>
                <a:lnTo>
                  <a:pt x="187" y="13"/>
                </a:lnTo>
                <a:lnTo>
                  <a:pt x="221" y="17"/>
                </a:lnTo>
                <a:lnTo>
                  <a:pt x="233" y="43"/>
                </a:lnTo>
                <a:lnTo>
                  <a:pt x="251" y="67"/>
                </a:lnTo>
                <a:lnTo>
                  <a:pt x="258" y="92"/>
                </a:lnTo>
                <a:lnTo>
                  <a:pt x="278" y="117"/>
                </a:lnTo>
                <a:lnTo>
                  <a:pt x="285" y="131"/>
                </a:lnTo>
                <a:lnTo>
                  <a:pt x="282" y="146"/>
                </a:lnTo>
                <a:lnTo>
                  <a:pt x="283" y="168"/>
                </a:lnTo>
                <a:lnTo>
                  <a:pt x="289" y="193"/>
                </a:lnTo>
                <a:lnTo>
                  <a:pt x="302" y="219"/>
                </a:lnTo>
                <a:lnTo>
                  <a:pt x="307" y="229"/>
                </a:lnTo>
                <a:lnTo>
                  <a:pt x="309" y="247"/>
                </a:lnTo>
                <a:lnTo>
                  <a:pt x="321" y="25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42" name="Freeform 962"/>
          <p:cNvSpPr>
            <a:spLocks/>
          </p:cNvSpPr>
          <p:nvPr/>
        </p:nvSpPr>
        <p:spPr bwMode="auto">
          <a:xfrm>
            <a:off x="9850438" y="3082925"/>
            <a:ext cx="196850" cy="355600"/>
          </a:xfrm>
          <a:custGeom>
            <a:avLst/>
            <a:gdLst/>
            <a:ahLst/>
            <a:cxnLst>
              <a:cxn ang="0">
                <a:pos x="54" y="3"/>
              </a:cxn>
              <a:cxn ang="0">
                <a:pos x="34" y="30"/>
              </a:cxn>
              <a:cxn ang="0">
                <a:pos x="19" y="63"/>
              </a:cxn>
              <a:cxn ang="0">
                <a:pos x="12" y="105"/>
              </a:cxn>
              <a:cxn ang="0">
                <a:pos x="12" y="149"/>
              </a:cxn>
              <a:cxn ang="0">
                <a:pos x="10" y="171"/>
              </a:cxn>
              <a:cxn ang="0">
                <a:pos x="4" y="188"/>
              </a:cxn>
              <a:cxn ang="0">
                <a:pos x="0" y="224"/>
              </a:cxn>
              <a:cxn ang="0">
                <a:pos x="38" y="217"/>
              </a:cxn>
              <a:cxn ang="0">
                <a:pos x="61" y="199"/>
              </a:cxn>
              <a:cxn ang="0">
                <a:pos x="95" y="175"/>
              </a:cxn>
              <a:cxn ang="0">
                <a:pos x="110" y="149"/>
              </a:cxn>
              <a:cxn ang="0">
                <a:pos x="122" y="127"/>
              </a:cxn>
              <a:cxn ang="0">
                <a:pos x="124" y="97"/>
              </a:cxn>
              <a:cxn ang="0">
                <a:pos x="124" y="63"/>
              </a:cxn>
              <a:cxn ang="0">
                <a:pos x="112" y="40"/>
              </a:cxn>
              <a:cxn ang="0">
                <a:pos x="92" y="17"/>
              </a:cxn>
              <a:cxn ang="0">
                <a:pos x="71" y="0"/>
              </a:cxn>
              <a:cxn ang="0">
                <a:pos x="54" y="3"/>
              </a:cxn>
              <a:cxn ang="0">
                <a:pos x="54" y="3"/>
              </a:cxn>
            </a:cxnLst>
            <a:rect l="0" t="0" r="r" b="b"/>
            <a:pathLst>
              <a:path w="124" h="224">
                <a:moveTo>
                  <a:pt x="54" y="3"/>
                </a:moveTo>
                <a:lnTo>
                  <a:pt x="34" y="30"/>
                </a:lnTo>
                <a:lnTo>
                  <a:pt x="19" y="63"/>
                </a:lnTo>
                <a:lnTo>
                  <a:pt x="12" y="105"/>
                </a:lnTo>
                <a:lnTo>
                  <a:pt x="12" y="149"/>
                </a:lnTo>
                <a:lnTo>
                  <a:pt x="10" y="171"/>
                </a:lnTo>
                <a:lnTo>
                  <a:pt x="4" y="188"/>
                </a:lnTo>
                <a:lnTo>
                  <a:pt x="0" y="224"/>
                </a:lnTo>
                <a:lnTo>
                  <a:pt x="38" y="217"/>
                </a:lnTo>
                <a:lnTo>
                  <a:pt x="61" y="199"/>
                </a:lnTo>
                <a:lnTo>
                  <a:pt x="95" y="175"/>
                </a:lnTo>
                <a:lnTo>
                  <a:pt x="110" y="149"/>
                </a:lnTo>
                <a:lnTo>
                  <a:pt x="122" y="127"/>
                </a:lnTo>
                <a:lnTo>
                  <a:pt x="124" y="97"/>
                </a:lnTo>
                <a:lnTo>
                  <a:pt x="124" y="63"/>
                </a:lnTo>
                <a:lnTo>
                  <a:pt x="112" y="40"/>
                </a:lnTo>
                <a:lnTo>
                  <a:pt x="92" y="17"/>
                </a:lnTo>
                <a:lnTo>
                  <a:pt x="71" y="0"/>
                </a:lnTo>
                <a:lnTo>
                  <a:pt x="54" y="3"/>
                </a:lnTo>
                <a:lnTo>
                  <a:pt x="54" y="3"/>
                </a:lnTo>
                <a:close/>
              </a:path>
            </a:pathLst>
          </a:custGeom>
          <a:solidFill>
            <a:srgbClr val="CCCC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43" name="Freeform 963"/>
          <p:cNvSpPr>
            <a:spLocks/>
          </p:cNvSpPr>
          <p:nvPr/>
        </p:nvSpPr>
        <p:spPr bwMode="auto">
          <a:xfrm>
            <a:off x="9845675" y="3086100"/>
            <a:ext cx="158750" cy="357188"/>
          </a:xfrm>
          <a:custGeom>
            <a:avLst/>
            <a:gdLst/>
            <a:ahLst/>
            <a:cxnLst>
              <a:cxn ang="0">
                <a:pos x="60" y="3"/>
              </a:cxn>
              <a:cxn ang="0">
                <a:pos x="55" y="0"/>
              </a:cxn>
              <a:cxn ang="0">
                <a:pos x="36" y="26"/>
              </a:cxn>
              <a:cxn ang="0">
                <a:pos x="19" y="61"/>
              </a:cxn>
              <a:cxn ang="0">
                <a:pos x="12" y="103"/>
              </a:cxn>
              <a:cxn ang="0">
                <a:pos x="12" y="147"/>
              </a:cxn>
              <a:cxn ang="0">
                <a:pos x="11" y="168"/>
              </a:cxn>
              <a:cxn ang="0">
                <a:pos x="4" y="186"/>
              </a:cxn>
              <a:cxn ang="0">
                <a:pos x="0" y="225"/>
              </a:cxn>
              <a:cxn ang="0">
                <a:pos x="42" y="218"/>
              </a:cxn>
              <a:cxn ang="0">
                <a:pos x="70" y="196"/>
              </a:cxn>
              <a:cxn ang="0">
                <a:pos x="100" y="175"/>
              </a:cxn>
              <a:cxn ang="0">
                <a:pos x="96" y="170"/>
              </a:cxn>
              <a:cxn ang="0">
                <a:pos x="59" y="197"/>
              </a:cxn>
              <a:cxn ang="0">
                <a:pos x="40" y="212"/>
              </a:cxn>
              <a:cxn ang="0">
                <a:pos x="6" y="219"/>
              </a:cxn>
              <a:cxn ang="0">
                <a:pos x="10" y="187"/>
              </a:cxn>
              <a:cxn ang="0">
                <a:pos x="16" y="170"/>
              </a:cxn>
              <a:cxn ang="0">
                <a:pos x="18" y="147"/>
              </a:cxn>
              <a:cxn ang="0">
                <a:pos x="18" y="103"/>
              </a:cxn>
              <a:cxn ang="0">
                <a:pos x="24" y="61"/>
              </a:cxn>
              <a:cxn ang="0">
                <a:pos x="39" y="30"/>
              </a:cxn>
              <a:cxn ang="0">
                <a:pos x="60" y="3"/>
              </a:cxn>
            </a:cxnLst>
            <a:rect l="0" t="0" r="r" b="b"/>
            <a:pathLst>
              <a:path w="100" h="225">
                <a:moveTo>
                  <a:pt x="60" y="3"/>
                </a:moveTo>
                <a:lnTo>
                  <a:pt x="55" y="0"/>
                </a:lnTo>
                <a:lnTo>
                  <a:pt x="36" y="26"/>
                </a:lnTo>
                <a:lnTo>
                  <a:pt x="19" y="61"/>
                </a:lnTo>
                <a:lnTo>
                  <a:pt x="12" y="103"/>
                </a:lnTo>
                <a:lnTo>
                  <a:pt x="12" y="147"/>
                </a:lnTo>
                <a:lnTo>
                  <a:pt x="11" y="168"/>
                </a:lnTo>
                <a:lnTo>
                  <a:pt x="4" y="186"/>
                </a:lnTo>
                <a:lnTo>
                  <a:pt x="0" y="225"/>
                </a:lnTo>
                <a:lnTo>
                  <a:pt x="42" y="218"/>
                </a:lnTo>
                <a:lnTo>
                  <a:pt x="70" y="196"/>
                </a:lnTo>
                <a:lnTo>
                  <a:pt x="100" y="175"/>
                </a:lnTo>
                <a:lnTo>
                  <a:pt x="96" y="170"/>
                </a:lnTo>
                <a:lnTo>
                  <a:pt x="59" y="197"/>
                </a:lnTo>
                <a:lnTo>
                  <a:pt x="40" y="212"/>
                </a:lnTo>
                <a:lnTo>
                  <a:pt x="6" y="219"/>
                </a:lnTo>
                <a:lnTo>
                  <a:pt x="10" y="187"/>
                </a:lnTo>
                <a:lnTo>
                  <a:pt x="16" y="170"/>
                </a:lnTo>
                <a:lnTo>
                  <a:pt x="18" y="147"/>
                </a:lnTo>
                <a:lnTo>
                  <a:pt x="18" y="103"/>
                </a:lnTo>
                <a:lnTo>
                  <a:pt x="24" y="61"/>
                </a:lnTo>
                <a:lnTo>
                  <a:pt x="39" y="30"/>
                </a:lnTo>
                <a:lnTo>
                  <a:pt x="60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44" name="Freeform 964"/>
          <p:cNvSpPr>
            <a:spLocks/>
          </p:cNvSpPr>
          <p:nvPr/>
        </p:nvSpPr>
        <p:spPr bwMode="auto">
          <a:xfrm>
            <a:off x="9932988" y="3078163"/>
            <a:ext cx="119062" cy="285750"/>
          </a:xfrm>
          <a:custGeom>
            <a:avLst/>
            <a:gdLst/>
            <a:ahLst/>
            <a:cxnLst>
              <a:cxn ang="0">
                <a:pos x="45" y="180"/>
              </a:cxn>
              <a:cxn ang="0">
                <a:pos x="61" y="154"/>
              </a:cxn>
              <a:cxn ang="0">
                <a:pos x="73" y="131"/>
              </a:cxn>
              <a:cxn ang="0">
                <a:pos x="75" y="100"/>
              </a:cxn>
              <a:cxn ang="0">
                <a:pos x="75" y="65"/>
              </a:cxn>
              <a:cxn ang="0">
                <a:pos x="62" y="42"/>
              </a:cxn>
              <a:cxn ang="0">
                <a:pos x="41" y="17"/>
              </a:cxn>
              <a:cxn ang="0">
                <a:pos x="20" y="0"/>
              </a:cxn>
              <a:cxn ang="0">
                <a:pos x="1" y="4"/>
              </a:cxn>
              <a:cxn ang="0">
                <a:pos x="0" y="5"/>
              </a:cxn>
              <a:cxn ang="0">
                <a:pos x="4" y="9"/>
              </a:cxn>
              <a:cxn ang="0">
                <a:pos x="18" y="6"/>
              </a:cxn>
              <a:cxn ang="0">
                <a:pos x="39" y="23"/>
              </a:cxn>
              <a:cxn ang="0">
                <a:pos x="58" y="45"/>
              </a:cxn>
              <a:cxn ang="0">
                <a:pos x="69" y="66"/>
              </a:cxn>
              <a:cxn ang="0">
                <a:pos x="69" y="100"/>
              </a:cxn>
              <a:cxn ang="0">
                <a:pos x="68" y="129"/>
              </a:cxn>
              <a:cxn ang="0">
                <a:pos x="56" y="151"/>
              </a:cxn>
              <a:cxn ang="0">
                <a:pos x="41" y="175"/>
              </a:cxn>
              <a:cxn ang="0">
                <a:pos x="45" y="180"/>
              </a:cxn>
            </a:cxnLst>
            <a:rect l="0" t="0" r="r" b="b"/>
            <a:pathLst>
              <a:path w="75" h="180">
                <a:moveTo>
                  <a:pt x="45" y="180"/>
                </a:moveTo>
                <a:lnTo>
                  <a:pt x="61" y="154"/>
                </a:lnTo>
                <a:lnTo>
                  <a:pt x="73" y="131"/>
                </a:lnTo>
                <a:lnTo>
                  <a:pt x="75" y="100"/>
                </a:lnTo>
                <a:lnTo>
                  <a:pt x="75" y="65"/>
                </a:lnTo>
                <a:lnTo>
                  <a:pt x="62" y="42"/>
                </a:lnTo>
                <a:lnTo>
                  <a:pt x="41" y="17"/>
                </a:lnTo>
                <a:lnTo>
                  <a:pt x="20" y="0"/>
                </a:lnTo>
                <a:lnTo>
                  <a:pt x="1" y="4"/>
                </a:lnTo>
                <a:lnTo>
                  <a:pt x="0" y="5"/>
                </a:lnTo>
                <a:lnTo>
                  <a:pt x="4" y="9"/>
                </a:lnTo>
                <a:lnTo>
                  <a:pt x="18" y="6"/>
                </a:lnTo>
                <a:lnTo>
                  <a:pt x="39" y="23"/>
                </a:lnTo>
                <a:lnTo>
                  <a:pt x="58" y="45"/>
                </a:lnTo>
                <a:lnTo>
                  <a:pt x="69" y="66"/>
                </a:lnTo>
                <a:lnTo>
                  <a:pt x="69" y="100"/>
                </a:lnTo>
                <a:lnTo>
                  <a:pt x="68" y="129"/>
                </a:lnTo>
                <a:lnTo>
                  <a:pt x="56" y="151"/>
                </a:lnTo>
                <a:lnTo>
                  <a:pt x="41" y="175"/>
                </a:lnTo>
                <a:lnTo>
                  <a:pt x="45" y="18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45" name="Freeform 965"/>
          <p:cNvSpPr>
            <a:spLocks/>
          </p:cNvSpPr>
          <p:nvPr/>
        </p:nvSpPr>
        <p:spPr bwMode="auto">
          <a:xfrm>
            <a:off x="8720138" y="3792538"/>
            <a:ext cx="285750" cy="366712"/>
          </a:xfrm>
          <a:custGeom>
            <a:avLst/>
            <a:gdLst/>
            <a:ahLst/>
            <a:cxnLst>
              <a:cxn ang="0">
                <a:pos x="179" y="231"/>
              </a:cxn>
              <a:cxn ang="0">
                <a:pos x="180" y="229"/>
              </a:cxn>
              <a:cxn ang="0">
                <a:pos x="138" y="200"/>
              </a:cxn>
              <a:cxn ang="0">
                <a:pos x="111" y="173"/>
              </a:cxn>
              <a:cxn ang="0">
                <a:pos x="72" y="137"/>
              </a:cxn>
              <a:cxn ang="0">
                <a:pos x="43" y="94"/>
              </a:cxn>
              <a:cxn ang="0">
                <a:pos x="22" y="60"/>
              </a:cxn>
              <a:cxn ang="0">
                <a:pos x="2" y="0"/>
              </a:cxn>
              <a:cxn ang="0">
                <a:pos x="0" y="0"/>
              </a:cxn>
              <a:cxn ang="0">
                <a:pos x="21" y="62"/>
              </a:cxn>
              <a:cxn ang="0">
                <a:pos x="41" y="95"/>
              </a:cxn>
              <a:cxn ang="0">
                <a:pos x="72" y="139"/>
              </a:cxn>
              <a:cxn ang="0">
                <a:pos x="109" y="175"/>
              </a:cxn>
              <a:cxn ang="0">
                <a:pos x="134" y="200"/>
              </a:cxn>
              <a:cxn ang="0">
                <a:pos x="179" y="231"/>
              </a:cxn>
            </a:cxnLst>
            <a:rect l="0" t="0" r="r" b="b"/>
            <a:pathLst>
              <a:path w="180" h="231">
                <a:moveTo>
                  <a:pt x="179" y="231"/>
                </a:moveTo>
                <a:lnTo>
                  <a:pt x="180" y="229"/>
                </a:lnTo>
                <a:lnTo>
                  <a:pt x="138" y="200"/>
                </a:lnTo>
                <a:lnTo>
                  <a:pt x="111" y="173"/>
                </a:lnTo>
                <a:lnTo>
                  <a:pt x="72" y="137"/>
                </a:lnTo>
                <a:lnTo>
                  <a:pt x="43" y="94"/>
                </a:lnTo>
                <a:lnTo>
                  <a:pt x="22" y="60"/>
                </a:lnTo>
                <a:lnTo>
                  <a:pt x="2" y="0"/>
                </a:lnTo>
                <a:lnTo>
                  <a:pt x="0" y="0"/>
                </a:lnTo>
                <a:lnTo>
                  <a:pt x="21" y="62"/>
                </a:lnTo>
                <a:lnTo>
                  <a:pt x="41" y="95"/>
                </a:lnTo>
                <a:lnTo>
                  <a:pt x="72" y="139"/>
                </a:lnTo>
                <a:lnTo>
                  <a:pt x="109" y="175"/>
                </a:lnTo>
                <a:lnTo>
                  <a:pt x="134" y="200"/>
                </a:lnTo>
                <a:lnTo>
                  <a:pt x="179" y="23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46" name="Freeform 966"/>
          <p:cNvSpPr>
            <a:spLocks/>
          </p:cNvSpPr>
          <p:nvPr/>
        </p:nvSpPr>
        <p:spPr bwMode="auto">
          <a:xfrm>
            <a:off x="8937625" y="4159250"/>
            <a:ext cx="1458913" cy="2019300"/>
          </a:xfrm>
          <a:custGeom>
            <a:avLst/>
            <a:gdLst/>
            <a:ahLst/>
            <a:cxnLst>
              <a:cxn ang="0">
                <a:pos x="739" y="48"/>
              </a:cxn>
              <a:cxn ang="0">
                <a:pos x="619" y="163"/>
              </a:cxn>
              <a:cxn ang="0">
                <a:pos x="584" y="226"/>
              </a:cxn>
              <a:cxn ang="0">
                <a:pos x="577" y="236"/>
              </a:cxn>
              <a:cxn ang="0">
                <a:pos x="566" y="250"/>
              </a:cxn>
              <a:cxn ang="0">
                <a:pos x="557" y="264"/>
              </a:cxn>
              <a:cxn ang="0">
                <a:pos x="545" y="282"/>
              </a:cxn>
              <a:cxn ang="0">
                <a:pos x="536" y="295"/>
              </a:cxn>
              <a:cxn ang="0">
                <a:pos x="483" y="336"/>
              </a:cxn>
              <a:cxn ang="0">
                <a:pos x="519" y="198"/>
              </a:cxn>
              <a:cxn ang="0">
                <a:pos x="550" y="53"/>
              </a:cxn>
              <a:cxn ang="0">
                <a:pos x="430" y="36"/>
              </a:cxn>
              <a:cxn ang="0">
                <a:pos x="266" y="145"/>
              </a:cxn>
              <a:cxn ang="0">
                <a:pos x="118" y="234"/>
              </a:cxn>
              <a:cxn ang="0">
                <a:pos x="157" y="256"/>
              </a:cxn>
              <a:cxn ang="0">
                <a:pos x="177" y="254"/>
              </a:cxn>
              <a:cxn ang="0">
                <a:pos x="196" y="256"/>
              </a:cxn>
              <a:cxn ang="0">
                <a:pos x="203" y="269"/>
              </a:cxn>
              <a:cxn ang="0">
                <a:pos x="219" y="283"/>
              </a:cxn>
              <a:cxn ang="0">
                <a:pos x="235" y="291"/>
              </a:cxn>
              <a:cxn ang="0">
                <a:pos x="277" y="367"/>
              </a:cxn>
              <a:cxn ang="0">
                <a:pos x="277" y="380"/>
              </a:cxn>
              <a:cxn ang="0">
                <a:pos x="278" y="408"/>
              </a:cxn>
              <a:cxn ang="0">
                <a:pos x="279" y="430"/>
              </a:cxn>
              <a:cxn ang="0">
                <a:pos x="277" y="449"/>
              </a:cxn>
              <a:cxn ang="0">
                <a:pos x="273" y="471"/>
              </a:cxn>
              <a:cxn ang="0">
                <a:pos x="271" y="481"/>
              </a:cxn>
              <a:cxn ang="0">
                <a:pos x="139" y="668"/>
              </a:cxn>
              <a:cxn ang="0">
                <a:pos x="52" y="806"/>
              </a:cxn>
              <a:cxn ang="0">
                <a:pos x="53" y="819"/>
              </a:cxn>
              <a:cxn ang="0">
                <a:pos x="54" y="841"/>
              </a:cxn>
              <a:cxn ang="0">
                <a:pos x="55" y="856"/>
              </a:cxn>
              <a:cxn ang="0">
                <a:pos x="59" y="871"/>
              </a:cxn>
              <a:cxn ang="0">
                <a:pos x="65" y="889"/>
              </a:cxn>
              <a:cxn ang="0">
                <a:pos x="68" y="914"/>
              </a:cxn>
              <a:cxn ang="0">
                <a:pos x="72" y="941"/>
              </a:cxn>
              <a:cxn ang="0">
                <a:pos x="77" y="960"/>
              </a:cxn>
              <a:cxn ang="0">
                <a:pos x="78" y="1014"/>
              </a:cxn>
              <a:cxn ang="0">
                <a:pos x="9" y="1150"/>
              </a:cxn>
              <a:cxn ang="0">
                <a:pos x="2" y="1158"/>
              </a:cxn>
              <a:cxn ang="0">
                <a:pos x="0" y="1175"/>
              </a:cxn>
              <a:cxn ang="0">
                <a:pos x="14" y="1199"/>
              </a:cxn>
              <a:cxn ang="0">
                <a:pos x="40" y="1222"/>
              </a:cxn>
              <a:cxn ang="0">
                <a:pos x="63" y="1237"/>
              </a:cxn>
              <a:cxn ang="0">
                <a:pos x="118" y="1249"/>
              </a:cxn>
              <a:cxn ang="0">
                <a:pos x="333" y="1272"/>
              </a:cxn>
              <a:cxn ang="0">
                <a:pos x="601" y="1198"/>
              </a:cxn>
              <a:cxn ang="0">
                <a:pos x="799" y="968"/>
              </a:cxn>
              <a:cxn ang="0">
                <a:pos x="873" y="767"/>
              </a:cxn>
              <a:cxn ang="0">
                <a:pos x="909" y="489"/>
              </a:cxn>
              <a:cxn ang="0">
                <a:pos x="898" y="275"/>
              </a:cxn>
              <a:cxn ang="0">
                <a:pos x="865" y="91"/>
              </a:cxn>
            </a:cxnLst>
            <a:rect l="0" t="0" r="r" b="b"/>
            <a:pathLst>
              <a:path w="919" h="1272">
                <a:moveTo>
                  <a:pt x="835" y="48"/>
                </a:moveTo>
                <a:lnTo>
                  <a:pt x="799" y="26"/>
                </a:lnTo>
                <a:lnTo>
                  <a:pt x="754" y="18"/>
                </a:lnTo>
                <a:lnTo>
                  <a:pt x="739" y="48"/>
                </a:lnTo>
                <a:lnTo>
                  <a:pt x="705" y="78"/>
                </a:lnTo>
                <a:lnTo>
                  <a:pt x="672" y="99"/>
                </a:lnTo>
                <a:lnTo>
                  <a:pt x="642" y="130"/>
                </a:lnTo>
                <a:lnTo>
                  <a:pt x="619" y="163"/>
                </a:lnTo>
                <a:lnTo>
                  <a:pt x="608" y="193"/>
                </a:lnTo>
                <a:lnTo>
                  <a:pt x="585" y="224"/>
                </a:lnTo>
                <a:lnTo>
                  <a:pt x="585" y="224"/>
                </a:lnTo>
                <a:lnTo>
                  <a:pt x="584" y="226"/>
                </a:lnTo>
                <a:lnTo>
                  <a:pt x="583" y="227"/>
                </a:lnTo>
                <a:lnTo>
                  <a:pt x="581" y="230"/>
                </a:lnTo>
                <a:lnTo>
                  <a:pt x="579" y="232"/>
                </a:lnTo>
                <a:lnTo>
                  <a:pt x="577" y="236"/>
                </a:lnTo>
                <a:lnTo>
                  <a:pt x="574" y="239"/>
                </a:lnTo>
                <a:lnTo>
                  <a:pt x="571" y="243"/>
                </a:lnTo>
                <a:lnTo>
                  <a:pt x="569" y="246"/>
                </a:lnTo>
                <a:lnTo>
                  <a:pt x="566" y="250"/>
                </a:lnTo>
                <a:lnTo>
                  <a:pt x="564" y="253"/>
                </a:lnTo>
                <a:lnTo>
                  <a:pt x="562" y="257"/>
                </a:lnTo>
                <a:lnTo>
                  <a:pt x="560" y="260"/>
                </a:lnTo>
                <a:lnTo>
                  <a:pt x="557" y="264"/>
                </a:lnTo>
                <a:lnTo>
                  <a:pt x="554" y="269"/>
                </a:lnTo>
                <a:lnTo>
                  <a:pt x="552" y="273"/>
                </a:lnTo>
                <a:lnTo>
                  <a:pt x="548" y="277"/>
                </a:lnTo>
                <a:lnTo>
                  <a:pt x="545" y="282"/>
                </a:lnTo>
                <a:lnTo>
                  <a:pt x="542" y="286"/>
                </a:lnTo>
                <a:lnTo>
                  <a:pt x="539" y="290"/>
                </a:lnTo>
                <a:lnTo>
                  <a:pt x="538" y="293"/>
                </a:lnTo>
                <a:lnTo>
                  <a:pt x="536" y="295"/>
                </a:lnTo>
                <a:lnTo>
                  <a:pt x="534" y="297"/>
                </a:lnTo>
                <a:lnTo>
                  <a:pt x="534" y="298"/>
                </a:lnTo>
                <a:lnTo>
                  <a:pt x="511" y="316"/>
                </a:lnTo>
                <a:lnTo>
                  <a:pt x="483" y="336"/>
                </a:lnTo>
                <a:lnTo>
                  <a:pt x="437" y="346"/>
                </a:lnTo>
                <a:lnTo>
                  <a:pt x="460" y="290"/>
                </a:lnTo>
                <a:lnTo>
                  <a:pt x="489" y="250"/>
                </a:lnTo>
                <a:lnTo>
                  <a:pt x="519" y="198"/>
                </a:lnTo>
                <a:lnTo>
                  <a:pt x="545" y="155"/>
                </a:lnTo>
                <a:lnTo>
                  <a:pt x="555" y="127"/>
                </a:lnTo>
                <a:lnTo>
                  <a:pt x="560" y="94"/>
                </a:lnTo>
                <a:lnTo>
                  <a:pt x="550" y="53"/>
                </a:lnTo>
                <a:lnTo>
                  <a:pt x="517" y="33"/>
                </a:lnTo>
                <a:lnTo>
                  <a:pt x="491" y="20"/>
                </a:lnTo>
                <a:lnTo>
                  <a:pt x="471" y="0"/>
                </a:lnTo>
                <a:lnTo>
                  <a:pt x="430" y="36"/>
                </a:lnTo>
                <a:lnTo>
                  <a:pt x="407" y="66"/>
                </a:lnTo>
                <a:lnTo>
                  <a:pt x="356" y="96"/>
                </a:lnTo>
                <a:lnTo>
                  <a:pt x="305" y="122"/>
                </a:lnTo>
                <a:lnTo>
                  <a:pt x="266" y="145"/>
                </a:lnTo>
                <a:lnTo>
                  <a:pt x="205" y="178"/>
                </a:lnTo>
                <a:lnTo>
                  <a:pt x="167" y="203"/>
                </a:lnTo>
                <a:lnTo>
                  <a:pt x="132" y="219"/>
                </a:lnTo>
                <a:lnTo>
                  <a:pt x="118" y="234"/>
                </a:lnTo>
                <a:lnTo>
                  <a:pt x="118" y="250"/>
                </a:lnTo>
                <a:lnTo>
                  <a:pt x="154" y="257"/>
                </a:lnTo>
                <a:lnTo>
                  <a:pt x="154" y="257"/>
                </a:lnTo>
                <a:lnTo>
                  <a:pt x="157" y="256"/>
                </a:lnTo>
                <a:lnTo>
                  <a:pt x="161" y="256"/>
                </a:lnTo>
                <a:lnTo>
                  <a:pt x="165" y="255"/>
                </a:lnTo>
                <a:lnTo>
                  <a:pt x="171" y="254"/>
                </a:lnTo>
                <a:lnTo>
                  <a:pt x="177" y="254"/>
                </a:lnTo>
                <a:lnTo>
                  <a:pt x="183" y="253"/>
                </a:lnTo>
                <a:lnTo>
                  <a:pt x="188" y="254"/>
                </a:lnTo>
                <a:lnTo>
                  <a:pt x="193" y="255"/>
                </a:lnTo>
                <a:lnTo>
                  <a:pt x="196" y="256"/>
                </a:lnTo>
                <a:lnTo>
                  <a:pt x="199" y="258"/>
                </a:lnTo>
                <a:lnTo>
                  <a:pt x="200" y="262"/>
                </a:lnTo>
                <a:lnTo>
                  <a:pt x="201" y="266"/>
                </a:lnTo>
                <a:lnTo>
                  <a:pt x="203" y="269"/>
                </a:lnTo>
                <a:lnTo>
                  <a:pt x="206" y="273"/>
                </a:lnTo>
                <a:lnTo>
                  <a:pt x="210" y="277"/>
                </a:lnTo>
                <a:lnTo>
                  <a:pt x="215" y="280"/>
                </a:lnTo>
                <a:lnTo>
                  <a:pt x="219" y="283"/>
                </a:lnTo>
                <a:lnTo>
                  <a:pt x="224" y="286"/>
                </a:lnTo>
                <a:lnTo>
                  <a:pt x="228" y="288"/>
                </a:lnTo>
                <a:lnTo>
                  <a:pt x="233" y="290"/>
                </a:lnTo>
                <a:lnTo>
                  <a:pt x="235" y="291"/>
                </a:lnTo>
                <a:lnTo>
                  <a:pt x="238" y="292"/>
                </a:lnTo>
                <a:lnTo>
                  <a:pt x="239" y="293"/>
                </a:lnTo>
                <a:lnTo>
                  <a:pt x="259" y="333"/>
                </a:lnTo>
                <a:lnTo>
                  <a:pt x="277" y="367"/>
                </a:lnTo>
                <a:lnTo>
                  <a:pt x="277" y="368"/>
                </a:lnTo>
                <a:lnTo>
                  <a:pt x="277" y="370"/>
                </a:lnTo>
                <a:lnTo>
                  <a:pt x="277" y="375"/>
                </a:lnTo>
                <a:lnTo>
                  <a:pt x="277" y="380"/>
                </a:lnTo>
                <a:lnTo>
                  <a:pt x="277" y="387"/>
                </a:lnTo>
                <a:lnTo>
                  <a:pt x="278" y="394"/>
                </a:lnTo>
                <a:lnTo>
                  <a:pt x="278" y="400"/>
                </a:lnTo>
                <a:lnTo>
                  <a:pt x="278" y="408"/>
                </a:lnTo>
                <a:lnTo>
                  <a:pt x="279" y="415"/>
                </a:lnTo>
                <a:lnTo>
                  <a:pt x="279" y="421"/>
                </a:lnTo>
                <a:lnTo>
                  <a:pt x="279" y="426"/>
                </a:lnTo>
                <a:lnTo>
                  <a:pt x="279" y="430"/>
                </a:lnTo>
                <a:lnTo>
                  <a:pt x="279" y="434"/>
                </a:lnTo>
                <a:lnTo>
                  <a:pt x="278" y="438"/>
                </a:lnTo>
                <a:lnTo>
                  <a:pt x="278" y="444"/>
                </a:lnTo>
                <a:lnTo>
                  <a:pt x="277" y="449"/>
                </a:lnTo>
                <a:lnTo>
                  <a:pt x="276" y="455"/>
                </a:lnTo>
                <a:lnTo>
                  <a:pt x="275" y="461"/>
                </a:lnTo>
                <a:lnTo>
                  <a:pt x="274" y="466"/>
                </a:lnTo>
                <a:lnTo>
                  <a:pt x="273" y="471"/>
                </a:lnTo>
                <a:lnTo>
                  <a:pt x="272" y="475"/>
                </a:lnTo>
                <a:lnTo>
                  <a:pt x="272" y="478"/>
                </a:lnTo>
                <a:lnTo>
                  <a:pt x="271" y="481"/>
                </a:lnTo>
                <a:lnTo>
                  <a:pt x="271" y="481"/>
                </a:lnTo>
                <a:lnTo>
                  <a:pt x="248" y="535"/>
                </a:lnTo>
                <a:lnTo>
                  <a:pt x="215" y="581"/>
                </a:lnTo>
                <a:lnTo>
                  <a:pt x="175" y="629"/>
                </a:lnTo>
                <a:lnTo>
                  <a:pt x="139" y="668"/>
                </a:lnTo>
                <a:lnTo>
                  <a:pt x="93" y="706"/>
                </a:lnTo>
                <a:lnTo>
                  <a:pt x="63" y="747"/>
                </a:lnTo>
                <a:lnTo>
                  <a:pt x="52" y="805"/>
                </a:lnTo>
                <a:lnTo>
                  <a:pt x="52" y="806"/>
                </a:lnTo>
                <a:lnTo>
                  <a:pt x="52" y="808"/>
                </a:lnTo>
                <a:lnTo>
                  <a:pt x="52" y="811"/>
                </a:lnTo>
                <a:lnTo>
                  <a:pt x="52" y="815"/>
                </a:lnTo>
                <a:lnTo>
                  <a:pt x="53" y="819"/>
                </a:lnTo>
                <a:lnTo>
                  <a:pt x="53" y="824"/>
                </a:lnTo>
                <a:lnTo>
                  <a:pt x="53" y="830"/>
                </a:lnTo>
                <a:lnTo>
                  <a:pt x="54" y="836"/>
                </a:lnTo>
                <a:lnTo>
                  <a:pt x="54" y="841"/>
                </a:lnTo>
                <a:lnTo>
                  <a:pt x="54" y="845"/>
                </a:lnTo>
                <a:lnTo>
                  <a:pt x="54" y="850"/>
                </a:lnTo>
                <a:lnTo>
                  <a:pt x="55" y="854"/>
                </a:lnTo>
                <a:lnTo>
                  <a:pt x="55" y="856"/>
                </a:lnTo>
                <a:lnTo>
                  <a:pt x="55" y="860"/>
                </a:lnTo>
                <a:lnTo>
                  <a:pt x="56" y="863"/>
                </a:lnTo>
                <a:lnTo>
                  <a:pt x="57" y="867"/>
                </a:lnTo>
                <a:lnTo>
                  <a:pt x="59" y="871"/>
                </a:lnTo>
                <a:lnTo>
                  <a:pt x="60" y="874"/>
                </a:lnTo>
                <a:lnTo>
                  <a:pt x="61" y="879"/>
                </a:lnTo>
                <a:lnTo>
                  <a:pt x="63" y="884"/>
                </a:lnTo>
                <a:lnTo>
                  <a:pt x="65" y="889"/>
                </a:lnTo>
                <a:lnTo>
                  <a:pt x="65" y="894"/>
                </a:lnTo>
                <a:lnTo>
                  <a:pt x="67" y="900"/>
                </a:lnTo>
                <a:lnTo>
                  <a:pt x="68" y="907"/>
                </a:lnTo>
                <a:lnTo>
                  <a:pt x="68" y="914"/>
                </a:lnTo>
                <a:lnTo>
                  <a:pt x="69" y="921"/>
                </a:lnTo>
                <a:lnTo>
                  <a:pt x="70" y="928"/>
                </a:lnTo>
                <a:lnTo>
                  <a:pt x="71" y="935"/>
                </a:lnTo>
                <a:lnTo>
                  <a:pt x="72" y="941"/>
                </a:lnTo>
                <a:lnTo>
                  <a:pt x="73" y="947"/>
                </a:lnTo>
                <a:lnTo>
                  <a:pt x="75" y="952"/>
                </a:lnTo>
                <a:lnTo>
                  <a:pt x="76" y="957"/>
                </a:lnTo>
                <a:lnTo>
                  <a:pt x="77" y="960"/>
                </a:lnTo>
                <a:lnTo>
                  <a:pt x="77" y="963"/>
                </a:lnTo>
                <a:lnTo>
                  <a:pt x="77" y="965"/>
                </a:lnTo>
                <a:lnTo>
                  <a:pt x="78" y="966"/>
                </a:lnTo>
                <a:lnTo>
                  <a:pt x="78" y="1014"/>
                </a:lnTo>
                <a:lnTo>
                  <a:pt x="52" y="1078"/>
                </a:lnTo>
                <a:lnTo>
                  <a:pt x="24" y="1119"/>
                </a:lnTo>
                <a:lnTo>
                  <a:pt x="9" y="1150"/>
                </a:lnTo>
                <a:lnTo>
                  <a:pt x="9" y="1150"/>
                </a:lnTo>
                <a:lnTo>
                  <a:pt x="7" y="1151"/>
                </a:lnTo>
                <a:lnTo>
                  <a:pt x="6" y="1153"/>
                </a:lnTo>
                <a:lnTo>
                  <a:pt x="4" y="1155"/>
                </a:lnTo>
                <a:lnTo>
                  <a:pt x="2" y="1158"/>
                </a:lnTo>
                <a:lnTo>
                  <a:pt x="1" y="1161"/>
                </a:lnTo>
                <a:lnTo>
                  <a:pt x="0" y="1166"/>
                </a:lnTo>
                <a:lnTo>
                  <a:pt x="0" y="1170"/>
                </a:lnTo>
                <a:lnTo>
                  <a:pt x="0" y="1175"/>
                </a:lnTo>
                <a:lnTo>
                  <a:pt x="2" y="1181"/>
                </a:lnTo>
                <a:lnTo>
                  <a:pt x="4" y="1186"/>
                </a:lnTo>
                <a:lnTo>
                  <a:pt x="9" y="1193"/>
                </a:lnTo>
                <a:lnTo>
                  <a:pt x="14" y="1199"/>
                </a:lnTo>
                <a:lnTo>
                  <a:pt x="21" y="1205"/>
                </a:lnTo>
                <a:lnTo>
                  <a:pt x="27" y="1211"/>
                </a:lnTo>
                <a:lnTo>
                  <a:pt x="34" y="1216"/>
                </a:lnTo>
                <a:lnTo>
                  <a:pt x="40" y="1222"/>
                </a:lnTo>
                <a:lnTo>
                  <a:pt x="47" y="1226"/>
                </a:lnTo>
                <a:lnTo>
                  <a:pt x="53" y="1230"/>
                </a:lnTo>
                <a:lnTo>
                  <a:pt x="59" y="1234"/>
                </a:lnTo>
                <a:lnTo>
                  <a:pt x="63" y="1237"/>
                </a:lnTo>
                <a:lnTo>
                  <a:pt x="67" y="1239"/>
                </a:lnTo>
                <a:lnTo>
                  <a:pt x="69" y="1241"/>
                </a:lnTo>
                <a:lnTo>
                  <a:pt x="70" y="1241"/>
                </a:lnTo>
                <a:lnTo>
                  <a:pt x="118" y="1249"/>
                </a:lnTo>
                <a:lnTo>
                  <a:pt x="170" y="1254"/>
                </a:lnTo>
                <a:lnTo>
                  <a:pt x="213" y="1259"/>
                </a:lnTo>
                <a:lnTo>
                  <a:pt x="271" y="1267"/>
                </a:lnTo>
                <a:lnTo>
                  <a:pt x="333" y="1272"/>
                </a:lnTo>
                <a:lnTo>
                  <a:pt x="399" y="1264"/>
                </a:lnTo>
                <a:lnTo>
                  <a:pt x="463" y="1239"/>
                </a:lnTo>
                <a:lnTo>
                  <a:pt x="514" y="1228"/>
                </a:lnTo>
                <a:lnTo>
                  <a:pt x="601" y="1198"/>
                </a:lnTo>
                <a:lnTo>
                  <a:pt x="675" y="1152"/>
                </a:lnTo>
                <a:lnTo>
                  <a:pt x="718" y="1078"/>
                </a:lnTo>
                <a:lnTo>
                  <a:pt x="756" y="1030"/>
                </a:lnTo>
                <a:lnTo>
                  <a:pt x="799" y="968"/>
                </a:lnTo>
                <a:lnTo>
                  <a:pt x="833" y="910"/>
                </a:lnTo>
                <a:lnTo>
                  <a:pt x="860" y="848"/>
                </a:lnTo>
                <a:lnTo>
                  <a:pt x="873" y="815"/>
                </a:lnTo>
                <a:lnTo>
                  <a:pt x="873" y="767"/>
                </a:lnTo>
                <a:lnTo>
                  <a:pt x="873" y="693"/>
                </a:lnTo>
                <a:lnTo>
                  <a:pt x="891" y="622"/>
                </a:lnTo>
                <a:lnTo>
                  <a:pt x="901" y="550"/>
                </a:lnTo>
                <a:lnTo>
                  <a:pt x="909" y="489"/>
                </a:lnTo>
                <a:lnTo>
                  <a:pt x="919" y="428"/>
                </a:lnTo>
                <a:lnTo>
                  <a:pt x="911" y="369"/>
                </a:lnTo>
                <a:lnTo>
                  <a:pt x="904" y="331"/>
                </a:lnTo>
                <a:lnTo>
                  <a:pt x="898" y="275"/>
                </a:lnTo>
                <a:lnTo>
                  <a:pt x="898" y="234"/>
                </a:lnTo>
                <a:lnTo>
                  <a:pt x="898" y="175"/>
                </a:lnTo>
                <a:lnTo>
                  <a:pt x="886" y="130"/>
                </a:lnTo>
                <a:lnTo>
                  <a:pt x="865" y="91"/>
                </a:lnTo>
                <a:lnTo>
                  <a:pt x="835" y="48"/>
                </a:lnTo>
                <a:lnTo>
                  <a:pt x="835" y="48"/>
                </a:lnTo>
                <a:close/>
              </a:path>
            </a:pathLst>
          </a:custGeom>
          <a:solidFill>
            <a:srgbClr val="66993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47" name="Freeform 967"/>
          <p:cNvSpPr>
            <a:spLocks/>
          </p:cNvSpPr>
          <p:nvPr/>
        </p:nvSpPr>
        <p:spPr bwMode="auto">
          <a:xfrm>
            <a:off x="9863138" y="4183063"/>
            <a:ext cx="401637" cy="334962"/>
          </a:xfrm>
          <a:custGeom>
            <a:avLst/>
            <a:gdLst/>
            <a:ahLst/>
            <a:cxnLst>
              <a:cxn ang="0">
                <a:pos x="250" y="36"/>
              </a:cxn>
              <a:cxn ang="0">
                <a:pos x="253" y="31"/>
              </a:cxn>
              <a:cxn ang="0">
                <a:pos x="217" y="8"/>
              </a:cxn>
              <a:cxn ang="0">
                <a:pos x="170" y="0"/>
              </a:cxn>
              <a:cxn ang="0">
                <a:pos x="154" y="31"/>
              </a:cxn>
              <a:cxn ang="0">
                <a:pos x="120" y="61"/>
              </a:cxn>
              <a:cxn ang="0">
                <a:pos x="87" y="81"/>
              </a:cxn>
              <a:cxn ang="0">
                <a:pos x="56" y="113"/>
              </a:cxn>
              <a:cxn ang="0">
                <a:pos x="33" y="147"/>
              </a:cxn>
              <a:cxn ang="0">
                <a:pos x="22" y="177"/>
              </a:cxn>
              <a:cxn ang="0">
                <a:pos x="0" y="208"/>
              </a:cxn>
              <a:cxn ang="0">
                <a:pos x="2" y="209"/>
              </a:cxn>
              <a:cxn ang="0">
                <a:pos x="5" y="211"/>
              </a:cxn>
              <a:cxn ang="0">
                <a:pos x="28" y="179"/>
              </a:cxn>
              <a:cxn ang="0">
                <a:pos x="38" y="149"/>
              </a:cxn>
              <a:cxn ang="0">
                <a:pos x="61" y="116"/>
              </a:cxn>
              <a:cxn ang="0">
                <a:pos x="90" y="86"/>
              </a:cxn>
              <a:cxn ang="0">
                <a:pos x="123" y="66"/>
              </a:cxn>
              <a:cxn ang="0">
                <a:pos x="157" y="35"/>
              </a:cxn>
              <a:cxn ang="0">
                <a:pos x="172" y="6"/>
              </a:cxn>
              <a:cxn ang="0">
                <a:pos x="215" y="13"/>
              </a:cxn>
              <a:cxn ang="0">
                <a:pos x="250" y="36"/>
              </a:cxn>
            </a:cxnLst>
            <a:rect l="0" t="0" r="r" b="b"/>
            <a:pathLst>
              <a:path w="253" h="211">
                <a:moveTo>
                  <a:pt x="250" y="36"/>
                </a:moveTo>
                <a:lnTo>
                  <a:pt x="253" y="31"/>
                </a:lnTo>
                <a:lnTo>
                  <a:pt x="217" y="8"/>
                </a:lnTo>
                <a:lnTo>
                  <a:pt x="170" y="0"/>
                </a:lnTo>
                <a:lnTo>
                  <a:pt x="154" y="31"/>
                </a:lnTo>
                <a:lnTo>
                  <a:pt x="120" y="61"/>
                </a:lnTo>
                <a:lnTo>
                  <a:pt x="87" y="81"/>
                </a:lnTo>
                <a:lnTo>
                  <a:pt x="56" y="113"/>
                </a:lnTo>
                <a:lnTo>
                  <a:pt x="33" y="147"/>
                </a:lnTo>
                <a:lnTo>
                  <a:pt x="22" y="177"/>
                </a:lnTo>
                <a:lnTo>
                  <a:pt x="0" y="208"/>
                </a:lnTo>
                <a:lnTo>
                  <a:pt x="2" y="209"/>
                </a:lnTo>
                <a:lnTo>
                  <a:pt x="5" y="211"/>
                </a:lnTo>
                <a:lnTo>
                  <a:pt x="28" y="179"/>
                </a:lnTo>
                <a:lnTo>
                  <a:pt x="38" y="149"/>
                </a:lnTo>
                <a:lnTo>
                  <a:pt x="61" y="116"/>
                </a:lnTo>
                <a:lnTo>
                  <a:pt x="90" y="86"/>
                </a:lnTo>
                <a:lnTo>
                  <a:pt x="123" y="66"/>
                </a:lnTo>
                <a:lnTo>
                  <a:pt x="157" y="35"/>
                </a:lnTo>
                <a:lnTo>
                  <a:pt x="172" y="6"/>
                </a:lnTo>
                <a:lnTo>
                  <a:pt x="215" y="13"/>
                </a:lnTo>
                <a:lnTo>
                  <a:pt x="250" y="3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48" name="Freeform 968"/>
          <p:cNvSpPr>
            <a:spLocks/>
          </p:cNvSpPr>
          <p:nvPr/>
        </p:nvSpPr>
        <p:spPr bwMode="auto">
          <a:xfrm>
            <a:off x="9866313" y="4510088"/>
            <a:ext cx="4762" cy="9525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6"/>
              </a:cxn>
              <a:cxn ang="0">
                <a:pos x="0" y="6"/>
              </a:cxn>
              <a:cxn ang="0">
                <a:pos x="3" y="5"/>
              </a:cxn>
              <a:cxn ang="0">
                <a:pos x="3" y="5"/>
              </a:cxn>
              <a:cxn ang="0">
                <a:pos x="0" y="3"/>
              </a:cxn>
            </a:cxnLst>
            <a:rect l="0" t="0" r="r" b="b"/>
            <a:pathLst>
              <a:path w="3" h="6">
                <a:moveTo>
                  <a:pt x="0" y="3"/>
                </a:move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6"/>
                </a:lnTo>
                <a:lnTo>
                  <a:pt x="0" y="6"/>
                </a:lnTo>
                <a:lnTo>
                  <a:pt x="3" y="5"/>
                </a:lnTo>
                <a:lnTo>
                  <a:pt x="3" y="5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49" name="Freeform 969"/>
          <p:cNvSpPr>
            <a:spLocks/>
          </p:cNvSpPr>
          <p:nvPr/>
        </p:nvSpPr>
        <p:spPr bwMode="auto">
          <a:xfrm>
            <a:off x="9858375" y="4510088"/>
            <a:ext cx="11113" cy="1270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5" y="0"/>
              </a:cxn>
              <a:cxn ang="0">
                <a:pos x="3" y="2"/>
              </a:cxn>
              <a:cxn ang="0">
                <a:pos x="2" y="3"/>
              </a:cxn>
              <a:cxn ang="0">
                <a:pos x="0" y="5"/>
              </a:cxn>
              <a:cxn ang="0">
                <a:pos x="3" y="6"/>
              </a:cxn>
              <a:cxn ang="0">
                <a:pos x="5" y="8"/>
              </a:cxn>
              <a:cxn ang="0">
                <a:pos x="6" y="6"/>
              </a:cxn>
              <a:cxn ang="0">
                <a:pos x="7" y="5"/>
              </a:cxn>
              <a:cxn ang="0">
                <a:pos x="5" y="3"/>
              </a:cxn>
              <a:cxn ang="0">
                <a:pos x="5" y="0"/>
              </a:cxn>
            </a:cxnLst>
            <a:rect l="0" t="0" r="r" b="b"/>
            <a:pathLst>
              <a:path w="7" h="8">
                <a:moveTo>
                  <a:pt x="5" y="0"/>
                </a:moveTo>
                <a:lnTo>
                  <a:pt x="5" y="0"/>
                </a:lnTo>
                <a:lnTo>
                  <a:pt x="3" y="2"/>
                </a:lnTo>
                <a:lnTo>
                  <a:pt x="2" y="3"/>
                </a:lnTo>
                <a:lnTo>
                  <a:pt x="0" y="5"/>
                </a:lnTo>
                <a:lnTo>
                  <a:pt x="3" y="6"/>
                </a:lnTo>
                <a:lnTo>
                  <a:pt x="5" y="8"/>
                </a:lnTo>
                <a:lnTo>
                  <a:pt x="6" y="6"/>
                </a:lnTo>
                <a:lnTo>
                  <a:pt x="7" y="5"/>
                </a:lnTo>
                <a:lnTo>
                  <a:pt x="5" y="3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50" name="Freeform 970"/>
          <p:cNvSpPr>
            <a:spLocks/>
          </p:cNvSpPr>
          <p:nvPr/>
        </p:nvSpPr>
        <p:spPr bwMode="auto">
          <a:xfrm>
            <a:off x="9855200" y="4518025"/>
            <a:ext cx="11113" cy="1587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2" y="0"/>
              </a:cxn>
              <a:cxn ang="0">
                <a:pos x="0" y="2"/>
              </a:cxn>
              <a:cxn ang="0">
                <a:pos x="3" y="4"/>
              </a:cxn>
              <a:cxn ang="0">
                <a:pos x="5" y="6"/>
              </a:cxn>
              <a:cxn ang="0">
                <a:pos x="1" y="10"/>
              </a:cxn>
              <a:cxn ang="0">
                <a:pos x="7" y="3"/>
              </a:cxn>
              <a:cxn ang="0">
                <a:pos x="5" y="1"/>
              </a:cxn>
            </a:cxnLst>
            <a:rect l="0" t="0" r="r" b="b"/>
            <a:pathLst>
              <a:path w="7" h="10">
                <a:moveTo>
                  <a:pt x="5" y="1"/>
                </a:moveTo>
                <a:lnTo>
                  <a:pt x="2" y="0"/>
                </a:lnTo>
                <a:lnTo>
                  <a:pt x="0" y="2"/>
                </a:lnTo>
                <a:lnTo>
                  <a:pt x="3" y="4"/>
                </a:lnTo>
                <a:lnTo>
                  <a:pt x="5" y="6"/>
                </a:lnTo>
                <a:lnTo>
                  <a:pt x="1" y="10"/>
                </a:lnTo>
                <a:lnTo>
                  <a:pt x="7" y="3"/>
                </a:lnTo>
                <a:lnTo>
                  <a:pt x="5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51" name="Freeform 971"/>
          <p:cNvSpPr>
            <a:spLocks/>
          </p:cNvSpPr>
          <p:nvPr/>
        </p:nvSpPr>
        <p:spPr bwMode="auto">
          <a:xfrm>
            <a:off x="9783763" y="4518025"/>
            <a:ext cx="79375" cy="112713"/>
          </a:xfrm>
          <a:custGeom>
            <a:avLst/>
            <a:gdLst/>
            <a:ahLst/>
            <a:cxnLst>
              <a:cxn ang="0">
                <a:pos x="45" y="2"/>
              </a:cxn>
              <a:cxn ang="0">
                <a:pos x="47" y="0"/>
              </a:cxn>
              <a:cxn ang="0">
                <a:pos x="44" y="5"/>
              </a:cxn>
              <a:cxn ang="0">
                <a:pos x="39" y="12"/>
              </a:cxn>
              <a:cxn ang="0">
                <a:pos x="33" y="19"/>
              </a:cxn>
              <a:cxn ang="0">
                <a:pos x="31" y="23"/>
              </a:cxn>
              <a:cxn ang="0">
                <a:pos x="29" y="25"/>
              </a:cxn>
              <a:cxn ang="0">
                <a:pos x="27" y="29"/>
              </a:cxn>
              <a:cxn ang="0">
                <a:pos x="25" y="33"/>
              </a:cxn>
              <a:cxn ang="0">
                <a:pos x="22" y="37"/>
              </a:cxn>
              <a:cxn ang="0">
                <a:pos x="19" y="41"/>
              </a:cxn>
              <a:cxn ang="0">
                <a:pos x="16" y="45"/>
              </a:cxn>
              <a:cxn ang="0">
                <a:pos x="13" y="50"/>
              </a:cxn>
              <a:cxn ang="0">
                <a:pos x="10" y="55"/>
              </a:cxn>
              <a:cxn ang="0">
                <a:pos x="7" y="59"/>
              </a:cxn>
              <a:cxn ang="0">
                <a:pos x="4" y="62"/>
              </a:cxn>
              <a:cxn ang="0">
                <a:pos x="3" y="64"/>
              </a:cxn>
              <a:cxn ang="0">
                <a:pos x="0" y="68"/>
              </a:cxn>
              <a:cxn ang="0">
                <a:pos x="3" y="69"/>
              </a:cxn>
              <a:cxn ang="0">
                <a:pos x="5" y="71"/>
              </a:cxn>
              <a:cxn ang="0">
                <a:pos x="6" y="70"/>
              </a:cxn>
              <a:cxn ang="0">
                <a:pos x="9" y="65"/>
              </a:cxn>
              <a:cxn ang="0">
                <a:pos x="12" y="62"/>
              </a:cxn>
              <a:cxn ang="0">
                <a:pos x="15" y="57"/>
              </a:cxn>
              <a:cxn ang="0">
                <a:pos x="18" y="53"/>
              </a:cxn>
              <a:cxn ang="0">
                <a:pos x="21" y="48"/>
              </a:cxn>
              <a:cxn ang="0">
                <a:pos x="24" y="44"/>
              </a:cxn>
              <a:cxn ang="0">
                <a:pos x="26" y="39"/>
              </a:cxn>
              <a:cxn ang="0">
                <a:pos x="29" y="36"/>
              </a:cxn>
              <a:cxn ang="0">
                <a:pos x="31" y="33"/>
              </a:cxn>
              <a:cxn ang="0">
                <a:pos x="33" y="30"/>
              </a:cxn>
              <a:cxn ang="0">
                <a:pos x="36" y="25"/>
              </a:cxn>
              <a:cxn ang="0">
                <a:pos x="38" y="22"/>
              </a:cxn>
              <a:cxn ang="0">
                <a:pos x="44" y="14"/>
              </a:cxn>
              <a:cxn ang="0">
                <a:pos x="48" y="8"/>
              </a:cxn>
              <a:cxn ang="0">
                <a:pos x="50" y="5"/>
              </a:cxn>
              <a:cxn ang="0">
                <a:pos x="48" y="4"/>
              </a:cxn>
              <a:cxn ang="0">
                <a:pos x="45" y="2"/>
              </a:cxn>
            </a:cxnLst>
            <a:rect l="0" t="0" r="r" b="b"/>
            <a:pathLst>
              <a:path w="50" h="71">
                <a:moveTo>
                  <a:pt x="45" y="2"/>
                </a:moveTo>
                <a:lnTo>
                  <a:pt x="47" y="0"/>
                </a:lnTo>
                <a:lnTo>
                  <a:pt x="44" y="5"/>
                </a:lnTo>
                <a:lnTo>
                  <a:pt x="39" y="12"/>
                </a:lnTo>
                <a:lnTo>
                  <a:pt x="33" y="19"/>
                </a:lnTo>
                <a:lnTo>
                  <a:pt x="31" y="23"/>
                </a:lnTo>
                <a:lnTo>
                  <a:pt x="29" y="25"/>
                </a:lnTo>
                <a:lnTo>
                  <a:pt x="27" y="29"/>
                </a:lnTo>
                <a:lnTo>
                  <a:pt x="25" y="33"/>
                </a:lnTo>
                <a:lnTo>
                  <a:pt x="22" y="37"/>
                </a:lnTo>
                <a:lnTo>
                  <a:pt x="19" y="41"/>
                </a:lnTo>
                <a:lnTo>
                  <a:pt x="16" y="45"/>
                </a:lnTo>
                <a:lnTo>
                  <a:pt x="13" y="50"/>
                </a:lnTo>
                <a:lnTo>
                  <a:pt x="10" y="55"/>
                </a:lnTo>
                <a:lnTo>
                  <a:pt x="7" y="59"/>
                </a:lnTo>
                <a:lnTo>
                  <a:pt x="4" y="62"/>
                </a:lnTo>
                <a:lnTo>
                  <a:pt x="3" y="64"/>
                </a:lnTo>
                <a:lnTo>
                  <a:pt x="0" y="68"/>
                </a:lnTo>
                <a:lnTo>
                  <a:pt x="3" y="69"/>
                </a:lnTo>
                <a:lnTo>
                  <a:pt x="5" y="71"/>
                </a:lnTo>
                <a:lnTo>
                  <a:pt x="6" y="70"/>
                </a:lnTo>
                <a:lnTo>
                  <a:pt x="9" y="65"/>
                </a:lnTo>
                <a:lnTo>
                  <a:pt x="12" y="62"/>
                </a:lnTo>
                <a:lnTo>
                  <a:pt x="15" y="57"/>
                </a:lnTo>
                <a:lnTo>
                  <a:pt x="18" y="53"/>
                </a:lnTo>
                <a:lnTo>
                  <a:pt x="21" y="48"/>
                </a:lnTo>
                <a:lnTo>
                  <a:pt x="24" y="44"/>
                </a:lnTo>
                <a:lnTo>
                  <a:pt x="26" y="39"/>
                </a:lnTo>
                <a:lnTo>
                  <a:pt x="29" y="36"/>
                </a:lnTo>
                <a:lnTo>
                  <a:pt x="31" y="33"/>
                </a:lnTo>
                <a:lnTo>
                  <a:pt x="33" y="30"/>
                </a:lnTo>
                <a:lnTo>
                  <a:pt x="36" y="25"/>
                </a:lnTo>
                <a:lnTo>
                  <a:pt x="38" y="22"/>
                </a:lnTo>
                <a:lnTo>
                  <a:pt x="44" y="14"/>
                </a:lnTo>
                <a:lnTo>
                  <a:pt x="48" y="8"/>
                </a:lnTo>
                <a:lnTo>
                  <a:pt x="50" y="5"/>
                </a:lnTo>
                <a:lnTo>
                  <a:pt x="48" y="4"/>
                </a:lnTo>
                <a:lnTo>
                  <a:pt x="45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52" name="Freeform 972"/>
          <p:cNvSpPr>
            <a:spLocks/>
          </p:cNvSpPr>
          <p:nvPr/>
        </p:nvSpPr>
        <p:spPr bwMode="auto">
          <a:xfrm>
            <a:off x="9783763" y="4625975"/>
            <a:ext cx="11112" cy="7938"/>
          </a:xfrm>
          <a:custGeom>
            <a:avLst/>
            <a:gdLst/>
            <a:ahLst/>
            <a:cxnLst>
              <a:cxn ang="0">
                <a:pos x="3" y="1"/>
              </a:cxn>
              <a:cxn ang="0">
                <a:pos x="1" y="0"/>
              </a:cxn>
              <a:cxn ang="0">
                <a:pos x="0" y="1"/>
              </a:cxn>
              <a:cxn ang="0">
                <a:pos x="1" y="3"/>
              </a:cxn>
              <a:cxn ang="0">
                <a:pos x="3" y="5"/>
              </a:cxn>
              <a:cxn ang="0">
                <a:pos x="7" y="1"/>
              </a:cxn>
              <a:cxn ang="0">
                <a:pos x="5" y="3"/>
              </a:cxn>
              <a:cxn ang="0">
                <a:pos x="3" y="1"/>
              </a:cxn>
            </a:cxnLst>
            <a:rect l="0" t="0" r="r" b="b"/>
            <a:pathLst>
              <a:path w="7" h="5">
                <a:moveTo>
                  <a:pt x="3" y="1"/>
                </a:moveTo>
                <a:lnTo>
                  <a:pt x="1" y="0"/>
                </a:lnTo>
                <a:lnTo>
                  <a:pt x="0" y="1"/>
                </a:lnTo>
                <a:lnTo>
                  <a:pt x="1" y="3"/>
                </a:lnTo>
                <a:lnTo>
                  <a:pt x="3" y="5"/>
                </a:lnTo>
                <a:lnTo>
                  <a:pt x="7" y="1"/>
                </a:lnTo>
                <a:lnTo>
                  <a:pt x="5" y="3"/>
                </a:lnTo>
                <a:lnTo>
                  <a:pt x="3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53" name="Freeform 973"/>
          <p:cNvSpPr>
            <a:spLocks/>
          </p:cNvSpPr>
          <p:nvPr/>
        </p:nvSpPr>
        <p:spPr bwMode="auto">
          <a:xfrm>
            <a:off x="9782175" y="4627563"/>
            <a:ext cx="7938" cy="4762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3"/>
              </a:cxn>
              <a:cxn ang="0">
                <a:pos x="2" y="3"/>
              </a:cxn>
              <a:cxn ang="0">
                <a:pos x="5" y="3"/>
              </a:cxn>
              <a:cxn ang="0">
                <a:pos x="5" y="2"/>
              </a:cxn>
              <a:cxn ang="0">
                <a:pos x="2" y="2"/>
              </a:cxn>
              <a:cxn ang="0">
                <a:pos x="1" y="0"/>
              </a:cxn>
            </a:cxnLst>
            <a:rect l="0" t="0" r="r" b="b"/>
            <a:pathLst>
              <a:path w="5" h="3">
                <a:moveTo>
                  <a:pt x="1" y="0"/>
                </a:moveTo>
                <a:lnTo>
                  <a:pt x="0" y="1"/>
                </a:lnTo>
                <a:lnTo>
                  <a:pt x="0" y="3"/>
                </a:lnTo>
                <a:lnTo>
                  <a:pt x="2" y="3"/>
                </a:lnTo>
                <a:lnTo>
                  <a:pt x="5" y="3"/>
                </a:lnTo>
                <a:lnTo>
                  <a:pt x="5" y="2"/>
                </a:lnTo>
                <a:lnTo>
                  <a:pt x="2" y="2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54" name="Freeform 974"/>
          <p:cNvSpPr>
            <a:spLocks/>
          </p:cNvSpPr>
          <p:nvPr/>
        </p:nvSpPr>
        <p:spPr bwMode="auto">
          <a:xfrm>
            <a:off x="9626600" y="4627563"/>
            <a:ext cx="163513" cy="85725"/>
          </a:xfrm>
          <a:custGeom>
            <a:avLst/>
            <a:gdLst/>
            <a:ahLst/>
            <a:cxnLst>
              <a:cxn ang="0">
                <a:pos x="100" y="3"/>
              </a:cxn>
              <a:cxn ang="0">
                <a:pos x="99" y="0"/>
              </a:cxn>
              <a:cxn ang="0">
                <a:pos x="76" y="18"/>
              </a:cxn>
              <a:cxn ang="0">
                <a:pos x="49" y="38"/>
              </a:cxn>
              <a:cxn ang="0">
                <a:pos x="8" y="48"/>
              </a:cxn>
              <a:cxn ang="0">
                <a:pos x="0" y="50"/>
              </a:cxn>
              <a:cxn ang="0">
                <a:pos x="4" y="54"/>
              </a:cxn>
              <a:cxn ang="0">
                <a:pos x="50" y="43"/>
              </a:cxn>
              <a:cxn ang="0">
                <a:pos x="79" y="23"/>
              </a:cxn>
              <a:cxn ang="0">
                <a:pos x="103" y="4"/>
              </a:cxn>
              <a:cxn ang="0">
                <a:pos x="103" y="3"/>
              </a:cxn>
              <a:cxn ang="0">
                <a:pos x="100" y="3"/>
              </a:cxn>
            </a:cxnLst>
            <a:rect l="0" t="0" r="r" b="b"/>
            <a:pathLst>
              <a:path w="103" h="54">
                <a:moveTo>
                  <a:pt x="100" y="3"/>
                </a:moveTo>
                <a:lnTo>
                  <a:pt x="99" y="0"/>
                </a:lnTo>
                <a:lnTo>
                  <a:pt x="76" y="18"/>
                </a:lnTo>
                <a:lnTo>
                  <a:pt x="49" y="38"/>
                </a:lnTo>
                <a:lnTo>
                  <a:pt x="8" y="48"/>
                </a:lnTo>
                <a:lnTo>
                  <a:pt x="0" y="50"/>
                </a:lnTo>
                <a:lnTo>
                  <a:pt x="4" y="54"/>
                </a:lnTo>
                <a:lnTo>
                  <a:pt x="50" y="43"/>
                </a:lnTo>
                <a:lnTo>
                  <a:pt x="79" y="23"/>
                </a:lnTo>
                <a:lnTo>
                  <a:pt x="103" y="4"/>
                </a:lnTo>
                <a:lnTo>
                  <a:pt x="103" y="3"/>
                </a:lnTo>
                <a:lnTo>
                  <a:pt x="100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55" name="Freeform 975"/>
          <p:cNvSpPr>
            <a:spLocks/>
          </p:cNvSpPr>
          <p:nvPr/>
        </p:nvSpPr>
        <p:spPr bwMode="auto">
          <a:xfrm>
            <a:off x="9120188" y="4154488"/>
            <a:ext cx="711200" cy="552450"/>
          </a:xfrm>
          <a:custGeom>
            <a:avLst/>
            <a:gdLst/>
            <a:ahLst/>
            <a:cxnLst>
              <a:cxn ang="0">
                <a:pos x="327" y="346"/>
              </a:cxn>
              <a:cxn ang="0">
                <a:pos x="348" y="294"/>
              </a:cxn>
              <a:cxn ang="0">
                <a:pos x="376" y="254"/>
              </a:cxn>
              <a:cxn ang="0">
                <a:pos x="406" y="203"/>
              </a:cxn>
              <a:cxn ang="0">
                <a:pos x="432" y="159"/>
              </a:cxn>
              <a:cxn ang="0">
                <a:pos x="443" y="131"/>
              </a:cxn>
              <a:cxn ang="0">
                <a:pos x="448" y="97"/>
              </a:cxn>
              <a:cxn ang="0">
                <a:pos x="437" y="55"/>
              </a:cxn>
              <a:cxn ang="0">
                <a:pos x="405" y="35"/>
              </a:cxn>
              <a:cxn ang="0">
                <a:pos x="377" y="21"/>
              </a:cxn>
              <a:cxn ang="0">
                <a:pos x="356" y="0"/>
              </a:cxn>
              <a:cxn ang="0">
                <a:pos x="313" y="37"/>
              </a:cxn>
              <a:cxn ang="0">
                <a:pos x="290" y="67"/>
              </a:cxn>
              <a:cxn ang="0">
                <a:pos x="238" y="98"/>
              </a:cxn>
              <a:cxn ang="0">
                <a:pos x="186" y="124"/>
              </a:cxn>
              <a:cxn ang="0">
                <a:pos x="150" y="145"/>
              </a:cxn>
              <a:cxn ang="0">
                <a:pos x="89" y="179"/>
              </a:cxn>
              <a:cxn ang="0">
                <a:pos x="50" y="204"/>
              </a:cxn>
              <a:cxn ang="0">
                <a:pos x="15" y="220"/>
              </a:cxn>
              <a:cxn ang="0">
                <a:pos x="0" y="236"/>
              </a:cxn>
              <a:cxn ang="0">
                <a:pos x="6" y="238"/>
              </a:cxn>
              <a:cxn ang="0">
                <a:pos x="18" y="224"/>
              </a:cxn>
              <a:cxn ang="0">
                <a:pos x="55" y="208"/>
              </a:cxn>
              <a:cxn ang="0">
                <a:pos x="92" y="184"/>
              </a:cxn>
              <a:cxn ang="0">
                <a:pos x="153" y="150"/>
              </a:cxn>
              <a:cxn ang="0">
                <a:pos x="193" y="126"/>
              </a:cxn>
              <a:cxn ang="0">
                <a:pos x="244" y="101"/>
              </a:cxn>
              <a:cxn ang="0">
                <a:pos x="293" y="71"/>
              </a:cxn>
              <a:cxn ang="0">
                <a:pos x="317" y="41"/>
              </a:cxn>
              <a:cxn ang="0">
                <a:pos x="355" y="6"/>
              </a:cxn>
              <a:cxn ang="0">
                <a:pos x="374" y="26"/>
              </a:cxn>
              <a:cxn ang="0">
                <a:pos x="399" y="37"/>
              </a:cxn>
              <a:cxn ang="0">
                <a:pos x="432" y="58"/>
              </a:cxn>
              <a:cxn ang="0">
                <a:pos x="442" y="97"/>
              </a:cxn>
              <a:cxn ang="0">
                <a:pos x="437" y="129"/>
              </a:cxn>
              <a:cxn ang="0">
                <a:pos x="427" y="158"/>
              </a:cxn>
              <a:cxn ang="0">
                <a:pos x="402" y="200"/>
              </a:cxn>
              <a:cxn ang="0">
                <a:pos x="371" y="251"/>
              </a:cxn>
              <a:cxn ang="0">
                <a:pos x="343" y="293"/>
              </a:cxn>
              <a:cxn ang="0">
                <a:pos x="319" y="348"/>
              </a:cxn>
              <a:cxn ang="0">
                <a:pos x="327" y="346"/>
              </a:cxn>
            </a:cxnLst>
            <a:rect l="0" t="0" r="r" b="b"/>
            <a:pathLst>
              <a:path w="448" h="348">
                <a:moveTo>
                  <a:pt x="327" y="346"/>
                </a:moveTo>
                <a:lnTo>
                  <a:pt x="348" y="294"/>
                </a:lnTo>
                <a:lnTo>
                  <a:pt x="376" y="254"/>
                </a:lnTo>
                <a:lnTo>
                  <a:pt x="406" y="203"/>
                </a:lnTo>
                <a:lnTo>
                  <a:pt x="432" y="159"/>
                </a:lnTo>
                <a:lnTo>
                  <a:pt x="443" y="131"/>
                </a:lnTo>
                <a:lnTo>
                  <a:pt x="448" y="97"/>
                </a:lnTo>
                <a:lnTo>
                  <a:pt x="437" y="55"/>
                </a:lnTo>
                <a:lnTo>
                  <a:pt x="405" y="35"/>
                </a:lnTo>
                <a:lnTo>
                  <a:pt x="377" y="21"/>
                </a:lnTo>
                <a:lnTo>
                  <a:pt x="356" y="0"/>
                </a:lnTo>
                <a:lnTo>
                  <a:pt x="313" y="37"/>
                </a:lnTo>
                <a:lnTo>
                  <a:pt x="290" y="67"/>
                </a:lnTo>
                <a:lnTo>
                  <a:pt x="238" y="98"/>
                </a:lnTo>
                <a:lnTo>
                  <a:pt x="186" y="124"/>
                </a:lnTo>
                <a:lnTo>
                  <a:pt x="150" y="145"/>
                </a:lnTo>
                <a:lnTo>
                  <a:pt x="89" y="179"/>
                </a:lnTo>
                <a:lnTo>
                  <a:pt x="50" y="204"/>
                </a:lnTo>
                <a:lnTo>
                  <a:pt x="15" y="220"/>
                </a:lnTo>
                <a:lnTo>
                  <a:pt x="0" y="236"/>
                </a:lnTo>
                <a:lnTo>
                  <a:pt x="6" y="238"/>
                </a:lnTo>
                <a:lnTo>
                  <a:pt x="18" y="224"/>
                </a:lnTo>
                <a:lnTo>
                  <a:pt x="55" y="208"/>
                </a:lnTo>
                <a:lnTo>
                  <a:pt x="92" y="184"/>
                </a:lnTo>
                <a:lnTo>
                  <a:pt x="153" y="150"/>
                </a:lnTo>
                <a:lnTo>
                  <a:pt x="193" y="126"/>
                </a:lnTo>
                <a:lnTo>
                  <a:pt x="244" y="101"/>
                </a:lnTo>
                <a:lnTo>
                  <a:pt x="293" y="71"/>
                </a:lnTo>
                <a:lnTo>
                  <a:pt x="317" y="41"/>
                </a:lnTo>
                <a:lnTo>
                  <a:pt x="355" y="6"/>
                </a:lnTo>
                <a:lnTo>
                  <a:pt x="374" y="26"/>
                </a:lnTo>
                <a:lnTo>
                  <a:pt x="399" y="37"/>
                </a:lnTo>
                <a:lnTo>
                  <a:pt x="432" y="58"/>
                </a:lnTo>
                <a:lnTo>
                  <a:pt x="442" y="97"/>
                </a:lnTo>
                <a:lnTo>
                  <a:pt x="437" y="129"/>
                </a:lnTo>
                <a:lnTo>
                  <a:pt x="427" y="158"/>
                </a:lnTo>
                <a:lnTo>
                  <a:pt x="402" y="200"/>
                </a:lnTo>
                <a:lnTo>
                  <a:pt x="371" y="251"/>
                </a:lnTo>
                <a:lnTo>
                  <a:pt x="343" y="293"/>
                </a:lnTo>
                <a:lnTo>
                  <a:pt x="319" y="348"/>
                </a:lnTo>
                <a:lnTo>
                  <a:pt x="327" y="34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56" name="Freeform 976"/>
          <p:cNvSpPr>
            <a:spLocks/>
          </p:cNvSpPr>
          <p:nvPr/>
        </p:nvSpPr>
        <p:spPr bwMode="auto">
          <a:xfrm>
            <a:off x="9120188" y="4529138"/>
            <a:ext cx="61912" cy="428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8"/>
              </a:cxn>
              <a:cxn ang="0">
                <a:pos x="38" y="27"/>
              </a:cxn>
              <a:cxn ang="0">
                <a:pos x="39" y="24"/>
              </a:cxn>
              <a:cxn ang="0">
                <a:pos x="39" y="21"/>
              </a:cxn>
              <a:cxn ang="0">
                <a:pos x="6" y="15"/>
              </a:cxn>
              <a:cxn ang="0">
                <a:pos x="6" y="2"/>
              </a:cxn>
              <a:cxn ang="0">
                <a:pos x="0" y="0"/>
              </a:cxn>
            </a:cxnLst>
            <a:rect l="0" t="0" r="r" b="b"/>
            <a:pathLst>
              <a:path w="39" h="27">
                <a:moveTo>
                  <a:pt x="0" y="0"/>
                </a:moveTo>
                <a:lnTo>
                  <a:pt x="0" y="18"/>
                </a:lnTo>
                <a:lnTo>
                  <a:pt x="38" y="27"/>
                </a:lnTo>
                <a:lnTo>
                  <a:pt x="39" y="24"/>
                </a:lnTo>
                <a:lnTo>
                  <a:pt x="39" y="21"/>
                </a:lnTo>
                <a:lnTo>
                  <a:pt x="6" y="15"/>
                </a:lnTo>
                <a:lnTo>
                  <a:pt x="6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57" name="Freeform 977"/>
          <p:cNvSpPr>
            <a:spLocks/>
          </p:cNvSpPr>
          <p:nvPr/>
        </p:nvSpPr>
        <p:spPr bwMode="auto">
          <a:xfrm>
            <a:off x="9178925" y="4564063"/>
            <a:ext cx="6350" cy="7937"/>
          </a:xfrm>
          <a:custGeom>
            <a:avLst/>
            <a:gdLst/>
            <a:ahLst/>
            <a:cxnLst>
              <a:cxn ang="0">
                <a:pos x="1" y="5"/>
              </a:cxn>
              <a:cxn ang="0">
                <a:pos x="1" y="5"/>
              </a:cxn>
              <a:cxn ang="0">
                <a:pos x="4" y="4"/>
              </a:cxn>
              <a:cxn ang="0">
                <a:pos x="4" y="3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2" y="2"/>
              </a:cxn>
              <a:cxn ang="0">
                <a:pos x="1" y="5"/>
              </a:cxn>
            </a:cxnLst>
            <a:rect l="0" t="0" r="r" b="b"/>
            <a:pathLst>
              <a:path w="4" h="5">
                <a:moveTo>
                  <a:pt x="1" y="5"/>
                </a:moveTo>
                <a:lnTo>
                  <a:pt x="1" y="5"/>
                </a:lnTo>
                <a:lnTo>
                  <a:pt x="4" y="4"/>
                </a:lnTo>
                <a:lnTo>
                  <a:pt x="4" y="3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2" y="2"/>
                </a:lnTo>
                <a:lnTo>
                  <a:pt x="1" y="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58" name="Freeform 978"/>
          <p:cNvSpPr>
            <a:spLocks/>
          </p:cNvSpPr>
          <p:nvPr/>
        </p:nvSpPr>
        <p:spPr bwMode="auto">
          <a:xfrm>
            <a:off x="9178925" y="4557713"/>
            <a:ext cx="133350" cy="68262"/>
          </a:xfrm>
          <a:custGeom>
            <a:avLst/>
            <a:gdLst/>
            <a:ahLst/>
            <a:cxnLst>
              <a:cxn ang="0">
                <a:pos x="2" y="6"/>
              </a:cxn>
              <a:cxn ang="0">
                <a:pos x="3" y="8"/>
              </a:cxn>
              <a:cxn ang="0">
                <a:pos x="7" y="8"/>
              </a:cxn>
              <a:cxn ang="0">
                <a:pos x="10" y="7"/>
              </a:cxn>
              <a:cxn ang="0">
                <a:pos x="14" y="6"/>
              </a:cxn>
              <a:cxn ang="0">
                <a:pos x="19" y="6"/>
              </a:cxn>
              <a:cxn ang="0">
                <a:pos x="25" y="6"/>
              </a:cxn>
              <a:cxn ang="0">
                <a:pos x="31" y="5"/>
              </a:cxn>
              <a:cxn ang="0">
                <a:pos x="36" y="6"/>
              </a:cxn>
              <a:cxn ang="0">
                <a:pos x="39" y="6"/>
              </a:cxn>
              <a:cxn ang="0">
                <a:pos x="44" y="8"/>
              </a:cxn>
              <a:cxn ang="0">
                <a:pos x="45" y="9"/>
              </a:cxn>
              <a:cxn ang="0">
                <a:pos x="45" y="12"/>
              </a:cxn>
              <a:cxn ang="0">
                <a:pos x="46" y="15"/>
              </a:cxn>
              <a:cxn ang="0">
                <a:pos x="49" y="20"/>
              </a:cxn>
              <a:cxn ang="0">
                <a:pos x="51" y="24"/>
              </a:cxn>
              <a:cxn ang="0">
                <a:pos x="56" y="28"/>
              </a:cxn>
              <a:cxn ang="0">
                <a:pos x="61" y="31"/>
              </a:cxn>
              <a:cxn ang="0">
                <a:pos x="68" y="36"/>
              </a:cxn>
              <a:cxn ang="0">
                <a:pos x="75" y="39"/>
              </a:cxn>
              <a:cxn ang="0">
                <a:pos x="80" y="41"/>
              </a:cxn>
              <a:cxn ang="0">
                <a:pos x="82" y="43"/>
              </a:cxn>
              <a:cxn ang="0">
                <a:pos x="83" y="40"/>
              </a:cxn>
              <a:cxn ang="0">
                <a:pos x="84" y="38"/>
              </a:cxn>
              <a:cxn ang="0">
                <a:pos x="81" y="37"/>
              </a:cxn>
              <a:cxn ang="0">
                <a:pos x="77" y="35"/>
              </a:cxn>
              <a:cxn ang="0">
                <a:pos x="75" y="34"/>
              </a:cxn>
              <a:cxn ang="0">
                <a:pos x="64" y="27"/>
              </a:cxn>
              <a:cxn ang="0">
                <a:pos x="59" y="24"/>
              </a:cxn>
              <a:cxn ang="0">
                <a:pos x="56" y="21"/>
              </a:cxn>
              <a:cxn ang="0">
                <a:pos x="53" y="17"/>
              </a:cxn>
              <a:cxn ang="0">
                <a:pos x="51" y="14"/>
              </a:cxn>
              <a:cxn ang="0">
                <a:pos x="51" y="10"/>
              </a:cxn>
              <a:cxn ang="0">
                <a:pos x="50" y="6"/>
              </a:cxn>
              <a:cxn ang="0">
                <a:pos x="45" y="2"/>
              </a:cxn>
              <a:cxn ang="0">
                <a:pos x="42" y="1"/>
              </a:cxn>
              <a:cxn ang="0">
                <a:pos x="37" y="0"/>
              </a:cxn>
              <a:cxn ang="0">
                <a:pos x="31" y="0"/>
              </a:cxn>
              <a:cxn ang="0">
                <a:pos x="25" y="0"/>
              </a:cxn>
              <a:cxn ang="0">
                <a:pos x="19" y="0"/>
              </a:cxn>
              <a:cxn ang="0">
                <a:pos x="13" y="1"/>
              </a:cxn>
              <a:cxn ang="0">
                <a:pos x="8" y="2"/>
              </a:cxn>
              <a:cxn ang="0">
                <a:pos x="3" y="2"/>
              </a:cxn>
              <a:cxn ang="0">
                <a:pos x="2" y="3"/>
              </a:cxn>
              <a:cxn ang="0">
                <a:pos x="0" y="4"/>
              </a:cxn>
              <a:cxn ang="0">
                <a:pos x="0" y="4"/>
              </a:cxn>
              <a:cxn ang="0">
                <a:pos x="2" y="6"/>
              </a:cxn>
            </a:cxnLst>
            <a:rect l="0" t="0" r="r" b="b"/>
            <a:pathLst>
              <a:path w="84" h="43">
                <a:moveTo>
                  <a:pt x="2" y="6"/>
                </a:moveTo>
                <a:lnTo>
                  <a:pt x="3" y="8"/>
                </a:lnTo>
                <a:lnTo>
                  <a:pt x="7" y="8"/>
                </a:lnTo>
                <a:lnTo>
                  <a:pt x="10" y="7"/>
                </a:lnTo>
                <a:lnTo>
                  <a:pt x="14" y="6"/>
                </a:lnTo>
                <a:lnTo>
                  <a:pt x="19" y="6"/>
                </a:lnTo>
                <a:lnTo>
                  <a:pt x="25" y="6"/>
                </a:lnTo>
                <a:lnTo>
                  <a:pt x="31" y="5"/>
                </a:lnTo>
                <a:lnTo>
                  <a:pt x="36" y="6"/>
                </a:lnTo>
                <a:lnTo>
                  <a:pt x="39" y="6"/>
                </a:lnTo>
                <a:lnTo>
                  <a:pt x="44" y="8"/>
                </a:lnTo>
                <a:lnTo>
                  <a:pt x="45" y="9"/>
                </a:lnTo>
                <a:lnTo>
                  <a:pt x="45" y="12"/>
                </a:lnTo>
                <a:lnTo>
                  <a:pt x="46" y="15"/>
                </a:lnTo>
                <a:lnTo>
                  <a:pt x="49" y="20"/>
                </a:lnTo>
                <a:lnTo>
                  <a:pt x="51" y="24"/>
                </a:lnTo>
                <a:lnTo>
                  <a:pt x="56" y="28"/>
                </a:lnTo>
                <a:lnTo>
                  <a:pt x="61" y="31"/>
                </a:lnTo>
                <a:lnTo>
                  <a:pt x="68" y="36"/>
                </a:lnTo>
                <a:lnTo>
                  <a:pt x="75" y="39"/>
                </a:lnTo>
                <a:lnTo>
                  <a:pt x="80" y="41"/>
                </a:lnTo>
                <a:lnTo>
                  <a:pt x="82" y="43"/>
                </a:lnTo>
                <a:lnTo>
                  <a:pt x="83" y="40"/>
                </a:lnTo>
                <a:lnTo>
                  <a:pt x="84" y="38"/>
                </a:lnTo>
                <a:lnTo>
                  <a:pt x="81" y="37"/>
                </a:lnTo>
                <a:lnTo>
                  <a:pt x="77" y="35"/>
                </a:lnTo>
                <a:lnTo>
                  <a:pt x="75" y="34"/>
                </a:lnTo>
                <a:lnTo>
                  <a:pt x="64" y="27"/>
                </a:lnTo>
                <a:lnTo>
                  <a:pt x="59" y="24"/>
                </a:lnTo>
                <a:lnTo>
                  <a:pt x="56" y="21"/>
                </a:lnTo>
                <a:lnTo>
                  <a:pt x="53" y="17"/>
                </a:lnTo>
                <a:lnTo>
                  <a:pt x="51" y="14"/>
                </a:lnTo>
                <a:lnTo>
                  <a:pt x="51" y="10"/>
                </a:lnTo>
                <a:lnTo>
                  <a:pt x="50" y="6"/>
                </a:lnTo>
                <a:lnTo>
                  <a:pt x="45" y="2"/>
                </a:lnTo>
                <a:lnTo>
                  <a:pt x="42" y="1"/>
                </a:lnTo>
                <a:lnTo>
                  <a:pt x="37" y="0"/>
                </a:lnTo>
                <a:lnTo>
                  <a:pt x="31" y="0"/>
                </a:lnTo>
                <a:lnTo>
                  <a:pt x="25" y="0"/>
                </a:lnTo>
                <a:lnTo>
                  <a:pt x="19" y="0"/>
                </a:lnTo>
                <a:lnTo>
                  <a:pt x="13" y="1"/>
                </a:lnTo>
                <a:lnTo>
                  <a:pt x="8" y="2"/>
                </a:lnTo>
                <a:lnTo>
                  <a:pt x="3" y="2"/>
                </a:lnTo>
                <a:lnTo>
                  <a:pt x="2" y="3"/>
                </a:lnTo>
                <a:lnTo>
                  <a:pt x="0" y="4"/>
                </a:lnTo>
                <a:lnTo>
                  <a:pt x="0" y="4"/>
                </a:lnTo>
                <a:lnTo>
                  <a:pt x="2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59" name="Freeform 979"/>
          <p:cNvSpPr>
            <a:spLocks/>
          </p:cNvSpPr>
          <p:nvPr/>
        </p:nvSpPr>
        <p:spPr bwMode="auto">
          <a:xfrm>
            <a:off x="9309100" y="4616450"/>
            <a:ext cx="7938" cy="12700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5" y="8"/>
              </a:cxn>
              <a:cxn ang="0">
                <a:pos x="3" y="7"/>
              </a:cxn>
              <a:cxn ang="0">
                <a:pos x="4" y="4"/>
              </a:cxn>
              <a:cxn ang="0">
                <a:pos x="5" y="1"/>
              </a:cxn>
              <a:cxn ang="0">
                <a:pos x="2" y="0"/>
              </a:cxn>
              <a:cxn ang="0">
                <a:pos x="1" y="3"/>
              </a:cxn>
              <a:cxn ang="0">
                <a:pos x="0" y="6"/>
              </a:cxn>
            </a:cxnLst>
            <a:rect l="0" t="0" r="r" b="b"/>
            <a:pathLst>
              <a:path w="5" h="8">
                <a:moveTo>
                  <a:pt x="0" y="6"/>
                </a:moveTo>
                <a:lnTo>
                  <a:pt x="5" y="8"/>
                </a:lnTo>
                <a:lnTo>
                  <a:pt x="3" y="7"/>
                </a:lnTo>
                <a:lnTo>
                  <a:pt x="4" y="4"/>
                </a:lnTo>
                <a:lnTo>
                  <a:pt x="5" y="1"/>
                </a:lnTo>
                <a:lnTo>
                  <a:pt x="2" y="0"/>
                </a:lnTo>
                <a:lnTo>
                  <a:pt x="1" y="3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60" name="Freeform 980"/>
          <p:cNvSpPr>
            <a:spLocks/>
          </p:cNvSpPr>
          <p:nvPr/>
        </p:nvSpPr>
        <p:spPr bwMode="auto">
          <a:xfrm>
            <a:off x="9309100" y="4616450"/>
            <a:ext cx="9525" cy="11113"/>
          </a:xfrm>
          <a:custGeom>
            <a:avLst/>
            <a:gdLst/>
            <a:ahLst/>
            <a:cxnLst>
              <a:cxn ang="0">
                <a:pos x="4" y="4"/>
              </a:cxn>
              <a:cxn ang="0">
                <a:pos x="3" y="6"/>
              </a:cxn>
              <a:cxn ang="0">
                <a:pos x="4" y="7"/>
              </a:cxn>
              <a:cxn ang="0">
                <a:pos x="5" y="5"/>
              </a:cxn>
              <a:cxn ang="0">
                <a:pos x="6" y="2"/>
              </a:cxn>
              <a:cxn ang="0">
                <a:pos x="0" y="0"/>
              </a:cxn>
              <a:cxn ang="0">
                <a:pos x="5" y="1"/>
              </a:cxn>
              <a:cxn ang="0">
                <a:pos x="4" y="4"/>
              </a:cxn>
            </a:cxnLst>
            <a:rect l="0" t="0" r="r" b="b"/>
            <a:pathLst>
              <a:path w="6" h="7">
                <a:moveTo>
                  <a:pt x="4" y="4"/>
                </a:moveTo>
                <a:lnTo>
                  <a:pt x="3" y="6"/>
                </a:lnTo>
                <a:lnTo>
                  <a:pt x="4" y="7"/>
                </a:lnTo>
                <a:lnTo>
                  <a:pt x="5" y="5"/>
                </a:lnTo>
                <a:lnTo>
                  <a:pt x="6" y="2"/>
                </a:lnTo>
                <a:lnTo>
                  <a:pt x="0" y="0"/>
                </a:lnTo>
                <a:lnTo>
                  <a:pt x="5" y="1"/>
                </a:lnTo>
                <a:lnTo>
                  <a:pt x="4" y="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61" name="Freeform 981"/>
          <p:cNvSpPr>
            <a:spLocks/>
          </p:cNvSpPr>
          <p:nvPr/>
        </p:nvSpPr>
        <p:spPr bwMode="auto">
          <a:xfrm>
            <a:off x="9312275" y="4619625"/>
            <a:ext cx="68263" cy="123825"/>
          </a:xfrm>
          <a:custGeom>
            <a:avLst/>
            <a:gdLst/>
            <a:ahLst/>
            <a:cxnLst>
              <a:cxn ang="0">
                <a:pos x="3" y="3"/>
              </a:cxn>
              <a:cxn ang="0">
                <a:pos x="0" y="4"/>
              </a:cxn>
              <a:cxn ang="0">
                <a:pos x="25" y="53"/>
              </a:cxn>
              <a:cxn ang="0">
                <a:pos x="38" y="78"/>
              </a:cxn>
              <a:cxn ang="0">
                <a:pos x="41" y="77"/>
              </a:cxn>
              <a:cxn ang="0">
                <a:pos x="43" y="75"/>
              </a:cxn>
              <a:cxn ang="0">
                <a:pos x="21" y="34"/>
              </a:cxn>
              <a:cxn ang="0">
                <a:pos x="4" y="1"/>
              </a:cxn>
              <a:cxn ang="0">
                <a:pos x="4" y="0"/>
              </a:cxn>
              <a:cxn ang="0">
                <a:pos x="3" y="3"/>
              </a:cxn>
            </a:cxnLst>
            <a:rect l="0" t="0" r="r" b="b"/>
            <a:pathLst>
              <a:path w="43" h="78">
                <a:moveTo>
                  <a:pt x="3" y="3"/>
                </a:moveTo>
                <a:lnTo>
                  <a:pt x="0" y="4"/>
                </a:lnTo>
                <a:lnTo>
                  <a:pt x="25" y="53"/>
                </a:lnTo>
                <a:lnTo>
                  <a:pt x="38" y="78"/>
                </a:lnTo>
                <a:lnTo>
                  <a:pt x="41" y="77"/>
                </a:lnTo>
                <a:lnTo>
                  <a:pt x="43" y="75"/>
                </a:lnTo>
                <a:lnTo>
                  <a:pt x="21" y="34"/>
                </a:lnTo>
                <a:lnTo>
                  <a:pt x="4" y="1"/>
                </a:lnTo>
                <a:lnTo>
                  <a:pt x="4" y="0"/>
                </a:lnTo>
                <a:lnTo>
                  <a:pt x="3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62" name="Freeform 982"/>
          <p:cNvSpPr>
            <a:spLocks/>
          </p:cNvSpPr>
          <p:nvPr/>
        </p:nvSpPr>
        <p:spPr bwMode="auto">
          <a:xfrm>
            <a:off x="9372600" y="4738688"/>
            <a:ext cx="12700" cy="134937"/>
          </a:xfrm>
          <a:custGeom>
            <a:avLst/>
            <a:gdLst/>
            <a:ahLst/>
            <a:cxnLst>
              <a:cxn ang="0">
                <a:pos x="3" y="2"/>
              </a:cxn>
              <a:cxn ang="0">
                <a:pos x="0" y="2"/>
              </a:cxn>
              <a:cxn ang="0">
                <a:pos x="0" y="10"/>
              </a:cxn>
              <a:cxn ang="0">
                <a:pos x="0" y="15"/>
              </a:cxn>
              <a:cxn ang="0">
                <a:pos x="1" y="22"/>
              </a:cxn>
              <a:cxn ang="0">
                <a:pos x="1" y="29"/>
              </a:cxn>
              <a:cxn ang="0">
                <a:pos x="1" y="35"/>
              </a:cxn>
              <a:cxn ang="0">
                <a:pos x="2" y="43"/>
              </a:cxn>
              <a:cxn ang="0">
                <a:pos x="2" y="50"/>
              </a:cxn>
              <a:cxn ang="0">
                <a:pos x="2" y="61"/>
              </a:cxn>
              <a:cxn ang="0">
                <a:pos x="3" y="65"/>
              </a:cxn>
              <a:cxn ang="0">
                <a:pos x="2" y="69"/>
              </a:cxn>
              <a:cxn ang="0">
                <a:pos x="2" y="73"/>
              </a:cxn>
              <a:cxn ang="0">
                <a:pos x="1" y="78"/>
              </a:cxn>
              <a:cxn ang="0">
                <a:pos x="0" y="84"/>
              </a:cxn>
              <a:cxn ang="0">
                <a:pos x="3" y="84"/>
              </a:cxn>
              <a:cxn ang="0">
                <a:pos x="6" y="85"/>
              </a:cxn>
              <a:cxn ang="0">
                <a:pos x="7" y="79"/>
              </a:cxn>
              <a:cxn ang="0">
                <a:pos x="7" y="73"/>
              </a:cxn>
              <a:cxn ang="0">
                <a:pos x="8" y="69"/>
              </a:cxn>
              <a:cxn ang="0">
                <a:pos x="8" y="65"/>
              </a:cxn>
              <a:cxn ang="0">
                <a:pos x="8" y="61"/>
              </a:cxn>
              <a:cxn ang="0">
                <a:pos x="8" y="50"/>
              </a:cxn>
              <a:cxn ang="0">
                <a:pos x="7" y="43"/>
              </a:cxn>
              <a:cxn ang="0">
                <a:pos x="7" y="35"/>
              </a:cxn>
              <a:cxn ang="0">
                <a:pos x="7" y="29"/>
              </a:cxn>
              <a:cxn ang="0">
                <a:pos x="6" y="22"/>
              </a:cxn>
              <a:cxn ang="0">
                <a:pos x="6" y="15"/>
              </a:cxn>
              <a:cxn ang="0">
                <a:pos x="5" y="10"/>
              </a:cxn>
              <a:cxn ang="0">
                <a:pos x="5" y="1"/>
              </a:cxn>
              <a:cxn ang="0">
                <a:pos x="5" y="0"/>
              </a:cxn>
              <a:cxn ang="0">
                <a:pos x="3" y="2"/>
              </a:cxn>
            </a:cxnLst>
            <a:rect l="0" t="0" r="r" b="b"/>
            <a:pathLst>
              <a:path w="8" h="85">
                <a:moveTo>
                  <a:pt x="3" y="2"/>
                </a:moveTo>
                <a:lnTo>
                  <a:pt x="0" y="2"/>
                </a:lnTo>
                <a:lnTo>
                  <a:pt x="0" y="10"/>
                </a:lnTo>
                <a:lnTo>
                  <a:pt x="0" y="15"/>
                </a:lnTo>
                <a:lnTo>
                  <a:pt x="1" y="22"/>
                </a:lnTo>
                <a:lnTo>
                  <a:pt x="1" y="29"/>
                </a:lnTo>
                <a:lnTo>
                  <a:pt x="1" y="35"/>
                </a:lnTo>
                <a:lnTo>
                  <a:pt x="2" y="43"/>
                </a:lnTo>
                <a:lnTo>
                  <a:pt x="2" y="50"/>
                </a:lnTo>
                <a:lnTo>
                  <a:pt x="2" y="61"/>
                </a:lnTo>
                <a:lnTo>
                  <a:pt x="3" y="65"/>
                </a:lnTo>
                <a:lnTo>
                  <a:pt x="2" y="69"/>
                </a:lnTo>
                <a:lnTo>
                  <a:pt x="2" y="73"/>
                </a:lnTo>
                <a:lnTo>
                  <a:pt x="1" y="78"/>
                </a:lnTo>
                <a:lnTo>
                  <a:pt x="0" y="84"/>
                </a:lnTo>
                <a:lnTo>
                  <a:pt x="3" y="84"/>
                </a:lnTo>
                <a:lnTo>
                  <a:pt x="6" y="85"/>
                </a:lnTo>
                <a:lnTo>
                  <a:pt x="7" y="79"/>
                </a:lnTo>
                <a:lnTo>
                  <a:pt x="7" y="73"/>
                </a:lnTo>
                <a:lnTo>
                  <a:pt x="8" y="69"/>
                </a:lnTo>
                <a:lnTo>
                  <a:pt x="8" y="65"/>
                </a:lnTo>
                <a:lnTo>
                  <a:pt x="8" y="61"/>
                </a:lnTo>
                <a:lnTo>
                  <a:pt x="8" y="50"/>
                </a:lnTo>
                <a:lnTo>
                  <a:pt x="7" y="43"/>
                </a:lnTo>
                <a:lnTo>
                  <a:pt x="7" y="35"/>
                </a:lnTo>
                <a:lnTo>
                  <a:pt x="7" y="29"/>
                </a:lnTo>
                <a:lnTo>
                  <a:pt x="6" y="22"/>
                </a:lnTo>
                <a:lnTo>
                  <a:pt x="6" y="15"/>
                </a:lnTo>
                <a:lnTo>
                  <a:pt x="5" y="10"/>
                </a:lnTo>
                <a:lnTo>
                  <a:pt x="5" y="1"/>
                </a:lnTo>
                <a:lnTo>
                  <a:pt x="5" y="0"/>
                </a:lnTo>
                <a:lnTo>
                  <a:pt x="3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63" name="Freeform 983"/>
          <p:cNvSpPr>
            <a:spLocks/>
          </p:cNvSpPr>
          <p:nvPr/>
        </p:nvSpPr>
        <p:spPr bwMode="auto">
          <a:xfrm>
            <a:off x="9371013" y="4862513"/>
            <a:ext cx="11112" cy="19050"/>
          </a:xfrm>
          <a:custGeom>
            <a:avLst/>
            <a:gdLst/>
            <a:ahLst/>
            <a:cxnLst>
              <a:cxn ang="0">
                <a:pos x="1" y="6"/>
              </a:cxn>
              <a:cxn ang="0">
                <a:pos x="2" y="0"/>
              </a:cxn>
              <a:cxn ang="0">
                <a:pos x="0" y="12"/>
              </a:cxn>
              <a:cxn ang="0">
                <a:pos x="3" y="12"/>
              </a:cxn>
              <a:cxn ang="0">
                <a:pos x="6" y="12"/>
              </a:cxn>
              <a:cxn ang="0">
                <a:pos x="7" y="6"/>
              </a:cxn>
              <a:cxn ang="0">
                <a:pos x="4" y="6"/>
              </a:cxn>
              <a:cxn ang="0">
                <a:pos x="1" y="6"/>
              </a:cxn>
            </a:cxnLst>
            <a:rect l="0" t="0" r="r" b="b"/>
            <a:pathLst>
              <a:path w="7" h="12">
                <a:moveTo>
                  <a:pt x="1" y="6"/>
                </a:moveTo>
                <a:lnTo>
                  <a:pt x="2" y="0"/>
                </a:lnTo>
                <a:lnTo>
                  <a:pt x="0" y="12"/>
                </a:lnTo>
                <a:lnTo>
                  <a:pt x="3" y="12"/>
                </a:lnTo>
                <a:lnTo>
                  <a:pt x="6" y="12"/>
                </a:lnTo>
                <a:lnTo>
                  <a:pt x="7" y="6"/>
                </a:lnTo>
                <a:lnTo>
                  <a:pt x="4" y="6"/>
                </a:lnTo>
                <a:lnTo>
                  <a:pt x="1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64" name="Freeform 984"/>
          <p:cNvSpPr>
            <a:spLocks/>
          </p:cNvSpPr>
          <p:nvPr/>
        </p:nvSpPr>
        <p:spPr bwMode="auto">
          <a:xfrm>
            <a:off x="9155113" y="4881563"/>
            <a:ext cx="225425" cy="339725"/>
          </a:xfrm>
          <a:custGeom>
            <a:avLst/>
            <a:gdLst/>
            <a:ahLst/>
            <a:cxnLst>
              <a:cxn ang="0">
                <a:pos x="139" y="0"/>
              </a:cxn>
              <a:cxn ang="0">
                <a:pos x="136" y="0"/>
              </a:cxn>
              <a:cxn ang="0">
                <a:pos x="134" y="11"/>
              </a:cxn>
              <a:cxn ang="0">
                <a:pos x="134" y="15"/>
              </a:cxn>
              <a:cxn ang="0">
                <a:pos x="133" y="19"/>
              </a:cxn>
              <a:cxn ang="0">
                <a:pos x="132" y="22"/>
              </a:cxn>
              <a:cxn ang="0">
                <a:pos x="132" y="25"/>
              </a:cxn>
              <a:cxn ang="0">
                <a:pos x="132" y="26"/>
              </a:cxn>
              <a:cxn ang="0">
                <a:pos x="109" y="78"/>
              </a:cxn>
              <a:cxn ang="0">
                <a:pos x="76" y="125"/>
              </a:cxn>
              <a:cxn ang="0">
                <a:pos x="36" y="172"/>
              </a:cxn>
              <a:cxn ang="0">
                <a:pos x="0" y="211"/>
              </a:cxn>
              <a:cxn ang="0">
                <a:pos x="4" y="214"/>
              </a:cxn>
              <a:cxn ang="0">
                <a:pos x="40" y="176"/>
              </a:cxn>
              <a:cxn ang="0">
                <a:pos x="81" y="127"/>
              </a:cxn>
              <a:cxn ang="0">
                <a:pos x="113" y="82"/>
              </a:cxn>
              <a:cxn ang="0">
                <a:pos x="137" y="26"/>
              </a:cxn>
              <a:cxn ang="0">
                <a:pos x="137" y="26"/>
              </a:cxn>
              <a:cxn ang="0">
                <a:pos x="138" y="25"/>
              </a:cxn>
              <a:cxn ang="0">
                <a:pos x="138" y="21"/>
              </a:cxn>
              <a:cxn ang="0">
                <a:pos x="139" y="16"/>
              </a:cxn>
              <a:cxn ang="0">
                <a:pos x="140" y="12"/>
              </a:cxn>
              <a:cxn ang="0">
                <a:pos x="141" y="6"/>
              </a:cxn>
              <a:cxn ang="0">
                <a:pos x="142" y="0"/>
              </a:cxn>
              <a:cxn ang="0">
                <a:pos x="139" y="0"/>
              </a:cxn>
            </a:cxnLst>
            <a:rect l="0" t="0" r="r" b="b"/>
            <a:pathLst>
              <a:path w="142" h="214">
                <a:moveTo>
                  <a:pt x="139" y="0"/>
                </a:moveTo>
                <a:lnTo>
                  <a:pt x="136" y="0"/>
                </a:lnTo>
                <a:lnTo>
                  <a:pt x="134" y="11"/>
                </a:lnTo>
                <a:lnTo>
                  <a:pt x="134" y="15"/>
                </a:lnTo>
                <a:lnTo>
                  <a:pt x="133" y="19"/>
                </a:lnTo>
                <a:lnTo>
                  <a:pt x="132" y="22"/>
                </a:lnTo>
                <a:lnTo>
                  <a:pt x="132" y="25"/>
                </a:lnTo>
                <a:lnTo>
                  <a:pt x="132" y="26"/>
                </a:lnTo>
                <a:lnTo>
                  <a:pt x="109" y="78"/>
                </a:lnTo>
                <a:lnTo>
                  <a:pt x="76" y="125"/>
                </a:lnTo>
                <a:lnTo>
                  <a:pt x="36" y="172"/>
                </a:lnTo>
                <a:lnTo>
                  <a:pt x="0" y="211"/>
                </a:lnTo>
                <a:lnTo>
                  <a:pt x="4" y="214"/>
                </a:lnTo>
                <a:lnTo>
                  <a:pt x="40" y="176"/>
                </a:lnTo>
                <a:lnTo>
                  <a:pt x="81" y="127"/>
                </a:lnTo>
                <a:lnTo>
                  <a:pt x="113" y="82"/>
                </a:lnTo>
                <a:lnTo>
                  <a:pt x="137" y="26"/>
                </a:lnTo>
                <a:lnTo>
                  <a:pt x="137" y="26"/>
                </a:lnTo>
                <a:lnTo>
                  <a:pt x="138" y="25"/>
                </a:lnTo>
                <a:lnTo>
                  <a:pt x="138" y="21"/>
                </a:lnTo>
                <a:lnTo>
                  <a:pt x="139" y="16"/>
                </a:lnTo>
                <a:lnTo>
                  <a:pt x="140" y="12"/>
                </a:lnTo>
                <a:lnTo>
                  <a:pt x="141" y="6"/>
                </a:lnTo>
                <a:lnTo>
                  <a:pt x="142" y="0"/>
                </a:lnTo>
                <a:lnTo>
                  <a:pt x="13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65" name="Freeform 985"/>
          <p:cNvSpPr>
            <a:spLocks/>
          </p:cNvSpPr>
          <p:nvPr/>
        </p:nvSpPr>
        <p:spPr bwMode="auto">
          <a:xfrm>
            <a:off x="9015413" y="5216525"/>
            <a:ext cx="146050" cy="222250"/>
          </a:xfrm>
          <a:custGeom>
            <a:avLst/>
            <a:gdLst/>
            <a:ahLst/>
            <a:cxnLst>
              <a:cxn ang="0">
                <a:pos x="88" y="0"/>
              </a:cxn>
              <a:cxn ang="0">
                <a:pos x="42" y="38"/>
              </a:cxn>
              <a:cxn ang="0">
                <a:pos x="11" y="80"/>
              </a:cxn>
              <a:cxn ang="0">
                <a:pos x="0" y="139"/>
              </a:cxn>
              <a:cxn ang="0">
                <a:pos x="3" y="139"/>
              </a:cxn>
              <a:cxn ang="0">
                <a:pos x="6" y="140"/>
              </a:cxn>
              <a:cxn ang="0">
                <a:pos x="16" y="82"/>
              </a:cxn>
              <a:cxn ang="0">
                <a:pos x="46" y="42"/>
              </a:cxn>
              <a:cxn ang="0">
                <a:pos x="92" y="3"/>
              </a:cxn>
              <a:cxn ang="0">
                <a:pos x="88" y="0"/>
              </a:cxn>
            </a:cxnLst>
            <a:rect l="0" t="0" r="r" b="b"/>
            <a:pathLst>
              <a:path w="92" h="140">
                <a:moveTo>
                  <a:pt x="88" y="0"/>
                </a:moveTo>
                <a:lnTo>
                  <a:pt x="42" y="38"/>
                </a:lnTo>
                <a:lnTo>
                  <a:pt x="11" y="80"/>
                </a:lnTo>
                <a:lnTo>
                  <a:pt x="0" y="139"/>
                </a:lnTo>
                <a:lnTo>
                  <a:pt x="3" y="139"/>
                </a:lnTo>
                <a:lnTo>
                  <a:pt x="6" y="140"/>
                </a:lnTo>
                <a:lnTo>
                  <a:pt x="16" y="82"/>
                </a:lnTo>
                <a:lnTo>
                  <a:pt x="46" y="42"/>
                </a:lnTo>
                <a:lnTo>
                  <a:pt x="92" y="3"/>
                </a:lnTo>
                <a:lnTo>
                  <a:pt x="8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66" name="Freeform 986"/>
          <p:cNvSpPr>
            <a:spLocks/>
          </p:cNvSpPr>
          <p:nvPr/>
        </p:nvSpPr>
        <p:spPr bwMode="auto">
          <a:xfrm>
            <a:off x="9015413" y="5437188"/>
            <a:ext cx="17462" cy="98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6"/>
              </a:cxn>
              <a:cxn ang="0">
                <a:pos x="1" y="10"/>
              </a:cxn>
              <a:cxn ang="0">
                <a:pos x="1" y="14"/>
              </a:cxn>
              <a:cxn ang="0">
                <a:pos x="2" y="19"/>
              </a:cxn>
              <a:cxn ang="0">
                <a:pos x="2" y="25"/>
              </a:cxn>
              <a:cxn ang="0">
                <a:pos x="2" y="31"/>
              </a:cxn>
              <a:cxn ang="0">
                <a:pos x="3" y="36"/>
              </a:cxn>
              <a:cxn ang="0">
                <a:pos x="3" y="45"/>
              </a:cxn>
              <a:cxn ang="0">
                <a:pos x="3" y="49"/>
              </a:cxn>
              <a:cxn ang="0">
                <a:pos x="3" y="51"/>
              </a:cxn>
              <a:cxn ang="0">
                <a:pos x="3" y="56"/>
              </a:cxn>
              <a:cxn ang="0">
                <a:pos x="5" y="62"/>
              </a:cxn>
              <a:cxn ang="0">
                <a:pos x="8" y="62"/>
              </a:cxn>
              <a:cxn ang="0">
                <a:pos x="11" y="61"/>
              </a:cxn>
              <a:cxn ang="0">
                <a:pos x="9" y="55"/>
              </a:cxn>
              <a:cxn ang="0">
                <a:pos x="9" y="51"/>
              </a:cxn>
              <a:cxn ang="0">
                <a:pos x="9" y="49"/>
              </a:cxn>
              <a:cxn ang="0">
                <a:pos x="8" y="45"/>
              </a:cxn>
              <a:cxn ang="0">
                <a:pos x="8" y="36"/>
              </a:cxn>
              <a:cxn ang="0">
                <a:pos x="8" y="31"/>
              </a:cxn>
              <a:cxn ang="0">
                <a:pos x="7" y="25"/>
              </a:cxn>
              <a:cxn ang="0">
                <a:pos x="7" y="19"/>
              </a:cxn>
              <a:cxn ang="0">
                <a:pos x="7" y="14"/>
              </a:cxn>
              <a:cxn ang="0">
                <a:pos x="6" y="10"/>
              </a:cxn>
              <a:cxn ang="0">
                <a:pos x="6" y="6"/>
              </a:cxn>
              <a:cxn ang="0">
                <a:pos x="6" y="0"/>
              </a:cxn>
              <a:cxn ang="0">
                <a:pos x="3" y="0"/>
              </a:cxn>
              <a:cxn ang="0">
                <a:pos x="0" y="0"/>
              </a:cxn>
            </a:cxnLst>
            <a:rect l="0" t="0" r="r" b="b"/>
            <a:pathLst>
              <a:path w="11" h="62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6"/>
                </a:lnTo>
                <a:lnTo>
                  <a:pt x="1" y="10"/>
                </a:lnTo>
                <a:lnTo>
                  <a:pt x="1" y="14"/>
                </a:lnTo>
                <a:lnTo>
                  <a:pt x="2" y="19"/>
                </a:lnTo>
                <a:lnTo>
                  <a:pt x="2" y="25"/>
                </a:lnTo>
                <a:lnTo>
                  <a:pt x="2" y="31"/>
                </a:lnTo>
                <a:lnTo>
                  <a:pt x="3" y="36"/>
                </a:lnTo>
                <a:lnTo>
                  <a:pt x="3" y="45"/>
                </a:lnTo>
                <a:lnTo>
                  <a:pt x="3" y="49"/>
                </a:lnTo>
                <a:lnTo>
                  <a:pt x="3" y="51"/>
                </a:lnTo>
                <a:lnTo>
                  <a:pt x="3" y="56"/>
                </a:lnTo>
                <a:lnTo>
                  <a:pt x="5" y="62"/>
                </a:lnTo>
                <a:lnTo>
                  <a:pt x="8" y="62"/>
                </a:lnTo>
                <a:lnTo>
                  <a:pt x="11" y="61"/>
                </a:lnTo>
                <a:lnTo>
                  <a:pt x="9" y="55"/>
                </a:lnTo>
                <a:lnTo>
                  <a:pt x="9" y="51"/>
                </a:lnTo>
                <a:lnTo>
                  <a:pt x="9" y="49"/>
                </a:lnTo>
                <a:lnTo>
                  <a:pt x="8" y="45"/>
                </a:lnTo>
                <a:lnTo>
                  <a:pt x="8" y="36"/>
                </a:lnTo>
                <a:lnTo>
                  <a:pt x="8" y="31"/>
                </a:lnTo>
                <a:lnTo>
                  <a:pt x="7" y="25"/>
                </a:lnTo>
                <a:lnTo>
                  <a:pt x="7" y="19"/>
                </a:lnTo>
                <a:lnTo>
                  <a:pt x="7" y="14"/>
                </a:lnTo>
                <a:lnTo>
                  <a:pt x="6" y="10"/>
                </a:lnTo>
                <a:lnTo>
                  <a:pt x="6" y="6"/>
                </a:lnTo>
                <a:lnTo>
                  <a:pt x="6" y="0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67" name="Freeform 987"/>
          <p:cNvSpPr>
            <a:spLocks/>
          </p:cNvSpPr>
          <p:nvPr/>
        </p:nvSpPr>
        <p:spPr bwMode="auto">
          <a:xfrm>
            <a:off x="9023350" y="5534025"/>
            <a:ext cx="41275" cy="158750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1" y="4"/>
              </a:cxn>
              <a:cxn ang="0">
                <a:pos x="2" y="6"/>
              </a:cxn>
              <a:cxn ang="0">
                <a:pos x="3" y="9"/>
              </a:cxn>
              <a:cxn ang="0">
                <a:pos x="5" y="14"/>
              </a:cxn>
              <a:cxn ang="0">
                <a:pos x="7" y="20"/>
              </a:cxn>
              <a:cxn ang="0">
                <a:pos x="8" y="23"/>
              </a:cxn>
              <a:cxn ang="0">
                <a:pos x="9" y="29"/>
              </a:cxn>
              <a:cxn ang="0">
                <a:pos x="10" y="35"/>
              </a:cxn>
              <a:cxn ang="0">
                <a:pos x="11" y="41"/>
              </a:cxn>
              <a:cxn ang="0">
                <a:pos x="11" y="48"/>
              </a:cxn>
              <a:cxn ang="0">
                <a:pos x="14" y="70"/>
              </a:cxn>
              <a:cxn ang="0">
                <a:pos x="16" y="76"/>
              </a:cxn>
              <a:cxn ang="0">
                <a:pos x="17" y="82"/>
              </a:cxn>
              <a:cxn ang="0">
                <a:pos x="18" y="87"/>
              </a:cxn>
              <a:cxn ang="0">
                <a:pos x="19" y="91"/>
              </a:cxn>
              <a:cxn ang="0">
                <a:pos x="20" y="95"/>
              </a:cxn>
              <a:cxn ang="0">
                <a:pos x="20" y="98"/>
              </a:cxn>
              <a:cxn ang="0">
                <a:pos x="21" y="100"/>
              </a:cxn>
              <a:cxn ang="0">
                <a:pos x="23" y="99"/>
              </a:cxn>
              <a:cxn ang="0">
                <a:pos x="26" y="99"/>
              </a:cxn>
              <a:cxn ang="0">
                <a:pos x="26" y="97"/>
              </a:cxn>
              <a:cxn ang="0">
                <a:pos x="25" y="94"/>
              </a:cxn>
              <a:cxn ang="0">
                <a:pos x="24" y="90"/>
              </a:cxn>
              <a:cxn ang="0">
                <a:pos x="23" y="86"/>
              </a:cxn>
              <a:cxn ang="0">
                <a:pos x="22" y="80"/>
              </a:cxn>
              <a:cxn ang="0">
                <a:pos x="21" y="74"/>
              </a:cxn>
              <a:cxn ang="0">
                <a:pos x="20" y="68"/>
              </a:cxn>
              <a:cxn ang="0">
                <a:pos x="17" y="48"/>
              </a:cxn>
              <a:cxn ang="0">
                <a:pos x="17" y="41"/>
              </a:cxn>
              <a:cxn ang="0">
                <a:pos x="16" y="33"/>
              </a:cxn>
              <a:cxn ang="0">
                <a:pos x="14" y="28"/>
              </a:cxn>
              <a:cxn ang="0">
                <a:pos x="13" y="22"/>
              </a:cxn>
              <a:cxn ang="0">
                <a:pos x="11" y="15"/>
              </a:cxn>
              <a:cxn ang="0">
                <a:pos x="10" y="12"/>
              </a:cxn>
              <a:cxn ang="0">
                <a:pos x="9" y="7"/>
              </a:cxn>
              <a:cxn ang="0">
                <a:pos x="7" y="4"/>
              </a:cxn>
              <a:cxn ang="0">
                <a:pos x="6" y="0"/>
              </a:cxn>
              <a:cxn ang="0">
                <a:pos x="3" y="1"/>
              </a:cxn>
              <a:cxn ang="0">
                <a:pos x="0" y="1"/>
              </a:cxn>
            </a:cxnLst>
            <a:rect l="0" t="0" r="r" b="b"/>
            <a:pathLst>
              <a:path w="26" h="100">
                <a:moveTo>
                  <a:pt x="0" y="1"/>
                </a:moveTo>
                <a:lnTo>
                  <a:pt x="1" y="4"/>
                </a:lnTo>
                <a:lnTo>
                  <a:pt x="2" y="6"/>
                </a:lnTo>
                <a:lnTo>
                  <a:pt x="3" y="9"/>
                </a:lnTo>
                <a:lnTo>
                  <a:pt x="5" y="14"/>
                </a:lnTo>
                <a:lnTo>
                  <a:pt x="7" y="20"/>
                </a:lnTo>
                <a:lnTo>
                  <a:pt x="8" y="23"/>
                </a:lnTo>
                <a:lnTo>
                  <a:pt x="9" y="29"/>
                </a:lnTo>
                <a:lnTo>
                  <a:pt x="10" y="35"/>
                </a:lnTo>
                <a:lnTo>
                  <a:pt x="11" y="41"/>
                </a:lnTo>
                <a:lnTo>
                  <a:pt x="11" y="48"/>
                </a:lnTo>
                <a:lnTo>
                  <a:pt x="14" y="70"/>
                </a:lnTo>
                <a:lnTo>
                  <a:pt x="16" y="76"/>
                </a:lnTo>
                <a:lnTo>
                  <a:pt x="17" y="82"/>
                </a:lnTo>
                <a:lnTo>
                  <a:pt x="18" y="87"/>
                </a:lnTo>
                <a:lnTo>
                  <a:pt x="19" y="91"/>
                </a:lnTo>
                <a:lnTo>
                  <a:pt x="20" y="95"/>
                </a:lnTo>
                <a:lnTo>
                  <a:pt x="20" y="98"/>
                </a:lnTo>
                <a:lnTo>
                  <a:pt x="21" y="100"/>
                </a:lnTo>
                <a:lnTo>
                  <a:pt x="23" y="99"/>
                </a:lnTo>
                <a:lnTo>
                  <a:pt x="26" y="99"/>
                </a:lnTo>
                <a:lnTo>
                  <a:pt x="26" y="97"/>
                </a:lnTo>
                <a:lnTo>
                  <a:pt x="25" y="94"/>
                </a:lnTo>
                <a:lnTo>
                  <a:pt x="24" y="90"/>
                </a:lnTo>
                <a:lnTo>
                  <a:pt x="23" y="86"/>
                </a:lnTo>
                <a:lnTo>
                  <a:pt x="22" y="80"/>
                </a:lnTo>
                <a:lnTo>
                  <a:pt x="21" y="74"/>
                </a:lnTo>
                <a:lnTo>
                  <a:pt x="20" y="68"/>
                </a:lnTo>
                <a:lnTo>
                  <a:pt x="17" y="48"/>
                </a:lnTo>
                <a:lnTo>
                  <a:pt x="17" y="41"/>
                </a:lnTo>
                <a:lnTo>
                  <a:pt x="16" y="33"/>
                </a:lnTo>
                <a:lnTo>
                  <a:pt x="14" y="28"/>
                </a:lnTo>
                <a:lnTo>
                  <a:pt x="13" y="22"/>
                </a:lnTo>
                <a:lnTo>
                  <a:pt x="11" y="15"/>
                </a:lnTo>
                <a:lnTo>
                  <a:pt x="10" y="12"/>
                </a:lnTo>
                <a:lnTo>
                  <a:pt x="9" y="7"/>
                </a:lnTo>
                <a:lnTo>
                  <a:pt x="7" y="4"/>
                </a:lnTo>
                <a:lnTo>
                  <a:pt x="6" y="0"/>
                </a:lnTo>
                <a:lnTo>
                  <a:pt x="3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68" name="Freeform 988"/>
          <p:cNvSpPr>
            <a:spLocks/>
          </p:cNvSpPr>
          <p:nvPr/>
        </p:nvSpPr>
        <p:spPr bwMode="auto">
          <a:xfrm>
            <a:off x="9056688" y="5689600"/>
            <a:ext cx="7937" cy="4763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1"/>
              </a:cxn>
              <a:cxn ang="0">
                <a:pos x="1" y="3"/>
              </a:cxn>
              <a:cxn ang="0">
                <a:pos x="3" y="2"/>
              </a:cxn>
              <a:cxn ang="0">
                <a:pos x="5" y="1"/>
              </a:cxn>
              <a:cxn ang="0">
                <a:pos x="5" y="0"/>
              </a:cxn>
              <a:cxn ang="0">
                <a:pos x="2" y="1"/>
              </a:cxn>
              <a:cxn ang="0">
                <a:pos x="0" y="2"/>
              </a:cxn>
            </a:cxnLst>
            <a:rect l="0" t="0" r="r" b="b"/>
            <a:pathLst>
              <a:path w="5" h="3">
                <a:moveTo>
                  <a:pt x="0" y="2"/>
                </a:moveTo>
                <a:lnTo>
                  <a:pt x="0" y="1"/>
                </a:lnTo>
                <a:lnTo>
                  <a:pt x="1" y="3"/>
                </a:lnTo>
                <a:lnTo>
                  <a:pt x="3" y="2"/>
                </a:lnTo>
                <a:lnTo>
                  <a:pt x="5" y="1"/>
                </a:lnTo>
                <a:lnTo>
                  <a:pt x="5" y="0"/>
                </a:lnTo>
                <a:lnTo>
                  <a:pt x="2" y="1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69" name="Freeform 989"/>
          <p:cNvSpPr>
            <a:spLocks/>
          </p:cNvSpPr>
          <p:nvPr/>
        </p:nvSpPr>
        <p:spPr bwMode="auto">
          <a:xfrm>
            <a:off x="8948738" y="5691188"/>
            <a:ext cx="117475" cy="295275"/>
          </a:xfrm>
          <a:custGeom>
            <a:avLst/>
            <a:gdLst/>
            <a:ahLst/>
            <a:cxnLst>
              <a:cxn ang="0">
                <a:pos x="71" y="1"/>
              </a:cxn>
              <a:cxn ang="0">
                <a:pos x="68" y="1"/>
              </a:cxn>
              <a:cxn ang="0">
                <a:pos x="68" y="48"/>
              </a:cxn>
              <a:cxn ang="0">
                <a:pos x="42" y="113"/>
              </a:cxn>
              <a:cxn ang="0">
                <a:pos x="15" y="152"/>
              </a:cxn>
              <a:cxn ang="0">
                <a:pos x="0" y="184"/>
              </a:cxn>
              <a:cxn ang="0">
                <a:pos x="2" y="185"/>
              </a:cxn>
              <a:cxn ang="0">
                <a:pos x="4" y="186"/>
              </a:cxn>
              <a:cxn ang="0">
                <a:pos x="19" y="157"/>
              </a:cxn>
              <a:cxn ang="0">
                <a:pos x="48" y="114"/>
              </a:cxn>
              <a:cxn ang="0">
                <a:pos x="74" y="50"/>
              </a:cxn>
              <a:cxn ang="0">
                <a:pos x="74" y="1"/>
              </a:cxn>
              <a:cxn ang="0">
                <a:pos x="73" y="0"/>
              </a:cxn>
              <a:cxn ang="0">
                <a:pos x="71" y="1"/>
              </a:cxn>
            </a:cxnLst>
            <a:rect l="0" t="0" r="r" b="b"/>
            <a:pathLst>
              <a:path w="74" h="186">
                <a:moveTo>
                  <a:pt x="71" y="1"/>
                </a:moveTo>
                <a:lnTo>
                  <a:pt x="68" y="1"/>
                </a:lnTo>
                <a:lnTo>
                  <a:pt x="68" y="48"/>
                </a:lnTo>
                <a:lnTo>
                  <a:pt x="42" y="113"/>
                </a:lnTo>
                <a:lnTo>
                  <a:pt x="15" y="152"/>
                </a:lnTo>
                <a:lnTo>
                  <a:pt x="0" y="184"/>
                </a:lnTo>
                <a:lnTo>
                  <a:pt x="2" y="185"/>
                </a:lnTo>
                <a:lnTo>
                  <a:pt x="4" y="186"/>
                </a:lnTo>
                <a:lnTo>
                  <a:pt x="19" y="157"/>
                </a:lnTo>
                <a:lnTo>
                  <a:pt x="48" y="114"/>
                </a:lnTo>
                <a:lnTo>
                  <a:pt x="74" y="50"/>
                </a:lnTo>
                <a:lnTo>
                  <a:pt x="74" y="1"/>
                </a:lnTo>
                <a:lnTo>
                  <a:pt x="73" y="0"/>
                </a:lnTo>
                <a:lnTo>
                  <a:pt x="71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70" name="Freeform 990"/>
          <p:cNvSpPr>
            <a:spLocks/>
          </p:cNvSpPr>
          <p:nvPr/>
        </p:nvSpPr>
        <p:spPr bwMode="auto">
          <a:xfrm>
            <a:off x="8951913" y="5980113"/>
            <a:ext cx="3175" cy="9525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6"/>
              </a:cxn>
              <a:cxn ang="0">
                <a:pos x="0" y="6"/>
              </a:cxn>
              <a:cxn ang="0">
                <a:pos x="2" y="4"/>
              </a:cxn>
              <a:cxn ang="0">
                <a:pos x="2" y="4"/>
              </a:cxn>
              <a:cxn ang="0">
                <a:pos x="0" y="3"/>
              </a:cxn>
            </a:cxnLst>
            <a:rect l="0" t="0" r="r" b="b"/>
            <a:pathLst>
              <a:path w="2" h="6">
                <a:moveTo>
                  <a:pt x="0" y="3"/>
                </a:move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6"/>
                </a:lnTo>
                <a:lnTo>
                  <a:pt x="0" y="6"/>
                </a:lnTo>
                <a:lnTo>
                  <a:pt x="2" y="4"/>
                </a:lnTo>
                <a:lnTo>
                  <a:pt x="2" y="4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71" name="Freeform 991"/>
          <p:cNvSpPr>
            <a:spLocks/>
          </p:cNvSpPr>
          <p:nvPr/>
        </p:nvSpPr>
        <p:spPr bwMode="auto">
          <a:xfrm>
            <a:off x="8943975" y="5980113"/>
            <a:ext cx="9525" cy="11112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5" y="0"/>
              </a:cxn>
              <a:cxn ang="0">
                <a:pos x="3" y="1"/>
              </a:cxn>
              <a:cxn ang="0">
                <a:pos x="0" y="4"/>
              </a:cxn>
              <a:cxn ang="0">
                <a:pos x="2" y="6"/>
              </a:cxn>
              <a:cxn ang="0">
                <a:pos x="4" y="7"/>
              </a:cxn>
              <a:cxn ang="0">
                <a:pos x="6" y="5"/>
              </a:cxn>
              <a:cxn ang="0">
                <a:pos x="5" y="3"/>
              </a:cxn>
              <a:cxn ang="0">
                <a:pos x="5" y="0"/>
              </a:cxn>
            </a:cxnLst>
            <a:rect l="0" t="0" r="r" b="b"/>
            <a:pathLst>
              <a:path w="6" h="7">
                <a:moveTo>
                  <a:pt x="5" y="0"/>
                </a:moveTo>
                <a:lnTo>
                  <a:pt x="5" y="0"/>
                </a:lnTo>
                <a:lnTo>
                  <a:pt x="3" y="1"/>
                </a:lnTo>
                <a:lnTo>
                  <a:pt x="0" y="4"/>
                </a:lnTo>
                <a:lnTo>
                  <a:pt x="2" y="6"/>
                </a:lnTo>
                <a:lnTo>
                  <a:pt x="4" y="7"/>
                </a:lnTo>
                <a:lnTo>
                  <a:pt x="6" y="5"/>
                </a:lnTo>
                <a:lnTo>
                  <a:pt x="5" y="3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72" name="Freeform 992"/>
          <p:cNvSpPr>
            <a:spLocks/>
          </p:cNvSpPr>
          <p:nvPr/>
        </p:nvSpPr>
        <p:spPr bwMode="auto">
          <a:xfrm>
            <a:off x="8936038" y="5986463"/>
            <a:ext cx="14287" cy="17462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2"/>
              </a:cxn>
              <a:cxn ang="0">
                <a:pos x="3" y="1"/>
              </a:cxn>
              <a:cxn ang="0">
                <a:pos x="0" y="9"/>
              </a:cxn>
              <a:cxn ang="0">
                <a:pos x="2" y="10"/>
              </a:cxn>
              <a:cxn ang="0">
                <a:pos x="4" y="11"/>
              </a:cxn>
              <a:cxn ang="0">
                <a:pos x="7" y="7"/>
              </a:cxn>
              <a:cxn ang="0">
                <a:pos x="9" y="3"/>
              </a:cxn>
              <a:cxn ang="0">
                <a:pos x="7" y="2"/>
              </a:cxn>
              <a:cxn ang="0">
                <a:pos x="5" y="0"/>
              </a:cxn>
            </a:cxnLst>
            <a:rect l="0" t="0" r="r" b="b"/>
            <a:pathLst>
              <a:path w="9" h="11">
                <a:moveTo>
                  <a:pt x="5" y="0"/>
                </a:moveTo>
                <a:lnTo>
                  <a:pt x="3" y="2"/>
                </a:lnTo>
                <a:lnTo>
                  <a:pt x="3" y="1"/>
                </a:lnTo>
                <a:lnTo>
                  <a:pt x="0" y="9"/>
                </a:lnTo>
                <a:lnTo>
                  <a:pt x="2" y="10"/>
                </a:lnTo>
                <a:lnTo>
                  <a:pt x="4" y="11"/>
                </a:lnTo>
                <a:lnTo>
                  <a:pt x="7" y="7"/>
                </a:lnTo>
                <a:lnTo>
                  <a:pt x="9" y="3"/>
                </a:lnTo>
                <a:lnTo>
                  <a:pt x="7" y="2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73" name="Freeform 993"/>
          <p:cNvSpPr>
            <a:spLocks/>
          </p:cNvSpPr>
          <p:nvPr/>
        </p:nvSpPr>
        <p:spPr bwMode="auto">
          <a:xfrm>
            <a:off x="8932863" y="6000750"/>
            <a:ext cx="112712" cy="1285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5"/>
              </a:cxn>
              <a:cxn ang="0">
                <a:pos x="0" y="5"/>
              </a:cxn>
              <a:cxn ang="0">
                <a:pos x="0" y="10"/>
              </a:cxn>
              <a:cxn ang="0">
                <a:pos x="0" y="16"/>
              </a:cxn>
              <a:cxn ang="0">
                <a:pos x="2" y="20"/>
              </a:cxn>
              <a:cxn ang="0">
                <a:pos x="5" y="29"/>
              </a:cxn>
              <a:cxn ang="0">
                <a:pos x="10" y="34"/>
              </a:cxn>
              <a:cxn ang="0">
                <a:pos x="15" y="41"/>
              </a:cxn>
              <a:cxn ang="0">
                <a:pos x="28" y="53"/>
              </a:cxn>
              <a:cxn ang="0">
                <a:pos x="36" y="59"/>
              </a:cxn>
              <a:cxn ang="0">
                <a:pos x="42" y="64"/>
              </a:cxn>
              <a:cxn ang="0">
                <a:pos x="49" y="68"/>
              </a:cxn>
              <a:cxn ang="0">
                <a:pos x="55" y="73"/>
              </a:cxn>
              <a:cxn ang="0">
                <a:pos x="60" y="76"/>
              </a:cxn>
              <a:cxn ang="0">
                <a:pos x="65" y="79"/>
              </a:cxn>
              <a:cxn ang="0">
                <a:pos x="68" y="81"/>
              </a:cxn>
              <a:cxn ang="0">
                <a:pos x="71" y="77"/>
              </a:cxn>
              <a:cxn ang="0">
                <a:pos x="68" y="74"/>
              </a:cxn>
              <a:cxn ang="0">
                <a:pos x="63" y="72"/>
              </a:cxn>
              <a:cxn ang="0">
                <a:pos x="57" y="68"/>
              </a:cxn>
              <a:cxn ang="0">
                <a:pos x="51" y="64"/>
              </a:cxn>
              <a:cxn ang="0">
                <a:pos x="45" y="59"/>
              </a:cxn>
              <a:cxn ang="0">
                <a:pos x="37" y="54"/>
              </a:cxn>
              <a:cxn ang="0">
                <a:pos x="32" y="49"/>
              </a:cxn>
              <a:cxn ang="0">
                <a:pos x="19" y="37"/>
              </a:cxn>
              <a:cxn ang="0">
                <a:pos x="14" y="32"/>
              </a:cxn>
              <a:cxn ang="0">
                <a:pos x="9" y="24"/>
              </a:cxn>
              <a:cxn ang="0">
                <a:pos x="7" y="21"/>
              </a:cxn>
              <a:cxn ang="0">
                <a:pos x="6" y="15"/>
              </a:cxn>
              <a:cxn ang="0">
                <a:pos x="5" y="10"/>
              </a:cxn>
              <a:cxn ang="0">
                <a:pos x="5" y="6"/>
              </a:cxn>
              <a:cxn ang="0">
                <a:pos x="7" y="2"/>
              </a:cxn>
              <a:cxn ang="0">
                <a:pos x="4" y="1"/>
              </a:cxn>
              <a:cxn ang="0">
                <a:pos x="2" y="0"/>
              </a:cxn>
            </a:cxnLst>
            <a:rect l="0" t="0" r="r" b="b"/>
            <a:pathLst>
              <a:path w="71" h="81">
                <a:moveTo>
                  <a:pt x="2" y="0"/>
                </a:moveTo>
                <a:lnTo>
                  <a:pt x="0" y="5"/>
                </a:lnTo>
                <a:lnTo>
                  <a:pt x="0" y="5"/>
                </a:lnTo>
                <a:lnTo>
                  <a:pt x="0" y="10"/>
                </a:lnTo>
                <a:lnTo>
                  <a:pt x="0" y="16"/>
                </a:lnTo>
                <a:lnTo>
                  <a:pt x="2" y="20"/>
                </a:lnTo>
                <a:lnTo>
                  <a:pt x="5" y="29"/>
                </a:lnTo>
                <a:lnTo>
                  <a:pt x="10" y="34"/>
                </a:lnTo>
                <a:lnTo>
                  <a:pt x="15" y="41"/>
                </a:lnTo>
                <a:lnTo>
                  <a:pt x="28" y="53"/>
                </a:lnTo>
                <a:lnTo>
                  <a:pt x="36" y="59"/>
                </a:lnTo>
                <a:lnTo>
                  <a:pt x="42" y="64"/>
                </a:lnTo>
                <a:lnTo>
                  <a:pt x="49" y="68"/>
                </a:lnTo>
                <a:lnTo>
                  <a:pt x="55" y="73"/>
                </a:lnTo>
                <a:lnTo>
                  <a:pt x="60" y="76"/>
                </a:lnTo>
                <a:lnTo>
                  <a:pt x="65" y="79"/>
                </a:lnTo>
                <a:lnTo>
                  <a:pt x="68" y="81"/>
                </a:lnTo>
                <a:lnTo>
                  <a:pt x="71" y="77"/>
                </a:lnTo>
                <a:lnTo>
                  <a:pt x="68" y="74"/>
                </a:lnTo>
                <a:lnTo>
                  <a:pt x="63" y="72"/>
                </a:lnTo>
                <a:lnTo>
                  <a:pt x="57" y="68"/>
                </a:lnTo>
                <a:lnTo>
                  <a:pt x="51" y="64"/>
                </a:lnTo>
                <a:lnTo>
                  <a:pt x="45" y="59"/>
                </a:lnTo>
                <a:lnTo>
                  <a:pt x="37" y="54"/>
                </a:lnTo>
                <a:lnTo>
                  <a:pt x="32" y="49"/>
                </a:lnTo>
                <a:lnTo>
                  <a:pt x="19" y="37"/>
                </a:lnTo>
                <a:lnTo>
                  <a:pt x="14" y="32"/>
                </a:lnTo>
                <a:lnTo>
                  <a:pt x="9" y="24"/>
                </a:lnTo>
                <a:lnTo>
                  <a:pt x="7" y="21"/>
                </a:lnTo>
                <a:lnTo>
                  <a:pt x="6" y="15"/>
                </a:lnTo>
                <a:lnTo>
                  <a:pt x="5" y="10"/>
                </a:lnTo>
                <a:lnTo>
                  <a:pt x="5" y="6"/>
                </a:lnTo>
                <a:lnTo>
                  <a:pt x="7" y="2"/>
                </a:lnTo>
                <a:lnTo>
                  <a:pt x="4" y="1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74" name="Freeform 994"/>
          <p:cNvSpPr>
            <a:spLocks/>
          </p:cNvSpPr>
          <p:nvPr/>
        </p:nvSpPr>
        <p:spPr bwMode="auto">
          <a:xfrm>
            <a:off x="9040813" y="6122988"/>
            <a:ext cx="9525" cy="9525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3" y="6"/>
              </a:cxn>
              <a:cxn ang="0">
                <a:pos x="4" y="4"/>
              </a:cxn>
              <a:cxn ang="0">
                <a:pos x="6" y="1"/>
              </a:cxn>
              <a:cxn ang="0">
                <a:pos x="3" y="0"/>
              </a:cxn>
              <a:cxn ang="0">
                <a:pos x="0" y="4"/>
              </a:cxn>
            </a:cxnLst>
            <a:rect l="0" t="0" r="r" b="b"/>
            <a:pathLst>
              <a:path w="6" h="6">
                <a:moveTo>
                  <a:pt x="0" y="4"/>
                </a:moveTo>
                <a:lnTo>
                  <a:pt x="3" y="6"/>
                </a:lnTo>
                <a:lnTo>
                  <a:pt x="4" y="4"/>
                </a:lnTo>
                <a:lnTo>
                  <a:pt x="6" y="1"/>
                </a:lnTo>
                <a:lnTo>
                  <a:pt x="3" y="0"/>
                </a:lnTo>
                <a:lnTo>
                  <a:pt x="0" y="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75" name="Freeform 995"/>
          <p:cNvSpPr>
            <a:spLocks/>
          </p:cNvSpPr>
          <p:nvPr/>
        </p:nvSpPr>
        <p:spPr bwMode="auto">
          <a:xfrm>
            <a:off x="9040813" y="6124575"/>
            <a:ext cx="9525" cy="7938"/>
          </a:xfrm>
          <a:custGeom>
            <a:avLst/>
            <a:gdLst/>
            <a:ahLst/>
            <a:cxnLst>
              <a:cxn ang="0">
                <a:pos x="3" y="5"/>
              </a:cxn>
              <a:cxn ang="0">
                <a:pos x="0" y="3"/>
              </a:cxn>
              <a:cxn ang="0">
                <a:pos x="4" y="5"/>
              </a:cxn>
              <a:cxn ang="0">
                <a:pos x="5" y="3"/>
              </a:cxn>
              <a:cxn ang="0">
                <a:pos x="6" y="1"/>
              </a:cxn>
              <a:cxn ang="0">
                <a:pos x="5" y="0"/>
              </a:cxn>
              <a:cxn ang="0">
                <a:pos x="4" y="3"/>
              </a:cxn>
              <a:cxn ang="0">
                <a:pos x="3" y="5"/>
              </a:cxn>
            </a:cxnLst>
            <a:rect l="0" t="0" r="r" b="b"/>
            <a:pathLst>
              <a:path w="6" h="5">
                <a:moveTo>
                  <a:pt x="3" y="5"/>
                </a:moveTo>
                <a:lnTo>
                  <a:pt x="0" y="3"/>
                </a:lnTo>
                <a:lnTo>
                  <a:pt x="4" y="5"/>
                </a:lnTo>
                <a:lnTo>
                  <a:pt x="5" y="3"/>
                </a:lnTo>
                <a:lnTo>
                  <a:pt x="6" y="1"/>
                </a:lnTo>
                <a:lnTo>
                  <a:pt x="5" y="0"/>
                </a:lnTo>
                <a:lnTo>
                  <a:pt x="4" y="3"/>
                </a:lnTo>
                <a:lnTo>
                  <a:pt x="3" y="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76" name="Freeform 996"/>
          <p:cNvSpPr>
            <a:spLocks/>
          </p:cNvSpPr>
          <p:nvPr/>
        </p:nvSpPr>
        <p:spPr bwMode="auto">
          <a:xfrm>
            <a:off x="9047163" y="4232275"/>
            <a:ext cx="1352550" cy="1949450"/>
          </a:xfrm>
          <a:custGeom>
            <a:avLst/>
            <a:gdLst/>
            <a:ahLst/>
            <a:cxnLst>
              <a:cxn ang="0">
                <a:pos x="0" y="1197"/>
              </a:cxn>
              <a:cxn ang="0">
                <a:pos x="1" y="1198"/>
              </a:cxn>
              <a:cxn ang="0">
                <a:pos x="48" y="1206"/>
              </a:cxn>
              <a:cxn ang="0">
                <a:pos x="101" y="1211"/>
              </a:cxn>
              <a:cxn ang="0">
                <a:pos x="144" y="1216"/>
              </a:cxn>
              <a:cxn ang="0">
                <a:pos x="202" y="1224"/>
              </a:cxn>
              <a:cxn ang="0">
                <a:pos x="264" y="1228"/>
              </a:cxn>
              <a:cxn ang="0">
                <a:pos x="331" y="1221"/>
              </a:cxn>
              <a:cxn ang="0">
                <a:pos x="395" y="1195"/>
              </a:cxn>
              <a:cxn ang="0">
                <a:pos x="446" y="1185"/>
              </a:cxn>
              <a:cxn ang="0">
                <a:pos x="532" y="1155"/>
              </a:cxn>
              <a:cxn ang="0">
                <a:pos x="608" y="1108"/>
              </a:cxn>
              <a:cxn ang="0">
                <a:pos x="651" y="1035"/>
              </a:cxn>
              <a:cxn ang="0">
                <a:pos x="687" y="989"/>
              </a:cxn>
              <a:cxn ang="0">
                <a:pos x="732" y="924"/>
              </a:cxn>
              <a:cxn ang="0">
                <a:pos x="765" y="867"/>
              </a:cxn>
              <a:cxn ang="0">
                <a:pos x="796" y="796"/>
              </a:cxn>
              <a:cxn ang="0">
                <a:pos x="807" y="770"/>
              </a:cxn>
              <a:cxn ang="0">
                <a:pos x="807" y="647"/>
              </a:cxn>
              <a:cxn ang="0">
                <a:pos x="825" y="577"/>
              </a:cxn>
              <a:cxn ang="0">
                <a:pos x="835" y="504"/>
              </a:cxn>
              <a:cxn ang="0">
                <a:pos x="843" y="445"/>
              </a:cxn>
              <a:cxn ang="0">
                <a:pos x="852" y="382"/>
              </a:cxn>
              <a:cxn ang="0">
                <a:pos x="845" y="322"/>
              </a:cxn>
              <a:cxn ang="0">
                <a:pos x="838" y="284"/>
              </a:cxn>
              <a:cxn ang="0">
                <a:pos x="832" y="229"/>
              </a:cxn>
              <a:cxn ang="0">
                <a:pos x="832" y="129"/>
              </a:cxn>
              <a:cxn ang="0">
                <a:pos x="820" y="83"/>
              </a:cxn>
              <a:cxn ang="0">
                <a:pos x="798" y="44"/>
              </a:cxn>
              <a:cxn ang="0">
                <a:pos x="768" y="0"/>
              </a:cxn>
              <a:cxn ang="0">
                <a:pos x="767" y="0"/>
              </a:cxn>
              <a:cxn ang="0">
                <a:pos x="764" y="4"/>
              </a:cxn>
              <a:cxn ang="0">
                <a:pos x="794" y="47"/>
              </a:cxn>
              <a:cxn ang="0">
                <a:pos x="814" y="84"/>
              </a:cxn>
              <a:cxn ang="0">
                <a:pos x="826" y="130"/>
              </a:cxn>
              <a:cxn ang="0">
                <a:pos x="826" y="229"/>
              </a:cxn>
              <a:cxn ang="0">
                <a:pos x="832" y="286"/>
              </a:cxn>
              <a:cxn ang="0">
                <a:pos x="839" y="324"/>
              </a:cxn>
              <a:cxn ang="0">
                <a:pos x="847" y="381"/>
              </a:cxn>
              <a:cxn ang="0">
                <a:pos x="837" y="441"/>
              </a:cxn>
              <a:cxn ang="0">
                <a:pos x="830" y="504"/>
              </a:cxn>
              <a:cxn ang="0">
                <a:pos x="819" y="575"/>
              </a:cxn>
              <a:cxn ang="0">
                <a:pos x="801" y="647"/>
              </a:cxn>
              <a:cxn ang="0">
                <a:pos x="801" y="768"/>
              </a:cxn>
              <a:cxn ang="0">
                <a:pos x="786" y="809"/>
              </a:cxn>
              <a:cxn ang="0">
                <a:pos x="762" y="860"/>
              </a:cxn>
              <a:cxn ang="0">
                <a:pos x="728" y="921"/>
              </a:cxn>
              <a:cxn ang="0">
                <a:pos x="688" y="979"/>
              </a:cxn>
              <a:cxn ang="0">
                <a:pos x="648" y="1029"/>
              </a:cxn>
              <a:cxn ang="0">
                <a:pos x="604" y="1104"/>
              </a:cxn>
              <a:cxn ang="0">
                <a:pos x="531" y="1149"/>
              </a:cxn>
              <a:cxn ang="0">
                <a:pos x="444" y="1180"/>
              </a:cxn>
              <a:cxn ang="0">
                <a:pos x="393" y="1190"/>
              </a:cxn>
              <a:cxn ang="0">
                <a:pos x="329" y="1215"/>
              </a:cxn>
              <a:cxn ang="0">
                <a:pos x="264" y="1223"/>
              </a:cxn>
              <a:cxn ang="0">
                <a:pos x="202" y="1218"/>
              </a:cxn>
              <a:cxn ang="0">
                <a:pos x="144" y="1210"/>
              </a:cxn>
              <a:cxn ang="0">
                <a:pos x="101" y="1205"/>
              </a:cxn>
              <a:cxn ang="0">
                <a:pos x="50" y="1201"/>
              </a:cxn>
              <a:cxn ang="0">
                <a:pos x="2" y="1192"/>
              </a:cxn>
              <a:cxn ang="0">
                <a:pos x="1" y="1195"/>
              </a:cxn>
              <a:cxn ang="0">
                <a:pos x="0" y="1197"/>
              </a:cxn>
            </a:cxnLst>
            <a:rect l="0" t="0" r="r" b="b"/>
            <a:pathLst>
              <a:path w="852" h="1228">
                <a:moveTo>
                  <a:pt x="0" y="1197"/>
                </a:moveTo>
                <a:lnTo>
                  <a:pt x="1" y="1198"/>
                </a:lnTo>
                <a:lnTo>
                  <a:pt x="48" y="1206"/>
                </a:lnTo>
                <a:lnTo>
                  <a:pt x="101" y="1211"/>
                </a:lnTo>
                <a:lnTo>
                  <a:pt x="144" y="1216"/>
                </a:lnTo>
                <a:lnTo>
                  <a:pt x="202" y="1224"/>
                </a:lnTo>
                <a:lnTo>
                  <a:pt x="264" y="1228"/>
                </a:lnTo>
                <a:lnTo>
                  <a:pt x="331" y="1221"/>
                </a:lnTo>
                <a:lnTo>
                  <a:pt x="395" y="1195"/>
                </a:lnTo>
                <a:lnTo>
                  <a:pt x="446" y="1185"/>
                </a:lnTo>
                <a:lnTo>
                  <a:pt x="532" y="1155"/>
                </a:lnTo>
                <a:lnTo>
                  <a:pt x="608" y="1108"/>
                </a:lnTo>
                <a:lnTo>
                  <a:pt x="651" y="1035"/>
                </a:lnTo>
                <a:lnTo>
                  <a:pt x="687" y="989"/>
                </a:lnTo>
                <a:lnTo>
                  <a:pt x="732" y="924"/>
                </a:lnTo>
                <a:lnTo>
                  <a:pt x="765" y="867"/>
                </a:lnTo>
                <a:lnTo>
                  <a:pt x="796" y="796"/>
                </a:lnTo>
                <a:lnTo>
                  <a:pt x="807" y="770"/>
                </a:lnTo>
                <a:lnTo>
                  <a:pt x="807" y="647"/>
                </a:lnTo>
                <a:lnTo>
                  <a:pt x="825" y="577"/>
                </a:lnTo>
                <a:lnTo>
                  <a:pt x="835" y="504"/>
                </a:lnTo>
                <a:lnTo>
                  <a:pt x="843" y="445"/>
                </a:lnTo>
                <a:lnTo>
                  <a:pt x="852" y="382"/>
                </a:lnTo>
                <a:lnTo>
                  <a:pt x="845" y="322"/>
                </a:lnTo>
                <a:lnTo>
                  <a:pt x="838" y="284"/>
                </a:lnTo>
                <a:lnTo>
                  <a:pt x="832" y="229"/>
                </a:lnTo>
                <a:lnTo>
                  <a:pt x="832" y="129"/>
                </a:lnTo>
                <a:lnTo>
                  <a:pt x="820" y="83"/>
                </a:lnTo>
                <a:lnTo>
                  <a:pt x="798" y="44"/>
                </a:lnTo>
                <a:lnTo>
                  <a:pt x="768" y="0"/>
                </a:lnTo>
                <a:lnTo>
                  <a:pt x="767" y="0"/>
                </a:lnTo>
                <a:lnTo>
                  <a:pt x="764" y="4"/>
                </a:lnTo>
                <a:lnTo>
                  <a:pt x="794" y="47"/>
                </a:lnTo>
                <a:lnTo>
                  <a:pt x="814" y="84"/>
                </a:lnTo>
                <a:lnTo>
                  <a:pt x="826" y="130"/>
                </a:lnTo>
                <a:lnTo>
                  <a:pt x="826" y="229"/>
                </a:lnTo>
                <a:lnTo>
                  <a:pt x="832" y="286"/>
                </a:lnTo>
                <a:lnTo>
                  <a:pt x="839" y="324"/>
                </a:lnTo>
                <a:lnTo>
                  <a:pt x="847" y="381"/>
                </a:lnTo>
                <a:lnTo>
                  <a:pt x="837" y="441"/>
                </a:lnTo>
                <a:lnTo>
                  <a:pt x="830" y="504"/>
                </a:lnTo>
                <a:lnTo>
                  <a:pt x="819" y="575"/>
                </a:lnTo>
                <a:lnTo>
                  <a:pt x="801" y="647"/>
                </a:lnTo>
                <a:lnTo>
                  <a:pt x="801" y="768"/>
                </a:lnTo>
                <a:lnTo>
                  <a:pt x="786" y="809"/>
                </a:lnTo>
                <a:lnTo>
                  <a:pt x="762" y="860"/>
                </a:lnTo>
                <a:lnTo>
                  <a:pt x="728" y="921"/>
                </a:lnTo>
                <a:lnTo>
                  <a:pt x="688" y="979"/>
                </a:lnTo>
                <a:lnTo>
                  <a:pt x="648" y="1029"/>
                </a:lnTo>
                <a:lnTo>
                  <a:pt x="604" y="1104"/>
                </a:lnTo>
                <a:lnTo>
                  <a:pt x="531" y="1149"/>
                </a:lnTo>
                <a:lnTo>
                  <a:pt x="444" y="1180"/>
                </a:lnTo>
                <a:lnTo>
                  <a:pt x="393" y="1190"/>
                </a:lnTo>
                <a:lnTo>
                  <a:pt x="329" y="1215"/>
                </a:lnTo>
                <a:lnTo>
                  <a:pt x="264" y="1223"/>
                </a:lnTo>
                <a:lnTo>
                  <a:pt x="202" y="1218"/>
                </a:lnTo>
                <a:lnTo>
                  <a:pt x="144" y="1210"/>
                </a:lnTo>
                <a:lnTo>
                  <a:pt x="101" y="1205"/>
                </a:lnTo>
                <a:lnTo>
                  <a:pt x="50" y="1201"/>
                </a:lnTo>
                <a:lnTo>
                  <a:pt x="2" y="1192"/>
                </a:lnTo>
                <a:lnTo>
                  <a:pt x="1" y="1195"/>
                </a:lnTo>
                <a:lnTo>
                  <a:pt x="0" y="119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77" name="Freeform 997"/>
          <p:cNvSpPr>
            <a:spLocks/>
          </p:cNvSpPr>
          <p:nvPr/>
        </p:nvSpPr>
        <p:spPr bwMode="auto">
          <a:xfrm>
            <a:off x="9328150" y="4325938"/>
            <a:ext cx="322263" cy="141287"/>
          </a:xfrm>
          <a:custGeom>
            <a:avLst/>
            <a:gdLst/>
            <a:ahLst/>
            <a:cxnLst>
              <a:cxn ang="0">
                <a:pos x="0" y="83"/>
              </a:cxn>
              <a:cxn ang="0">
                <a:pos x="0" y="89"/>
              </a:cxn>
              <a:cxn ang="0">
                <a:pos x="59" y="79"/>
              </a:cxn>
              <a:cxn ang="0">
                <a:pos x="131" y="59"/>
              </a:cxn>
              <a:cxn ang="0">
                <a:pos x="164" y="33"/>
              </a:cxn>
              <a:cxn ang="0">
                <a:pos x="203" y="4"/>
              </a:cxn>
              <a:cxn ang="0">
                <a:pos x="200" y="0"/>
              </a:cxn>
              <a:cxn ang="0">
                <a:pos x="162" y="28"/>
              </a:cxn>
              <a:cxn ang="0">
                <a:pos x="129" y="53"/>
              </a:cxn>
              <a:cxn ang="0">
                <a:pos x="58" y="73"/>
              </a:cxn>
              <a:cxn ang="0">
                <a:pos x="0" y="83"/>
              </a:cxn>
            </a:cxnLst>
            <a:rect l="0" t="0" r="r" b="b"/>
            <a:pathLst>
              <a:path w="203" h="89">
                <a:moveTo>
                  <a:pt x="0" y="83"/>
                </a:moveTo>
                <a:lnTo>
                  <a:pt x="0" y="89"/>
                </a:lnTo>
                <a:lnTo>
                  <a:pt x="59" y="79"/>
                </a:lnTo>
                <a:lnTo>
                  <a:pt x="131" y="59"/>
                </a:lnTo>
                <a:lnTo>
                  <a:pt x="164" y="33"/>
                </a:lnTo>
                <a:lnTo>
                  <a:pt x="203" y="4"/>
                </a:lnTo>
                <a:lnTo>
                  <a:pt x="200" y="0"/>
                </a:lnTo>
                <a:lnTo>
                  <a:pt x="162" y="28"/>
                </a:lnTo>
                <a:lnTo>
                  <a:pt x="129" y="53"/>
                </a:lnTo>
                <a:lnTo>
                  <a:pt x="58" y="73"/>
                </a:lnTo>
                <a:lnTo>
                  <a:pt x="0" y="8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78" name="Freeform 998"/>
          <p:cNvSpPr>
            <a:spLocks/>
          </p:cNvSpPr>
          <p:nvPr/>
        </p:nvSpPr>
        <p:spPr bwMode="auto">
          <a:xfrm>
            <a:off x="9402763" y="4375150"/>
            <a:ext cx="263525" cy="223838"/>
          </a:xfrm>
          <a:custGeom>
            <a:avLst/>
            <a:gdLst/>
            <a:ahLst/>
            <a:cxnLst>
              <a:cxn ang="0">
                <a:pos x="0" y="137"/>
              </a:cxn>
              <a:cxn ang="0">
                <a:pos x="3" y="141"/>
              </a:cxn>
              <a:cxn ang="0">
                <a:pos x="53" y="103"/>
              </a:cxn>
              <a:cxn ang="0">
                <a:pos x="99" y="73"/>
              </a:cxn>
              <a:cxn ang="0">
                <a:pos x="133" y="37"/>
              </a:cxn>
              <a:cxn ang="0">
                <a:pos x="166" y="3"/>
              </a:cxn>
              <a:cxn ang="0">
                <a:pos x="163" y="0"/>
              </a:cxn>
              <a:cxn ang="0">
                <a:pos x="129" y="33"/>
              </a:cxn>
              <a:cxn ang="0">
                <a:pos x="96" y="68"/>
              </a:cxn>
              <a:cxn ang="0">
                <a:pos x="51" y="99"/>
              </a:cxn>
              <a:cxn ang="0">
                <a:pos x="0" y="137"/>
              </a:cxn>
            </a:cxnLst>
            <a:rect l="0" t="0" r="r" b="b"/>
            <a:pathLst>
              <a:path w="166" h="141">
                <a:moveTo>
                  <a:pt x="0" y="137"/>
                </a:moveTo>
                <a:lnTo>
                  <a:pt x="3" y="141"/>
                </a:lnTo>
                <a:lnTo>
                  <a:pt x="53" y="103"/>
                </a:lnTo>
                <a:lnTo>
                  <a:pt x="99" y="73"/>
                </a:lnTo>
                <a:lnTo>
                  <a:pt x="133" y="37"/>
                </a:lnTo>
                <a:lnTo>
                  <a:pt x="166" y="3"/>
                </a:lnTo>
                <a:lnTo>
                  <a:pt x="163" y="0"/>
                </a:lnTo>
                <a:lnTo>
                  <a:pt x="129" y="33"/>
                </a:lnTo>
                <a:lnTo>
                  <a:pt x="96" y="68"/>
                </a:lnTo>
                <a:lnTo>
                  <a:pt x="51" y="99"/>
                </a:lnTo>
                <a:lnTo>
                  <a:pt x="0" y="13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79" name="Line 999"/>
          <p:cNvSpPr>
            <a:spLocks noChangeShapeType="1"/>
          </p:cNvSpPr>
          <p:nvPr/>
        </p:nvSpPr>
        <p:spPr bwMode="auto">
          <a:xfrm>
            <a:off x="10153650" y="4243388"/>
            <a:ext cx="52388" cy="8572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80" name="Freeform 1000"/>
          <p:cNvSpPr>
            <a:spLocks/>
          </p:cNvSpPr>
          <p:nvPr/>
        </p:nvSpPr>
        <p:spPr bwMode="auto">
          <a:xfrm>
            <a:off x="10153650" y="4243388"/>
            <a:ext cx="53975" cy="85725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33" y="54"/>
              </a:cxn>
              <a:cxn ang="0">
                <a:pos x="34" y="53"/>
              </a:cxn>
              <a:cxn ang="0">
                <a:pos x="1" y="0"/>
              </a:cxn>
            </a:cxnLst>
            <a:rect l="0" t="0" r="r" b="b"/>
            <a:pathLst>
              <a:path w="34" h="54">
                <a:moveTo>
                  <a:pt x="1" y="0"/>
                </a:moveTo>
                <a:lnTo>
                  <a:pt x="0" y="1"/>
                </a:lnTo>
                <a:lnTo>
                  <a:pt x="33" y="54"/>
                </a:lnTo>
                <a:lnTo>
                  <a:pt x="34" y="53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81" name="Freeform 1001"/>
          <p:cNvSpPr>
            <a:spLocks/>
          </p:cNvSpPr>
          <p:nvPr/>
        </p:nvSpPr>
        <p:spPr bwMode="auto">
          <a:xfrm>
            <a:off x="10166350" y="4259263"/>
            <a:ext cx="169863" cy="382587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0" y="1"/>
              </a:cxn>
              <a:cxn ang="0">
                <a:pos x="17" y="49"/>
              </a:cxn>
              <a:cxn ang="0">
                <a:pos x="50" y="107"/>
              </a:cxn>
              <a:cxn ang="0">
                <a:pos x="73" y="167"/>
              </a:cxn>
              <a:cxn ang="0">
                <a:pos x="102" y="241"/>
              </a:cxn>
              <a:cxn ang="0">
                <a:pos x="107" y="239"/>
              </a:cxn>
              <a:cxn ang="0">
                <a:pos x="79" y="165"/>
              </a:cxn>
              <a:cxn ang="0">
                <a:pos x="56" y="107"/>
              </a:cxn>
              <a:cxn ang="0">
                <a:pos x="23" y="49"/>
              </a:cxn>
              <a:cxn ang="0">
                <a:pos x="5" y="0"/>
              </a:cxn>
            </a:cxnLst>
            <a:rect l="0" t="0" r="r" b="b"/>
            <a:pathLst>
              <a:path w="107" h="241">
                <a:moveTo>
                  <a:pt x="5" y="0"/>
                </a:moveTo>
                <a:lnTo>
                  <a:pt x="0" y="1"/>
                </a:lnTo>
                <a:lnTo>
                  <a:pt x="17" y="49"/>
                </a:lnTo>
                <a:lnTo>
                  <a:pt x="50" y="107"/>
                </a:lnTo>
                <a:lnTo>
                  <a:pt x="73" y="167"/>
                </a:lnTo>
                <a:lnTo>
                  <a:pt x="102" y="241"/>
                </a:lnTo>
                <a:lnTo>
                  <a:pt x="107" y="239"/>
                </a:lnTo>
                <a:lnTo>
                  <a:pt x="79" y="165"/>
                </a:lnTo>
                <a:lnTo>
                  <a:pt x="56" y="107"/>
                </a:lnTo>
                <a:lnTo>
                  <a:pt x="23" y="49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82" name="Freeform 1002"/>
          <p:cNvSpPr>
            <a:spLocks/>
          </p:cNvSpPr>
          <p:nvPr/>
        </p:nvSpPr>
        <p:spPr bwMode="auto">
          <a:xfrm>
            <a:off x="10001250" y="4383088"/>
            <a:ext cx="285750" cy="541337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0" y="3"/>
              </a:cxn>
              <a:cxn ang="0">
                <a:pos x="43" y="59"/>
              </a:cxn>
              <a:cxn ang="0">
                <a:pos x="83" y="133"/>
              </a:cxn>
              <a:cxn ang="0">
                <a:pos x="122" y="207"/>
              </a:cxn>
              <a:cxn ang="0">
                <a:pos x="141" y="246"/>
              </a:cxn>
              <a:cxn ang="0">
                <a:pos x="175" y="341"/>
              </a:cxn>
              <a:cxn ang="0">
                <a:pos x="180" y="340"/>
              </a:cxn>
              <a:cxn ang="0">
                <a:pos x="148" y="251"/>
              </a:cxn>
              <a:cxn ang="0">
                <a:pos x="121" y="193"/>
              </a:cxn>
              <a:cxn ang="0">
                <a:pos x="88" y="130"/>
              </a:cxn>
              <a:cxn ang="0">
                <a:pos x="47" y="56"/>
              </a:cxn>
              <a:cxn ang="0">
                <a:pos x="4" y="0"/>
              </a:cxn>
            </a:cxnLst>
            <a:rect l="0" t="0" r="r" b="b"/>
            <a:pathLst>
              <a:path w="180" h="341">
                <a:moveTo>
                  <a:pt x="4" y="0"/>
                </a:moveTo>
                <a:lnTo>
                  <a:pt x="0" y="3"/>
                </a:lnTo>
                <a:lnTo>
                  <a:pt x="43" y="59"/>
                </a:lnTo>
                <a:lnTo>
                  <a:pt x="83" y="133"/>
                </a:lnTo>
                <a:lnTo>
                  <a:pt x="122" y="207"/>
                </a:lnTo>
                <a:lnTo>
                  <a:pt x="141" y="246"/>
                </a:lnTo>
                <a:lnTo>
                  <a:pt x="175" y="341"/>
                </a:lnTo>
                <a:lnTo>
                  <a:pt x="180" y="340"/>
                </a:lnTo>
                <a:lnTo>
                  <a:pt x="148" y="251"/>
                </a:lnTo>
                <a:lnTo>
                  <a:pt x="121" y="193"/>
                </a:lnTo>
                <a:lnTo>
                  <a:pt x="88" y="130"/>
                </a:lnTo>
                <a:lnTo>
                  <a:pt x="47" y="56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83" name="Freeform 1003"/>
          <p:cNvSpPr>
            <a:spLocks/>
          </p:cNvSpPr>
          <p:nvPr/>
        </p:nvSpPr>
        <p:spPr bwMode="auto">
          <a:xfrm>
            <a:off x="9628188" y="4832350"/>
            <a:ext cx="47625" cy="73025"/>
          </a:xfrm>
          <a:custGeom>
            <a:avLst/>
            <a:gdLst/>
            <a:ahLst/>
            <a:cxnLst>
              <a:cxn ang="0">
                <a:pos x="30" y="3"/>
              </a:cxn>
              <a:cxn ang="0">
                <a:pos x="25" y="0"/>
              </a:cxn>
              <a:cxn ang="0">
                <a:pos x="0" y="44"/>
              </a:cxn>
              <a:cxn ang="0">
                <a:pos x="3" y="45"/>
              </a:cxn>
              <a:cxn ang="0">
                <a:pos x="5" y="46"/>
              </a:cxn>
              <a:cxn ang="0">
                <a:pos x="30" y="3"/>
              </a:cxn>
            </a:cxnLst>
            <a:rect l="0" t="0" r="r" b="b"/>
            <a:pathLst>
              <a:path w="30" h="46">
                <a:moveTo>
                  <a:pt x="30" y="3"/>
                </a:moveTo>
                <a:lnTo>
                  <a:pt x="25" y="0"/>
                </a:lnTo>
                <a:lnTo>
                  <a:pt x="0" y="44"/>
                </a:lnTo>
                <a:lnTo>
                  <a:pt x="3" y="45"/>
                </a:lnTo>
                <a:lnTo>
                  <a:pt x="5" y="46"/>
                </a:lnTo>
                <a:lnTo>
                  <a:pt x="30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84" name="Freeform 1004"/>
          <p:cNvSpPr>
            <a:spLocks/>
          </p:cNvSpPr>
          <p:nvPr/>
        </p:nvSpPr>
        <p:spPr bwMode="auto">
          <a:xfrm>
            <a:off x="9626600" y="4900613"/>
            <a:ext cx="9525" cy="7937"/>
          </a:xfrm>
          <a:custGeom>
            <a:avLst/>
            <a:gdLst/>
            <a:ahLst/>
            <a:cxnLst>
              <a:cxn ang="0">
                <a:pos x="4" y="2"/>
              </a:cxn>
              <a:cxn ang="0">
                <a:pos x="2" y="0"/>
              </a:cxn>
              <a:cxn ang="0">
                <a:pos x="1" y="1"/>
              </a:cxn>
              <a:cxn ang="0">
                <a:pos x="1" y="2"/>
              </a:cxn>
              <a:cxn ang="0">
                <a:pos x="0" y="3"/>
              </a:cxn>
              <a:cxn ang="0">
                <a:pos x="2" y="4"/>
              </a:cxn>
              <a:cxn ang="0">
                <a:pos x="5" y="5"/>
              </a:cxn>
              <a:cxn ang="0">
                <a:pos x="5" y="4"/>
              </a:cxn>
              <a:cxn ang="0">
                <a:pos x="5" y="4"/>
              </a:cxn>
              <a:cxn ang="0">
                <a:pos x="6" y="3"/>
              </a:cxn>
              <a:cxn ang="0">
                <a:pos x="6" y="3"/>
              </a:cxn>
              <a:cxn ang="0">
                <a:pos x="4" y="2"/>
              </a:cxn>
            </a:cxnLst>
            <a:rect l="0" t="0" r="r" b="b"/>
            <a:pathLst>
              <a:path w="6" h="5">
                <a:moveTo>
                  <a:pt x="4" y="2"/>
                </a:moveTo>
                <a:lnTo>
                  <a:pt x="2" y="0"/>
                </a:lnTo>
                <a:lnTo>
                  <a:pt x="1" y="1"/>
                </a:lnTo>
                <a:lnTo>
                  <a:pt x="1" y="2"/>
                </a:lnTo>
                <a:lnTo>
                  <a:pt x="0" y="3"/>
                </a:lnTo>
                <a:lnTo>
                  <a:pt x="2" y="4"/>
                </a:lnTo>
                <a:lnTo>
                  <a:pt x="5" y="5"/>
                </a:lnTo>
                <a:lnTo>
                  <a:pt x="5" y="4"/>
                </a:lnTo>
                <a:lnTo>
                  <a:pt x="5" y="4"/>
                </a:lnTo>
                <a:lnTo>
                  <a:pt x="6" y="3"/>
                </a:lnTo>
                <a:lnTo>
                  <a:pt x="6" y="3"/>
                </a:lnTo>
                <a:lnTo>
                  <a:pt x="4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85" name="Freeform 1005"/>
          <p:cNvSpPr>
            <a:spLocks/>
          </p:cNvSpPr>
          <p:nvPr/>
        </p:nvSpPr>
        <p:spPr bwMode="auto">
          <a:xfrm>
            <a:off x="9623425" y="4905375"/>
            <a:ext cx="11113" cy="9525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2" y="0"/>
              </a:cxn>
              <a:cxn ang="0">
                <a:pos x="0" y="3"/>
              </a:cxn>
              <a:cxn ang="0">
                <a:pos x="2" y="5"/>
              </a:cxn>
              <a:cxn ang="0">
                <a:pos x="5" y="6"/>
              </a:cxn>
              <a:cxn ang="0">
                <a:pos x="5" y="6"/>
              </a:cxn>
              <a:cxn ang="0">
                <a:pos x="7" y="2"/>
              </a:cxn>
              <a:cxn ang="0">
                <a:pos x="4" y="1"/>
              </a:cxn>
            </a:cxnLst>
            <a:rect l="0" t="0" r="r" b="b"/>
            <a:pathLst>
              <a:path w="7" h="6">
                <a:moveTo>
                  <a:pt x="4" y="1"/>
                </a:moveTo>
                <a:lnTo>
                  <a:pt x="2" y="0"/>
                </a:lnTo>
                <a:lnTo>
                  <a:pt x="0" y="3"/>
                </a:lnTo>
                <a:lnTo>
                  <a:pt x="2" y="5"/>
                </a:lnTo>
                <a:lnTo>
                  <a:pt x="5" y="6"/>
                </a:lnTo>
                <a:lnTo>
                  <a:pt x="5" y="6"/>
                </a:lnTo>
                <a:lnTo>
                  <a:pt x="7" y="2"/>
                </a:lnTo>
                <a:lnTo>
                  <a:pt x="4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86" name="Freeform 1006"/>
          <p:cNvSpPr>
            <a:spLocks/>
          </p:cNvSpPr>
          <p:nvPr/>
        </p:nvSpPr>
        <p:spPr bwMode="auto">
          <a:xfrm>
            <a:off x="9620250" y="4905375"/>
            <a:ext cx="11113" cy="14288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4" y="0"/>
              </a:cxn>
              <a:cxn ang="0">
                <a:pos x="0" y="7"/>
              </a:cxn>
              <a:cxn ang="0">
                <a:pos x="3" y="8"/>
              </a:cxn>
              <a:cxn ang="0">
                <a:pos x="5" y="9"/>
              </a:cxn>
              <a:cxn ang="0">
                <a:pos x="7" y="5"/>
              </a:cxn>
              <a:cxn ang="0">
                <a:pos x="4" y="5"/>
              </a:cxn>
              <a:cxn ang="0">
                <a:pos x="2" y="3"/>
              </a:cxn>
            </a:cxnLst>
            <a:rect l="0" t="0" r="r" b="b"/>
            <a:pathLst>
              <a:path w="7" h="9">
                <a:moveTo>
                  <a:pt x="2" y="3"/>
                </a:moveTo>
                <a:lnTo>
                  <a:pt x="4" y="0"/>
                </a:lnTo>
                <a:lnTo>
                  <a:pt x="0" y="7"/>
                </a:lnTo>
                <a:lnTo>
                  <a:pt x="3" y="8"/>
                </a:lnTo>
                <a:lnTo>
                  <a:pt x="5" y="9"/>
                </a:lnTo>
                <a:lnTo>
                  <a:pt x="7" y="5"/>
                </a:lnTo>
                <a:lnTo>
                  <a:pt x="4" y="5"/>
                </a:lnTo>
                <a:lnTo>
                  <a:pt x="2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87" name="Freeform 1007"/>
          <p:cNvSpPr>
            <a:spLocks/>
          </p:cNvSpPr>
          <p:nvPr/>
        </p:nvSpPr>
        <p:spPr bwMode="auto">
          <a:xfrm>
            <a:off x="9617075" y="4916488"/>
            <a:ext cx="11113" cy="11112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5"/>
              </a:cxn>
              <a:cxn ang="0">
                <a:pos x="0" y="5"/>
              </a:cxn>
              <a:cxn ang="0">
                <a:pos x="3" y="6"/>
              </a:cxn>
              <a:cxn ang="0">
                <a:pos x="5" y="7"/>
              </a:cxn>
              <a:cxn ang="0">
                <a:pos x="7" y="2"/>
              </a:cxn>
              <a:cxn ang="0">
                <a:pos x="5" y="1"/>
              </a:cxn>
              <a:cxn ang="0">
                <a:pos x="2" y="0"/>
              </a:cxn>
            </a:cxnLst>
            <a:rect l="0" t="0" r="r" b="b"/>
            <a:pathLst>
              <a:path w="7" h="7">
                <a:moveTo>
                  <a:pt x="2" y="0"/>
                </a:moveTo>
                <a:lnTo>
                  <a:pt x="0" y="5"/>
                </a:lnTo>
                <a:lnTo>
                  <a:pt x="0" y="5"/>
                </a:lnTo>
                <a:lnTo>
                  <a:pt x="3" y="6"/>
                </a:lnTo>
                <a:lnTo>
                  <a:pt x="5" y="7"/>
                </a:lnTo>
                <a:lnTo>
                  <a:pt x="7" y="2"/>
                </a:lnTo>
                <a:lnTo>
                  <a:pt x="5" y="1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88" name="Freeform 1008"/>
          <p:cNvSpPr>
            <a:spLocks/>
          </p:cNvSpPr>
          <p:nvPr/>
        </p:nvSpPr>
        <p:spPr bwMode="auto">
          <a:xfrm>
            <a:off x="9613900" y="4913313"/>
            <a:ext cx="17463" cy="22225"/>
          </a:xfrm>
          <a:custGeom>
            <a:avLst/>
            <a:gdLst/>
            <a:ahLst/>
            <a:cxnLst>
              <a:cxn ang="0">
                <a:pos x="5" y="8"/>
              </a:cxn>
              <a:cxn ang="0">
                <a:pos x="2" y="7"/>
              </a:cxn>
              <a:cxn ang="0">
                <a:pos x="0" y="12"/>
              </a:cxn>
              <a:cxn ang="0">
                <a:pos x="2" y="13"/>
              </a:cxn>
              <a:cxn ang="0">
                <a:pos x="5" y="14"/>
              </a:cxn>
              <a:cxn ang="0">
                <a:pos x="11" y="0"/>
              </a:cxn>
              <a:cxn ang="0">
                <a:pos x="7" y="9"/>
              </a:cxn>
              <a:cxn ang="0">
                <a:pos x="5" y="8"/>
              </a:cxn>
            </a:cxnLst>
            <a:rect l="0" t="0" r="r" b="b"/>
            <a:pathLst>
              <a:path w="11" h="14">
                <a:moveTo>
                  <a:pt x="5" y="8"/>
                </a:moveTo>
                <a:lnTo>
                  <a:pt x="2" y="7"/>
                </a:lnTo>
                <a:lnTo>
                  <a:pt x="0" y="12"/>
                </a:lnTo>
                <a:lnTo>
                  <a:pt x="2" y="13"/>
                </a:lnTo>
                <a:lnTo>
                  <a:pt x="5" y="14"/>
                </a:lnTo>
                <a:lnTo>
                  <a:pt x="11" y="0"/>
                </a:lnTo>
                <a:lnTo>
                  <a:pt x="7" y="9"/>
                </a:lnTo>
                <a:lnTo>
                  <a:pt x="5" y="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89" name="Freeform 1009"/>
          <p:cNvSpPr>
            <a:spLocks/>
          </p:cNvSpPr>
          <p:nvPr/>
        </p:nvSpPr>
        <p:spPr bwMode="auto">
          <a:xfrm>
            <a:off x="9599613" y="4932363"/>
            <a:ext cx="42862" cy="247650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4" y="12"/>
              </a:cxn>
              <a:cxn ang="0">
                <a:pos x="6" y="6"/>
              </a:cxn>
              <a:cxn ang="0">
                <a:pos x="4" y="11"/>
              </a:cxn>
              <a:cxn ang="0">
                <a:pos x="3" y="16"/>
              </a:cxn>
              <a:cxn ang="0">
                <a:pos x="1" y="20"/>
              </a:cxn>
              <a:cxn ang="0">
                <a:pos x="0" y="26"/>
              </a:cxn>
              <a:cxn ang="0">
                <a:pos x="0" y="38"/>
              </a:cxn>
              <a:cxn ang="0">
                <a:pos x="0" y="42"/>
              </a:cxn>
              <a:cxn ang="0">
                <a:pos x="1" y="47"/>
              </a:cxn>
              <a:cxn ang="0">
                <a:pos x="2" y="53"/>
              </a:cxn>
              <a:cxn ang="0">
                <a:pos x="2" y="59"/>
              </a:cxn>
              <a:cxn ang="0">
                <a:pos x="3" y="66"/>
              </a:cxn>
              <a:cxn ang="0">
                <a:pos x="4" y="72"/>
              </a:cxn>
              <a:cxn ang="0">
                <a:pos x="4" y="79"/>
              </a:cxn>
              <a:cxn ang="0">
                <a:pos x="4" y="87"/>
              </a:cxn>
              <a:cxn ang="0">
                <a:pos x="4" y="94"/>
              </a:cxn>
              <a:cxn ang="0">
                <a:pos x="5" y="102"/>
              </a:cxn>
              <a:cxn ang="0">
                <a:pos x="5" y="110"/>
              </a:cxn>
              <a:cxn ang="0">
                <a:pos x="7" y="118"/>
              </a:cxn>
              <a:cxn ang="0">
                <a:pos x="10" y="128"/>
              </a:cxn>
              <a:cxn ang="0">
                <a:pos x="12" y="134"/>
              </a:cxn>
              <a:cxn ang="0">
                <a:pos x="13" y="137"/>
              </a:cxn>
              <a:cxn ang="0">
                <a:pos x="22" y="156"/>
              </a:cxn>
              <a:cxn ang="0">
                <a:pos x="25" y="155"/>
              </a:cxn>
              <a:cxn ang="0">
                <a:pos x="27" y="154"/>
              </a:cxn>
              <a:cxn ang="0">
                <a:pos x="22" y="145"/>
              </a:cxn>
              <a:cxn ang="0">
                <a:pos x="17" y="132"/>
              </a:cxn>
              <a:cxn ang="0">
                <a:pos x="14" y="123"/>
              </a:cxn>
              <a:cxn ang="0">
                <a:pos x="12" y="117"/>
              </a:cxn>
              <a:cxn ang="0">
                <a:pos x="11" y="109"/>
              </a:cxn>
              <a:cxn ang="0">
                <a:pos x="10" y="102"/>
              </a:cxn>
              <a:cxn ang="0">
                <a:pos x="10" y="94"/>
              </a:cxn>
              <a:cxn ang="0">
                <a:pos x="10" y="87"/>
              </a:cxn>
              <a:cxn ang="0">
                <a:pos x="10" y="79"/>
              </a:cxn>
              <a:cxn ang="0">
                <a:pos x="9" y="72"/>
              </a:cxn>
              <a:cxn ang="0">
                <a:pos x="8" y="66"/>
              </a:cxn>
              <a:cxn ang="0">
                <a:pos x="8" y="59"/>
              </a:cxn>
              <a:cxn ang="0">
                <a:pos x="7" y="53"/>
              </a:cxn>
              <a:cxn ang="0">
                <a:pos x="6" y="47"/>
              </a:cxn>
              <a:cxn ang="0">
                <a:pos x="6" y="42"/>
              </a:cxn>
              <a:cxn ang="0">
                <a:pos x="5" y="38"/>
              </a:cxn>
              <a:cxn ang="0">
                <a:pos x="5" y="27"/>
              </a:cxn>
              <a:cxn ang="0">
                <a:pos x="6" y="23"/>
              </a:cxn>
              <a:cxn ang="0">
                <a:pos x="8" y="18"/>
              </a:cxn>
              <a:cxn ang="0">
                <a:pos x="10" y="13"/>
              </a:cxn>
              <a:cxn ang="0">
                <a:pos x="12" y="7"/>
              </a:cxn>
              <a:cxn ang="0">
                <a:pos x="14" y="2"/>
              </a:cxn>
              <a:cxn ang="0">
                <a:pos x="11" y="1"/>
              </a:cxn>
              <a:cxn ang="0">
                <a:pos x="9" y="0"/>
              </a:cxn>
            </a:cxnLst>
            <a:rect l="0" t="0" r="r" b="b"/>
            <a:pathLst>
              <a:path w="27" h="156">
                <a:moveTo>
                  <a:pt x="9" y="0"/>
                </a:moveTo>
                <a:lnTo>
                  <a:pt x="4" y="12"/>
                </a:lnTo>
                <a:lnTo>
                  <a:pt x="6" y="6"/>
                </a:lnTo>
                <a:lnTo>
                  <a:pt x="4" y="11"/>
                </a:lnTo>
                <a:lnTo>
                  <a:pt x="3" y="16"/>
                </a:lnTo>
                <a:lnTo>
                  <a:pt x="1" y="20"/>
                </a:lnTo>
                <a:lnTo>
                  <a:pt x="0" y="26"/>
                </a:lnTo>
                <a:lnTo>
                  <a:pt x="0" y="38"/>
                </a:lnTo>
                <a:lnTo>
                  <a:pt x="0" y="42"/>
                </a:lnTo>
                <a:lnTo>
                  <a:pt x="1" y="47"/>
                </a:lnTo>
                <a:lnTo>
                  <a:pt x="2" y="53"/>
                </a:lnTo>
                <a:lnTo>
                  <a:pt x="2" y="59"/>
                </a:lnTo>
                <a:lnTo>
                  <a:pt x="3" y="66"/>
                </a:lnTo>
                <a:lnTo>
                  <a:pt x="4" y="72"/>
                </a:lnTo>
                <a:lnTo>
                  <a:pt x="4" y="79"/>
                </a:lnTo>
                <a:lnTo>
                  <a:pt x="4" y="87"/>
                </a:lnTo>
                <a:lnTo>
                  <a:pt x="4" y="94"/>
                </a:lnTo>
                <a:lnTo>
                  <a:pt x="5" y="102"/>
                </a:lnTo>
                <a:lnTo>
                  <a:pt x="5" y="110"/>
                </a:lnTo>
                <a:lnTo>
                  <a:pt x="7" y="118"/>
                </a:lnTo>
                <a:lnTo>
                  <a:pt x="10" y="128"/>
                </a:lnTo>
                <a:lnTo>
                  <a:pt x="12" y="134"/>
                </a:lnTo>
                <a:lnTo>
                  <a:pt x="13" y="137"/>
                </a:lnTo>
                <a:lnTo>
                  <a:pt x="22" y="156"/>
                </a:lnTo>
                <a:lnTo>
                  <a:pt x="25" y="155"/>
                </a:lnTo>
                <a:lnTo>
                  <a:pt x="27" y="154"/>
                </a:lnTo>
                <a:lnTo>
                  <a:pt x="22" y="145"/>
                </a:lnTo>
                <a:lnTo>
                  <a:pt x="17" y="132"/>
                </a:lnTo>
                <a:lnTo>
                  <a:pt x="14" y="123"/>
                </a:lnTo>
                <a:lnTo>
                  <a:pt x="12" y="117"/>
                </a:lnTo>
                <a:lnTo>
                  <a:pt x="11" y="109"/>
                </a:lnTo>
                <a:lnTo>
                  <a:pt x="10" y="102"/>
                </a:lnTo>
                <a:lnTo>
                  <a:pt x="10" y="94"/>
                </a:lnTo>
                <a:lnTo>
                  <a:pt x="10" y="87"/>
                </a:lnTo>
                <a:lnTo>
                  <a:pt x="10" y="79"/>
                </a:lnTo>
                <a:lnTo>
                  <a:pt x="9" y="72"/>
                </a:lnTo>
                <a:lnTo>
                  <a:pt x="8" y="66"/>
                </a:lnTo>
                <a:lnTo>
                  <a:pt x="8" y="59"/>
                </a:lnTo>
                <a:lnTo>
                  <a:pt x="7" y="53"/>
                </a:lnTo>
                <a:lnTo>
                  <a:pt x="6" y="47"/>
                </a:lnTo>
                <a:lnTo>
                  <a:pt x="6" y="42"/>
                </a:lnTo>
                <a:lnTo>
                  <a:pt x="5" y="38"/>
                </a:lnTo>
                <a:lnTo>
                  <a:pt x="5" y="27"/>
                </a:lnTo>
                <a:lnTo>
                  <a:pt x="6" y="23"/>
                </a:lnTo>
                <a:lnTo>
                  <a:pt x="8" y="18"/>
                </a:lnTo>
                <a:lnTo>
                  <a:pt x="10" y="13"/>
                </a:lnTo>
                <a:lnTo>
                  <a:pt x="12" y="7"/>
                </a:lnTo>
                <a:lnTo>
                  <a:pt x="14" y="2"/>
                </a:lnTo>
                <a:lnTo>
                  <a:pt x="11" y="1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90" name="Freeform 1010"/>
          <p:cNvSpPr>
            <a:spLocks/>
          </p:cNvSpPr>
          <p:nvPr/>
        </p:nvSpPr>
        <p:spPr bwMode="auto">
          <a:xfrm>
            <a:off x="9634538" y="5176838"/>
            <a:ext cx="23812" cy="33337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4" y="8"/>
              </a:cxn>
              <a:cxn ang="0">
                <a:pos x="4" y="8"/>
              </a:cxn>
              <a:cxn ang="0">
                <a:pos x="7" y="14"/>
              </a:cxn>
              <a:cxn ang="0">
                <a:pos x="9" y="17"/>
              </a:cxn>
              <a:cxn ang="0">
                <a:pos x="10" y="20"/>
              </a:cxn>
              <a:cxn ang="0">
                <a:pos x="12" y="21"/>
              </a:cxn>
              <a:cxn ang="0">
                <a:pos x="13" y="19"/>
              </a:cxn>
              <a:cxn ang="0">
                <a:pos x="15" y="17"/>
              </a:cxn>
              <a:cxn ang="0">
                <a:pos x="15" y="17"/>
              </a:cxn>
              <a:cxn ang="0">
                <a:pos x="13" y="14"/>
              </a:cxn>
              <a:cxn ang="0">
                <a:pos x="11" y="11"/>
              </a:cxn>
              <a:cxn ang="0">
                <a:pos x="8" y="6"/>
              </a:cxn>
              <a:cxn ang="0">
                <a:pos x="5" y="0"/>
              </a:cxn>
              <a:cxn ang="0">
                <a:pos x="3" y="1"/>
              </a:cxn>
              <a:cxn ang="0">
                <a:pos x="0" y="2"/>
              </a:cxn>
            </a:cxnLst>
            <a:rect l="0" t="0" r="r" b="b"/>
            <a:pathLst>
              <a:path w="15" h="21">
                <a:moveTo>
                  <a:pt x="0" y="2"/>
                </a:moveTo>
                <a:lnTo>
                  <a:pt x="4" y="8"/>
                </a:lnTo>
                <a:lnTo>
                  <a:pt x="4" y="8"/>
                </a:lnTo>
                <a:lnTo>
                  <a:pt x="7" y="14"/>
                </a:lnTo>
                <a:lnTo>
                  <a:pt x="9" y="17"/>
                </a:lnTo>
                <a:lnTo>
                  <a:pt x="10" y="20"/>
                </a:lnTo>
                <a:lnTo>
                  <a:pt x="12" y="21"/>
                </a:lnTo>
                <a:lnTo>
                  <a:pt x="13" y="19"/>
                </a:lnTo>
                <a:lnTo>
                  <a:pt x="15" y="17"/>
                </a:lnTo>
                <a:lnTo>
                  <a:pt x="15" y="17"/>
                </a:lnTo>
                <a:lnTo>
                  <a:pt x="13" y="14"/>
                </a:lnTo>
                <a:lnTo>
                  <a:pt x="11" y="11"/>
                </a:lnTo>
                <a:lnTo>
                  <a:pt x="8" y="6"/>
                </a:lnTo>
                <a:lnTo>
                  <a:pt x="5" y="0"/>
                </a:lnTo>
                <a:lnTo>
                  <a:pt x="3" y="1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91" name="Freeform 1011"/>
          <p:cNvSpPr>
            <a:spLocks/>
          </p:cNvSpPr>
          <p:nvPr/>
        </p:nvSpPr>
        <p:spPr bwMode="auto">
          <a:xfrm>
            <a:off x="9652000" y="5203825"/>
            <a:ext cx="7938" cy="4763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2"/>
              </a:cxn>
              <a:cxn ang="0">
                <a:pos x="0" y="3"/>
              </a:cxn>
              <a:cxn ang="0">
                <a:pos x="2" y="3"/>
              </a:cxn>
              <a:cxn ang="0">
                <a:pos x="5" y="3"/>
              </a:cxn>
              <a:cxn ang="0">
                <a:pos x="5" y="2"/>
              </a:cxn>
              <a:cxn ang="0">
                <a:pos x="4" y="0"/>
              </a:cxn>
              <a:cxn ang="0">
                <a:pos x="4" y="0"/>
              </a:cxn>
              <a:cxn ang="0">
                <a:pos x="2" y="2"/>
              </a:cxn>
            </a:cxnLst>
            <a:rect l="0" t="0" r="r" b="b"/>
            <a:pathLst>
              <a:path w="5" h="3">
                <a:moveTo>
                  <a:pt x="2" y="2"/>
                </a:move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  <a:lnTo>
                  <a:pt x="5" y="3"/>
                </a:lnTo>
                <a:lnTo>
                  <a:pt x="5" y="2"/>
                </a:lnTo>
                <a:lnTo>
                  <a:pt x="4" y="0"/>
                </a:lnTo>
                <a:lnTo>
                  <a:pt x="4" y="0"/>
                </a:lnTo>
                <a:lnTo>
                  <a:pt x="2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92" name="Freeform 1012"/>
          <p:cNvSpPr>
            <a:spLocks/>
          </p:cNvSpPr>
          <p:nvPr/>
        </p:nvSpPr>
        <p:spPr bwMode="auto">
          <a:xfrm>
            <a:off x="9652000" y="5205413"/>
            <a:ext cx="38100" cy="4445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4" y="7"/>
              </a:cxn>
              <a:cxn ang="0">
                <a:pos x="6" y="10"/>
              </a:cxn>
              <a:cxn ang="0">
                <a:pos x="9" y="13"/>
              </a:cxn>
              <a:cxn ang="0">
                <a:pos x="13" y="18"/>
              </a:cxn>
              <a:cxn ang="0">
                <a:pos x="18" y="26"/>
              </a:cxn>
              <a:cxn ang="0">
                <a:pos x="20" y="28"/>
              </a:cxn>
              <a:cxn ang="0">
                <a:pos x="22" y="26"/>
              </a:cxn>
              <a:cxn ang="0">
                <a:pos x="24" y="24"/>
              </a:cxn>
              <a:cxn ang="0">
                <a:pos x="18" y="16"/>
              </a:cxn>
              <a:cxn ang="0">
                <a:pos x="17" y="15"/>
              </a:cxn>
              <a:cxn ang="0">
                <a:pos x="14" y="11"/>
              </a:cxn>
              <a:cxn ang="0">
                <a:pos x="11" y="7"/>
              </a:cxn>
              <a:cxn ang="0">
                <a:pos x="8" y="4"/>
              </a:cxn>
              <a:cxn ang="0">
                <a:pos x="4" y="0"/>
              </a:cxn>
              <a:cxn ang="0">
                <a:pos x="2" y="2"/>
              </a:cxn>
              <a:cxn ang="0">
                <a:pos x="0" y="2"/>
              </a:cxn>
            </a:cxnLst>
            <a:rect l="0" t="0" r="r" b="b"/>
            <a:pathLst>
              <a:path w="24" h="28">
                <a:moveTo>
                  <a:pt x="0" y="2"/>
                </a:moveTo>
                <a:lnTo>
                  <a:pt x="0" y="2"/>
                </a:lnTo>
                <a:lnTo>
                  <a:pt x="1" y="3"/>
                </a:lnTo>
                <a:lnTo>
                  <a:pt x="4" y="7"/>
                </a:lnTo>
                <a:lnTo>
                  <a:pt x="6" y="10"/>
                </a:lnTo>
                <a:lnTo>
                  <a:pt x="9" y="13"/>
                </a:lnTo>
                <a:lnTo>
                  <a:pt x="13" y="18"/>
                </a:lnTo>
                <a:lnTo>
                  <a:pt x="18" y="26"/>
                </a:lnTo>
                <a:lnTo>
                  <a:pt x="20" y="28"/>
                </a:lnTo>
                <a:lnTo>
                  <a:pt x="22" y="26"/>
                </a:lnTo>
                <a:lnTo>
                  <a:pt x="24" y="24"/>
                </a:lnTo>
                <a:lnTo>
                  <a:pt x="18" y="16"/>
                </a:lnTo>
                <a:lnTo>
                  <a:pt x="17" y="15"/>
                </a:lnTo>
                <a:lnTo>
                  <a:pt x="14" y="11"/>
                </a:lnTo>
                <a:lnTo>
                  <a:pt x="11" y="7"/>
                </a:lnTo>
                <a:lnTo>
                  <a:pt x="8" y="4"/>
                </a:lnTo>
                <a:lnTo>
                  <a:pt x="4" y="0"/>
                </a:lnTo>
                <a:lnTo>
                  <a:pt x="2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93" name="Freeform 1013"/>
          <p:cNvSpPr>
            <a:spLocks/>
          </p:cNvSpPr>
          <p:nvPr/>
        </p:nvSpPr>
        <p:spPr bwMode="auto">
          <a:xfrm>
            <a:off x="9675813" y="5240338"/>
            <a:ext cx="19050" cy="15875"/>
          </a:xfrm>
          <a:custGeom>
            <a:avLst/>
            <a:gdLst/>
            <a:ahLst/>
            <a:cxnLst>
              <a:cxn ang="0">
                <a:pos x="5" y="6"/>
              </a:cxn>
              <a:cxn ang="0">
                <a:pos x="0" y="0"/>
              </a:cxn>
              <a:cxn ang="0">
                <a:pos x="9" y="10"/>
              </a:cxn>
              <a:cxn ang="0">
                <a:pos x="11" y="8"/>
              </a:cxn>
              <a:cxn ang="0">
                <a:pos x="12" y="6"/>
              </a:cxn>
              <a:cxn ang="0">
                <a:pos x="9" y="2"/>
              </a:cxn>
              <a:cxn ang="0">
                <a:pos x="7" y="4"/>
              </a:cxn>
              <a:cxn ang="0">
                <a:pos x="5" y="6"/>
              </a:cxn>
            </a:cxnLst>
            <a:rect l="0" t="0" r="r" b="b"/>
            <a:pathLst>
              <a:path w="12" h="10">
                <a:moveTo>
                  <a:pt x="5" y="6"/>
                </a:moveTo>
                <a:lnTo>
                  <a:pt x="0" y="0"/>
                </a:lnTo>
                <a:lnTo>
                  <a:pt x="9" y="10"/>
                </a:lnTo>
                <a:lnTo>
                  <a:pt x="11" y="8"/>
                </a:lnTo>
                <a:lnTo>
                  <a:pt x="12" y="6"/>
                </a:lnTo>
                <a:lnTo>
                  <a:pt x="9" y="2"/>
                </a:lnTo>
                <a:lnTo>
                  <a:pt x="7" y="4"/>
                </a:lnTo>
                <a:lnTo>
                  <a:pt x="5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94" name="Freeform 1014"/>
          <p:cNvSpPr>
            <a:spLocks/>
          </p:cNvSpPr>
          <p:nvPr/>
        </p:nvSpPr>
        <p:spPr bwMode="auto">
          <a:xfrm>
            <a:off x="9688513" y="5249863"/>
            <a:ext cx="14287" cy="12700"/>
          </a:xfrm>
          <a:custGeom>
            <a:avLst/>
            <a:gdLst/>
            <a:ahLst/>
            <a:cxnLst>
              <a:cxn ang="0">
                <a:pos x="3" y="2"/>
              </a:cxn>
              <a:cxn ang="0">
                <a:pos x="0" y="4"/>
              </a:cxn>
              <a:cxn ang="0">
                <a:pos x="4" y="8"/>
              </a:cxn>
              <a:cxn ang="0">
                <a:pos x="6" y="6"/>
              </a:cxn>
              <a:cxn ang="0">
                <a:pos x="9" y="5"/>
              </a:cxn>
              <a:cxn ang="0">
                <a:pos x="9" y="5"/>
              </a:cxn>
              <a:cxn ang="0">
                <a:pos x="4" y="0"/>
              </a:cxn>
              <a:cxn ang="0">
                <a:pos x="3" y="2"/>
              </a:cxn>
            </a:cxnLst>
            <a:rect l="0" t="0" r="r" b="b"/>
            <a:pathLst>
              <a:path w="9" h="8">
                <a:moveTo>
                  <a:pt x="3" y="2"/>
                </a:moveTo>
                <a:lnTo>
                  <a:pt x="0" y="4"/>
                </a:lnTo>
                <a:lnTo>
                  <a:pt x="4" y="8"/>
                </a:lnTo>
                <a:lnTo>
                  <a:pt x="6" y="6"/>
                </a:lnTo>
                <a:lnTo>
                  <a:pt x="9" y="5"/>
                </a:lnTo>
                <a:lnTo>
                  <a:pt x="9" y="5"/>
                </a:lnTo>
                <a:lnTo>
                  <a:pt x="4" y="0"/>
                </a:lnTo>
                <a:lnTo>
                  <a:pt x="3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95" name="Freeform 1015"/>
          <p:cNvSpPr>
            <a:spLocks/>
          </p:cNvSpPr>
          <p:nvPr/>
        </p:nvSpPr>
        <p:spPr bwMode="auto">
          <a:xfrm>
            <a:off x="9693275" y="5246688"/>
            <a:ext cx="30163" cy="39687"/>
          </a:xfrm>
          <a:custGeom>
            <a:avLst/>
            <a:gdLst/>
            <a:ahLst/>
            <a:cxnLst>
              <a:cxn ang="0">
                <a:pos x="3" y="8"/>
              </a:cxn>
              <a:cxn ang="0">
                <a:pos x="1" y="10"/>
              </a:cxn>
              <a:cxn ang="0">
                <a:pos x="4" y="13"/>
              </a:cxn>
              <a:cxn ang="0">
                <a:pos x="7" y="18"/>
              </a:cxn>
              <a:cxn ang="0">
                <a:pos x="11" y="22"/>
              </a:cxn>
              <a:cxn ang="0">
                <a:pos x="15" y="25"/>
              </a:cxn>
              <a:cxn ang="0">
                <a:pos x="17" y="23"/>
              </a:cxn>
              <a:cxn ang="0">
                <a:pos x="19" y="20"/>
              </a:cxn>
              <a:cxn ang="0">
                <a:pos x="13" y="16"/>
              </a:cxn>
              <a:cxn ang="0">
                <a:pos x="11" y="14"/>
              </a:cxn>
              <a:cxn ang="0">
                <a:pos x="8" y="11"/>
              </a:cxn>
              <a:cxn ang="0">
                <a:pos x="0" y="0"/>
              </a:cxn>
              <a:cxn ang="0">
                <a:pos x="6" y="7"/>
              </a:cxn>
              <a:cxn ang="0">
                <a:pos x="3" y="8"/>
              </a:cxn>
            </a:cxnLst>
            <a:rect l="0" t="0" r="r" b="b"/>
            <a:pathLst>
              <a:path w="19" h="25">
                <a:moveTo>
                  <a:pt x="3" y="8"/>
                </a:moveTo>
                <a:lnTo>
                  <a:pt x="1" y="10"/>
                </a:lnTo>
                <a:lnTo>
                  <a:pt x="4" y="13"/>
                </a:lnTo>
                <a:lnTo>
                  <a:pt x="7" y="18"/>
                </a:lnTo>
                <a:lnTo>
                  <a:pt x="11" y="22"/>
                </a:lnTo>
                <a:lnTo>
                  <a:pt x="15" y="25"/>
                </a:lnTo>
                <a:lnTo>
                  <a:pt x="17" y="23"/>
                </a:lnTo>
                <a:lnTo>
                  <a:pt x="19" y="20"/>
                </a:lnTo>
                <a:lnTo>
                  <a:pt x="13" y="16"/>
                </a:lnTo>
                <a:lnTo>
                  <a:pt x="11" y="14"/>
                </a:lnTo>
                <a:lnTo>
                  <a:pt x="8" y="11"/>
                </a:lnTo>
                <a:lnTo>
                  <a:pt x="0" y="0"/>
                </a:lnTo>
                <a:lnTo>
                  <a:pt x="6" y="7"/>
                </a:lnTo>
                <a:lnTo>
                  <a:pt x="3" y="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96" name="Freeform 1016"/>
          <p:cNvSpPr>
            <a:spLocks/>
          </p:cNvSpPr>
          <p:nvPr/>
        </p:nvSpPr>
        <p:spPr bwMode="auto">
          <a:xfrm>
            <a:off x="9715500" y="5273675"/>
            <a:ext cx="76200" cy="61913"/>
          </a:xfrm>
          <a:custGeom>
            <a:avLst/>
            <a:gdLst/>
            <a:ahLst/>
            <a:cxnLst>
              <a:cxn ang="0">
                <a:pos x="3" y="6"/>
              </a:cxn>
              <a:cxn ang="0">
                <a:pos x="1" y="8"/>
              </a:cxn>
              <a:cxn ang="0">
                <a:pos x="6" y="12"/>
              </a:cxn>
              <a:cxn ang="0">
                <a:pos x="12" y="16"/>
              </a:cxn>
              <a:cxn ang="0">
                <a:pos x="18" y="21"/>
              </a:cxn>
              <a:cxn ang="0">
                <a:pos x="23" y="25"/>
              </a:cxn>
              <a:cxn ang="0">
                <a:pos x="29" y="28"/>
              </a:cxn>
              <a:cxn ang="0">
                <a:pos x="34" y="32"/>
              </a:cxn>
              <a:cxn ang="0">
                <a:pos x="38" y="34"/>
              </a:cxn>
              <a:cxn ang="0">
                <a:pos x="42" y="37"/>
              </a:cxn>
              <a:cxn ang="0">
                <a:pos x="44" y="38"/>
              </a:cxn>
              <a:cxn ang="0">
                <a:pos x="44" y="39"/>
              </a:cxn>
              <a:cxn ang="0">
                <a:pos x="46" y="37"/>
              </a:cxn>
              <a:cxn ang="0">
                <a:pos x="48" y="35"/>
              </a:cxn>
              <a:cxn ang="0">
                <a:pos x="47" y="34"/>
              </a:cxn>
              <a:cxn ang="0">
                <a:pos x="44" y="32"/>
              </a:cxn>
              <a:cxn ang="0">
                <a:pos x="41" y="30"/>
              </a:cxn>
              <a:cxn ang="0">
                <a:pos x="37" y="27"/>
              </a:cxn>
              <a:cxn ang="0">
                <a:pos x="31" y="24"/>
              </a:cxn>
              <a:cxn ang="0">
                <a:pos x="26" y="20"/>
              </a:cxn>
              <a:cxn ang="0">
                <a:pos x="20" y="16"/>
              </a:cxn>
              <a:cxn ang="0">
                <a:pos x="14" y="12"/>
              </a:cxn>
              <a:cxn ang="0">
                <a:pos x="9" y="8"/>
              </a:cxn>
              <a:cxn ang="0">
                <a:pos x="0" y="0"/>
              </a:cxn>
              <a:cxn ang="0">
                <a:pos x="5" y="3"/>
              </a:cxn>
              <a:cxn ang="0">
                <a:pos x="3" y="6"/>
              </a:cxn>
            </a:cxnLst>
            <a:rect l="0" t="0" r="r" b="b"/>
            <a:pathLst>
              <a:path w="48" h="39">
                <a:moveTo>
                  <a:pt x="3" y="6"/>
                </a:moveTo>
                <a:lnTo>
                  <a:pt x="1" y="8"/>
                </a:lnTo>
                <a:lnTo>
                  <a:pt x="6" y="12"/>
                </a:lnTo>
                <a:lnTo>
                  <a:pt x="12" y="16"/>
                </a:lnTo>
                <a:lnTo>
                  <a:pt x="18" y="21"/>
                </a:lnTo>
                <a:lnTo>
                  <a:pt x="23" y="25"/>
                </a:lnTo>
                <a:lnTo>
                  <a:pt x="29" y="28"/>
                </a:lnTo>
                <a:lnTo>
                  <a:pt x="34" y="32"/>
                </a:lnTo>
                <a:lnTo>
                  <a:pt x="38" y="34"/>
                </a:lnTo>
                <a:lnTo>
                  <a:pt x="42" y="37"/>
                </a:lnTo>
                <a:lnTo>
                  <a:pt x="44" y="38"/>
                </a:lnTo>
                <a:lnTo>
                  <a:pt x="44" y="39"/>
                </a:lnTo>
                <a:lnTo>
                  <a:pt x="46" y="37"/>
                </a:lnTo>
                <a:lnTo>
                  <a:pt x="48" y="35"/>
                </a:lnTo>
                <a:lnTo>
                  <a:pt x="47" y="34"/>
                </a:lnTo>
                <a:lnTo>
                  <a:pt x="44" y="32"/>
                </a:lnTo>
                <a:lnTo>
                  <a:pt x="41" y="30"/>
                </a:lnTo>
                <a:lnTo>
                  <a:pt x="37" y="27"/>
                </a:lnTo>
                <a:lnTo>
                  <a:pt x="31" y="24"/>
                </a:lnTo>
                <a:lnTo>
                  <a:pt x="26" y="20"/>
                </a:lnTo>
                <a:lnTo>
                  <a:pt x="20" y="16"/>
                </a:lnTo>
                <a:lnTo>
                  <a:pt x="14" y="12"/>
                </a:lnTo>
                <a:lnTo>
                  <a:pt x="9" y="8"/>
                </a:lnTo>
                <a:lnTo>
                  <a:pt x="0" y="0"/>
                </a:lnTo>
                <a:lnTo>
                  <a:pt x="5" y="3"/>
                </a:lnTo>
                <a:lnTo>
                  <a:pt x="3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97" name="Freeform 1017"/>
          <p:cNvSpPr>
            <a:spLocks/>
          </p:cNvSpPr>
          <p:nvPr/>
        </p:nvSpPr>
        <p:spPr bwMode="auto">
          <a:xfrm>
            <a:off x="9785350" y="5283200"/>
            <a:ext cx="180975" cy="53975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1" y="34"/>
              </a:cxn>
              <a:cxn ang="0">
                <a:pos x="79" y="28"/>
              </a:cxn>
              <a:cxn ang="0">
                <a:pos x="114" y="5"/>
              </a:cxn>
              <a:cxn ang="0">
                <a:pos x="110" y="0"/>
              </a:cxn>
              <a:cxn ang="0">
                <a:pos x="78" y="23"/>
              </a:cxn>
              <a:cxn ang="0">
                <a:pos x="2" y="28"/>
              </a:cxn>
              <a:cxn ang="0">
                <a:pos x="2" y="31"/>
              </a:cxn>
              <a:cxn ang="0">
                <a:pos x="0" y="33"/>
              </a:cxn>
            </a:cxnLst>
            <a:rect l="0" t="0" r="r" b="b"/>
            <a:pathLst>
              <a:path w="114" h="34">
                <a:moveTo>
                  <a:pt x="0" y="33"/>
                </a:moveTo>
                <a:lnTo>
                  <a:pt x="1" y="34"/>
                </a:lnTo>
                <a:lnTo>
                  <a:pt x="79" y="28"/>
                </a:lnTo>
                <a:lnTo>
                  <a:pt x="114" y="5"/>
                </a:lnTo>
                <a:lnTo>
                  <a:pt x="110" y="0"/>
                </a:lnTo>
                <a:lnTo>
                  <a:pt x="78" y="23"/>
                </a:lnTo>
                <a:lnTo>
                  <a:pt x="2" y="28"/>
                </a:lnTo>
                <a:lnTo>
                  <a:pt x="2" y="31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98" name="Freeform 1018"/>
          <p:cNvSpPr>
            <a:spLocks/>
          </p:cNvSpPr>
          <p:nvPr/>
        </p:nvSpPr>
        <p:spPr bwMode="auto">
          <a:xfrm>
            <a:off x="9959975" y="4865688"/>
            <a:ext cx="104775" cy="425450"/>
          </a:xfrm>
          <a:custGeom>
            <a:avLst/>
            <a:gdLst/>
            <a:ahLst/>
            <a:cxnLst>
              <a:cxn ang="0">
                <a:pos x="4" y="268"/>
              </a:cxn>
              <a:cxn ang="0">
                <a:pos x="38" y="221"/>
              </a:cxn>
              <a:cxn ang="0">
                <a:pos x="61" y="165"/>
              </a:cxn>
              <a:cxn ang="0">
                <a:pos x="66" y="116"/>
              </a:cxn>
              <a:cxn ang="0">
                <a:pos x="66" y="66"/>
              </a:cxn>
              <a:cxn ang="0">
                <a:pos x="51" y="26"/>
              </a:cxn>
              <a:cxn ang="0">
                <a:pos x="43" y="0"/>
              </a:cxn>
              <a:cxn ang="0">
                <a:pos x="37" y="1"/>
              </a:cxn>
              <a:cxn ang="0">
                <a:pos x="46" y="31"/>
              </a:cxn>
              <a:cxn ang="0">
                <a:pos x="60" y="68"/>
              </a:cxn>
              <a:cxn ang="0">
                <a:pos x="60" y="116"/>
              </a:cxn>
              <a:cxn ang="0">
                <a:pos x="55" y="163"/>
              </a:cxn>
              <a:cxn ang="0">
                <a:pos x="33" y="219"/>
              </a:cxn>
              <a:cxn ang="0">
                <a:pos x="0" y="263"/>
              </a:cxn>
              <a:cxn ang="0">
                <a:pos x="4" y="268"/>
              </a:cxn>
            </a:cxnLst>
            <a:rect l="0" t="0" r="r" b="b"/>
            <a:pathLst>
              <a:path w="66" h="268">
                <a:moveTo>
                  <a:pt x="4" y="268"/>
                </a:moveTo>
                <a:lnTo>
                  <a:pt x="38" y="221"/>
                </a:lnTo>
                <a:lnTo>
                  <a:pt x="61" y="165"/>
                </a:lnTo>
                <a:lnTo>
                  <a:pt x="66" y="116"/>
                </a:lnTo>
                <a:lnTo>
                  <a:pt x="66" y="66"/>
                </a:lnTo>
                <a:lnTo>
                  <a:pt x="51" y="26"/>
                </a:lnTo>
                <a:lnTo>
                  <a:pt x="43" y="0"/>
                </a:lnTo>
                <a:lnTo>
                  <a:pt x="37" y="1"/>
                </a:lnTo>
                <a:lnTo>
                  <a:pt x="46" y="31"/>
                </a:lnTo>
                <a:lnTo>
                  <a:pt x="60" y="68"/>
                </a:lnTo>
                <a:lnTo>
                  <a:pt x="60" y="116"/>
                </a:lnTo>
                <a:lnTo>
                  <a:pt x="55" y="163"/>
                </a:lnTo>
                <a:lnTo>
                  <a:pt x="33" y="219"/>
                </a:lnTo>
                <a:lnTo>
                  <a:pt x="0" y="263"/>
                </a:lnTo>
                <a:lnTo>
                  <a:pt x="4" y="26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99" name="Freeform 1019"/>
          <p:cNvSpPr>
            <a:spLocks/>
          </p:cNvSpPr>
          <p:nvPr/>
        </p:nvSpPr>
        <p:spPr bwMode="auto">
          <a:xfrm>
            <a:off x="9513888" y="4967288"/>
            <a:ext cx="36512" cy="103187"/>
          </a:xfrm>
          <a:custGeom>
            <a:avLst/>
            <a:gdLst/>
            <a:ahLst/>
            <a:cxnLst>
              <a:cxn ang="0">
                <a:pos x="23" y="1"/>
              </a:cxn>
              <a:cxn ang="0">
                <a:pos x="18" y="0"/>
              </a:cxn>
              <a:cxn ang="0">
                <a:pos x="0" y="64"/>
              </a:cxn>
              <a:cxn ang="0">
                <a:pos x="3" y="64"/>
              </a:cxn>
              <a:cxn ang="0">
                <a:pos x="6" y="65"/>
              </a:cxn>
              <a:cxn ang="0">
                <a:pos x="23" y="1"/>
              </a:cxn>
            </a:cxnLst>
            <a:rect l="0" t="0" r="r" b="b"/>
            <a:pathLst>
              <a:path w="23" h="65">
                <a:moveTo>
                  <a:pt x="23" y="1"/>
                </a:moveTo>
                <a:lnTo>
                  <a:pt x="18" y="0"/>
                </a:lnTo>
                <a:lnTo>
                  <a:pt x="0" y="64"/>
                </a:lnTo>
                <a:lnTo>
                  <a:pt x="3" y="64"/>
                </a:lnTo>
                <a:lnTo>
                  <a:pt x="6" y="65"/>
                </a:lnTo>
                <a:lnTo>
                  <a:pt x="23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00" name="Freeform 1020"/>
          <p:cNvSpPr>
            <a:spLocks/>
          </p:cNvSpPr>
          <p:nvPr/>
        </p:nvSpPr>
        <p:spPr bwMode="auto">
          <a:xfrm>
            <a:off x="9513888" y="5068888"/>
            <a:ext cx="44450" cy="1889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0"/>
              </a:cxn>
              <a:cxn ang="0">
                <a:pos x="1" y="26"/>
              </a:cxn>
              <a:cxn ang="0">
                <a:pos x="1" y="32"/>
              </a:cxn>
              <a:cxn ang="0">
                <a:pos x="1" y="38"/>
              </a:cxn>
              <a:cxn ang="0">
                <a:pos x="1" y="43"/>
              </a:cxn>
              <a:cxn ang="0">
                <a:pos x="2" y="48"/>
              </a:cxn>
              <a:cxn ang="0">
                <a:pos x="3" y="52"/>
              </a:cxn>
              <a:cxn ang="0">
                <a:pos x="3" y="56"/>
              </a:cxn>
              <a:cxn ang="0">
                <a:pos x="5" y="61"/>
              </a:cxn>
              <a:cxn ang="0">
                <a:pos x="7" y="68"/>
              </a:cxn>
              <a:cxn ang="0">
                <a:pos x="11" y="82"/>
              </a:cxn>
              <a:cxn ang="0">
                <a:pos x="14" y="91"/>
              </a:cxn>
              <a:cxn ang="0">
                <a:pos x="16" y="98"/>
              </a:cxn>
              <a:cxn ang="0">
                <a:pos x="18" y="105"/>
              </a:cxn>
              <a:cxn ang="0">
                <a:pos x="20" y="113"/>
              </a:cxn>
              <a:cxn ang="0">
                <a:pos x="22" y="117"/>
              </a:cxn>
              <a:cxn ang="0">
                <a:pos x="22" y="119"/>
              </a:cxn>
              <a:cxn ang="0">
                <a:pos x="25" y="119"/>
              </a:cxn>
              <a:cxn ang="0">
                <a:pos x="28" y="118"/>
              </a:cxn>
              <a:cxn ang="0">
                <a:pos x="26" y="114"/>
              </a:cxn>
              <a:cxn ang="0">
                <a:pos x="25" y="108"/>
              </a:cxn>
              <a:cxn ang="0">
                <a:pos x="23" y="104"/>
              </a:cxn>
              <a:cxn ang="0">
                <a:pos x="21" y="97"/>
              </a:cxn>
              <a:cxn ang="0">
                <a:pos x="19" y="90"/>
              </a:cxn>
              <a:cxn ang="0">
                <a:pos x="17" y="82"/>
              </a:cxn>
              <a:cxn ang="0">
                <a:pos x="12" y="67"/>
              </a:cxn>
              <a:cxn ang="0">
                <a:pos x="10" y="60"/>
              </a:cxn>
              <a:cxn ang="0">
                <a:pos x="9" y="54"/>
              </a:cxn>
              <a:cxn ang="0">
                <a:pos x="8" y="50"/>
              </a:cxn>
              <a:cxn ang="0">
                <a:pos x="8" y="47"/>
              </a:cxn>
              <a:cxn ang="0">
                <a:pos x="7" y="43"/>
              </a:cxn>
              <a:cxn ang="0">
                <a:pos x="7" y="38"/>
              </a:cxn>
              <a:cxn ang="0">
                <a:pos x="6" y="32"/>
              </a:cxn>
              <a:cxn ang="0">
                <a:pos x="6" y="26"/>
              </a:cxn>
              <a:cxn ang="0">
                <a:pos x="6" y="20"/>
              </a:cxn>
              <a:cxn ang="0">
                <a:pos x="6" y="0"/>
              </a:cxn>
              <a:cxn ang="0">
                <a:pos x="3" y="0"/>
              </a:cxn>
              <a:cxn ang="0">
                <a:pos x="0" y="0"/>
              </a:cxn>
            </a:cxnLst>
            <a:rect l="0" t="0" r="r" b="b"/>
            <a:pathLst>
              <a:path w="28" h="119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20"/>
                </a:lnTo>
                <a:lnTo>
                  <a:pt x="1" y="26"/>
                </a:lnTo>
                <a:lnTo>
                  <a:pt x="1" y="32"/>
                </a:lnTo>
                <a:lnTo>
                  <a:pt x="1" y="38"/>
                </a:lnTo>
                <a:lnTo>
                  <a:pt x="1" y="43"/>
                </a:lnTo>
                <a:lnTo>
                  <a:pt x="2" y="48"/>
                </a:lnTo>
                <a:lnTo>
                  <a:pt x="3" y="52"/>
                </a:lnTo>
                <a:lnTo>
                  <a:pt x="3" y="56"/>
                </a:lnTo>
                <a:lnTo>
                  <a:pt x="5" y="61"/>
                </a:lnTo>
                <a:lnTo>
                  <a:pt x="7" y="68"/>
                </a:lnTo>
                <a:lnTo>
                  <a:pt x="11" y="82"/>
                </a:lnTo>
                <a:lnTo>
                  <a:pt x="14" y="91"/>
                </a:lnTo>
                <a:lnTo>
                  <a:pt x="16" y="98"/>
                </a:lnTo>
                <a:lnTo>
                  <a:pt x="18" y="105"/>
                </a:lnTo>
                <a:lnTo>
                  <a:pt x="20" y="113"/>
                </a:lnTo>
                <a:lnTo>
                  <a:pt x="22" y="117"/>
                </a:lnTo>
                <a:lnTo>
                  <a:pt x="22" y="119"/>
                </a:lnTo>
                <a:lnTo>
                  <a:pt x="25" y="119"/>
                </a:lnTo>
                <a:lnTo>
                  <a:pt x="28" y="118"/>
                </a:lnTo>
                <a:lnTo>
                  <a:pt x="26" y="114"/>
                </a:lnTo>
                <a:lnTo>
                  <a:pt x="25" y="108"/>
                </a:lnTo>
                <a:lnTo>
                  <a:pt x="23" y="104"/>
                </a:lnTo>
                <a:lnTo>
                  <a:pt x="21" y="97"/>
                </a:lnTo>
                <a:lnTo>
                  <a:pt x="19" y="90"/>
                </a:lnTo>
                <a:lnTo>
                  <a:pt x="17" y="82"/>
                </a:lnTo>
                <a:lnTo>
                  <a:pt x="12" y="67"/>
                </a:lnTo>
                <a:lnTo>
                  <a:pt x="10" y="60"/>
                </a:lnTo>
                <a:lnTo>
                  <a:pt x="9" y="54"/>
                </a:lnTo>
                <a:lnTo>
                  <a:pt x="8" y="50"/>
                </a:lnTo>
                <a:lnTo>
                  <a:pt x="8" y="47"/>
                </a:lnTo>
                <a:lnTo>
                  <a:pt x="7" y="43"/>
                </a:lnTo>
                <a:lnTo>
                  <a:pt x="7" y="38"/>
                </a:lnTo>
                <a:lnTo>
                  <a:pt x="6" y="32"/>
                </a:lnTo>
                <a:lnTo>
                  <a:pt x="6" y="26"/>
                </a:lnTo>
                <a:lnTo>
                  <a:pt x="6" y="20"/>
                </a:lnTo>
                <a:lnTo>
                  <a:pt x="6" y="0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01" name="Freeform 1021"/>
          <p:cNvSpPr>
            <a:spLocks/>
          </p:cNvSpPr>
          <p:nvPr/>
        </p:nvSpPr>
        <p:spPr bwMode="auto">
          <a:xfrm>
            <a:off x="9548813" y="5256213"/>
            <a:ext cx="249237" cy="193675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1" y="4"/>
              </a:cxn>
              <a:cxn ang="0">
                <a:pos x="1" y="3"/>
              </a:cxn>
              <a:cxn ang="0">
                <a:pos x="37" y="50"/>
              </a:cxn>
              <a:cxn ang="0">
                <a:pos x="78" y="88"/>
              </a:cxn>
              <a:cxn ang="0">
                <a:pos x="155" y="122"/>
              </a:cxn>
              <a:cxn ang="0">
                <a:pos x="157" y="117"/>
              </a:cxn>
              <a:cxn ang="0">
                <a:pos x="82" y="84"/>
              </a:cxn>
              <a:cxn ang="0">
                <a:pos x="42" y="47"/>
              </a:cxn>
              <a:cxn ang="0">
                <a:pos x="6" y="1"/>
              </a:cxn>
              <a:cxn ang="0">
                <a:pos x="6" y="0"/>
              </a:cxn>
              <a:cxn ang="0">
                <a:pos x="3" y="1"/>
              </a:cxn>
              <a:cxn ang="0">
                <a:pos x="0" y="1"/>
              </a:cxn>
            </a:cxnLst>
            <a:rect l="0" t="0" r="r" b="b"/>
            <a:pathLst>
              <a:path w="157" h="122">
                <a:moveTo>
                  <a:pt x="0" y="1"/>
                </a:moveTo>
                <a:lnTo>
                  <a:pt x="1" y="4"/>
                </a:lnTo>
                <a:lnTo>
                  <a:pt x="1" y="3"/>
                </a:lnTo>
                <a:lnTo>
                  <a:pt x="37" y="50"/>
                </a:lnTo>
                <a:lnTo>
                  <a:pt x="78" y="88"/>
                </a:lnTo>
                <a:lnTo>
                  <a:pt x="155" y="122"/>
                </a:lnTo>
                <a:lnTo>
                  <a:pt x="157" y="117"/>
                </a:lnTo>
                <a:lnTo>
                  <a:pt x="82" y="84"/>
                </a:lnTo>
                <a:lnTo>
                  <a:pt x="42" y="47"/>
                </a:lnTo>
                <a:lnTo>
                  <a:pt x="6" y="1"/>
                </a:lnTo>
                <a:lnTo>
                  <a:pt x="6" y="0"/>
                </a:lnTo>
                <a:lnTo>
                  <a:pt x="3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02" name="Freeform 1022"/>
          <p:cNvSpPr>
            <a:spLocks/>
          </p:cNvSpPr>
          <p:nvPr/>
        </p:nvSpPr>
        <p:spPr bwMode="auto">
          <a:xfrm>
            <a:off x="9891713" y="4589463"/>
            <a:ext cx="196850" cy="258762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0" y="4"/>
              </a:cxn>
              <a:cxn ang="0">
                <a:pos x="39" y="42"/>
              </a:cxn>
              <a:cxn ang="0">
                <a:pos x="77" y="91"/>
              </a:cxn>
              <a:cxn ang="0">
                <a:pos x="119" y="163"/>
              </a:cxn>
              <a:cxn ang="0">
                <a:pos x="121" y="162"/>
              </a:cxn>
              <a:cxn ang="0">
                <a:pos x="124" y="160"/>
              </a:cxn>
              <a:cxn ang="0">
                <a:pos x="80" y="85"/>
              </a:cxn>
              <a:cxn ang="0">
                <a:pos x="46" y="42"/>
              </a:cxn>
              <a:cxn ang="0">
                <a:pos x="4" y="0"/>
              </a:cxn>
            </a:cxnLst>
            <a:rect l="0" t="0" r="r" b="b"/>
            <a:pathLst>
              <a:path w="124" h="163">
                <a:moveTo>
                  <a:pt x="4" y="0"/>
                </a:moveTo>
                <a:lnTo>
                  <a:pt x="0" y="4"/>
                </a:lnTo>
                <a:lnTo>
                  <a:pt x="39" y="42"/>
                </a:lnTo>
                <a:lnTo>
                  <a:pt x="77" y="91"/>
                </a:lnTo>
                <a:lnTo>
                  <a:pt x="119" y="163"/>
                </a:lnTo>
                <a:lnTo>
                  <a:pt x="121" y="162"/>
                </a:lnTo>
                <a:lnTo>
                  <a:pt x="124" y="160"/>
                </a:lnTo>
                <a:lnTo>
                  <a:pt x="80" y="85"/>
                </a:lnTo>
                <a:lnTo>
                  <a:pt x="46" y="42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03" name="Freeform 1023"/>
          <p:cNvSpPr>
            <a:spLocks/>
          </p:cNvSpPr>
          <p:nvPr/>
        </p:nvSpPr>
        <p:spPr bwMode="auto">
          <a:xfrm>
            <a:off x="10080625" y="4840288"/>
            <a:ext cx="11113" cy="14287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0" y="5"/>
              </a:cxn>
              <a:cxn ang="0">
                <a:pos x="2" y="9"/>
              </a:cxn>
              <a:cxn ang="0">
                <a:pos x="4" y="8"/>
              </a:cxn>
              <a:cxn ang="0">
                <a:pos x="7" y="7"/>
              </a:cxn>
              <a:cxn ang="0">
                <a:pos x="3" y="0"/>
              </a:cxn>
              <a:cxn ang="0">
                <a:pos x="5" y="2"/>
              </a:cxn>
              <a:cxn ang="0">
                <a:pos x="2" y="4"/>
              </a:cxn>
            </a:cxnLst>
            <a:rect l="0" t="0" r="r" b="b"/>
            <a:pathLst>
              <a:path w="7" h="9">
                <a:moveTo>
                  <a:pt x="2" y="4"/>
                </a:moveTo>
                <a:lnTo>
                  <a:pt x="0" y="5"/>
                </a:lnTo>
                <a:lnTo>
                  <a:pt x="2" y="9"/>
                </a:lnTo>
                <a:lnTo>
                  <a:pt x="4" y="8"/>
                </a:lnTo>
                <a:lnTo>
                  <a:pt x="7" y="7"/>
                </a:lnTo>
                <a:lnTo>
                  <a:pt x="3" y="0"/>
                </a:lnTo>
                <a:lnTo>
                  <a:pt x="5" y="2"/>
                </a:lnTo>
                <a:lnTo>
                  <a:pt x="2" y="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52" name="Freeform 1024"/>
          <p:cNvSpPr>
            <a:spLocks/>
          </p:cNvSpPr>
          <p:nvPr/>
        </p:nvSpPr>
        <p:spPr bwMode="auto">
          <a:xfrm>
            <a:off x="10083800" y="4849813"/>
            <a:ext cx="36513" cy="65087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2" y="7"/>
              </a:cxn>
              <a:cxn ang="0">
                <a:pos x="5" y="11"/>
              </a:cxn>
              <a:cxn ang="0">
                <a:pos x="16" y="34"/>
              </a:cxn>
              <a:cxn ang="0">
                <a:pos x="19" y="41"/>
              </a:cxn>
              <a:cxn ang="0">
                <a:pos x="21" y="40"/>
              </a:cxn>
              <a:cxn ang="0">
                <a:pos x="23" y="39"/>
              </a:cxn>
              <a:cxn ang="0">
                <a:pos x="20" y="32"/>
              </a:cxn>
              <a:cxn ang="0">
                <a:pos x="5" y="0"/>
              </a:cxn>
              <a:cxn ang="0">
                <a:pos x="5" y="0"/>
              </a:cxn>
              <a:cxn ang="0">
                <a:pos x="2" y="2"/>
              </a:cxn>
              <a:cxn ang="0">
                <a:pos x="0" y="3"/>
              </a:cxn>
            </a:cxnLst>
            <a:rect l="0" t="0" r="r" b="b"/>
            <a:pathLst>
              <a:path w="23" h="41">
                <a:moveTo>
                  <a:pt x="0" y="3"/>
                </a:moveTo>
                <a:lnTo>
                  <a:pt x="2" y="7"/>
                </a:lnTo>
                <a:lnTo>
                  <a:pt x="5" y="11"/>
                </a:lnTo>
                <a:lnTo>
                  <a:pt x="16" y="34"/>
                </a:lnTo>
                <a:lnTo>
                  <a:pt x="19" y="41"/>
                </a:lnTo>
                <a:lnTo>
                  <a:pt x="21" y="40"/>
                </a:lnTo>
                <a:lnTo>
                  <a:pt x="23" y="39"/>
                </a:lnTo>
                <a:lnTo>
                  <a:pt x="20" y="32"/>
                </a:lnTo>
                <a:lnTo>
                  <a:pt x="5" y="0"/>
                </a:lnTo>
                <a:lnTo>
                  <a:pt x="5" y="0"/>
                </a:lnTo>
                <a:lnTo>
                  <a:pt x="2" y="2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53" name="Freeform 1025"/>
          <p:cNvSpPr>
            <a:spLocks/>
          </p:cNvSpPr>
          <p:nvPr/>
        </p:nvSpPr>
        <p:spPr bwMode="auto">
          <a:xfrm>
            <a:off x="9459913" y="4911725"/>
            <a:ext cx="714375" cy="676275"/>
          </a:xfrm>
          <a:custGeom>
            <a:avLst/>
            <a:gdLst/>
            <a:ahLst/>
            <a:cxnLst>
              <a:cxn ang="0">
                <a:pos x="411" y="2"/>
              </a:cxn>
              <a:cxn ang="0">
                <a:pos x="416" y="16"/>
              </a:cxn>
              <a:cxn ang="0">
                <a:pos x="419" y="26"/>
              </a:cxn>
              <a:cxn ang="0">
                <a:pos x="419" y="35"/>
              </a:cxn>
              <a:cxn ang="0">
                <a:pos x="422" y="45"/>
              </a:cxn>
              <a:cxn ang="0">
                <a:pos x="425" y="57"/>
              </a:cxn>
              <a:cxn ang="0">
                <a:pos x="428" y="69"/>
              </a:cxn>
              <a:cxn ang="0">
                <a:pos x="431" y="83"/>
              </a:cxn>
              <a:cxn ang="0">
                <a:pos x="431" y="90"/>
              </a:cxn>
              <a:cxn ang="0">
                <a:pos x="432" y="102"/>
              </a:cxn>
              <a:cxn ang="0">
                <a:pos x="436" y="133"/>
              </a:cxn>
              <a:cxn ang="0">
                <a:pos x="438" y="146"/>
              </a:cxn>
              <a:cxn ang="0">
                <a:pos x="439" y="156"/>
              </a:cxn>
              <a:cxn ang="0">
                <a:pos x="444" y="199"/>
              </a:cxn>
              <a:cxn ang="0">
                <a:pos x="403" y="307"/>
              </a:cxn>
              <a:cxn ang="0">
                <a:pos x="341" y="373"/>
              </a:cxn>
              <a:cxn ang="0">
                <a:pos x="238" y="413"/>
              </a:cxn>
              <a:cxn ang="0">
                <a:pos x="166" y="415"/>
              </a:cxn>
              <a:cxn ang="0">
                <a:pos x="92" y="386"/>
              </a:cxn>
              <a:cxn ang="0">
                <a:pos x="3" y="319"/>
              </a:cxn>
              <a:cxn ang="0">
                <a:pos x="46" y="359"/>
              </a:cxn>
              <a:cxn ang="0">
                <a:pos x="141" y="412"/>
              </a:cxn>
              <a:cxn ang="0">
                <a:pos x="205" y="426"/>
              </a:cxn>
              <a:cxn ang="0">
                <a:pos x="293" y="403"/>
              </a:cxn>
              <a:cxn ang="0">
                <a:pos x="379" y="347"/>
              </a:cxn>
              <a:cxn ang="0">
                <a:pos x="437" y="261"/>
              </a:cxn>
              <a:cxn ang="0">
                <a:pos x="445" y="154"/>
              </a:cxn>
              <a:cxn ang="0">
                <a:pos x="444" y="151"/>
              </a:cxn>
              <a:cxn ang="0">
                <a:pos x="442" y="140"/>
              </a:cxn>
              <a:cxn ang="0">
                <a:pos x="439" y="110"/>
              </a:cxn>
              <a:cxn ang="0">
                <a:pos x="437" y="95"/>
              </a:cxn>
              <a:cxn ang="0">
                <a:pos x="437" y="86"/>
              </a:cxn>
              <a:cxn ang="0">
                <a:pos x="435" y="78"/>
              </a:cxn>
              <a:cxn ang="0">
                <a:pos x="432" y="61"/>
              </a:cxn>
              <a:cxn ang="0">
                <a:pos x="429" y="51"/>
              </a:cxn>
              <a:cxn ang="0">
                <a:pos x="426" y="39"/>
              </a:cxn>
              <a:cxn ang="0">
                <a:pos x="424" y="29"/>
              </a:cxn>
              <a:cxn ang="0">
                <a:pos x="423" y="20"/>
              </a:cxn>
              <a:cxn ang="0">
                <a:pos x="420" y="7"/>
              </a:cxn>
              <a:cxn ang="0">
                <a:pos x="416" y="0"/>
              </a:cxn>
            </a:cxnLst>
            <a:rect l="0" t="0" r="r" b="b"/>
            <a:pathLst>
              <a:path w="450" h="426">
                <a:moveTo>
                  <a:pt x="414" y="1"/>
                </a:moveTo>
                <a:lnTo>
                  <a:pt x="411" y="2"/>
                </a:lnTo>
                <a:lnTo>
                  <a:pt x="414" y="9"/>
                </a:lnTo>
                <a:lnTo>
                  <a:pt x="416" y="16"/>
                </a:lnTo>
                <a:lnTo>
                  <a:pt x="418" y="21"/>
                </a:lnTo>
                <a:lnTo>
                  <a:pt x="419" y="26"/>
                </a:lnTo>
                <a:lnTo>
                  <a:pt x="419" y="29"/>
                </a:lnTo>
                <a:lnTo>
                  <a:pt x="419" y="35"/>
                </a:lnTo>
                <a:lnTo>
                  <a:pt x="421" y="40"/>
                </a:lnTo>
                <a:lnTo>
                  <a:pt x="422" y="45"/>
                </a:lnTo>
                <a:lnTo>
                  <a:pt x="423" y="51"/>
                </a:lnTo>
                <a:lnTo>
                  <a:pt x="425" y="57"/>
                </a:lnTo>
                <a:lnTo>
                  <a:pt x="426" y="64"/>
                </a:lnTo>
                <a:lnTo>
                  <a:pt x="428" y="69"/>
                </a:lnTo>
                <a:lnTo>
                  <a:pt x="430" y="79"/>
                </a:lnTo>
                <a:lnTo>
                  <a:pt x="431" y="83"/>
                </a:lnTo>
                <a:lnTo>
                  <a:pt x="431" y="86"/>
                </a:lnTo>
                <a:lnTo>
                  <a:pt x="431" y="90"/>
                </a:lnTo>
                <a:lnTo>
                  <a:pt x="432" y="95"/>
                </a:lnTo>
                <a:lnTo>
                  <a:pt x="432" y="102"/>
                </a:lnTo>
                <a:lnTo>
                  <a:pt x="433" y="110"/>
                </a:lnTo>
                <a:lnTo>
                  <a:pt x="436" y="133"/>
                </a:lnTo>
                <a:lnTo>
                  <a:pt x="437" y="140"/>
                </a:lnTo>
                <a:lnTo>
                  <a:pt x="438" y="146"/>
                </a:lnTo>
                <a:lnTo>
                  <a:pt x="438" y="151"/>
                </a:lnTo>
                <a:lnTo>
                  <a:pt x="439" y="156"/>
                </a:lnTo>
                <a:lnTo>
                  <a:pt x="439" y="157"/>
                </a:lnTo>
                <a:lnTo>
                  <a:pt x="444" y="199"/>
                </a:lnTo>
                <a:lnTo>
                  <a:pt x="431" y="260"/>
                </a:lnTo>
                <a:lnTo>
                  <a:pt x="403" y="307"/>
                </a:lnTo>
                <a:lnTo>
                  <a:pt x="373" y="345"/>
                </a:lnTo>
                <a:lnTo>
                  <a:pt x="341" y="373"/>
                </a:lnTo>
                <a:lnTo>
                  <a:pt x="294" y="397"/>
                </a:lnTo>
                <a:lnTo>
                  <a:pt x="238" y="413"/>
                </a:lnTo>
                <a:lnTo>
                  <a:pt x="204" y="420"/>
                </a:lnTo>
                <a:lnTo>
                  <a:pt x="166" y="415"/>
                </a:lnTo>
                <a:lnTo>
                  <a:pt x="132" y="403"/>
                </a:lnTo>
                <a:lnTo>
                  <a:pt x="92" y="386"/>
                </a:lnTo>
                <a:lnTo>
                  <a:pt x="48" y="355"/>
                </a:lnTo>
                <a:lnTo>
                  <a:pt x="3" y="319"/>
                </a:lnTo>
                <a:lnTo>
                  <a:pt x="0" y="324"/>
                </a:lnTo>
                <a:lnTo>
                  <a:pt x="46" y="359"/>
                </a:lnTo>
                <a:lnTo>
                  <a:pt x="89" y="389"/>
                </a:lnTo>
                <a:lnTo>
                  <a:pt x="141" y="412"/>
                </a:lnTo>
                <a:lnTo>
                  <a:pt x="163" y="421"/>
                </a:lnTo>
                <a:lnTo>
                  <a:pt x="205" y="426"/>
                </a:lnTo>
                <a:lnTo>
                  <a:pt x="239" y="418"/>
                </a:lnTo>
                <a:lnTo>
                  <a:pt x="293" y="403"/>
                </a:lnTo>
                <a:lnTo>
                  <a:pt x="345" y="376"/>
                </a:lnTo>
                <a:lnTo>
                  <a:pt x="379" y="347"/>
                </a:lnTo>
                <a:lnTo>
                  <a:pt x="405" y="314"/>
                </a:lnTo>
                <a:lnTo>
                  <a:pt x="437" y="261"/>
                </a:lnTo>
                <a:lnTo>
                  <a:pt x="450" y="199"/>
                </a:lnTo>
                <a:lnTo>
                  <a:pt x="445" y="154"/>
                </a:lnTo>
                <a:lnTo>
                  <a:pt x="444" y="153"/>
                </a:lnTo>
                <a:lnTo>
                  <a:pt x="444" y="151"/>
                </a:lnTo>
                <a:lnTo>
                  <a:pt x="443" y="146"/>
                </a:lnTo>
                <a:lnTo>
                  <a:pt x="442" y="140"/>
                </a:lnTo>
                <a:lnTo>
                  <a:pt x="441" y="133"/>
                </a:lnTo>
                <a:lnTo>
                  <a:pt x="439" y="110"/>
                </a:lnTo>
                <a:lnTo>
                  <a:pt x="438" y="102"/>
                </a:lnTo>
                <a:lnTo>
                  <a:pt x="437" y="95"/>
                </a:lnTo>
                <a:lnTo>
                  <a:pt x="437" y="90"/>
                </a:lnTo>
                <a:lnTo>
                  <a:pt x="437" y="86"/>
                </a:lnTo>
                <a:lnTo>
                  <a:pt x="436" y="82"/>
                </a:lnTo>
                <a:lnTo>
                  <a:pt x="435" y="78"/>
                </a:lnTo>
                <a:lnTo>
                  <a:pt x="434" y="67"/>
                </a:lnTo>
                <a:lnTo>
                  <a:pt x="432" y="61"/>
                </a:lnTo>
                <a:lnTo>
                  <a:pt x="430" y="56"/>
                </a:lnTo>
                <a:lnTo>
                  <a:pt x="429" y="51"/>
                </a:lnTo>
                <a:lnTo>
                  <a:pt x="427" y="44"/>
                </a:lnTo>
                <a:lnTo>
                  <a:pt x="426" y="39"/>
                </a:lnTo>
                <a:lnTo>
                  <a:pt x="425" y="34"/>
                </a:lnTo>
                <a:lnTo>
                  <a:pt x="424" y="29"/>
                </a:lnTo>
                <a:lnTo>
                  <a:pt x="424" y="25"/>
                </a:lnTo>
                <a:lnTo>
                  <a:pt x="423" y="20"/>
                </a:lnTo>
                <a:lnTo>
                  <a:pt x="422" y="13"/>
                </a:lnTo>
                <a:lnTo>
                  <a:pt x="420" y="7"/>
                </a:lnTo>
                <a:lnTo>
                  <a:pt x="420" y="7"/>
                </a:lnTo>
                <a:lnTo>
                  <a:pt x="416" y="0"/>
                </a:lnTo>
                <a:lnTo>
                  <a:pt x="414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54" name="Freeform 1026"/>
          <p:cNvSpPr>
            <a:spLocks/>
          </p:cNvSpPr>
          <p:nvPr/>
        </p:nvSpPr>
        <p:spPr bwMode="auto">
          <a:xfrm>
            <a:off x="9318625" y="5184775"/>
            <a:ext cx="146050" cy="241300"/>
          </a:xfrm>
          <a:custGeom>
            <a:avLst/>
            <a:gdLst/>
            <a:ahLst/>
            <a:cxnLst>
              <a:cxn ang="0">
                <a:pos x="92" y="147"/>
              </a:cxn>
              <a:cxn ang="0">
                <a:pos x="67" y="120"/>
              </a:cxn>
              <a:cxn ang="0">
                <a:pos x="36" y="75"/>
              </a:cxn>
              <a:cxn ang="0">
                <a:pos x="23" y="49"/>
              </a:cxn>
              <a:cxn ang="0">
                <a:pos x="6" y="0"/>
              </a:cxn>
              <a:cxn ang="0">
                <a:pos x="0" y="2"/>
              </a:cxn>
              <a:cxn ang="0">
                <a:pos x="15" y="45"/>
              </a:cxn>
              <a:cxn ang="0">
                <a:pos x="32" y="80"/>
              </a:cxn>
              <a:cxn ang="0">
                <a:pos x="62" y="122"/>
              </a:cxn>
              <a:cxn ang="0">
                <a:pos x="89" y="152"/>
              </a:cxn>
              <a:cxn ang="0">
                <a:pos x="92" y="147"/>
              </a:cxn>
            </a:cxnLst>
            <a:rect l="0" t="0" r="r" b="b"/>
            <a:pathLst>
              <a:path w="92" h="152">
                <a:moveTo>
                  <a:pt x="92" y="147"/>
                </a:moveTo>
                <a:lnTo>
                  <a:pt x="67" y="120"/>
                </a:lnTo>
                <a:lnTo>
                  <a:pt x="36" y="75"/>
                </a:lnTo>
                <a:lnTo>
                  <a:pt x="23" y="49"/>
                </a:lnTo>
                <a:lnTo>
                  <a:pt x="6" y="0"/>
                </a:lnTo>
                <a:lnTo>
                  <a:pt x="0" y="2"/>
                </a:lnTo>
                <a:lnTo>
                  <a:pt x="15" y="45"/>
                </a:lnTo>
                <a:lnTo>
                  <a:pt x="32" y="80"/>
                </a:lnTo>
                <a:lnTo>
                  <a:pt x="62" y="122"/>
                </a:lnTo>
                <a:lnTo>
                  <a:pt x="89" y="152"/>
                </a:lnTo>
                <a:lnTo>
                  <a:pt x="92" y="14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55" name="Freeform 1027"/>
          <p:cNvSpPr>
            <a:spLocks/>
          </p:cNvSpPr>
          <p:nvPr/>
        </p:nvSpPr>
        <p:spPr bwMode="auto">
          <a:xfrm>
            <a:off x="9178925" y="5146675"/>
            <a:ext cx="1047750" cy="566738"/>
          </a:xfrm>
          <a:custGeom>
            <a:avLst/>
            <a:gdLst/>
            <a:ahLst/>
            <a:cxnLst>
              <a:cxn ang="0">
                <a:pos x="4" y="136"/>
              </a:cxn>
              <a:cxn ang="0">
                <a:pos x="0" y="139"/>
              </a:cxn>
              <a:cxn ang="0">
                <a:pos x="63" y="203"/>
              </a:cxn>
              <a:cxn ang="0">
                <a:pos x="100" y="234"/>
              </a:cxn>
              <a:cxn ang="0">
                <a:pos x="138" y="257"/>
              </a:cxn>
              <a:cxn ang="0">
                <a:pos x="193" y="289"/>
              </a:cxn>
              <a:cxn ang="0">
                <a:pos x="253" y="317"/>
              </a:cxn>
              <a:cxn ang="0">
                <a:pos x="303" y="332"/>
              </a:cxn>
              <a:cxn ang="0">
                <a:pos x="366" y="354"/>
              </a:cxn>
              <a:cxn ang="0">
                <a:pos x="431" y="357"/>
              </a:cxn>
              <a:cxn ang="0">
                <a:pos x="503" y="342"/>
              </a:cxn>
              <a:cxn ang="0">
                <a:pos x="551" y="304"/>
              </a:cxn>
              <a:cxn ang="0">
                <a:pos x="581" y="269"/>
              </a:cxn>
              <a:cxn ang="0">
                <a:pos x="601" y="233"/>
              </a:cxn>
              <a:cxn ang="0">
                <a:pos x="629" y="194"/>
              </a:cxn>
              <a:cxn ang="0">
                <a:pos x="640" y="148"/>
              </a:cxn>
              <a:cxn ang="0">
                <a:pos x="653" y="96"/>
              </a:cxn>
              <a:cxn ang="0">
                <a:pos x="660" y="36"/>
              </a:cxn>
              <a:cxn ang="0">
                <a:pos x="649" y="0"/>
              </a:cxn>
              <a:cxn ang="0">
                <a:pos x="644" y="1"/>
              </a:cxn>
              <a:cxn ang="0">
                <a:pos x="655" y="36"/>
              </a:cxn>
              <a:cxn ang="0">
                <a:pos x="647" y="94"/>
              </a:cxn>
              <a:cxn ang="0">
                <a:pos x="634" y="147"/>
              </a:cxn>
              <a:cxn ang="0">
                <a:pos x="624" y="192"/>
              </a:cxn>
              <a:cxn ang="0">
                <a:pos x="596" y="230"/>
              </a:cxn>
              <a:cxn ang="0">
                <a:pos x="576" y="266"/>
              </a:cxn>
              <a:cxn ang="0">
                <a:pos x="549" y="298"/>
              </a:cxn>
              <a:cxn ang="0">
                <a:pos x="500" y="336"/>
              </a:cxn>
              <a:cxn ang="0">
                <a:pos x="431" y="351"/>
              </a:cxn>
              <a:cxn ang="0">
                <a:pos x="368" y="349"/>
              </a:cxn>
              <a:cxn ang="0">
                <a:pos x="313" y="330"/>
              </a:cxn>
              <a:cxn ang="0">
                <a:pos x="251" y="310"/>
              </a:cxn>
              <a:cxn ang="0">
                <a:pos x="198" y="286"/>
              </a:cxn>
              <a:cxn ang="0">
                <a:pos x="141" y="252"/>
              </a:cxn>
              <a:cxn ang="0">
                <a:pos x="103" y="229"/>
              </a:cxn>
              <a:cxn ang="0">
                <a:pos x="67" y="199"/>
              </a:cxn>
              <a:cxn ang="0">
                <a:pos x="4" y="136"/>
              </a:cxn>
            </a:cxnLst>
            <a:rect l="0" t="0" r="r" b="b"/>
            <a:pathLst>
              <a:path w="660" h="357">
                <a:moveTo>
                  <a:pt x="4" y="136"/>
                </a:moveTo>
                <a:lnTo>
                  <a:pt x="0" y="139"/>
                </a:lnTo>
                <a:lnTo>
                  <a:pt x="63" y="203"/>
                </a:lnTo>
                <a:lnTo>
                  <a:pt x="100" y="234"/>
                </a:lnTo>
                <a:lnTo>
                  <a:pt x="138" y="257"/>
                </a:lnTo>
                <a:lnTo>
                  <a:pt x="193" y="289"/>
                </a:lnTo>
                <a:lnTo>
                  <a:pt x="253" y="317"/>
                </a:lnTo>
                <a:lnTo>
                  <a:pt x="303" y="332"/>
                </a:lnTo>
                <a:lnTo>
                  <a:pt x="366" y="354"/>
                </a:lnTo>
                <a:lnTo>
                  <a:pt x="431" y="357"/>
                </a:lnTo>
                <a:lnTo>
                  <a:pt x="503" y="342"/>
                </a:lnTo>
                <a:lnTo>
                  <a:pt x="551" y="304"/>
                </a:lnTo>
                <a:lnTo>
                  <a:pt x="581" y="269"/>
                </a:lnTo>
                <a:lnTo>
                  <a:pt x="601" y="233"/>
                </a:lnTo>
                <a:lnTo>
                  <a:pt x="629" y="194"/>
                </a:lnTo>
                <a:lnTo>
                  <a:pt x="640" y="148"/>
                </a:lnTo>
                <a:lnTo>
                  <a:pt x="653" y="96"/>
                </a:lnTo>
                <a:lnTo>
                  <a:pt x="660" y="36"/>
                </a:lnTo>
                <a:lnTo>
                  <a:pt x="649" y="0"/>
                </a:lnTo>
                <a:lnTo>
                  <a:pt x="644" y="1"/>
                </a:lnTo>
                <a:lnTo>
                  <a:pt x="655" y="36"/>
                </a:lnTo>
                <a:lnTo>
                  <a:pt x="647" y="94"/>
                </a:lnTo>
                <a:lnTo>
                  <a:pt x="634" y="147"/>
                </a:lnTo>
                <a:lnTo>
                  <a:pt x="624" y="192"/>
                </a:lnTo>
                <a:lnTo>
                  <a:pt x="596" y="230"/>
                </a:lnTo>
                <a:lnTo>
                  <a:pt x="576" y="266"/>
                </a:lnTo>
                <a:lnTo>
                  <a:pt x="549" y="298"/>
                </a:lnTo>
                <a:lnTo>
                  <a:pt x="500" y="336"/>
                </a:lnTo>
                <a:lnTo>
                  <a:pt x="431" y="351"/>
                </a:lnTo>
                <a:lnTo>
                  <a:pt x="368" y="349"/>
                </a:lnTo>
                <a:lnTo>
                  <a:pt x="313" y="330"/>
                </a:lnTo>
                <a:lnTo>
                  <a:pt x="251" y="310"/>
                </a:lnTo>
                <a:lnTo>
                  <a:pt x="198" y="286"/>
                </a:lnTo>
                <a:lnTo>
                  <a:pt x="141" y="252"/>
                </a:lnTo>
                <a:lnTo>
                  <a:pt x="103" y="229"/>
                </a:lnTo>
                <a:lnTo>
                  <a:pt x="67" y="199"/>
                </a:lnTo>
                <a:lnTo>
                  <a:pt x="4" y="13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56" name="Freeform 1028"/>
          <p:cNvSpPr>
            <a:spLocks/>
          </p:cNvSpPr>
          <p:nvPr/>
        </p:nvSpPr>
        <p:spPr bwMode="auto">
          <a:xfrm>
            <a:off x="9631363" y="4813300"/>
            <a:ext cx="660400" cy="1046163"/>
          </a:xfrm>
          <a:custGeom>
            <a:avLst/>
            <a:gdLst/>
            <a:ahLst/>
            <a:cxnLst>
              <a:cxn ang="0">
                <a:pos x="0" y="646"/>
              </a:cxn>
              <a:cxn ang="0">
                <a:pos x="0" y="651"/>
              </a:cxn>
              <a:cxn ang="0">
                <a:pos x="69" y="659"/>
              </a:cxn>
              <a:cxn ang="0">
                <a:pos x="130" y="641"/>
              </a:cxn>
              <a:cxn ang="0">
                <a:pos x="202" y="607"/>
              </a:cxn>
              <a:cxn ang="0">
                <a:pos x="264" y="569"/>
              </a:cxn>
              <a:cxn ang="0">
                <a:pos x="303" y="528"/>
              </a:cxn>
              <a:cxn ang="0">
                <a:pos x="339" y="487"/>
              </a:cxn>
              <a:cxn ang="0">
                <a:pos x="367" y="435"/>
              </a:cxn>
              <a:cxn ang="0">
                <a:pos x="385" y="387"/>
              </a:cxn>
              <a:cxn ang="0">
                <a:pos x="406" y="336"/>
              </a:cxn>
              <a:cxn ang="0">
                <a:pos x="416" y="282"/>
              </a:cxn>
              <a:cxn ang="0">
                <a:pos x="411" y="218"/>
              </a:cxn>
              <a:cxn ang="0">
                <a:pos x="401" y="150"/>
              </a:cxn>
              <a:cxn ang="0">
                <a:pos x="387" y="101"/>
              </a:cxn>
              <a:cxn ang="0">
                <a:pos x="371" y="57"/>
              </a:cxn>
              <a:cxn ang="0">
                <a:pos x="344" y="0"/>
              </a:cxn>
              <a:cxn ang="0">
                <a:pos x="339" y="2"/>
              </a:cxn>
              <a:cxn ang="0">
                <a:pos x="363" y="52"/>
              </a:cxn>
              <a:cxn ang="0">
                <a:pos x="383" y="105"/>
              </a:cxn>
              <a:cxn ang="0">
                <a:pos x="395" y="152"/>
              </a:cxn>
              <a:cxn ang="0">
                <a:pos x="405" y="218"/>
              </a:cxn>
              <a:cxn ang="0">
                <a:pos x="410" y="281"/>
              </a:cxn>
              <a:cxn ang="0">
                <a:pos x="400" y="334"/>
              </a:cxn>
              <a:cxn ang="0">
                <a:pos x="379" y="385"/>
              </a:cxn>
              <a:cxn ang="0">
                <a:pos x="362" y="435"/>
              </a:cxn>
              <a:cxn ang="0">
                <a:pos x="334" y="484"/>
              </a:cxn>
              <a:cxn ang="0">
                <a:pos x="299" y="524"/>
              </a:cxn>
              <a:cxn ang="0">
                <a:pos x="261" y="565"/>
              </a:cxn>
              <a:cxn ang="0">
                <a:pos x="196" y="604"/>
              </a:cxn>
              <a:cxn ang="0">
                <a:pos x="131" y="636"/>
              </a:cxn>
              <a:cxn ang="0">
                <a:pos x="69" y="653"/>
              </a:cxn>
              <a:cxn ang="0">
                <a:pos x="0" y="646"/>
              </a:cxn>
            </a:cxnLst>
            <a:rect l="0" t="0" r="r" b="b"/>
            <a:pathLst>
              <a:path w="416" h="659">
                <a:moveTo>
                  <a:pt x="0" y="646"/>
                </a:moveTo>
                <a:lnTo>
                  <a:pt x="0" y="651"/>
                </a:lnTo>
                <a:lnTo>
                  <a:pt x="69" y="659"/>
                </a:lnTo>
                <a:lnTo>
                  <a:pt x="130" y="641"/>
                </a:lnTo>
                <a:lnTo>
                  <a:pt x="202" y="607"/>
                </a:lnTo>
                <a:lnTo>
                  <a:pt x="264" y="569"/>
                </a:lnTo>
                <a:lnTo>
                  <a:pt x="303" y="528"/>
                </a:lnTo>
                <a:lnTo>
                  <a:pt x="339" y="487"/>
                </a:lnTo>
                <a:lnTo>
                  <a:pt x="367" y="435"/>
                </a:lnTo>
                <a:lnTo>
                  <a:pt x="385" y="387"/>
                </a:lnTo>
                <a:lnTo>
                  <a:pt x="406" y="336"/>
                </a:lnTo>
                <a:lnTo>
                  <a:pt x="416" y="282"/>
                </a:lnTo>
                <a:lnTo>
                  <a:pt x="411" y="218"/>
                </a:lnTo>
                <a:lnTo>
                  <a:pt x="401" y="150"/>
                </a:lnTo>
                <a:lnTo>
                  <a:pt x="387" y="101"/>
                </a:lnTo>
                <a:lnTo>
                  <a:pt x="371" y="57"/>
                </a:lnTo>
                <a:lnTo>
                  <a:pt x="344" y="0"/>
                </a:lnTo>
                <a:lnTo>
                  <a:pt x="339" y="2"/>
                </a:lnTo>
                <a:lnTo>
                  <a:pt x="363" y="52"/>
                </a:lnTo>
                <a:lnTo>
                  <a:pt x="383" y="105"/>
                </a:lnTo>
                <a:lnTo>
                  <a:pt x="395" y="152"/>
                </a:lnTo>
                <a:lnTo>
                  <a:pt x="405" y="218"/>
                </a:lnTo>
                <a:lnTo>
                  <a:pt x="410" y="281"/>
                </a:lnTo>
                <a:lnTo>
                  <a:pt x="400" y="334"/>
                </a:lnTo>
                <a:lnTo>
                  <a:pt x="379" y="385"/>
                </a:lnTo>
                <a:lnTo>
                  <a:pt x="362" y="435"/>
                </a:lnTo>
                <a:lnTo>
                  <a:pt x="334" y="484"/>
                </a:lnTo>
                <a:lnTo>
                  <a:pt x="299" y="524"/>
                </a:lnTo>
                <a:lnTo>
                  <a:pt x="261" y="565"/>
                </a:lnTo>
                <a:lnTo>
                  <a:pt x="196" y="604"/>
                </a:lnTo>
                <a:lnTo>
                  <a:pt x="131" y="636"/>
                </a:lnTo>
                <a:lnTo>
                  <a:pt x="69" y="653"/>
                </a:lnTo>
                <a:lnTo>
                  <a:pt x="0" y="64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57" name="Freeform 1029"/>
          <p:cNvSpPr>
            <a:spLocks/>
          </p:cNvSpPr>
          <p:nvPr/>
        </p:nvSpPr>
        <p:spPr bwMode="auto">
          <a:xfrm>
            <a:off x="9101138" y="5440363"/>
            <a:ext cx="884237" cy="547687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0" y="2"/>
              </a:cxn>
              <a:cxn ang="0">
                <a:pos x="29" y="60"/>
              </a:cxn>
              <a:cxn ang="0">
                <a:pos x="63" y="117"/>
              </a:cxn>
              <a:cxn ang="0">
                <a:pos x="108" y="169"/>
              </a:cxn>
              <a:cxn ang="0">
                <a:pos x="154" y="219"/>
              </a:cxn>
              <a:cxn ang="0">
                <a:pos x="203" y="268"/>
              </a:cxn>
              <a:cxn ang="0">
                <a:pos x="248" y="299"/>
              </a:cxn>
              <a:cxn ang="0">
                <a:pos x="300" y="330"/>
              </a:cxn>
              <a:cxn ang="0">
                <a:pos x="351" y="340"/>
              </a:cxn>
              <a:cxn ang="0">
                <a:pos x="400" y="345"/>
              </a:cxn>
              <a:cxn ang="0">
                <a:pos x="454" y="340"/>
              </a:cxn>
              <a:cxn ang="0">
                <a:pos x="501" y="328"/>
              </a:cxn>
              <a:cxn ang="0">
                <a:pos x="557" y="304"/>
              </a:cxn>
              <a:cxn ang="0">
                <a:pos x="555" y="299"/>
              </a:cxn>
              <a:cxn ang="0">
                <a:pos x="499" y="322"/>
              </a:cxn>
              <a:cxn ang="0">
                <a:pos x="453" y="334"/>
              </a:cxn>
              <a:cxn ang="0">
                <a:pos x="400" y="340"/>
              </a:cxn>
              <a:cxn ang="0">
                <a:pos x="353" y="334"/>
              </a:cxn>
              <a:cxn ang="0">
                <a:pos x="302" y="325"/>
              </a:cxn>
              <a:cxn ang="0">
                <a:pos x="251" y="295"/>
              </a:cxn>
              <a:cxn ang="0">
                <a:pos x="205" y="264"/>
              </a:cxn>
              <a:cxn ang="0">
                <a:pos x="157" y="216"/>
              </a:cxn>
              <a:cxn ang="0">
                <a:pos x="112" y="165"/>
              </a:cxn>
              <a:cxn ang="0">
                <a:pos x="68" y="114"/>
              </a:cxn>
              <a:cxn ang="0">
                <a:pos x="31" y="54"/>
              </a:cxn>
              <a:cxn ang="0">
                <a:pos x="5" y="0"/>
              </a:cxn>
            </a:cxnLst>
            <a:rect l="0" t="0" r="r" b="b"/>
            <a:pathLst>
              <a:path w="557" h="345">
                <a:moveTo>
                  <a:pt x="5" y="0"/>
                </a:moveTo>
                <a:lnTo>
                  <a:pt x="0" y="2"/>
                </a:lnTo>
                <a:lnTo>
                  <a:pt x="29" y="60"/>
                </a:lnTo>
                <a:lnTo>
                  <a:pt x="63" y="117"/>
                </a:lnTo>
                <a:lnTo>
                  <a:pt x="108" y="169"/>
                </a:lnTo>
                <a:lnTo>
                  <a:pt x="154" y="219"/>
                </a:lnTo>
                <a:lnTo>
                  <a:pt x="203" y="268"/>
                </a:lnTo>
                <a:lnTo>
                  <a:pt x="248" y="299"/>
                </a:lnTo>
                <a:lnTo>
                  <a:pt x="300" y="330"/>
                </a:lnTo>
                <a:lnTo>
                  <a:pt x="351" y="340"/>
                </a:lnTo>
                <a:lnTo>
                  <a:pt x="400" y="345"/>
                </a:lnTo>
                <a:lnTo>
                  <a:pt x="454" y="340"/>
                </a:lnTo>
                <a:lnTo>
                  <a:pt x="501" y="328"/>
                </a:lnTo>
                <a:lnTo>
                  <a:pt x="557" y="304"/>
                </a:lnTo>
                <a:lnTo>
                  <a:pt x="555" y="299"/>
                </a:lnTo>
                <a:lnTo>
                  <a:pt x="499" y="322"/>
                </a:lnTo>
                <a:lnTo>
                  <a:pt x="453" y="334"/>
                </a:lnTo>
                <a:lnTo>
                  <a:pt x="400" y="340"/>
                </a:lnTo>
                <a:lnTo>
                  <a:pt x="353" y="334"/>
                </a:lnTo>
                <a:lnTo>
                  <a:pt x="302" y="325"/>
                </a:lnTo>
                <a:lnTo>
                  <a:pt x="251" y="295"/>
                </a:lnTo>
                <a:lnTo>
                  <a:pt x="205" y="264"/>
                </a:lnTo>
                <a:lnTo>
                  <a:pt x="157" y="216"/>
                </a:lnTo>
                <a:lnTo>
                  <a:pt x="112" y="165"/>
                </a:lnTo>
                <a:lnTo>
                  <a:pt x="68" y="114"/>
                </a:lnTo>
                <a:lnTo>
                  <a:pt x="31" y="54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58" name="Freeform 1030"/>
          <p:cNvSpPr>
            <a:spLocks/>
          </p:cNvSpPr>
          <p:nvPr/>
        </p:nvSpPr>
        <p:spPr bwMode="auto">
          <a:xfrm>
            <a:off x="9137650" y="5618163"/>
            <a:ext cx="382588" cy="506412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0" y="2"/>
              </a:cxn>
              <a:cxn ang="0">
                <a:pos x="17" y="48"/>
              </a:cxn>
              <a:cxn ang="0">
                <a:pos x="40" y="109"/>
              </a:cxn>
              <a:cxn ang="0">
                <a:pos x="74" y="155"/>
              </a:cxn>
              <a:cxn ang="0">
                <a:pos x="115" y="219"/>
              </a:cxn>
              <a:cxn ang="0">
                <a:pos x="156" y="258"/>
              </a:cxn>
              <a:cxn ang="0">
                <a:pos x="188" y="284"/>
              </a:cxn>
              <a:cxn ang="0">
                <a:pos x="238" y="319"/>
              </a:cxn>
              <a:cxn ang="0">
                <a:pos x="241" y="315"/>
              </a:cxn>
              <a:cxn ang="0">
                <a:pos x="189" y="279"/>
              </a:cxn>
              <a:cxn ang="0">
                <a:pos x="160" y="254"/>
              </a:cxn>
              <a:cxn ang="0">
                <a:pos x="120" y="216"/>
              </a:cxn>
              <a:cxn ang="0">
                <a:pos x="79" y="153"/>
              </a:cxn>
              <a:cxn ang="0">
                <a:pos x="46" y="107"/>
              </a:cxn>
              <a:cxn ang="0">
                <a:pos x="23" y="46"/>
              </a:cxn>
              <a:cxn ang="0">
                <a:pos x="5" y="0"/>
              </a:cxn>
            </a:cxnLst>
            <a:rect l="0" t="0" r="r" b="b"/>
            <a:pathLst>
              <a:path w="241" h="319">
                <a:moveTo>
                  <a:pt x="5" y="0"/>
                </a:moveTo>
                <a:lnTo>
                  <a:pt x="0" y="2"/>
                </a:lnTo>
                <a:lnTo>
                  <a:pt x="17" y="48"/>
                </a:lnTo>
                <a:lnTo>
                  <a:pt x="40" y="109"/>
                </a:lnTo>
                <a:lnTo>
                  <a:pt x="74" y="155"/>
                </a:lnTo>
                <a:lnTo>
                  <a:pt x="115" y="219"/>
                </a:lnTo>
                <a:lnTo>
                  <a:pt x="156" y="258"/>
                </a:lnTo>
                <a:lnTo>
                  <a:pt x="188" y="284"/>
                </a:lnTo>
                <a:lnTo>
                  <a:pt x="238" y="319"/>
                </a:lnTo>
                <a:lnTo>
                  <a:pt x="241" y="315"/>
                </a:lnTo>
                <a:lnTo>
                  <a:pt x="189" y="279"/>
                </a:lnTo>
                <a:lnTo>
                  <a:pt x="160" y="254"/>
                </a:lnTo>
                <a:lnTo>
                  <a:pt x="120" y="216"/>
                </a:lnTo>
                <a:lnTo>
                  <a:pt x="79" y="153"/>
                </a:lnTo>
                <a:lnTo>
                  <a:pt x="46" y="107"/>
                </a:lnTo>
                <a:lnTo>
                  <a:pt x="23" y="46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59" name="Freeform 1031"/>
          <p:cNvSpPr>
            <a:spLocks/>
          </p:cNvSpPr>
          <p:nvPr/>
        </p:nvSpPr>
        <p:spPr bwMode="auto">
          <a:xfrm>
            <a:off x="9596438" y="4286250"/>
            <a:ext cx="1149350" cy="2260600"/>
          </a:xfrm>
          <a:custGeom>
            <a:avLst/>
            <a:gdLst/>
            <a:ahLst/>
            <a:cxnLst>
              <a:cxn ang="0">
                <a:pos x="579" y="53"/>
              </a:cxn>
              <a:cxn ang="0">
                <a:pos x="582" y="58"/>
              </a:cxn>
              <a:cxn ang="0">
                <a:pos x="587" y="65"/>
              </a:cxn>
              <a:cxn ang="0">
                <a:pos x="594" y="75"/>
              </a:cxn>
              <a:cxn ang="0">
                <a:pos x="600" y="85"/>
              </a:cxn>
              <a:cxn ang="0">
                <a:pos x="605" y="94"/>
              </a:cxn>
              <a:cxn ang="0">
                <a:pos x="608" y="103"/>
              </a:cxn>
              <a:cxn ang="0">
                <a:pos x="612" y="115"/>
              </a:cxn>
              <a:cxn ang="0">
                <a:pos x="617" y="129"/>
              </a:cxn>
              <a:cxn ang="0">
                <a:pos x="622" y="143"/>
              </a:cxn>
              <a:cxn ang="0">
                <a:pos x="626" y="154"/>
              </a:cxn>
              <a:cxn ang="0">
                <a:pos x="629" y="161"/>
              </a:cxn>
              <a:cxn ang="0">
                <a:pos x="635" y="228"/>
              </a:cxn>
              <a:cxn ang="0">
                <a:pos x="653" y="382"/>
              </a:cxn>
              <a:cxn ang="0">
                <a:pos x="640" y="547"/>
              </a:cxn>
              <a:cxn ang="0">
                <a:pos x="615" y="682"/>
              </a:cxn>
              <a:cxn ang="0">
                <a:pos x="606" y="836"/>
              </a:cxn>
              <a:cxn ang="0">
                <a:pos x="567" y="922"/>
              </a:cxn>
              <a:cxn ang="0">
                <a:pos x="508" y="1019"/>
              </a:cxn>
              <a:cxn ang="0">
                <a:pos x="441" y="1105"/>
              </a:cxn>
              <a:cxn ang="0">
                <a:pos x="357" y="1198"/>
              </a:cxn>
              <a:cxn ang="0">
                <a:pos x="214" y="1248"/>
              </a:cxn>
              <a:cxn ang="0">
                <a:pos x="100" y="1285"/>
              </a:cxn>
              <a:cxn ang="0">
                <a:pos x="0" y="1287"/>
              </a:cxn>
              <a:cxn ang="0">
                <a:pos x="49" y="1358"/>
              </a:cxn>
              <a:cxn ang="0">
                <a:pos x="87" y="1417"/>
              </a:cxn>
              <a:cxn ang="0">
                <a:pos x="166" y="1419"/>
              </a:cxn>
              <a:cxn ang="0">
                <a:pos x="316" y="1391"/>
              </a:cxn>
              <a:cxn ang="0">
                <a:pos x="419" y="1310"/>
              </a:cxn>
              <a:cxn ang="0">
                <a:pos x="462" y="1215"/>
              </a:cxn>
              <a:cxn ang="0">
                <a:pos x="493" y="1105"/>
              </a:cxn>
              <a:cxn ang="0">
                <a:pos x="554" y="1014"/>
              </a:cxn>
              <a:cxn ang="0">
                <a:pos x="635" y="917"/>
              </a:cxn>
              <a:cxn ang="0">
                <a:pos x="658" y="833"/>
              </a:cxn>
              <a:cxn ang="0">
                <a:pos x="688" y="749"/>
              </a:cxn>
              <a:cxn ang="0">
                <a:pos x="686" y="664"/>
              </a:cxn>
              <a:cxn ang="0">
                <a:pos x="711" y="563"/>
              </a:cxn>
              <a:cxn ang="0">
                <a:pos x="724" y="456"/>
              </a:cxn>
              <a:cxn ang="0">
                <a:pos x="704" y="331"/>
              </a:cxn>
              <a:cxn ang="0">
                <a:pos x="688" y="203"/>
              </a:cxn>
              <a:cxn ang="0">
                <a:pos x="693" y="119"/>
              </a:cxn>
              <a:cxn ang="0">
                <a:pos x="717" y="35"/>
              </a:cxn>
              <a:cxn ang="0">
                <a:pos x="645" y="30"/>
              </a:cxn>
              <a:cxn ang="0">
                <a:pos x="579" y="53"/>
              </a:cxn>
            </a:cxnLst>
            <a:rect l="0" t="0" r="r" b="b"/>
            <a:pathLst>
              <a:path w="724" h="1424">
                <a:moveTo>
                  <a:pt x="579" y="53"/>
                </a:moveTo>
                <a:lnTo>
                  <a:pt x="579" y="53"/>
                </a:lnTo>
                <a:lnTo>
                  <a:pt x="580" y="55"/>
                </a:lnTo>
                <a:lnTo>
                  <a:pt x="582" y="58"/>
                </a:lnTo>
                <a:lnTo>
                  <a:pt x="585" y="61"/>
                </a:lnTo>
                <a:lnTo>
                  <a:pt x="587" y="65"/>
                </a:lnTo>
                <a:lnTo>
                  <a:pt x="591" y="70"/>
                </a:lnTo>
                <a:lnTo>
                  <a:pt x="594" y="75"/>
                </a:lnTo>
                <a:lnTo>
                  <a:pt x="597" y="80"/>
                </a:lnTo>
                <a:lnTo>
                  <a:pt x="600" y="85"/>
                </a:lnTo>
                <a:lnTo>
                  <a:pt x="602" y="90"/>
                </a:lnTo>
                <a:lnTo>
                  <a:pt x="605" y="94"/>
                </a:lnTo>
                <a:lnTo>
                  <a:pt x="606" y="99"/>
                </a:lnTo>
                <a:lnTo>
                  <a:pt x="608" y="103"/>
                </a:lnTo>
                <a:lnTo>
                  <a:pt x="610" y="109"/>
                </a:lnTo>
                <a:lnTo>
                  <a:pt x="612" y="115"/>
                </a:lnTo>
                <a:lnTo>
                  <a:pt x="615" y="121"/>
                </a:lnTo>
                <a:lnTo>
                  <a:pt x="617" y="129"/>
                </a:lnTo>
                <a:lnTo>
                  <a:pt x="620" y="136"/>
                </a:lnTo>
                <a:lnTo>
                  <a:pt x="622" y="143"/>
                </a:lnTo>
                <a:lnTo>
                  <a:pt x="624" y="149"/>
                </a:lnTo>
                <a:lnTo>
                  <a:pt x="626" y="154"/>
                </a:lnTo>
                <a:lnTo>
                  <a:pt x="628" y="158"/>
                </a:lnTo>
                <a:lnTo>
                  <a:pt x="629" y="161"/>
                </a:lnTo>
                <a:lnTo>
                  <a:pt x="630" y="162"/>
                </a:lnTo>
                <a:lnTo>
                  <a:pt x="635" y="228"/>
                </a:lnTo>
                <a:lnTo>
                  <a:pt x="637" y="308"/>
                </a:lnTo>
                <a:lnTo>
                  <a:pt x="653" y="382"/>
                </a:lnTo>
                <a:lnTo>
                  <a:pt x="653" y="461"/>
                </a:lnTo>
                <a:lnTo>
                  <a:pt x="640" y="547"/>
                </a:lnTo>
                <a:lnTo>
                  <a:pt x="630" y="619"/>
                </a:lnTo>
                <a:lnTo>
                  <a:pt x="615" y="682"/>
                </a:lnTo>
                <a:lnTo>
                  <a:pt x="617" y="767"/>
                </a:lnTo>
                <a:lnTo>
                  <a:pt x="606" y="836"/>
                </a:lnTo>
                <a:lnTo>
                  <a:pt x="586" y="889"/>
                </a:lnTo>
                <a:lnTo>
                  <a:pt x="567" y="922"/>
                </a:lnTo>
                <a:lnTo>
                  <a:pt x="541" y="971"/>
                </a:lnTo>
                <a:lnTo>
                  <a:pt x="508" y="1019"/>
                </a:lnTo>
                <a:lnTo>
                  <a:pt x="482" y="1052"/>
                </a:lnTo>
                <a:lnTo>
                  <a:pt x="441" y="1105"/>
                </a:lnTo>
                <a:lnTo>
                  <a:pt x="411" y="1157"/>
                </a:lnTo>
                <a:lnTo>
                  <a:pt x="357" y="1198"/>
                </a:lnTo>
                <a:lnTo>
                  <a:pt x="294" y="1235"/>
                </a:lnTo>
                <a:lnTo>
                  <a:pt x="214" y="1248"/>
                </a:lnTo>
                <a:lnTo>
                  <a:pt x="143" y="1274"/>
                </a:lnTo>
                <a:lnTo>
                  <a:pt x="100" y="1285"/>
                </a:lnTo>
                <a:lnTo>
                  <a:pt x="54" y="1290"/>
                </a:lnTo>
                <a:lnTo>
                  <a:pt x="0" y="1287"/>
                </a:lnTo>
                <a:lnTo>
                  <a:pt x="23" y="1320"/>
                </a:lnTo>
                <a:lnTo>
                  <a:pt x="49" y="1358"/>
                </a:lnTo>
                <a:lnTo>
                  <a:pt x="69" y="1397"/>
                </a:lnTo>
                <a:lnTo>
                  <a:pt x="87" y="1417"/>
                </a:lnTo>
                <a:lnTo>
                  <a:pt x="125" y="1424"/>
                </a:lnTo>
                <a:lnTo>
                  <a:pt x="166" y="1419"/>
                </a:lnTo>
                <a:lnTo>
                  <a:pt x="235" y="1406"/>
                </a:lnTo>
                <a:lnTo>
                  <a:pt x="316" y="1391"/>
                </a:lnTo>
                <a:lnTo>
                  <a:pt x="370" y="1361"/>
                </a:lnTo>
                <a:lnTo>
                  <a:pt x="419" y="1310"/>
                </a:lnTo>
                <a:lnTo>
                  <a:pt x="441" y="1266"/>
                </a:lnTo>
                <a:lnTo>
                  <a:pt x="462" y="1215"/>
                </a:lnTo>
                <a:lnTo>
                  <a:pt x="474" y="1151"/>
                </a:lnTo>
                <a:lnTo>
                  <a:pt x="493" y="1105"/>
                </a:lnTo>
                <a:lnTo>
                  <a:pt x="528" y="1057"/>
                </a:lnTo>
                <a:lnTo>
                  <a:pt x="554" y="1014"/>
                </a:lnTo>
                <a:lnTo>
                  <a:pt x="604" y="961"/>
                </a:lnTo>
                <a:lnTo>
                  <a:pt x="635" y="917"/>
                </a:lnTo>
                <a:lnTo>
                  <a:pt x="655" y="874"/>
                </a:lnTo>
                <a:lnTo>
                  <a:pt x="658" y="833"/>
                </a:lnTo>
                <a:lnTo>
                  <a:pt x="663" y="789"/>
                </a:lnTo>
                <a:lnTo>
                  <a:pt x="688" y="749"/>
                </a:lnTo>
                <a:lnTo>
                  <a:pt x="683" y="716"/>
                </a:lnTo>
                <a:lnTo>
                  <a:pt x="686" y="664"/>
                </a:lnTo>
                <a:lnTo>
                  <a:pt x="696" y="613"/>
                </a:lnTo>
                <a:lnTo>
                  <a:pt x="711" y="563"/>
                </a:lnTo>
                <a:lnTo>
                  <a:pt x="717" y="512"/>
                </a:lnTo>
                <a:lnTo>
                  <a:pt x="724" y="456"/>
                </a:lnTo>
                <a:lnTo>
                  <a:pt x="714" y="389"/>
                </a:lnTo>
                <a:lnTo>
                  <a:pt x="704" y="331"/>
                </a:lnTo>
                <a:lnTo>
                  <a:pt x="691" y="272"/>
                </a:lnTo>
                <a:lnTo>
                  <a:pt x="688" y="203"/>
                </a:lnTo>
                <a:lnTo>
                  <a:pt x="688" y="157"/>
                </a:lnTo>
                <a:lnTo>
                  <a:pt x="693" y="119"/>
                </a:lnTo>
                <a:lnTo>
                  <a:pt x="709" y="78"/>
                </a:lnTo>
                <a:lnTo>
                  <a:pt x="717" y="35"/>
                </a:lnTo>
                <a:lnTo>
                  <a:pt x="678" y="0"/>
                </a:lnTo>
                <a:lnTo>
                  <a:pt x="645" y="30"/>
                </a:lnTo>
                <a:lnTo>
                  <a:pt x="617" y="46"/>
                </a:lnTo>
                <a:lnTo>
                  <a:pt x="579" y="53"/>
                </a:lnTo>
                <a:lnTo>
                  <a:pt x="579" y="53"/>
                </a:lnTo>
                <a:close/>
              </a:path>
            </a:pathLst>
          </a:custGeom>
          <a:solidFill>
            <a:srgbClr val="CCFFC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60" name="Freeform 1032"/>
          <p:cNvSpPr>
            <a:spLocks/>
          </p:cNvSpPr>
          <p:nvPr/>
        </p:nvSpPr>
        <p:spPr bwMode="auto">
          <a:xfrm>
            <a:off x="10506075" y="4370388"/>
            <a:ext cx="19050" cy="0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0"/>
              </a:cxn>
              <a:cxn ang="0">
                <a:pos x="0" y="0"/>
              </a:cxn>
              <a:cxn ang="0">
                <a:pos x="6" y="0"/>
              </a:cxn>
              <a:cxn ang="0">
                <a:pos x="12" y="0"/>
              </a:cxn>
              <a:cxn ang="0">
                <a:pos x="12" y="0"/>
              </a:cxn>
            </a:cxnLst>
            <a:rect l="0" t="0" r="r" b="b"/>
            <a:pathLst>
              <a:path w="12">
                <a:moveTo>
                  <a:pt x="12" y="0"/>
                </a:moveTo>
                <a:lnTo>
                  <a:pt x="0" y="0"/>
                </a:lnTo>
                <a:lnTo>
                  <a:pt x="0" y="0"/>
                </a:lnTo>
                <a:lnTo>
                  <a:pt x="6" y="0"/>
                </a:lnTo>
                <a:lnTo>
                  <a:pt x="12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61" name="Freeform 1033"/>
          <p:cNvSpPr>
            <a:spLocks/>
          </p:cNvSpPr>
          <p:nvPr/>
        </p:nvSpPr>
        <p:spPr bwMode="auto">
          <a:xfrm>
            <a:off x="10506075" y="4364038"/>
            <a:ext cx="69850" cy="106362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4"/>
              </a:cxn>
              <a:cxn ang="0">
                <a:pos x="2" y="9"/>
              </a:cxn>
              <a:cxn ang="0">
                <a:pos x="2" y="9"/>
              </a:cxn>
              <a:cxn ang="0">
                <a:pos x="4" y="12"/>
              </a:cxn>
              <a:cxn ang="0">
                <a:pos x="6" y="15"/>
              </a:cxn>
              <a:cxn ang="0">
                <a:pos x="8" y="17"/>
              </a:cxn>
              <a:cxn ang="0">
                <a:pos x="13" y="24"/>
              </a:cxn>
              <a:cxn ang="0">
                <a:pos x="17" y="32"/>
              </a:cxn>
              <a:cxn ang="0">
                <a:pos x="20" y="37"/>
              </a:cxn>
              <a:cxn ang="0">
                <a:pos x="21" y="38"/>
              </a:cxn>
              <a:cxn ang="0">
                <a:pos x="27" y="50"/>
              </a:cxn>
              <a:cxn ang="0">
                <a:pos x="29" y="54"/>
              </a:cxn>
              <a:cxn ang="0">
                <a:pos x="31" y="61"/>
              </a:cxn>
              <a:cxn ang="0">
                <a:pos x="33" y="67"/>
              </a:cxn>
              <a:cxn ang="0">
                <a:pos x="39" y="66"/>
              </a:cxn>
              <a:cxn ang="0">
                <a:pos x="44" y="64"/>
              </a:cxn>
              <a:cxn ang="0">
                <a:pos x="42" y="58"/>
              </a:cxn>
              <a:cxn ang="0">
                <a:pos x="38" y="45"/>
              </a:cxn>
              <a:cxn ang="0">
                <a:pos x="36" y="41"/>
              </a:cxn>
              <a:cxn ang="0">
                <a:pos x="33" y="34"/>
              </a:cxn>
              <a:cxn ang="0">
                <a:pos x="27" y="25"/>
              </a:cxn>
              <a:cxn ang="0">
                <a:pos x="25" y="20"/>
              </a:cxn>
              <a:cxn ang="0">
                <a:pos x="23" y="17"/>
              </a:cxn>
              <a:cxn ang="0">
                <a:pos x="21" y="15"/>
              </a:cxn>
              <a:cxn ang="0">
                <a:pos x="17" y="10"/>
              </a:cxn>
              <a:cxn ang="0">
                <a:pos x="14" y="5"/>
              </a:cxn>
              <a:cxn ang="0">
                <a:pos x="13" y="3"/>
              </a:cxn>
              <a:cxn ang="0">
                <a:pos x="10" y="0"/>
              </a:cxn>
              <a:cxn ang="0">
                <a:pos x="6" y="4"/>
              </a:cxn>
              <a:cxn ang="0">
                <a:pos x="0" y="4"/>
              </a:cxn>
            </a:cxnLst>
            <a:rect l="0" t="0" r="r" b="b"/>
            <a:pathLst>
              <a:path w="44" h="67">
                <a:moveTo>
                  <a:pt x="0" y="4"/>
                </a:moveTo>
                <a:lnTo>
                  <a:pt x="0" y="4"/>
                </a:lnTo>
                <a:lnTo>
                  <a:pt x="2" y="9"/>
                </a:lnTo>
                <a:lnTo>
                  <a:pt x="2" y="9"/>
                </a:lnTo>
                <a:lnTo>
                  <a:pt x="4" y="12"/>
                </a:lnTo>
                <a:lnTo>
                  <a:pt x="6" y="15"/>
                </a:lnTo>
                <a:lnTo>
                  <a:pt x="8" y="17"/>
                </a:lnTo>
                <a:lnTo>
                  <a:pt x="13" y="24"/>
                </a:lnTo>
                <a:lnTo>
                  <a:pt x="17" y="32"/>
                </a:lnTo>
                <a:lnTo>
                  <a:pt x="20" y="37"/>
                </a:lnTo>
                <a:lnTo>
                  <a:pt x="21" y="38"/>
                </a:lnTo>
                <a:lnTo>
                  <a:pt x="27" y="50"/>
                </a:lnTo>
                <a:lnTo>
                  <a:pt x="29" y="54"/>
                </a:lnTo>
                <a:lnTo>
                  <a:pt x="31" y="61"/>
                </a:lnTo>
                <a:lnTo>
                  <a:pt x="33" y="67"/>
                </a:lnTo>
                <a:lnTo>
                  <a:pt x="39" y="66"/>
                </a:lnTo>
                <a:lnTo>
                  <a:pt x="44" y="64"/>
                </a:lnTo>
                <a:lnTo>
                  <a:pt x="42" y="58"/>
                </a:lnTo>
                <a:lnTo>
                  <a:pt x="38" y="45"/>
                </a:lnTo>
                <a:lnTo>
                  <a:pt x="36" y="41"/>
                </a:lnTo>
                <a:lnTo>
                  <a:pt x="33" y="34"/>
                </a:lnTo>
                <a:lnTo>
                  <a:pt x="27" y="25"/>
                </a:lnTo>
                <a:lnTo>
                  <a:pt x="25" y="20"/>
                </a:lnTo>
                <a:lnTo>
                  <a:pt x="23" y="17"/>
                </a:lnTo>
                <a:lnTo>
                  <a:pt x="21" y="15"/>
                </a:lnTo>
                <a:lnTo>
                  <a:pt x="17" y="10"/>
                </a:lnTo>
                <a:lnTo>
                  <a:pt x="14" y="5"/>
                </a:lnTo>
                <a:lnTo>
                  <a:pt x="13" y="3"/>
                </a:lnTo>
                <a:lnTo>
                  <a:pt x="10" y="0"/>
                </a:lnTo>
                <a:lnTo>
                  <a:pt x="6" y="4"/>
                </a:lnTo>
                <a:lnTo>
                  <a:pt x="0" y="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62" name="Freeform 1034"/>
          <p:cNvSpPr>
            <a:spLocks/>
          </p:cNvSpPr>
          <p:nvPr/>
        </p:nvSpPr>
        <p:spPr bwMode="auto">
          <a:xfrm>
            <a:off x="10558463" y="4464050"/>
            <a:ext cx="46037" cy="80963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5" y="16"/>
              </a:cxn>
              <a:cxn ang="0">
                <a:pos x="4" y="13"/>
              </a:cxn>
              <a:cxn ang="0">
                <a:pos x="6" y="21"/>
              </a:cxn>
              <a:cxn ang="0">
                <a:pos x="9" y="28"/>
              </a:cxn>
              <a:cxn ang="0">
                <a:pos x="11" y="33"/>
              </a:cxn>
              <a:cxn ang="0">
                <a:pos x="13" y="39"/>
              </a:cxn>
              <a:cxn ang="0">
                <a:pos x="15" y="46"/>
              </a:cxn>
              <a:cxn ang="0">
                <a:pos x="17" y="49"/>
              </a:cxn>
              <a:cxn ang="0">
                <a:pos x="18" y="51"/>
              </a:cxn>
              <a:cxn ang="0">
                <a:pos x="23" y="49"/>
              </a:cxn>
              <a:cxn ang="0">
                <a:pos x="29" y="46"/>
              </a:cxn>
              <a:cxn ang="0">
                <a:pos x="28" y="44"/>
              </a:cxn>
              <a:cxn ang="0">
                <a:pos x="25" y="39"/>
              </a:cxn>
              <a:cxn ang="0">
                <a:pos x="24" y="35"/>
              </a:cxn>
              <a:cxn ang="0">
                <a:pos x="22" y="29"/>
              </a:cxn>
              <a:cxn ang="0">
                <a:pos x="18" y="19"/>
              </a:cxn>
              <a:cxn ang="0">
                <a:pos x="16" y="13"/>
              </a:cxn>
              <a:cxn ang="0">
                <a:pos x="14" y="6"/>
              </a:cxn>
              <a:cxn ang="0">
                <a:pos x="11" y="0"/>
              </a:cxn>
              <a:cxn ang="0">
                <a:pos x="6" y="3"/>
              </a:cxn>
              <a:cxn ang="0">
                <a:pos x="0" y="4"/>
              </a:cxn>
            </a:cxnLst>
            <a:rect l="0" t="0" r="r" b="b"/>
            <a:pathLst>
              <a:path w="29" h="51">
                <a:moveTo>
                  <a:pt x="0" y="4"/>
                </a:moveTo>
                <a:lnTo>
                  <a:pt x="5" y="16"/>
                </a:lnTo>
                <a:lnTo>
                  <a:pt x="4" y="13"/>
                </a:lnTo>
                <a:lnTo>
                  <a:pt x="6" y="21"/>
                </a:lnTo>
                <a:lnTo>
                  <a:pt x="9" y="28"/>
                </a:lnTo>
                <a:lnTo>
                  <a:pt x="11" y="33"/>
                </a:lnTo>
                <a:lnTo>
                  <a:pt x="13" y="39"/>
                </a:lnTo>
                <a:lnTo>
                  <a:pt x="15" y="46"/>
                </a:lnTo>
                <a:lnTo>
                  <a:pt x="17" y="49"/>
                </a:lnTo>
                <a:lnTo>
                  <a:pt x="18" y="51"/>
                </a:lnTo>
                <a:lnTo>
                  <a:pt x="23" y="49"/>
                </a:lnTo>
                <a:lnTo>
                  <a:pt x="29" y="46"/>
                </a:lnTo>
                <a:lnTo>
                  <a:pt x="28" y="44"/>
                </a:lnTo>
                <a:lnTo>
                  <a:pt x="25" y="39"/>
                </a:lnTo>
                <a:lnTo>
                  <a:pt x="24" y="35"/>
                </a:lnTo>
                <a:lnTo>
                  <a:pt x="22" y="29"/>
                </a:lnTo>
                <a:lnTo>
                  <a:pt x="18" y="19"/>
                </a:lnTo>
                <a:lnTo>
                  <a:pt x="16" y="13"/>
                </a:lnTo>
                <a:lnTo>
                  <a:pt x="14" y="6"/>
                </a:lnTo>
                <a:lnTo>
                  <a:pt x="11" y="0"/>
                </a:lnTo>
                <a:lnTo>
                  <a:pt x="6" y="3"/>
                </a:lnTo>
                <a:lnTo>
                  <a:pt x="0" y="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63" name="Freeform 1035"/>
          <p:cNvSpPr>
            <a:spLocks/>
          </p:cNvSpPr>
          <p:nvPr/>
        </p:nvSpPr>
        <p:spPr bwMode="auto">
          <a:xfrm>
            <a:off x="10587038" y="4537075"/>
            <a:ext cx="17462" cy="9525"/>
          </a:xfrm>
          <a:custGeom>
            <a:avLst/>
            <a:gdLst/>
            <a:ahLst/>
            <a:cxnLst>
              <a:cxn ang="0">
                <a:pos x="5" y="3"/>
              </a:cxn>
              <a:cxn ang="0">
                <a:pos x="0" y="5"/>
              </a:cxn>
              <a:cxn ang="0">
                <a:pos x="0" y="6"/>
              </a:cxn>
              <a:cxn ang="0">
                <a:pos x="6" y="4"/>
              </a:cxn>
              <a:cxn ang="0">
                <a:pos x="11" y="2"/>
              </a:cxn>
              <a:cxn ang="0">
                <a:pos x="11" y="1"/>
              </a:cxn>
              <a:cxn ang="0">
                <a:pos x="11" y="0"/>
              </a:cxn>
              <a:cxn ang="0">
                <a:pos x="11" y="0"/>
              </a:cxn>
              <a:cxn ang="0">
                <a:pos x="5" y="3"/>
              </a:cxn>
            </a:cxnLst>
            <a:rect l="0" t="0" r="r" b="b"/>
            <a:pathLst>
              <a:path w="11" h="6">
                <a:moveTo>
                  <a:pt x="5" y="3"/>
                </a:moveTo>
                <a:lnTo>
                  <a:pt x="0" y="5"/>
                </a:lnTo>
                <a:lnTo>
                  <a:pt x="0" y="6"/>
                </a:lnTo>
                <a:lnTo>
                  <a:pt x="6" y="4"/>
                </a:lnTo>
                <a:lnTo>
                  <a:pt x="11" y="2"/>
                </a:lnTo>
                <a:lnTo>
                  <a:pt x="11" y="1"/>
                </a:lnTo>
                <a:lnTo>
                  <a:pt x="11" y="0"/>
                </a:lnTo>
                <a:lnTo>
                  <a:pt x="11" y="0"/>
                </a:lnTo>
                <a:lnTo>
                  <a:pt x="5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64" name="Freeform 1036"/>
          <p:cNvSpPr>
            <a:spLocks/>
          </p:cNvSpPr>
          <p:nvPr/>
        </p:nvSpPr>
        <p:spPr bwMode="auto">
          <a:xfrm>
            <a:off x="9588500" y="4540250"/>
            <a:ext cx="1054100" cy="2016125"/>
          </a:xfrm>
          <a:custGeom>
            <a:avLst/>
            <a:gdLst/>
            <a:ahLst/>
            <a:cxnLst>
              <a:cxn ang="0">
                <a:pos x="635" y="2"/>
              </a:cxn>
              <a:cxn ang="0">
                <a:pos x="629" y="3"/>
              </a:cxn>
              <a:cxn ang="0">
                <a:pos x="634" y="69"/>
              </a:cxn>
              <a:cxn ang="0">
                <a:pos x="636" y="148"/>
              </a:cxn>
              <a:cxn ang="0">
                <a:pos x="652" y="222"/>
              </a:cxn>
              <a:cxn ang="0">
                <a:pos x="652" y="300"/>
              </a:cxn>
              <a:cxn ang="0">
                <a:pos x="639" y="387"/>
              </a:cxn>
              <a:cxn ang="0">
                <a:pos x="629" y="456"/>
              </a:cxn>
              <a:cxn ang="0">
                <a:pos x="614" y="521"/>
              </a:cxn>
              <a:cxn ang="0">
                <a:pos x="616" y="606"/>
              </a:cxn>
              <a:cxn ang="0">
                <a:pos x="605" y="675"/>
              </a:cxn>
              <a:cxn ang="0">
                <a:pos x="586" y="727"/>
              </a:cxn>
              <a:cxn ang="0">
                <a:pos x="566" y="759"/>
              </a:cxn>
              <a:cxn ang="0">
                <a:pos x="541" y="806"/>
              </a:cxn>
              <a:cxn ang="0">
                <a:pos x="507" y="857"/>
              </a:cxn>
              <a:cxn ang="0">
                <a:pos x="483" y="888"/>
              </a:cxn>
              <a:cxn ang="0">
                <a:pos x="441" y="941"/>
              </a:cxn>
              <a:cxn ang="0">
                <a:pos x="411" y="993"/>
              </a:cxn>
              <a:cxn ang="0">
                <a:pos x="358" y="1033"/>
              </a:cxn>
              <a:cxn ang="0">
                <a:pos x="298" y="1070"/>
              </a:cxn>
              <a:cxn ang="0">
                <a:pos x="219" y="1082"/>
              </a:cxn>
              <a:cxn ang="0">
                <a:pos x="149" y="1107"/>
              </a:cxn>
              <a:cxn ang="0">
                <a:pos x="103" y="1119"/>
              </a:cxn>
              <a:cxn ang="0">
                <a:pos x="58" y="1124"/>
              </a:cxn>
              <a:cxn ang="0">
                <a:pos x="5" y="1121"/>
              </a:cxn>
              <a:cxn ang="0">
                <a:pos x="0" y="1130"/>
              </a:cxn>
              <a:cxn ang="0">
                <a:pos x="23" y="1163"/>
              </a:cxn>
              <a:cxn ang="0">
                <a:pos x="49" y="1203"/>
              </a:cxn>
              <a:cxn ang="0">
                <a:pos x="70" y="1240"/>
              </a:cxn>
              <a:cxn ang="0">
                <a:pos x="89" y="1262"/>
              </a:cxn>
              <a:cxn ang="0">
                <a:pos x="129" y="1270"/>
              </a:cxn>
              <a:cxn ang="0">
                <a:pos x="130" y="1258"/>
              </a:cxn>
              <a:cxn ang="0">
                <a:pos x="95" y="1251"/>
              </a:cxn>
              <a:cxn ang="0">
                <a:pos x="79" y="1233"/>
              </a:cxn>
              <a:cxn ang="0">
                <a:pos x="58" y="1193"/>
              </a:cxn>
              <a:cxn ang="0">
                <a:pos x="33" y="1157"/>
              </a:cxn>
              <a:cxn ang="0">
                <a:pos x="17" y="1133"/>
              </a:cxn>
              <a:cxn ang="0">
                <a:pos x="59" y="1136"/>
              </a:cxn>
              <a:cxn ang="0">
                <a:pos x="107" y="1131"/>
              </a:cxn>
              <a:cxn ang="0">
                <a:pos x="147" y="1120"/>
              </a:cxn>
              <a:cxn ang="0">
                <a:pos x="220" y="1094"/>
              </a:cxn>
              <a:cxn ang="0">
                <a:pos x="300" y="1081"/>
              </a:cxn>
              <a:cxn ang="0">
                <a:pos x="366" y="1042"/>
              </a:cxn>
              <a:cxn ang="0">
                <a:pos x="420" y="1001"/>
              </a:cxn>
              <a:cxn ang="0">
                <a:pos x="451" y="950"/>
              </a:cxn>
              <a:cxn ang="0">
                <a:pos x="492" y="895"/>
              </a:cxn>
              <a:cxn ang="0">
                <a:pos x="518" y="861"/>
              </a:cxn>
              <a:cxn ang="0">
                <a:pos x="550" y="815"/>
              </a:cxn>
              <a:cxn ang="0">
                <a:pos x="577" y="764"/>
              </a:cxn>
              <a:cxn ang="0">
                <a:pos x="597" y="731"/>
              </a:cxn>
              <a:cxn ang="0">
                <a:pos x="617" y="676"/>
              </a:cxn>
              <a:cxn ang="0">
                <a:pos x="628" y="607"/>
              </a:cxn>
              <a:cxn ang="0">
                <a:pos x="626" y="524"/>
              </a:cxn>
              <a:cxn ang="0">
                <a:pos x="641" y="461"/>
              </a:cxn>
              <a:cxn ang="0">
                <a:pos x="651" y="388"/>
              </a:cxn>
              <a:cxn ang="0">
                <a:pos x="664" y="301"/>
              </a:cxn>
              <a:cxn ang="0">
                <a:pos x="664" y="221"/>
              </a:cxn>
              <a:cxn ang="0">
                <a:pos x="648" y="147"/>
              </a:cxn>
              <a:cxn ang="0">
                <a:pos x="646" y="68"/>
              </a:cxn>
              <a:cxn ang="0">
                <a:pos x="641" y="2"/>
              </a:cxn>
              <a:cxn ang="0">
                <a:pos x="640" y="0"/>
              </a:cxn>
              <a:cxn ang="0">
                <a:pos x="640" y="0"/>
              </a:cxn>
              <a:cxn ang="0">
                <a:pos x="635" y="2"/>
              </a:cxn>
            </a:cxnLst>
            <a:rect l="0" t="0" r="r" b="b"/>
            <a:pathLst>
              <a:path w="664" h="1270">
                <a:moveTo>
                  <a:pt x="635" y="2"/>
                </a:moveTo>
                <a:lnTo>
                  <a:pt x="629" y="3"/>
                </a:lnTo>
                <a:lnTo>
                  <a:pt x="634" y="69"/>
                </a:lnTo>
                <a:lnTo>
                  <a:pt x="636" y="148"/>
                </a:lnTo>
                <a:lnTo>
                  <a:pt x="652" y="222"/>
                </a:lnTo>
                <a:lnTo>
                  <a:pt x="652" y="300"/>
                </a:lnTo>
                <a:lnTo>
                  <a:pt x="639" y="387"/>
                </a:lnTo>
                <a:lnTo>
                  <a:pt x="629" y="456"/>
                </a:lnTo>
                <a:lnTo>
                  <a:pt x="614" y="521"/>
                </a:lnTo>
                <a:lnTo>
                  <a:pt x="616" y="606"/>
                </a:lnTo>
                <a:lnTo>
                  <a:pt x="605" y="675"/>
                </a:lnTo>
                <a:lnTo>
                  <a:pt x="586" y="727"/>
                </a:lnTo>
                <a:lnTo>
                  <a:pt x="566" y="759"/>
                </a:lnTo>
                <a:lnTo>
                  <a:pt x="541" y="806"/>
                </a:lnTo>
                <a:lnTo>
                  <a:pt x="507" y="857"/>
                </a:lnTo>
                <a:lnTo>
                  <a:pt x="483" y="888"/>
                </a:lnTo>
                <a:lnTo>
                  <a:pt x="441" y="941"/>
                </a:lnTo>
                <a:lnTo>
                  <a:pt x="411" y="993"/>
                </a:lnTo>
                <a:lnTo>
                  <a:pt x="358" y="1033"/>
                </a:lnTo>
                <a:lnTo>
                  <a:pt x="298" y="1070"/>
                </a:lnTo>
                <a:lnTo>
                  <a:pt x="219" y="1082"/>
                </a:lnTo>
                <a:lnTo>
                  <a:pt x="149" y="1107"/>
                </a:lnTo>
                <a:lnTo>
                  <a:pt x="103" y="1119"/>
                </a:lnTo>
                <a:lnTo>
                  <a:pt x="58" y="1124"/>
                </a:lnTo>
                <a:lnTo>
                  <a:pt x="5" y="1121"/>
                </a:lnTo>
                <a:lnTo>
                  <a:pt x="0" y="1130"/>
                </a:lnTo>
                <a:lnTo>
                  <a:pt x="23" y="1163"/>
                </a:lnTo>
                <a:lnTo>
                  <a:pt x="49" y="1203"/>
                </a:lnTo>
                <a:lnTo>
                  <a:pt x="70" y="1240"/>
                </a:lnTo>
                <a:lnTo>
                  <a:pt x="89" y="1262"/>
                </a:lnTo>
                <a:lnTo>
                  <a:pt x="129" y="1270"/>
                </a:lnTo>
                <a:lnTo>
                  <a:pt x="130" y="1258"/>
                </a:lnTo>
                <a:lnTo>
                  <a:pt x="95" y="1251"/>
                </a:lnTo>
                <a:lnTo>
                  <a:pt x="79" y="1233"/>
                </a:lnTo>
                <a:lnTo>
                  <a:pt x="58" y="1193"/>
                </a:lnTo>
                <a:lnTo>
                  <a:pt x="33" y="1157"/>
                </a:lnTo>
                <a:lnTo>
                  <a:pt x="17" y="1133"/>
                </a:lnTo>
                <a:lnTo>
                  <a:pt x="59" y="1136"/>
                </a:lnTo>
                <a:lnTo>
                  <a:pt x="107" y="1131"/>
                </a:lnTo>
                <a:lnTo>
                  <a:pt x="147" y="1120"/>
                </a:lnTo>
                <a:lnTo>
                  <a:pt x="220" y="1094"/>
                </a:lnTo>
                <a:lnTo>
                  <a:pt x="300" y="1081"/>
                </a:lnTo>
                <a:lnTo>
                  <a:pt x="366" y="1042"/>
                </a:lnTo>
                <a:lnTo>
                  <a:pt x="420" y="1001"/>
                </a:lnTo>
                <a:lnTo>
                  <a:pt x="451" y="950"/>
                </a:lnTo>
                <a:lnTo>
                  <a:pt x="492" y="895"/>
                </a:lnTo>
                <a:lnTo>
                  <a:pt x="518" y="861"/>
                </a:lnTo>
                <a:lnTo>
                  <a:pt x="550" y="815"/>
                </a:lnTo>
                <a:lnTo>
                  <a:pt x="577" y="764"/>
                </a:lnTo>
                <a:lnTo>
                  <a:pt x="597" y="731"/>
                </a:lnTo>
                <a:lnTo>
                  <a:pt x="617" y="676"/>
                </a:lnTo>
                <a:lnTo>
                  <a:pt x="628" y="607"/>
                </a:lnTo>
                <a:lnTo>
                  <a:pt x="626" y="524"/>
                </a:lnTo>
                <a:lnTo>
                  <a:pt x="641" y="461"/>
                </a:lnTo>
                <a:lnTo>
                  <a:pt x="651" y="388"/>
                </a:lnTo>
                <a:lnTo>
                  <a:pt x="664" y="301"/>
                </a:lnTo>
                <a:lnTo>
                  <a:pt x="664" y="221"/>
                </a:lnTo>
                <a:lnTo>
                  <a:pt x="648" y="147"/>
                </a:lnTo>
                <a:lnTo>
                  <a:pt x="646" y="68"/>
                </a:lnTo>
                <a:lnTo>
                  <a:pt x="641" y="2"/>
                </a:lnTo>
                <a:lnTo>
                  <a:pt x="640" y="0"/>
                </a:lnTo>
                <a:lnTo>
                  <a:pt x="640" y="0"/>
                </a:lnTo>
                <a:lnTo>
                  <a:pt x="635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65" name="Freeform 1037"/>
          <p:cNvSpPr>
            <a:spLocks/>
          </p:cNvSpPr>
          <p:nvPr/>
        </p:nvSpPr>
        <p:spPr bwMode="auto">
          <a:xfrm>
            <a:off x="9793288" y="4273550"/>
            <a:ext cx="962025" cy="2282825"/>
          </a:xfrm>
          <a:custGeom>
            <a:avLst/>
            <a:gdLst/>
            <a:ahLst/>
            <a:cxnLst>
              <a:cxn ang="0">
                <a:pos x="44" y="1433"/>
              </a:cxn>
              <a:cxn ang="0">
                <a:pos x="193" y="1405"/>
              </a:cxn>
              <a:cxn ang="0">
                <a:pos x="299" y="1321"/>
              </a:cxn>
              <a:cxn ang="0">
                <a:pos x="344" y="1225"/>
              </a:cxn>
              <a:cxn ang="0">
                <a:pos x="374" y="1116"/>
              </a:cxn>
              <a:cxn ang="0">
                <a:pos x="434" y="1025"/>
              </a:cxn>
              <a:cxn ang="0">
                <a:pos x="516" y="928"/>
              </a:cxn>
              <a:cxn ang="0">
                <a:pos x="540" y="841"/>
              </a:cxn>
              <a:cxn ang="0">
                <a:pos x="570" y="758"/>
              </a:cxn>
              <a:cxn ang="0">
                <a:pos x="568" y="673"/>
              </a:cxn>
              <a:cxn ang="0">
                <a:pos x="593" y="571"/>
              </a:cxn>
              <a:cxn ang="0">
                <a:pos x="606" y="464"/>
              </a:cxn>
              <a:cxn ang="0">
                <a:pos x="586" y="338"/>
              </a:cxn>
              <a:cxn ang="0">
                <a:pos x="570" y="211"/>
              </a:cxn>
              <a:cxn ang="0">
                <a:pos x="575" y="128"/>
              </a:cxn>
              <a:cxn ang="0">
                <a:pos x="599" y="42"/>
              </a:cxn>
              <a:cxn ang="0">
                <a:pos x="554" y="16"/>
              </a:cxn>
              <a:cxn ang="0">
                <a:pos x="579" y="85"/>
              </a:cxn>
              <a:cxn ang="0">
                <a:pos x="558" y="165"/>
              </a:cxn>
              <a:cxn ang="0">
                <a:pos x="561" y="281"/>
              </a:cxn>
              <a:cxn ang="0">
                <a:pos x="584" y="398"/>
              </a:cxn>
              <a:cxn ang="0">
                <a:pos x="587" y="519"/>
              </a:cxn>
              <a:cxn ang="0">
                <a:pos x="565" y="623"/>
              </a:cxn>
              <a:cxn ang="0">
                <a:pos x="553" y="725"/>
              </a:cxn>
              <a:cxn ang="0">
                <a:pos x="533" y="795"/>
              </a:cxn>
              <a:cxn ang="0">
                <a:pos x="526" y="880"/>
              </a:cxn>
              <a:cxn ang="0">
                <a:pos x="475" y="965"/>
              </a:cxn>
              <a:cxn ang="0">
                <a:pos x="400" y="1061"/>
              </a:cxn>
              <a:cxn ang="0">
                <a:pos x="344" y="1159"/>
              </a:cxn>
              <a:cxn ang="0">
                <a:pos x="311" y="1274"/>
              </a:cxn>
              <a:cxn ang="0">
                <a:pos x="242" y="1364"/>
              </a:cxn>
              <a:cxn ang="0">
                <a:pos x="110" y="1408"/>
              </a:cxn>
              <a:cxn ang="0">
                <a:pos x="1" y="1426"/>
              </a:cxn>
            </a:cxnLst>
            <a:rect l="0" t="0" r="r" b="b"/>
            <a:pathLst>
              <a:path w="606" h="1438">
                <a:moveTo>
                  <a:pt x="0" y="1438"/>
                </a:moveTo>
                <a:lnTo>
                  <a:pt x="44" y="1433"/>
                </a:lnTo>
                <a:lnTo>
                  <a:pt x="112" y="1420"/>
                </a:lnTo>
                <a:lnTo>
                  <a:pt x="193" y="1405"/>
                </a:lnTo>
                <a:lnTo>
                  <a:pt x="250" y="1374"/>
                </a:lnTo>
                <a:lnTo>
                  <a:pt x="299" y="1321"/>
                </a:lnTo>
                <a:lnTo>
                  <a:pt x="323" y="1275"/>
                </a:lnTo>
                <a:lnTo>
                  <a:pt x="344" y="1225"/>
                </a:lnTo>
                <a:lnTo>
                  <a:pt x="356" y="1160"/>
                </a:lnTo>
                <a:lnTo>
                  <a:pt x="374" y="1116"/>
                </a:lnTo>
                <a:lnTo>
                  <a:pt x="409" y="1069"/>
                </a:lnTo>
                <a:lnTo>
                  <a:pt x="434" y="1025"/>
                </a:lnTo>
                <a:lnTo>
                  <a:pt x="485" y="972"/>
                </a:lnTo>
                <a:lnTo>
                  <a:pt x="516" y="928"/>
                </a:lnTo>
                <a:lnTo>
                  <a:pt x="537" y="883"/>
                </a:lnTo>
                <a:lnTo>
                  <a:pt x="540" y="841"/>
                </a:lnTo>
                <a:lnTo>
                  <a:pt x="545" y="799"/>
                </a:lnTo>
                <a:lnTo>
                  <a:pt x="570" y="758"/>
                </a:lnTo>
                <a:lnTo>
                  <a:pt x="565" y="723"/>
                </a:lnTo>
                <a:lnTo>
                  <a:pt x="568" y="673"/>
                </a:lnTo>
                <a:lnTo>
                  <a:pt x="578" y="620"/>
                </a:lnTo>
                <a:lnTo>
                  <a:pt x="593" y="571"/>
                </a:lnTo>
                <a:lnTo>
                  <a:pt x="599" y="520"/>
                </a:lnTo>
                <a:lnTo>
                  <a:pt x="606" y="464"/>
                </a:lnTo>
                <a:lnTo>
                  <a:pt x="596" y="397"/>
                </a:lnTo>
                <a:lnTo>
                  <a:pt x="586" y="338"/>
                </a:lnTo>
                <a:lnTo>
                  <a:pt x="573" y="279"/>
                </a:lnTo>
                <a:lnTo>
                  <a:pt x="570" y="211"/>
                </a:lnTo>
                <a:lnTo>
                  <a:pt x="570" y="166"/>
                </a:lnTo>
                <a:lnTo>
                  <a:pt x="575" y="128"/>
                </a:lnTo>
                <a:lnTo>
                  <a:pt x="591" y="86"/>
                </a:lnTo>
                <a:lnTo>
                  <a:pt x="599" y="42"/>
                </a:lnTo>
                <a:lnTo>
                  <a:pt x="554" y="0"/>
                </a:lnTo>
                <a:lnTo>
                  <a:pt x="554" y="16"/>
                </a:lnTo>
                <a:lnTo>
                  <a:pt x="586" y="45"/>
                </a:lnTo>
                <a:lnTo>
                  <a:pt x="579" y="85"/>
                </a:lnTo>
                <a:lnTo>
                  <a:pt x="563" y="127"/>
                </a:lnTo>
                <a:lnTo>
                  <a:pt x="558" y="165"/>
                </a:lnTo>
                <a:lnTo>
                  <a:pt x="558" y="211"/>
                </a:lnTo>
                <a:lnTo>
                  <a:pt x="561" y="281"/>
                </a:lnTo>
                <a:lnTo>
                  <a:pt x="574" y="340"/>
                </a:lnTo>
                <a:lnTo>
                  <a:pt x="584" y="398"/>
                </a:lnTo>
                <a:lnTo>
                  <a:pt x="594" y="464"/>
                </a:lnTo>
                <a:lnTo>
                  <a:pt x="587" y="519"/>
                </a:lnTo>
                <a:lnTo>
                  <a:pt x="581" y="571"/>
                </a:lnTo>
                <a:lnTo>
                  <a:pt x="565" y="623"/>
                </a:lnTo>
                <a:lnTo>
                  <a:pt x="556" y="671"/>
                </a:lnTo>
                <a:lnTo>
                  <a:pt x="553" y="725"/>
                </a:lnTo>
                <a:lnTo>
                  <a:pt x="558" y="755"/>
                </a:lnTo>
                <a:lnTo>
                  <a:pt x="533" y="795"/>
                </a:lnTo>
                <a:lnTo>
                  <a:pt x="528" y="840"/>
                </a:lnTo>
                <a:lnTo>
                  <a:pt x="526" y="880"/>
                </a:lnTo>
                <a:lnTo>
                  <a:pt x="506" y="922"/>
                </a:lnTo>
                <a:lnTo>
                  <a:pt x="475" y="965"/>
                </a:lnTo>
                <a:lnTo>
                  <a:pt x="425" y="1018"/>
                </a:lnTo>
                <a:lnTo>
                  <a:pt x="400" y="1061"/>
                </a:lnTo>
                <a:lnTo>
                  <a:pt x="363" y="1111"/>
                </a:lnTo>
                <a:lnTo>
                  <a:pt x="344" y="1159"/>
                </a:lnTo>
                <a:lnTo>
                  <a:pt x="332" y="1221"/>
                </a:lnTo>
                <a:lnTo>
                  <a:pt x="311" y="1274"/>
                </a:lnTo>
                <a:lnTo>
                  <a:pt x="291" y="1314"/>
                </a:lnTo>
                <a:lnTo>
                  <a:pt x="242" y="1364"/>
                </a:lnTo>
                <a:lnTo>
                  <a:pt x="191" y="1393"/>
                </a:lnTo>
                <a:lnTo>
                  <a:pt x="110" y="1408"/>
                </a:lnTo>
                <a:lnTo>
                  <a:pt x="41" y="1421"/>
                </a:lnTo>
                <a:lnTo>
                  <a:pt x="1" y="1426"/>
                </a:lnTo>
                <a:lnTo>
                  <a:pt x="0" y="143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66" name="Freeform 1038"/>
          <p:cNvSpPr>
            <a:spLocks/>
          </p:cNvSpPr>
          <p:nvPr/>
        </p:nvSpPr>
        <p:spPr bwMode="auto">
          <a:xfrm>
            <a:off x="10514013" y="4273550"/>
            <a:ext cx="158750" cy="106363"/>
          </a:xfrm>
          <a:custGeom>
            <a:avLst/>
            <a:gdLst/>
            <a:ahLst/>
            <a:cxnLst>
              <a:cxn ang="0">
                <a:pos x="100" y="0"/>
              </a:cxn>
              <a:cxn ang="0">
                <a:pos x="63" y="34"/>
              </a:cxn>
              <a:cxn ang="0">
                <a:pos x="38" y="48"/>
              </a:cxn>
              <a:cxn ang="0">
                <a:pos x="0" y="55"/>
              </a:cxn>
              <a:cxn ang="0">
                <a:pos x="1" y="61"/>
              </a:cxn>
              <a:cxn ang="0">
                <a:pos x="2" y="67"/>
              </a:cxn>
              <a:cxn ang="0">
                <a:pos x="40" y="59"/>
              </a:cxn>
              <a:cxn ang="0">
                <a:pos x="71" y="42"/>
              </a:cxn>
              <a:cxn ang="0">
                <a:pos x="100" y="16"/>
              </a:cxn>
              <a:cxn ang="0">
                <a:pos x="100" y="0"/>
              </a:cxn>
            </a:cxnLst>
            <a:rect l="0" t="0" r="r" b="b"/>
            <a:pathLst>
              <a:path w="100" h="67">
                <a:moveTo>
                  <a:pt x="100" y="0"/>
                </a:moveTo>
                <a:lnTo>
                  <a:pt x="63" y="34"/>
                </a:lnTo>
                <a:lnTo>
                  <a:pt x="38" y="48"/>
                </a:lnTo>
                <a:lnTo>
                  <a:pt x="0" y="55"/>
                </a:lnTo>
                <a:lnTo>
                  <a:pt x="1" y="61"/>
                </a:lnTo>
                <a:lnTo>
                  <a:pt x="2" y="67"/>
                </a:lnTo>
                <a:lnTo>
                  <a:pt x="40" y="59"/>
                </a:lnTo>
                <a:lnTo>
                  <a:pt x="71" y="42"/>
                </a:lnTo>
                <a:lnTo>
                  <a:pt x="100" y="16"/>
                </a:lnTo>
                <a:lnTo>
                  <a:pt x="10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67" name="Freeform 1039"/>
          <p:cNvSpPr>
            <a:spLocks/>
          </p:cNvSpPr>
          <p:nvPr/>
        </p:nvSpPr>
        <p:spPr bwMode="auto">
          <a:xfrm>
            <a:off x="10506075" y="4360863"/>
            <a:ext cx="9525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5" y="0"/>
              </a:cxn>
              <a:cxn ang="0">
                <a:pos x="0" y="6"/>
              </a:cxn>
              <a:cxn ang="0">
                <a:pos x="6" y="6"/>
              </a:cxn>
              <a:cxn ang="0">
                <a:pos x="5" y="0"/>
              </a:cxn>
            </a:cxnLst>
            <a:rect l="0" t="0" r="r" b="b"/>
            <a:pathLst>
              <a:path w="6" h="6">
                <a:moveTo>
                  <a:pt x="5" y="0"/>
                </a:moveTo>
                <a:lnTo>
                  <a:pt x="5" y="0"/>
                </a:lnTo>
                <a:lnTo>
                  <a:pt x="0" y="6"/>
                </a:lnTo>
                <a:lnTo>
                  <a:pt x="6" y="6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68" name="Freeform 1040"/>
          <p:cNvSpPr>
            <a:spLocks/>
          </p:cNvSpPr>
          <p:nvPr/>
        </p:nvSpPr>
        <p:spPr bwMode="auto">
          <a:xfrm>
            <a:off x="10653713" y="4659313"/>
            <a:ext cx="7937" cy="1587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0" y="0"/>
              </a:cxn>
              <a:cxn ang="0">
                <a:pos x="0" y="1"/>
              </a:cxn>
              <a:cxn ang="0">
                <a:pos x="2" y="1"/>
              </a:cxn>
              <a:cxn ang="0">
                <a:pos x="5" y="1"/>
              </a:cxn>
              <a:cxn ang="0">
                <a:pos x="5" y="0"/>
              </a:cxn>
            </a:cxnLst>
            <a:rect l="0" t="0" r="r" b="b"/>
            <a:pathLst>
              <a:path w="5" h="1">
                <a:moveTo>
                  <a:pt x="5" y="0"/>
                </a:moveTo>
                <a:lnTo>
                  <a:pt x="0" y="0"/>
                </a:lnTo>
                <a:lnTo>
                  <a:pt x="0" y="1"/>
                </a:lnTo>
                <a:lnTo>
                  <a:pt x="2" y="1"/>
                </a:lnTo>
                <a:lnTo>
                  <a:pt x="5" y="1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69" name="Freeform 1041"/>
          <p:cNvSpPr>
            <a:spLocks/>
          </p:cNvSpPr>
          <p:nvPr/>
        </p:nvSpPr>
        <p:spPr bwMode="auto">
          <a:xfrm>
            <a:off x="10653713" y="4659313"/>
            <a:ext cx="19050" cy="53975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  <a:cxn ang="0">
                <a:pos x="1" y="7"/>
              </a:cxn>
              <a:cxn ang="0">
                <a:pos x="2" y="11"/>
              </a:cxn>
              <a:cxn ang="0">
                <a:pos x="3" y="17"/>
              </a:cxn>
              <a:cxn ang="0">
                <a:pos x="4" y="23"/>
              </a:cxn>
              <a:cxn ang="0">
                <a:pos x="6" y="29"/>
              </a:cxn>
              <a:cxn ang="0">
                <a:pos x="7" y="34"/>
              </a:cxn>
              <a:cxn ang="0">
                <a:pos x="9" y="34"/>
              </a:cxn>
              <a:cxn ang="0">
                <a:pos x="12" y="34"/>
              </a:cxn>
              <a:cxn ang="0">
                <a:pos x="11" y="27"/>
              </a:cxn>
              <a:cxn ang="0">
                <a:pos x="10" y="22"/>
              </a:cxn>
              <a:cxn ang="0">
                <a:pos x="8" y="16"/>
              </a:cxn>
              <a:cxn ang="0">
                <a:pos x="8" y="10"/>
              </a:cxn>
              <a:cxn ang="0">
                <a:pos x="7" y="6"/>
              </a:cxn>
              <a:cxn ang="0">
                <a:pos x="6" y="3"/>
              </a:cxn>
              <a:cxn ang="0">
                <a:pos x="5" y="0"/>
              </a:cxn>
              <a:cxn ang="0">
                <a:pos x="2" y="1"/>
              </a:cxn>
              <a:cxn ang="0">
                <a:pos x="0" y="1"/>
              </a:cxn>
            </a:cxnLst>
            <a:rect l="0" t="0" r="r" b="b"/>
            <a:pathLst>
              <a:path w="12" h="34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4"/>
                </a:lnTo>
                <a:lnTo>
                  <a:pt x="1" y="7"/>
                </a:lnTo>
                <a:lnTo>
                  <a:pt x="2" y="11"/>
                </a:lnTo>
                <a:lnTo>
                  <a:pt x="3" y="17"/>
                </a:lnTo>
                <a:lnTo>
                  <a:pt x="4" y="23"/>
                </a:lnTo>
                <a:lnTo>
                  <a:pt x="6" y="29"/>
                </a:lnTo>
                <a:lnTo>
                  <a:pt x="7" y="34"/>
                </a:lnTo>
                <a:lnTo>
                  <a:pt x="9" y="34"/>
                </a:lnTo>
                <a:lnTo>
                  <a:pt x="12" y="34"/>
                </a:lnTo>
                <a:lnTo>
                  <a:pt x="11" y="27"/>
                </a:lnTo>
                <a:lnTo>
                  <a:pt x="10" y="22"/>
                </a:lnTo>
                <a:lnTo>
                  <a:pt x="8" y="16"/>
                </a:lnTo>
                <a:lnTo>
                  <a:pt x="8" y="10"/>
                </a:lnTo>
                <a:lnTo>
                  <a:pt x="7" y="6"/>
                </a:lnTo>
                <a:lnTo>
                  <a:pt x="6" y="3"/>
                </a:lnTo>
                <a:lnTo>
                  <a:pt x="5" y="0"/>
                </a:lnTo>
                <a:lnTo>
                  <a:pt x="2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70" name="Freeform 1042"/>
          <p:cNvSpPr>
            <a:spLocks/>
          </p:cNvSpPr>
          <p:nvPr/>
        </p:nvSpPr>
        <p:spPr bwMode="auto">
          <a:xfrm>
            <a:off x="10641013" y="4713288"/>
            <a:ext cx="44450" cy="447675"/>
          </a:xfrm>
          <a:custGeom>
            <a:avLst/>
            <a:gdLst/>
            <a:ahLst/>
            <a:cxnLst>
              <a:cxn ang="0">
                <a:pos x="15" y="0"/>
              </a:cxn>
              <a:cxn ang="0">
                <a:pos x="16" y="6"/>
              </a:cxn>
              <a:cxn ang="0">
                <a:pos x="16" y="12"/>
              </a:cxn>
              <a:cxn ang="0">
                <a:pos x="17" y="16"/>
              </a:cxn>
              <a:cxn ang="0">
                <a:pos x="17" y="20"/>
              </a:cxn>
              <a:cxn ang="0">
                <a:pos x="17" y="48"/>
              </a:cxn>
              <a:cxn ang="0">
                <a:pos x="18" y="54"/>
              </a:cxn>
              <a:cxn ang="0">
                <a:pos x="18" y="59"/>
              </a:cxn>
              <a:cxn ang="0">
                <a:pos x="19" y="70"/>
              </a:cxn>
              <a:cxn ang="0">
                <a:pos x="19" y="76"/>
              </a:cxn>
              <a:cxn ang="0">
                <a:pos x="20" y="82"/>
              </a:cxn>
              <a:cxn ang="0">
                <a:pos x="21" y="86"/>
              </a:cxn>
              <a:cxn ang="0">
                <a:pos x="21" y="92"/>
              </a:cxn>
              <a:cxn ang="0">
                <a:pos x="21" y="100"/>
              </a:cxn>
              <a:cxn ang="0">
                <a:pos x="22" y="107"/>
              </a:cxn>
              <a:cxn ang="0">
                <a:pos x="22" y="116"/>
              </a:cxn>
              <a:cxn ang="0">
                <a:pos x="22" y="154"/>
              </a:cxn>
              <a:cxn ang="0">
                <a:pos x="22" y="156"/>
              </a:cxn>
              <a:cxn ang="0">
                <a:pos x="17" y="215"/>
              </a:cxn>
              <a:cxn ang="0">
                <a:pos x="0" y="282"/>
              </a:cxn>
              <a:cxn ang="0">
                <a:pos x="5" y="282"/>
              </a:cxn>
              <a:cxn ang="0">
                <a:pos x="23" y="216"/>
              </a:cxn>
              <a:cxn ang="0">
                <a:pos x="28" y="154"/>
              </a:cxn>
              <a:cxn ang="0">
                <a:pos x="28" y="152"/>
              </a:cxn>
              <a:cxn ang="0">
                <a:pos x="28" y="116"/>
              </a:cxn>
              <a:cxn ang="0">
                <a:pos x="27" y="107"/>
              </a:cxn>
              <a:cxn ang="0">
                <a:pos x="27" y="100"/>
              </a:cxn>
              <a:cxn ang="0">
                <a:pos x="27" y="92"/>
              </a:cxn>
              <a:cxn ang="0">
                <a:pos x="26" y="86"/>
              </a:cxn>
              <a:cxn ang="0">
                <a:pos x="26" y="80"/>
              </a:cxn>
              <a:cxn ang="0">
                <a:pos x="25" y="75"/>
              </a:cxn>
              <a:cxn ang="0">
                <a:pos x="24" y="70"/>
              </a:cxn>
              <a:cxn ang="0">
                <a:pos x="23" y="59"/>
              </a:cxn>
              <a:cxn ang="0">
                <a:pos x="23" y="54"/>
              </a:cxn>
              <a:cxn ang="0">
                <a:pos x="23" y="48"/>
              </a:cxn>
              <a:cxn ang="0">
                <a:pos x="23" y="20"/>
              </a:cxn>
              <a:cxn ang="0">
                <a:pos x="22" y="16"/>
              </a:cxn>
              <a:cxn ang="0">
                <a:pos x="22" y="10"/>
              </a:cxn>
              <a:cxn ang="0">
                <a:pos x="20" y="0"/>
              </a:cxn>
              <a:cxn ang="0">
                <a:pos x="17" y="0"/>
              </a:cxn>
              <a:cxn ang="0">
                <a:pos x="15" y="0"/>
              </a:cxn>
            </a:cxnLst>
            <a:rect l="0" t="0" r="r" b="b"/>
            <a:pathLst>
              <a:path w="28" h="282">
                <a:moveTo>
                  <a:pt x="15" y="0"/>
                </a:moveTo>
                <a:lnTo>
                  <a:pt x="16" y="6"/>
                </a:lnTo>
                <a:lnTo>
                  <a:pt x="16" y="12"/>
                </a:lnTo>
                <a:lnTo>
                  <a:pt x="17" y="16"/>
                </a:lnTo>
                <a:lnTo>
                  <a:pt x="17" y="20"/>
                </a:lnTo>
                <a:lnTo>
                  <a:pt x="17" y="48"/>
                </a:lnTo>
                <a:lnTo>
                  <a:pt x="18" y="54"/>
                </a:lnTo>
                <a:lnTo>
                  <a:pt x="18" y="59"/>
                </a:lnTo>
                <a:lnTo>
                  <a:pt x="19" y="70"/>
                </a:lnTo>
                <a:lnTo>
                  <a:pt x="19" y="76"/>
                </a:lnTo>
                <a:lnTo>
                  <a:pt x="20" y="82"/>
                </a:lnTo>
                <a:lnTo>
                  <a:pt x="21" y="86"/>
                </a:lnTo>
                <a:lnTo>
                  <a:pt x="21" y="92"/>
                </a:lnTo>
                <a:lnTo>
                  <a:pt x="21" y="100"/>
                </a:lnTo>
                <a:lnTo>
                  <a:pt x="22" y="107"/>
                </a:lnTo>
                <a:lnTo>
                  <a:pt x="22" y="116"/>
                </a:lnTo>
                <a:lnTo>
                  <a:pt x="22" y="154"/>
                </a:lnTo>
                <a:lnTo>
                  <a:pt x="22" y="156"/>
                </a:lnTo>
                <a:lnTo>
                  <a:pt x="17" y="215"/>
                </a:lnTo>
                <a:lnTo>
                  <a:pt x="0" y="282"/>
                </a:lnTo>
                <a:lnTo>
                  <a:pt x="5" y="282"/>
                </a:lnTo>
                <a:lnTo>
                  <a:pt x="23" y="216"/>
                </a:lnTo>
                <a:lnTo>
                  <a:pt x="28" y="154"/>
                </a:lnTo>
                <a:lnTo>
                  <a:pt x="28" y="152"/>
                </a:lnTo>
                <a:lnTo>
                  <a:pt x="28" y="116"/>
                </a:lnTo>
                <a:lnTo>
                  <a:pt x="27" y="107"/>
                </a:lnTo>
                <a:lnTo>
                  <a:pt x="27" y="100"/>
                </a:lnTo>
                <a:lnTo>
                  <a:pt x="27" y="92"/>
                </a:lnTo>
                <a:lnTo>
                  <a:pt x="26" y="86"/>
                </a:lnTo>
                <a:lnTo>
                  <a:pt x="26" y="80"/>
                </a:lnTo>
                <a:lnTo>
                  <a:pt x="25" y="75"/>
                </a:lnTo>
                <a:lnTo>
                  <a:pt x="24" y="70"/>
                </a:lnTo>
                <a:lnTo>
                  <a:pt x="23" y="59"/>
                </a:lnTo>
                <a:lnTo>
                  <a:pt x="23" y="54"/>
                </a:lnTo>
                <a:lnTo>
                  <a:pt x="23" y="48"/>
                </a:lnTo>
                <a:lnTo>
                  <a:pt x="23" y="20"/>
                </a:lnTo>
                <a:lnTo>
                  <a:pt x="22" y="16"/>
                </a:lnTo>
                <a:lnTo>
                  <a:pt x="22" y="10"/>
                </a:lnTo>
                <a:lnTo>
                  <a:pt x="20" y="0"/>
                </a:lnTo>
                <a:lnTo>
                  <a:pt x="17" y="0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71" name="Freeform 1043"/>
          <p:cNvSpPr>
            <a:spLocks/>
          </p:cNvSpPr>
          <p:nvPr/>
        </p:nvSpPr>
        <p:spPr bwMode="auto">
          <a:xfrm>
            <a:off x="9783763" y="6286500"/>
            <a:ext cx="457200" cy="169863"/>
          </a:xfrm>
          <a:custGeom>
            <a:avLst/>
            <a:gdLst/>
            <a:ahLst/>
            <a:cxnLst>
              <a:cxn ang="0">
                <a:pos x="0" y="102"/>
              </a:cxn>
              <a:cxn ang="0">
                <a:pos x="0" y="107"/>
              </a:cxn>
              <a:cxn ang="0">
                <a:pos x="84" y="107"/>
              </a:cxn>
              <a:cxn ang="0">
                <a:pos x="151" y="84"/>
              </a:cxn>
              <a:cxn ang="0">
                <a:pos x="209" y="58"/>
              </a:cxn>
              <a:cxn ang="0">
                <a:pos x="240" y="41"/>
              </a:cxn>
              <a:cxn ang="0">
                <a:pos x="288" y="5"/>
              </a:cxn>
              <a:cxn ang="0">
                <a:pos x="286" y="0"/>
              </a:cxn>
              <a:cxn ang="0">
                <a:pos x="237" y="36"/>
              </a:cxn>
              <a:cxn ang="0">
                <a:pos x="202" y="55"/>
              </a:cxn>
              <a:cxn ang="0">
                <a:pos x="158" y="75"/>
              </a:cxn>
              <a:cxn ang="0">
                <a:pos x="82" y="102"/>
              </a:cxn>
              <a:cxn ang="0">
                <a:pos x="0" y="102"/>
              </a:cxn>
            </a:cxnLst>
            <a:rect l="0" t="0" r="r" b="b"/>
            <a:pathLst>
              <a:path w="288" h="107">
                <a:moveTo>
                  <a:pt x="0" y="102"/>
                </a:moveTo>
                <a:lnTo>
                  <a:pt x="0" y="107"/>
                </a:lnTo>
                <a:lnTo>
                  <a:pt x="84" y="107"/>
                </a:lnTo>
                <a:lnTo>
                  <a:pt x="151" y="84"/>
                </a:lnTo>
                <a:lnTo>
                  <a:pt x="209" y="58"/>
                </a:lnTo>
                <a:lnTo>
                  <a:pt x="240" y="41"/>
                </a:lnTo>
                <a:lnTo>
                  <a:pt x="288" y="5"/>
                </a:lnTo>
                <a:lnTo>
                  <a:pt x="286" y="0"/>
                </a:lnTo>
                <a:lnTo>
                  <a:pt x="237" y="36"/>
                </a:lnTo>
                <a:lnTo>
                  <a:pt x="202" y="55"/>
                </a:lnTo>
                <a:lnTo>
                  <a:pt x="158" y="75"/>
                </a:lnTo>
                <a:lnTo>
                  <a:pt x="82" y="102"/>
                </a:lnTo>
                <a:lnTo>
                  <a:pt x="0" y="10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72" name="Line 1044"/>
          <p:cNvSpPr>
            <a:spLocks noChangeShapeType="1"/>
          </p:cNvSpPr>
          <p:nvPr/>
        </p:nvSpPr>
        <p:spPr bwMode="auto">
          <a:xfrm flipV="1">
            <a:off x="6867525" y="3394075"/>
            <a:ext cx="935038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4773" name="Line 1045"/>
          <p:cNvSpPr>
            <a:spLocks noChangeShapeType="1"/>
          </p:cNvSpPr>
          <p:nvPr/>
        </p:nvSpPr>
        <p:spPr bwMode="auto">
          <a:xfrm>
            <a:off x="6723063" y="3970338"/>
            <a:ext cx="503237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4774" name="Line 1046"/>
          <p:cNvSpPr>
            <a:spLocks noChangeShapeType="1"/>
          </p:cNvSpPr>
          <p:nvPr/>
        </p:nvSpPr>
        <p:spPr bwMode="auto">
          <a:xfrm flipH="1" flipV="1">
            <a:off x="8234363" y="4473575"/>
            <a:ext cx="3603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4775" name="Line 1047"/>
          <p:cNvSpPr>
            <a:spLocks noChangeShapeType="1"/>
          </p:cNvSpPr>
          <p:nvPr/>
        </p:nvSpPr>
        <p:spPr bwMode="auto">
          <a:xfrm flipV="1">
            <a:off x="8450263" y="5915025"/>
            <a:ext cx="7921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4776" name="Text Box 1048"/>
          <p:cNvSpPr txBox="1">
            <a:spLocks noChangeArrowheads="1"/>
          </p:cNvSpPr>
          <p:nvPr/>
        </p:nvSpPr>
        <p:spPr bwMode="auto">
          <a:xfrm>
            <a:off x="9979025" y="6289675"/>
            <a:ext cx="1679575" cy="336550"/>
          </a:xfrm>
          <a:prstGeom prst="rect">
            <a:avLst/>
          </a:prstGeom>
          <a:solidFill>
            <a:srgbClr val="FFCC99"/>
          </a:solidFill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600" b="1">
                <a:latin typeface="Arial" charset="0"/>
              </a:rPr>
              <a:t>Габбронориты</a:t>
            </a:r>
          </a:p>
        </p:txBody>
      </p:sp>
      <p:sp>
        <p:nvSpPr>
          <p:cNvPr id="74777" name="Text Box 1049"/>
          <p:cNvSpPr txBox="1">
            <a:spLocks noChangeArrowheads="1"/>
          </p:cNvSpPr>
          <p:nvPr/>
        </p:nvSpPr>
        <p:spPr bwMode="auto">
          <a:xfrm>
            <a:off x="8018463" y="4762500"/>
            <a:ext cx="1143000" cy="304800"/>
          </a:xfrm>
          <a:prstGeom prst="rect">
            <a:avLst/>
          </a:prstGeom>
          <a:solidFill>
            <a:srgbClr val="FFCC99"/>
          </a:solidFill>
          <a:ln w="63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Arial" charset="0"/>
              </a:rPr>
              <a:t>Роговики </a:t>
            </a:r>
          </a:p>
        </p:txBody>
      </p:sp>
      <p:sp>
        <p:nvSpPr>
          <p:cNvPr id="74778" name="Line 1050"/>
          <p:cNvSpPr>
            <a:spLocks noChangeShapeType="1"/>
          </p:cNvSpPr>
          <p:nvPr/>
        </p:nvSpPr>
        <p:spPr bwMode="auto">
          <a:xfrm>
            <a:off x="9818688" y="1738313"/>
            <a:ext cx="792162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4779" name="Line 1051"/>
          <p:cNvSpPr>
            <a:spLocks noChangeShapeType="1"/>
          </p:cNvSpPr>
          <p:nvPr/>
        </p:nvSpPr>
        <p:spPr bwMode="auto">
          <a:xfrm>
            <a:off x="8307388" y="2241550"/>
            <a:ext cx="792162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4780" name="Text Box 1052"/>
          <p:cNvSpPr txBox="1">
            <a:spLocks noChangeArrowheads="1"/>
          </p:cNvSpPr>
          <p:nvPr/>
        </p:nvSpPr>
        <p:spPr bwMode="auto">
          <a:xfrm>
            <a:off x="5715000" y="2746375"/>
            <a:ext cx="191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5</a:t>
            </a:r>
            <a:r>
              <a:rPr lang="ru-RU">
                <a:latin typeface="Arial" charset="0"/>
              </a:rPr>
              <a:t>5</a:t>
            </a:r>
            <a:r>
              <a:rPr lang="en-US">
                <a:latin typeface="Arial" charset="0"/>
              </a:rPr>
              <a:t>0</a:t>
            </a:r>
            <a:r>
              <a:rPr lang="ru-RU">
                <a:latin typeface="Arial" charset="0"/>
              </a:rPr>
              <a:t>, 415-400 </a:t>
            </a:r>
            <a:r>
              <a:rPr lang="en-GB">
                <a:latin typeface="Arial" charset="0"/>
              </a:rPr>
              <a:t>Ma</a:t>
            </a:r>
            <a:endParaRPr lang="ru-RU">
              <a:latin typeface="Arial" charset="0"/>
            </a:endParaRPr>
          </a:p>
        </p:txBody>
      </p:sp>
      <p:sp>
        <p:nvSpPr>
          <p:cNvPr id="74781" name="Text Box 1053"/>
          <p:cNvSpPr txBox="1">
            <a:spLocks noChangeArrowheads="1"/>
          </p:cNvSpPr>
          <p:nvPr/>
        </p:nvSpPr>
        <p:spPr bwMode="auto">
          <a:xfrm>
            <a:off x="5249863" y="4841875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4</a:t>
            </a:r>
            <a:r>
              <a:rPr lang="ru-RU">
                <a:latin typeface="Arial" charset="0"/>
              </a:rPr>
              <a:t>6</a:t>
            </a:r>
            <a:r>
              <a:rPr lang="en-US">
                <a:latin typeface="Arial" charset="0"/>
              </a:rPr>
              <a:t>0-4</a:t>
            </a:r>
            <a:r>
              <a:rPr lang="ru-RU">
                <a:latin typeface="Arial" charset="0"/>
              </a:rPr>
              <a:t>1</a:t>
            </a:r>
            <a:r>
              <a:rPr lang="en-US">
                <a:latin typeface="Arial" charset="0"/>
              </a:rPr>
              <a:t>0 Ma</a:t>
            </a:r>
            <a:endParaRPr lang="ru-RU">
              <a:latin typeface="Arial" charset="0"/>
            </a:endParaRPr>
          </a:p>
        </p:txBody>
      </p:sp>
      <p:sp>
        <p:nvSpPr>
          <p:cNvPr id="74782" name="Text Box 1054"/>
          <p:cNvSpPr txBox="1">
            <a:spLocks noChangeArrowheads="1"/>
          </p:cNvSpPr>
          <p:nvPr/>
        </p:nvSpPr>
        <p:spPr bwMode="auto">
          <a:xfrm>
            <a:off x="7731125" y="5194300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latin typeface="Arial" charset="0"/>
              </a:rPr>
              <a:t>430</a:t>
            </a:r>
            <a:r>
              <a:rPr lang="en-US">
                <a:latin typeface="Arial" charset="0"/>
              </a:rPr>
              <a:t>-4</a:t>
            </a:r>
            <a:r>
              <a:rPr lang="ru-RU">
                <a:latin typeface="Arial" charset="0"/>
              </a:rPr>
              <a:t>00</a:t>
            </a:r>
            <a:r>
              <a:rPr lang="en-US">
                <a:latin typeface="Arial" charset="0"/>
              </a:rPr>
              <a:t> Ma</a:t>
            </a:r>
            <a:endParaRPr lang="ru-RU">
              <a:latin typeface="Arial" charset="0"/>
            </a:endParaRPr>
          </a:p>
        </p:txBody>
      </p:sp>
      <p:sp>
        <p:nvSpPr>
          <p:cNvPr id="74783" name="Text Box 1055"/>
          <p:cNvSpPr txBox="1">
            <a:spLocks noChangeArrowheads="1"/>
          </p:cNvSpPr>
          <p:nvPr/>
        </p:nvSpPr>
        <p:spPr bwMode="auto">
          <a:xfrm>
            <a:off x="10601325" y="3825875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415 Ma</a:t>
            </a:r>
            <a:endParaRPr lang="ru-RU">
              <a:latin typeface="Arial" charset="0"/>
            </a:endParaRPr>
          </a:p>
        </p:txBody>
      </p:sp>
      <p:sp>
        <p:nvSpPr>
          <p:cNvPr id="74784" name="Line 1056"/>
          <p:cNvSpPr>
            <a:spLocks noChangeShapeType="1"/>
          </p:cNvSpPr>
          <p:nvPr/>
        </p:nvSpPr>
        <p:spPr bwMode="auto">
          <a:xfrm>
            <a:off x="4716463" y="2327275"/>
            <a:ext cx="1143000" cy="381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4785" name="Text Box 1057"/>
          <p:cNvSpPr txBox="1">
            <a:spLocks noChangeArrowheads="1"/>
          </p:cNvSpPr>
          <p:nvPr/>
        </p:nvSpPr>
        <p:spPr bwMode="auto">
          <a:xfrm>
            <a:off x="179388" y="115888"/>
            <a:ext cx="120126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>
                <a:latin typeface="Arial" charset="0"/>
              </a:rPr>
              <a:t>Каждый из ультраосновных или габбровых блоков в Кытлымском гипербазит-габбровом массиве ППУ имеет собственную структуру, состав мантийного источника, историю формирования и деформаций, и возраст (Ефимов, 2009). </a:t>
            </a:r>
          </a:p>
        </p:txBody>
      </p:sp>
      <p:sp>
        <p:nvSpPr>
          <p:cNvPr id="74786" name="Text Box 1058"/>
          <p:cNvSpPr txBox="1">
            <a:spLocks noChangeArrowheads="1"/>
          </p:cNvSpPr>
          <p:nvPr/>
        </p:nvSpPr>
        <p:spPr bwMode="auto">
          <a:xfrm>
            <a:off x="8883650" y="1377950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430-420 Ma</a:t>
            </a:r>
            <a:endParaRPr lang="ru-RU">
              <a:latin typeface="Arial" charset="0"/>
            </a:endParaRPr>
          </a:p>
        </p:txBody>
      </p:sp>
      <p:sp>
        <p:nvSpPr>
          <p:cNvPr id="74787" name="Text Box 1059"/>
          <p:cNvSpPr txBox="1">
            <a:spLocks noChangeArrowheads="1"/>
          </p:cNvSpPr>
          <p:nvPr/>
        </p:nvSpPr>
        <p:spPr bwMode="auto">
          <a:xfrm>
            <a:off x="10179050" y="3609975"/>
            <a:ext cx="1554163" cy="3048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latin typeface="Arial" charset="0"/>
              </a:rPr>
              <a:t>Плагиограниты</a:t>
            </a:r>
          </a:p>
        </p:txBody>
      </p:sp>
      <p:sp>
        <p:nvSpPr>
          <p:cNvPr id="74788" name="Text Box 1060"/>
          <p:cNvSpPr txBox="1">
            <a:spLocks noChangeArrowheads="1"/>
          </p:cNvSpPr>
          <p:nvPr/>
        </p:nvSpPr>
        <p:spPr bwMode="auto">
          <a:xfrm>
            <a:off x="5930900" y="1306513"/>
            <a:ext cx="2736850" cy="730250"/>
          </a:xfrm>
          <a:prstGeom prst="rect">
            <a:avLst/>
          </a:prstGeom>
          <a:solidFill>
            <a:srgbClr val="FFCC99"/>
          </a:solidFill>
          <a:ln w="63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Arial" charset="0"/>
              </a:rPr>
              <a:t>Амфибол-пироксен-анортитовые габбро</a:t>
            </a:r>
          </a:p>
          <a:p>
            <a:pPr algn="ctr"/>
            <a:r>
              <a:rPr lang="ru-RU" sz="1400" b="1">
                <a:latin typeface="Arial" charset="0"/>
              </a:rPr>
              <a:t>«Серебрянский тип»</a:t>
            </a:r>
          </a:p>
        </p:txBody>
      </p:sp>
      <p:sp>
        <p:nvSpPr>
          <p:cNvPr id="74789" name="Text Box 1061"/>
          <p:cNvSpPr txBox="1">
            <a:spLocks noChangeArrowheads="1"/>
          </p:cNvSpPr>
          <p:nvPr/>
        </p:nvSpPr>
        <p:spPr bwMode="auto">
          <a:xfrm>
            <a:off x="6867525" y="6202363"/>
            <a:ext cx="946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latin typeface="Arial" charset="0"/>
              </a:rPr>
              <a:t>550</a:t>
            </a:r>
            <a:r>
              <a:rPr lang="en-US">
                <a:latin typeface="Arial" charset="0"/>
              </a:rPr>
              <a:t> Ma</a:t>
            </a:r>
            <a:endParaRPr lang="ru-RU">
              <a:latin typeface="Arial" charset="0"/>
            </a:endParaRPr>
          </a:p>
        </p:txBody>
      </p:sp>
      <p:sp>
        <p:nvSpPr>
          <p:cNvPr id="74790" name="Text Box 1062"/>
          <p:cNvSpPr txBox="1">
            <a:spLocks noChangeArrowheads="1"/>
          </p:cNvSpPr>
          <p:nvPr/>
        </p:nvSpPr>
        <p:spPr bwMode="auto">
          <a:xfrm>
            <a:off x="6938963" y="2025650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latin typeface="Arial" charset="0"/>
              </a:rPr>
              <a:t>430-420</a:t>
            </a:r>
            <a:r>
              <a:rPr lang="en-US">
                <a:latin typeface="Arial" charset="0"/>
              </a:rPr>
              <a:t> Ma</a:t>
            </a:r>
            <a:endParaRPr lang="ru-RU"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EDAB64-41DE-0A9B-DC7C-D00A413CE1B1}"/>
              </a:ext>
            </a:extLst>
          </p:cNvPr>
          <p:cNvSpPr txBox="1"/>
          <p:nvPr/>
        </p:nvSpPr>
        <p:spPr>
          <a:xfrm>
            <a:off x="135336" y="3868738"/>
            <a:ext cx="4561677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Различные возраста предполагают и существенные различия в геотектоническом режиме формирования дунит-</a:t>
            </a:r>
            <a:r>
              <a:rPr lang="ru-RU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клинопироксенит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тылаитовых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ru-RU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габбровых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массивов 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ППУ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71EDB1-57E3-5EB4-E0B8-CEE9CF6E8682}"/>
              </a:ext>
            </a:extLst>
          </p:cNvPr>
          <p:cNvSpPr txBox="1"/>
          <p:nvPr/>
        </p:nvSpPr>
        <p:spPr>
          <a:xfrm>
            <a:off x="4897212" y="629821"/>
            <a:ext cx="522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A35605B9-3F59-F8C3-6B54-F5CAC9022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6100" y="165100"/>
            <a:ext cx="5905500" cy="4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/>
              <a:t>Проблема состава первичных расплавов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FFBAC38-0881-6AF8-ED38-3BFD12B62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2" y="983455"/>
            <a:ext cx="6492444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1110CC9C-9CB6-DCBA-8847-8F1F33F18044}"/>
              </a:ext>
            </a:extLst>
          </p:cNvPr>
          <p:cNvSpPr/>
          <p:nvPr/>
        </p:nvSpPr>
        <p:spPr bwMode="auto">
          <a:xfrm>
            <a:off x="8615614" y="4432160"/>
            <a:ext cx="522288" cy="1035050"/>
          </a:xfrm>
          <a:prstGeom prst="ellipse">
            <a:avLst/>
          </a:prstGeom>
          <a:solidFill>
            <a:schemeClr val="accent6">
              <a:lumMod val="75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40000"/>
                  <a:lumOff val="60000"/>
                  <a:alpha val="27000"/>
                </a:schemeClr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C3B2CE4E-CD21-136A-75F5-E31124B1FCA6}"/>
              </a:ext>
            </a:extLst>
          </p:cNvPr>
          <p:cNvSpPr/>
          <p:nvPr/>
        </p:nvSpPr>
        <p:spPr bwMode="auto">
          <a:xfrm rot="905901">
            <a:off x="9741854" y="5218043"/>
            <a:ext cx="762000" cy="365125"/>
          </a:xfrm>
          <a:prstGeom prst="ellipse">
            <a:avLst/>
          </a:prstGeom>
          <a:solidFill>
            <a:srgbClr val="00B0F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40000"/>
                  <a:lumOff val="60000"/>
                  <a:alpha val="27000"/>
                </a:schemeClr>
              </a:solidFill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69029F2A-EE80-AFFC-B211-06A7F8713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387" y="5086817"/>
            <a:ext cx="2479675" cy="100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dirty="0">
                <a:latin typeface="Calibri" panose="020F0502020204030204" pitchFamily="34" charset="0"/>
              </a:rPr>
              <a:t>Поле </a:t>
            </a:r>
            <a:r>
              <a:rPr lang="ru-RU" altLang="ru-RU" sz="2000" dirty="0" err="1">
                <a:latin typeface="Calibri" panose="020F0502020204030204" pitchFamily="34" charset="0"/>
              </a:rPr>
              <a:t>анкарамитов</a:t>
            </a:r>
            <a:r>
              <a:rPr lang="ru-RU" altLang="ru-RU" sz="2000" dirty="0">
                <a:latin typeface="Calibri" panose="020F0502020204030204" pitchFamily="34" charset="0"/>
              </a:rPr>
              <a:t>,</a:t>
            </a:r>
          </a:p>
          <a:p>
            <a:r>
              <a:rPr lang="ru-RU" altLang="ru-RU" sz="2000" dirty="0" err="1">
                <a:latin typeface="Calibri" panose="020F0502020204030204" pitchFamily="34" charset="0"/>
              </a:rPr>
              <a:t>клинопироксенитов</a:t>
            </a:r>
            <a:endParaRPr lang="ru-RU" altLang="ru-RU" sz="2000" dirty="0">
              <a:latin typeface="Calibri" panose="020F0502020204030204" pitchFamily="34" charset="0"/>
            </a:endParaRPr>
          </a:p>
          <a:p>
            <a:r>
              <a:rPr lang="ru-RU" altLang="ru-RU" sz="2000" dirty="0">
                <a:latin typeface="Calibri" panose="020F0502020204030204" pitchFamily="34" charset="0"/>
              </a:rPr>
              <a:t>и </a:t>
            </a:r>
            <a:r>
              <a:rPr lang="ru-RU" altLang="ru-RU" sz="2000" dirty="0" err="1">
                <a:latin typeface="Calibri" panose="020F0502020204030204" pitchFamily="34" charset="0"/>
              </a:rPr>
              <a:t>тылаитов</a:t>
            </a:r>
            <a:endParaRPr lang="ru-RU" altLang="ru-RU" sz="2000" dirty="0">
              <a:latin typeface="Calibri" panose="020F0502020204030204" pitchFamily="34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B534E9D4-FD49-78F8-FA32-D8D362DAD443}"/>
              </a:ext>
            </a:extLst>
          </p:cNvPr>
          <p:cNvCxnSpPr>
            <a:cxnSpLocks/>
          </p:cNvCxnSpPr>
          <p:nvPr/>
        </p:nvCxnSpPr>
        <p:spPr bwMode="auto">
          <a:xfrm flipV="1">
            <a:off x="6096000" y="4824342"/>
            <a:ext cx="2494442" cy="300761"/>
          </a:xfrm>
          <a:prstGeom prst="straightConnector1">
            <a:avLst/>
          </a:prstGeom>
          <a:ln w="38100">
            <a:solidFill>
              <a:srgbClr val="66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>
            <a:extLst>
              <a:ext uri="{FF2B5EF4-FFF2-40B4-BE49-F238E27FC236}">
                <a16:creationId xmlns:a16="http://schemas.microsoft.com/office/drawing/2014/main" id="{F28CAFC7-F8F6-4F41-F6C8-55DF01415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5763" y="5894785"/>
            <a:ext cx="32972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Calibri" panose="020F0502020204030204" pitchFamily="34" charset="0"/>
              </a:rPr>
              <a:t>Поле </a:t>
            </a:r>
            <a:r>
              <a:rPr lang="ru-RU" altLang="ru-RU" dirty="0" err="1">
                <a:latin typeface="Calibri" panose="020F0502020204030204" pitchFamily="34" charset="0"/>
              </a:rPr>
              <a:t>верлитовых</a:t>
            </a:r>
            <a:r>
              <a:rPr lang="ru-RU" altLang="ru-RU" dirty="0">
                <a:latin typeface="Calibri" panose="020F0502020204030204" pitchFamily="34" charset="0"/>
              </a:rPr>
              <a:t> субстратов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FD55AA8-4455-EA5C-DFFE-053858F725F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122854" y="5401072"/>
            <a:ext cx="113346" cy="473473"/>
          </a:xfrm>
          <a:prstGeom prst="straightConnector1">
            <a:avLst/>
          </a:prstGeom>
          <a:ln w="38100">
            <a:solidFill>
              <a:srgbClr val="33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>
            <a:extLst>
              <a:ext uri="{FF2B5EF4-FFF2-40B4-BE49-F238E27FC236}">
                <a16:creationId xmlns:a16="http://schemas.microsoft.com/office/drawing/2014/main" id="{07EF9963-C64F-ECC5-DA8E-B7D22DB4B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4445" r="5257" b="34445"/>
          <a:stretch>
            <a:fillRect/>
          </a:stretch>
        </p:blipFill>
        <p:spPr bwMode="auto">
          <a:xfrm>
            <a:off x="171711" y="346349"/>
            <a:ext cx="5084501" cy="473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272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75" y="1235075"/>
            <a:ext cx="11825288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220663" y="5422901"/>
            <a:ext cx="1181100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dirty="0">
                <a:latin typeface="Arial" charset="0"/>
              </a:rPr>
              <a:t>Центральный карьер </a:t>
            </a:r>
            <a:r>
              <a:rPr lang="ru-RU" sz="1600" dirty="0" err="1">
                <a:latin typeface="Arial" charset="0"/>
              </a:rPr>
              <a:t>Гусевогорского</a:t>
            </a:r>
            <a:r>
              <a:rPr lang="ru-RU" sz="1600" dirty="0">
                <a:latin typeface="Arial" charset="0"/>
              </a:rPr>
              <a:t> </a:t>
            </a:r>
            <a:r>
              <a:rPr lang="ru-RU" sz="1600" dirty="0" err="1">
                <a:latin typeface="Arial" charset="0"/>
              </a:rPr>
              <a:t>титаномагнет</a:t>
            </a:r>
            <a:r>
              <a:rPr lang="ru-RU" sz="1600" dirty="0">
                <a:latin typeface="Arial" charset="0"/>
              </a:rPr>
              <a:t>-ванадиевого месторождения, Качканарский массив, 2014 год. Качканарское и </a:t>
            </a:r>
            <a:r>
              <a:rPr lang="ru-RU" sz="1600" dirty="0" err="1">
                <a:latin typeface="Arial" charset="0"/>
              </a:rPr>
              <a:t>Гусевогорское</a:t>
            </a:r>
            <a:r>
              <a:rPr lang="ru-RU" sz="1600" dirty="0">
                <a:latin typeface="Arial" charset="0"/>
              </a:rPr>
              <a:t> месторождения содержат до 90% всех запасов ванадия в России и более 9 млрд. тон железной руды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0" y="136525"/>
            <a:ext cx="11906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Проблема формирования и возраста уникальных и крупных месторождений титаномагнетит-ванадиевых руд в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клинопироксенитах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горнблендитах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ППУ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8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9075" y="654050"/>
            <a:ext cx="9072563" cy="60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344488" y="223838"/>
            <a:ext cx="11599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>
                <a:latin typeface="Arial" charset="0"/>
              </a:rPr>
              <a:t>Скала Верблюд -  титаномагнетитовые клинопироксениты Качканарского массива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6E139137-DFE1-C149-6CF7-1856F6DE0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1169254"/>
            <a:ext cx="5219699" cy="39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F918A2C3-9CC7-A87F-0886-A9783DCB5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474" y="5294312"/>
            <a:ext cx="619782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Микроструктура магнетитовых </a:t>
            </a: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клинопироксенитов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Равновесность титаномагнетита с амфиболом 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9445E0F3-7C47-CAB1-5CB5-4F378304D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169253"/>
            <a:ext cx="6022750" cy="392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093D1BB6-44C9-384F-2FF7-C7A557A1B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5294312"/>
            <a:ext cx="619782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Жилы массивных титаномагнетитовых руд в </a:t>
            </a: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клинопироксенитах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C909CB1B-617E-A07E-DC74-5C8288805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5"/>
            <a:ext cx="11906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Проблема формирования и возраста уникальных и крупных месторождений титаномагнетит-ванадиевых руд в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клинопироксенитах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горнблендитах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ППУ</a:t>
            </a:r>
          </a:p>
        </p:txBody>
      </p:sp>
    </p:spTree>
    <p:extLst>
      <p:ext uri="{BB962C8B-B14F-4D97-AF65-F5344CB8AC3E}">
        <p14:creationId xmlns:p14="http://schemas.microsoft.com/office/powerpoint/2010/main" val="4282571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49" name="Group 13"/>
          <p:cNvGrpSpPr>
            <a:grpSpLocks/>
          </p:cNvGrpSpPr>
          <p:nvPr/>
        </p:nvGrpSpPr>
        <p:grpSpPr bwMode="auto">
          <a:xfrm>
            <a:off x="349250" y="0"/>
            <a:ext cx="1905000" cy="6858000"/>
            <a:chOff x="310" y="0"/>
            <a:chExt cx="1200" cy="4320"/>
          </a:xfrm>
        </p:grpSpPr>
        <p:pic>
          <p:nvPicPr>
            <p:cNvPr id="65540" name="Picture 4"/>
            <p:cNvPicPr>
              <a:picLocks noChangeAspect="1" noChangeArrowheads="1"/>
            </p:cNvPicPr>
            <p:nvPr/>
          </p:nvPicPr>
          <p:blipFill>
            <a:blip r:embed="rId2"/>
            <a:srcRect l="13408" r="22269"/>
            <a:stretch>
              <a:fillRect/>
            </a:stretch>
          </p:blipFill>
          <p:spPr bwMode="auto">
            <a:xfrm>
              <a:off x="310" y="0"/>
              <a:ext cx="120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5541" name="Rectangle 5"/>
            <p:cNvSpPr>
              <a:spLocks noChangeArrowheads="1"/>
            </p:cNvSpPr>
            <p:nvPr/>
          </p:nvSpPr>
          <p:spPr bwMode="auto">
            <a:xfrm>
              <a:off x="605" y="1071"/>
              <a:ext cx="317" cy="1815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5999163" y="120650"/>
            <a:ext cx="5913437" cy="544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ru-RU" b="1">
                <a:solidFill>
                  <a:srgbClr val="FF3300"/>
                </a:solidFill>
                <a:latin typeface="Arial" charset="0"/>
              </a:rPr>
              <a:t>Платиноносный пояс Урала (ППУ)</a:t>
            </a:r>
            <a:r>
              <a:rPr lang="ru-RU">
                <a:latin typeface="Arial" charset="0"/>
              </a:rPr>
              <a:t> протянулся вдоль 60-го меридиана на 900 км от Среднего до Приполярного Урала. В структуру пояса входят 14 крупных габбро-гипербазитовых массивов, площадью выходов на поверхность от 30 до 730 кв. км, 10 из которых содержат дуниты с хром-платиновой минерализацией и могут рассматриваться как классические комплексы Урало-Аляскинского типа (КУАТ). На западе ППУ ограничен зоной Главного уральского разлома. Ультрамафит-мафитовые массивы залегают среди слабо-метаморфизованных вулканогенно-осадочных толщ Тагильской  островодужной зоны ордовикско-девонского возраста. Это крупнейший в мире пояс КУАТ. </a:t>
            </a:r>
          </a:p>
        </p:txBody>
      </p:sp>
      <p:pic>
        <p:nvPicPr>
          <p:cNvPr id="6554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3175" y="42863"/>
            <a:ext cx="3106738" cy="679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Госшахта_Волченко_2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63" y="188913"/>
            <a:ext cx="4271962" cy="650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 Box 6"/>
          <p:cNvSpPr txBox="1">
            <a:spLocks noChangeArrowheads="1"/>
          </p:cNvSpPr>
          <p:nvPr/>
        </p:nvSpPr>
        <p:spPr bwMode="auto">
          <a:xfrm>
            <a:off x="4283075" y="971550"/>
            <a:ext cx="7908925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b="1" dirty="0">
                <a:solidFill>
                  <a:srgbClr val="FF3300"/>
                </a:solidFill>
                <a:latin typeface="Arial" charset="0"/>
              </a:rPr>
              <a:t>Месторождение «</a:t>
            </a:r>
            <a:r>
              <a:rPr lang="ru-RU" altLang="ru-RU" b="1" dirty="0" err="1">
                <a:solidFill>
                  <a:srgbClr val="FF3300"/>
                </a:solidFill>
                <a:latin typeface="Arial" charset="0"/>
              </a:rPr>
              <a:t>Госшахта</a:t>
            </a:r>
            <a:r>
              <a:rPr lang="ru-RU" altLang="ru-RU" b="1" dirty="0">
                <a:solidFill>
                  <a:srgbClr val="FF3300"/>
                </a:solidFill>
                <a:latin typeface="Arial" charset="0"/>
              </a:rPr>
              <a:t>», глубина отработки больше 183 метров, количество добытой платины около 170 кг. </a:t>
            </a:r>
          </a:p>
        </p:txBody>
      </p:sp>
      <p:sp>
        <p:nvSpPr>
          <p:cNvPr id="26627" name="Text Box 7"/>
          <p:cNvSpPr txBox="1">
            <a:spLocks noChangeArrowheads="1"/>
          </p:cNvSpPr>
          <p:nvPr/>
        </p:nvSpPr>
        <p:spPr bwMode="auto">
          <a:xfrm>
            <a:off x="4722019" y="1843087"/>
            <a:ext cx="7245350" cy="484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Большая часть рудных тел месторождения «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Госшахта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» представлена уплощенными линзами или «струями», круто падающими на восток (угол падения составлял до 70</a:t>
            </a:r>
            <a:r>
              <a:rPr lang="ru-RU" altLang="ru-RU" sz="1600" baseline="30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), длиной до двух метров по падению и от полуметра до одного метра по простиранию при мощности в первые сантиметры. Тела залегают либо группами, либо в виде изолированных линз и гнезд неправильной формы, не связанных друг с другом. В лежачем боку месторождения были зафиксированы два более крупных тела длиной от 10 до 20 м, одно из которых обладало в сечении формой неправильной звезды, площадью до 0.5 кв. м, а другое характеризовалось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изометричным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сечением до 30 см в диаметре. </a:t>
            </a:r>
            <a:r>
              <a:rPr lang="ru-RU" altLang="ru-RU" sz="1600" dirty="0">
                <a:latin typeface="Times New Roman" pitchFamily="18" charset="0"/>
              </a:rPr>
              <a:t>Рудные тела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быстро выклиниваются и со всех сторон окружены дунитами, что наглядно видно на зарисовках [Высоцкий, 1913;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Заварицкий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, 1928; Волченко, Коротеев, 2003 и др.]. Суммарная мощность крутопадающей рудной зоны месторождения «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Госшахта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» составляет около 5</a:t>
            </a:r>
            <a:r>
              <a:rPr lang="ru-RU" altLang="ru-RU" sz="1600" dirty="0">
                <a:latin typeface="Times New Roman" pitchFamily="18" charset="0"/>
              </a:rPr>
              <a:t>-7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метров.</a:t>
            </a:r>
            <a:r>
              <a:rPr lang="ru-RU" altLang="ru-RU" sz="1600" dirty="0">
                <a:latin typeface="Times New Roman" pitchFamily="18" charset="0"/>
              </a:rPr>
              <a:t>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EB47860-AF77-94AF-6269-B65AE5032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074" y="188913"/>
            <a:ext cx="7908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/>
              <a:t>ПРОБЛЕМА ФОРМИРОВАНИЯ ХРОМ-ПЛАТИНОВЫХ РУД</a:t>
            </a:r>
          </a:p>
          <a:p>
            <a:pPr algn="ctr"/>
            <a:r>
              <a:rPr lang="ru-RU" altLang="ru-RU" b="1" dirty="0"/>
              <a:t>СИНГЕНЕТИЧЕСКИЕ И ЭПИГЕНЕТИЧЕСКИЕ ХРОМИТИТЫ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D594AA15-DA71-4601-06D0-661797949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/>
              <a:t>ПРОБЛЕМА ФОРМИРОВАНИЯ ХРОМ-ПЛАТИНОВЫХ РУД</a:t>
            </a:r>
          </a:p>
          <a:p>
            <a:pPr algn="ctr"/>
            <a:r>
              <a:rPr lang="ru-RU" altLang="ru-RU" b="1" dirty="0"/>
              <a:t>СИНГЕНЕТИЧЕСКИЕ И ЭПИГЕНЕТИЧЕСКИЕ ХРОМИТИТЫ</a:t>
            </a:r>
          </a:p>
        </p:txBody>
      </p:sp>
      <p:pic>
        <p:nvPicPr>
          <p:cNvPr id="15" name="Рисунок 2" descr="Изображение выглядит как здание, скала, камень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D039BA0-E32E-465D-9005-C1A4F30D6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10" y="1047750"/>
            <a:ext cx="5882254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4" descr="Изображение выглядит как скала&#10;&#10;Автоматически созданное описание">
            <a:extLst>
              <a:ext uri="{FF2B5EF4-FFF2-40B4-BE49-F238E27FC236}">
                <a16:creationId xmlns:a16="http://schemas.microsoft.com/office/drawing/2014/main" id="{17D3B106-3157-A178-432E-683805A87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047750"/>
            <a:ext cx="5885026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E8BA74-0A7E-3D9B-B815-A14302B70824}"/>
              </a:ext>
            </a:extLst>
          </p:cNvPr>
          <p:cNvSpPr txBox="1"/>
          <p:nvPr/>
        </p:nvSpPr>
        <p:spPr>
          <a:xfrm>
            <a:off x="4777878" y="5791200"/>
            <a:ext cx="346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1800" b="1" dirty="0"/>
              <a:t>СИНГЕНЕТИЧЕСКИЕ ХРОМИТИТЫ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4860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Изображение выглядит как здание, сидит, маленький, кирпич&#10;&#10;Автоматически созданное описание">
            <a:extLst>
              <a:ext uri="{FF2B5EF4-FFF2-40B4-BE49-F238E27FC236}">
                <a16:creationId xmlns:a16="http://schemas.microsoft.com/office/drawing/2014/main" id="{28F8AEE9-C74F-8B0F-4BBB-568F7FC76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973137"/>
            <a:ext cx="4383135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10" descr="Изображение выглядит как скала, гора, внешний, каменистый&#10;&#10;Автоматически созданное описание">
            <a:extLst>
              <a:ext uri="{FF2B5EF4-FFF2-40B4-BE49-F238E27FC236}">
                <a16:creationId xmlns:a16="http://schemas.microsoft.com/office/drawing/2014/main" id="{106EB8AD-41AF-B947-50DC-C333606AF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560" y="957262"/>
            <a:ext cx="439444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C775429-B522-6674-4676-B0AEE696C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2" y="90488"/>
            <a:ext cx="112029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/>
              <a:t>ВЕРТИКАЛЬНЫЕ ХРОМИТОВЫЕ «СТРУИ»</a:t>
            </a:r>
          </a:p>
          <a:p>
            <a:pPr algn="ctr"/>
            <a:r>
              <a:rPr lang="ru-RU" altLang="ru-RU" b="1" dirty="0"/>
              <a:t>СИНГЕНЕТИЧЕСКИЕ ХРОМИТИТЫ</a:t>
            </a:r>
          </a:p>
        </p:txBody>
      </p:sp>
    </p:spTree>
    <p:extLst>
      <p:ext uri="{BB962C8B-B14F-4D97-AF65-F5344CB8AC3E}">
        <p14:creationId xmlns:p14="http://schemas.microsoft.com/office/powerpoint/2010/main" val="4229789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Изображение выглядит как скала, камень, каменисты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385A4BCA-A50B-AD45-134E-B09E9DC921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15" y="847764"/>
            <a:ext cx="8498585" cy="566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C20C97-61BC-FCF1-B927-8063DFFD2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/>
              <a:t>ПРОМЕЖУТОЧНЫЙ ВАРИАНТ</a:t>
            </a:r>
          </a:p>
        </p:txBody>
      </p:sp>
    </p:spTree>
    <p:extLst>
      <p:ext uri="{BB962C8B-B14F-4D97-AF65-F5344CB8AC3E}">
        <p14:creationId xmlns:p14="http://schemas.microsoft.com/office/powerpoint/2010/main" val="279775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size of IMG_2268">
            <a:extLst>
              <a:ext uri="{FF2B5EF4-FFF2-40B4-BE49-F238E27FC236}">
                <a16:creationId xmlns:a16="http://schemas.microsoft.com/office/drawing/2014/main" id="{53D5551A-4361-99F6-3F3E-B89A2E0CD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2313407A-7CD4-493A-1844-E6CF2EC91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00" y="6156325"/>
            <a:ext cx="87249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chemeClr val="bg1"/>
                </a:solidFill>
              </a:rPr>
              <a:t>Эпигенетические хромит-дунитовые брекчии, Нижнетагильский массив</a:t>
            </a:r>
          </a:p>
        </p:txBody>
      </p:sp>
    </p:spTree>
    <p:extLst>
      <p:ext uri="{BB962C8B-B14F-4D97-AF65-F5344CB8AC3E}">
        <p14:creationId xmlns:p14="http://schemas.microsoft.com/office/powerpoint/2010/main" val="4068299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DA349AC-2DE5-86DE-6194-3CA9B012B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1125538"/>
            <a:ext cx="32702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00E35EA-9657-DB79-41E5-FB91B00B2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4089400"/>
            <a:ext cx="28956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EAB09F6-2DBF-8D39-D551-619A842D5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4125913"/>
            <a:ext cx="4114800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603A82B-4FBE-77A8-3079-A3A9D4A85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13" y="1219200"/>
            <a:ext cx="396240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AC630024-DCC6-4D6B-3385-B415CFCC5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838" y="1052513"/>
            <a:ext cx="28956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400" b="1"/>
              <a:t>Образцы из коллекции Уральского геологического музея.</a:t>
            </a:r>
          </a:p>
        </p:txBody>
      </p:sp>
      <p:sp>
        <p:nvSpPr>
          <p:cNvPr id="7" name="Line 8">
            <a:extLst>
              <a:ext uri="{FF2B5EF4-FFF2-40B4-BE49-F238E27FC236}">
                <a16:creationId xmlns:a16="http://schemas.microsoft.com/office/drawing/2014/main" id="{5A043567-C3E8-204F-8288-C4C9104DE822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4300" y="6669088"/>
            <a:ext cx="160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B5657EE3-C9FB-470E-D114-696556616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7700" y="6211888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600">
                <a:latin typeface="Times New Roman" panose="02020603050405020304" pitchFamily="18" charset="0"/>
              </a:rPr>
              <a:t>10 см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419F3D3-97E6-7FD1-E32E-C7BE34293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857"/>
            <a:ext cx="121920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/>
              <a:t>ЭПИГЕНЕТИЧЕСКИЕ ХРОМИТИТЫ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834D3B38-C215-C3BE-E0DC-16998DB38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76275"/>
            <a:ext cx="1219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ru-RU" altLang="ru-RU" dirty="0"/>
              <a:t>Хромит-дунитовые брекчии, в которых хромит формирует цемент, а дунит представлен в виде обломков</a:t>
            </a:r>
            <a:endParaRPr lang="ru-RU" altLang="ru-R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913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40BF73-F9DA-802A-9F47-CC5A71B05F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b="46451"/>
          <a:stretch/>
        </p:blipFill>
        <p:spPr>
          <a:xfrm>
            <a:off x="560183" y="24498"/>
            <a:ext cx="11233711" cy="35640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7D331AC4-1008-424D-B737-95AB4E4F4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0800" y="61913"/>
            <a:ext cx="7061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E60000"/>
                </a:solidFill>
              </a:rPr>
              <a:t>В КАЧЕСТВЕ ЗАКЛЮЧЕНИЯ ИЛИ ЭПИЛОГА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0F3062-1DFF-3A43-211F-0616DA829BCC}"/>
              </a:ext>
            </a:extLst>
          </p:cNvPr>
          <p:cNvSpPr txBox="1"/>
          <p:nvPr/>
        </p:nvSpPr>
        <p:spPr>
          <a:xfrm>
            <a:off x="162076" y="3606800"/>
            <a:ext cx="118394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Определение “габбро-пироксенит-дунитовая магматическая формация”, обозначающее множество по­род </a:t>
            </a:r>
            <a:r>
              <a:rPr lang="ru-RU" sz="1800" kern="1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Платиноносного</a:t>
            </a:r>
            <a:r>
              <a:rPr lang="ru-RU" sz="18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пояса Урала, потеряло свое содержание. </a:t>
            </a: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Далеко не все кристаллические горные породы глубинного облика, входящие в это множество, кристаллизовались из магмы. </a:t>
            </a:r>
            <a:r>
              <a:rPr lang="ru-RU" sz="1800" kern="100" dirty="0">
                <a:effectLst/>
                <a:highlight>
                  <a:srgbClr val="00FFFF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Пояс возник не в результате какого-то одного “акта творения”. В его веществе записана сложная история, не имеющая отношения к истории вмещающей Тагильской вулканической зоны. Пояс является составным образова­нием, состоящим из семи тектонически совмещенных единиц (комплексов), различающихся составом, структурой, генезисом, геодинамической обстановкой генерации и временем образования – от поздне­го архея до позднего силура. </a:t>
            </a:r>
            <a:r>
              <a:rPr lang="ru-RU" sz="1800" kern="100" dirty="0">
                <a:effectLst/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Объединение этих комплексов в эпоху горячей аккреции в позднем силу­ре и последующее перемещение в структуру верхней коры привели к возникновению единой линейной 1000-километровой структуры – </a:t>
            </a:r>
            <a:r>
              <a:rPr lang="ru-RU" sz="1800" kern="100" dirty="0" err="1">
                <a:effectLst/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Платиноносного</a:t>
            </a:r>
            <a:r>
              <a:rPr lang="ru-RU" sz="1800" kern="100" dirty="0">
                <a:effectLst/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пояса Урала.</a:t>
            </a: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Происхождение трех из семи комплек­сов (дунит-</a:t>
            </a:r>
            <a:r>
              <a:rPr lang="ru-RU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пироксенитового</a:t>
            </a: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оливин-</a:t>
            </a:r>
            <a:r>
              <a:rPr lang="ru-RU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габбрового</a:t>
            </a: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и габбро-норитового) остается в разной степени про­блематичным.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08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9" y="2247106"/>
            <a:ext cx="11879262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156368" y="6234905"/>
            <a:ext cx="11599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dirty="0">
                <a:latin typeface="Arial" charset="0"/>
              </a:rPr>
              <a:t>Начало разработки 2-й очереди Волковского сульфидного медно-палладиевого месторождения, 2014 год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5A9A4E-7EE9-65D4-C854-DBBDB97696B1}"/>
              </a:ext>
            </a:extLst>
          </p:cNvPr>
          <p:cNvSpPr txBox="1"/>
          <p:nvPr/>
        </p:nvSpPr>
        <p:spPr>
          <a:xfrm>
            <a:off x="2945622" y="1477665"/>
            <a:ext cx="643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1EBB98-553B-42FA-BC93-EBD61F92182C}"/>
              </a:ext>
            </a:extLst>
          </p:cNvPr>
          <p:cNvSpPr txBox="1"/>
          <p:nvPr/>
        </p:nvSpPr>
        <p:spPr>
          <a:xfrm>
            <a:off x="298581" y="256382"/>
            <a:ext cx="11597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Платиноносный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пояс Урала – бесспорно является Российским геологическим брендом, требующим пристального внимания и глубокого изучения!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4175" y="120650"/>
            <a:ext cx="6386513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2575" y="5894388"/>
            <a:ext cx="68230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168275" y="5183188"/>
            <a:ext cx="11737975" cy="35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</a:pPr>
            <a:r>
              <a:rPr lang="ru-RU" altLang="ru-RU" sz="1400" dirty="0">
                <a:latin typeface="Arial" charset="0"/>
              </a:rPr>
              <a:t>Пояс юго-восточной Аляски и Британской Колумбии, второй по величине пояс в мире вмещающий комплексы Урало-Аляскинского типа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387600" y="127000"/>
            <a:ext cx="7748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1">
                <a:latin typeface="Arial" charset="0"/>
              </a:rPr>
              <a:t>Распространенность комплексов Урало-Аляскинского типа</a:t>
            </a:r>
            <a:endParaRPr lang="de-DE" sz="2000" b="1">
              <a:latin typeface="Arial" charset="0"/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82563" y="5567363"/>
            <a:ext cx="11815762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ru-RU" sz="1400">
                <a:latin typeface="Arial" charset="0"/>
              </a:rPr>
              <a:t>Пояса Урало-Аляскинских интрузий (юго-восточная Аляска и Британская Колумбия</a:t>
            </a:r>
            <a:r>
              <a:rPr lang="en-US" sz="1400">
                <a:latin typeface="Arial" charset="0"/>
              </a:rPr>
              <a:t>, </a:t>
            </a:r>
            <a:r>
              <a:rPr lang="ru-RU" sz="1400">
                <a:latin typeface="Arial" charset="0"/>
              </a:rPr>
              <a:t>Камчатка, Урал</a:t>
            </a:r>
            <a:r>
              <a:rPr lang="en-US" sz="1400">
                <a:latin typeface="Arial" charset="0"/>
              </a:rPr>
              <a:t>)</a:t>
            </a:r>
          </a:p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ru-RU" sz="1400">
                <a:latin typeface="Arial" charset="0"/>
              </a:rPr>
              <a:t>Другие проявления комплексов Урало-Аляскинского типа </a:t>
            </a:r>
            <a:r>
              <a:rPr lang="en-US" sz="1400">
                <a:latin typeface="Arial" charset="0"/>
              </a:rPr>
              <a:t>(</a:t>
            </a:r>
            <a:r>
              <a:rPr lang="ru-RU" sz="1400">
                <a:latin typeface="Arial" charset="0"/>
              </a:rPr>
              <a:t>Египет, Алданский щит, юго-восточная Австралия, Колумбия, Венесуэлла)</a:t>
            </a:r>
          </a:p>
          <a:p>
            <a:pPr marL="342900" indent="-342900">
              <a:lnSpc>
                <a:spcPct val="120000"/>
              </a:lnSpc>
            </a:pPr>
            <a:r>
              <a:rPr lang="en-GB" sz="1400" i="1"/>
              <a:t>Guillou-Frottier L.</a:t>
            </a:r>
            <a:r>
              <a:rPr lang="ru-RU" sz="1400" i="1"/>
              <a:t> </a:t>
            </a:r>
            <a:r>
              <a:rPr lang="en-GB" sz="1400" i="1"/>
              <a:t>et al.</a:t>
            </a:r>
            <a:r>
              <a:rPr lang="en-GB" sz="1400"/>
              <a:t> Rheological conditions for emplacement of Ural–Alaskan-type ultramafic complexes // Tectonophysics. 2014. 631. P. 130–145.</a:t>
            </a:r>
            <a:endParaRPr lang="en-US" sz="1400"/>
          </a:p>
        </p:txBody>
      </p:sp>
      <p:grpSp>
        <p:nvGrpSpPr>
          <p:cNvPr id="60447" name="Group 31"/>
          <p:cNvGrpSpPr>
            <a:grpSpLocks/>
          </p:cNvGrpSpPr>
          <p:nvPr/>
        </p:nvGrpSpPr>
        <p:grpSpPr bwMode="auto">
          <a:xfrm>
            <a:off x="1408113" y="536575"/>
            <a:ext cx="9339262" cy="4948238"/>
            <a:chOff x="140" y="321"/>
            <a:chExt cx="5495" cy="2928"/>
          </a:xfrm>
        </p:grpSpPr>
        <p:pic>
          <p:nvPicPr>
            <p:cNvPr id="60424" name="Picture 8"/>
            <p:cNvPicPr>
              <a:picLocks noChangeAspect="1" noChangeArrowheads="1"/>
            </p:cNvPicPr>
            <p:nvPr/>
          </p:nvPicPr>
          <p:blipFill>
            <a:blip r:embed="rId2"/>
            <a:srcRect r="1479"/>
            <a:stretch>
              <a:fillRect/>
            </a:stretch>
          </p:blipFill>
          <p:spPr bwMode="auto">
            <a:xfrm>
              <a:off x="140" y="321"/>
              <a:ext cx="5495" cy="2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0425" name="Text Box 9"/>
            <p:cNvSpPr txBox="1">
              <a:spLocks noChangeAspect="1" noChangeArrowheads="1"/>
            </p:cNvSpPr>
            <p:nvPr/>
          </p:nvSpPr>
          <p:spPr bwMode="auto">
            <a:xfrm>
              <a:off x="158" y="3057"/>
              <a:ext cx="5444" cy="1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>
                  <a:latin typeface="Arial" charset="0"/>
                </a:rPr>
                <a:t>Worldmap showing the distribution of PGE placer deposits and Alaskan-type Complexes</a:t>
              </a:r>
            </a:p>
          </p:txBody>
        </p:sp>
        <p:sp>
          <p:nvSpPr>
            <p:cNvPr id="60426" name="Freeform 10"/>
            <p:cNvSpPr>
              <a:spLocks noChangeAspect="1"/>
            </p:cNvSpPr>
            <p:nvPr/>
          </p:nvSpPr>
          <p:spPr bwMode="auto">
            <a:xfrm>
              <a:off x="802" y="893"/>
              <a:ext cx="100" cy="1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5" y="22"/>
                </a:cxn>
                <a:cxn ang="0">
                  <a:pos x="77" y="48"/>
                </a:cxn>
                <a:cxn ang="0">
                  <a:pos x="87" y="80"/>
                </a:cxn>
                <a:cxn ang="0">
                  <a:pos x="93" y="124"/>
                </a:cxn>
              </a:cxnLst>
              <a:rect l="0" t="0" r="r" b="b"/>
              <a:pathLst>
                <a:path w="93" h="124">
                  <a:moveTo>
                    <a:pt x="0" y="0"/>
                  </a:moveTo>
                  <a:cubicBezTo>
                    <a:pt x="21" y="7"/>
                    <a:pt x="42" y="14"/>
                    <a:pt x="55" y="22"/>
                  </a:cubicBezTo>
                  <a:cubicBezTo>
                    <a:pt x="68" y="30"/>
                    <a:pt x="72" y="38"/>
                    <a:pt x="77" y="48"/>
                  </a:cubicBezTo>
                  <a:cubicBezTo>
                    <a:pt x="82" y="58"/>
                    <a:pt x="84" y="67"/>
                    <a:pt x="87" y="80"/>
                  </a:cubicBezTo>
                  <a:cubicBezTo>
                    <a:pt x="90" y="93"/>
                    <a:pt x="92" y="114"/>
                    <a:pt x="93" y="124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427" name="Freeform 11"/>
            <p:cNvSpPr>
              <a:spLocks noChangeAspect="1"/>
            </p:cNvSpPr>
            <p:nvPr/>
          </p:nvSpPr>
          <p:spPr bwMode="auto">
            <a:xfrm>
              <a:off x="3388" y="855"/>
              <a:ext cx="54" cy="1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20"/>
                </a:cxn>
                <a:cxn ang="0">
                  <a:pos x="38" y="42"/>
                </a:cxn>
                <a:cxn ang="0">
                  <a:pos x="48" y="61"/>
                </a:cxn>
                <a:cxn ang="0">
                  <a:pos x="48" y="103"/>
                </a:cxn>
                <a:cxn ang="0">
                  <a:pos x="51" y="125"/>
                </a:cxn>
              </a:cxnLst>
              <a:rect l="0" t="0" r="r" b="b"/>
              <a:pathLst>
                <a:path w="51" h="125">
                  <a:moveTo>
                    <a:pt x="0" y="0"/>
                  </a:moveTo>
                  <a:cubicBezTo>
                    <a:pt x="9" y="6"/>
                    <a:pt x="19" y="13"/>
                    <a:pt x="25" y="20"/>
                  </a:cubicBezTo>
                  <a:cubicBezTo>
                    <a:pt x="31" y="27"/>
                    <a:pt x="34" y="35"/>
                    <a:pt x="38" y="42"/>
                  </a:cubicBezTo>
                  <a:cubicBezTo>
                    <a:pt x="42" y="49"/>
                    <a:pt x="46" y="51"/>
                    <a:pt x="48" y="61"/>
                  </a:cubicBezTo>
                  <a:cubicBezTo>
                    <a:pt x="50" y="71"/>
                    <a:pt x="48" y="92"/>
                    <a:pt x="48" y="103"/>
                  </a:cubicBezTo>
                  <a:cubicBezTo>
                    <a:pt x="48" y="114"/>
                    <a:pt x="50" y="121"/>
                    <a:pt x="51" y="125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428" name="Freeform 12"/>
            <p:cNvSpPr>
              <a:spLocks noChangeAspect="1"/>
            </p:cNvSpPr>
            <p:nvPr/>
          </p:nvSpPr>
          <p:spPr bwMode="auto">
            <a:xfrm>
              <a:off x="4593" y="941"/>
              <a:ext cx="64" cy="15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61"/>
                </a:cxn>
                <a:cxn ang="0">
                  <a:pos x="12" y="93"/>
                </a:cxn>
                <a:cxn ang="0">
                  <a:pos x="60" y="141"/>
                </a:cxn>
              </a:cxnLst>
              <a:rect l="0" t="0" r="r" b="b"/>
              <a:pathLst>
                <a:path w="60" h="141">
                  <a:moveTo>
                    <a:pt x="12" y="0"/>
                  </a:moveTo>
                  <a:cubicBezTo>
                    <a:pt x="6" y="23"/>
                    <a:pt x="0" y="46"/>
                    <a:pt x="0" y="61"/>
                  </a:cubicBezTo>
                  <a:cubicBezTo>
                    <a:pt x="0" y="76"/>
                    <a:pt x="2" y="80"/>
                    <a:pt x="12" y="93"/>
                  </a:cubicBezTo>
                  <a:cubicBezTo>
                    <a:pt x="22" y="106"/>
                    <a:pt x="52" y="133"/>
                    <a:pt x="60" y="141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429" name="AutoShape 13"/>
            <p:cNvSpPr>
              <a:spLocks noChangeAspect="1" noChangeArrowheads="1"/>
            </p:cNvSpPr>
            <p:nvPr/>
          </p:nvSpPr>
          <p:spPr bwMode="auto">
            <a:xfrm>
              <a:off x="1498" y="1729"/>
              <a:ext cx="90" cy="97"/>
            </a:xfrm>
            <a:prstGeom prst="star5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000">
                <a:latin typeface="Arial" charset="0"/>
              </a:endParaRPr>
            </a:p>
          </p:txBody>
        </p:sp>
        <p:sp>
          <p:nvSpPr>
            <p:cNvPr id="60430" name="AutoShape 14"/>
            <p:cNvSpPr>
              <a:spLocks noChangeAspect="1" noChangeArrowheads="1"/>
            </p:cNvSpPr>
            <p:nvPr/>
          </p:nvSpPr>
          <p:spPr bwMode="auto">
            <a:xfrm>
              <a:off x="3133" y="1453"/>
              <a:ext cx="90" cy="97"/>
            </a:xfrm>
            <a:prstGeom prst="star5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000">
                <a:latin typeface="Arial" charset="0"/>
              </a:endParaRPr>
            </a:p>
          </p:txBody>
        </p:sp>
        <p:sp>
          <p:nvSpPr>
            <p:cNvPr id="60431" name="AutoShape 15"/>
            <p:cNvSpPr>
              <a:spLocks noChangeAspect="1" noChangeArrowheads="1"/>
            </p:cNvSpPr>
            <p:nvPr/>
          </p:nvSpPr>
          <p:spPr bwMode="auto">
            <a:xfrm>
              <a:off x="3152" y="1261"/>
              <a:ext cx="89" cy="97"/>
            </a:xfrm>
            <a:prstGeom prst="star5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000">
                <a:latin typeface="Arial" charset="0"/>
              </a:endParaRPr>
            </a:p>
          </p:txBody>
        </p:sp>
        <p:sp>
          <p:nvSpPr>
            <p:cNvPr id="60432" name="AutoShape 16"/>
            <p:cNvSpPr>
              <a:spLocks noChangeAspect="1" noChangeArrowheads="1"/>
            </p:cNvSpPr>
            <p:nvPr/>
          </p:nvSpPr>
          <p:spPr bwMode="auto">
            <a:xfrm>
              <a:off x="4310" y="1036"/>
              <a:ext cx="91" cy="97"/>
            </a:xfrm>
            <a:prstGeom prst="star5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000">
                <a:latin typeface="Arial" charset="0"/>
              </a:endParaRPr>
            </a:p>
          </p:txBody>
        </p:sp>
        <p:sp>
          <p:nvSpPr>
            <p:cNvPr id="60433" name="AutoShape 17"/>
            <p:cNvSpPr>
              <a:spLocks noChangeAspect="1" noChangeArrowheads="1"/>
            </p:cNvSpPr>
            <p:nvPr/>
          </p:nvSpPr>
          <p:spPr bwMode="auto">
            <a:xfrm>
              <a:off x="4211" y="999"/>
              <a:ext cx="91" cy="96"/>
            </a:xfrm>
            <a:prstGeom prst="star5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000">
                <a:latin typeface="Arial" charset="0"/>
              </a:endParaRPr>
            </a:p>
          </p:txBody>
        </p:sp>
        <p:sp>
          <p:nvSpPr>
            <p:cNvPr id="60434" name="AutoShape 18"/>
            <p:cNvSpPr>
              <a:spLocks noChangeAspect="1" noChangeArrowheads="1"/>
            </p:cNvSpPr>
            <p:nvPr/>
          </p:nvSpPr>
          <p:spPr bwMode="auto">
            <a:xfrm>
              <a:off x="3676" y="834"/>
              <a:ext cx="90" cy="97"/>
            </a:xfrm>
            <a:prstGeom prst="star5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000">
                <a:latin typeface="Arial" charset="0"/>
              </a:endParaRPr>
            </a:p>
          </p:txBody>
        </p:sp>
        <p:sp>
          <p:nvSpPr>
            <p:cNvPr id="60435" name="AutoShape 19"/>
            <p:cNvSpPr>
              <a:spLocks noChangeAspect="1" noChangeArrowheads="1"/>
            </p:cNvSpPr>
            <p:nvPr/>
          </p:nvSpPr>
          <p:spPr bwMode="auto">
            <a:xfrm>
              <a:off x="820" y="1235"/>
              <a:ext cx="91" cy="97"/>
            </a:xfrm>
            <a:prstGeom prst="star5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000">
                <a:latin typeface="Arial" charset="0"/>
              </a:endParaRPr>
            </a:p>
          </p:txBody>
        </p:sp>
        <p:sp>
          <p:nvSpPr>
            <p:cNvPr id="60436" name="AutoShape 20"/>
            <p:cNvSpPr>
              <a:spLocks noChangeAspect="1" noChangeArrowheads="1"/>
            </p:cNvSpPr>
            <p:nvPr/>
          </p:nvSpPr>
          <p:spPr bwMode="auto">
            <a:xfrm>
              <a:off x="1364" y="1788"/>
              <a:ext cx="91" cy="97"/>
            </a:xfrm>
            <a:prstGeom prst="star5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000">
                <a:latin typeface="Arial" charset="0"/>
              </a:endParaRPr>
            </a:p>
          </p:txBody>
        </p:sp>
        <p:sp>
          <p:nvSpPr>
            <p:cNvPr id="60437" name="AutoShape 21"/>
            <p:cNvSpPr>
              <a:spLocks noChangeAspect="1" noChangeArrowheads="1"/>
            </p:cNvSpPr>
            <p:nvPr/>
          </p:nvSpPr>
          <p:spPr bwMode="auto">
            <a:xfrm>
              <a:off x="4648" y="2486"/>
              <a:ext cx="90" cy="97"/>
            </a:xfrm>
            <a:prstGeom prst="star5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000">
                <a:latin typeface="Arial" charset="0"/>
              </a:endParaRPr>
            </a:p>
          </p:txBody>
        </p:sp>
        <p:sp>
          <p:nvSpPr>
            <p:cNvPr id="60438" name="AutoShape 22"/>
            <p:cNvSpPr>
              <a:spLocks noChangeArrowheads="1"/>
            </p:cNvSpPr>
            <p:nvPr/>
          </p:nvSpPr>
          <p:spPr bwMode="auto">
            <a:xfrm>
              <a:off x="229" y="2557"/>
              <a:ext cx="86" cy="93"/>
            </a:xfrm>
            <a:prstGeom prst="star5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000">
                <a:latin typeface="Arial" charset="0"/>
              </a:endParaRPr>
            </a:p>
          </p:txBody>
        </p:sp>
        <p:sp>
          <p:nvSpPr>
            <p:cNvPr id="60439" name="AutoShape 23"/>
            <p:cNvSpPr>
              <a:spLocks noChangeArrowheads="1"/>
            </p:cNvSpPr>
            <p:nvPr/>
          </p:nvSpPr>
          <p:spPr bwMode="auto">
            <a:xfrm>
              <a:off x="234" y="2756"/>
              <a:ext cx="86" cy="93"/>
            </a:xfrm>
            <a:prstGeom prst="star5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000">
                <a:latin typeface="Arial" charset="0"/>
              </a:endParaRPr>
            </a:p>
          </p:txBody>
        </p:sp>
        <p:sp>
          <p:nvSpPr>
            <p:cNvPr id="60440" name="Freeform 24"/>
            <p:cNvSpPr>
              <a:spLocks/>
            </p:cNvSpPr>
            <p:nvPr/>
          </p:nvSpPr>
          <p:spPr bwMode="auto">
            <a:xfrm>
              <a:off x="217" y="2195"/>
              <a:ext cx="96" cy="1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5" y="22"/>
                </a:cxn>
                <a:cxn ang="0">
                  <a:pos x="77" y="48"/>
                </a:cxn>
                <a:cxn ang="0">
                  <a:pos x="87" y="80"/>
                </a:cxn>
                <a:cxn ang="0">
                  <a:pos x="93" y="124"/>
                </a:cxn>
              </a:cxnLst>
              <a:rect l="0" t="0" r="r" b="b"/>
              <a:pathLst>
                <a:path w="93" h="124">
                  <a:moveTo>
                    <a:pt x="0" y="0"/>
                  </a:moveTo>
                  <a:cubicBezTo>
                    <a:pt x="21" y="7"/>
                    <a:pt x="42" y="14"/>
                    <a:pt x="55" y="22"/>
                  </a:cubicBezTo>
                  <a:cubicBezTo>
                    <a:pt x="68" y="30"/>
                    <a:pt x="72" y="38"/>
                    <a:pt x="77" y="48"/>
                  </a:cubicBezTo>
                  <a:cubicBezTo>
                    <a:pt x="82" y="58"/>
                    <a:pt x="84" y="67"/>
                    <a:pt x="87" y="80"/>
                  </a:cubicBezTo>
                  <a:cubicBezTo>
                    <a:pt x="90" y="93"/>
                    <a:pt x="92" y="114"/>
                    <a:pt x="93" y="124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441" name="Text Box 25"/>
            <p:cNvSpPr txBox="1">
              <a:spLocks noChangeArrowheads="1"/>
            </p:cNvSpPr>
            <p:nvPr/>
          </p:nvSpPr>
          <p:spPr bwMode="auto">
            <a:xfrm>
              <a:off x="315" y="2069"/>
              <a:ext cx="101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200">
                  <a:latin typeface="Arial" charset="0"/>
                </a:rPr>
                <a:t>Chain of </a:t>
              </a:r>
              <a:r>
                <a:rPr lang="en-GB" sz="1200">
                  <a:latin typeface="Arial" charset="0"/>
                </a:rPr>
                <a:t>Ural-</a:t>
              </a:r>
              <a:r>
                <a:rPr lang="de-DE" sz="1200">
                  <a:latin typeface="Arial" charset="0"/>
                </a:rPr>
                <a:t>Alaskan-type complexes</a:t>
              </a:r>
            </a:p>
          </p:txBody>
        </p:sp>
        <p:sp>
          <p:nvSpPr>
            <p:cNvPr id="60442" name="Text Box 26"/>
            <p:cNvSpPr txBox="1">
              <a:spLocks noChangeArrowheads="1"/>
            </p:cNvSpPr>
            <p:nvPr/>
          </p:nvSpPr>
          <p:spPr bwMode="auto">
            <a:xfrm>
              <a:off x="306" y="2416"/>
              <a:ext cx="1104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200">
                  <a:latin typeface="Arial" charset="0"/>
                </a:rPr>
                <a:t>Ural-Alaskan-type complex</a:t>
              </a:r>
            </a:p>
          </p:txBody>
        </p:sp>
        <p:sp>
          <p:nvSpPr>
            <p:cNvPr id="60443" name="Text Box 27"/>
            <p:cNvSpPr txBox="1">
              <a:spLocks noChangeArrowheads="1"/>
            </p:cNvSpPr>
            <p:nvPr/>
          </p:nvSpPr>
          <p:spPr bwMode="auto">
            <a:xfrm>
              <a:off x="305" y="2704"/>
              <a:ext cx="1104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200">
                  <a:latin typeface="Arial" charset="0"/>
                </a:rPr>
                <a:t>Ural-Alaskan-type complex assumed</a:t>
              </a:r>
            </a:p>
          </p:txBody>
        </p:sp>
        <p:sp>
          <p:nvSpPr>
            <p:cNvPr id="60444" name="Oval 28"/>
            <p:cNvSpPr>
              <a:spLocks noChangeArrowheads="1"/>
            </p:cNvSpPr>
            <p:nvPr/>
          </p:nvSpPr>
          <p:spPr bwMode="auto">
            <a:xfrm>
              <a:off x="2040" y="2840"/>
              <a:ext cx="75" cy="7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45" name="Text Box 29"/>
            <p:cNvSpPr txBox="1">
              <a:spLocks noChangeArrowheads="1"/>
            </p:cNvSpPr>
            <p:nvPr/>
          </p:nvSpPr>
          <p:spPr bwMode="auto">
            <a:xfrm>
              <a:off x="2200" y="2795"/>
              <a:ext cx="879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>
                  <a:latin typeface="Arial" charset="0"/>
                </a:rPr>
                <a:t>PGE placer deposit</a:t>
              </a:r>
            </a:p>
          </p:txBody>
        </p:sp>
        <p:sp>
          <p:nvSpPr>
            <p:cNvPr id="60446" name="AutoShape 30"/>
            <p:cNvSpPr>
              <a:spLocks noChangeAspect="1" noChangeArrowheads="1"/>
            </p:cNvSpPr>
            <p:nvPr/>
          </p:nvSpPr>
          <p:spPr bwMode="auto">
            <a:xfrm>
              <a:off x="1295" y="1032"/>
              <a:ext cx="89" cy="97"/>
            </a:xfrm>
            <a:prstGeom prst="star5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000"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" y="0"/>
            <a:ext cx="11176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407988" y="1643063"/>
            <a:ext cx="11326812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>
                <a:latin typeface="Arial" charset="0"/>
              </a:rPr>
              <a:t>Почему ППУ можно рассматривать как геологический Российский бренд?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0" y="49213"/>
            <a:ext cx="12192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FF3300"/>
                </a:solidFill>
                <a:latin typeface="Arial" charset="0"/>
              </a:rPr>
              <a:t>Российский приоритет в изучении комплексов У-А-типа!</a:t>
            </a:r>
          </a:p>
          <a:p>
            <a:pPr algn="ctr"/>
            <a:r>
              <a:rPr lang="ru-RU" sz="1600" b="1">
                <a:latin typeface="Arial" charset="0"/>
              </a:rPr>
              <a:t>Ученые-геологи, внесшие значительный вклад в изучение Платиноносного пояса Урала в начале ХХ века</a:t>
            </a:r>
          </a:p>
        </p:txBody>
      </p:sp>
      <p:pic>
        <p:nvPicPr>
          <p:cNvPr id="75792" name="Picture 11"/>
          <p:cNvPicPr>
            <a:picLocks noChangeAspect="1" noChangeArrowheads="1"/>
          </p:cNvPicPr>
          <p:nvPr/>
        </p:nvPicPr>
        <p:blipFill>
          <a:blip r:embed="rId2"/>
          <a:srcRect l="3862" t="6224" b="22127"/>
          <a:stretch>
            <a:fillRect/>
          </a:stretch>
        </p:blipFill>
        <p:spPr bwMode="auto">
          <a:xfrm>
            <a:off x="2514600" y="803275"/>
            <a:ext cx="219233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93" name="Text Box 12"/>
          <p:cNvSpPr txBox="1">
            <a:spLocks noChangeArrowheads="1"/>
          </p:cNvSpPr>
          <p:nvPr/>
        </p:nvSpPr>
        <p:spPr bwMode="auto">
          <a:xfrm>
            <a:off x="2673350" y="3638550"/>
            <a:ext cx="19573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400" b="1">
                <a:latin typeface="Arial" charset="0"/>
              </a:rPr>
              <a:t>Н.К. Высоцкий</a:t>
            </a:r>
          </a:p>
          <a:p>
            <a:pPr algn="ctr"/>
            <a:r>
              <a:rPr lang="ru-RU" altLang="ru-RU" sz="1400" b="1">
                <a:latin typeface="Arial" charset="0"/>
              </a:rPr>
              <a:t>(1864-1932</a:t>
            </a:r>
            <a:r>
              <a:rPr lang="ru-RU" altLang="ru-RU" sz="1400">
                <a:latin typeface="Arial" charset="0"/>
              </a:rPr>
              <a:t>)</a:t>
            </a:r>
          </a:p>
        </p:txBody>
      </p:sp>
      <p:pic>
        <p:nvPicPr>
          <p:cNvPr id="75794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1575" y="819150"/>
            <a:ext cx="2184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95" name="Text Box 13"/>
          <p:cNvSpPr txBox="1">
            <a:spLocks noChangeArrowheads="1"/>
          </p:cNvSpPr>
          <p:nvPr/>
        </p:nvSpPr>
        <p:spPr bwMode="auto">
          <a:xfrm>
            <a:off x="5230813" y="3654425"/>
            <a:ext cx="1676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1400" b="1">
                <a:latin typeface="Arial" charset="0"/>
              </a:rPr>
              <a:t>Louis C. Duparc</a:t>
            </a:r>
          </a:p>
          <a:p>
            <a:pPr algn="ctr"/>
            <a:r>
              <a:rPr lang="ru-RU" altLang="ru-RU" sz="1400" b="1">
                <a:latin typeface="Arial" charset="0"/>
              </a:rPr>
              <a:t>(1866-1932)</a:t>
            </a:r>
          </a:p>
        </p:txBody>
      </p:sp>
      <p:pic>
        <p:nvPicPr>
          <p:cNvPr id="75796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050" y="787400"/>
            <a:ext cx="1905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97" name="Text Box 16"/>
          <p:cNvSpPr txBox="1">
            <a:spLocks noChangeArrowheads="1"/>
          </p:cNvSpPr>
          <p:nvPr/>
        </p:nvSpPr>
        <p:spPr bwMode="auto">
          <a:xfrm>
            <a:off x="66675" y="3622675"/>
            <a:ext cx="23050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1400" b="1">
                <a:latin typeface="Arial" charset="0"/>
              </a:rPr>
              <a:t>Ф.Ю. Левинсон-Лессинг</a:t>
            </a:r>
          </a:p>
          <a:p>
            <a:pPr algn="ctr"/>
            <a:r>
              <a:rPr lang="ru-RU" altLang="ru-RU" sz="1400" b="1">
                <a:latin typeface="Arial" charset="0"/>
              </a:rPr>
              <a:t>(1861-1939)</a:t>
            </a:r>
          </a:p>
        </p:txBody>
      </p:sp>
      <p:sp>
        <p:nvSpPr>
          <p:cNvPr id="75798" name="Text Box 17"/>
          <p:cNvSpPr txBox="1">
            <a:spLocks noChangeArrowheads="1"/>
          </p:cNvSpPr>
          <p:nvPr/>
        </p:nvSpPr>
        <p:spPr bwMode="auto">
          <a:xfrm>
            <a:off x="7731125" y="3638550"/>
            <a:ext cx="16414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1400" b="1">
                <a:latin typeface="Arial" charset="0"/>
              </a:rPr>
              <a:t>А.Н. Заварицкий</a:t>
            </a:r>
          </a:p>
          <a:p>
            <a:pPr algn="ctr"/>
            <a:r>
              <a:rPr lang="ru-RU" altLang="ru-RU" sz="1400" b="1">
                <a:latin typeface="Arial" charset="0"/>
              </a:rPr>
              <a:t>(1884-1952)</a:t>
            </a:r>
          </a:p>
        </p:txBody>
      </p:sp>
      <p:pic>
        <p:nvPicPr>
          <p:cNvPr id="75799" name="Picture 18" descr="Заварицкий А.Н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75538" y="803275"/>
            <a:ext cx="21177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800" name="Рисунок 21" descr="Изображение выглядит как человек, мужчина, костюм, очки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39325" y="762000"/>
            <a:ext cx="2092325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801" name="TextBox 22"/>
          <p:cNvSpPr txBox="1">
            <a:spLocks noChangeArrowheads="1"/>
          </p:cNvSpPr>
          <p:nvPr/>
        </p:nvSpPr>
        <p:spPr bwMode="auto">
          <a:xfrm>
            <a:off x="10275888" y="3622675"/>
            <a:ext cx="13763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b="1">
                <a:latin typeface="Arial" charset="0"/>
              </a:rPr>
              <a:t>А.Г. Бетехтин</a:t>
            </a:r>
          </a:p>
          <a:p>
            <a:r>
              <a:rPr lang="ru-RU" altLang="ru-RU" sz="1400" b="1">
                <a:latin typeface="Arial" charset="0"/>
              </a:rPr>
              <a:t>(1897-1962)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F93EB-8B32-155E-DC88-EBD319DDCDFB}"/>
              </a:ext>
            </a:extLst>
          </p:cNvPr>
          <p:cNvSpPr txBox="1"/>
          <p:nvPr/>
        </p:nvSpPr>
        <p:spPr>
          <a:xfrm>
            <a:off x="128116" y="4385388"/>
            <a:ext cx="11935768" cy="19965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Дунит-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клинопироксенит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габбровая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формация - Левинсон-Лессинг Ф.Ю. (1900)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Габбро-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пироксенито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-дунитовые массивы (Уральский тип) – Н.К. Высоцкий (1923)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Concentrically zoned ultramafic complexes - </a:t>
            </a:r>
            <a:r>
              <a:rPr lang="en-US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Taylor </a:t>
            </a:r>
            <a:r>
              <a:rPr lang="en-US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H.P.,Jr</a:t>
            </a:r>
            <a:r>
              <a:rPr lang="en-US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., Noble J.A. (1960)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Alaskan complexes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Jackson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(1971)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Alaskan-type ultramafic complexes (intrusions or bodies)</a:t>
            </a:r>
            <a:r>
              <a:rPr lang="ru-RU" altLang="ru-RU" sz="1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en-US" altLang="ru-RU" sz="1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T.N. Irvine </a:t>
            </a:r>
            <a:r>
              <a:rPr lang="ru-RU" altLang="ru-RU" sz="1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(1974), </a:t>
            </a:r>
            <a:r>
              <a:rPr lang="ru-RU" altLang="ru-RU" sz="1400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наиболее распространенное название в зарубежной литературе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Концентрически-зональные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ультрамафические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массивы – О.К. Иванов (1997)</a:t>
            </a:r>
            <a:endParaRPr lang="ru-RU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Высоцкий_название кар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3" y="0"/>
            <a:ext cx="4800600" cy="2862262"/>
          </a:xfrm>
          <a:prstGeom prst="rect">
            <a:avLst/>
          </a:prstGeom>
          <a:noFill/>
        </p:spPr>
      </p:pic>
      <p:pic>
        <p:nvPicPr>
          <p:cNvPr id="80901" name="Picture 5" descr="Nizhny_Tagil_massif_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51863" y="0"/>
            <a:ext cx="3484562" cy="6858000"/>
          </a:xfrm>
          <a:prstGeom prst="rect">
            <a:avLst/>
          </a:prstGeom>
          <a:noFill/>
        </p:spPr>
      </p:pic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8099" y="1467572"/>
            <a:ext cx="3233701" cy="505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3D5C044-71C4-7AD4-F284-18948FCD351A}"/>
              </a:ext>
            </a:extLst>
          </p:cNvPr>
          <p:cNvGrpSpPr/>
          <p:nvPr/>
        </p:nvGrpSpPr>
        <p:grpSpPr>
          <a:xfrm>
            <a:off x="425450" y="3014662"/>
            <a:ext cx="4692649" cy="3627437"/>
            <a:chOff x="425451" y="3014663"/>
            <a:chExt cx="4291012" cy="3341688"/>
          </a:xfrm>
        </p:grpSpPr>
        <p:pic>
          <p:nvPicPr>
            <p:cNvPr id="80903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5451" y="3014663"/>
              <a:ext cx="2055812" cy="2709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0904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58863" y="3551239"/>
              <a:ext cx="3657600" cy="2805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9"/>
          <p:cNvSpPr txBox="1">
            <a:spLocks noChangeArrowheads="1"/>
          </p:cNvSpPr>
          <p:nvPr/>
        </p:nvSpPr>
        <p:spPr bwMode="auto">
          <a:xfrm>
            <a:off x="8743855" y="6121400"/>
            <a:ext cx="3000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dirty="0">
                <a:latin typeface="Arial" charset="0"/>
              </a:rPr>
              <a:t>А.А.</a:t>
            </a:r>
            <a:r>
              <a:rPr lang="en-GB" altLang="ru-RU" sz="1600" dirty="0">
                <a:latin typeface="Arial" charset="0"/>
              </a:rPr>
              <a:t> </a:t>
            </a:r>
            <a:r>
              <a:rPr lang="ru-RU" altLang="ru-RU" sz="1600" dirty="0">
                <a:latin typeface="Arial" charset="0"/>
              </a:rPr>
              <a:t>Ефимов и Т.Н.</a:t>
            </a:r>
            <a:r>
              <a:rPr lang="en-GB" altLang="ru-RU" sz="1600" dirty="0">
                <a:latin typeface="Arial" charset="0"/>
              </a:rPr>
              <a:t> </a:t>
            </a:r>
            <a:r>
              <a:rPr lang="ru-RU" altLang="ru-RU" sz="1600" dirty="0">
                <a:latin typeface="Arial" charset="0"/>
              </a:rPr>
              <a:t>Ирвин  делегаты </a:t>
            </a:r>
            <a:r>
              <a:rPr lang="en-GB" altLang="ru-RU" sz="1600" dirty="0">
                <a:latin typeface="Arial" charset="0"/>
              </a:rPr>
              <a:t>IX-IPS, USA, 2002</a:t>
            </a:r>
            <a:endParaRPr lang="ru-RU" altLang="ru-RU" sz="1600" dirty="0">
              <a:latin typeface="Arial" charset="0"/>
            </a:endParaRPr>
          </a:p>
        </p:txBody>
      </p:sp>
      <p:pic>
        <p:nvPicPr>
          <p:cNvPr id="16388" name="Рисунок 12" descr="Изображение выглядит как человек, мужчина, здание, стоит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9537" y="136525"/>
            <a:ext cx="3735387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DBAD67AF-12D7-34E2-270E-62FA986CD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54" y="623680"/>
            <a:ext cx="7845491" cy="280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Представительность!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Ультрамафит-мафитовые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массивы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Платиноносного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пояса Урала - характеризуется полным набором ультраосновных и основных пород, хорошей сохранностью внутренней структуры массивов, которые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А.А.Ефимов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предложил подразделить на два типа: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1) Автономный,     2) Интегрированный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1409</Words>
  <Application>Microsoft Office PowerPoint</Application>
  <PresentationFormat>Широкоэкранный</PresentationFormat>
  <Paragraphs>113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Aptos</vt:lpstr>
      <vt:lpstr>Aptos Display</vt:lpstr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Евгений Пушкарев</dc:creator>
  <cp:lastModifiedBy>Евгений Пушкарев</cp:lastModifiedBy>
  <cp:revision>2</cp:revision>
  <dcterms:created xsi:type="dcterms:W3CDTF">2026-04-19T20:45:01Z</dcterms:created>
  <dcterms:modified xsi:type="dcterms:W3CDTF">2026-04-19T20:56:14Z</dcterms:modified>
</cp:coreProperties>
</file>