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2"/>
  </p:notesMasterIdLst>
  <p:handoutMasterIdLst>
    <p:handoutMasterId r:id="rId23"/>
  </p:handoutMasterIdLst>
  <p:sldIdLst>
    <p:sldId id="293" r:id="rId2"/>
    <p:sldId id="279" r:id="rId3"/>
    <p:sldId id="304" r:id="rId4"/>
    <p:sldId id="308" r:id="rId5"/>
    <p:sldId id="305" r:id="rId6"/>
    <p:sldId id="306" r:id="rId7"/>
    <p:sldId id="310" r:id="rId8"/>
    <p:sldId id="280" r:id="rId9"/>
    <p:sldId id="309" r:id="rId10"/>
    <p:sldId id="311" r:id="rId11"/>
    <p:sldId id="312" r:id="rId12"/>
    <p:sldId id="313" r:id="rId13"/>
    <p:sldId id="282" r:id="rId14"/>
    <p:sldId id="317" r:id="rId15"/>
    <p:sldId id="319" r:id="rId16"/>
    <p:sldId id="318" r:id="rId17"/>
    <p:sldId id="291" r:id="rId18"/>
    <p:sldId id="288" r:id="rId19"/>
    <p:sldId id="290" r:id="rId20"/>
    <p:sldId id="31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powa.kat2018@outlook.com" initials="p" lastIdx="1" clrIdx="0">
    <p:extLst>
      <p:ext uri="{19B8F6BF-5375-455C-9EA6-DF929625EA0E}">
        <p15:presenceInfo xmlns:p15="http://schemas.microsoft.com/office/powerpoint/2012/main" userId="48a78ca77492f0d3" providerId="Windows Live"/>
      </p:ext>
    </p:extLst>
  </p:cmAuthor>
  <p:cmAuthor id="2" name="Катя Попова" initials="КП" lastIdx="1" clrIdx="1">
    <p:extLst>
      <p:ext uri="{19B8F6BF-5375-455C-9EA6-DF929625EA0E}">
        <p15:presenceInfo xmlns:p15="http://schemas.microsoft.com/office/powerpoint/2012/main" userId="32c979bb69ec7df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96"/>
    <a:srgbClr val="BEE1F8"/>
    <a:srgbClr val="9AD0F4"/>
    <a:srgbClr val="87C1EA"/>
    <a:srgbClr val="901B10"/>
    <a:srgbClr val="424242"/>
    <a:srgbClr val="818181"/>
    <a:srgbClr val="808080"/>
    <a:srgbClr val="6699FF"/>
    <a:srgbClr val="B0B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74282" autoAdjust="0"/>
  </p:normalViewPr>
  <p:slideViewPr>
    <p:cSldViewPr snapToGrid="0" showGuides="1">
      <p:cViewPr>
        <p:scale>
          <a:sx n="66" d="100"/>
          <a:sy n="66" d="100"/>
        </p:scale>
        <p:origin x="1253" y="38"/>
      </p:cViewPr>
      <p:guideLst>
        <p:guide orient="horz" pos="238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3C59B30-8F0C-E49F-2E24-BF554E6921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AB9CDB1-D4C1-48CE-4CE4-AFD870C3A2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EAEAB-41C0-4689-BC65-20CBF79F759B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6F5ECB-F633-C1DE-F72D-49A99A5AD9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0265ADA-F92C-1FE0-636A-44ECE8AA97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D88E4-5B98-43D4-8689-B0228D42E7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5584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8F8D2-0327-4A87-8FDE-A8126D2491FE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EC9DA-32EB-496C-982C-D6E1E5D68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1363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настоящее время в геологических отраслях наук </a:t>
            </a:r>
            <a:r>
              <a:rPr lang="ru-RU" dirty="0" err="1"/>
              <a:t>приобертает</a:t>
            </a:r>
            <a:r>
              <a:rPr lang="ru-RU" dirty="0"/>
              <a:t> особое значение поиск </a:t>
            </a:r>
            <a:r>
              <a:rPr lang="ru-RU" dirty="0" err="1"/>
              <a:t>иизучение</a:t>
            </a:r>
            <a:r>
              <a:rPr lang="ru-RU" dirty="0"/>
              <a:t> месторождений черных, цветных и благородных металлов в океанических и </a:t>
            </a:r>
            <a:r>
              <a:rPr lang="ru-RU" dirty="0" err="1"/>
              <a:t>палеоокеанических</a:t>
            </a:r>
            <a:r>
              <a:rPr lang="ru-RU" dirty="0"/>
              <a:t> структурах и восстановление палеовулканических, геодинамических, физико-химических условий их </a:t>
            </a:r>
            <a:r>
              <a:rPr lang="ru-RU" dirty="0" err="1"/>
              <a:t>образоваваний</a:t>
            </a:r>
            <a:r>
              <a:rPr lang="ru-RU" dirty="0"/>
              <a:t>. Одним из интереснейших объектов для данных изучений служит </a:t>
            </a:r>
            <a:r>
              <a:rPr lang="ru-RU" dirty="0" err="1"/>
              <a:t>Бахтинская</a:t>
            </a:r>
            <a:r>
              <a:rPr lang="ru-RU" dirty="0"/>
              <a:t> группа рудопроявлений.</a:t>
            </a:r>
          </a:p>
        </p:txBody>
      </p:sp>
    </p:spTree>
    <p:extLst>
      <p:ext uri="{BB962C8B-B14F-4D97-AF65-F5344CB8AC3E}">
        <p14:creationId xmlns:p14="http://schemas.microsoft.com/office/powerpoint/2010/main" val="3255900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Пироксены в моих породах представлены диопсидом с вариацией железа, марганца, а также натрия. Для каждой разновидности приведены формулы. В моём случае пироксены плохо наносятся на традиционную классификационную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диограмму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монримо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поэтому классификация проводилась при помощи тройных диаграмм по элементам в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поизиях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M1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M2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также основывая на распределении по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миналам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пироксенах. Для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сранвения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приведены пироксены на месторождении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биккуловском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файзулинском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где есть зерна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йогансенита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также типичными являются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пироксены. Из диаграммы видно, что по составу мои пироксены менее щелочные и более марганцевые.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8469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Пироксеноиды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моём месторождении представлены родонитом 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бустамитом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Родонит на обоих месторождениях идентичного состава с вариацией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Mn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позиции. Интересной находкой среди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пироксеноидов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является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бустамит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который находится в пироксен-гранат-кварцевой ассоциации в виде секущих жилок. Причём в этих жилках он часто находится в сростках с родонитом.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6746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Минералы класса фосфатов-арсенатов являются типичными минералами для метаморфизованных марганцевых пород. В изучаемых образцах они представлены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гаспаритом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монацитом, которые встречаются в виде небольших зерен неправильной формы размером около 0.001–0.01 мм, приуроченных к марганцевому карбонату – родохрозиту. Так же установлено их повсеместное нахождение в ассоциации с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якобситом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родонитом (рис. 1а). По химическому составу они относятся к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лантановым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разновидностям (La 0.38–0.67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ф.е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 с примесью церия (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0.26–0.30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ф.е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.). Наблюдается полный изоструктурный ряд монацит –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гаспарит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Редкоземельные минералы группы эпидота в метаморфизованных марганцевых породах представлены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алланитом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пьемонтитом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Алланиты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находятся в ассоциации c гранатами (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спессартином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марганцевым андрадитом) и родохрозитом. Редкоземельный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пьемонтит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обнаружен предшественниками в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спессартин-родонитовом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агрегате и по составу он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лантановый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со значительным содержанием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4203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Или более натровые?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0701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Также можно сделать некоторые выводы по температуре образования, переход </a:t>
            </a:r>
            <a:r>
              <a:rPr lang="ru-RU" dirty="0" err="1"/>
              <a:t>йогансенит-бустамит</a:t>
            </a:r>
            <a:r>
              <a:rPr lang="ru-RU" dirty="0"/>
              <a:t> </a:t>
            </a:r>
            <a:r>
              <a:rPr lang="ru-RU" dirty="0" err="1"/>
              <a:t>соответвует</a:t>
            </a:r>
            <a:r>
              <a:rPr lang="ru-RU" dirty="0"/>
              <a:t> температурам порядка 300-350, температура образования </a:t>
            </a:r>
            <a:r>
              <a:rPr lang="ru-RU" dirty="0" err="1"/>
              <a:t>спессартина</a:t>
            </a:r>
            <a:r>
              <a:rPr lang="ru-RU" dirty="0"/>
              <a:t> примерно 350 - 400</a:t>
            </a:r>
            <a:r>
              <a:rPr lang="ru-RU" baseline="30000" dirty="0"/>
              <a:t>0</a:t>
            </a:r>
            <a:r>
              <a:rPr lang="ru-RU" baseline="0" dirty="0"/>
              <a:t>С,</a:t>
            </a:r>
            <a:r>
              <a:rPr lang="ru-RU" dirty="0"/>
              <a:t> а условия кристаллизации </a:t>
            </a:r>
            <a:r>
              <a:rPr lang="ru-RU" dirty="0" err="1"/>
              <a:t>тефроита</a:t>
            </a:r>
            <a:r>
              <a:rPr lang="ru-RU" dirty="0"/>
              <a:t> должны не превышать 420. </a:t>
            </a:r>
            <a:r>
              <a:rPr lang="ru-RU" dirty="0" err="1"/>
              <a:t>Соответвенно</a:t>
            </a:r>
            <a:r>
              <a:rPr lang="ru-RU" dirty="0"/>
              <a:t>, скорее всего уровень метаморфизма на рудопроявлениях </a:t>
            </a:r>
            <a:r>
              <a:rPr lang="ru-RU" dirty="0" err="1"/>
              <a:t>Бахтинской</a:t>
            </a:r>
            <a:r>
              <a:rPr lang="ru-RU" dirty="0"/>
              <a:t> группы достигает </a:t>
            </a:r>
            <a:r>
              <a:rPr lang="ru-RU" dirty="0" err="1"/>
              <a:t>зеленосланфевой</a:t>
            </a:r>
            <a:r>
              <a:rPr lang="ru-RU" dirty="0"/>
              <a:t> фации</a:t>
            </a:r>
          </a:p>
        </p:txBody>
      </p:sp>
    </p:spTree>
    <p:extLst>
      <p:ext uri="{BB962C8B-B14F-4D97-AF65-F5344CB8AC3E}">
        <p14:creationId xmlns:p14="http://schemas.microsoft.com/office/powerpoint/2010/main" val="4054894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9619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Лишний слайд, на всякий</a:t>
            </a:r>
          </a:p>
        </p:txBody>
      </p:sp>
    </p:spTree>
    <p:extLst>
      <p:ext uri="{BB962C8B-B14F-4D97-AF65-F5344CB8AC3E}">
        <p14:creationId xmlns:p14="http://schemas.microsoft.com/office/powerpoint/2010/main" val="2703641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Бахтинское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месторождение находится в 40 км к востоку от г. Магнитогорска и в 3 км южнее пос. Шеелитовый в Челябинской области. В геологическом плане оно расположено в северной части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Магнитогорско-Мугоджарского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палеовулканического пояса, сложенного интенсивно дислоцированными вулканитами и вулканогенно-осадочными комплексами различного состава девон-карбонового возраста. В геодинамическом плане месторождение приурочено к центральной части Восточно-Магнитогорской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палеостровной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дуги [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Серавкин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др., 1992, Пучков 1993, Зайков и др., 1994]. На месторождении известны два участка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Бахты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Бахты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2), расстояние между которыми составляет 1.5 км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Месторождение относится к метаморфизованным гидротермально-осадочным отложениям.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9598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участке Бахта1 руды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предствляют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из себя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субпараллельные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залежи в виде линз, залегающие среди кремнистых пород. Наибольшая из них достигает 90 метров в длину и до 10 метров в ширину, в то время как две другие залежи – 35 метров в длину и мощностью до 6 метров. Рудные тела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боскорневые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и не сопровождаются гидротермальными изменениями в нижней части. На участке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Бахта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силикатные марганцевые породы с поверхности заменены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гипергенными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оксидами и гидроксидами. Рудная залежь представляет собой линзовидное образование: 75 метров по простиранию и мощностью 20 м. </a:t>
            </a:r>
            <a:endParaRPr lang="ru-RU" sz="1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4066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своим текстурно-структурным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ососбенностям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рудопроявления немного отличаются. Они оба относятся к оксидно-карбонатно-силикатному типу, однако бахтинское-1 представлено в основном линзовидными, полосчатыми, прожилково-сетчатыми и микрозернистыми агрегатами, а бахтинское2 более крупнозернистой, мозаичное.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398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Однако по минеральному составу рудопроявления схожи, отличаются в основном именно о текстурно-структурным особенностям и соотношениям минералов. Звездочкой в таблице выделены минералы, ранее не отмеченные на данных рудопроявлений, на данных момент это 10 новых минералов для этого месторождения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месторождения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6166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минеральным ассоциациям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рудопрояывления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так же немного отличаются. Для каждого рудопроявления были выделены ассоциации по основным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породообразущим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минералам. Для БХ1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характрены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ассоцицаии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которых меняется соотношение граната, кварца и родонита, а также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притстувуют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пироксены – в первой фарфоровидном образце, и амфиболы – в ассоциациях 3 и 4. На рудопроявлении Бахта-2 характерны также те же основные минералы –гранат-кварц-родонит в разных вариациях, а также встречается разновидность сложная исключительно пироксен-амфиболовым агрегатом. Далее я </a:t>
            </a:r>
            <a: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охарактеризую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0396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Недалеко от изучаемого месторождения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сконцентрирвоаны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другие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марганцвые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рудопроявления, изучаемые нашими предшественниками. Я хочу сравнить с некоторыми из них своё месторождение однако нужно учитывать, что они находятся в разных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палеогеодинамических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поясах,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бахтинское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востчно-магнитгорском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Уразовское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файзулинское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в сибайском,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биккуловское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западно-магнитогорском. Сравнивая основные породообразующие минералы, можно заметить, что главной особенностью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бахтинского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месторождения является разнообразие пироксенов, амфиболов, а также отсутствие водных минералов, часто встречающихся на сравниваемых месторождениях,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пумпеллиит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парсеттенсит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кариопилит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Далее я охарактеризую минералы, которые перекликаются на всех этих месторождениях.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036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Минералы группы гранатов являются одним из наиболее распространенных на изученных рудопроявлениях и присутствуют в виде андрадита 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спессартина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Наиболее поздняя генерация гранатов характеризуется повышенными содержаниями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гроссуляровой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составляющей (слева на тройной диаграмме видно область гранатов поздней генерации). Также отмечается, что на рудопроявлении Бахтинское-1 гранаты имеют более широкий диапазон составов, а на рудопроявлении Бахтинское-2 во всех анализах гранатов превалирует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спессартиновая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составляющая. В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родонитовых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линзах наблюдается широкая вариация составов гранатов ряда андрадит–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спессартин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В сравнении с другими месторождениями Южного Урала на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Бахтинском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отмечается большая вариация составов в сторону марганцевой составляющей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5495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Амфиболы на месторождении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Бахтинское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нахоядтся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нескольких ассоциациях – на бахтинском-1 они выполняют целые участки породы и находятся в тесной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ассцоиации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 кварцем, гранатами и родонитом, а на рудопроявлении Бахтинское-2 наблюдаются пироксен-амфиболовые агрегаты, в которых амфибол развивается по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Ca-Mg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пироксену с высоким содержанием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Mn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(до 0.3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ф.е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и Fe (до 0.3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ф.е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Амфибол на первом месторождении имеет более широкий диапазон составов, на втором – для амфибола характерен более натровый состав с вариацией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Ca-Mn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первой позиции. Они сравнивались с амфиболами на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файзулинском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южно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северно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уразовском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На этих месторождениях установлены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кальцивеые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амфиболы, представленные марганцевым тремолитом и актинолитом(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Уразовкое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и натриево-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кальцивеые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представленные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ферривинчитом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файзулинское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Амфиболы месторождения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Бахтинское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представлены марганцевым тремолитом и есть несколько находок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манганокуммингтонита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То есть на моих рудопроявлениях амфиболы менее щелочные.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4123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C990-BD4E-4405-827F-B29BB048E66D}" type="datetime1">
              <a:rPr lang="ru-RU" smtClean="0"/>
              <a:t>20.04.2026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F570F-FA34-4A7B-99DD-054FFB77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701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10B0-52D7-41F1-B18E-ED59D0964B08}" type="datetime1">
              <a:rPr lang="ru-RU" smtClean="0"/>
              <a:t>20.04.2026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F570F-FA34-4A7B-99DD-054FFB77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535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A37C-E963-4734-BCD4-EBF098831C98}" type="datetime1">
              <a:rPr lang="ru-RU" smtClean="0"/>
              <a:t>20.04.2026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F570F-FA34-4A7B-99DD-054FFB77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66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A0031-CEBD-4AE2-9505-F08791534CAF}" type="datetime1">
              <a:rPr lang="ru-RU" smtClean="0"/>
              <a:t>20.04.2026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F570F-FA34-4A7B-99DD-054FFB77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369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1DD89-BF41-458C-9A5F-88D873E04DA8}" type="datetime1">
              <a:rPr lang="ru-RU" smtClean="0"/>
              <a:t>20.04.2026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F570F-FA34-4A7B-99DD-054FFB77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87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835A4-1A8C-4FC6-B687-DA3580DB066F}" type="datetime1">
              <a:rPr lang="ru-RU" smtClean="0"/>
              <a:t>20.04.2026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F570F-FA34-4A7B-99DD-054FFB77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911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B805-910E-4F1E-8D5C-4CFF4F3FA3BE}" type="datetime1">
              <a:rPr lang="ru-RU" smtClean="0"/>
              <a:t>20.04.2026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F570F-FA34-4A7B-99DD-054FFB77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559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452A-8291-419E-9812-C7976A008665}" type="datetime1">
              <a:rPr lang="ru-RU" smtClean="0"/>
              <a:t>20.04.2026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F570F-FA34-4A7B-99DD-054FFB77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76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F6D7-B8D6-4E12-AE16-CDFAE7D4EB9A}" type="datetime1">
              <a:rPr lang="ru-RU" smtClean="0"/>
              <a:t>20.04.2026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F570F-FA34-4A7B-99DD-054FFB77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698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A3C1A-5EEB-4F04-8637-02FED4BB3261}" type="datetime1">
              <a:rPr lang="ru-RU" smtClean="0"/>
              <a:t>20.04.2026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F570F-FA34-4A7B-99DD-054FFB77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773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E0F1-4A9F-4384-A6A5-3A1F703DC13B}" type="datetime1">
              <a:rPr lang="ru-RU" smtClean="0"/>
              <a:t>20.04.2026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F570F-FA34-4A7B-99DD-054FFB77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371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93D58-1E14-437A-B637-5510C62AAC72}" type="datetime1">
              <a:rPr lang="ru-RU" smtClean="0"/>
              <a:t>20.04.2026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F570F-FA34-4A7B-99DD-054FFB77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19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1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0.jpeg"/><Relationship Id="rId5" Type="http://schemas.openxmlformats.org/officeDocument/2006/relationships/image" Target="../media/image15.jpeg"/><Relationship Id="rId10" Type="http://schemas.openxmlformats.org/officeDocument/2006/relationships/image" Target="../media/image2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B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C4E4A0A-A768-69E4-837B-76A774004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15" y="268065"/>
            <a:ext cx="1345349" cy="13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D2845E-09D6-459E-BFAD-9548966495C6}"/>
              </a:ext>
            </a:extLst>
          </p:cNvPr>
          <p:cNvSpPr txBox="1"/>
          <p:nvPr/>
        </p:nvSpPr>
        <p:spPr>
          <a:xfrm>
            <a:off x="2813278" y="459556"/>
            <a:ext cx="6422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Санкт-Петербургский государственный университет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Кафедра минералогии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709A8C-AE6F-DA8B-A421-58CCDD5AD193}"/>
              </a:ext>
            </a:extLst>
          </p:cNvPr>
          <p:cNvSpPr txBox="1"/>
          <p:nvPr/>
        </p:nvSpPr>
        <p:spPr>
          <a:xfrm>
            <a:off x="4723060" y="6068464"/>
            <a:ext cx="2603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Миасс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0A7F0E-DEA1-0DDE-F798-B676400B044A}"/>
              </a:ext>
            </a:extLst>
          </p:cNvPr>
          <p:cNvSpPr txBox="1"/>
          <p:nvPr/>
        </p:nvSpPr>
        <p:spPr>
          <a:xfrm>
            <a:off x="2127022" y="2170141"/>
            <a:ext cx="793795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Минеральный состав марганцевых рудопроявлений </a:t>
            </a:r>
            <a:r>
              <a:rPr kumimoji="0" lang="ru-RU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Бахтинской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группы (Южный Урал)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1D6FA9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E1D04A-C1C4-D0DC-E313-3549BAF1B42F}"/>
              </a:ext>
            </a:extLst>
          </p:cNvPr>
          <p:cNvSpPr txBox="1"/>
          <p:nvPr/>
        </p:nvSpPr>
        <p:spPr>
          <a:xfrm>
            <a:off x="524194" y="5391104"/>
            <a:ext cx="3819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Попова Екатерина Алексеевна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Перова Елена Николаевна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36200B-B048-868B-2A33-8025D5157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712" y="4011445"/>
            <a:ext cx="2313084" cy="27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4A52BB-C22A-8E59-0992-6C9AA3DAC37B}"/>
              </a:ext>
            </a:extLst>
          </p:cNvPr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gradFill flip="none" rotWithShape="1">
            <a:gsLst>
              <a:gs pos="32000">
                <a:srgbClr val="004B96"/>
              </a:gs>
              <a:gs pos="78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>
                <a:solidFill>
                  <a:schemeClr val="bg1"/>
                </a:solidFill>
              </a:rPr>
              <a:t>Амфиболы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A1F91-1C43-48FC-3CA0-468A2144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" y="66127"/>
            <a:ext cx="514075" cy="5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DD5DB6-B80B-49B6-B0EF-07CA22BBB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980" y="1952775"/>
            <a:ext cx="9684032" cy="4789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DF34C4-B667-4935-A447-A3C9E2DE2BB3}"/>
              </a:ext>
            </a:extLst>
          </p:cNvPr>
          <p:cNvSpPr txBox="1"/>
          <p:nvPr/>
        </p:nvSpPr>
        <p:spPr>
          <a:xfrm>
            <a:off x="194162" y="4516413"/>
            <a:ext cx="3443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Фото в обратно-отражённых электронах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97419-A57A-4133-AAC6-4124E58F05E4}"/>
              </a:ext>
            </a:extLst>
          </p:cNvPr>
          <p:cNvSpPr txBox="1"/>
          <p:nvPr/>
        </p:nvSpPr>
        <p:spPr>
          <a:xfrm>
            <a:off x="98988" y="4811509"/>
            <a:ext cx="318426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Qz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кварц, 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Hem – 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гематит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</a:t>
            </a:r>
            <a:r>
              <a:rPr lang="ru-RU" sz="105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спессартин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Amf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марганцевый тремолит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ru-RU" sz="1050" dirty="0">
              <a:solidFill>
                <a:srgbClr val="004B9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1E0428-63BD-4ECA-800C-91D421DF0A57}"/>
              </a:ext>
            </a:extLst>
          </p:cNvPr>
          <p:cNvSpPr txBox="1"/>
          <p:nvPr/>
        </p:nvSpPr>
        <p:spPr>
          <a:xfrm>
            <a:off x="194162" y="696468"/>
            <a:ext cx="6141026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Марганцевый тремолит</a:t>
            </a:r>
            <a:endParaRPr lang="en-US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17D5A5-91A6-4717-9CFA-F27E5EDF9CF1}"/>
              </a:ext>
            </a:extLst>
          </p:cNvPr>
          <p:cNvSpPr txBox="1"/>
          <p:nvPr/>
        </p:nvSpPr>
        <p:spPr>
          <a:xfrm>
            <a:off x="212739" y="1060847"/>
            <a:ext cx="6141026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Манганокумминтонит</a:t>
            </a:r>
            <a:endParaRPr lang="en-US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916072-7F18-4E9D-9A20-6A9BF9EB9E9B}"/>
              </a:ext>
            </a:extLst>
          </p:cNvPr>
          <p:cNvSpPr txBox="1"/>
          <p:nvPr/>
        </p:nvSpPr>
        <p:spPr>
          <a:xfrm>
            <a:off x="3406577" y="696468"/>
            <a:ext cx="8785423" cy="378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(Na</a:t>
            </a:r>
            <a:r>
              <a:rPr lang="en-US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0,20</a:t>
            </a:r>
            <a:r>
              <a:rPr lang="en-US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</a:t>
            </a:r>
            <a:r>
              <a:rPr lang="en-US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65</a:t>
            </a:r>
            <a:r>
              <a:rPr lang="en-US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Mn</a:t>
            </a:r>
            <a:r>
              <a:rPr lang="en-US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0,15</a:t>
            </a:r>
            <a:r>
              <a:rPr lang="en-US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,00</a:t>
            </a:r>
            <a:r>
              <a:rPr lang="en-US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(Mg</a:t>
            </a:r>
            <a:r>
              <a:rPr lang="en-US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3,84</a:t>
            </a:r>
            <a:r>
              <a:rPr lang="en-US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en-US" baseline="30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3+</a:t>
            </a:r>
            <a:r>
              <a:rPr lang="en-US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0,59</a:t>
            </a:r>
            <a:r>
              <a:rPr lang="en-US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en-US" baseline="30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2+</a:t>
            </a:r>
            <a:r>
              <a:rPr lang="en-US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0,24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Mn</a:t>
            </a:r>
            <a:r>
              <a:rPr lang="en-US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0,31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</a:t>
            </a:r>
            <a:r>
              <a:rPr lang="en-US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0,02 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5,00</a:t>
            </a:r>
            <a:r>
              <a:rPr lang="en-US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((Si</a:t>
            </a:r>
            <a:r>
              <a:rPr lang="en-US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7,59</a:t>
            </a:r>
            <a:r>
              <a:rPr lang="en-US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</a:t>
            </a:r>
            <a:r>
              <a:rPr lang="en-US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0,41</a:t>
            </a:r>
            <a:r>
              <a:rPr lang="en-US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8,00 </a:t>
            </a:r>
            <a:r>
              <a:rPr lang="en-US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r>
              <a:rPr lang="en-US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)(OH)</a:t>
            </a:r>
            <a:r>
              <a:rPr lang="en-US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186176-E633-4E7D-A7ED-7FDE31B2DE78}"/>
              </a:ext>
            </a:extLst>
          </p:cNvPr>
          <p:cNvSpPr/>
          <p:nvPr/>
        </p:nvSpPr>
        <p:spPr>
          <a:xfrm>
            <a:off x="3406577" y="1071980"/>
            <a:ext cx="8785422" cy="37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(Mn</a:t>
            </a:r>
            <a:r>
              <a:rPr lang="en-US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,9</a:t>
            </a:r>
            <a:r>
              <a:rPr lang="en-US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</a:t>
            </a:r>
            <a:r>
              <a:rPr lang="en-US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0,08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2,00 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(Mg</a:t>
            </a:r>
            <a:r>
              <a:rPr lang="en-US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3,24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en-US" baseline="30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2+</a:t>
            </a:r>
            <a:r>
              <a:rPr lang="en-US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1,63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Mn</a:t>
            </a:r>
            <a:r>
              <a:rPr lang="en-US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0,13 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5,00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(Si</a:t>
            </a:r>
            <a:r>
              <a:rPr lang="en-US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8,00 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)(OH)</a:t>
            </a:r>
            <a:r>
              <a:rPr lang="en-US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7015F3A-D38E-492B-9018-46746081F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  <a14:imgEffect>
                      <a14:brightnessContrast bright="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93"/>
          <a:stretch/>
        </p:blipFill>
        <p:spPr>
          <a:xfrm>
            <a:off x="212972" y="1577263"/>
            <a:ext cx="3834909" cy="290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94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4A52BB-C22A-8E59-0992-6C9AA3DAC37B}"/>
              </a:ext>
            </a:extLst>
          </p:cNvPr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gradFill flip="none" rotWithShape="1">
            <a:gsLst>
              <a:gs pos="32000">
                <a:srgbClr val="004B96"/>
              </a:gs>
              <a:gs pos="78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>
                <a:solidFill>
                  <a:schemeClr val="bg1"/>
                </a:solidFill>
              </a:rPr>
              <a:t>Пироксены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A1F91-1C43-48FC-3CA0-468A2144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" y="66127"/>
            <a:ext cx="514075" cy="5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7C1FBA37-DB9A-41A4-B4D1-91C3BEBB52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5130173"/>
              </p:ext>
            </p:extLst>
          </p:nvPr>
        </p:nvGraphicFramePr>
        <p:xfrm>
          <a:off x="4725977" y="3738123"/>
          <a:ext cx="4167716" cy="312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5943600" imgH="4457880" progId="STATISTICA.Graph">
                  <p:embed/>
                </p:oleObj>
              </mc:Choice>
              <mc:Fallback>
                <p:oleObj name="Graph" r:id="rId4" imgW="5943600" imgH="4457880" progId="STATISTICA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25977" y="3738123"/>
                        <a:ext cx="4167716" cy="3125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7690CED-2673-4C26-BA89-849AFC2442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07" r="7602"/>
          <a:stretch/>
        </p:blipFill>
        <p:spPr>
          <a:xfrm>
            <a:off x="8536434" y="3738667"/>
            <a:ext cx="3489435" cy="31424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FF628B-A995-4D91-80FE-2C1C60A5DADE}"/>
              </a:ext>
            </a:extLst>
          </p:cNvPr>
          <p:cNvSpPr txBox="1"/>
          <p:nvPr/>
        </p:nvSpPr>
        <p:spPr>
          <a:xfrm>
            <a:off x="255074" y="4199476"/>
            <a:ext cx="6141026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(Ca</a:t>
            </a:r>
            <a:r>
              <a:rPr lang="ru-RU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0,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87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 Mn</a:t>
            </a:r>
            <a:r>
              <a:rPr lang="ru-RU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0</a:t>
            </a:r>
            <a:r>
              <a:rPr lang="ru-RU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,</a:t>
            </a:r>
            <a:r>
              <a:rPr lang="en-US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16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)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1</a:t>
            </a:r>
            <a:r>
              <a:rPr lang="en-US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,03 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(Mg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0,</a:t>
            </a:r>
            <a:r>
              <a:rPr lang="en-US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44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Mn</a:t>
            </a:r>
            <a:r>
              <a:rPr lang="ru-RU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0</a:t>
            </a:r>
            <a:r>
              <a:rPr lang="ru-RU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,</a:t>
            </a:r>
            <a:r>
              <a:rPr lang="en-US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38</a:t>
            </a:r>
            <a:r>
              <a:rPr lang="en-US" b="1" dirty="0">
                <a:solidFill>
                  <a:srgbClr val="002060"/>
                </a:solidFill>
                <a:ea typeface="Arial" panose="020B0604020202020204" pitchFamily="34" charset="0"/>
              </a:rPr>
              <a:t>Fe</a:t>
            </a:r>
            <a:r>
              <a:rPr lang="en-US" b="1" baseline="30000" dirty="0">
                <a:solidFill>
                  <a:srgbClr val="002060"/>
                </a:solidFill>
                <a:ea typeface="Arial" panose="020B0604020202020204" pitchFamily="34" charset="0"/>
              </a:rPr>
              <a:t>2+</a:t>
            </a:r>
            <a:r>
              <a:rPr lang="en-US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0,12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Fe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3+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0,06 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)</a:t>
            </a:r>
            <a:r>
              <a:rPr lang="en-US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1,00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 (Si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1,97</a:t>
            </a:r>
            <a:r>
              <a:rPr lang="en-US" sz="1800" b="1" baseline="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O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6</a:t>
            </a:r>
            <a:r>
              <a:rPr lang="en-US" sz="1800" b="1" baseline="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)</a:t>
            </a:r>
            <a:endParaRPr lang="ru-RU" sz="1800" b="1" dirty="0">
              <a:solidFill>
                <a:srgbClr val="002060"/>
              </a:solidFill>
              <a:effectLst/>
              <a:latin typeface="+mn-lt"/>
              <a:ea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DFDD409-E703-4EE6-87D5-83E940469C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672" y="646331"/>
            <a:ext cx="3942291" cy="29568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CDFA4A3-62EF-466B-ABEA-B156F072095A}"/>
              </a:ext>
            </a:extLst>
          </p:cNvPr>
          <p:cNvSpPr txBox="1"/>
          <p:nvPr/>
        </p:nvSpPr>
        <p:spPr>
          <a:xfrm>
            <a:off x="6454991" y="3526205"/>
            <a:ext cx="491884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Фото в обратно-отражённых электронах: пироксен-амфиболовый агрегат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CD5EDD-C7AB-4295-ADC7-26F6022C5D47}"/>
              </a:ext>
            </a:extLst>
          </p:cNvPr>
          <p:cNvSpPr txBox="1"/>
          <p:nvPr/>
        </p:nvSpPr>
        <p:spPr>
          <a:xfrm>
            <a:off x="10789376" y="1021702"/>
            <a:ext cx="1168913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Qz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кварц, </a:t>
            </a:r>
          </a:p>
          <a:p>
            <a:pPr algn="ctr"/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Mt –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магнетит, </a:t>
            </a:r>
            <a:r>
              <a:rPr lang="en-US" sz="105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диопсид, 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 –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тремолит, 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 -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апатит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74C486-E6AD-64CD-925D-274308D476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95851" cy="40082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2DCF7D-4745-5AA4-F515-B68B7486CA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729" y="4051980"/>
            <a:ext cx="2509962" cy="10793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33D682-11E0-E1EC-CE9F-A4340C49B5E4}"/>
              </a:ext>
            </a:extLst>
          </p:cNvPr>
          <p:cNvSpPr txBox="1"/>
          <p:nvPr/>
        </p:nvSpPr>
        <p:spPr>
          <a:xfrm>
            <a:off x="3325587" y="2119557"/>
            <a:ext cx="2973614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Соотношение </a:t>
            </a:r>
            <a:r>
              <a:rPr lang="ru-RU" sz="12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миналов</a:t>
            </a:r>
            <a:r>
              <a:rPr lang="ru-RU" sz="12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пироксенах из марганцевых пород Южного Урала</a:t>
            </a:r>
            <a:r>
              <a:rPr lang="ru-RU" sz="11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100" b="0" i="1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Месторождения</a:t>
            </a:r>
            <a:r>
              <a:rPr lang="ru-RU" sz="11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ru-RU" sz="1100" b="0" i="1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ru-RU" sz="11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sz="11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Кожаевское</a:t>
            </a:r>
            <a:r>
              <a:rPr lang="ru-RU" sz="11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100" b="0" i="1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ru-RU" sz="11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sz="11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Биккуловское</a:t>
            </a:r>
            <a:r>
              <a:rPr lang="ru-RU" sz="11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100" b="0" i="1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ru-RU" sz="11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Северо-</a:t>
            </a:r>
            <a:r>
              <a:rPr lang="ru-RU" sz="11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Файзулинское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(Брусницын, 2013)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1B3F86-DB86-6323-4CEC-76BECECCBEB7}"/>
              </a:ext>
            </a:extLst>
          </p:cNvPr>
          <p:cNvSpPr txBox="1"/>
          <p:nvPr/>
        </p:nvSpPr>
        <p:spPr>
          <a:xfrm>
            <a:off x="253041" y="4906329"/>
            <a:ext cx="5628215" cy="71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(</a:t>
            </a:r>
            <a:r>
              <a:rPr lang="en-US" b="1" dirty="0">
                <a:solidFill>
                  <a:srgbClr val="002060"/>
                </a:solidFill>
                <a:ea typeface="Arial" panose="020B0604020202020204" pitchFamily="34" charset="0"/>
              </a:rPr>
              <a:t>Na</a:t>
            </a:r>
            <a:r>
              <a:rPr lang="en-US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0,07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Ca</a:t>
            </a:r>
            <a:r>
              <a:rPr lang="ru-RU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0,7</a:t>
            </a:r>
            <a:r>
              <a:rPr lang="en-US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1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 Mn</a:t>
            </a:r>
            <a:r>
              <a:rPr lang="ru-RU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0</a:t>
            </a:r>
            <a:r>
              <a:rPr lang="ru-RU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,</a:t>
            </a:r>
            <a:r>
              <a:rPr lang="en-US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22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)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1,00</a:t>
            </a:r>
            <a:r>
              <a:rPr lang="en-US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(Mg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0,</a:t>
            </a:r>
            <a:r>
              <a:rPr lang="en-US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65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 Fe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2+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0,13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Fe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3+</a:t>
            </a:r>
            <a:r>
              <a:rPr lang="en-US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0,10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Mn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0,</a:t>
            </a:r>
            <a:r>
              <a:rPr lang="en-US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12</a:t>
            </a:r>
            <a:r>
              <a:rPr lang="ru-RU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)</a:t>
            </a:r>
            <a:r>
              <a:rPr lang="en-US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1,00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 ((Si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1,98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Al</a:t>
            </a:r>
            <a:r>
              <a:rPr lang="en-US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0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,01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)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1,99 </a:t>
            </a:r>
            <a:r>
              <a:rPr lang="en-US" sz="1800" b="1" baseline="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O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6</a:t>
            </a:r>
            <a:r>
              <a:rPr lang="en-US" sz="1800" b="1" baseline="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)</a:t>
            </a:r>
            <a:endParaRPr lang="ru-RU" sz="1800" b="1" dirty="0">
              <a:solidFill>
                <a:srgbClr val="002060"/>
              </a:solidFill>
              <a:effectLst/>
              <a:latin typeface="+mn-lt"/>
              <a:ea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3A06F4-BFDD-8974-54C7-4051D7C73853}"/>
              </a:ext>
            </a:extLst>
          </p:cNvPr>
          <p:cNvSpPr txBox="1"/>
          <p:nvPr/>
        </p:nvSpPr>
        <p:spPr>
          <a:xfrm>
            <a:off x="253041" y="5825491"/>
            <a:ext cx="5628215" cy="71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(</a:t>
            </a:r>
            <a:r>
              <a:rPr lang="en-US" b="1" dirty="0">
                <a:solidFill>
                  <a:srgbClr val="002060"/>
                </a:solidFill>
                <a:ea typeface="Arial" panose="020B0604020202020204" pitchFamily="34" charset="0"/>
              </a:rPr>
              <a:t>Na</a:t>
            </a:r>
            <a:r>
              <a:rPr lang="en-US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0,26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Ca</a:t>
            </a:r>
            <a:r>
              <a:rPr lang="ru-RU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0,</a:t>
            </a:r>
            <a:r>
              <a:rPr lang="en-US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67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 Mn</a:t>
            </a:r>
            <a:r>
              <a:rPr lang="ru-RU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0</a:t>
            </a:r>
            <a:r>
              <a:rPr lang="ru-RU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,</a:t>
            </a:r>
            <a:r>
              <a:rPr lang="en-US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12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)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1,05</a:t>
            </a:r>
            <a:r>
              <a:rPr lang="en-US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(Mg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0,3</a:t>
            </a:r>
            <a:r>
              <a:rPr lang="en-US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4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 Fe</a:t>
            </a:r>
            <a:r>
              <a:rPr lang="en-US" b="1" baseline="30000" dirty="0">
                <a:solidFill>
                  <a:srgbClr val="002060"/>
                </a:solidFill>
                <a:ea typeface="Arial" panose="020B0604020202020204" pitchFamily="34" charset="0"/>
              </a:rPr>
              <a:t>3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+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0,40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Fe</a:t>
            </a:r>
            <a:r>
              <a:rPr lang="en-US" b="1" baseline="30000" dirty="0">
                <a:solidFill>
                  <a:srgbClr val="002060"/>
                </a:solidFill>
                <a:ea typeface="Arial" panose="020B0604020202020204" pitchFamily="34" charset="0"/>
              </a:rPr>
              <a:t>2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+</a:t>
            </a:r>
            <a:r>
              <a:rPr lang="en-US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0,06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Mn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0,2</a:t>
            </a:r>
            <a:r>
              <a:rPr lang="ru-RU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)</a:t>
            </a:r>
            <a:r>
              <a:rPr lang="en-US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1,00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 ((Si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1,90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Al</a:t>
            </a:r>
            <a:r>
              <a:rPr lang="en-US" b="1" baseline="-25000" dirty="0">
                <a:solidFill>
                  <a:srgbClr val="002060"/>
                </a:solidFill>
                <a:ea typeface="Arial" panose="020B0604020202020204" pitchFamily="34" charset="0"/>
              </a:rPr>
              <a:t>0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,05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)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1,95 </a:t>
            </a:r>
            <a:r>
              <a:rPr lang="en-US" sz="1800" b="1" baseline="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O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6</a:t>
            </a:r>
            <a:r>
              <a:rPr lang="en-US" sz="1800" b="1" baseline="0" dirty="0">
                <a:solidFill>
                  <a:srgbClr val="002060"/>
                </a:solidFill>
                <a:effectLst/>
                <a:latin typeface="+mn-lt"/>
                <a:ea typeface="Arial" panose="020B0604020202020204" pitchFamily="34" charset="0"/>
              </a:rPr>
              <a:t>)</a:t>
            </a:r>
            <a:endParaRPr lang="ru-RU" sz="1800" b="1" dirty="0">
              <a:solidFill>
                <a:srgbClr val="002060"/>
              </a:solidFill>
              <a:effectLst/>
              <a:latin typeface="+mn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235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4A52BB-C22A-8E59-0992-6C9AA3DAC37B}"/>
              </a:ext>
            </a:extLst>
          </p:cNvPr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gradFill flip="none" rotWithShape="1">
            <a:gsLst>
              <a:gs pos="32000">
                <a:srgbClr val="004B96"/>
              </a:gs>
              <a:gs pos="78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 err="1">
                <a:solidFill>
                  <a:schemeClr val="bg1"/>
                </a:solidFill>
              </a:rPr>
              <a:t>Пироксеноиды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A1F91-1C43-48FC-3CA0-468A2144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" y="66127"/>
            <a:ext cx="514075" cy="5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9CB523-052A-5542-A793-6E23F5157A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4"/>
          <a:stretch/>
        </p:blipFill>
        <p:spPr>
          <a:xfrm>
            <a:off x="7481362" y="4009641"/>
            <a:ext cx="4567179" cy="2868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85AFEA-1DAA-947A-C2C3-B30EBDBBCC95}"/>
              </a:ext>
            </a:extLst>
          </p:cNvPr>
          <p:cNvSpPr txBox="1"/>
          <p:nvPr/>
        </p:nvSpPr>
        <p:spPr>
          <a:xfrm>
            <a:off x="143459" y="5493513"/>
            <a:ext cx="6141026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Родонит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FFF566-C80D-F75A-6D28-22BA44A2CF91}"/>
              </a:ext>
            </a:extLst>
          </p:cNvPr>
          <p:cNvSpPr txBox="1"/>
          <p:nvPr/>
        </p:nvSpPr>
        <p:spPr>
          <a:xfrm>
            <a:off x="265889" y="5895830"/>
            <a:ext cx="6156612" cy="378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</a:t>
            </a:r>
            <a:r>
              <a:rPr lang="ru-RU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0,96</a:t>
            </a:r>
            <a:r>
              <a:rPr lang="ru-RU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Mn</a:t>
            </a:r>
            <a:r>
              <a:rPr lang="ru-RU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3,69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en-US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</a:t>
            </a:r>
            <a:r>
              <a:rPr lang="ru-RU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Mg</a:t>
            </a:r>
            <a:r>
              <a:rPr lang="en-US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</a:t>
            </a:r>
            <a:r>
              <a:rPr lang="ru-RU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4,01</a:t>
            </a:r>
            <a:r>
              <a:rPr lang="en-US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(Si</a:t>
            </a:r>
            <a:r>
              <a:rPr lang="ru-RU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5,0</a:t>
            </a:r>
            <a:r>
              <a:rPr lang="ru-RU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r>
              <a:rPr lang="en-US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87584D-17BC-5059-A6FA-47E4B45559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6" t="965" r="33123" b="63664"/>
          <a:stretch/>
        </p:blipFill>
        <p:spPr>
          <a:xfrm>
            <a:off x="4182398" y="4407953"/>
            <a:ext cx="2634184" cy="23381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F78536-EF97-4B9F-3F48-CA8D310D8CAF}"/>
              </a:ext>
            </a:extLst>
          </p:cNvPr>
          <p:cNvSpPr txBox="1"/>
          <p:nvPr/>
        </p:nvSpPr>
        <p:spPr>
          <a:xfrm>
            <a:off x="5742375" y="5008734"/>
            <a:ext cx="167543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Красным – </a:t>
            </a:r>
            <a:r>
              <a:rPr lang="ru-RU" sz="105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Бахта</a:t>
            </a:r>
            <a:r>
              <a:rPr lang="ru-RU" sz="10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</a:t>
            </a:r>
            <a:r>
              <a:rPr lang="en-US" sz="10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sz="105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0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Синим –</a:t>
            </a:r>
            <a:r>
              <a:rPr lang="ru-RU" sz="105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Бахта</a:t>
            </a:r>
            <a:r>
              <a:rPr lang="ru-RU" sz="10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0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7DFFB7-8A3B-6B12-3819-DD1FEEAE6990}"/>
              </a:ext>
            </a:extLst>
          </p:cNvPr>
          <p:cNvSpPr txBox="1"/>
          <p:nvPr/>
        </p:nvSpPr>
        <p:spPr>
          <a:xfrm>
            <a:off x="98988" y="748674"/>
            <a:ext cx="6141026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Бустамит</a:t>
            </a:r>
            <a:endParaRPr lang="ru-RU" sz="2000" b="1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49F058-548B-D15F-82BF-737E4DD92E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561" y="953890"/>
            <a:ext cx="5902605" cy="33561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DA8209-C053-44ED-890C-89A4BAE73736}"/>
              </a:ext>
            </a:extLst>
          </p:cNvPr>
          <p:cNvSpPr txBox="1"/>
          <p:nvPr/>
        </p:nvSpPr>
        <p:spPr>
          <a:xfrm>
            <a:off x="191841" y="4709585"/>
            <a:ext cx="407050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Rh –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родонит, </a:t>
            </a:r>
            <a:r>
              <a:rPr lang="en-US" sz="105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Bst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sz="105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бустамит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– 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андрадит, 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Qtz – 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кварц,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93C13AD-C0B5-4B8C-9237-52E5D17184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7" y="1175356"/>
            <a:ext cx="4654265" cy="35910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CCD6D9-7045-59BB-F256-50C6F6BABD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588" y="416333"/>
            <a:ext cx="2044354" cy="2628456"/>
          </a:xfrm>
          <a:prstGeom prst="rect">
            <a:avLst/>
          </a:prstGeom>
        </p:spPr>
      </p:pic>
      <p:sp>
        <p:nvSpPr>
          <p:cNvPr id="14" name="Стрелка: влево-вправо 13">
            <a:extLst>
              <a:ext uri="{FF2B5EF4-FFF2-40B4-BE49-F238E27FC236}">
                <a16:creationId xmlns:a16="http://schemas.microsoft.com/office/drawing/2014/main" id="{3530466D-5101-0B72-1468-D368B1C75B38}"/>
              </a:ext>
            </a:extLst>
          </p:cNvPr>
          <p:cNvSpPr/>
          <p:nvPr/>
        </p:nvSpPr>
        <p:spPr>
          <a:xfrm>
            <a:off x="10836166" y="2631985"/>
            <a:ext cx="1355834" cy="263252"/>
          </a:xfrm>
          <a:prstGeom prst="leftRightArrow">
            <a:avLst/>
          </a:prstGeom>
          <a:solidFill>
            <a:srgbClr val="004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10 см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F0834F-44D2-8FFA-6995-900410A0DBF3}"/>
              </a:ext>
            </a:extLst>
          </p:cNvPr>
          <p:cNvSpPr txBox="1"/>
          <p:nvPr/>
        </p:nvSpPr>
        <p:spPr>
          <a:xfrm>
            <a:off x="1728251" y="771276"/>
            <a:ext cx="6156612" cy="378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</a:t>
            </a:r>
            <a:r>
              <a:rPr lang="ru-RU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1,98</a:t>
            </a:r>
            <a:r>
              <a:rPr lang="en-US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Mn</a:t>
            </a:r>
            <a:r>
              <a:rPr lang="ru-RU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3,55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en-US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</a:t>
            </a:r>
            <a:r>
              <a:rPr lang="ru-RU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Mg</a:t>
            </a:r>
            <a:r>
              <a:rPr lang="en-US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</a:t>
            </a:r>
            <a:r>
              <a:rPr lang="ru-RU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r>
              <a:rPr lang="en-US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(Si</a:t>
            </a:r>
            <a:r>
              <a:rPr lang="ru-RU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5,9</a:t>
            </a:r>
            <a:r>
              <a:rPr lang="ru-RU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ru-RU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US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3211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4A52BB-C22A-8E59-0992-6C9AA3DAC37B}"/>
              </a:ext>
            </a:extLst>
          </p:cNvPr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gradFill flip="none" rotWithShape="1">
            <a:gsLst>
              <a:gs pos="32000">
                <a:srgbClr val="004B96"/>
              </a:gs>
              <a:gs pos="78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>
                <a:solidFill>
                  <a:schemeClr val="bg1"/>
                </a:solidFill>
              </a:rPr>
              <a:t>Редкоземельные минералы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A1F91-1C43-48FC-3CA0-468A2144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" y="66127"/>
            <a:ext cx="514075" cy="5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5EA893-FDD0-50EF-5728-CE7C836F18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024" y="3675717"/>
            <a:ext cx="7670165" cy="307268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EDDD97-C3A5-9B7B-4C4D-EC64D64373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45" y="663044"/>
            <a:ext cx="7163672" cy="30474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5841C2-37DD-E4F7-AF8A-6E9363FA85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3"/>
          <a:stretch/>
        </p:blipFill>
        <p:spPr>
          <a:xfrm>
            <a:off x="431683" y="3752406"/>
            <a:ext cx="3776941" cy="29036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32450F-F2F0-0472-8EFF-E19911FD31BC}"/>
              </a:ext>
            </a:extLst>
          </p:cNvPr>
          <p:cNvSpPr txBox="1"/>
          <p:nvPr/>
        </p:nvSpPr>
        <p:spPr>
          <a:xfrm>
            <a:off x="764771" y="3476318"/>
            <a:ext cx="3443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Фото в обратно-отражённых электронах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BE394-88CE-7D5F-82C5-79C38807F775}"/>
              </a:ext>
            </a:extLst>
          </p:cNvPr>
          <p:cNvSpPr txBox="1"/>
          <p:nvPr/>
        </p:nvSpPr>
        <p:spPr>
          <a:xfrm>
            <a:off x="356025" y="6581001"/>
            <a:ext cx="102842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Ro-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родохрозит, 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Rh -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родонит, </a:t>
            </a:r>
            <a:r>
              <a:rPr lang="en-US" sz="105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Hsp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</a:t>
            </a:r>
            <a:r>
              <a:rPr lang="ru-RU" sz="105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гаспарит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Jcb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sz="105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якобсит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sz="105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спессартин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– 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андрадит, 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–</a:t>
            </a:r>
            <a:r>
              <a:rPr lang="ru-RU" sz="105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алланит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Qtz - 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кварц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21845547-500A-F402-85D2-E02E5A3FD753}"/>
              </a:ext>
            </a:extLst>
          </p:cNvPr>
          <p:cNvGrpSpPr/>
          <p:nvPr/>
        </p:nvGrpSpPr>
        <p:grpSpPr>
          <a:xfrm>
            <a:off x="431683" y="681523"/>
            <a:ext cx="3776941" cy="2884324"/>
            <a:chOff x="431683" y="697022"/>
            <a:chExt cx="3776941" cy="2884324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D90B9D1A-114A-6626-3C67-A3E4702CC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431683" y="697022"/>
              <a:ext cx="3776941" cy="2884324"/>
            </a:xfrm>
            <a:prstGeom prst="rect">
              <a:avLst/>
            </a:prstGeom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84BDA35-7556-4C7D-59A1-8FC3318529C5}"/>
                </a:ext>
              </a:extLst>
            </p:cNvPr>
            <p:cNvSpPr/>
            <p:nvPr/>
          </p:nvSpPr>
          <p:spPr>
            <a:xfrm>
              <a:off x="2719388" y="1346978"/>
              <a:ext cx="409575" cy="184150"/>
            </a:xfrm>
            <a:prstGeom prst="rect">
              <a:avLst/>
            </a:prstGeom>
            <a:solidFill>
              <a:srgbClr val="424242"/>
            </a:solidFill>
            <a:ln>
              <a:solidFill>
                <a:srgbClr val="4242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93F9B8F6-95E3-3DFA-6148-F5466E6CEC74}"/>
                </a:ext>
              </a:extLst>
            </p:cNvPr>
            <p:cNvSpPr/>
            <p:nvPr/>
          </p:nvSpPr>
          <p:spPr>
            <a:xfrm>
              <a:off x="2695575" y="1377140"/>
              <a:ext cx="457200" cy="1238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Rh</a:t>
              </a:r>
              <a:endParaRPr lang="ru-RU" sz="1100" dirty="0"/>
            </a:p>
          </p:txBody>
        </p:sp>
      </p:grp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DAEF8A17-1663-8FA6-6999-AA33FA135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318386"/>
              </p:ext>
            </p:extLst>
          </p:nvPr>
        </p:nvGraphicFramePr>
        <p:xfrm>
          <a:off x="6929591" y="1072729"/>
          <a:ext cx="2671610" cy="608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3315">
                  <a:extLst>
                    <a:ext uri="{9D8B030D-6E8A-4147-A177-3AD203B41FA5}">
                      <a16:colId xmlns:a16="http://schemas.microsoft.com/office/drawing/2014/main" val="470206335"/>
                    </a:ext>
                  </a:extLst>
                </a:gridCol>
                <a:gridCol w="1488295">
                  <a:extLst>
                    <a:ext uri="{9D8B030D-6E8A-4147-A177-3AD203B41FA5}">
                      <a16:colId xmlns:a16="http://schemas.microsoft.com/office/drawing/2014/main" val="4241563924"/>
                    </a:ext>
                  </a:extLst>
                </a:gridCol>
              </a:tblGrid>
              <a:tr h="304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300" dirty="0">
                          <a:solidFill>
                            <a:srgbClr val="002060"/>
                          </a:solidFill>
                          <a:effectLst/>
                        </a:rPr>
                        <a:t>Монацит-</a:t>
                      </a: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(La)</a:t>
                      </a:r>
                      <a:endParaRPr lang="ru-RU" sz="13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314" marR="38314" marT="38314" marB="3831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La</a:t>
                      </a:r>
                      <a:r>
                        <a:rPr lang="ru-RU" sz="1300" dirty="0">
                          <a:solidFill>
                            <a:srgbClr val="002060"/>
                          </a:solidFill>
                          <a:effectLst/>
                        </a:rPr>
                        <a:t>(</a:t>
                      </a: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PO</a:t>
                      </a:r>
                      <a:r>
                        <a:rPr lang="en-US" sz="1300" baseline="-25000" dirty="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ru-RU" sz="13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1379" marR="41379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127419"/>
                  </a:ext>
                </a:extLst>
              </a:tr>
              <a:tr h="304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300" dirty="0" err="1">
                          <a:solidFill>
                            <a:srgbClr val="002060"/>
                          </a:solidFill>
                          <a:effectLst/>
                        </a:rPr>
                        <a:t>Гаспарит</a:t>
                      </a:r>
                      <a:r>
                        <a:rPr lang="ru-RU" sz="1300" dirty="0">
                          <a:solidFill>
                            <a:srgbClr val="002060"/>
                          </a:solidFill>
                          <a:effectLst/>
                        </a:rPr>
                        <a:t>-(</a:t>
                      </a: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La</a:t>
                      </a:r>
                      <a:r>
                        <a:rPr lang="ru-RU" sz="1300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ru-RU" sz="13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314" marR="38314" marT="38314" marB="3831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La(AsO</a:t>
                      </a:r>
                      <a:r>
                        <a:rPr lang="en-US" sz="1300" baseline="-25000" dirty="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ru-RU" sz="13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1379" marR="41379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166208"/>
                  </a:ext>
                </a:extLst>
              </a:tr>
            </a:tbl>
          </a:graphicData>
        </a:graphic>
      </p:graphicFrame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C7A56C43-B799-5B32-0492-121BB28FE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923767"/>
              </p:ext>
            </p:extLst>
          </p:nvPr>
        </p:nvGraphicFramePr>
        <p:xfrm>
          <a:off x="6979515" y="4124964"/>
          <a:ext cx="2571761" cy="4618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2700">
                  <a:extLst>
                    <a:ext uri="{9D8B030D-6E8A-4147-A177-3AD203B41FA5}">
                      <a16:colId xmlns:a16="http://schemas.microsoft.com/office/drawing/2014/main" val="31662781"/>
                    </a:ext>
                  </a:extLst>
                </a:gridCol>
                <a:gridCol w="1579061">
                  <a:extLst>
                    <a:ext uri="{9D8B030D-6E8A-4147-A177-3AD203B41FA5}">
                      <a16:colId xmlns:a16="http://schemas.microsoft.com/office/drawing/2014/main" val="404513279"/>
                    </a:ext>
                  </a:extLst>
                </a:gridCol>
              </a:tblGrid>
              <a:tr h="4618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300" dirty="0" err="1">
                          <a:solidFill>
                            <a:srgbClr val="002060"/>
                          </a:solidFill>
                          <a:effectLst/>
                        </a:rPr>
                        <a:t>Алланит</a:t>
                      </a:r>
                      <a:r>
                        <a:rPr lang="ru-RU" sz="1300" dirty="0">
                          <a:solidFill>
                            <a:srgbClr val="002060"/>
                          </a:solidFill>
                          <a:effectLst/>
                        </a:rPr>
                        <a:t>-(</a:t>
                      </a: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La</a:t>
                      </a:r>
                      <a:r>
                        <a:rPr lang="ru-RU" sz="1300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ru-RU" sz="13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314" marR="38314" marT="38314" marB="3831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(</a:t>
                      </a:r>
                      <a:r>
                        <a:rPr lang="en-US" sz="1300" dirty="0" err="1">
                          <a:solidFill>
                            <a:srgbClr val="002060"/>
                          </a:solidFill>
                          <a:effectLst/>
                        </a:rPr>
                        <a:t>CaLa</a:t>
                      </a: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r>
                        <a:rPr lang="en-US" sz="1300" baseline="-25000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(Fe</a:t>
                      </a:r>
                      <a:r>
                        <a:rPr lang="en-US" sz="1300" baseline="30000" dirty="0">
                          <a:solidFill>
                            <a:srgbClr val="002060"/>
                          </a:solidFill>
                          <a:effectLst/>
                        </a:rPr>
                        <a:t>2+</a:t>
                      </a: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Al</a:t>
                      </a:r>
                      <a:r>
                        <a:rPr lang="en-US" sz="1300" baseline="-25000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r>
                        <a:rPr lang="en-US" sz="1300" baseline="-25000" dirty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(SiO</a:t>
                      </a:r>
                      <a:r>
                        <a:rPr lang="en-US" sz="1300" baseline="-25000" dirty="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)(Si</a:t>
                      </a:r>
                      <a:r>
                        <a:rPr lang="en-US" sz="1300" baseline="-25000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O</a:t>
                      </a:r>
                      <a:r>
                        <a:rPr lang="en-US" sz="1300" baseline="-25000" dirty="0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)(OH)</a:t>
                      </a:r>
                      <a:endParaRPr lang="ru-RU" sz="13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1379" marR="41379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664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084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9A1F91-1C43-48FC-3CA0-468A2144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" y="66127"/>
            <a:ext cx="514075" cy="5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02B064-9896-4464-CB62-78B747F46D1C}"/>
              </a:ext>
            </a:extLst>
          </p:cNvPr>
          <p:cNvSpPr txBox="1"/>
          <p:nvPr/>
        </p:nvSpPr>
        <p:spPr>
          <a:xfrm>
            <a:off x="405591" y="1410008"/>
            <a:ext cx="11380817" cy="4606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исходном осадке марганец накапливался в карбонатной и силикатной, а не оксидной форме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Отсутствие первичных оксидов марганца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Присутствие родохрозита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Наличие </a:t>
            </a:r>
            <a:r>
              <a:rPr lang="ru-RU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тефроита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который является индикаторным минералом именно карбонатно-силикатных месторождений марганца</a:t>
            </a:r>
          </a:p>
          <a:p>
            <a:pPr>
              <a:lnSpc>
                <a:spcPct val="150000"/>
              </a:lnSpc>
            </a:pPr>
            <a:endParaRPr lang="ru-RU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Гидротермально-осадочные залежи были преобразованы в ходе регионального метаморфизма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Происходило преобразование исходного осадка и формирование родонита, гранатов, </a:t>
            </a:r>
            <a:r>
              <a:rPr lang="ru-RU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тефроита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марганцевых амфиболов и пироксенов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BE2FEA-5955-1D3F-95C4-00A9627BDEED}"/>
              </a:ext>
            </a:extLst>
          </p:cNvPr>
          <p:cNvSpPr txBox="1"/>
          <p:nvPr/>
        </p:nvSpPr>
        <p:spPr>
          <a:xfrm>
            <a:off x="2758440" y="580202"/>
            <a:ext cx="77114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Первые выводы об условиях образования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2344998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4A52BB-C22A-8E59-0992-6C9AA3DAC37B}"/>
              </a:ext>
            </a:extLst>
          </p:cNvPr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gradFill flip="none" rotWithShape="1">
            <a:gsLst>
              <a:gs pos="32000">
                <a:srgbClr val="004B96"/>
              </a:gs>
              <a:gs pos="78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>
                <a:solidFill>
                  <a:schemeClr val="bg1"/>
                </a:solidFill>
              </a:rPr>
              <a:t>Температура образования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A1F91-1C43-48FC-3CA0-468A2144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" y="66127"/>
            <a:ext cx="514075" cy="5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55471B-6EDD-FA65-02A4-481AF8F49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410" y="1830728"/>
            <a:ext cx="4829175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75FD2F-2C69-1F07-6240-562C22110C67}"/>
              </a:ext>
            </a:extLst>
          </p:cNvPr>
          <p:cNvSpPr txBox="1"/>
          <p:nvPr/>
        </p:nvSpPr>
        <p:spPr>
          <a:xfrm>
            <a:off x="530050" y="5391495"/>
            <a:ext cx="114901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u="none" strike="noStrike" baseline="0" dirty="0">
                <a:solidFill>
                  <a:srgbClr val="002060"/>
                </a:solidFill>
                <a:latin typeface="TimesNewRomanPSMT"/>
              </a:rPr>
              <a:t>Положения линий равновесия </a:t>
            </a:r>
            <a:r>
              <a:rPr lang="ru-RU" sz="1400" b="0" i="0" u="none" strike="noStrike" baseline="0" dirty="0" err="1">
                <a:solidFill>
                  <a:srgbClr val="002060"/>
                </a:solidFill>
                <a:latin typeface="TimesNewRomanPSMT"/>
              </a:rPr>
              <a:t>йогансенит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TimesNewRomanPSMT"/>
              </a:rPr>
              <a:t>–</a:t>
            </a:r>
            <a:r>
              <a:rPr lang="ru-RU" sz="1400" b="0" i="0" u="none" strike="noStrike" baseline="0" dirty="0" err="1">
                <a:solidFill>
                  <a:srgbClr val="002060"/>
                </a:solidFill>
                <a:latin typeface="TimesNewRomanPSMT"/>
              </a:rPr>
              <a:t>бустамит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TimesNewRomanPSMT"/>
              </a:rPr>
              <a:t> (</a:t>
            </a:r>
            <a:r>
              <a:rPr lang="ru-RU" sz="1400" b="0" i="0" u="none" strike="noStrike" baseline="0" dirty="0" err="1">
                <a:solidFill>
                  <a:srgbClr val="002060"/>
                </a:solidFill>
                <a:latin typeface="TimesNewRomanPSMT"/>
              </a:rPr>
              <a:t>Angel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TimesNewRomanPSMT"/>
              </a:rPr>
              <a:t>, 1984) и </a:t>
            </a:r>
            <a:r>
              <a:rPr lang="ru-RU" sz="1400" b="0" i="0" u="none" strike="noStrike" baseline="0" dirty="0" err="1">
                <a:solidFill>
                  <a:srgbClr val="002060"/>
                </a:solidFill>
                <a:latin typeface="TimesNewRomanPSMT"/>
              </a:rPr>
              <a:t>пироксмангит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TimesNewRomanPSMT"/>
              </a:rPr>
              <a:t>–родонит для </a:t>
            </a:r>
            <a:r>
              <a:rPr lang="ru-RU" sz="1400" b="0" i="0" u="none" strike="noStrike" baseline="0" dirty="0" err="1">
                <a:solidFill>
                  <a:srgbClr val="002060"/>
                </a:solidFill>
                <a:latin typeface="TimesNewRomanPSMT"/>
              </a:rPr>
              <a:t>бескальциевого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TimesNewRomanPSMT"/>
              </a:rPr>
              <a:t> соединения MnSiO3 (</a:t>
            </a:r>
            <a:r>
              <a:rPr lang="ru-RU" sz="1400" b="0" i="0" u="none" strike="noStrike" baseline="0" dirty="0" err="1">
                <a:solidFill>
                  <a:srgbClr val="002060"/>
                </a:solidFill>
                <a:latin typeface="TimesNewRomanPSMT"/>
              </a:rPr>
              <a:t>Maresh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TimesNewRomanPSMT"/>
              </a:rPr>
              <a:t>, </a:t>
            </a:r>
            <a:r>
              <a:rPr lang="ru-RU" sz="1400" b="0" i="0" u="none" strike="noStrike" baseline="0" dirty="0" err="1">
                <a:solidFill>
                  <a:srgbClr val="002060"/>
                </a:solidFill>
                <a:latin typeface="TimesNewRomanPSMT"/>
              </a:rPr>
              <a:t>Mottana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TimesNewRomanPSMT"/>
              </a:rPr>
              <a:t>, 1976). Буквами обозначены фации регионального метаморфизма (</a:t>
            </a:r>
            <a:r>
              <a:rPr lang="ru-RU" sz="1400" b="0" i="0" u="none" strike="noStrike" baseline="0" dirty="0" err="1">
                <a:solidFill>
                  <a:srgbClr val="002060"/>
                </a:solidFill>
                <a:latin typeface="TimesNewRomanPSMT"/>
              </a:rPr>
              <a:t>Liou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TimesNewRomanPSMT"/>
              </a:rPr>
              <a:t> e. a., 1985): </a:t>
            </a:r>
            <a:r>
              <a:rPr lang="ru-RU" sz="1400" b="1" i="0" u="none" strike="noStrike" baseline="0" dirty="0" err="1">
                <a:solidFill>
                  <a:srgbClr val="002060"/>
                </a:solidFill>
                <a:latin typeface="TimesNewRomanPS-BoldMT"/>
              </a:rPr>
              <a:t>Цл</a:t>
            </a:r>
            <a:r>
              <a:rPr lang="ru-RU" sz="1400" b="1" i="0" u="none" strike="noStrike" baseline="0" dirty="0">
                <a:solidFill>
                  <a:srgbClr val="002060"/>
                </a:solidFill>
                <a:latin typeface="TimesNewRomanPS-BoldMT"/>
              </a:rPr>
              <a:t> 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TimesNewRomanPSMT"/>
              </a:rPr>
              <a:t>– </a:t>
            </a:r>
            <a:r>
              <a:rPr lang="ru-RU" sz="1400" b="0" i="0" u="none" strike="noStrike" baseline="0" dirty="0" err="1">
                <a:solidFill>
                  <a:srgbClr val="002060"/>
                </a:solidFill>
                <a:latin typeface="TimesNewRomanPSMT"/>
              </a:rPr>
              <a:t>цеолитовая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TimesNewRomanPSMT"/>
              </a:rPr>
              <a:t>, </a:t>
            </a:r>
            <a:r>
              <a:rPr lang="ru-RU" sz="1400" b="1" i="0" u="none" strike="noStrike" baseline="0" dirty="0" err="1">
                <a:solidFill>
                  <a:srgbClr val="002060"/>
                </a:solidFill>
                <a:latin typeface="TimesNewRomanPS-BoldMT"/>
              </a:rPr>
              <a:t>ППм</a:t>
            </a:r>
            <a:r>
              <a:rPr lang="ru-RU" sz="1400" b="1" i="0" u="none" strike="noStrike" baseline="0" dirty="0">
                <a:solidFill>
                  <a:srgbClr val="002060"/>
                </a:solidFill>
                <a:latin typeface="TimesNewRomanPS-BoldMT"/>
              </a:rPr>
              <a:t> 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TimesNewRomanPSMT"/>
              </a:rPr>
              <a:t>–</a:t>
            </a:r>
            <a:r>
              <a:rPr lang="ru-RU" sz="1400" b="0" i="0" u="none" strike="noStrike" baseline="0" dirty="0" err="1">
                <a:solidFill>
                  <a:srgbClr val="002060"/>
                </a:solidFill>
                <a:latin typeface="TimesNewRomanPSMT"/>
              </a:rPr>
              <a:t>пренит-пумпеллиитовая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TimesNewRomanPSMT"/>
              </a:rPr>
              <a:t>, </a:t>
            </a:r>
            <a:r>
              <a:rPr lang="ru-RU" sz="1400" b="1" i="0" u="none" strike="noStrike" baseline="0" dirty="0">
                <a:solidFill>
                  <a:srgbClr val="002060"/>
                </a:solidFill>
                <a:latin typeface="TimesNewRomanPS-BoldMT"/>
              </a:rPr>
              <a:t>ПА 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TimesNewRomanPSMT"/>
              </a:rPr>
              <a:t>– </a:t>
            </a:r>
            <a:r>
              <a:rPr lang="ru-RU" sz="1400" b="0" i="0" u="none" strike="noStrike" baseline="0" dirty="0" err="1">
                <a:solidFill>
                  <a:srgbClr val="002060"/>
                </a:solidFill>
                <a:latin typeface="TimesNewRomanPSMT"/>
              </a:rPr>
              <a:t>пренит-актинолитовая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TimesNewRomanPSMT"/>
              </a:rPr>
              <a:t>, </a:t>
            </a:r>
            <a:r>
              <a:rPr lang="ru-RU" sz="1400" b="1" i="0" u="none" strike="noStrike" baseline="0" dirty="0" err="1">
                <a:solidFill>
                  <a:srgbClr val="002060"/>
                </a:solidFill>
                <a:latin typeface="TimesNewRomanPS-BoldMT"/>
              </a:rPr>
              <a:t>ПмА</a:t>
            </a:r>
            <a:r>
              <a:rPr lang="ru-RU" sz="1400" b="1" i="0" u="none" strike="noStrike" baseline="0" dirty="0">
                <a:solidFill>
                  <a:srgbClr val="002060"/>
                </a:solidFill>
                <a:latin typeface="TimesNewRomanPS-BoldMT"/>
              </a:rPr>
              <a:t> 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TimesNewRomanPSMT"/>
              </a:rPr>
              <a:t>– </a:t>
            </a:r>
            <a:r>
              <a:rPr lang="ru-RU" sz="1400" b="0" i="0" u="none" strike="noStrike" baseline="0" dirty="0" err="1">
                <a:solidFill>
                  <a:srgbClr val="002060"/>
                </a:solidFill>
                <a:latin typeface="TimesNewRomanPSMT"/>
              </a:rPr>
              <a:t>пумпеллиит-актинолитовая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TimesNewRomanPSMT"/>
              </a:rPr>
              <a:t>, </a:t>
            </a:r>
            <a:r>
              <a:rPr lang="ru-RU" sz="1400" b="1" i="0" u="none" strike="noStrike" baseline="0" dirty="0">
                <a:solidFill>
                  <a:srgbClr val="002060"/>
                </a:solidFill>
                <a:latin typeface="TimesNewRomanPS-BoldMT"/>
              </a:rPr>
              <a:t>ЗС 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TimesNewRomanPSMT"/>
              </a:rPr>
              <a:t>– зеленосланцевая, </a:t>
            </a:r>
            <a:r>
              <a:rPr lang="ru-RU" sz="1400" b="1" i="0" u="none" strike="noStrike" baseline="0" dirty="0" err="1">
                <a:solidFill>
                  <a:srgbClr val="002060"/>
                </a:solidFill>
                <a:latin typeface="TimesNewRomanPS-BoldMT"/>
              </a:rPr>
              <a:t>ЭАм</a:t>
            </a:r>
            <a:r>
              <a:rPr lang="ru-RU" sz="1400" b="1" i="0" u="none" strike="noStrike" baseline="0" dirty="0">
                <a:solidFill>
                  <a:srgbClr val="002060"/>
                </a:solidFill>
                <a:latin typeface="TimesNewRomanPS-BoldMT"/>
              </a:rPr>
              <a:t> 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TimesNewRomanPSMT"/>
              </a:rPr>
              <a:t>– эпидот-амфиболитовая, </a:t>
            </a:r>
            <a:r>
              <a:rPr lang="ru-RU" sz="1400" b="1" i="0" u="none" strike="noStrike" baseline="0" dirty="0" err="1">
                <a:solidFill>
                  <a:srgbClr val="002060"/>
                </a:solidFill>
                <a:latin typeface="TimesNewRomanPS-BoldMT"/>
              </a:rPr>
              <a:t>Ам</a:t>
            </a:r>
            <a:r>
              <a:rPr lang="ru-RU" sz="1400" b="1" i="0" u="none" strike="noStrike" baseline="0" dirty="0">
                <a:solidFill>
                  <a:srgbClr val="002060"/>
                </a:solidFill>
                <a:latin typeface="TimesNewRomanPS-BoldMT"/>
              </a:rPr>
              <a:t> 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TimesNewRomanPSMT"/>
              </a:rPr>
              <a:t>– амфиболитовая, </a:t>
            </a:r>
            <a:r>
              <a:rPr lang="ru-RU" sz="1400" b="1" i="0" u="none" strike="noStrike" baseline="0" dirty="0">
                <a:solidFill>
                  <a:srgbClr val="002060"/>
                </a:solidFill>
                <a:latin typeface="TimesNewRomanPS-BoldMT"/>
              </a:rPr>
              <a:t>ГС 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TimesNewRomanPSMT"/>
              </a:rPr>
              <a:t>– </a:t>
            </a:r>
            <a:r>
              <a:rPr lang="ru-RU" sz="1400" b="0" i="0" u="none" strike="noStrike" baseline="0" dirty="0" err="1">
                <a:solidFill>
                  <a:srgbClr val="002060"/>
                </a:solidFill>
                <a:latin typeface="TimesNewRomanPSMT"/>
              </a:rPr>
              <a:t>голубосланцевая</a:t>
            </a:r>
            <a:r>
              <a:rPr lang="ru-RU" sz="1400" dirty="0">
                <a:solidFill>
                  <a:srgbClr val="002060"/>
                </a:solidFill>
                <a:latin typeface="TimesNewRomanPSMT"/>
              </a:rPr>
              <a:t> 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TimesNewRomanPSMT"/>
              </a:rPr>
              <a:t>(Брусницын, 2013).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5DE16E-478D-37E4-8DAC-79D6D8D420E0}"/>
              </a:ext>
            </a:extLst>
          </p:cNvPr>
          <p:cNvSpPr txBox="1"/>
          <p:nvPr/>
        </p:nvSpPr>
        <p:spPr>
          <a:xfrm>
            <a:off x="530050" y="1188958"/>
            <a:ext cx="11131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u="none" strike="noStrike" baseline="0" dirty="0" err="1">
                <a:solidFill>
                  <a:srgbClr val="002060"/>
                </a:solidFill>
                <a:latin typeface="TimesNewRomanPSMT"/>
              </a:rPr>
              <a:t>Тефроит</a:t>
            </a:r>
            <a:r>
              <a:rPr lang="ru-RU" sz="1600" b="0" i="0" u="none" strike="noStrike" baseline="0" dirty="0">
                <a:solidFill>
                  <a:srgbClr val="002060"/>
                </a:solidFill>
                <a:latin typeface="TimesNewRomanPSMT"/>
              </a:rPr>
              <a:t> кристаллизация при температуре </a:t>
            </a:r>
            <a:r>
              <a:rPr lang="en-US" sz="1600" b="0" i="0" u="none" strike="noStrike" baseline="0" dirty="0">
                <a:solidFill>
                  <a:srgbClr val="002060"/>
                </a:solidFill>
                <a:latin typeface="TimesNewRomanPSMT"/>
              </a:rPr>
              <a:t>&lt;</a:t>
            </a:r>
            <a:r>
              <a:rPr lang="ru-RU" sz="1600" b="0" i="0" u="none" strike="noStrike" baseline="0" dirty="0">
                <a:solidFill>
                  <a:srgbClr val="002060"/>
                </a:solidFill>
                <a:latin typeface="TimesNewRomanPSMT"/>
              </a:rPr>
              <a:t> 420 </a:t>
            </a:r>
            <a:r>
              <a:rPr lang="ru-RU" sz="1600" b="0" i="0" u="none" strike="noStrike" baseline="30000" dirty="0">
                <a:solidFill>
                  <a:srgbClr val="002060"/>
                </a:solidFill>
                <a:latin typeface="TimesNewRomanPSMT"/>
              </a:rPr>
              <a:t>0</a:t>
            </a:r>
            <a:r>
              <a:rPr lang="ru-RU" sz="1600" b="0" i="0" u="none" strike="noStrike" dirty="0">
                <a:solidFill>
                  <a:srgbClr val="002060"/>
                </a:solidFill>
                <a:latin typeface="TimesNewRomanPSMT"/>
              </a:rPr>
              <a:t>С(</a:t>
            </a:r>
            <a:r>
              <a:rPr lang="en-US" sz="1600" b="0" i="0" u="none" strike="noStrike" dirty="0">
                <a:solidFill>
                  <a:srgbClr val="002060"/>
                </a:solidFill>
                <a:latin typeface="TimesNewRomanPSMT"/>
              </a:rPr>
              <a:t>Peters et al</a:t>
            </a:r>
            <a:r>
              <a:rPr lang="ru-RU" sz="1600" b="0" i="0" u="none" strike="noStrike" dirty="0">
                <a:solidFill>
                  <a:srgbClr val="002060"/>
                </a:solidFill>
                <a:latin typeface="TimesNewRomanPSMT"/>
              </a:rPr>
              <a:t> </a:t>
            </a:r>
            <a:r>
              <a:rPr lang="en-US" sz="1600" b="0" i="0" u="none" strike="noStrike" dirty="0">
                <a:solidFill>
                  <a:srgbClr val="002060"/>
                </a:solidFill>
                <a:latin typeface="TimesNewRomanPSMT"/>
              </a:rPr>
              <a:t>, 1978)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B59A9B-C8B0-9BAC-8109-26AF8A9395A0}"/>
              </a:ext>
            </a:extLst>
          </p:cNvPr>
          <p:cNvSpPr txBox="1"/>
          <p:nvPr/>
        </p:nvSpPr>
        <p:spPr>
          <a:xfrm>
            <a:off x="9618562" y="1527512"/>
            <a:ext cx="20433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u="none" strike="noStrike" baseline="0" dirty="0">
                <a:solidFill>
                  <a:srgbClr val="002060"/>
                </a:solidFill>
                <a:latin typeface="TimesNewRomanPSMT"/>
              </a:rPr>
              <a:t>500 бар – 340 </a:t>
            </a:r>
            <a:r>
              <a:rPr lang="ru-RU" sz="1600" baseline="30000" dirty="0">
                <a:solidFill>
                  <a:srgbClr val="002060"/>
                </a:solidFill>
                <a:latin typeface="TimesNewRomanPSMT"/>
              </a:rPr>
              <a:t>0</a:t>
            </a:r>
            <a:r>
              <a:rPr lang="ru-RU" sz="1600" dirty="0">
                <a:solidFill>
                  <a:srgbClr val="002060"/>
                </a:solidFill>
                <a:latin typeface="TimesNewRomanPSMT"/>
              </a:rPr>
              <a:t>С</a:t>
            </a:r>
          </a:p>
          <a:p>
            <a:pPr algn="l"/>
            <a:r>
              <a:rPr lang="ru-RU" sz="1600" b="0" i="0" u="none" strike="noStrike" baseline="0" dirty="0">
                <a:solidFill>
                  <a:srgbClr val="002060"/>
                </a:solidFill>
                <a:latin typeface="TimesNewRomanPSMT"/>
              </a:rPr>
              <a:t>1000 бар – 400 </a:t>
            </a:r>
            <a:r>
              <a:rPr lang="ru-RU" sz="1600" b="0" i="0" u="none" strike="noStrike" baseline="30000" dirty="0">
                <a:solidFill>
                  <a:srgbClr val="002060"/>
                </a:solidFill>
                <a:latin typeface="TimesNewRomanPSMT"/>
              </a:rPr>
              <a:t>0</a:t>
            </a:r>
            <a:r>
              <a:rPr lang="ru-RU" sz="1600" b="0" i="0" u="none" strike="noStrike" dirty="0">
                <a:solidFill>
                  <a:srgbClr val="002060"/>
                </a:solidFill>
                <a:latin typeface="TimesNewRomanPSMT"/>
              </a:rPr>
              <a:t>С</a:t>
            </a:r>
          </a:p>
          <a:p>
            <a:pPr algn="l"/>
            <a:r>
              <a:rPr lang="ru-RU" sz="1600" baseline="0" dirty="0">
                <a:solidFill>
                  <a:srgbClr val="002060"/>
                </a:solidFill>
                <a:latin typeface="TimesNewRomanPSMT"/>
              </a:rPr>
              <a:t>2000 бар – 410</a:t>
            </a:r>
            <a:r>
              <a:rPr lang="ru-RU" sz="1600" baseline="30000" dirty="0">
                <a:solidFill>
                  <a:srgbClr val="002060"/>
                </a:solidFill>
                <a:latin typeface="TimesNewRomanPSMT"/>
              </a:rPr>
              <a:t>0</a:t>
            </a:r>
            <a:r>
              <a:rPr lang="ru-RU" sz="1600" dirty="0">
                <a:solidFill>
                  <a:srgbClr val="002060"/>
                </a:solidFill>
                <a:latin typeface="TimesNewRomanPSMT"/>
              </a:rPr>
              <a:t>С</a:t>
            </a:r>
            <a:r>
              <a:rPr lang="ru-RU" sz="1600" b="0" i="0" u="none" strike="noStrike" baseline="0" dirty="0">
                <a:solidFill>
                  <a:srgbClr val="002060"/>
                </a:solidFill>
                <a:latin typeface="TimesNewRomanPSMT"/>
              </a:rPr>
              <a:t> 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29B0B5-B2A0-6DEE-26D1-219A5EF1EAFE}"/>
              </a:ext>
            </a:extLst>
          </p:cNvPr>
          <p:cNvSpPr txBox="1"/>
          <p:nvPr/>
        </p:nvSpPr>
        <p:spPr>
          <a:xfrm>
            <a:off x="9385076" y="1212334"/>
            <a:ext cx="22768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u="none" strike="noStrike" baseline="0" dirty="0" err="1">
                <a:solidFill>
                  <a:srgbClr val="002060"/>
                </a:solidFill>
                <a:latin typeface="TimesNewRomanPSMT"/>
              </a:rPr>
              <a:t>Спессартин</a:t>
            </a:r>
            <a:r>
              <a:rPr lang="ru-RU" sz="1600" b="0" i="0" u="none" strike="noStrike" baseline="0" dirty="0">
                <a:solidFill>
                  <a:srgbClr val="002060"/>
                </a:solidFill>
                <a:latin typeface="TimesNewRomanPSMT"/>
              </a:rPr>
              <a:t> (</a:t>
            </a:r>
            <a:r>
              <a:rPr lang="en-US" sz="1600" b="0" i="0" u="none" strike="noStrike" baseline="0" dirty="0">
                <a:solidFill>
                  <a:srgbClr val="002060"/>
                </a:solidFill>
                <a:latin typeface="TimesNewRomanPSMT"/>
              </a:rPr>
              <a:t>Hsu,1968</a:t>
            </a:r>
            <a:r>
              <a:rPr lang="en-US" sz="1600" b="0" i="0" u="none" strike="noStrike" dirty="0">
                <a:solidFill>
                  <a:srgbClr val="002060"/>
                </a:solidFill>
                <a:latin typeface="TimesNewRomanPSMT"/>
              </a:rPr>
              <a:t>)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28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9A1F91-1C43-48FC-3CA0-468A2144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" y="66127"/>
            <a:ext cx="514075" cy="5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02B064-9896-4464-CB62-78B747F46D1C}"/>
              </a:ext>
            </a:extLst>
          </p:cNvPr>
          <p:cNvSpPr txBox="1"/>
          <p:nvPr/>
        </p:nvSpPr>
        <p:spPr>
          <a:xfrm>
            <a:off x="253894" y="4494993"/>
            <a:ext cx="11684213" cy="2113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Месторождение </a:t>
            </a:r>
            <a:r>
              <a:rPr lang="ru-RU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Бахтинское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отвечает более высокотемпературным условиям образования в сравнении с другими марганцевыми месторождениями Южного Урала.</a:t>
            </a:r>
          </a:p>
          <a:p>
            <a:pPr algn="just">
              <a:lnSpc>
                <a:spcPct val="150000"/>
              </a:lnSpc>
            </a:pPr>
            <a:endParaRPr lang="ru-RU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Минеральный состав руд сформировался в процессе регионального метаморфизма гидротермально-осадочных </a:t>
            </a:r>
            <a:r>
              <a:rPr lang="ru-RU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мараганецсодержащих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отложений.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BE2FEA-5955-1D3F-95C4-00A9627BDEED}"/>
              </a:ext>
            </a:extLst>
          </p:cNvPr>
          <p:cNvSpPr txBox="1"/>
          <p:nvPr/>
        </p:nvSpPr>
        <p:spPr>
          <a:xfrm>
            <a:off x="5374326" y="128655"/>
            <a:ext cx="14433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Выводы</a:t>
            </a:r>
            <a:endParaRPr lang="ru-RU" sz="2200" b="1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88F7374-F37C-EC8C-26BB-3B91247EE77F}"/>
              </a:ext>
            </a:extLst>
          </p:cNvPr>
          <p:cNvSpPr/>
          <p:nvPr/>
        </p:nvSpPr>
        <p:spPr>
          <a:xfrm>
            <a:off x="253893" y="1717511"/>
            <a:ext cx="3692189" cy="26036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Мелкозернистые, линзовидные, полосчатые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Большая вариация составов минералов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Присутствуют редкие зерна водосодержащих минералов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0289679-DF8F-D8CB-3D8C-71C0726B3223}"/>
              </a:ext>
            </a:extLst>
          </p:cNvPr>
          <p:cNvSpPr/>
          <p:nvPr/>
        </p:nvSpPr>
        <p:spPr>
          <a:xfrm>
            <a:off x="4249905" y="1727833"/>
            <a:ext cx="3692189" cy="25933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Гранобластовые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мозаичные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Более 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Mn 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 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ассоциация (</a:t>
            </a:r>
            <a:r>
              <a:rPr lang="ru-RU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спессартин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якобсит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тефроит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Более щелочные минералы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13D60-C07F-D3B6-DE58-885F13E16495}"/>
              </a:ext>
            </a:extLst>
          </p:cNvPr>
          <p:cNvSpPr txBox="1"/>
          <p:nvPr/>
        </p:nvSpPr>
        <p:spPr>
          <a:xfrm>
            <a:off x="5594213" y="1693031"/>
            <a:ext cx="1348165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Бахта-2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28B9A-285F-92AE-CCBF-F6192AB2CE40}"/>
              </a:ext>
            </a:extLst>
          </p:cNvPr>
          <p:cNvSpPr txBox="1"/>
          <p:nvPr/>
        </p:nvSpPr>
        <p:spPr>
          <a:xfrm>
            <a:off x="1331901" y="1675292"/>
            <a:ext cx="1310640" cy="465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Бахта-1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CAE7C231-CC42-8A02-659C-DF16A302101B}"/>
              </a:ext>
            </a:extLst>
          </p:cNvPr>
          <p:cNvSpPr/>
          <p:nvPr/>
        </p:nvSpPr>
        <p:spPr>
          <a:xfrm>
            <a:off x="8245919" y="1675292"/>
            <a:ext cx="3692189" cy="26458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Гранаты боле кальциевые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Амфиболы и пироксены более щелочные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Присутствуют гидроксильные минералы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E6931A-7C05-000D-F43C-1C8F25348EE0}"/>
              </a:ext>
            </a:extLst>
          </p:cNvPr>
          <p:cNvSpPr txBox="1"/>
          <p:nvPr/>
        </p:nvSpPr>
        <p:spPr>
          <a:xfrm>
            <a:off x="8749199" y="1727833"/>
            <a:ext cx="2848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Сравнение с м-</a:t>
            </a:r>
            <a:r>
              <a:rPr 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иями</a:t>
            </a: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Южного Урала</a:t>
            </a:r>
          </a:p>
        </p:txBody>
      </p:sp>
      <p:sp>
        <p:nvSpPr>
          <p:cNvPr id="12" name="Правая фигурная скобка 11">
            <a:extLst>
              <a:ext uri="{FF2B5EF4-FFF2-40B4-BE49-F238E27FC236}">
                <a16:creationId xmlns:a16="http://schemas.microsoft.com/office/drawing/2014/main" id="{1D585B65-40B6-FE87-288F-6DCCB9FA6B99}"/>
              </a:ext>
            </a:extLst>
          </p:cNvPr>
          <p:cNvSpPr/>
          <p:nvPr/>
        </p:nvSpPr>
        <p:spPr>
          <a:xfrm rot="16200000">
            <a:off x="3671854" y="-770362"/>
            <a:ext cx="328319" cy="4519972"/>
          </a:xfrm>
          <a:prstGeom prst="rightBrac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авая фигурная скобка 12">
            <a:extLst>
              <a:ext uri="{FF2B5EF4-FFF2-40B4-BE49-F238E27FC236}">
                <a16:creationId xmlns:a16="http://schemas.microsoft.com/office/drawing/2014/main" id="{33530927-12BA-588E-DE28-CA8545DA5E14}"/>
              </a:ext>
            </a:extLst>
          </p:cNvPr>
          <p:cNvSpPr/>
          <p:nvPr/>
        </p:nvSpPr>
        <p:spPr>
          <a:xfrm rot="16200000">
            <a:off x="6716675" y="-2145563"/>
            <a:ext cx="451406" cy="6261576"/>
          </a:xfrm>
          <a:prstGeom prst="rightBrac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92F67C-11E4-4F30-992D-BB7F45DCD199}"/>
              </a:ext>
            </a:extLst>
          </p:cNvPr>
          <p:cNvSpPr txBox="1"/>
          <p:nvPr/>
        </p:nvSpPr>
        <p:spPr>
          <a:xfrm>
            <a:off x="3220295" y="994813"/>
            <a:ext cx="6096000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Сравнение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3EBE1B-6FFC-C6AF-87CB-205BA4A95A11}"/>
              </a:ext>
            </a:extLst>
          </p:cNvPr>
          <p:cNvSpPr txBox="1"/>
          <p:nvPr/>
        </p:nvSpPr>
        <p:spPr>
          <a:xfrm>
            <a:off x="6268295" y="354948"/>
            <a:ext cx="6096000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Сравнение 2</a:t>
            </a:r>
          </a:p>
        </p:txBody>
      </p:sp>
    </p:spTree>
    <p:extLst>
      <p:ext uri="{BB962C8B-B14F-4D97-AF65-F5344CB8AC3E}">
        <p14:creationId xmlns:p14="http://schemas.microsoft.com/office/powerpoint/2010/main" val="1184126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B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C4E4A0A-A768-69E4-837B-76A774004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15" y="268065"/>
            <a:ext cx="1345349" cy="13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0A7F0E-DEA1-0DDE-F798-B676400B044A}"/>
              </a:ext>
            </a:extLst>
          </p:cNvPr>
          <p:cNvSpPr txBox="1"/>
          <p:nvPr/>
        </p:nvSpPr>
        <p:spPr>
          <a:xfrm>
            <a:off x="2055585" y="2898806"/>
            <a:ext cx="79379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Благодарю за внимание!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1D6FA9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36200B-B048-868B-2A33-8025D5157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916" y="4254546"/>
            <a:ext cx="2313084" cy="27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9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4A52BB-C22A-8E59-0992-6C9AA3DAC37B}"/>
              </a:ext>
            </a:extLst>
          </p:cNvPr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gradFill flip="none" rotWithShape="1">
            <a:gsLst>
              <a:gs pos="32000">
                <a:srgbClr val="004B96"/>
              </a:gs>
              <a:gs pos="78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>
                <a:solidFill>
                  <a:schemeClr val="bg1"/>
                </a:solidFill>
              </a:rPr>
              <a:t>Полевые шпаты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A1F91-1C43-48FC-3CA0-468A2144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" y="66127"/>
            <a:ext cx="514075" cy="5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BF7CA0-C1E4-1624-1687-C6D871A9428E}"/>
              </a:ext>
            </a:extLst>
          </p:cNvPr>
          <p:cNvSpPr txBox="1"/>
          <p:nvPr/>
        </p:nvSpPr>
        <p:spPr>
          <a:xfrm>
            <a:off x="220943" y="712458"/>
            <a:ext cx="6141026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Калиевый полевой шпат</a:t>
            </a:r>
            <a:endParaRPr lang="ru-RU" sz="2000" b="1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0AE35C-748B-E127-0785-3EC46BF41BB8}"/>
              </a:ext>
            </a:extLst>
          </p:cNvPr>
          <p:cNvSpPr txBox="1"/>
          <p:nvPr/>
        </p:nvSpPr>
        <p:spPr>
          <a:xfrm>
            <a:off x="220943" y="1122891"/>
            <a:ext cx="1154121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Альбит</a:t>
            </a:r>
            <a:endParaRPr lang="ru-RU" sz="2000" b="1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449671-E1FB-5ABB-6867-3AD595427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43" y="2323033"/>
            <a:ext cx="5241019" cy="43583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679AFE-D63B-F98A-FCA8-3ABF35381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74" y="1715674"/>
            <a:ext cx="6233883" cy="48098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792B0A-DC25-80E4-7060-854A5658AD22}"/>
              </a:ext>
            </a:extLst>
          </p:cNvPr>
          <p:cNvSpPr txBox="1"/>
          <p:nvPr/>
        </p:nvSpPr>
        <p:spPr>
          <a:xfrm>
            <a:off x="3984914" y="739869"/>
            <a:ext cx="6141026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8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0,92</a:t>
            </a:r>
            <a:r>
              <a:rPr lang="en-US" sz="18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0,05</a:t>
            </a:r>
            <a:r>
              <a:rPr lang="en-US" sz="18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0,04</a:t>
            </a:r>
            <a:r>
              <a:rPr lang="en-US" sz="18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0,02</a:t>
            </a:r>
            <a:r>
              <a:rPr lang="en-US" sz="18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1,0</a:t>
            </a:r>
            <a:r>
              <a:rPr lang="ru-RU" sz="1800" b="1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18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(Al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1,04</a:t>
            </a:r>
            <a:r>
              <a:rPr lang="en-US" sz="18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0,02</a:t>
            </a:r>
            <a:r>
              <a:rPr lang="en-US" sz="18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</a:t>
            </a:r>
            <a:r>
              <a:rPr lang="en-US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2,92</a:t>
            </a:r>
            <a:r>
              <a:rPr lang="en-US" sz="1800" b="1" baseline="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US" sz="1800" b="1" baseline="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800" b="1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CA18B8-2C8F-AD79-0A5C-618CC28B5244}"/>
              </a:ext>
            </a:extLst>
          </p:cNvPr>
          <p:cNvSpPr txBox="1"/>
          <p:nvPr/>
        </p:nvSpPr>
        <p:spPr>
          <a:xfrm>
            <a:off x="1525868" y="1135446"/>
            <a:ext cx="6141026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8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0,92</a:t>
            </a:r>
            <a:r>
              <a:rPr lang="en-US" sz="18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0,01</a:t>
            </a:r>
            <a:r>
              <a:rPr lang="en-US" sz="18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0,01</a:t>
            </a:r>
            <a:r>
              <a:rPr lang="en-US" sz="18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Mn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0,01</a:t>
            </a:r>
            <a:r>
              <a:rPr lang="en-US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,9</a:t>
            </a:r>
            <a:r>
              <a:rPr lang="ru-RU" sz="1800" b="1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18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(Al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1,02</a:t>
            </a:r>
            <a:r>
              <a:rPr lang="en-US" sz="18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0,01</a:t>
            </a:r>
            <a:r>
              <a:rPr lang="en-US" sz="18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</a:t>
            </a:r>
            <a:r>
              <a:rPr lang="en-US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2,99</a:t>
            </a:r>
            <a:r>
              <a:rPr lang="en-US" sz="1800" b="1" baseline="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1800" b="1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US" sz="1800" b="1" baseline="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800" b="1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A49B53-B424-9764-E667-E172412799B3}"/>
              </a:ext>
            </a:extLst>
          </p:cNvPr>
          <p:cNvSpPr txBox="1"/>
          <p:nvPr/>
        </p:nvSpPr>
        <p:spPr>
          <a:xfrm>
            <a:off x="5832035" y="6596390"/>
            <a:ext cx="102842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5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sz="105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спессартин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Pxm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</a:t>
            </a:r>
            <a:r>
              <a:rPr lang="ru-RU" sz="105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пироксмангит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Fsp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калиевый полевой шпат, 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 –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альбит, 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 –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барит 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050" dirty="0">
              <a:solidFill>
                <a:srgbClr val="004B9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7EC094-E63D-84DC-731A-6BC1D4CD7460}"/>
              </a:ext>
            </a:extLst>
          </p:cNvPr>
          <p:cNvSpPr txBox="1"/>
          <p:nvPr/>
        </p:nvSpPr>
        <p:spPr>
          <a:xfrm>
            <a:off x="7414953" y="6386991"/>
            <a:ext cx="3443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Фото в обратно-отражённых электронах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320413-6F13-6047-9639-7363F5B9B127}"/>
              </a:ext>
            </a:extLst>
          </p:cNvPr>
          <p:cNvSpPr txBox="1"/>
          <p:nvPr/>
        </p:nvSpPr>
        <p:spPr>
          <a:xfrm>
            <a:off x="220943" y="1715674"/>
            <a:ext cx="344385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Минеральная ассоциация</a:t>
            </a:r>
            <a:r>
              <a:rPr lang="ru-RU" sz="140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/>
            <a:r>
              <a:rPr lang="ru-RU" sz="140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Калиевый полевой шпат</a:t>
            </a:r>
          </a:p>
          <a:p>
            <a:pPr algn="just"/>
            <a:r>
              <a:rPr lang="ru-RU" sz="140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Альбит</a:t>
            </a:r>
          </a:p>
          <a:p>
            <a:pPr algn="just"/>
            <a:r>
              <a:rPr lang="ru-RU" sz="140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Барит</a:t>
            </a:r>
          </a:p>
          <a:p>
            <a:pPr algn="just"/>
            <a:r>
              <a:rPr lang="ru-RU" sz="140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Пироксмангит</a:t>
            </a:r>
            <a:r>
              <a:rPr lang="ru-RU" sz="140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just"/>
            <a:r>
              <a:rPr lang="ru-RU" sz="140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Спессартин</a:t>
            </a:r>
            <a:endParaRPr lang="ru-RU" sz="1400" dirty="0">
              <a:solidFill>
                <a:srgbClr val="004B9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981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4A52BB-C22A-8E59-0992-6C9AA3DAC37B}"/>
              </a:ext>
            </a:extLst>
          </p:cNvPr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gradFill flip="none" rotWithShape="1">
            <a:gsLst>
              <a:gs pos="32000">
                <a:srgbClr val="004B96"/>
              </a:gs>
              <a:gs pos="78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>
                <a:solidFill>
                  <a:schemeClr val="bg1"/>
                </a:solidFill>
              </a:rPr>
              <a:t>Минерализация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A1F91-1C43-48FC-3CA0-468A2144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" y="66127"/>
            <a:ext cx="514075" cy="5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BD64E-3CA2-6FD1-F072-6378363367E3}"/>
              </a:ext>
            </a:extLst>
          </p:cNvPr>
          <p:cNvSpPr txBox="1"/>
          <p:nvPr/>
        </p:nvSpPr>
        <p:spPr>
          <a:xfrm>
            <a:off x="1893879" y="712458"/>
            <a:ext cx="2948284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V-</a:t>
            </a:r>
            <a:r>
              <a:rPr lang="ru-RU" sz="20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минерализация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8C78E0-0699-CCF1-A160-B819EA6835BF}"/>
              </a:ext>
            </a:extLst>
          </p:cNvPr>
          <p:cNvSpPr txBox="1"/>
          <p:nvPr/>
        </p:nvSpPr>
        <p:spPr>
          <a:xfrm>
            <a:off x="98988" y="1519485"/>
            <a:ext cx="5477394" cy="3949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Титанит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</a:t>
            </a:r>
            <a:r>
              <a:rPr lang="en-US" sz="20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1,00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</a:t>
            </a:r>
            <a:r>
              <a:rPr lang="en-US" sz="20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0,84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</a:t>
            </a:r>
            <a:r>
              <a:rPr lang="en-US" sz="20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0,11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en-US" sz="20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0,08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Mn</a:t>
            </a:r>
            <a:r>
              <a:rPr lang="en-US" sz="20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0,03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sz="20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0,01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20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1,07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</a:t>
            </a:r>
            <a:r>
              <a:rPr lang="en-US" sz="20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1,01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20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)O</a:t>
            </a:r>
          </a:p>
          <a:p>
            <a:pPr>
              <a:lnSpc>
                <a:spcPct val="115000"/>
              </a:lnSpc>
            </a:pPr>
            <a:endParaRPr lang="ru-RU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</a:pPr>
            <a:r>
              <a:rPr lang="ru-RU" sz="2000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Пирофанит</a:t>
            </a:r>
            <a:endParaRPr lang="ru-RU" sz="20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Mn</a:t>
            </a:r>
            <a:r>
              <a:rPr lang="en-US" sz="20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1,00</a:t>
            </a:r>
            <a:r>
              <a:rPr lang="en-US" sz="2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000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</a:t>
            </a:r>
            <a:r>
              <a:rPr lang="ru-RU" sz="20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0,96</a:t>
            </a:r>
            <a:r>
              <a:rPr lang="en-US" sz="2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en-US" sz="20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0,02</a:t>
            </a:r>
            <a:r>
              <a:rPr lang="en-US" sz="2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Nb</a:t>
            </a:r>
            <a:r>
              <a:rPr lang="en-US" sz="20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0,01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sz="20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0,01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20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1,00 </a:t>
            </a:r>
            <a:r>
              <a:rPr lang="en-US" sz="2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20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sz="20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</a:pPr>
            <a:endParaRPr lang="ru-RU" sz="20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</a:pP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Гранат</a:t>
            </a:r>
            <a:endParaRPr lang="en-US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(Ca</a:t>
            </a:r>
            <a:r>
              <a:rPr lang="ru-RU" sz="20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2,3</a:t>
            </a:r>
            <a:r>
              <a:rPr lang="en-US" sz="20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sz="2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Mn</a:t>
            </a:r>
            <a:r>
              <a:rPr lang="ru-RU" sz="20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0,6</a:t>
            </a:r>
            <a:r>
              <a:rPr lang="en-US" sz="20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US" sz="2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20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3,04</a:t>
            </a:r>
            <a:r>
              <a:rPr lang="ru-RU" sz="2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en-US" sz="20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1,45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</a:t>
            </a:r>
            <a:r>
              <a:rPr lang="en-US" sz="20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0,46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</a:t>
            </a:r>
            <a:r>
              <a:rPr lang="en-US" sz="20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0,02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sz="20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0,02 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20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1,97</a:t>
            </a:r>
            <a:r>
              <a:rPr lang="ru-RU" sz="20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(Si</a:t>
            </a:r>
            <a:r>
              <a:rPr lang="en-US" sz="20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3,01</a:t>
            </a:r>
            <a:r>
              <a:rPr lang="en-US" sz="2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20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ru-RU" sz="20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,00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lnSpc>
                <a:spcPct val="115000"/>
              </a:lnSpc>
            </a:pPr>
            <a:endParaRPr lang="en-US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</a:pPr>
            <a:endParaRPr lang="ru-RU" sz="20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31A1B3-6205-C658-752B-907D708B5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394" y="1122891"/>
            <a:ext cx="6615618" cy="51043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A0B004-A558-8680-E93E-6605CA6A3A0A}"/>
              </a:ext>
            </a:extLst>
          </p:cNvPr>
          <p:cNvSpPr txBox="1"/>
          <p:nvPr/>
        </p:nvSpPr>
        <p:spPr>
          <a:xfrm>
            <a:off x="7141907" y="6122857"/>
            <a:ext cx="3443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Фото в обратно-отражённых электронах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11B653-F3B0-E53E-D6DD-ACCCA4695C03}"/>
              </a:ext>
            </a:extLst>
          </p:cNvPr>
          <p:cNvSpPr txBox="1"/>
          <p:nvPr/>
        </p:nvSpPr>
        <p:spPr>
          <a:xfrm>
            <a:off x="6505132" y="6482122"/>
            <a:ext cx="62652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Pph</a:t>
            </a:r>
            <a:r>
              <a:rPr lang="en-US" sz="120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sz="120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пирофанит</a:t>
            </a:r>
            <a:r>
              <a:rPr lang="ru-RU" sz="120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20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</a:t>
            </a:r>
            <a:r>
              <a:rPr lang="en-US" sz="120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sz="120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спессартин</a:t>
            </a:r>
            <a:r>
              <a:rPr lang="ru-RU" sz="120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20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Rh –</a:t>
            </a:r>
            <a:r>
              <a:rPr lang="ru-RU" sz="120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родонит, </a:t>
            </a:r>
            <a:r>
              <a:rPr lang="en-US" sz="120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 - </a:t>
            </a:r>
            <a:r>
              <a:rPr lang="ru-RU" sz="120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барит</a:t>
            </a:r>
            <a:r>
              <a:rPr lang="en-US" sz="120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200" dirty="0">
              <a:solidFill>
                <a:srgbClr val="004B9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766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4A52BB-C22A-8E59-0992-6C9AA3DAC37B}"/>
              </a:ext>
            </a:extLst>
          </p:cNvPr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gradFill flip="none" rotWithShape="1">
            <a:gsLst>
              <a:gs pos="32000">
                <a:srgbClr val="004B96"/>
              </a:gs>
              <a:gs pos="78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>
                <a:solidFill>
                  <a:schemeClr val="bg1"/>
                </a:solidFill>
              </a:rPr>
              <a:t>Актуальность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A1F91-1C43-48FC-3CA0-468A2144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" y="66127"/>
            <a:ext cx="514075" cy="5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A32C7C-7D8B-A951-43CD-DF9CCFE12445}"/>
              </a:ext>
            </a:extLst>
          </p:cNvPr>
          <p:cNvSpPr txBox="1"/>
          <p:nvPr/>
        </p:nvSpPr>
        <p:spPr>
          <a:xfrm>
            <a:off x="49494" y="785312"/>
            <a:ext cx="120930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 работы: </a:t>
            </a:r>
            <a:r>
              <a:rPr lang="ru-RU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выявить особенности состава и генезиса марганцевых руд месторождения </a:t>
            </a:r>
            <a:r>
              <a:rPr lang="ru-RU" sz="2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Бахтинское</a:t>
            </a:r>
            <a:endParaRPr lang="ru-RU" sz="2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FFF3E2-2485-7F20-7769-2386936CE9B5}"/>
              </a:ext>
            </a:extLst>
          </p:cNvPr>
          <p:cNvSpPr txBox="1"/>
          <p:nvPr/>
        </p:nvSpPr>
        <p:spPr>
          <a:xfrm>
            <a:off x="98988" y="1556817"/>
            <a:ext cx="1235711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Поставленные задачи: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Изучение литературы по геологии марганцевых пород Южного Урала;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Минералого-петрографическое описание представленных образцов;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 Диагностика минералов и определение минеральных ассоциаций;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4) Установление последовательности </a:t>
            </a:r>
            <a:r>
              <a:rPr lang="ru-RU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минералообразования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выяснение физико-химических условий формирования марганцевых руд.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Используемые методы: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Петрографическое описание (поляризационный микроскоп 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Leica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кафедры минералогии СПбГУ)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Порошковая рентгенография (РЦ «</a:t>
            </a:r>
            <a:r>
              <a:rPr lang="ru-RU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Рентгенодифракционные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методы исследования», СПбГУ)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Рентгеноспектральный микроанализ с электронным зондом (РЦ «</a:t>
            </a:r>
            <a:r>
              <a:rPr lang="ru-RU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Геомодель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», РЦ «Микроскопии и микроанализа», СПбГУ)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Расчёт эмпирических формул по химическим составам минералов (Булах и др., 2014, </a:t>
            </a:r>
            <a:r>
              <a:rPr lang="ru-RU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Кривовичев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2021)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829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4A52BB-C22A-8E59-0992-6C9AA3DAC37B}"/>
              </a:ext>
            </a:extLst>
          </p:cNvPr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gradFill flip="none" rotWithShape="1">
            <a:gsLst>
              <a:gs pos="32000">
                <a:srgbClr val="004B96"/>
              </a:gs>
              <a:gs pos="78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A1F91-1C43-48FC-3CA0-468A2144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" y="66127"/>
            <a:ext cx="514075" cy="5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1A5FC2-4F89-44B0-83BB-BFB7EB57B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9633"/>
            <a:ext cx="6336712" cy="590836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D3AEB4-0F57-5078-F717-D55532A71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12" y="2561462"/>
            <a:ext cx="5726387" cy="23110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40CFE0-E81C-878E-69C7-1C5E44BC9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28" y="1170332"/>
            <a:ext cx="2721864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12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4A52BB-C22A-8E59-0992-6C9AA3DAC37B}"/>
              </a:ext>
            </a:extLst>
          </p:cNvPr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gradFill flip="none" rotWithShape="1">
            <a:gsLst>
              <a:gs pos="32000">
                <a:srgbClr val="004B96"/>
              </a:gs>
              <a:gs pos="78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>
                <a:solidFill>
                  <a:schemeClr val="bg1"/>
                </a:solidFill>
              </a:rPr>
              <a:t>Геологический очерк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A1F91-1C43-48FC-3CA0-468A2144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" y="66127"/>
            <a:ext cx="514075" cy="5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BBF63E-FEF1-B89D-309A-25D7ACCCB93A}"/>
              </a:ext>
            </a:extLst>
          </p:cNvPr>
          <p:cNvSpPr txBox="1"/>
          <p:nvPr/>
        </p:nvSpPr>
        <p:spPr>
          <a:xfrm>
            <a:off x="8715303" y="1366126"/>
            <a:ext cx="32282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Географическая схема района марганцевых месторождения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Бахтинское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-1 и 2</a:t>
            </a:r>
          </a:p>
          <a:p>
            <a:pPr algn="ctr"/>
            <a:endParaRPr lang="ru-RU" sz="1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DB66A9-D375-6584-DE1D-61B7B37FA2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1" b="10827"/>
          <a:stretch/>
        </p:blipFill>
        <p:spPr>
          <a:xfrm>
            <a:off x="2843058" y="671626"/>
            <a:ext cx="5934165" cy="34384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CA8AC1-C9CA-385B-A008-A0A5B2448221}"/>
              </a:ext>
            </a:extLst>
          </p:cNvPr>
          <p:cNvSpPr txBox="1"/>
          <p:nvPr/>
        </p:nvSpPr>
        <p:spPr>
          <a:xfrm>
            <a:off x="2772052" y="4135328"/>
            <a:ext cx="9378866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Схема размещения главных месторождений марганцевых пород Магнитогорского палеовулканического пояса (по материалам Е. С. </a:t>
            </a:r>
            <a:r>
              <a:rPr lang="ru-RU" sz="1600" dirty="0" err="1"/>
              <a:t>Контаря</a:t>
            </a:r>
            <a:r>
              <a:rPr lang="ru-RU" sz="1600" dirty="0"/>
              <a:t> и др. (1999), И. Г. Жукова (2002), В. В. Зайкова (2006))</a:t>
            </a:r>
          </a:p>
          <a:p>
            <a:r>
              <a:rPr lang="ru-RU" sz="1400" dirty="0"/>
              <a:t>1 – </a:t>
            </a:r>
            <a:r>
              <a:rPr lang="ru-RU" sz="1400" dirty="0" err="1"/>
              <a:t>палеогеодинамические</a:t>
            </a:r>
            <a:r>
              <a:rPr lang="ru-RU" sz="1400" dirty="0"/>
              <a:t> зоны: П – </a:t>
            </a:r>
            <a:r>
              <a:rPr lang="ru-RU" sz="1400" dirty="0" err="1"/>
              <a:t>Присакмарская</a:t>
            </a:r>
            <a:r>
              <a:rPr lang="ru-RU" sz="1400" dirty="0"/>
              <a:t>: </a:t>
            </a:r>
            <a:r>
              <a:rPr lang="ru-RU" sz="1400" dirty="0" err="1"/>
              <a:t>Зм</a:t>
            </a:r>
            <a:r>
              <a:rPr lang="ru-RU" sz="1400" dirty="0"/>
              <a:t> – Западно-Магнитогорская, Сб – Сибайская, </a:t>
            </a:r>
            <a:r>
              <a:rPr lang="ru-RU" sz="1400" dirty="0" err="1"/>
              <a:t>Вм</a:t>
            </a:r>
            <a:r>
              <a:rPr lang="ru-RU" sz="1400" dirty="0"/>
              <a:t> – Восточно-Магнитогорская, Д – Домбаровская, </a:t>
            </a:r>
            <a:r>
              <a:rPr lang="ru-RU" sz="1400" dirty="0" err="1"/>
              <a:t>Цм</a:t>
            </a:r>
            <a:r>
              <a:rPr lang="ru-RU" sz="1400" dirty="0"/>
              <a:t> – Центрально-Магнитогорская, 2 – границы: а – Магнитогорского палеовулканического пояса, б – </a:t>
            </a:r>
            <a:r>
              <a:rPr lang="ru-RU" sz="1400" dirty="0" err="1"/>
              <a:t>палеогео</a:t>
            </a:r>
            <a:r>
              <a:rPr lang="ru-RU" sz="1400" dirty="0"/>
              <a:t>-динамических зон; 3 – месторождения марганцевых пород; 4 – города. </a:t>
            </a:r>
          </a:p>
          <a:p>
            <a:endParaRPr lang="ru-RU" sz="1400" dirty="0"/>
          </a:p>
          <a:p>
            <a:r>
              <a:rPr lang="ru-RU" sz="1400" dirty="0"/>
              <a:t>Цифрами обозначены месторождения марганцевых пород: 1 - </a:t>
            </a:r>
            <a:r>
              <a:rPr lang="ru-RU" sz="1400" dirty="0" err="1"/>
              <a:t>Кожаевское</a:t>
            </a:r>
            <a:r>
              <a:rPr lang="ru-RU" sz="1400" dirty="0"/>
              <a:t>, 2 - </a:t>
            </a:r>
            <a:r>
              <a:rPr lang="ru-RU" sz="1400" dirty="0" err="1"/>
              <a:t>Тетраук</a:t>
            </a:r>
            <a:r>
              <a:rPr lang="ru-RU" sz="1400" dirty="0"/>
              <a:t>, 3 - </a:t>
            </a:r>
            <a:r>
              <a:rPr lang="ru-RU" sz="1400" dirty="0" err="1"/>
              <a:t>Уразовское</a:t>
            </a:r>
            <a:r>
              <a:rPr lang="ru-RU" sz="1400" dirty="0"/>
              <a:t>, 4 - </a:t>
            </a:r>
            <a:r>
              <a:rPr lang="ru-RU" sz="1400" dirty="0" err="1"/>
              <a:t>Габдимовское</a:t>
            </a:r>
            <a:r>
              <a:rPr lang="ru-RU" sz="1400" dirty="0"/>
              <a:t>, </a:t>
            </a:r>
            <a:r>
              <a:rPr lang="ru-RU" sz="1400" dirty="0" err="1"/>
              <a:t>Рахметовское</a:t>
            </a:r>
            <a:r>
              <a:rPr lang="ru-RU" sz="1400" dirty="0"/>
              <a:t>, 5 - </a:t>
            </a:r>
            <a:r>
              <a:rPr lang="ru-RU" sz="1400" dirty="0" err="1"/>
              <a:t>Биккуловское</a:t>
            </a:r>
            <a:r>
              <a:rPr lang="ru-RU" sz="1400" dirty="0"/>
              <a:t>, Казган-Таш,Ниязгуловское-1, 6 – </a:t>
            </a:r>
            <a:r>
              <a:rPr lang="ru-RU" sz="1400" dirty="0" err="1"/>
              <a:t>Аюсазовское</a:t>
            </a:r>
            <a:r>
              <a:rPr lang="ru-RU" sz="1400" dirty="0"/>
              <a:t>, Ниязгуловское-2, 7 - </a:t>
            </a:r>
            <a:r>
              <a:rPr lang="ru-RU" sz="1400" dirty="0" err="1"/>
              <a:t>Кусимовское</a:t>
            </a:r>
            <a:r>
              <a:rPr lang="ru-RU" sz="1400" dirty="0"/>
              <a:t>, 8 - </a:t>
            </a:r>
            <a:r>
              <a:rPr lang="ru-RU" sz="1400" dirty="0" err="1"/>
              <a:t>Ялимбетовское</a:t>
            </a:r>
            <a:r>
              <a:rPr lang="ru-RU" sz="1400" dirty="0"/>
              <a:t>, 9 - Кызыл-Таш, 10 - </a:t>
            </a:r>
            <a:r>
              <a:rPr lang="ru-RU" sz="1400" dirty="0" err="1"/>
              <a:t>Мамилинское</a:t>
            </a:r>
            <a:r>
              <a:rPr lang="ru-RU" sz="1400" dirty="0"/>
              <a:t>, 11 - </a:t>
            </a:r>
            <a:r>
              <a:rPr lang="ru-RU" sz="1400" dirty="0" err="1"/>
              <a:t>Губайдулинское</a:t>
            </a:r>
            <a:r>
              <a:rPr lang="ru-RU" sz="1400" dirty="0"/>
              <a:t>, 12 - </a:t>
            </a:r>
            <a:r>
              <a:rPr lang="ru-RU" sz="1400" dirty="0" err="1"/>
              <a:t>Янзигитовское</a:t>
            </a:r>
            <a:r>
              <a:rPr lang="ru-RU" sz="1400" dirty="0"/>
              <a:t>, 13 – Южно-, Средне- и Северо-</a:t>
            </a:r>
            <a:r>
              <a:rPr lang="ru-RU" sz="1400" dirty="0" err="1"/>
              <a:t>Файзулинское</a:t>
            </a:r>
            <a:r>
              <a:rPr lang="ru-RU" sz="1400" dirty="0"/>
              <a:t>, 14 - Репино-</a:t>
            </a:r>
            <a:r>
              <a:rPr lang="ru-RU" sz="1400" dirty="0" err="1"/>
              <a:t>Круторожинское</a:t>
            </a:r>
            <a:r>
              <a:rPr lang="ru-RU" sz="1400" dirty="0"/>
              <a:t>,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15 -</a:t>
            </a:r>
            <a:r>
              <a:rPr lang="ru-RU" sz="1400" b="1" dirty="0" err="1">
                <a:solidFill>
                  <a:srgbClr val="FF0000"/>
                </a:solidFill>
              </a:rPr>
              <a:t>Бахтинское</a:t>
            </a:r>
            <a:r>
              <a:rPr lang="ru-RU" sz="1400" dirty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E81A57CF-BC11-4128-557E-743CC36327BF}"/>
              </a:ext>
            </a:extLst>
          </p:cNvPr>
          <p:cNvGrpSpPr/>
          <p:nvPr/>
        </p:nvGrpSpPr>
        <p:grpSpPr>
          <a:xfrm>
            <a:off x="217395" y="646329"/>
            <a:ext cx="2408268" cy="6145544"/>
            <a:chOff x="217395" y="646329"/>
            <a:chExt cx="2408268" cy="6145544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517B15E-3F58-7B7D-4CD4-1FA8170A0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395" y="646329"/>
              <a:ext cx="2408268" cy="6145544"/>
            </a:xfrm>
            <a:prstGeom prst="rect">
              <a:avLst/>
            </a:prstGeom>
          </p:spPr>
        </p:pic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699945C0-96C0-937D-758B-F37DAE4B1563}"/>
                </a:ext>
              </a:extLst>
            </p:cNvPr>
            <p:cNvSpPr/>
            <p:nvPr/>
          </p:nvSpPr>
          <p:spPr>
            <a:xfrm>
              <a:off x="1805940" y="3318510"/>
              <a:ext cx="133350" cy="11049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65C76233-E87C-43AB-A5A4-15C355B550AB}"/>
              </a:ext>
            </a:extLst>
          </p:cNvPr>
          <p:cNvSpPr/>
          <p:nvPr/>
        </p:nvSpPr>
        <p:spPr>
          <a:xfrm rot="10800000">
            <a:off x="2242989" y="4084736"/>
            <a:ext cx="529063" cy="471908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926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4A52BB-C22A-8E59-0992-6C9AA3DAC37B}"/>
              </a:ext>
            </a:extLst>
          </p:cNvPr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gradFill flip="none" rotWithShape="1">
            <a:gsLst>
              <a:gs pos="32000">
                <a:srgbClr val="004B96"/>
              </a:gs>
              <a:gs pos="78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>
                <a:solidFill>
                  <a:schemeClr val="bg1"/>
                </a:solidFill>
              </a:rPr>
              <a:t>Геологический очерк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A1F91-1C43-48FC-3CA0-468A2144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" y="66127"/>
            <a:ext cx="514075" cy="5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E483C4-CF08-64C3-373D-BC2E0DDABE0D}"/>
              </a:ext>
            </a:extLst>
          </p:cNvPr>
          <p:cNvSpPr txBox="1"/>
          <p:nvPr/>
        </p:nvSpPr>
        <p:spPr>
          <a:xfrm>
            <a:off x="6145910" y="3585856"/>
            <a:ext cx="583927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Схема геологического строения .южного участка месторождения Бахтинское-1 (по О.В. Трофимову, 1995)</a:t>
            </a:r>
          </a:p>
          <a:p>
            <a:pPr algn="ctr"/>
            <a:endParaRPr lang="ru-RU" sz="1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55C555-D406-6207-D074-BD9F55F253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32"/>
          <a:stretch/>
        </p:blipFill>
        <p:spPr>
          <a:xfrm>
            <a:off x="2325172" y="4311469"/>
            <a:ext cx="9866828" cy="246279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05490A-1ECC-0286-7432-E8A6562C1F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761466"/>
            <a:ext cx="5889187" cy="28907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A259F0-298F-CC40-C545-32689FE06F01}"/>
              </a:ext>
            </a:extLst>
          </p:cNvPr>
          <p:cNvSpPr txBox="1"/>
          <p:nvPr/>
        </p:nvSpPr>
        <p:spPr>
          <a:xfrm>
            <a:off x="98988" y="730650"/>
            <a:ext cx="5541796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4B9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Материалами для исследования послужили образцы, собранные летом 1996 года и хранящиеся в коллекции на кафедре минералогии СПбГУ</a:t>
            </a:r>
            <a:endParaRPr lang="en-US" sz="1800" dirty="0">
              <a:solidFill>
                <a:srgbClr val="004B9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1800" dirty="0">
                <a:solidFill>
                  <a:srgbClr val="004B9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solidFill>
                  <a:srgbClr val="004B9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Аналитические исследования проводились в ресурсных центрах СПбГУ «</a:t>
            </a:r>
            <a:r>
              <a:rPr lang="ru-RU" sz="1400" dirty="0" err="1">
                <a:solidFill>
                  <a:srgbClr val="004B9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Геомодель</a:t>
            </a:r>
            <a:r>
              <a:rPr lang="ru-RU" sz="1400" dirty="0">
                <a:solidFill>
                  <a:srgbClr val="004B9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», «Микроскопии и микроанализа» и «</a:t>
            </a:r>
            <a:r>
              <a:rPr lang="ru-RU" sz="1400" dirty="0" err="1">
                <a:solidFill>
                  <a:srgbClr val="004B9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Рентгенодиффракционные</a:t>
            </a:r>
            <a:r>
              <a:rPr lang="ru-RU" sz="1400" dirty="0">
                <a:solidFill>
                  <a:srgbClr val="004B9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методы исследования». </a:t>
            </a:r>
            <a:endParaRPr lang="ru-RU" dirty="0">
              <a:solidFill>
                <a:srgbClr val="004B9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трелка: влево-вправо 5">
            <a:extLst>
              <a:ext uri="{FF2B5EF4-FFF2-40B4-BE49-F238E27FC236}">
                <a16:creationId xmlns:a16="http://schemas.microsoft.com/office/drawing/2014/main" id="{82158C77-16E8-3C60-AA2D-C43BAB7AA2B2}"/>
              </a:ext>
            </a:extLst>
          </p:cNvPr>
          <p:cNvSpPr/>
          <p:nvPr/>
        </p:nvSpPr>
        <p:spPr>
          <a:xfrm>
            <a:off x="347512" y="6412333"/>
            <a:ext cx="1142594" cy="407008"/>
          </a:xfrm>
          <a:prstGeom prst="leftRightArrow">
            <a:avLst/>
          </a:prstGeom>
          <a:solidFill>
            <a:srgbClr val="004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15 см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3EA12F-2B74-1CB6-877C-2D080FAD8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934" y="2342266"/>
            <a:ext cx="1621611" cy="217346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57CF6C6-B60C-B54B-4737-01AB17536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241" y="2206842"/>
            <a:ext cx="1369755" cy="21618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49A76E6-A2B7-769F-E994-6F752518A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20" y="2284304"/>
            <a:ext cx="1833875" cy="196103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382684A-921D-AAD2-90EA-F223E907F5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98" y="4114721"/>
            <a:ext cx="1755341" cy="226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71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4A52BB-C22A-8E59-0992-6C9AA3DAC37B}"/>
              </a:ext>
            </a:extLst>
          </p:cNvPr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gradFill flip="none" rotWithShape="1">
            <a:gsLst>
              <a:gs pos="32000">
                <a:srgbClr val="004B96"/>
              </a:gs>
              <a:gs pos="78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>
                <a:solidFill>
                  <a:schemeClr val="bg1"/>
                </a:solidFill>
              </a:rPr>
              <a:t>Текстурно-структурные особенности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A1F91-1C43-48FC-3CA0-468A2144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" y="66127"/>
            <a:ext cx="514075" cy="5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4D80A1-9DDD-6E86-0081-B218226AD52E}"/>
              </a:ext>
            </a:extLst>
          </p:cNvPr>
          <p:cNvSpPr txBox="1"/>
          <p:nvPr/>
        </p:nvSpPr>
        <p:spPr>
          <a:xfrm>
            <a:off x="613063" y="1899731"/>
            <a:ext cx="5023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004B9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Бахта-1: </a:t>
            </a:r>
            <a:r>
              <a:rPr lang="ru-RU" sz="1800" dirty="0">
                <a:solidFill>
                  <a:srgbClr val="004B9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линзовидные, полосчатые</a:t>
            </a:r>
            <a:r>
              <a:rPr lang="ru-RU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прожилкво</a:t>
            </a:r>
            <a:r>
              <a:rPr lang="ru-RU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-сетчатые, микрозернистые</a:t>
            </a:r>
            <a:endParaRPr lang="en-US" sz="2000" dirty="0">
              <a:solidFill>
                <a:srgbClr val="004B9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6AC20-54E6-D400-E09D-87259E098E22}"/>
              </a:ext>
            </a:extLst>
          </p:cNvPr>
          <p:cNvSpPr txBox="1"/>
          <p:nvPr/>
        </p:nvSpPr>
        <p:spPr>
          <a:xfrm>
            <a:off x="6946921" y="1976944"/>
            <a:ext cx="61461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004B9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Бахта-2: </a:t>
            </a:r>
            <a:r>
              <a:rPr lang="ru-RU" sz="1800" dirty="0" err="1">
                <a:solidFill>
                  <a:srgbClr val="004B9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Гранобластовые</a:t>
            </a:r>
            <a:r>
              <a:rPr lang="ru-RU" sz="1800" dirty="0">
                <a:solidFill>
                  <a:srgbClr val="004B9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мозаичные</a:t>
            </a:r>
            <a:endParaRPr lang="en-US" sz="2000" dirty="0">
              <a:solidFill>
                <a:srgbClr val="004B9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0AC575-D81A-0D04-5484-DF2D342991E7}"/>
              </a:ext>
            </a:extLst>
          </p:cNvPr>
          <p:cNvSpPr txBox="1"/>
          <p:nvPr/>
        </p:nvSpPr>
        <p:spPr>
          <a:xfrm>
            <a:off x="3512658" y="834584"/>
            <a:ext cx="50238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4B9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Минеральный тип марганцевых пород: </a:t>
            </a:r>
            <a:r>
              <a:rPr lang="ru-RU" sz="1800" dirty="0">
                <a:solidFill>
                  <a:srgbClr val="004B9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оксидно-карбонатно</a:t>
            </a:r>
            <a:r>
              <a:rPr lang="ru-RU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ru-RU" sz="1800" dirty="0">
                <a:solidFill>
                  <a:srgbClr val="004B9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силикатный</a:t>
            </a:r>
          </a:p>
          <a:p>
            <a:pPr algn="ctr"/>
            <a:endParaRPr lang="en-US" sz="2000" dirty="0">
              <a:solidFill>
                <a:srgbClr val="004B9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CD2E90-F546-3546-6861-0B512C2B8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560" y="3118014"/>
            <a:ext cx="1960593" cy="23388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AC2F92-6ACC-7879-8153-237AC3B8E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12" y="3163566"/>
            <a:ext cx="1940019" cy="2093782"/>
          </a:xfrm>
          <a:prstGeom prst="rect">
            <a:avLst/>
          </a:prstGeom>
        </p:spPr>
      </p:pic>
      <p:sp>
        <p:nvSpPr>
          <p:cNvPr id="10" name="Стрелка: влево-вправо 9">
            <a:extLst>
              <a:ext uri="{FF2B5EF4-FFF2-40B4-BE49-F238E27FC236}">
                <a16:creationId xmlns:a16="http://schemas.microsoft.com/office/drawing/2014/main" id="{9C42A066-DC1D-6295-B9E0-55918A187514}"/>
              </a:ext>
            </a:extLst>
          </p:cNvPr>
          <p:cNvSpPr/>
          <p:nvPr/>
        </p:nvSpPr>
        <p:spPr>
          <a:xfrm>
            <a:off x="10662939" y="5522497"/>
            <a:ext cx="1355834" cy="482126"/>
          </a:xfrm>
          <a:prstGeom prst="leftRightArrow">
            <a:avLst/>
          </a:prstGeom>
          <a:solidFill>
            <a:srgbClr val="004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10 см</a:t>
            </a:r>
          </a:p>
        </p:txBody>
      </p:sp>
      <p:sp>
        <p:nvSpPr>
          <p:cNvPr id="11" name="Стрелка: влево-вправо 10">
            <a:extLst>
              <a:ext uri="{FF2B5EF4-FFF2-40B4-BE49-F238E27FC236}">
                <a16:creationId xmlns:a16="http://schemas.microsoft.com/office/drawing/2014/main" id="{074C362D-FA44-EFE9-0EBF-DCF84176A833}"/>
              </a:ext>
            </a:extLst>
          </p:cNvPr>
          <p:cNvSpPr/>
          <p:nvPr/>
        </p:nvSpPr>
        <p:spPr>
          <a:xfrm>
            <a:off x="269081" y="5522497"/>
            <a:ext cx="1355834" cy="482126"/>
          </a:xfrm>
          <a:prstGeom prst="leftRightArrow">
            <a:avLst/>
          </a:prstGeom>
          <a:solidFill>
            <a:srgbClr val="004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15 см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6CF3CD-AF5F-19C5-8F5D-313DE9FEF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568" y="2617662"/>
            <a:ext cx="4178992" cy="31343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6F702E-61FD-615A-5B11-297222FAB193}"/>
              </a:ext>
            </a:extLst>
          </p:cNvPr>
          <p:cNvSpPr txBox="1"/>
          <p:nvPr/>
        </p:nvSpPr>
        <p:spPr>
          <a:xfrm>
            <a:off x="3852858" y="5865688"/>
            <a:ext cx="6548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Фото в обратно-отражённых электронах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F5D2EA-8538-9AFE-C1BA-668FBCCA3752}"/>
              </a:ext>
            </a:extLst>
          </p:cNvPr>
          <p:cNvSpPr txBox="1"/>
          <p:nvPr/>
        </p:nvSpPr>
        <p:spPr>
          <a:xfrm>
            <a:off x="1804806" y="6361449"/>
            <a:ext cx="102842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– </a:t>
            </a:r>
            <a:r>
              <a:rPr lang="ru-RU" sz="105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алланит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La)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–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андрадит, 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Qtz –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кварц, 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 –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тремолит, 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 – 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апатит, </a:t>
            </a:r>
            <a:r>
              <a:rPr lang="en-US" sz="105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Hsp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sz="1050" dirty="0" err="1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гаспарит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La), Ro – 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родохрозит, 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Rh-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родонит, </a:t>
            </a:r>
            <a:r>
              <a:rPr lang="en-US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Hm – </a:t>
            </a:r>
            <a:r>
              <a:rPr lang="ru-RU" sz="1050" dirty="0">
                <a:solidFill>
                  <a:srgbClr val="004B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гематит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9BB83A-2928-4A4C-A210-A2CBFF8AA4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4"/>
          <a:stretch/>
        </p:blipFill>
        <p:spPr>
          <a:xfrm>
            <a:off x="1763361" y="2617662"/>
            <a:ext cx="4178993" cy="314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2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4A52BB-C22A-8E59-0992-6C9AA3DAC37B}"/>
              </a:ext>
            </a:extLst>
          </p:cNvPr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gradFill flip="none" rotWithShape="1">
            <a:gsLst>
              <a:gs pos="32000">
                <a:srgbClr val="004B96"/>
              </a:gs>
              <a:gs pos="78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>
                <a:solidFill>
                  <a:schemeClr val="bg1"/>
                </a:solidFill>
              </a:rPr>
              <a:t>Минеральный состав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A1F91-1C43-48FC-3CA0-468A2144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" y="66127"/>
            <a:ext cx="514075" cy="5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0DB4CF-9A18-1F03-FF49-A289F43C8099}"/>
              </a:ext>
            </a:extLst>
          </p:cNvPr>
          <p:cNvSpPr txBox="1"/>
          <p:nvPr/>
        </p:nvSpPr>
        <p:spPr>
          <a:xfrm>
            <a:off x="6476730" y="5527828"/>
            <a:ext cx="5715270" cy="1330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■</a:t>
            </a:r>
            <a:r>
              <a:rPr lang="ru-RU" sz="14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породообразующие минералы</a:t>
            </a:r>
          </a:p>
          <a:p>
            <a:pPr>
              <a:lnSpc>
                <a:spcPct val="115000"/>
              </a:lnSpc>
            </a:pPr>
            <a:r>
              <a:rPr lang="en-US" sz="11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▲</a:t>
            </a:r>
            <a:r>
              <a:rPr lang="ru-RU" sz="11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второстепенные минералы</a:t>
            </a:r>
          </a:p>
          <a:p>
            <a:pPr>
              <a:lnSpc>
                <a:spcPct val="115000"/>
              </a:lnSpc>
            </a:pPr>
            <a:r>
              <a:rPr lang="ru-R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акцессорные минералы</a:t>
            </a:r>
          </a:p>
          <a:p>
            <a:pPr>
              <a:lnSpc>
                <a:spcPct val="115000"/>
              </a:lnSpc>
            </a:pPr>
            <a:r>
              <a:rPr lang="en-US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- </a:t>
            </a:r>
            <a:r>
              <a:rPr lang="ru-R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новые для этого месторождения минералы</a:t>
            </a:r>
          </a:p>
          <a:p>
            <a:pPr>
              <a:lnSpc>
                <a:spcPct val="115000"/>
              </a:lnSpc>
            </a:pPr>
            <a:r>
              <a:rPr lang="en-US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ru-RU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en-US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ru-RU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минералы, отмечаемые Городничевой И.А. (1998), но не установленные в изученных нами образцах</a:t>
            </a:r>
            <a:endParaRPr lang="ru-RU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D4EE08D6-A56A-5BC8-B104-C71675D11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10277"/>
              </p:ext>
            </p:extLst>
          </p:nvPr>
        </p:nvGraphicFramePr>
        <p:xfrm>
          <a:off x="6629680" y="696561"/>
          <a:ext cx="5409370" cy="48312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2829">
                  <a:extLst>
                    <a:ext uri="{9D8B030D-6E8A-4147-A177-3AD203B41FA5}">
                      <a16:colId xmlns:a16="http://schemas.microsoft.com/office/drawing/2014/main" val="1901138517"/>
                    </a:ext>
                  </a:extLst>
                </a:gridCol>
                <a:gridCol w="2954842">
                  <a:extLst>
                    <a:ext uri="{9D8B030D-6E8A-4147-A177-3AD203B41FA5}">
                      <a16:colId xmlns:a16="http://schemas.microsoft.com/office/drawing/2014/main" val="1445148575"/>
                    </a:ext>
                  </a:extLst>
                </a:gridCol>
                <a:gridCol w="1031053">
                  <a:extLst>
                    <a:ext uri="{9D8B030D-6E8A-4147-A177-3AD203B41FA5}">
                      <a16:colId xmlns:a16="http://schemas.microsoft.com/office/drawing/2014/main" val="1208212259"/>
                    </a:ext>
                  </a:extLst>
                </a:gridCol>
                <a:gridCol w="431393">
                  <a:extLst>
                    <a:ext uri="{9D8B030D-6E8A-4147-A177-3AD203B41FA5}">
                      <a16:colId xmlns:a16="http://schemas.microsoft.com/office/drawing/2014/main" val="3925054853"/>
                    </a:ext>
                  </a:extLst>
                </a:gridCol>
                <a:gridCol w="429253">
                  <a:extLst>
                    <a:ext uri="{9D8B030D-6E8A-4147-A177-3AD203B41FA5}">
                      <a16:colId xmlns:a16="http://schemas.microsoft.com/office/drawing/2014/main" val="1029868049"/>
                    </a:ext>
                  </a:extLst>
                </a:gridCol>
              </a:tblGrid>
              <a:tr h="4587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effectLst/>
                        </a:rPr>
                        <a:t>Минерал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effectLst/>
                        </a:rPr>
                        <a:t>Формула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effectLst/>
                        </a:rPr>
                        <a:t>Б</a:t>
                      </a:r>
                      <a:r>
                        <a:rPr lang="en-US" sz="1400" b="1" dirty="0">
                          <a:effectLst/>
                        </a:rPr>
                        <a:t>X-1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effectLst/>
                        </a:rPr>
                        <a:t>Б</a:t>
                      </a:r>
                      <a:r>
                        <a:rPr lang="en-US" sz="1400" b="1" dirty="0">
                          <a:effectLst/>
                        </a:rPr>
                        <a:t>X-2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621900"/>
                  </a:ext>
                </a:extLst>
              </a:tr>
              <a:tr h="2952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Карбонаты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005204"/>
                  </a:ext>
                </a:extLst>
              </a:tr>
              <a:tr h="2952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17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Кальцит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CaCO</a:t>
                      </a:r>
                      <a:r>
                        <a:rPr lang="en-US" sz="1400" baseline="-250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230814"/>
                  </a:ext>
                </a:extLst>
              </a:tr>
              <a:tr h="2952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18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Родохрозит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MnCO</a:t>
                      </a:r>
                      <a:r>
                        <a:rPr lang="en-US" sz="1400" baseline="-250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674635"/>
                  </a:ext>
                </a:extLst>
              </a:tr>
              <a:tr h="2952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Оксиды/гидроксиды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133934"/>
                  </a:ext>
                </a:extLst>
              </a:tr>
              <a:tr h="309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20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 err="1">
                          <a:effectLst/>
                        </a:rPr>
                        <a:t>Якобсит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Mn</a:t>
                      </a:r>
                      <a:r>
                        <a:rPr lang="en-US" sz="1400" baseline="30000">
                          <a:effectLst/>
                        </a:rPr>
                        <a:t>2+</a:t>
                      </a:r>
                      <a:r>
                        <a:rPr lang="en-US" sz="1400">
                          <a:effectLst/>
                        </a:rPr>
                        <a:t>Fe</a:t>
                      </a:r>
                      <a:r>
                        <a:rPr lang="en-US" sz="1400" baseline="30000">
                          <a:effectLst/>
                        </a:rPr>
                        <a:t>3+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O</a:t>
                      </a:r>
                      <a:r>
                        <a:rPr lang="en-US" sz="1400" baseline="-250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342672"/>
                  </a:ext>
                </a:extLst>
              </a:tr>
              <a:tr h="2952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21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Гематит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Fe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O</a:t>
                      </a:r>
                      <a:r>
                        <a:rPr lang="en-US" sz="1400" baseline="-250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+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+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257796"/>
                  </a:ext>
                </a:extLst>
              </a:tr>
              <a:tr h="2952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22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Кварц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SiO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659542"/>
                  </a:ext>
                </a:extLst>
              </a:tr>
              <a:tr h="2952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23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 err="1">
                          <a:effectLst/>
                        </a:rPr>
                        <a:t>Пирофанит</a:t>
                      </a:r>
                      <a:r>
                        <a:rPr lang="ru-RU" sz="1400" dirty="0">
                          <a:effectLst/>
                        </a:rPr>
                        <a:t>*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MnTiO</a:t>
                      </a:r>
                      <a:r>
                        <a:rPr lang="en-US" sz="1400" baseline="-250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+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+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959197"/>
                  </a:ext>
                </a:extLst>
              </a:tr>
              <a:tr h="2952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Сульфаты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777725"/>
                  </a:ext>
                </a:extLst>
              </a:tr>
              <a:tr h="2952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24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Барит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 err="1">
                          <a:effectLst/>
                        </a:rPr>
                        <a:t>BaSO</a:t>
                      </a:r>
                      <a:r>
                        <a:rPr lang="ru-RU" sz="1400" baseline="-25000" dirty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055548"/>
                  </a:ext>
                </a:extLst>
              </a:tr>
              <a:tr h="2952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Фосфаты-арсенаты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088051"/>
                  </a:ext>
                </a:extLst>
              </a:tr>
              <a:tr h="395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25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Апатит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Ca</a:t>
                      </a:r>
                      <a:r>
                        <a:rPr lang="en-US" sz="1400" baseline="-25000" dirty="0">
                          <a:effectLst/>
                        </a:rPr>
                        <a:t>5</a:t>
                      </a:r>
                      <a:r>
                        <a:rPr lang="en-US" sz="1400" dirty="0">
                          <a:effectLst/>
                        </a:rPr>
                        <a:t>(PO</a:t>
                      </a:r>
                      <a:r>
                        <a:rPr lang="en-US" sz="1400" baseline="-25000" dirty="0">
                          <a:effectLst/>
                        </a:rPr>
                        <a:t>4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r>
                        <a:rPr lang="en-US" sz="1400" baseline="-25000" dirty="0">
                          <a:effectLst/>
                        </a:rPr>
                        <a:t>3</a:t>
                      </a:r>
                      <a:r>
                        <a:rPr lang="en-US" sz="1400" dirty="0">
                          <a:effectLst/>
                        </a:rPr>
                        <a:t>F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+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+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520402"/>
                  </a:ext>
                </a:extLst>
              </a:tr>
              <a:tr h="2952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26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Монацит-</a:t>
                      </a:r>
                      <a:r>
                        <a:rPr lang="en-US" sz="1400" dirty="0">
                          <a:effectLst/>
                        </a:rPr>
                        <a:t>(La)</a:t>
                      </a:r>
                      <a:r>
                        <a:rPr lang="ru-RU" sz="1400" dirty="0">
                          <a:effectLst/>
                        </a:rPr>
                        <a:t>*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La</a:t>
                      </a:r>
                      <a:r>
                        <a:rPr lang="ru-RU" sz="1400" dirty="0">
                          <a:effectLst/>
                        </a:rPr>
                        <a:t>(</a:t>
                      </a:r>
                      <a:r>
                        <a:rPr lang="en-US" sz="1400" dirty="0">
                          <a:effectLst/>
                        </a:rPr>
                        <a:t>PO</a:t>
                      </a:r>
                      <a:r>
                        <a:rPr lang="en-US" sz="1400" baseline="-25000" dirty="0">
                          <a:effectLst/>
                        </a:rPr>
                        <a:t>4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+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050659"/>
                  </a:ext>
                </a:extLst>
              </a:tr>
              <a:tr h="2952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27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 err="1">
                          <a:effectLst/>
                        </a:rPr>
                        <a:t>Гаспарит</a:t>
                      </a:r>
                      <a:r>
                        <a:rPr lang="ru-RU" sz="1400" dirty="0">
                          <a:effectLst/>
                        </a:rPr>
                        <a:t>-(</a:t>
                      </a:r>
                      <a:r>
                        <a:rPr lang="en-US" sz="1400" dirty="0">
                          <a:effectLst/>
                        </a:rPr>
                        <a:t>La</a:t>
                      </a:r>
                      <a:r>
                        <a:rPr lang="ru-RU" sz="1400" dirty="0">
                          <a:effectLst/>
                        </a:rPr>
                        <a:t>)*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La(AsO</a:t>
                      </a:r>
                      <a:r>
                        <a:rPr lang="en-US" sz="1400" baseline="-25000" dirty="0">
                          <a:effectLst/>
                        </a:rPr>
                        <a:t>4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+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210787"/>
                  </a:ext>
                </a:extLst>
              </a:tr>
            </a:tbl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F13490BA-CBA8-4443-AEF8-2B2FE44F0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466434"/>
              </p:ext>
            </p:extLst>
          </p:nvPr>
        </p:nvGraphicFramePr>
        <p:xfrm>
          <a:off x="248642" y="176450"/>
          <a:ext cx="6232889" cy="66154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6240">
                  <a:extLst>
                    <a:ext uri="{9D8B030D-6E8A-4147-A177-3AD203B41FA5}">
                      <a16:colId xmlns:a16="http://schemas.microsoft.com/office/drawing/2014/main" val="3371031005"/>
                    </a:ext>
                  </a:extLst>
                </a:gridCol>
                <a:gridCol w="2138318">
                  <a:extLst>
                    <a:ext uri="{9D8B030D-6E8A-4147-A177-3AD203B41FA5}">
                      <a16:colId xmlns:a16="http://schemas.microsoft.com/office/drawing/2014/main" val="4088237715"/>
                    </a:ext>
                  </a:extLst>
                </a:gridCol>
                <a:gridCol w="138533">
                  <a:extLst>
                    <a:ext uri="{9D8B030D-6E8A-4147-A177-3AD203B41FA5}">
                      <a16:colId xmlns:a16="http://schemas.microsoft.com/office/drawing/2014/main" val="2846297558"/>
                    </a:ext>
                  </a:extLst>
                </a:gridCol>
                <a:gridCol w="2604667">
                  <a:extLst>
                    <a:ext uri="{9D8B030D-6E8A-4147-A177-3AD203B41FA5}">
                      <a16:colId xmlns:a16="http://schemas.microsoft.com/office/drawing/2014/main" val="4153113644"/>
                    </a:ext>
                  </a:extLst>
                </a:gridCol>
                <a:gridCol w="565605">
                  <a:extLst>
                    <a:ext uri="{9D8B030D-6E8A-4147-A177-3AD203B41FA5}">
                      <a16:colId xmlns:a16="http://schemas.microsoft.com/office/drawing/2014/main" val="963784035"/>
                    </a:ext>
                  </a:extLst>
                </a:gridCol>
                <a:gridCol w="429526">
                  <a:extLst>
                    <a:ext uri="{9D8B030D-6E8A-4147-A177-3AD203B41FA5}">
                      <a16:colId xmlns:a16="http://schemas.microsoft.com/office/drawing/2014/main" val="1426644919"/>
                    </a:ext>
                  </a:extLst>
                </a:gridCol>
              </a:tblGrid>
              <a:tr h="4828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effectLst/>
                        </a:rPr>
                        <a:t>Минерал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effectLst/>
                        </a:rPr>
                        <a:t>Формула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effectLst/>
                        </a:rPr>
                        <a:t>Б</a:t>
                      </a:r>
                      <a:r>
                        <a:rPr lang="en-US" sz="1400" b="1" dirty="0">
                          <a:effectLst/>
                        </a:rPr>
                        <a:t>X-1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effectLst/>
                        </a:rPr>
                        <a:t>Б</a:t>
                      </a:r>
                      <a:r>
                        <a:rPr lang="en-US" sz="1400" b="1" dirty="0">
                          <a:effectLst/>
                        </a:rPr>
                        <a:t>X-2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227261"/>
                  </a:ext>
                </a:extLst>
              </a:tr>
              <a:tr h="3108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Силикаты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521144"/>
                  </a:ext>
                </a:extLst>
              </a:tr>
              <a:tr h="3108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1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 err="1">
                          <a:effectLst/>
                        </a:rPr>
                        <a:t>Тефроит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Mn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(SiO</a:t>
                      </a:r>
                      <a:r>
                        <a:rPr lang="en-US" sz="1400" baseline="-25000">
                          <a:effectLst/>
                        </a:rPr>
                        <a:t>4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Mn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(SiO</a:t>
                      </a:r>
                      <a:r>
                        <a:rPr lang="en-US" sz="1400" baseline="-25000">
                          <a:effectLst/>
                        </a:rPr>
                        <a:t>4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790305"/>
                  </a:ext>
                </a:extLst>
              </a:tr>
              <a:tr h="3108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2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Циркон*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ZrSiO</a:t>
                      </a:r>
                      <a:r>
                        <a:rPr lang="en-US" sz="1400" baseline="-2500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ZrSiO</a:t>
                      </a:r>
                      <a:r>
                        <a:rPr lang="en-US" sz="1400" baseline="-2500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+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+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903452"/>
                  </a:ext>
                </a:extLst>
              </a:tr>
              <a:tr h="3108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3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Титанит*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CaTi(SiO</a:t>
                      </a:r>
                      <a:r>
                        <a:rPr lang="en-US" sz="1400" baseline="-25000">
                          <a:effectLst/>
                        </a:rPr>
                        <a:t>4</a:t>
                      </a:r>
                      <a:r>
                        <a:rPr lang="en-US" sz="1400">
                          <a:effectLst/>
                        </a:rPr>
                        <a:t>)O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 err="1">
                          <a:effectLst/>
                        </a:rPr>
                        <a:t>CaTi</a:t>
                      </a:r>
                      <a:r>
                        <a:rPr lang="en-US" sz="1400" dirty="0">
                          <a:effectLst/>
                        </a:rPr>
                        <a:t>(SiO</a:t>
                      </a:r>
                      <a:r>
                        <a:rPr lang="en-US" sz="1400" baseline="-25000" dirty="0">
                          <a:effectLst/>
                        </a:rPr>
                        <a:t>4</a:t>
                      </a:r>
                      <a:r>
                        <a:rPr lang="en-US" sz="1400" dirty="0">
                          <a:effectLst/>
                        </a:rPr>
                        <a:t>)O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+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256312"/>
                  </a:ext>
                </a:extLst>
              </a:tr>
              <a:tr h="3108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4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Калиевый полевой шпат*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K(AlSi</a:t>
                      </a:r>
                      <a:r>
                        <a:rPr lang="en-US" sz="1400" baseline="-25000">
                          <a:effectLst/>
                        </a:rPr>
                        <a:t>3</a:t>
                      </a:r>
                      <a:r>
                        <a:rPr lang="en-US" sz="1400">
                          <a:effectLst/>
                        </a:rPr>
                        <a:t>O</a:t>
                      </a:r>
                      <a:r>
                        <a:rPr lang="en-US" sz="1400" baseline="-25000">
                          <a:effectLst/>
                        </a:rPr>
                        <a:t>8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K(AlSi</a:t>
                      </a:r>
                      <a:r>
                        <a:rPr lang="en-US" sz="1400" baseline="-25000">
                          <a:effectLst/>
                        </a:rPr>
                        <a:t>3</a:t>
                      </a:r>
                      <a:r>
                        <a:rPr lang="en-US" sz="1400">
                          <a:effectLst/>
                        </a:rPr>
                        <a:t>O</a:t>
                      </a:r>
                      <a:r>
                        <a:rPr lang="en-US" sz="1400" baseline="-25000">
                          <a:effectLst/>
                        </a:rPr>
                        <a:t>8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52882"/>
                  </a:ext>
                </a:extLst>
              </a:tr>
              <a:tr h="3108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5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Альбит*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Na(AlSi</a:t>
                      </a:r>
                      <a:r>
                        <a:rPr lang="en-US" sz="1400" baseline="-25000">
                          <a:effectLst/>
                        </a:rPr>
                        <a:t>3</a:t>
                      </a:r>
                      <a:r>
                        <a:rPr lang="en-US" sz="1400">
                          <a:effectLst/>
                        </a:rPr>
                        <a:t>O</a:t>
                      </a:r>
                      <a:r>
                        <a:rPr lang="en-US" sz="1400" baseline="-25000">
                          <a:effectLst/>
                        </a:rPr>
                        <a:t>8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Na(AlSi</a:t>
                      </a:r>
                      <a:r>
                        <a:rPr lang="en-US" sz="1400" baseline="-25000">
                          <a:effectLst/>
                        </a:rPr>
                        <a:t>3</a:t>
                      </a:r>
                      <a:r>
                        <a:rPr lang="en-US" sz="1400">
                          <a:effectLst/>
                        </a:rPr>
                        <a:t>O</a:t>
                      </a:r>
                      <a:r>
                        <a:rPr lang="en-US" sz="1400" baseline="-25000">
                          <a:effectLst/>
                        </a:rPr>
                        <a:t>8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630346"/>
                  </a:ext>
                </a:extLst>
              </a:tr>
              <a:tr h="3108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6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</a:rPr>
                        <a:t>Спессартин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Mn</a:t>
                      </a:r>
                      <a:r>
                        <a:rPr lang="en-US" sz="1400" baseline="-25000">
                          <a:effectLst/>
                        </a:rPr>
                        <a:t>3</a:t>
                      </a:r>
                      <a:r>
                        <a:rPr lang="en-US" sz="1400">
                          <a:effectLst/>
                        </a:rPr>
                        <a:t>Al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(SiO</a:t>
                      </a:r>
                      <a:r>
                        <a:rPr lang="en-US" sz="1400" baseline="-25000">
                          <a:effectLst/>
                        </a:rPr>
                        <a:t>4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r>
                        <a:rPr lang="en-US" sz="1400" baseline="-250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Mn</a:t>
                      </a:r>
                      <a:r>
                        <a:rPr lang="en-US" sz="1400" baseline="-25000">
                          <a:effectLst/>
                        </a:rPr>
                        <a:t>3</a:t>
                      </a:r>
                      <a:r>
                        <a:rPr lang="en-US" sz="1400">
                          <a:effectLst/>
                        </a:rPr>
                        <a:t>Al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(SiO</a:t>
                      </a:r>
                      <a:r>
                        <a:rPr lang="en-US" sz="1400" baseline="-25000">
                          <a:effectLst/>
                        </a:rPr>
                        <a:t>4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r>
                        <a:rPr lang="en-US" sz="1400" baseline="-250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69287"/>
                  </a:ext>
                </a:extLst>
              </a:tr>
              <a:tr h="3108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7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Марганцевый андрадит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(Ca,Mn)</a:t>
                      </a:r>
                      <a:r>
                        <a:rPr lang="en-US" sz="1400" baseline="-25000">
                          <a:effectLst/>
                        </a:rPr>
                        <a:t>3</a:t>
                      </a:r>
                      <a:r>
                        <a:rPr lang="en-US" sz="1400">
                          <a:effectLst/>
                        </a:rPr>
                        <a:t>Fe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(SiO</a:t>
                      </a:r>
                      <a:r>
                        <a:rPr lang="en-US" sz="1400" baseline="-25000">
                          <a:effectLst/>
                        </a:rPr>
                        <a:t>4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r>
                        <a:rPr lang="en-US" sz="1400" baseline="-250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(Ca,Mn)</a:t>
                      </a:r>
                      <a:r>
                        <a:rPr lang="en-US" sz="1400" baseline="-25000">
                          <a:effectLst/>
                        </a:rPr>
                        <a:t>3</a:t>
                      </a:r>
                      <a:r>
                        <a:rPr lang="en-US" sz="1400">
                          <a:effectLst/>
                        </a:rPr>
                        <a:t>Fe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(SiO</a:t>
                      </a:r>
                      <a:r>
                        <a:rPr lang="en-US" sz="1400" baseline="-25000">
                          <a:effectLst/>
                        </a:rPr>
                        <a:t>4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r>
                        <a:rPr lang="en-US" sz="1400" baseline="-250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+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037560"/>
                  </a:ext>
                </a:extLst>
              </a:tr>
              <a:tr h="417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8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Эпидот**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Ca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(Fe</a:t>
                      </a:r>
                      <a:r>
                        <a:rPr lang="en-US" sz="1400" baseline="30000">
                          <a:effectLst/>
                        </a:rPr>
                        <a:t>3+</a:t>
                      </a:r>
                      <a:r>
                        <a:rPr lang="en-US" sz="1400">
                          <a:effectLst/>
                        </a:rPr>
                        <a:t>Al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)(SiO</a:t>
                      </a:r>
                      <a:r>
                        <a:rPr lang="en-US" sz="1400" baseline="-25000">
                          <a:effectLst/>
                        </a:rPr>
                        <a:t>4</a:t>
                      </a:r>
                      <a:r>
                        <a:rPr lang="en-US" sz="1400">
                          <a:effectLst/>
                        </a:rPr>
                        <a:t>)(Si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O</a:t>
                      </a:r>
                      <a:r>
                        <a:rPr lang="en-US" sz="1400" baseline="-25000">
                          <a:effectLst/>
                        </a:rPr>
                        <a:t>7</a:t>
                      </a:r>
                      <a:r>
                        <a:rPr lang="en-US" sz="1400">
                          <a:effectLst/>
                        </a:rPr>
                        <a:t>)(OH)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Ca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(Fe</a:t>
                      </a:r>
                      <a:r>
                        <a:rPr lang="en-US" sz="1400" baseline="30000">
                          <a:effectLst/>
                        </a:rPr>
                        <a:t>3+</a:t>
                      </a:r>
                      <a:r>
                        <a:rPr lang="en-US" sz="1400">
                          <a:effectLst/>
                        </a:rPr>
                        <a:t>Al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)(SiO</a:t>
                      </a:r>
                      <a:r>
                        <a:rPr lang="en-US" sz="1400" baseline="-25000">
                          <a:effectLst/>
                        </a:rPr>
                        <a:t>4</a:t>
                      </a:r>
                      <a:r>
                        <a:rPr lang="en-US" sz="1400">
                          <a:effectLst/>
                        </a:rPr>
                        <a:t>)(Si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O</a:t>
                      </a:r>
                      <a:r>
                        <a:rPr lang="en-US" sz="1400" baseline="-25000">
                          <a:effectLst/>
                        </a:rPr>
                        <a:t>7</a:t>
                      </a:r>
                      <a:r>
                        <a:rPr lang="en-US" sz="1400">
                          <a:effectLst/>
                        </a:rPr>
                        <a:t>)(OH)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+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876625"/>
                  </a:ext>
                </a:extLst>
              </a:tr>
              <a:tr h="6294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9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Редкоземельный </a:t>
                      </a:r>
                      <a:r>
                        <a:rPr lang="ru-RU" sz="1400" dirty="0" err="1">
                          <a:effectLst/>
                        </a:rPr>
                        <a:t>пьемонтит</a:t>
                      </a:r>
                      <a:r>
                        <a:rPr lang="ru-RU" sz="1400" dirty="0">
                          <a:effectLst/>
                        </a:rPr>
                        <a:t>**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(</a:t>
                      </a:r>
                      <a:r>
                        <a:rPr lang="en-US" sz="1400" dirty="0" err="1">
                          <a:effectLst/>
                        </a:rPr>
                        <a:t>Ca,La,Ce,Nd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(Mn</a:t>
                      </a:r>
                      <a:r>
                        <a:rPr lang="en-US" sz="1400" baseline="30000" dirty="0">
                          <a:effectLst/>
                        </a:rPr>
                        <a:t>3+</a:t>
                      </a:r>
                      <a:r>
                        <a:rPr lang="en-US" sz="1400" dirty="0">
                          <a:effectLst/>
                        </a:rPr>
                        <a:t>Al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)(SiO</a:t>
                      </a:r>
                      <a:r>
                        <a:rPr lang="en-US" sz="1400" baseline="-25000" dirty="0">
                          <a:effectLst/>
                        </a:rPr>
                        <a:t>4</a:t>
                      </a:r>
                      <a:r>
                        <a:rPr lang="en-US" sz="1400" dirty="0">
                          <a:effectLst/>
                        </a:rPr>
                        <a:t>)(Si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O</a:t>
                      </a:r>
                      <a:r>
                        <a:rPr lang="en-US" sz="1400" baseline="-25000" dirty="0">
                          <a:effectLst/>
                        </a:rPr>
                        <a:t>7</a:t>
                      </a:r>
                      <a:r>
                        <a:rPr lang="en-US" sz="1400" dirty="0">
                          <a:effectLst/>
                        </a:rPr>
                        <a:t>) (OH)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(Ca,La,Ce,Nd)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(Mn</a:t>
                      </a:r>
                      <a:r>
                        <a:rPr lang="en-US" sz="1400" baseline="30000">
                          <a:effectLst/>
                        </a:rPr>
                        <a:t>3+</a:t>
                      </a:r>
                      <a:r>
                        <a:rPr lang="en-US" sz="1400">
                          <a:effectLst/>
                        </a:rPr>
                        <a:t>Al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)(SiO</a:t>
                      </a:r>
                      <a:r>
                        <a:rPr lang="en-US" sz="1400" baseline="-25000">
                          <a:effectLst/>
                        </a:rPr>
                        <a:t>4</a:t>
                      </a:r>
                      <a:r>
                        <a:rPr lang="en-US" sz="1400">
                          <a:effectLst/>
                        </a:rPr>
                        <a:t>)(Si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O</a:t>
                      </a:r>
                      <a:r>
                        <a:rPr lang="en-US" sz="1400" baseline="-25000">
                          <a:effectLst/>
                        </a:rPr>
                        <a:t>7</a:t>
                      </a:r>
                      <a:r>
                        <a:rPr lang="en-US" sz="1400">
                          <a:effectLst/>
                        </a:rPr>
                        <a:t>) (OH)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+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896131"/>
                  </a:ext>
                </a:extLst>
              </a:tr>
              <a:tr h="417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10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 err="1">
                          <a:effectLst/>
                        </a:rPr>
                        <a:t>Алланит</a:t>
                      </a:r>
                      <a:r>
                        <a:rPr lang="ru-RU" sz="1400" dirty="0">
                          <a:effectLst/>
                        </a:rPr>
                        <a:t>-(</a:t>
                      </a:r>
                      <a:r>
                        <a:rPr lang="en-US" sz="1400" dirty="0">
                          <a:effectLst/>
                        </a:rPr>
                        <a:t>La</a:t>
                      </a:r>
                      <a:r>
                        <a:rPr lang="ru-RU" sz="1400" dirty="0">
                          <a:effectLst/>
                        </a:rPr>
                        <a:t>)*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(</a:t>
                      </a:r>
                      <a:r>
                        <a:rPr lang="en-US" sz="1400" dirty="0" err="1">
                          <a:effectLst/>
                        </a:rPr>
                        <a:t>CaLa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(Fe</a:t>
                      </a:r>
                      <a:r>
                        <a:rPr lang="en-US" sz="1400" baseline="30000" dirty="0">
                          <a:effectLst/>
                        </a:rPr>
                        <a:t>2+</a:t>
                      </a:r>
                      <a:r>
                        <a:rPr lang="en-US" sz="1400" dirty="0">
                          <a:effectLst/>
                        </a:rPr>
                        <a:t>Al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r>
                        <a:rPr lang="en-US" sz="1400" baseline="-25000" dirty="0">
                          <a:effectLst/>
                        </a:rPr>
                        <a:t>3</a:t>
                      </a:r>
                      <a:r>
                        <a:rPr lang="en-US" sz="1400" dirty="0">
                          <a:effectLst/>
                        </a:rPr>
                        <a:t>(SiO</a:t>
                      </a:r>
                      <a:r>
                        <a:rPr lang="en-US" sz="1400" baseline="-25000" dirty="0">
                          <a:effectLst/>
                        </a:rPr>
                        <a:t>4</a:t>
                      </a:r>
                      <a:r>
                        <a:rPr lang="en-US" sz="1400" dirty="0">
                          <a:effectLst/>
                        </a:rPr>
                        <a:t>)(Si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O</a:t>
                      </a:r>
                      <a:r>
                        <a:rPr lang="en-US" sz="1400" baseline="-25000" dirty="0">
                          <a:effectLst/>
                        </a:rPr>
                        <a:t>7</a:t>
                      </a:r>
                      <a:r>
                        <a:rPr lang="en-US" sz="1400" dirty="0">
                          <a:effectLst/>
                        </a:rPr>
                        <a:t>)(OH)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(CaLa)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(Fe</a:t>
                      </a:r>
                      <a:r>
                        <a:rPr lang="en-US" sz="1400" baseline="30000">
                          <a:effectLst/>
                        </a:rPr>
                        <a:t>2+</a:t>
                      </a:r>
                      <a:r>
                        <a:rPr lang="en-US" sz="1400">
                          <a:effectLst/>
                        </a:rPr>
                        <a:t>Al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r>
                        <a:rPr lang="en-US" sz="1400" baseline="-25000">
                          <a:effectLst/>
                        </a:rPr>
                        <a:t>3</a:t>
                      </a:r>
                      <a:r>
                        <a:rPr lang="en-US" sz="1400">
                          <a:effectLst/>
                        </a:rPr>
                        <a:t>(SiO</a:t>
                      </a:r>
                      <a:r>
                        <a:rPr lang="en-US" sz="1400" baseline="-25000">
                          <a:effectLst/>
                        </a:rPr>
                        <a:t>4</a:t>
                      </a:r>
                      <a:r>
                        <a:rPr lang="en-US" sz="1400">
                          <a:effectLst/>
                        </a:rPr>
                        <a:t>)(Si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O</a:t>
                      </a:r>
                      <a:r>
                        <a:rPr lang="en-US" sz="1400" baseline="-25000">
                          <a:effectLst/>
                        </a:rPr>
                        <a:t>7</a:t>
                      </a:r>
                      <a:r>
                        <a:rPr lang="en-US" sz="1400">
                          <a:effectLst/>
                        </a:rPr>
                        <a:t>)(OH)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+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+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912306"/>
                  </a:ext>
                </a:extLst>
              </a:tr>
              <a:tr h="4179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11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</a:rPr>
                        <a:t>Мусковит*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KAl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2</a:t>
                      </a:r>
                      <a:r>
                        <a:rPr lang="en-US" sz="1400" baseline="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(AlSi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3</a:t>
                      </a:r>
                      <a:r>
                        <a:rPr lang="en-US" sz="1400" baseline="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O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10</a:t>
                      </a:r>
                      <a:r>
                        <a:rPr lang="en-US" sz="1400" baseline="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)(OH)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+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502022"/>
                  </a:ext>
                </a:extLst>
              </a:tr>
              <a:tr h="3108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12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Родонит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CaMn</a:t>
                      </a:r>
                      <a:r>
                        <a:rPr lang="en-US" sz="1400" baseline="-25000" dirty="0">
                          <a:effectLst/>
                        </a:rPr>
                        <a:t>4</a:t>
                      </a:r>
                      <a:r>
                        <a:rPr lang="en-US" sz="1400" dirty="0">
                          <a:effectLst/>
                        </a:rPr>
                        <a:t>(Si</a:t>
                      </a:r>
                      <a:r>
                        <a:rPr lang="en-US" sz="1400" baseline="-25000" dirty="0">
                          <a:effectLst/>
                        </a:rPr>
                        <a:t>5</a:t>
                      </a:r>
                      <a:r>
                        <a:rPr lang="en-US" sz="1400" dirty="0">
                          <a:effectLst/>
                        </a:rPr>
                        <a:t>O</a:t>
                      </a:r>
                      <a:r>
                        <a:rPr lang="en-US" sz="1400" baseline="-25000" dirty="0">
                          <a:effectLst/>
                        </a:rPr>
                        <a:t>15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CaMn</a:t>
                      </a:r>
                      <a:r>
                        <a:rPr lang="en-US" sz="1400" baseline="-25000">
                          <a:effectLst/>
                        </a:rPr>
                        <a:t>4</a:t>
                      </a:r>
                      <a:r>
                        <a:rPr lang="en-US" sz="1400">
                          <a:effectLst/>
                        </a:rPr>
                        <a:t>(Si</a:t>
                      </a:r>
                      <a:r>
                        <a:rPr lang="en-US" sz="1400" baseline="-25000">
                          <a:effectLst/>
                        </a:rPr>
                        <a:t>5</a:t>
                      </a:r>
                      <a:r>
                        <a:rPr lang="en-US" sz="1400">
                          <a:effectLst/>
                        </a:rPr>
                        <a:t>O</a:t>
                      </a:r>
                      <a:r>
                        <a:rPr lang="en-US" sz="1400" baseline="-25000">
                          <a:effectLst/>
                        </a:rPr>
                        <a:t>15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696955"/>
                  </a:ext>
                </a:extLst>
              </a:tr>
              <a:tr h="415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13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Марганцевый диопсид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Ca(Mg,Mn,Fe</a:t>
                      </a:r>
                      <a:r>
                        <a:rPr lang="en-US" sz="1400" baseline="30000" dirty="0">
                          <a:effectLst/>
                        </a:rPr>
                        <a:t>2+</a:t>
                      </a:r>
                      <a:r>
                        <a:rPr lang="en-US" sz="1400" dirty="0">
                          <a:effectLst/>
                        </a:rPr>
                        <a:t>)(Si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O</a:t>
                      </a:r>
                      <a:r>
                        <a:rPr lang="en-US" sz="1400" baseline="-25000" dirty="0">
                          <a:effectLst/>
                        </a:rPr>
                        <a:t>6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Ca(Mg,Mn,Fe</a:t>
                      </a:r>
                      <a:r>
                        <a:rPr lang="en-US" sz="1400" baseline="30000">
                          <a:effectLst/>
                        </a:rPr>
                        <a:t>2+</a:t>
                      </a:r>
                      <a:r>
                        <a:rPr lang="en-US" sz="1400">
                          <a:effectLst/>
                        </a:rPr>
                        <a:t>)(Si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O</a:t>
                      </a:r>
                      <a:r>
                        <a:rPr lang="en-US" sz="1400" baseline="-25000">
                          <a:effectLst/>
                        </a:rPr>
                        <a:t>6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▲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996519"/>
                  </a:ext>
                </a:extLst>
              </a:tr>
              <a:tr h="3108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14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 err="1">
                          <a:effectLst/>
                        </a:rPr>
                        <a:t>Бустамит</a:t>
                      </a:r>
                      <a:r>
                        <a:rPr lang="ru-RU" sz="1400" dirty="0">
                          <a:effectLst/>
                        </a:rPr>
                        <a:t>*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Ca</a:t>
                      </a:r>
                      <a:r>
                        <a:rPr lang="ru-RU" sz="1400" baseline="-25000" dirty="0">
                          <a:effectLst/>
                        </a:rPr>
                        <a:t>3</a:t>
                      </a:r>
                      <a:r>
                        <a:rPr lang="en-US" sz="1400" dirty="0">
                          <a:effectLst/>
                        </a:rPr>
                        <a:t>Mn</a:t>
                      </a:r>
                      <a:r>
                        <a:rPr lang="ru-RU" sz="1400" baseline="-25000" dirty="0">
                          <a:effectLst/>
                        </a:rPr>
                        <a:t>3</a:t>
                      </a:r>
                      <a:r>
                        <a:rPr lang="en-US" sz="1400" dirty="0">
                          <a:effectLst/>
                        </a:rPr>
                        <a:t>(Si</a:t>
                      </a:r>
                      <a:r>
                        <a:rPr lang="ru-RU" sz="1400" baseline="-25000" dirty="0">
                          <a:effectLst/>
                        </a:rPr>
                        <a:t>3</a:t>
                      </a:r>
                      <a:r>
                        <a:rPr lang="en-US" sz="1400" dirty="0">
                          <a:effectLst/>
                        </a:rPr>
                        <a:t>O</a:t>
                      </a:r>
                      <a:r>
                        <a:rPr lang="ru-RU" sz="1400" baseline="-25000" dirty="0">
                          <a:effectLst/>
                        </a:rPr>
                        <a:t>9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r>
                        <a:rPr lang="ru-RU" sz="1400" baseline="-250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CaMn(Si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O</a:t>
                      </a:r>
                      <a:r>
                        <a:rPr lang="en-US" sz="1400" baseline="-25000">
                          <a:effectLst/>
                        </a:rPr>
                        <a:t>6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133615"/>
                  </a:ext>
                </a:extLst>
              </a:tr>
              <a:tr h="415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15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Марганцевый тремолит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(Ca,Mn)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Mg</a:t>
                      </a:r>
                      <a:r>
                        <a:rPr lang="en-US" sz="1400" baseline="-25000">
                          <a:effectLst/>
                        </a:rPr>
                        <a:t>5</a:t>
                      </a:r>
                      <a:r>
                        <a:rPr lang="en-US" sz="1400">
                          <a:effectLst/>
                        </a:rPr>
                        <a:t>(Si</a:t>
                      </a:r>
                      <a:r>
                        <a:rPr lang="en-US" sz="1400" baseline="-25000">
                          <a:effectLst/>
                        </a:rPr>
                        <a:t>8</a:t>
                      </a:r>
                      <a:r>
                        <a:rPr lang="en-US" sz="1400">
                          <a:effectLst/>
                        </a:rPr>
                        <a:t>O</a:t>
                      </a:r>
                      <a:r>
                        <a:rPr lang="en-US" sz="1400" baseline="-25000">
                          <a:effectLst/>
                        </a:rPr>
                        <a:t>22</a:t>
                      </a:r>
                      <a:r>
                        <a:rPr lang="en-US" sz="1400">
                          <a:effectLst/>
                        </a:rPr>
                        <a:t>)(OH)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(Ca,Mn)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Mg</a:t>
                      </a:r>
                      <a:r>
                        <a:rPr lang="en-US" sz="1400" baseline="-25000">
                          <a:effectLst/>
                        </a:rPr>
                        <a:t>5</a:t>
                      </a:r>
                      <a:r>
                        <a:rPr lang="en-US" sz="1400">
                          <a:effectLst/>
                        </a:rPr>
                        <a:t>(Si</a:t>
                      </a:r>
                      <a:r>
                        <a:rPr lang="en-US" sz="1400" baseline="-25000">
                          <a:effectLst/>
                        </a:rPr>
                        <a:t>8</a:t>
                      </a:r>
                      <a:r>
                        <a:rPr lang="en-US" sz="1400">
                          <a:effectLst/>
                        </a:rPr>
                        <a:t>O</a:t>
                      </a:r>
                      <a:r>
                        <a:rPr lang="en-US" sz="1400" baseline="-25000">
                          <a:effectLst/>
                        </a:rPr>
                        <a:t>22</a:t>
                      </a:r>
                      <a:r>
                        <a:rPr lang="en-US" sz="1400">
                          <a:effectLst/>
                        </a:rPr>
                        <a:t>)(OH)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 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171604"/>
                  </a:ext>
                </a:extLst>
              </a:tr>
              <a:tr h="3108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16</a:t>
                      </a: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 err="1">
                          <a:effectLst/>
                        </a:rPr>
                        <a:t>Манганокуммингтонит</a:t>
                      </a:r>
                      <a:r>
                        <a:rPr lang="ru-RU" sz="1400" dirty="0">
                          <a:effectLst/>
                        </a:rPr>
                        <a:t>**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7370" marR="37370" marT="37370" marB="37370">
                    <a:solidFill>
                      <a:srgbClr val="87C1EA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Mn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Mg</a:t>
                      </a:r>
                      <a:r>
                        <a:rPr lang="en-US" sz="1400" baseline="-25000" dirty="0">
                          <a:effectLst/>
                        </a:rPr>
                        <a:t>5</a:t>
                      </a:r>
                      <a:r>
                        <a:rPr lang="en-US" sz="1400" dirty="0">
                          <a:effectLst/>
                        </a:rPr>
                        <a:t>(Si</a:t>
                      </a:r>
                      <a:r>
                        <a:rPr lang="en-US" sz="1400" baseline="-25000" dirty="0">
                          <a:effectLst/>
                        </a:rPr>
                        <a:t>8</a:t>
                      </a:r>
                      <a:r>
                        <a:rPr lang="en-US" sz="1400" dirty="0">
                          <a:effectLst/>
                        </a:rPr>
                        <a:t>O</a:t>
                      </a:r>
                      <a:r>
                        <a:rPr lang="en-US" sz="1400" baseline="-25000" dirty="0">
                          <a:effectLst/>
                        </a:rPr>
                        <a:t>22</a:t>
                      </a:r>
                      <a:r>
                        <a:rPr lang="en-US" sz="1400" dirty="0">
                          <a:effectLst/>
                        </a:rPr>
                        <a:t>)(OH)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Mn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Mg</a:t>
                      </a:r>
                      <a:r>
                        <a:rPr lang="en-US" sz="1400" baseline="-25000" dirty="0">
                          <a:effectLst/>
                        </a:rPr>
                        <a:t>5</a:t>
                      </a:r>
                      <a:r>
                        <a:rPr lang="en-US" sz="1400" dirty="0">
                          <a:effectLst/>
                        </a:rPr>
                        <a:t>(Si</a:t>
                      </a:r>
                      <a:r>
                        <a:rPr lang="en-US" sz="1400" baseline="-25000" dirty="0">
                          <a:effectLst/>
                        </a:rPr>
                        <a:t>8</a:t>
                      </a:r>
                      <a:r>
                        <a:rPr lang="en-US" sz="1400" dirty="0">
                          <a:effectLst/>
                        </a:rPr>
                        <a:t>O</a:t>
                      </a:r>
                      <a:r>
                        <a:rPr lang="en-US" sz="1400" baseline="-25000" dirty="0">
                          <a:effectLst/>
                        </a:rPr>
                        <a:t>22</a:t>
                      </a:r>
                      <a:r>
                        <a:rPr lang="en-US" sz="1400" dirty="0">
                          <a:effectLst/>
                        </a:rPr>
                        <a:t>)(OH)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0359" marR="40359" marT="0" marB="0">
                    <a:solidFill>
                      <a:srgbClr val="87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589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3803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4A52BB-C22A-8E59-0992-6C9AA3DAC37B}"/>
              </a:ext>
            </a:extLst>
          </p:cNvPr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gradFill flip="none" rotWithShape="1">
            <a:gsLst>
              <a:gs pos="32000">
                <a:srgbClr val="004B96"/>
              </a:gs>
              <a:gs pos="78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>
                <a:solidFill>
                  <a:schemeClr val="bg1"/>
                </a:solidFill>
              </a:rPr>
              <a:t>Минеральные ассоциации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A1F91-1C43-48FC-3CA0-468A2144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" y="66127"/>
            <a:ext cx="514075" cy="5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400CE3-AAFE-7B69-BC1D-000E44A59796}"/>
              </a:ext>
            </a:extLst>
          </p:cNvPr>
          <p:cNvSpPr txBox="1"/>
          <p:nvPr/>
        </p:nvSpPr>
        <p:spPr>
          <a:xfrm>
            <a:off x="2395564" y="914400"/>
            <a:ext cx="1458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004B9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Бахта-1</a:t>
            </a:r>
            <a:endParaRPr lang="en-US" sz="2000" dirty="0">
              <a:solidFill>
                <a:srgbClr val="004B9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1F0EF1-26FF-5B9D-3315-D648B628DB97}"/>
              </a:ext>
            </a:extLst>
          </p:cNvPr>
          <p:cNvSpPr txBox="1"/>
          <p:nvPr/>
        </p:nvSpPr>
        <p:spPr>
          <a:xfrm>
            <a:off x="8557551" y="914400"/>
            <a:ext cx="1458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004B9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Бахта-2</a:t>
            </a:r>
            <a:endParaRPr lang="en-US" sz="2000" dirty="0">
              <a:solidFill>
                <a:srgbClr val="004B9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BBEC48-983D-4A09-9A47-87ECB871C2E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049" y="1217086"/>
            <a:ext cx="1923415" cy="207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583680-CBAE-4C5D-891E-5C13ED066D3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849" y="4315999"/>
            <a:ext cx="1009650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C427B2-5A8C-443B-BA5A-8FE7A111CD7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61" y="4315999"/>
            <a:ext cx="1114425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Стрелка: влево-вправо 11">
            <a:extLst>
              <a:ext uri="{FF2B5EF4-FFF2-40B4-BE49-F238E27FC236}">
                <a16:creationId xmlns:a16="http://schemas.microsoft.com/office/drawing/2014/main" id="{F8026892-BC9B-49B4-955E-8C628CD07D33}"/>
              </a:ext>
            </a:extLst>
          </p:cNvPr>
          <p:cNvSpPr/>
          <p:nvPr/>
        </p:nvSpPr>
        <p:spPr>
          <a:xfrm>
            <a:off x="2236712" y="2211375"/>
            <a:ext cx="1355834" cy="263252"/>
          </a:xfrm>
          <a:prstGeom prst="leftRightArrow">
            <a:avLst/>
          </a:prstGeom>
          <a:solidFill>
            <a:srgbClr val="004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10 см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BE8B17A-3997-421A-9CDE-CF12F12A50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0" y="897147"/>
            <a:ext cx="2044354" cy="262845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F7E677-0DCF-4F5E-A5D3-54470E2BF9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756" y="3463855"/>
            <a:ext cx="1775207" cy="3088860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491A294-C9B5-4DCA-9709-40E33879B70E}"/>
              </a:ext>
            </a:extLst>
          </p:cNvPr>
          <p:cNvCxnSpPr>
            <a:cxnSpLocks/>
          </p:cNvCxnSpPr>
          <p:nvPr/>
        </p:nvCxnSpPr>
        <p:spPr>
          <a:xfrm>
            <a:off x="0" y="3500438"/>
            <a:ext cx="6056839" cy="25165"/>
          </a:xfrm>
          <a:prstGeom prst="line">
            <a:avLst/>
          </a:prstGeom>
          <a:ln w="19050">
            <a:solidFill>
              <a:srgbClr val="004B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3EE8BA0C-946A-4E4D-A718-1C8B00EB1223}"/>
              </a:ext>
            </a:extLst>
          </p:cNvPr>
          <p:cNvCxnSpPr>
            <a:cxnSpLocks/>
          </p:cNvCxnSpPr>
          <p:nvPr/>
        </p:nvCxnSpPr>
        <p:spPr>
          <a:xfrm>
            <a:off x="6024563" y="646331"/>
            <a:ext cx="10240" cy="6211669"/>
          </a:xfrm>
          <a:prstGeom prst="line">
            <a:avLst/>
          </a:prstGeom>
          <a:ln w="38100">
            <a:solidFill>
              <a:srgbClr val="004B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трелка: влево-вправо 26">
            <a:extLst>
              <a:ext uri="{FF2B5EF4-FFF2-40B4-BE49-F238E27FC236}">
                <a16:creationId xmlns:a16="http://schemas.microsoft.com/office/drawing/2014/main" id="{E74405DF-60BE-402C-AFF8-655C2E33A016}"/>
              </a:ext>
            </a:extLst>
          </p:cNvPr>
          <p:cNvSpPr/>
          <p:nvPr/>
        </p:nvSpPr>
        <p:spPr>
          <a:xfrm>
            <a:off x="2492165" y="5065442"/>
            <a:ext cx="1009650" cy="263252"/>
          </a:xfrm>
          <a:prstGeom prst="leftRightArrow">
            <a:avLst/>
          </a:prstGeom>
          <a:solidFill>
            <a:srgbClr val="004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3 см</a:t>
            </a:r>
          </a:p>
        </p:txBody>
      </p:sp>
      <p:sp>
        <p:nvSpPr>
          <p:cNvPr id="28" name="Блок-схема: узел 27">
            <a:extLst>
              <a:ext uri="{FF2B5EF4-FFF2-40B4-BE49-F238E27FC236}">
                <a16:creationId xmlns:a16="http://schemas.microsoft.com/office/drawing/2014/main" id="{DDFA7759-D36C-4096-AF48-333445930384}"/>
              </a:ext>
            </a:extLst>
          </p:cNvPr>
          <p:cNvSpPr/>
          <p:nvPr/>
        </p:nvSpPr>
        <p:spPr>
          <a:xfrm>
            <a:off x="418150" y="1171175"/>
            <a:ext cx="389826" cy="369329"/>
          </a:xfrm>
          <a:prstGeom prst="flowChartConnector">
            <a:avLst/>
          </a:prstGeom>
          <a:solidFill>
            <a:srgbClr val="004B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</a:t>
            </a:r>
          </a:p>
        </p:txBody>
      </p:sp>
      <p:sp>
        <p:nvSpPr>
          <p:cNvPr id="29" name="Блок-схема: узел 28">
            <a:extLst>
              <a:ext uri="{FF2B5EF4-FFF2-40B4-BE49-F238E27FC236}">
                <a16:creationId xmlns:a16="http://schemas.microsoft.com/office/drawing/2014/main" id="{6371FA25-9FBB-46F8-BDA8-AD6D330816A3}"/>
              </a:ext>
            </a:extLst>
          </p:cNvPr>
          <p:cNvSpPr/>
          <p:nvPr/>
        </p:nvSpPr>
        <p:spPr>
          <a:xfrm>
            <a:off x="5219963" y="1175122"/>
            <a:ext cx="389826" cy="369329"/>
          </a:xfrm>
          <a:prstGeom prst="flowChartConnector">
            <a:avLst/>
          </a:prstGeom>
          <a:solidFill>
            <a:srgbClr val="004B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30" name="Блок-схема: узел 29">
            <a:extLst>
              <a:ext uri="{FF2B5EF4-FFF2-40B4-BE49-F238E27FC236}">
                <a16:creationId xmlns:a16="http://schemas.microsoft.com/office/drawing/2014/main" id="{955E2522-C579-4DA8-ADE4-36BBD5E0FAE6}"/>
              </a:ext>
            </a:extLst>
          </p:cNvPr>
          <p:cNvSpPr/>
          <p:nvPr/>
        </p:nvSpPr>
        <p:spPr>
          <a:xfrm>
            <a:off x="466698" y="3939146"/>
            <a:ext cx="389826" cy="369329"/>
          </a:xfrm>
          <a:prstGeom prst="flowChartConnector">
            <a:avLst/>
          </a:prstGeom>
          <a:solidFill>
            <a:srgbClr val="004B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</a:p>
        </p:txBody>
      </p:sp>
      <p:sp>
        <p:nvSpPr>
          <p:cNvPr id="31" name="Блок-схема: узел 30">
            <a:extLst>
              <a:ext uri="{FF2B5EF4-FFF2-40B4-BE49-F238E27FC236}">
                <a16:creationId xmlns:a16="http://schemas.microsoft.com/office/drawing/2014/main" id="{4A667800-58C5-436C-A1E6-4BAC08E1094D}"/>
              </a:ext>
            </a:extLst>
          </p:cNvPr>
          <p:cNvSpPr/>
          <p:nvPr/>
        </p:nvSpPr>
        <p:spPr>
          <a:xfrm>
            <a:off x="3581981" y="3879947"/>
            <a:ext cx="389826" cy="369329"/>
          </a:xfrm>
          <a:prstGeom prst="flowChartConnector">
            <a:avLst/>
          </a:prstGeom>
          <a:solidFill>
            <a:srgbClr val="004B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4942D8-FC78-4399-838B-0B6F83D5F592}"/>
              </a:ext>
            </a:extLst>
          </p:cNvPr>
          <p:cNvSpPr txBox="1"/>
          <p:nvPr/>
        </p:nvSpPr>
        <p:spPr>
          <a:xfrm>
            <a:off x="-9297" y="3136532"/>
            <a:ext cx="2984447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Пироксен – гранат – кварцевая</a:t>
            </a:r>
          </a:p>
          <a:p>
            <a:pPr algn="ctr"/>
            <a:endParaRPr lang="ru-RU" sz="16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365D985-8B36-49A4-92EB-06BDCFFFD48F}"/>
              </a:ext>
            </a:extLst>
          </p:cNvPr>
          <p:cNvSpPr txBox="1"/>
          <p:nvPr/>
        </p:nvSpPr>
        <p:spPr>
          <a:xfrm>
            <a:off x="3278289" y="3141364"/>
            <a:ext cx="2909338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Родонит – кварц – гранатовая</a:t>
            </a:r>
          </a:p>
          <a:p>
            <a:pPr algn="ctr"/>
            <a:endParaRPr lang="ru-RU" sz="1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2FD929-3F87-45E7-96D1-C97C16A4E04F}"/>
              </a:ext>
            </a:extLst>
          </p:cNvPr>
          <p:cNvSpPr txBox="1"/>
          <p:nvPr/>
        </p:nvSpPr>
        <p:spPr>
          <a:xfrm>
            <a:off x="3206901" y="6390631"/>
            <a:ext cx="2849938" cy="379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Амфибол – гранат – кварцевая</a:t>
            </a:r>
            <a:endParaRPr lang="ru-RU" sz="1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7C31DA-C1E6-4D77-8238-C0F92A9457D5}"/>
              </a:ext>
            </a:extLst>
          </p:cNvPr>
          <p:cNvSpPr txBox="1"/>
          <p:nvPr/>
        </p:nvSpPr>
        <p:spPr>
          <a:xfrm>
            <a:off x="81720" y="6380462"/>
            <a:ext cx="2984447" cy="379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Амфибол – гранат – </a:t>
            </a:r>
            <a:r>
              <a:rPr lang="ru-RU" sz="1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родонитовая</a:t>
            </a:r>
            <a:endParaRPr lang="ru-RU" sz="1600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855412B-369B-4A62-9948-30453E3DD0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35"/>
          <a:stretch/>
        </p:blipFill>
        <p:spPr>
          <a:xfrm>
            <a:off x="6490070" y="1839580"/>
            <a:ext cx="1917861" cy="1639168"/>
          </a:xfrm>
          <a:prstGeom prst="rect">
            <a:avLst/>
          </a:prstGeom>
        </p:spPr>
      </p:pic>
      <p:sp>
        <p:nvSpPr>
          <p:cNvPr id="39" name="Стрелка: влево-вправо 38">
            <a:extLst>
              <a:ext uri="{FF2B5EF4-FFF2-40B4-BE49-F238E27FC236}">
                <a16:creationId xmlns:a16="http://schemas.microsoft.com/office/drawing/2014/main" id="{B898283B-AAB1-49D1-976F-B3A8C3D5004A}"/>
              </a:ext>
            </a:extLst>
          </p:cNvPr>
          <p:cNvSpPr/>
          <p:nvPr/>
        </p:nvSpPr>
        <p:spPr>
          <a:xfrm>
            <a:off x="7906704" y="3879947"/>
            <a:ext cx="1377097" cy="263252"/>
          </a:xfrm>
          <a:prstGeom prst="leftRightArrow">
            <a:avLst/>
          </a:prstGeom>
          <a:solidFill>
            <a:srgbClr val="004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5 см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4CD67-409A-4A5C-A6FC-E02F0F4641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558" y="495346"/>
            <a:ext cx="2521075" cy="300743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2550F2E-88B3-44FA-839A-1529F4EDE2F0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66" y="4712652"/>
            <a:ext cx="1071064" cy="92986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7D1FAC9-7662-4F66-B7EA-706BFA6CEEDB}"/>
              </a:ext>
            </a:extLst>
          </p:cNvPr>
          <p:cNvSpPr txBox="1"/>
          <p:nvPr/>
        </p:nvSpPr>
        <p:spPr>
          <a:xfrm>
            <a:off x="8456271" y="3109128"/>
            <a:ext cx="3622438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Пироксен – гранат – кварцевый</a:t>
            </a:r>
          </a:p>
          <a:p>
            <a:pPr algn="ctr"/>
            <a:endParaRPr lang="ru-RU" sz="16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EA9C5B-E740-4A51-84E3-165A454D4235}"/>
              </a:ext>
            </a:extLst>
          </p:cNvPr>
          <p:cNvSpPr txBox="1"/>
          <p:nvPr/>
        </p:nvSpPr>
        <p:spPr>
          <a:xfrm>
            <a:off x="8963890" y="6322356"/>
            <a:ext cx="3622438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Амфибол – </a:t>
            </a:r>
            <a:r>
              <a:rPr lang="ru-RU" sz="1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пироксеновый</a:t>
            </a:r>
            <a:endParaRPr lang="ru-RU" sz="1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1600" dirty="0"/>
          </a:p>
        </p:txBody>
      </p: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F0D04EAC-0F8C-42B9-BE13-C1AC6EEC858D}"/>
              </a:ext>
            </a:extLst>
          </p:cNvPr>
          <p:cNvCxnSpPr/>
          <p:nvPr/>
        </p:nvCxnSpPr>
        <p:spPr>
          <a:xfrm flipV="1">
            <a:off x="9888803" y="1355839"/>
            <a:ext cx="727259" cy="18466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FCD7429-24AA-4B9C-9423-E6FA8D6B8250}"/>
              </a:ext>
            </a:extLst>
          </p:cNvPr>
          <p:cNvSpPr txBox="1"/>
          <p:nvPr/>
        </p:nvSpPr>
        <p:spPr>
          <a:xfrm>
            <a:off x="6683957" y="1282718"/>
            <a:ext cx="3312745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Якобсит</a:t>
            </a: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гранат – </a:t>
            </a:r>
            <a:r>
              <a:rPr lang="ru-RU" sz="1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родонитовый</a:t>
            </a:r>
            <a:endParaRPr lang="ru-RU" sz="1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1600" dirty="0"/>
          </a:p>
        </p:txBody>
      </p: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718278CF-9347-4842-A94D-5DFE2CA5C396}"/>
              </a:ext>
            </a:extLst>
          </p:cNvPr>
          <p:cNvCxnSpPr>
            <a:cxnSpLocks/>
          </p:cNvCxnSpPr>
          <p:nvPr/>
        </p:nvCxnSpPr>
        <p:spPr>
          <a:xfrm flipH="1">
            <a:off x="7311375" y="1695741"/>
            <a:ext cx="686997" cy="67919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CB4F024C-0189-4CD5-ABBF-4A201B809A4E}"/>
              </a:ext>
            </a:extLst>
          </p:cNvPr>
          <p:cNvSpPr txBox="1"/>
          <p:nvPr/>
        </p:nvSpPr>
        <p:spPr>
          <a:xfrm>
            <a:off x="6034803" y="5704760"/>
            <a:ext cx="3622438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Кварцевый с линзами граната</a:t>
            </a:r>
          </a:p>
          <a:p>
            <a:pPr algn="ctr"/>
            <a:endParaRPr lang="ru-RU" sz="1600" dirty="0"/>
          </a:p>
        </p:txBody>
      </p:sp>
      <p:sp>
        <p:nvSpPr>
          <p:cNvPr id="56" name="Блок-схема: узел 55">
            <a:extLst>
              <a:ext uri="{FF2B5EF4-FFF2-40B4-BE49-F238E27FC236}">
                <a16:creationId xmlns:a16="http://schemas.microsoft.com/office/drawing/2014/main" id="{C1C9ECA2-AF98-4A2D-8CB2-B7DBA40B43BC}"/>
              </a:ext>
            </a:extLst>
          </p:cNvPr>
          <p:cNvSpPr/>
          <p:nvPr/>
        </p:nvSpPr>
        <p:spPr>
          <a:xfrm>
            <a:off x="6262426" y="1177379"/>
            <a:ext cx="389826" cy="369329"/>
          </a:xfrm>
          <a:prstGeom prst="flowChartConnector">
            <a:avLst/>
          </a:prstGeom>
          <a:solidFill>
            <a:srgbClr val="004B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</a:t>
            </a:r>
          </a:p>
        </p:txBody>
      </p:sp>
      <p:sp>
        <p:nvSpPr>
          <p:cNvPr id="57" name="Блок-схема: узел 56">
            <a:extLst>
              <a:ext uri="{FF2B5EF4-FFF2-40B4-BE49-F238E27FC236}">
                <a16:creationId xmlns:a16="http://schemas.microsoft.com/office/drawing/2014/main" id="{8DAC638A-929A-4C4A-B681-2576B4AD98E7}"/>
              </a:ext>
            </a:extLst>
          </p:cNvPr>
          <p:cNvSpPr/>
          <p:nvPr/>
        </p:nvSpPr>
        <p:spPr>
          <a:xfrm>
            <a:off x="9769987" y="724815"/>
            <a:ext cx="389826" cy="369329"/>
          </a:xfrm>
          <a:prstGeom prst="flowChartConnector">
            <a:avLst/>
          </a:prstGeom>
          <a:solidFill>
            <a:srgbClr val="004B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58" name="Блок-схема: узел 57">
            <a:extLst>
              <a:ext uri="{FF2B5EF4-FFF2-40B4-BE49-F238E27FC236}">
                <a16:creationId xmlns:a16="http://schemas.microsoft.com/office/drawing/2014/main" id="{D35B1652-3B9D-4C6A-856A-4E6EE4C134B6}"/>
              </a:ext>
            </a:extLst>
          </p:cNvPr>
          <p:cNvSpPr/>
          <p:nvPr/>
        </p:nvSpPr>
        <p:spPr>
          <a:xfrm>
            <a:off x="6371824" y="3842170"/>
            <a:ext cx="389826" cy="369329"/>
          </a:xfrm>
          <a:prstGeom prst="flowChartConnector">
            <a:avLst/>
          </a:prstGeom>
          <a:solidFill>
            <a:srgbClr val="004B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</a:p>
        </p:txBody>
      </p:sp>
      <p:sp>
        <p:nvSpPr>
          <p:cNvPr id="59" name="Блок-схема: узел 58">
            <a:extLst>
              <a:ext uri="{FF2B5EF4-FFF2-40B4-BE49-F238E27FC236}">
                <a16:creationId xmlns:a16="http://schemas.microsoft.com/office/drawing/2014/main" id="{2B5B84C2-32B0-4E31-B459-053D2A5F7191}"/>
              </a:ext>
            </a:extLst>
          </p:cNvPr>
          <p:cNvSpPr/>
          <p:nvPr/>
        </p:nvSpPr>
        <p:spPr>
          <a:xfrm>
            <a:off x="9742905" y="3847055"/>
            <a:ext cx="389826" cy="369329"/>
          </a:xfrm>
          <a:prstGeom prst="flowChartConnector">
            <a:avLst/>
          </a:prstGeom>
          <a:solidFill>
            <a:srgbClr val="004B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F2A4CD5-C03F-4856-8648-51787B657E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28" y="3291188"/>
            <a:ext cx="2808111" cy="3432136"/>
          </a:xfrm>
          <a:prstGeom prst="rect">
            <a:avLst/>
          </a:prstGeom>
        </p:spPr>
      </p:pic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DC774DB4-8CE7-48DB-8601-40346DFF8105}"/>
              </a:ext>
            </a:extLst>
          </p:cNvPr>
          <p:cNvCxnSpPr>
            <a:cxnSpLocks/>
          </p:cNvCxnSpPr>
          <p:nvPr/>
        </p:nvCxnSpPr>
        <p:spPr>
          <a:xfrm flipV="1">
            <a:off x="10132731" y="2374932"/>
            <a:ext cx="483331" cy="7927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451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4A52BB-C22A-8E59-0992-6C9AA3DAC37B}"/>
              </a:ext>
            </a:extLst>
          </p:cNvPr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gradFill flip="none" rotWithShape="1">
            <a:gsLst>
              <a:gs pos="32000">
                <a:srgbClr val="004B96"/>
              </a:gs>
              <a:gs pos="78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>
                <a:solidFill>
                  <a:schemeClr val="bg1"/>
                </a:solidFill>
              </a:rPr>
              <a:t>Сравнение с </a:t>
            </a:r>
            <a:r>
              <a:rPr lang="en-US" sz="2400" dirty="0">
                <a:solidFill>
                  <a:schemeClr val="bg1"/>
                </a:solidFill>
              </a:rPr>
              <a:t>Mn </a:t>
            </a:r>
            <a:r>
              <a:rPr lang="ru-RU" sz="2400" dirty="0">
                <a:solidFill>
                  <a:schemeClr val="bg1"/>
                </a:solidFill>
              </a:rPr>
              <a:t>месторождениями Урала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93F5CD-DED1-F085-12A7-870AB8EB6B9E}"/>
              </a:ext>
            </a:extLst>
          </p:cNvPr>
          <p:cNvSpPr txBox="1"/>
          <p:nvPr/>
        </p:nvSpPr>
        <p:spPr>
          <a:xfrm>
            <a:off x="118407" y="-12175"/>
            <a:ext cx="1185070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</a:rPr>
              <a:t>Схема размещения главных месторождений марганцевых пород Магнитогорского палеовулканического пояса (по материалам Е. С. </a:t>
            </a:r>
            <a:r>
              <a:rPr lang="ru-RU" sz="1050" dirty="0" err="1">
                <a:solidFill>
                  <a:schemeClr val="bg1"/>
                </a:solidFill>
              </a:rPr>
              <a:t>Контаря</a:t>
            </a:r>
            <a:r>
              <a:rPr lang="ru-RU" sz="1050" dirty="0">
                <a:solidFill>
                  <a:schemeClr val="bg1"/>
                </a:solidFill>
              </a:rPr>
              <a:t> и др. (1999), И. Г. Жукова (2002), В. В. Зайкова (2006))</a:t>
            </a:r>
          </a:p>
        </p:txBody>
      </p:sp>
      <p:graphicFrame>
        <p:nvGraphicFramePr>
          <p:cNvPr id="7" name="Таблица 10">
            <a:extLst>
              <a:ext uri="{FF2B5EF4-FFF2-40B4-BE49-F238E27FC236}">
                <a16:creationId xmlns:a16="http://schemas.microsoft.com/office/drawing/2014/main" id="{9C2A9AA9-8111-BC42-27B4-7BAF410338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163887"/>
              </p:ext>
            </p:extLst>
          </p:nvPr>
        </p:nvGraphicFramePr>
        <p:xfrm>
          <a:off x="2743200" y="224551"/>
          <a:ext cx="9349812" cy="673427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64640">
                  <a:extLst>
                    <a:ext uri="{9D8B030D-6E8A-4147-A177-3AD203B41FA5}">
                      <a16:colId xmlns:a16="http://schemas.microsoft.com/office/drawing/2014/main" val="768293193"/>
                    </a:ext>
                  </a:extLst>
                </a:gridCol>
                <a:gridCol w="3418840">
                  <a:extLst>
                    <a:ext uri="{9D8B030D-6E8A-4147-A177-3AD203B41FA5}">
                      <a16:colId xmlns:a16="http://schemas.microsoft.com/office/drawing/2014/main" val="1084869358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740917356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320408213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345665824"/>
                    </a:ext>
                  </a:extLst>
                </a:gridCol>
                <a:gridCol w="998292">
                  <a:extLst>
                    <a:ext uri="{9D8B030D-6E8A-4147-A177-3AD203B41FA5}">
                      <a16:colId xmlns:a16="http://schemas.microsoft.com/office/drawing/2014/main" val="3819126407"/>
                    </a:ext>
                  </a:extLst>
                </a:gridCol>
              </a:tblGrid>
              <a:tr h="497126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Минерал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Формула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Бахтинское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Файзулинское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(13)*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Биккуловское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Уразовское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(3)*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440213"/>
                  </a:ext>
                </a:extLst>
              </a:tr>
              <a:tr h="45349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SiO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849978"/>
                  </a:ext>
                </a:extLst>
              </a:tr>
              <a:tr h="355786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Андрадит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CaFeSi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086762"/>
                  </a:ext>
                </a:extLst>
              </a:tr>
              <a:tr h="355786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Спессартин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MnAlSi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812035"/>
                  </a:ext>
                </a:extLst>
              </a:tr>
              <a:tr h="355786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Эпидот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(Al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14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)(SiO</a:t>
                      </a:r>
                      <a:r>
                        <a:rPr lang="en-US" sz="140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)(Si</a:t>
                      </a:r>
                      <a:r>
                        <a:rPr lang="en-US" sz="140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40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4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)O(OH)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499863"/>
                  </a:ext>
                </a:extLst>
              </a:tr>
              <a:tr h="355786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Тремолит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(Si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)(OH)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167237"/>
                  </a:ext>
                </a:extLst>
              </a:tr>
              <a:tr h="355786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Ферривинчит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NaCa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∑2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(Mg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Fe)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∑5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(Si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)(OH)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602503"/>
                  </a:ext>
                </a:extLst>
              </a:tr>
              <a:tr h="355786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Бустамит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(Si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0446"/>
                  </a:ext>
                </a:extLst>
              </a:tr>
              <a:tr h="355786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Диопсид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CaMg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(Si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914130"/>
                  </a:ext>
                </a:extLst>
              </a:tr>
              <a:tr h="355786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Йохансенит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(Si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87144"/>
                  </a:ext>
                </a:extLst>
              </a:tr>
              <a:tr h="355786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Эгирин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NaFe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(Si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632224"/>
                  </a:ext>
                </a:extLst>
              </a:tr>
              <a:tr h="355786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Родонит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CaMn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Mn(Si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645981"/>
                  </a:ext>
                </a:extLst>
              </a:tr>
              <a:tr h="355786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Кариопилит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(Si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)(OH)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503499"/>
                  </a:ext>
                </a:extLst>
              </a:tr>
              <a:tr h="355786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Парсеттенсит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∑7.5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(OH)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142387"/>
                  </a:ext>
                </a:extLst>
              </a:tr>
              <a:tr h="355786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Родохрозит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MnCO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67409"/>
                  </a:ext>
                </a:extLst>
              </a:tr>
              <a:tr h="355786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Кальцит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CaCO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387474"/>
                  </a:ext>
                </a:extLst>
              </a:tr>
              <a:tr h="701825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Пумпеллиит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(Mg), (Fe), (Mn)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Fe,Mg,Mn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)Al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(SiO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)(Si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)(OH)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*H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769950"/>
                  </a:ext>
                </a:extLst>
              </a:tr>
            </a:tbl>
          </a:graphicData>
        </a:graphic>
      </p:graphicFrame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22ABE51-FDC1-BCB7-A88A-02D785076E96}"/>
              </a:ext>
            </a:extLst>
          </p:cNvPr>
          <p:cNvGrpSpPr/>
          <p:nvPr/>
        </p:nvGrpSpPr>
        <p:grpSpPr>
          <a:xfrm>
            <a:off x="217395" y="646329"/>
            <a:ext cx="2408268" cy="6145544"/>
            <a:chOff x="217395" y="646329"/>
            <a:chExt cx="2408268" cy="6145544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6C03B748-91B5-55F8-5C85-02E90324E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395" y="646329"/>
              <a:ext cx="2408268" cy="6145544"/>
            </a:xfrm>
            <a:prstGeom prst="rect">
              <a:avLst/>
            </a:prstGeom>
          </p:spPr>
        </p:pic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B018D7BD-915B-3EDF-A45F-2F76E7E583D6}"/>
                </a:ext>
              </a:extLst>
            </p:cNvPr>
            <p:cNvSpPr/>
            <p:nvPr/>
          </p:nvSpPr>
          <p:spPr>
            <a:xfrm>
              <a:off x="1803947" y="3310359"/>
              <a:ext cx="138896" cy="1186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12323873-96BB-CC40-AC68-E55F63ED3E99}"/>
                </a:ext>
              </a:extLst>
            </p:cNvPr>
            <p:cNvSpPr/>
            <p:nvPr/>
          </p:nvSpPr>
          <p:spPr>
            <a:xfrm>
              <a:off x="955992" y="4494932"/>
              <a:ext cx="138896" cy="11864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60375399-9EF2-CAA9-AF5F-604C003A6130}"/>
                </a:ext>
              </a:extLst>
            </p:cNvPr>
            <p:cNvSpPr/>
            <p:nvPr/>
          </p:nvSpPr>
          <p:spPr>
            <a:xfrm>
              <a:off x="1055052" y="2616602"/>
              <a:ext cx="138896" cy="11864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88046D9D-EF29-F576-F07A-C260D8139B1F}"/>
                </a:ext>
              </a:extLst>
            </p:cNvPr>
            <p:cNvSpPr/>
            <p:nvPr/>
          </p:nvSpPr>
          <p:spPr>
            <a:xfrm>
              <a:off x="1734499" y="1582109"/>
              <a:ext cx="138896" cy="11864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004BA8A-C0D1-E113-8723-4EB0632A3BF4}"/>
              </a:ext>
            </a:extLst>
          </p:cNvPr>
          <p:cNvSpPr txBox="1"/>
          <p:nvPr/>
        </p:nvSpPr>
        <p:spPr>
          <a:xfrm rot="10800000" flipV="1">
            <a:off x="118407" y="358480"/>
            <a:ext cx="26247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*По данным Брусницына (2013)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59848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3A70A9-844E-9FD5-F292-0A1DA8F287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r="7604" b="13586"/>
          <a:stretch/>
        </p:blipFill>
        <p:spPr>
          <a:xfrm>
            <a:off x="6217034" y="740932"/>
            <a:ext cx="6011976" cy="517035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4A52BB-C22A-8E59-0992-6C9AA3DAC37B}"/>
              </a:ext>
            </a:extLst>
          </p:cNvPr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gradFill flip="none" rotWithShape="1">
            <a:gsLst>
              <a:gs pos="32000">
                <a:srgbClr val="004B96"/>
              </a:gs>
              <a:gs pos="78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>
                <a:solidFill>
                  <a:schemeClr val="bg1"/>
                </a:solidFill>
              </a:rPr>
              <a:t>Гранаты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A1F91-1C43-48FC-3CA0-468A2144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" y="66127"/>
            <a:ext cx="514075" cy="5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103D9B-A884-3A92-5E1E-80A97EF4723D}"/>
              </a:ext>
            </a:extLst>
          </p:cNvPr>
          <p:cNvSpPr txBox="1"/>
          <p:nvPr/>
        </p:nvSpPr>
        <p:spPr>
          <a:xfrm>
            <a:off x="318441" y="1183841"/>
            <a:ext cx="5487306" cy="2082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(Ca</a:t>
            </a:r>
            <a:r>
              <a:rPr lang="ru-RU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2,3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Mn</a:t>
            </a:r>
            <a:r>
              <a:rPr lang="ru-RU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0,66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3,0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1,77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0,19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1,96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(Si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3,02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ru-RU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,0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lnSpc>
                <a:spcPct val="115000"/>
              </a:lnSpc>
            </a:pP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(Ca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Mn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1,60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2,99</a:t>
            </a:r>
            <a:r>
              <a:rPr lang="ru-RU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1,20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0,78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0,02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2,00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((Si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2,96 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0,05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3,01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ru-RU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lnSpc>
                <a:spcPct val="115000"/>
              </a:lnSpc>
            </a:pPr>
            <a:endParaRPr lang="en-US" sz="16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(Ca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Mn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1,49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2,99</a:t>
            </a:r>
            <a:r>
              <a:rPr lang="ru-RU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1,46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3+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0,42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en-US" sz="1600" baseline="30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2+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0,07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0,03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1,98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(Si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3,01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ru-RU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6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</a:pPr>
            <a:endParaRPr lang="ru-RU" sz="16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</a:pPr>
            <a:endParaRPr lang="ru-RU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8C1AD-2267-BCDF-192A-702076DE83BA}"/>
              </a:ext>
            </a:extLst>
          </p:cNvPr>
          <p:cNvSpPr txBox="1"/>
          <p:nvPr/>
        </p:nvSpPr>
        <p:spPr>
          <a:xfrm>
            <a:off x="318441" y="844498"/>
            <a:ext cx="6141026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Марганцевый андрадит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05C65-4132-8B35-482E-D87239700449}"/>
              </a:ext>
            </a:extLst>
          </p:cNvPr>
          <p:cNvSpPr txBox="1"/>
          <p:nvPr/>
        </p:nvSpPr>
        <p:spPr>
          <a:xfrm>
            <a:off x="318441" y="3100900"/>
            <a:ext cx="6141026" cy="346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(Mn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79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ru-RU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3,0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ru-RU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1,67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0,29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ru-RU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2,02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((Si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2,93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0,06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,99</a:t>
            </a:r>
            <a:r>
              <a:rPr lang="en-US" sz="16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ru-RU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1600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FF7A84-C4E7-6E0A-687A-9B6CF857F3E4}"/>
              </a:ext>
            </a:extLst>
          </p:cNvPr>
          <p:cNvSpPr txBox="1"/>
          <p:nvPr/>
        </p:nvSpPr>
        <p:spPr>
          <a:xfrm>
            <a:off x="318441" y="2728280"/>
            <a:ext cx="6141026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Спессартин</a:t>
            </a:r>
            <a:endParaRPr lang="ru-RU" sz="2000" b="1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4AC160-3DF5-4236-99DF-A44CC508DF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6"/>
          <a:stretch/>
        </p:blipFill>
        <p:spPr>
          <a:xfrm>
            <a:off x="113019" y="3709500"/>
            <a:ext cx="6482434" cy="2546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D3D1CB-B6C8-93DD-27C4-8B0B66542CB1}"/>
              </a:ext>
            </a:extLst>
          </p:cNvPr>
          <p:cNvSpPr txBox="1"/>
          <p:nvPr/>
        </p:nvSpPr>
        <p:spPr>
          <a:xfrm>
            <a:off x="6254044" y="5819233"/>
            <a:ext cx="59379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0" i="0" u="none" strike="noStrike" baseline="0" dirty="0"/>
              <a:t>Соотношение содержаний марганца, кальция, алюминия и железа в минералах группы граната </a:t>
            </a:r>
            <a:r>
              <a:rPr lang="ru-RU" sz="1200" b="0" i="1" u="none" strike="noStrike" baseline="0" dirty="0"/>
              <a:t>1 </a:t>
            </a:r>
            <a:r>
              <a:rPr lang="ru-RU" sz="1200" b="0" i="0" u="none" strike="noStrike" baseline="0" dirty="0"/>
              <a:t>– гранат из </a:t>
            </a:r>
            <a:r>
              <a:rPr lang="ru-RU" sz="1200" b="0" i="0" u="none" strike="noStrike" baseline="0" dirty="0" err="1"/>
              <a:t>джасперитов</a:t>
            </a:r>
            <a:r>
              <a:rPr lang="ru-RU" sz="1200" b="0" i="0" u="none" strike="noStrike" baseline="0" dirty="0"/>
              <a:t>; </a:t>
            </a:r>
            <a:r>
              <a:rPr lang="ru-RU" sz="1200" b="0" i="1" u="none" strike="noStrike" baseline="0" dirty="0"/>
              <a:t>2–10 </a:t>
            </a:r>
            <a:r>
              <a:rPr lang="ru-RU" sz="1200" b="0" i="0" u="none" strike="noStrike" baseline="0" dirty="0"/>
              <a:t>– гранаты из марганцевых пород. </a:t>
            </a:r>
            <a:r>
              <a:rPr lang="ru-RU" sz="1200" b="0" i="1" u="none" strike="noStrike" baseline="0" dirty="0"/>
              <a:t>Месторождения</a:t>
            </a:r>
            <a:r>
              <a:rPr lang="ru-RU" sz="1200" b="0" i="0" u="none" strike="noStrike" baseline="0" dirty="0"/>
              <a:t>: </a:t>
            </a:r>
            <a:r>
              <a:rPr lang="ru-RU" sz="1200" b="0" i="1" u="none" strike="noStrike" baseline="0" dirty="0"/>
              <a:t>2 </a:t>
            </a:r>
            <a:r>
              <a:rPr lang="ru-RU" sz="1200" b="0" i="0" u="none" strike="noStrike" baseline="0" dirty="0"/>
              <a:t>– Кызыл-Таш, </a:t>
            </a:r>
            <a:r>
              <a:rPr lang="ru-RU" sz="1200" b="0" i="1" u="none" strike="noStrike" baseline="0" dirty="0"/>
              <a:t>3 </a:t>
            </a:r>
            <a:r>
              <a:rPr lang="ru-RU" sz="1200" b="0" i="0" u="none" strike="noStrike" baseline="0" dirty="0"/>
              <a:t>– </a:t>
            </a:r>
            <a:r>
              <a:rPr lang="ru-RU" sz="1200" b="0" i="0" u="none" strike="noStrike" baseline="0" dirty="0" err="1"/>
              <a:t>Казган-Таш</a:t>
            </a:r>
            <a:r>
              <a:rPr lang="ru-RU" sz="1200" b="0" i="0" u="none" strike="noStrike" baseline="0" dirty="0"/>
              <a:t>, </a:t>
            </a:r>
            <a:r>
              <a:rPr lang="ru-RU" sz="1200" b="0" i="1" u="none" strike="noStrike" baseline="0" dirty="0"/>
              <a:t>4 </a:t>
            </a:r>
            <a:r>
              <a:rPr lang="ru-RU" sz="1200" b="0" i="0" u="none" strike="noStrike" baseline="0" dirty="0"/>
              <a:t>– </a:t>
            </a:r>
            <a:r>
              <a:rPr lang="ru-RU" sz="1200" b="0" i="0" u="none" strike="noStrike" baseline="0" dirty="0" err="1"/>
              <a:t>Уразовское</a:t>
            </a:r>
            <a:r>
              <a:rPr lang="ru-RU" sz="1200" b="0" i="0" u="none" strike="noStrike" baseline="0" dirty="0"/>
              <a:t>, </a:t>
            </a:r>
            <a:r>
              <a:rPr lang="ru-RU" sz="1200" b="0" i="1" u="none" strike="noStrike" baseline="0" dirty="0"/>
              <a:t>5 </a:t>
            </a:r>
            <a:r>
              <a:rPr lang="ru-RU" sz="1200" b="0" i="0" u="none" strike="noStrike" baseline="0" dirty="0"/>
              <a:t>– Средне </a:t>
            </a:r>
            <a:r>
              <a:rPr lang="ru-RU" sz="1200" b="0" i="0" u="none" strike="noStrike" baseline="0" dirty="0" err="1"/>
              <a:t>Файзулинское</a:t>
            </a:r>
            <a:r>
              <a:rPr lang="ru-RU" sz="1200" b="0" i="0" u="none" strike="noStrike" baseline="0" dirty="0"/>
              <a:t>, </a:t>
            </a:r>
            <a:r>
              <a:rPr lang="ru-RU" sz="1200" b="0" i="1" u="none" strike="noStrike" baseline="0" dirty="0"/>
              <a:t>6 </a:t>
            </a:r>
            <a:r>
              <a:rPr lang="ru-RU" sz="1200" b="0" i="0" u="none" strike="noStrike" baseline="0" dirty="0"/>
              <a:t>– </a:t>
            </a:r>
            <a:r>
              <a:rPr lang="ru-RU" sz="1200" b="0" i="0" u="none" strike="noStrike" baseline="0" dirty="0" err="1"/>
              <a:t>Кожаевское</a:t>
            </a:r>
            <a:r>
              <a:rPr lang="ru-RU" sz="1200" b="0" i="0" u="none" strike="noStrike" baseline="0" dirty="0"/>
              <a:t>, </a:t>
            </a:r>
            <a:r>
              <a:rPr lang="ru-RU" sz="1200" b="0" i="1" u="none" strike="noStrike" baseline="0" dirty="0"/>
              <a:t>7</a:t>
            </a:r>
            <a:r>
              <a:rPr lang="ru-RU" sz="1200" b="0" i="0" u="none" strike="noStrike" baseline="0" dirty="0"/>
              <a:t>, </a:t>
            </a:r>
            <a:r>
              <a:rPr lang="ru-RU" sz="1200" b="0" i="1" u="none" strike="noStrike" baseline="0" dirty="0"/>
              <a:t>8 </a:t>
            </a:r>
            <a:r>
              <a:rPr lang="ru-RU" sz="1200" b="0" i="0" u="none" strike="noStrike" baseline="0" dirty="0"/>
              <a:t>– </a:t>
            </a:r>
            <a:r>
              <a:rPr lang="ru-RU" sz="1200" b="0" i="0" u="none" strike="noStrike" baseline="0" dirty="0" err="1"/>
              <a:t>Биккуловское</a:t>
            </a:r>
            <a:r>
              <a:rPr lang="ru-RU" sz="1200" b="0" i="0" u="none" strike="noStrike" baseline="0" dirty="0"/>
              <a:t> (</a:t>
            </a:r>
            <a:r>
              <a:rPr lang="ru-RU" sz="1200" b="0" i="1" u="none" strike="noStrike" baseline="0" dirty="0"/>
              <a:t>7 </a:t>
            </a:r>
            <a:r>
              <a:rPr lang="ru-RU" sz="1200" b="0" i="0" u="none" strike="noStrike" baseline="0" dirty="0"/>
              <a:t>– южный участок, </a:t>
            </a:r>
            <a:r>
              <a:rPr lang="ru-RU" sz="1200" b="0" i="1" u="none" strike="noStrike" baseline="0" dirty="0"/>
              <a:t>8 </a:t>
            </a:r>
            <a:r>
              <a:rPr lang="ru-RU" sz="1200" b="0" i="0" u="none" strike="noStrike" baseline="0" dirty="0"/>
              <a:t>– северный участок), </a:t>
            </a:r>
            <a:r>
              <a:rPr lang="ru-RU" sz="1200" b="0" i="1" u="none" strike="noStrike" baseline="0" dirty="0"/>
              <a:t>9 </a:t>
            </a:r>
            <a:r>
              <a:rPr lang="ru-RU" sz="1200" b="0" i="0" u="none" strike="noStrike" baseline="0" dirty="0"/>
              <a:t>– Южно-</a:t>
            </a:r>
            <a:r>
              <a:rPr lang="ru-RU" sz="1200" b="0" i="0" u="none" strike="noStrike" baseline="0" dirty="0" err="1"/>
              <a:t>Файзулинское</a:t>
            </a:r>
            <a:r>
              <a:rPr lang="ru-RU" sz="1200" b="0" i="0" u="none" strike="noStrike" baseline="0" dirty="0"/>
              <a:t>, </a:t>
            </a:r>
            <a:r>
              <a:rPr lang="ru-RU" sz="1200" b="0" i="1" u="none" strike="noStrike" baseline="0" dirty="0"/>
              <a:t>10 </a:t>
            </a:r>
            <a:r>
              <a:rPr lang="ru-RU" sz="1200" b="0" i="0" u="none" strike="noStrike" baseline="0" dirty="0"/>
              <a:t>– Северо-</a:t>
            </a:r>
            <a:r>
              <a:rPr lang="ru-RU" sz="1200" b="0" i="0" u="none" strike="noStrike" baseline="0" dirty="0" err="1"/>
              <a:t>Файзулинское</a:t>
            </a:r>
            <a:r>
              <a:rPr lang="ru-RU" sz="1200" dirty="0"/>
              <a:t> </a:t>
            </a:r>
            <a:r>
              <a:rPr lang="ru-RU" sz="1200" b="0" i="0" u="none" strike="noStrike" baseline="0" dirty="0"/>
              <a:t>(Брусницын 2013).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575697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25137</TotalTime>
  <Words>2959</Words>
  <Application>Microsoft Office PowerPoint</Application>
  <PresentationFormat>Широкоэкранный</PresentationFormat>
  <Paragraphs>407</Paragraphs>
  <Slides>20</Slides>
  <Notes>16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Tahoma</vt:lpstr>
      <vt:lpstr>Times New Roman</vt:lpstr>
      <vt:lpstr>TimesNewRomanPS-BoldMT</vt:lpstr>
      <vt:lpstr>TimesNewRomanPSMT</vt:lpstr>
      <vt:lpstr>Тема Office</vt:lpstr>
      <vt:lpstr>Graph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popowa.kat2018@outlook.com</dc:creator>
  <cp:lastModifiedBy>popowa.kat2018@outlook.com</cp:lastModifiedBy>
  <cp:revision>194</cp:revision>
  <dcterms:created xsi:type="dcterms:W3CDTF">2024-03-28T07:42:01Z</dcterms:created>
  <dcterms:modified xsi:type="dcterms:W3CDTF">2026-04-20T16:51:16Z</dcterms:modified>
</cp:coreProperties>
</file>