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0.xml" ContentType="application/vnd.openxmlformats-officedocument.theme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05" r:id="rId1"/>
    <p:sldMasterId id="2147483811" r:id="rId2"/>
    <p:sldMasterId id="2147483736" r:id="rId3"/>
    <p:sldMasterId id="2147483807" r:id="rId4"/>
    <p:sldMasterId id="2147483865" r:id="rId5"/>
    <p:sldMasterId id="2147483813" r:id="rId6"/>
    <p:sldMasterId id="2147483816" r:id="rId7"/>
    <p:sldMasterId id="2147483648" r:id="rId8"/>
    <p:sldMasterId id="2147483868" r:id="rId9"/>
    <p:sldMasterId id="2147483876" r:id="rId10"/>
    <p:sldMasterId id="2147483786" r:id="rId11"/>
    <p:sldMasterId id="2147483660" r:id="rId12"/>
    <p:sldMasterId id="2147483837" r:id="rId13"/>
    <p:sldMasterId id="2147483669" r:id="rId14"/>
    <p:sldMasterId id="2147483828" r:id="rId15"/>
    <p:sldMasterId id="2147483775" r:id="rId16"/>
    <p:sldMasterId id="2147483731" r:id="rId17"/>
  </p:sldMasterIdLst>
  <p:notesMasterIdLst>
    <p:notesMasterId r:id="rId48"/>
  </p:notesMasterIdLst>
  <p:handoutMasterIdLst>
    <p:handoutMasterId r:id="rId49"/>
  </p:handoutMasterIdLst>
  <p:sldIdLst>
    <p:sldId id="374" r:id="rId18"/>
    <p:sldId id="375" r:id="rId19"/>
    <p:sldId id="376" r:id="rId20"/>
    <p:sldId id="379" r:id="rId21"/>
    <p:sldId id="378" r:id="rId22"/>
    <p:sldId id="382" r:id="rId23"/>
    <p:sldId id="407" r:id="rId24"/>
    <p:sldId id="380" r:id="rId25"/>
    <p:sldId id="381" r:id="rId26"/>
    <p:sldId id="383" r:id="rId27"/>
    <p:sldId id="384" r:id="rId28"/>
    <p:sldId id="386" r:id="rId29"/>
    <p:sldId id="387" r:id="rId30"/>
    <p:sldId id="389" r:id="rId31"/>
    <p:sldId id="391" r:id="rId32"/>
    <p:sldId id="392" r:id="rId33"/>
    <p:sldId id="393" r:id="rId34"/>
    <p:sldId id="394" r:id="rId35"/>
    <p:sldId id="385" r:id="rId36"/>
    <p:sldId id="395" r:id="rId37"/>
    <p:sldId id="396" r:id="rId38"/>
    <p:sldId id="373" r:id="rId39"/>
    <p:sldId id="398" r:id="rId40"/>
    <p:sldId id="268" r:id="rId41"/>
    <p:sldId id="405" r:id="rId42"/>
    <p:sldId id="410" r:id="rId43"/>
    <p:sldId id="404" r:id="rId44"/>
    <p:sldId id="403" r:id="rId45"/>
    <p:sldId id="408" r:id="rId46"/>
    <p:sldId id="402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841"/>
    <a:srgbClr val="1F3964"/>
    <a:srgbClr val="F7D685"/>
    <a:srgbClr val="F7DA91"/>
    <a:srgbClr val="B7D6F3"/>
    <a:srgbClr val="9BC7EF"/>
    <a:srgbClr val="A9D098"/>
    <a:srgbClr val="9898D4"/>
    <a:srgbClr val="F5CF6F"/>
    <a:srgbClr val="C8E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283" autoAdjust="0"/>
  </p:normalViewPr>
  <p:slideViewPr>
    <p:cSldViewPr snapToGrid="0" showGuides="1">
      <p:cViewPr varScale="1">
        <p:scale>
          <a:sx n="85" d="100"/>
          <a:sy n="85" d="100"/>
        </p:scale>
        <p:origin x="547" y="53"/>
      </p:cViewPr>
      <p:guideLst>
        <p:guide orient="horz" pos="343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2" d="100"/>
          <a:sy n="82" d="100"/>
        </p:scale>
        <p:origin x="280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F0F2554-59BE-43BC-1BF5-7148AAA2F1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95A83F-7E46-74D2-474D-CCF5830BFD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ECF82-DFBE-4F16-A5D7-FB417152FB5F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2B3FE0-CB8A-61ED-210F-1F442C1098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F938D7-83D2-2E3D-53AE-A44FA09EF7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E7942-A43E-42FF-8281-DD746A46F9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6313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E2DF2-EE74-4725-8013-50A5FFD545A9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96941-DFA1-47A7-8F2C-F3B4C46EE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129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7E076-8EF4-37FB-316E-9985730C7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3931" y="1157606"/>
            <a:ext cx="8715205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ru-RU" sz="4400" dirty="0"/>
              <a:t>Заголовок </a:t>
            </a:r>
            <a:r>
              <a:rPr lang="en-US" sz="4400" dirty="0"/>
              <a:t>Arial, </a:t>
            </a:r>
            <a:r>
              <a:rPr lang="ru-RU" sz="4400" dirty="0"/>
              <a:t>44 </a:t>
            </a:r>
            <a:r>
              <a:rPr lang="en-US" sz="4400" dirty="0"/>
              <a:t>pt</a:t>
            </a:r>
            <a:r>
              <a:rPr lang="ru-RU" sz="4400" dirty="0"/>
              <a:t> </a:t>
            </a:r>
            <a:endParaRPr lang="en-US" sz="44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67C4FCC-BEA7-58D7-C742-DEE6A4A5C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3931" y="4032295"/>
            <a:ext cx="6554069" cy="13255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3pPr marL="914400" indent="0">
              <a:buNone/>
              <a:defRPr i="1">
                <a:solidFill>
                  <a:schemeClr val="bg2"/>
                </a:solidFill>
              </a:defRPr>
            </a:lvl3pPr>
          </a:lstStyle>
          <a:p>
            <a:r>
              <a:rPr lang="ru-RU" dirty="0"/>
              <a:t>Авторы </a:t>
            </a:r>
            <a:r>
              <a:rPr lang="en-US" dirty="0"/>
              <a:t>Arial</a:t>
            </a:r>
            <a:r>
              <a:rPr lang="ru-RU" dirty="0"/>
              <a:t>, 28 </a:t>
            </a:r>
            <a:r>
              <a:rPr lang="en-US" dirty="0"/>
              <a:t>pt</a:t>
            </a:r>
          </a:p>
          <a:p>
            <a:pPr lvl="2"/>
            <a:r>
              <a:rPr lang="ru-RU" dirty="0"/>
              <a:t>Пример:</a:t>
            </a:r>
            <a:r>
              <a:rPr lang="en-US" dirty="0"/>
              <a:t> </a:t>
            </a:r>
            <a:r>
              <a:rPr lang="ru-RU" dirty="0"/>
              <a:t>Аффилиация, </a:t>
            </a:r>
            <a:r>
              <a:rPr lang="en-US" dirty="0"/>
              <a:t>Arial, </a:t>
            </a:r>
            <a:r>
              <a:rPr lang="ru-RU" dirty="0"/>
              <a:t>курсив 20 </a:t>
            </a:r>
            <a:r>
              <a:rPr lang="en-US" dirty="0"/>
              <a:t>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3327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есто для изображения из Интернета 4">
            <a:extLst>
              <a:ext uri="{FF2B5EF4-FFF2-40B4-BE49-F238E27FC236}">
                <a16:creationId xmlns:a16="http://schemas.microsoft.com/office/drawing/2014/main" id="{CB9E6352-C153-5C41-3849-B2CD11321C3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6233885" y="3429001"/>
            <a:ext cx="3318329" cy="26955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Заполнитель Cameo 7">
            <a:extLst>
              <a:ext uri="{FF2B5EF4-FFF2-40B4-BE49-F238E27FC236}">
                <a16:creationId xmlns:a16="http://schemas.microsoft.com/office/drawing/2014/main" id="{1FF05831-3A7D-8C45-A585-29ECA4E14EAB}"/>
              </a:ext>
            </a:extLst>
          </p:cNvPr>
          <p:cNvSpPr>
            <a:spLocks noGrp="1"/>
          </p:cNvSpPr>
          <p:nvPr>
            <p:ph type="media" sz="quarter" idx="11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6233886" y="420375"/>
            <a:ext cx="5450114" cy="2695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68F935AF-968E-470C-BC43-7067CAC76C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76554" y="4386227"/>
            <a:ext cx="3491666" cy="20513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  <a:lvl3pPr>
              <a:defRPr>
                <a:solidFill>
                  <a:srgbClr val="0E2841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18B7634E-0AF1-996F-C399-0C152E0CE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D4BBBF53-3657-449F-AD92-A9D21B340C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05604753-6660-7A0E-CCAE-CA1269BE59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613" y="1995488"/>
            <a:ext cx="4375150" cy="1433512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0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РАЗДЕЛ </a:t>
            </a:r>
            <a:r>
              <a:rPr lang="en-US" dirty="0"/>
              <a:t>I, Arial 30 pt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6175B41-F2D0-5CBB-FFC6-717D1ABAE5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614" y="3578225"/>
            <a:ext cx="4375150" cy="1327150"/>
          </a:xfrm>
          <a:prstGeom prst="rect">
            <a:avLst/>
          </a:prstGeom>
        </p:spPr>
        <p:txBody>
          <a:bodyPr/>
          <a:lstStyle>
            <a:lvl2pPr marL="0" indent="0" algn="ctr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ru-RU" dirty="0"/>
              <a:t>Подзаголовок, </a:t>
            </a:r>
            <a:r>
              <a:rPr lang="en-US" dirty="0"/>
              <a:t>Arial, 24 pt</a:t>
            </a:r>
          </a:p>
        </p:txBody>
      </p:sp>
    </p:spTree>
    <p:extLst>
      <p:ext uri="{BB962C8B-B14F-4D97-AF65-F5344CB8AC3E}">
        <p14:creationId xmlns:p14="http://schemas.microsoft.com/office/powerpoint/2010/main" val="3464252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SmartArt 4">
            <a:extLst>
              <a:ext uri="{FF2B5EF4-FFF2-40B4-BE49-F238E27FC236}">
                <a16:creationId xmlns:a16="http://schemas.microsoft.com/office/drawing/2014/main" id="{B857C14C-DD18-5A28-1ADC-9EED798DBA11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7634514" y="2864307"/>
            <a:ext cx="3759200" cy="371066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0FB1740-D70C-EF8A-7EB2-9EE3FE4C2B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5202" y="538838"/>
            <a:ext cx="3895725" cy="2890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E5DA04D3-04E6-09F0-A3C7-5B5C23DD1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D4BBBF53-3657-449F-AD92-A9D21B340C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C515911-4A1C-017F-FF50-71C38ED33D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8613" y="1995488"/>
            <a:ext cx="4375150" cy="1433512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0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РАЗДЕЛ </a:t>
            </a:r>
            <a:r>
              <a:rPr lang="en-US" dirty="0"/>
              <a:t>I, Arial 30 pt</a:t>
            </a:r>
            <a:endParaRPr lang="ru-RU" dirty="0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B7399280-FE05-A5EB-2C8D-DBAC10960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614" y="3578225"/>
            <a:ext cx="4375150" cy="1327150"/>
          </a:xfrm>
          <a:prstGeom prst="rect">
            <a:avLst/>
          </a:prstGeom>
        </p:spPr>
        <p:txBody>
          <a:bodyPr/>
          <a:lstStyle>
            <a:lvl2pPr marL="0" indent="0" algn="ctr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ru-RU" dirty="0"/>
              <a:t>Подзаголовок, </a:t>
            </a:r>
            <a:r>
              <a:rPr lang="en-US" dirty="0"/>
              <a:t>Arial, 24 pt</a:t>
            </a:r>
          </a:p>
        </p:txBody>
      </p:sp>
    </p:spTree>
    <p:extLst>
      <p:ext uri="{BB962C8B-B14F-4D97-AF65-F5344CB8AC3E}">
        <p14:creationId xmlns:p14="http://schemas.microsoft.com/office/powerpoint/2010/main" val="1126452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3F5D9971-DC4A-454C-84F1-B6FDF5FE2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9159" y="727528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AEA4D165-16A8-BA1E-923E-7E6F7064F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D4BBBF53-3657-449F-AD92-A9D21B340C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AADF4678-0767-765E-110C-9067EBC8E3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613" y="1995488"/>
            <a:ext cx="4375150" cy="1433512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0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РАЗДЕЛ </a:t>
            </a:r>
            <a:r>
              <a:rPr lang="en-US" dirty="0"/>
              <a:t>I, Arial 30 pt</a:t>
            </a:r>
            <a:endParaRPr lang="ru-RU" dirty="0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32220136-C895-6022-657E-31DD9C65A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614" y="3578225"/>
            <a:ext cx="4375150" cy="1327150"/>
          </a:xfrm>
          <a:prstGeom prst="rect">
            <a:avLst/>
          </a:prstGeom>
        </p:spPr>
        <p:txBody>
          <a:bodyPr/>
          <a:lstStyle>
            <a:lvl2pPr marL="0" indent="0" algn="ctr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ru-RU" dirty="0"/>
              <a:t>Подзаголовок, </a:t>
            </a:r>
            <a:r>
              <a:rPr lang="en-US" dirty="0"/>
              <a:t>Arial, 24 pt</a:t>
            </a:r>
          </a:p>
        </p:txBody>
      </p:sp>
    </p:spTree>
    <p:extLst>
      <p:ext uri="{BB962C8B-B14F-4D97-AF65-F5344CB8AC3E}">
        <p14:creationId xmlns:p14="http://schemas.microsoft.com/office/powerpoint/2010/main" val="360698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Мультимедиа 7">
            <a:extLst>
              <a:ext uri="{FF2B5EF4-FFF2-40B4-BE49-F238E27FC236}">
                <a16:creationId xmlns:a16="http://schemas.microsoft.com/office/drawing/2014/main" id="{632FD1E3-DEA5-08F9-3B96-3BD1D62E2C9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6400800" y="1149350"/>
            <a:ext cx="4010025" cy="23812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6A3DA85-F0B3-495A-5E9C-B0395D1AC3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0800" y="3873500"/>
            <a:ext cx="4010025" cy="285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CDABC0FD-11B0-6C28-1520-B5B65290B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D4BBBF53-3657-449F-AD92-A9D21B340C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D2FAD7F6-5D1C-CFD8-3E40-D4A7EFACFE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613" y="1995488"/>
            <a:ext cx="4375150" cy="1433512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0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РАЗДЕЛ </a:t>
            </a:r>
            <a:r>
              <a:rPr lang="en-US" dirty="0"/>
              <a:t>I, Arial 30 pt</a:t>
            </a:r>
            <a:endParaRPr lang="ru-RU" dirty="0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0F373A77-8E32-12CE-4F42-0FBD201F1F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614" y="3578225"/>
            <a:ext cx="4375150" cy="1327150"/>
          </a:xfrm>
          <a:prstGeom prst="rect">
            <a:avLst/>
          </a:prstGeom>
        </p:spPr>
        <p:txBody>
          <a:bodyPr/>
          <a:lstStyle>
            <a:lvl2pPr marL="0" indent="0" algn="ctr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ru-RU" dirty="0"/>
              <a:t>Подзаголовок, </a:t>
            </a:r>
            <a:r>
              <a:rPr lang="en-US" dirty="0"/>
              <a:t>Arial, 24 pt</a:t>
            </a:r>
          </a:p>
        </p:txBody>
      </p:sp>
    </p:spTree>
    <p:extLst>
      <p:ext uri="{BB962C8B-B14F-4D97-AF65-F5344CB8AC3E}">
        <p14:creationId xmlns:p14="http://schemas.microsoft.com/office/powerpoint/2010/main" val="549520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иаграмма 4">
            <a:extLst>
              <a:ext uri="{FF2B5EF4-FFF2-40B4-BE49-F238E27FC236}">
                <a16:creationId xmlns:a16="http://schemas.microsoft.com/office/drawing/2014/main" id="{3B7F21A4-B15A-41A0-A678-6374F316E12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615792" y="1643062"/>
            <a:ext cx="4705350" cy="357187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788F0BC3-1F88-EC71-E903-072D554D9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D4BBBF53-3657-449F-AD92-A9D21B340C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C9040FB7-EFD0-D2AE-FE2C-DDCB71FEB0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1995488"/>
            <a:ext cx="4375150" cy="1433512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0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РАЗДЕЛ </a:t>
            </a:r>
            <a:r>
              <a:rPr lang="en-US" dirty="0"/>
              <a:t>I, Arial 30 pt</a:t>
            </a:r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08FD395C-2788-46DE-3122-07BFAA308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8614" y="3578225"/>
            <a:ext cx="4375150" cy="1327150"/>
          </a:xfrm>
          <a:prstGeom prst="rect">
            <a:avLst/>
          </a:prstGeom>
        </p:spPr>
        <p:txBody>
          <a:bodyPr/>
          <a:lstStyle>
            <a:lvl2pPr marL="0" indent="0" algn="ctr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ru-RU" dirty="0"/>
              <a:t>Подзаголовок, </a:t>
            </a:r>
            <a:r>
              <a:rPr lang="en-US" dirty="0"/>
              <a:t>Arial, 24 pt</a:t>
            </a:r>
          </a:p>
        </p:txBody>
      </p:sp>
    </p:spTree>
    <p:extLst>
      <p:ext uri="{BB962C8B-B14F-4D97-AF65-F5344CB8AC3E}">
        <p14:creationId xmlns:p14="http://schemas.microsoft.com/office/powerpoint/2010/main" val="3613318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SmartArt 5">
            <a:extLst>
              <a:ext uri="{FF2B5EF4-FFF2-40B4-BE49-F238E27FC236}">
                <a16:creationId xmlns:a16="http://schemas.microsoft.com/office/drawing/2014/main" id="{8E8B6C3A-0124-4A0F-1A9A-05D0B727E3E4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6400800" y="1176338"/>
            <a:ext cx="5138738" cy="225266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Заголовок 18">
            <a:extLst>
              <a:ext uri="{FF2B5EF4-FFF2-40B4-BE49-F238E27FC236}">
                <a16:creationId xmlns:a16="http://schemas.microsoft.com/office/drawing/2014/main" id="{41555387-1691-D71F-8A7E-D730BE899F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456" y="288925"/>
            <a:ext cx="6177645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F3964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9E87D1FE-5999-14C6-2F1E-04706400C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D4BBBF53-3657-449F-AD92-A9D21B340C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B7E595EA-C215-7286-CCA0-E200E18F47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613" y="1995488"/>
            <a:ext cx="4375150" cy="1433512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0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РАЗДЕЛ </a:t>
            </a:r>
            <a:r>
              <a:rPr lang="en-US" dirty="0"/>
              <a:t>I, Arial 30 pt</a:t>
            </a:r>
            <a:endParaRPr lang="ru-RU" dirty="0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DD7C71E8-0498-3366-5B00-628D2D785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614" y="3578225"/>
            <a:ext cx="4375150" cy="1327150"/>
          </a:xfrm>
          <a:prstGeom prst="rect">
            <a:avLst/>
          </a:prstGeom>
        </p:spPr>
        <p:txBody>
          <a:bodyPr/>
          <a:lstStyle>
            <a:lvl2pPr marL="0" indent="0" algn="ctr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ru-RU" dirty="0"/>
              <a:t>Подзаголовок, </a:t>
            </a:r>
            <a:r>
              <a:rPr lang="en-US" dirty="0"/>
              <a:t>Arial, 24 pt</a:t>
            </a:r>
          </a:p>
        </p:txBody>
      </p:sp>
    </p:spTree>
    <p:extLst>
      <p:ext uri="{BB962C8B-B14F-4D97-AF65-F5344CB8AC3E}">
        <p14:creationId xmlns:p14="http://schemas.microsoft.com/office/powerpoint/2010/main" val="1140701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7037F5-2FC3-611B-F165-0F7A3871D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D4BBBF53-3657-449F-AD92-A9D21B340C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657EE47-FB54-88A0-0F23-151A32AF56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613" y="1995488"/>
            <a:ext cx="4375150" cy="1433512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0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РАЗДЕЛ </a:t>
            </a:r>
            <a:r>
              <a:rPr lang="en-US" dirty="0"/>
              <a:t>I, Arial 30 pt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B25F6E4-A8FB-9F7F-3DAE-C56EF5C952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614" y="3578225"/>
            <a:ext cx="4375150" cy="1327150"/>
          </a:xfrm>
          <a:prstGeom prst="rect">
            <a:avLst/>
          </a:prstGeom>
        </p:spPr>
        <p:txBody>
          <a:bodyPr/>
          <a:lstStyle>
            <a:lvl2pPr marL="0" indent="0" algn="ctr">
              <a:buFont typeface="Arial" panose="020B0604020202020204" pitchFamily="34" charset="0"/>
              <a:buNone/>
              <a:defRPr b="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ru-RU" dirty="0"/>
              <a:t>Подзаголовок, </a:t>
            </a:r>
            <a:r>
              <a:rPr lang="en-US" dirty="0"/>
              <a:t>Arial, 24 pt</a:t>
            </a:r>
          </a:p>
        </p:txBody>
      </p:sp>
    </p:spTree>
    <p:extLst>
      <p:ext uri="{BB962C8B-B14F-4D97-AF65-F5344CB8AC3E}">
        <p14:creationId xmlns:p14="http://schemas.microsoft.com/office/powerpoint/2010/main" val="2287524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есто для изображения из Интернета 4">
            <a:extLst>
              <a:ext uri="{FF2B5EF4-FFF2-40B4-BE49-F238E27FC236}">
                <a16:creationId xmlns:a16="http://schemas.microsoft.com/office/drawing/2014/main" id="{CB9E6352-C153-5C41-3849-B2CD11321C3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6233885" y="3429001"/>
            <a:ext cx="3318329" cy="26955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Заполнитель Cameo 7">
            <a:extLst>
              <a:ext uri="{FF2B5EF4-FFF2-40B4-BE49-F238E27FC236}">
                <a16:creationId xmlns:a16="http://schemas.microsoft.com/office/drawing/2014/main" id="{1FF05831-3A7D-8C45-A585-29ECA4E14EAB}"/>
              </a:ext>
            </a:extLst>
          </p:cNvPr>
          <p:cNvSpPr>
            <a:spLocks noGrp="1"/>
          </p:cNvSpPr>
          <p:nvPr>
            <p:ph type="media" sz="quarter" idx="11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6233886" y="420375"/>
            <a:ext cx="5450114" cy="2695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68F935AF-968E-470C-BC43-7067CAC76C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76554" y="4386227"/>
            <a:ext cx="3491666" cy="20513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  <a:lvl3pPr>
              <a:defRPr>
                <a:solidFill>
                  <a:srgbClr val="0E2841"/>
                </a:solidFill>
              </a:defRPr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18B7634E-0AF1-996F-C399-0C152E0CE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D4BBBF53-3657-449F-AD92-A9D21B340C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05604753-6660-7A0E-CCAE-CA1269BE59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613" y="1995488"/>
            <a:ext cx="4375150" cy="1433512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0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РАЗДЕЛ </a:t>
            </a:r>
            <a:r>
              <a:rPr lang="en-US" dirty="0"/>
              <a:t>I, Arial 30 pt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6175B41-F2D0-5CBB-FFC6-717D1ABAE5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614" y="3578225"/>
            <a:ext cx="4375150" cy="1327150"/>
          </a:xfrm>
          <a:prstGeom prst="rect">
            <a:avLst/>
          </a:prstGeom>
        </p:spPr>
        <p:txBody>
          <a:bodyPr/>
          <a:lstStyle>
            <a:lvl2pPr marL="0" indent="0" algn="ctr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ru-RU" dirty="0"/>
              <a:t>Подзаголовок, </a:t>
            </a:r>
            <a:r>
              <a:rPr lang="en-US" dirty="0"/>
              <a:t>Arial, 24 pt</a:t>
            </a:r>
          </a:p>
        </p:txBody>
      </p:sp>
    </p:spTree>
    <p:extLst>
      <p:ext uri="{BB962C8B-B14F-4D97-AF65-F5344CB8AC3E}">
        <p14:creationId xmlns:p14="http://schemas.microsoft.com/office/powerpoint/2010/main" val="3147869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SmartArt 4">
            <a:extLst>
              <a:ext uri="{FF2B5EF4-FFF2-40B4-BE49-F238E27FC236}">
                <a16:creationId xmlns:a16="http://schemas.microsoft.com/office/drawing/2014/main" id="{B857C14C-DD18-5A28-1ADC-9EED798DBA11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7634514" y="2864307"/>
            <a:ext cx="3759200" cy="37106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0FB1740-D70C-EF8A-7EB2-9EE3FE4C2B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5202" y="538838"/>
            <a:ext cx="3895725" cy="2890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  <a:lvl3pPr>
              <a:defRPr>
                <a:solidFill>
                  <a:srgbClr val="0E2841"/>
                </a:solidFill>
              </a:defRPr>
            </a:lvl3pPr>
            <a:lvl4pPr>
              <a:defRPr>
                <a:solidFill>
                  <a:srgbClr val="0E2841"/>
                </a:solidFill>
              </a:defRPr>
            </a:lvl4pPr>
            <a:lvl5pPr>
              <a:defRPr>
                <a:solidFill>
                  <a:srgbClr val="0E284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E5DA04D3-04E6-09F0-A3C7-5B5C23DD1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D4BBBF53-3657-449F-AD92-A9D21B340C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C515911-4A1C-017F-FF50-71C38ED33D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8613" y="1995488"/>
            <a:ext cx="4375150" cy="1433512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0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РАЗДЕЛ </a:t>
            </a:r>
            <a:r>
              <a:rPr lang="en-US" dirty="0"/>
              <a:t>I, Arial 30 pt</a:t>
            </a:r>
            <a:endParaRPr lang="ru-RU" dirty="0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B7399280-FE05-A5EB-2C8D-DBAC10960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614" y="3578225"/>
            <a:ext cx="4375150" cy="1327150"/>
          </a:xfrm>
          <a:prstGeom prst="rect">
            <a:avLst/>
          </a:prstGeom>
        </p:spPr>
        <p:txBody>
          <a:bodyPr/>
          <a:lstStyle>
            <a:lvl2pPr marL="0" indent="0" algn="ctr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ru-RU" dirty="0"/>
              <a:t>Подзаголовок, </a:t>
            </a:r>
            <a:r>
              <a:rPr lang="en-US" dirty="0"/>
              <a:t>Arial, 24 pt</a:t>
            </a:r>
          </a:p>
        </p:txBody>
      </p:sp>
    </p:spTree>
    <p:extLst>
      <p:ext uri="{BB962C8B-B14F-4D97-AF65-F5344CB8AC3E}">
        <p14:creationId xmlns:p14="http://schemas.microsoft.com/office/powerpoint/2010/main" val="3730075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3F5D9971-DC4A-454C-84F1-B6FDF5FE2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9159" y="727528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AEA4D165-16A8-BA1E-923E-7E6F7064F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D4BBBF53-3657-449F-AD92-A9D21B340C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AADF4678-0767-765E-110C-9067EBC8E3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613" y="1995488"/>
            <a:ext cx="4375150" cy="1433512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0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РАЗДЕЛ </a:t>
            </a:r>
            <a:r>
              <a:rPr lang="en-US" dirty="0"/>
              <a:t>I, Arial 30 pt</a:t>
            </a:r>
            <a:endParaRPr lang="ru-RU" dirty="0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32220136-C895-6022-657E-31DD9C65A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614" y="3578225"/>
            <a:ext cx="4375150" cy="1327150"/>
          </a:xfrm>
          <a:prstGeom prst="rect">
            <a:avLst/>
          </a:prstGeom>
        </p:spPr>
        <p:txBody>
          <a:bodyPr/>
          <a:lstStyle>
            <a:lvl2pPr marL="0" indent="0" algn="ctr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ru-RU" dirty="0"/>
              <a:t>Подзаголовок, </a:t>
            </a:r>
            <a:r>
              <a:rPr lang="en-US" dirty="0"/>
              <a:t>Arial, 24 pt</a:t>
            </a:r>
          </a:p>
        </p:txBody>
      </p:sp>
    </p:spTree>
    <p:extLst>
      <p:ext uri="{BB962C8B-B14F-4D97-AF65-F5344CB8AC3E}">
        <p14:creationId xmlns:p14="http://schemas.microsoft.com/office/powerpoint/2010/main" val="71197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7E076-8EF4-37FB-316E-9985730C7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2960" y="1215662"/>
            <a:ext cx="9587554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F3964"/>
                </a:solidFill>
              </a:defRPr>
            </a:lvl1pPr>
          </a:lstStyle>
          <a:p>
            <a:r>
              <a:rPr lang="ru-RU" sz="4400" dirty="0"/>
              <a:t>Заголовок </a:t>
            </a:r>
            <a:r>
              <a:rPr lang="en-US" sz="4400" dirty="0"/>
              <a:t>Arial, </a:t>
            </a:r>
            <a:r>
              <a:rPr lang="ru-RU" sz="4400" dirty="0"/>
              <a:t>44 </a:t>
            </a:r>
            <a:r>
              <a:rPr lang="en-US" sz="4400" dirty="0"/>
              <a:t>pt</a:t>
            </a:r>
            <a:r>
              <a:rPr lang="ru-RU" sz="4400" dirty="0"/>
              <a:t> </a:t>
            </a:r>
            <a:endParaRPr lang="en-US" sz="44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67C4FCC-BEA7-58D7-C742-DEE6A4A5C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2960" y="3930695"/>
            <a:ext cx="6597611" cy="13255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>
            <a:lvl1pPr marL="0" indent="0">
              <a:buNone/>
              <a:defRPr>
                <a:solidFill>
                  <a:srgbClr val="1F3964"/>
                </a:solidFill>
              </a:defRPr>
            </a:lvl1pPr>
            <a:lvl3pPr marL="914400" indent="0">
              <a:buNone/>
              <a:defRPr i="1">
                <a:solidFill>
                  <a:srgbClr val="1F3964"/>
                </a:solidFill>
              </a:defRPr>
            </a:lvl3pPr>
          </a:lstStyle>
          <a:p>
            <a:r>
              <a:rPr lang="ru-RU" dirty="0"/>
              <a:t>Авторы </a:t>
            </a:r>
            <a:r>
              <a:rPr lang="en-US" dirty="0"/>
              <a:t>Arial</a:t>
            </a:r>
            <a:r>
              <a:rPr lang="ru-RU" dirty="0"/>
              <a:t>, 28 </a:t>
            </a:r>
            <a:r>
              <a:rPr lang="en-US" dirty="0"/>
              <a:t>pt</a:t>
            </a:r>
          </a:p>
          <a:p>
            <a:pPr lvl="2"/>
            <a:r>
              <a:rPr lang="ru-RU" dirty="0"/>
              <a:t>Пример:</a:t>
            </a:r>
            <a:r>
              <a:rPr lang="en-US" dirty="0"/>
              <a:t> </a:t>
            </a:r>
            <a:r>
              <a:rPr lang="ru-RU" dirty="0"/>
              <a:t>Аффилиация, </a:t>
            </a:r>
            <a:r>
              <a:rPr lang="en-US" dirty="0"/>
              <a:t>Arial, </a:t>
            </a:r>
            <a:r>
              <a:rPr lang="ru-RU" dirty="0"/>
              <a:t>курсив 20 </a:t>
            </a:r>
            <a:r>
              <a:rPr lang="en-US" dirty="0"/>
              <a:t>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9350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Мультимедиа 7">
            <a:extLst>
              <a:ext uri="{FF2B5EF4-FFF2-40B4-BE49-F238E27FC236}">
                <a16:creationId xmlns:a16="http://schemas.microsoft.com/office/drawing/2014/main" id="{632FD1E3-DEA5-08F9-3B96-3BD1D62E2C9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6400800" y="1149350"/>
            <a:ext cx="4010025" cy="2381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6A3DA85-F0B3-495A-5E9C-B0395D1AC3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0800" y="3873500"/>
            <a:ext cx="4010025" cy="2857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CDABC0FD-11B0-6C28-1520-B5B65290B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D4BBBF53-3657-449F-AD92-A9D21B340C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D2FAD7F6-5D1C-CFD8-3E40-D4A7EFACFE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613" y="1995488"/>
            <a:ext cx="4375150" cy="1433512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0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РАЗДЕЛ </a:t>
            </a:r>
            <a:r>
              <a:rPr lang="en-US" dirty="0"/>
              <a:t>I, Arial 30 pt</a:t>
            </a:r>
            <a:endParaRPr lang="ru-RU" dirty="0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0F373A77-8E32-12CE-4F42-0FBD201F1F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614" y="3578225"/>
            <a:ext cx="4375150" cy="1327150"/>
          </a:xfrm>
          <a:prstGeom prst="rect">
            <a:avLst/>
          </a:prstGeom>
        </p:spPr>
        <p:txBody>
          <a:bodyPr/>
          <a:lstStyle>
            <a:lvl2pPr marL="0" indent="0" algn="ctr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ru-RU" dirty="0"/>
              <a:t>Подзаголовок, </a:t>
            </a:r>
            <a:r>
              <a:rPr lang="en-US" dirty="0"/>
              <a:t>Arial, 24 pt</a:t>
            </a:r>
          </a:p>
        </p:txBody>
      </p:sp>
    </p:spTree>
    <p:extLst>
      <p:ext uri="{BB962C8B-B14F-4D97-AF65-F5344CB8AC3E}">
        <p14:creationId xmlns:p14="http://schemas.microsoft.com/office/powerpoint/2010/main" val="3344967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иаграмма 4">
            <a:extLst>
              <a:ext uri="{FF2B5EF4-FFF2-40B4-BE49-F238E27FC236}">
                <a16:creationId xmlns:a16="http://schemas.microsoft.com/office/drawing/2014/main" id="{3B7F21A4-B15A-41A0-A678-6374F316E12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615792" y="1643062"/>
            <a:ext cx="4705350" cy="3571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788F0BC3-1F88-EC71-E903-072D554D9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D4BBBF53-3657-449F-AD92-A9D21B340C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C9040FB7-EFD0-D2AE-FE2C-DDCB71FEB0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613" y="1995488"/>
            <a:ext cx="4375150" cy="1433512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0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РАЗДЕЛ </a:t>
            </a:r>
            <a:r>
              <a:rPr lang="en-US" dirty="0"/>
              <a:t>I, Arial 30 pt</a:t>
            </a:r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08FD395C-2788-46DE-3122-07BFAA308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8614" y="3578225"/>
            <a:ext cx="4375150" cy="1327150"/>
          </a:xfrm>
          <a:prstGeom prst="rect">
            <a:avLst/>
          </a:prstGeom>
        </p:spPr>
        <p:txBody>
          <a:bodyPr/>
          <a:lstStyle>
            <a:lvl2pPr marL="0" indent="0" algn="ctr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ru-RU" dirty="0"/>
              <a:t>Подзаголовок, </a:t>
            </a:r>
            <a:r>
              <a:rPr lang="en-US" dirty="0"/>
              <a:t>Arial, 24 pt</a:t>
            </a:r>
          </a:p>
        </p:txBody>
      </p:sp>
    </p:spTree>
    <p:extLst>
      <p:ext uri="{BB962C8B-B14F-4D97-AF65-F5344CB8AC3E}">
        <p14:creationId xmlns:p14="http://schemas.microsoft.com/office/powerpoint/2010/main" val="4106679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SmartArt 5">
            <a:extLst>
              <a:ext uri="{FF2B5EF4-FFF2-40B4-BE49-F238E27FC236}">
                <a16:creationId xmlns:a16="http://schemas.microsoft.com/office/drawing/2014/main" id="{8E8B6C3A-0124-4A0F-1A9A-05D0B727E3E4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6400800" y="1176338"/>
            <a:ext cx="5138738" cy="22526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Заголовок 18">
            <a:extLst>
              <a:ext uri="{FF2B5EF4-FFF2-40B4-BE49-F238E27FC236}">
                <a16:creationId xmlns:a16="http://schemas.microsoft.com/office/drawing/2014/main" id="{41555387-1691-D71F-8A7E-D730BE899F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4456" y="288925"/>
            <a:ext cx="6177645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F3964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9E87D1FE-5999-14C6-2F1E-04706400C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D4BBBF53-3657-449F-AD92-A9D21B340C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B7E595EA-C215-7286-CCA0-E200E18F47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613" y="1995488"/>
            <a:ext cx="4375150" cy="1433512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0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РАЗДЕЛ </a:t>
            </a:r>
            <a:r>
              <a:rPr lang="en-US" dirty="0"/>
              <a:t>I, Arial 30 pt</a:t>
            </a:r>
            <a:endParaRPr lang="ru-RU" dirty="0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DD7C71E8-0498-3366-5B00-628D2D785D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614" y="3578225"/>
            <a:ext cx="4375150" cy="1327150"/>
          </a:xfrm>
          <a:prstGeom prst="rect">
            <a:avLst/>
          </a:prstGeom>
        </p:spPr>
        <p:txBody>
          <a:bodyPr/>
          <a:lstStyle>
            <a:lvl2pPr marL="0" indent="0" algn="ctr">
              <a:buFont typeface="Arial" panose="020B0604020202020204" pitchFamily="34" charset="0"/>
              <a:buNone/>
              <a:defRPr b="0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ru-RU" dirty="0"/>
              <a:t>Подзаголовок, </a:t>
            </a:r>
            <a:r>
              <a:rPr lang="en-US" dirty="0"/>
              <a:t>Arial, 24 pt</a:t>
            </a:r>
          </a:p>
        </p:txBody>
      </p:sp>
    </p:spTree>
    <p:extLst>
      <p:ext uri="{BB962C8B-B14F-4D97-AF65-F5344CB8AC3E}">
        <p14:creationId xmlns:p14="http://schemas.microsoft.com/office/powerpoint/2010/main" val="1435475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>
            <a:extLst>
              <a:ext uri="{FF2B5EF4-FFF2-40B4-BE49-F238E27FC236}">
                <a16:creationId xmlns:a16="http://schemas.microsoft.com/office/drawing/2014/main" id="{D0E50F49-9FA6-E0A0-A05B-06F29701034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6300" y="1282700"/>
            <a:ext cx="4978400" cy="4368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  <a:lvl3pPr>
              <a:defRPr>
                <a:solidFill>
                  <a:srgbClr val="0E2841"/>
                </a:solidFill>
              </a:defRPr>
            </a:lvl3pPr>
            <a:lvl4pPr>
              <a:defRPr>
                <a:solidFill>
                  <a:srgbClr val="0E2841"/>
                </a:solidFill>
              </a:defRPr>
            </a:lvl4pPr>
            <a:lvl5pPr>
              <a:defRPr>
                <a:solidFill>
                  <a:srgbClr val="0E284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9CE0AB05-FD37-D69E-84E4-53704898F4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527800" y="1282700"/>
            <a:ext cx="5067300" cy="4368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  <a:lvl3pPr>
              <a:defRPr>
                <a:solidFill>
                  <a:srgbClr val="0E2841"/>
                </a:solidFill>
              </a:defRPr>
            </a:lvl3pPr>
            <a:lvl4pPr>
              <a:defRPr>
                <a:solidFill>
                  <a:srgbClr val="0E2841"/>
                </a:solidFill>
              </a:defRPr>
            </a:lvl4pPr>
            <a:lvl5pPr>
              <a:defRPr>
                <a:solidFill>
                  <a:srgbClr val="0E284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CB3B1545-BBE8-9356-5B6B-20C099E7C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2" y="3905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ru-RU" dirty="0"/>
              <a:t>Подзаголовок,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8E0AA7-0388-5B87-0DF2-791EE03185A5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bg1">
                    <a:lumMod val="8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965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8">
            <a:extLst>
              <a:ext uri="{FF2B5EF4-FFF2-40B4-BE49-F238E27FC236}">
                <a16:creationId xmlns:a16="http://schemas.microsoft.com/office/drawing/2014/main" id="{40E70C5B-D6A5-0447-7B7A-9DAFD8BBD0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2" y="3905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ru-RU" dirty="0"/>
              <a:t>Подзаголовок,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F65FBC72-9795-2FDC-0D29-AC329AF7F534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rgbClr val="1F3964"/>
                </a:solidFill>
              </a:rPr>
              <a:pPr/>
              <a:t>‹#›</a:t>
            </a:fld>
            <a:endParaRPr lang="ru-RU" dirty="0">
              <a:solidFill>
                <a:srgbClr val="1F39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44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61770DEC-50BF-3446-4933-E53689AAE8A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95300" y="1257300"/>
            <a:ext cx="4876800" cy="4352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F257BB8C-935E-3D5A-B232-1EB3FD2564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3125" y="1276350"/>
            <a:ext cx="5705475" cy="4333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  <a:lvl3pPr>
              <a:defRPr>
                <a:solidFill>
                  <a:srgbClr val="0E2841"/>
                </a:solidFill>
              </a:defRPr>
            </a:lvl3pPr>
            <a:lvl4pPr>
              <a:defRPr>
                <a:solidFill>
                  <a:srgbClr val="0E2841"/>
                </a:solidFill>
              </a:defRPr>
            </a:lvl4pPr>
            <a:lvl5pPr>
              <a:defRPr>
                <a:solidFill>
                  <a:srgbClr val="0E284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Заголовок 18">
            <a:extLst>
              <a:ext uri="{FF2B5EF4-FFF2-40B4-BE49-F238E27FC236}">
                <a16:creationId xmlns:a16="http://schemas.microsoft.com/office/drawing/2014/main" id="{82053746-77C0-C379-0CF7-B08E28422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2" y="3905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4ED269A2-D073-E7B8-A390-D048F041ED61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rgbClr val="1F3964"/>
                </a:solidFill>
              </a:rPr>
              <a:pPr/>
              <a:t>‹#›</a:t>
            </a:fld>
            <a:endParaRPr lang="ru-RU" dirty="0">
              <a:solidFill>
                <a:srgbClr val="1F39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18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аблица 3">
            <a:extLst>
              <a:ext uri="{FF2B5EF4-FFF2-40B4-BE49-F238E27FC236}">
                <a16:creationId xmlns:a16="http://schemas.microsoft.com/office/drawing/2014/main" id="{FD9FD192-BAC9-CFCD-8F32-E6B5CDAD3597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047750" y="1247775"/>
            <a:ext cx="5048250" cy="5076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Рисунок SmartArt 5">
            <a:extLst>
              <a:ext uri="{FF2B5EF4-FFF2-40B4-BE49-F238E27FC236}">
                <a16:creationId xmlns:a16="http://schemas.microsoft.com/office/drawing/2014/main" id="{AFBD7188-710F-CDA7-A162-F96AB57D008F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381750" y="1247775"/>
            <a:ext cx="4762500" cy="5076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Заголовок 18">
            <a:extLst>
              <a:ext uri="{FF2B5EF4-FFF2-40B4-BE49-F238E27FC236}">
                <a16:creationId xmlns:a16="http://schemas.microsoft.com/office/drawing/2014/main" id="{744B5599-DD97-2517-6D5E-D6B981F8C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2" y="3905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8FEF0617-7F09-FD89-6428-804AFE3FEE0F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rgbClr val="1F3964"/>
                </a:solidFill>
              </a:rPr>
              <a:pPr/>
              <a:t>‹#›</a:t>
            </a:fld>
            <a:endParaRPr lang="ru-RU" dirty="0">
              <a:solidFill>
                <a:srgbClr val="1F39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17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BF00E294-F083-7793-F07A-3BBF2CBC15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38225" y="1123950"/>
            <a:ext cx="9820275" cy="5133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8EF0C017-B91B-04EC-8447-517005454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2" y="3905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ru-RU" dirty="0"/>
              <a:t>Подзаголовок,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D9C2CBCE-668A-7E30-2E8D-09C62010E122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rgbClr val="1F3964"/>
                </a:solidFill>
              </a:rPr>
              <a:pPr/>
              <a:t>‹#›</a:t>
            </a:fld>
            <a:endParaRPr lang="ru-RU" dirty="0">
              <a:solidFill>
                <a:srgbClr val="1F39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469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946783CF-E0D2-D22B-16C5-E26BDC4B9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Подзаголовок,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7404B459-742B-FB7B-410C-9ABC9A7C2473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rgbClr val="1F3964"/>
                </a:solidFill>
              </a:rPr>
              <a:pPr/>
              <a:t>‹#›</a:t>
            </a:fld>
            <a:endParaRPr lang="ru-RU" dirty="0">
              <a:solidFill>
                <a:srgbClr val="1F39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042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61770DEC-50BF-3446-4933-E53689AAE8A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95300" y="1257300"/>
            <a:ext cx="4876800" cy="4352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F257BB8C-935E-3D5A-B232-1EB3FD2564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3125" y="1276350"/>
            <a:ext cx="5705475" cy="4333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  <a:lvl3pPr>
              <a:defRPr>
                <a:solidFill>
                  <a:srgbClr val="0E2841"/>
                </a:solidFill>
              </a:defRPr>
            </a:lvl3pPr>
            <a:lvl4pPr>
              <a:defRPr>
                <a:solidFill>
                  <a:srgbClr val="0E2841"/>
                </a:solidFill>
              </a:defRPr>
            </a:lvl4pPr>
            <a:lvl5pPr>
              <a:defRPr>
                <a:solidFill>
                  <a:srgbClr val="0E284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Заголовок 18">
            <a:extLst>
              <a:ext uri="{FF2B5EF4-FFF2-40B4-BE49-F238E27FC236}">
                <a16:creationId xmlns:a16="http://schemas.microsoft.com/office/drawing/2014/main" id="{4D963258-492F-EC06-1D46-696C1D11D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Подзаголовок,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A9663C3E-AED0-7A5D-2A24-43161B3CDAFA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rgbClr val="1F3964"/>
                </a:solidFill>
              </a:rPr>
              <a:pPr/>
              <a:t>‹#›</a:t>
            </a:fld>
            <a:endParaRPr lang="ru-RU" dirty="0">
              <a:solidFill>
                <a:srgbClr val="1F39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090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7E076-8EF4-37FB-316E-9985730C7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7360" y="939891"/>
            <a:ext cx="7531825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F3964"/>
                </a:solidFill>
              </a:defRPr>
            </a:lvl1pPr>
          </a:lstStyle>
          <a:p>
            <a:r>
              <a:rPr lang="ru-RU" sz="4400" dirty="0"/>
              <a:t>Заголовок </a:t>
            </a:r>
            <a:r>
              <a:rPr lang="en-US" sz="4400" dirty="0"/>
              <a:t>Arial, </a:t>
            </a:r>
            <a:r>
              <a:rPr lang="ru-RU" sz="4400" dirty="0"/>
              <a:t>44 </a:t>
            </a:r>
            <a:r>
              <a:rPr lang="en-US" sz="4400" dirty="0"/>
              <a:t>pt</a:t>
            </a:r>
            <a:r>
              <a:rPr lang="ru-RU" sz="4400" dirty="0"/>
              <a:t> </a:t>
            </a:r>
            <a:endParaRPr lang="en-US" sz="44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67C4FCC-BEA7-58D7-C742-DEE6A4A5C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7360" y="3437210"/>
            <a:ext cx="8629650" cy="13255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>
            <a:lvl1pPr marL="0" indent="0">
              <a:buNone/>
              <a:defRPr>
                <a:solidFill>
                  <a:srgbClr val="1F3964"/>
                </a:solidFill>
              </a:defRPr>
            </a:lvl1pPr>
            <a:lvl3pPr marL="914400" indent="0">
              <a:buNone/>
              <a:defRPr i="1">
                <a:solidFill>
                  <a:srgbClr val="1F3964"/>
                </a:solidFill>
              </a:defRPr>
            </a:lvl3pPr>
          </a:lstStyle>
          <a:p>
            <a:r>
              <a:rPr lang="ru-RU" dirty="0"/>
              <a:t>Авторы </a:t>
            </a:r>
            <a:r>
              <a:rPr lang="en-US" dirty="0"/>
              <a:t>Arial</a:t>
            </a:r>
            <a:r>
              <a:rPr lang="ru-RU" dirty="0"/>
              <a:t>, 28 </a:t>
            </a:r>
            <a:r>
              <a:rPr lang="en-US" dirty="0"/>
              <a:t>pt</a:t>
            </a:r>
          </a:p>
          <a:p>
            <a:pPr lvl="2"/>
            <a:r>
              <a:rPr lang="ru-RU" dirty="0"/>
              <a:t>Пример:</a:t>
            </a:r>
            <a:r>
              <a:rPr lang="en-US" dirty="0"/>
              <a:t> </a:t>
            </a:r>
            <a:r>
              <a:rPr lang="ru-RU" dirty="0"/>
              <a:t>Аффилиация, </a:t>
            </a:r>
            <a:r>
              <a:rPr lang="en-US" dirty="0"/>
              <a:t>Arial, </a:t>
            </a:r>
            <a:r>
              <a:rPr lang="ru-RU" dirty="0"/>
              <a:t>курсив 20 </a:t>
            </a:r>
            <a:r>
              <a:rPr lang="en-US" dirty="0"/>
              <a:t>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9549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аблица 3">
            <a:extLst>
              <a:ext uri="{FF2B5EF4-FFF2-40B4-BE49-F238E27FC236}">
                <a16:creationId xmlns:a16="http://schemas.microsoft.com/office/drawing/2014/main" id="{FD9FD192-BAC9-CFCD-8F32-E6B5CDAD3597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047750" y="1247775"/>
            <a:ext cx="5048250" cy="5076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Рисунок SmartArt 5">
            <a:extLst>
              <a:ext uri="{FF2B5EF4-FFF2-40B4-BE49-F238E27FC236}">
                <a16:creationId xmlns:a16="http://schemas.microsoft.com/office/drawing/2014/main" id="{AFBD7188-710F-CDA7-A162-F96AB57D008F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381750" y="1247775"/>
            <a:ext cx="4762500" cy="5076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Заголовок 18">
            <a:extLst>
              <a:ext uri="{FF2B5EF4-FFF2-40B4-BE49-F238E27FC236}">
                <a16:creationId xmlns:a16="http://schemas.microsoft.com/office/drawing/2014/main" id="{3D00324E-E843-5647-D94E-B99EBDDBC0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B9263C1C-2F8C-B924-CABF-19C35B09A6B9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rgbClr val="1F3964"/>
                </a:solidFill>
              </a:rPr>
              <a:pPr/>
              <a:t>‹#›</a:t>
            </a:fld>
            <a:endParaRPr lang="ru-RU" dirty="0">
              <a:solidFill>
                <a:srgbClr val="1F39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16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BF00E294-F083-7793-F07A-3BBF2CBC15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38225" y="1123950"/>
            <a:ext cx="9820275" cy="51339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  <a:lvl3pPr>
              <a:defRPr>
                <a:solidFill>
                  <a:srgbClr val="0E2841"/>
                </a:solidFill>
              </a:defRPr>
            </a:lvl3pPr>
            <a:lvl4pPr>
              <a:defRPr>
                <a:solidFill>
                  <a:srgbClr val="0E2841"/>
                </a:solidFill>
              </a:defRPr>
            </a:lvl4pPr>
            <a:lvl5pPr>
              <a:defRPr>
                <a:solidFill>
                  <a:srgbClr val="0E284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71DCC12F-2B29-461E-4227-F125D1F74C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Подзаголовок,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63469C3A-7667-FB62-75B8-6741EC610155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rgbClr val="1F3964"/>
                </a:solidFill>
              </a:rPr>
              <a:pPr/>
              <a:t>‹#›</a:t>
            </a:fld>
            <a:endParaRPr lang="ru-RU" dirty="0">
              <a:solidFill>
                <a:srgbClr val="1F39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40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8">
            <a:extLst>
              <a:ext uri="{FF2B5EF4-FFF2-40B4-BE49-F238E27FC236}">
                <a16:creationId xmlns:a16="http://schemas.microsoft.com/office/drawing/2014/main" id="{5BA06DF1-8358-47A4-A5E7-BF85BFCE0A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9791935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Подзаголовок,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FE260E94-ABEF-7F16-F85E-11E003FDF922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bg2"/>
                </a:solidFill>
              </a:rPr>
              <a:pPr/>
              <a:t>‹#›</a:t>
            </a:fld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05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есто для изображения из Интернета 4">
            <a:extLst>
              <a:ext uri="{FF2B5EF4-FFF2-40B4-BE49-F238E27FC236}">
                <a16:creationId xmlns:a16="http://schemas.microsoft.com/office/drawing/2014/main" id="{CB9E6352-C153-5C41-3849-B2CD11321C3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647700" y="1066800"/>
            <a:ext cx="4800600" cy="2695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Заполнитель Cameo 7">
            <a:extLst>
              <a:ext uri="{FF2B5EF4-FFF2-40B4-BE49-F238E27FC236}">
                <a16:creationId xmlns:a16="http://schemas.microsoft.com/office/drawing/2014/main" id="{1FF05831-3A7D-8C45-A585-29ECA4E14EAB}"/>
              </a:ext>
            </a:extLst>
          </p:cNvPr>
          <p:cNvSpPr>
            <a:spLocks noGrp="1"/>
          </p:cNvSpPr>
          <p:nvPr>
            <p:ph type="media" sz="quarter" idx="11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5743575" y="1066800"/>
            <a:ext cx="4000500" cy="2695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84373C46-D450-1BA1-DE87-945A503BD3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00" y="3962400"/>
            <a:ext cx="9096375" cy="21907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  <a:lvl3pPr>
              <a:defRPr>
                <a:solidFill>
                  <a:srgbClr val="0E2841"/>
                </a:solidFill>
              </a:defRPr>
            </a:lvl3pPr>
            <a:lvl4pPr>
              <a:defRPr>
                <a:solidFill>
                  <a:srgbClr val="0E2841"/>
                </a:solidFill>
              </a:defRPr>
            </a:lvl4pPr>
            <a:lvl5pPr>
              <a:defRPr>
                <a:solidFill>
                  <a:srgbClr val="0E284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D40E4-8E25-3E1E-0EFC-45F2A542C38C}"/>
              </a:ext>
            </a:extLst>
          </p:cNvPr>
          <p:cNvSpPr txBox="1"/>
          <p:nvPr userDrawn="1"/>
        </p:nvSpPr>
        <p:spPr>
          <a:xfrm>
            <a:off x="1308100" y="181848"/>
            <a:ext cx="95459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1F3964"/>
                </a:solidFill>
              </a:rPr>
              <a:t>Подзаголовок, </a:t>
            </a:r>
            <a:r>
              <a:rPr lang="en-US" sz="2500" dirty="0">
                <a:solidFill>
                  <a:srgbClr val="1F3964"/>
                </a:solidFill>
              </a:rPr>
              <a:t>Arial 25 pt</a:t>
            </a:r>
            <a:endParaRPr lang="ru-RU" sz="2500" dirty="0">
              <a:solidFill>
                <a:srgbClr val="1F3964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5D8899-971E-5736-DF34-61F2114254A3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bg2"/>
                </a:solidFill>
              </a:rPr>
              <a:pPr/>
              <a:t>‹#›</a:t>
            </a:fld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802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SmartArt 4">
            <a:extLst>
              <a:ext uri="{FF2B5EF4-FFF2-40B4-BE49-F238E27FC236}">
                <a16:creationId xmlns:a16="http://schemas.microsoft.com/office/drawing/2014/main" id="{B857C14C-DD18-5A28-1ADC-9EED798DBA11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114425" y="1063626"/>
            <a:ext cx="4981575" cy="24669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0FB1740-D70C-EF8A-7EB2-9EE3FE4C2B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9377" y="1063626"/>
            <a:ext cx="3895725" cy="5410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  <a:lvl3pPr>
              <a:defRPr>
                <a:solidFill>
                  <a:srgbClr val="0E2841"/>
                </a:solidFill>
              </a:defRPr>
            </a:lvl3pPr>
            <a:lvl4pPr>
              <a:defRPr>
                <a:solidFill>
                  <a:srgbClr val="0E2841"/>
                </a:solidFill>
              </a:defRPr>
            </a:lvl4pPr>
            <a:lvl5pPr>
              <a:defRPr>
                <a:solidFill>
                  <a:srgbClr val="0E284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SmartArt 4">
            <a:extLst>
              <a:ext uri="{FF2B5EF4-FFF2-40B4-BE49-F238E27FC236}">
                <a16:creationId xmlns:a16="http://schemas.microsoft.com/office/drawing/2014/main" id="{7D53322F-0666-3648-7154-D7D8C4725B8C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1114425" y="3683003"/>
            <a:ext cx="4981575" cy="2781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ABDA8F03-775D-B35C-8913-FB25808D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4425" y="247648"/>
            <a:ext cx="9877393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AC840A25-7446-319F-DF2A-AB20DDEE8CBA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bg2"/>
                </a:solidFill>
              </a:rPr>
              <a:pPr/>
              <a:t>‹#›</a:t>
            </a:fld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6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08038823-541A-FBB5-79D7-AAF2BA0E2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13" y="116862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E284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5D9971-DC4A-454C-84F1-B6FDF5FE2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5038" y="2237013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Заголовок 18">
            <a:extLst>
              <a:ext uri="{FF2B5EF4-FFF2-40B4-BE49-F238E27FC236}">
                <a16:creationId xmlns:a16="http://schemas.microsoft.com/office/drawing/2014/main" id="{21B09A6C-4CB6-42F2-819C-5B809B84D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F3964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B6F46FAF-3601-6BE3-A1D2-F6DB533DB86C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bg2"/>
                </a:solidFill>
              </a:rPr>
              <a:pPr/>
              <a:t>‹#›</a:t>
            </a:fld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074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58922CF0-E391-641E-8D5B-9E3A207C9DD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390650" y="1149350"/>
            <a:ext cx="4705350" cy="3571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Мультимедиа 7">
            <a:extLst>
              <a:ext uri="{FF2B5EF4-FFF2-40B4-BE49-F238E27FC236}">
                <a16:creationId xmlns:a16="http://schemas.microsoft.com/office/drawing/2014/main" id="{632FD1E3-DEA5-08F9-3B96-3BD1D62E2C9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6400800" y="1149350"/>
            <a:ext cx="4010025" cy="2381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6A3DA85-F0B3-495A-5E9C-B0395D1AC3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0800" y="3873500"/>
            <a:ext cx="4010025" cy="2857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42890A1D-4B36-3CD7-FAF9-6C03CE5659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7219DD55-79DA-FF29-B37E-C3FBF268DB8A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bg2"/>
                </a:solidFill>
              </a:rPr>
              <a:pPr/>
              <a:t>‹#›</a:t>
            </a:fld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74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9EE2458E-FF23-EED7-FEA1-77A0DF2C6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F3964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A5DE09E6-C684-ACDD-F3C4-8BDCF3BD09D7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bg2"/>
                </a:solidFill>
              </a:rPr>
              <a:pPr/>
              <a:t>‹#›</a:t>
            </a:fld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395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ультимедиа 3">
            <a:extLst>
              <a:ext uri="{FF2B5EF4-FFF2-40B4-BE49-F238E27FC236}">
                <a16:creationId xmlns:a16="http://schemas.microsoft.com/office/drawing/2014/main" id="{90214B70-54C2-E842-1843-C18A2554319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1176338" y="1176338"/>
            <a:ext cx="4629150" cy="22526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Рисунок SmartArt 5">
            <a:extLst>
              <a:ext uri="{FF2B5EF4-FFF2-40B4-BE49-F238E27FC236}">
                <a16:creationId xmlns:a16="http://schemas.microsoft.com/office/drawing/2014/main" id="{8E8B6C3A-0124-4A0F-1A9A-05D0B727E3E4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6400800" y="1176338"/>
            <a:ext cx="5138738" cy="22526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F47E032-035C-58DD-196E-F7BDEF2D7D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1888" y="3948113"/>
            <a:ext cx="4819650" cy="2641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  <a:lvl3pPr>
              <a:defRPr>
                <a:solidFill>
                  <a:srgbClr val="0E2841"/>
                </a:solidFill>
              </a:defRPr>
            </a:lvl3pPr>
            <a:lvl4pPr>
              <a:defRPr>
                <a:solidFill>
                  <a:srgbClr val="0E2841"/>
                </a:solidFill>
              </a:defRPr>
            </a:lvl4pPr>
            <a:lvl5pPr>
              <a:defRPr>
                <a:solidFill>
                  <a:srgbClr val="0E284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Заголовок 18">
            <a:extLst>
              <a:ext uri="{FF2B5EF4-FFF2-40B4-BE49-F238E27FC236}">
                <a16:creationId xmlns:a16="http://schemas.microsoft.com/office/drawing/2014/main" id="{41555387-1691-D71F-8A7E-D730BE899F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9826119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89C53BD7-B5E1-3506-639E-47A386ED2196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bg2"/>
                </a:solidFill>
              </a:rPr>
              <a:pPr/>
              <a:t>‹#›</a:t>
            </a:fld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670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995DBEC4-C757-86B6-46B3-A88D170CCD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8425" y="1038225"/>
            <a:ext cx="4248150" cy="239077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66F9A4F9-6365-0414-82E4-218344DA95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92500" y="2590118"/>
            <a:ext cx="4248150" cy="239077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76BEFD6-90DA-FEB8-8EFB-66C44648A9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8425" y="5267325"/>
            <a:ext cx="9382125" cy="1352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3" name="Рисунок 5">
            <a:extLst>
              <a:ext uri="{FF2B5EF4-FFF2-40B4-BE49-F238E27FC236}">
                <a16:creationId xmlns:a16="http://schemas.microsoft.com/office/drawing/2014/main" id="{D163FA23-A45C-606B-0241-7D947FB2AD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02400" y="1038224"/>
            <a:ext cx="4248150" cy="239077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Заголовок 18">
            <a:extLst>
              <a:ext uri="{FF2B5EF4-FFF2-40B4-BE49-F238E27FC236}">
                <a16:creationId xmlns:a16="http://schemas.microsoft.com/office/drawing/2014/main" id="{D172A2B8-49ED-5180-EF40-315D9F953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F3964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960450FD-C145-6A49-69B1-F7385F9B242B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bg2"/>
                </a:solidFill>
              </a:rPr>
              <a:pPr/>
              <a:t>‹#›</a:t>
            </a:fld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4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7E076-8EF4-37FB-316E-9985730C7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7360" y="939891"/>
            <a:ext cx="7531825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F3964"/>
                </a:solidFill>
              </a:defRPr>
            </a:lvl1pPr>
          </a:lstStyle>
          <a:p>
            <a:r>
              <a:rPr lang="ru-RU" sz="4400" dirty="0"/>
              <a:t>Заголовок </a:t>
            </a:r>
            <a:r>
              <a:rPr lang="en-US" sz="4400" dirty="0"/>
              <a:t>Arial, </a:t>
            </a:r>
            <a:r>
              <a:rPr lang="ru-RU" sz="4400" dirty="0"/>
              <a:t>44 </a:t>
            </a:r>
            <a:r>
              <a:rPr lang="en-US" sz="4400" dirty="0"/>
              <a:t>pt</a:t>
            </a:r>
            <a:r>
              <a:rPr lang="ru-RU" sz="4400" dirty="0"/>
              <a:t> </a:t>
            </a:r>
            <a:endParaRPr lang="en-US" sz="44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67C4FCC-BEA7-58D7-C742-DEE6A4A5C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7360" y="3437210"/>
            <a:ext cx="8629650" cy="13255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>
            <a:lvl1pPr marL="0" indent="0">
              <a:buNone/>
              <a:defRPr>
                <a:solidFill>
                  <a:srgbClr val="1F3964"/>
                </a:solidFill>
              </a:defRPr>
            </a:lvl1pPr>
            <a:lvl3pPr marL="914400" indent="0">
              <a:buNone/>
              <a:defRPr i="1">
                <a:solidFill>
                  <a:srgbClr val="1F3964"/>
                </a:solidFill>
              </a:defRPr>
            </a:lvl3pPr>
          </a:lstStyle>
          <a:p>
            <a:r>
              <a:rPr lang="ru-RU" dirty="0"/>
              <a:t>Авторы </a:t>
            </a:r>
            <a:r>
              <a:rPr lang="en-US" dirty="0"/>
              <a:t>Arial</a:t>
            </a:r>
            <a:r>
              <a:rPr lang="ru-RU" dirty="0"/>
              <a:t>, 28 </a:t>
            </a:r>
            <a:r>
              <a:rPr lang="en-US" dirty="0"/>
              <a:t>pt</a:t>
            </a:r>
          </a:p>
          <a:p>
            <a:pPr lvl="2"/>
            <a:r>
              <a:rPr lang="ru-RU" dirty="0"/>
              <a:t>Пример:</a:t>
            </a:r>
            <a:r>
              <a:rPr lang="en-US" dirty="0"/>
              <a:t> </a:t>
            </a:r>
            <a:r>
              <a:rPr lang="ru-RU" dirty="0"/>
              <a:t>Аффилиация, </a:t>
            </a:r>
            <a:r>
              <a:rPr lang="en-US" dirty="0"/>
              <a:t>Arial, </a:t>
            </a:r>
            <a:r>
              <a:rPr lang="ru-RU" dirty="0"/>
              <a:t>курсив 20 </a:t>
            </a:r>
            <a:r>
              <a:rPr lang="en-US" dirty="0"/>
              <a:t>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7026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D2366DC0-46D9-DCF9-FB27-52C7286D9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F3964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94A06489-3C1C-6507-3B91-DE52AF77700E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96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есто для изображения из Интернета 4">
            <a:extLst>
              <a:ext uri="{FF2B5EF4-FFF2-40B4-BE49-F238E27FC236}">
                <a16:creationId xmlns:a16="http://schemas.microsoft.com/office/drawing/2014/main" id="{CB9E6352-C153-5C41-3849-B2CD11321C3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647700" y="1066800"/>
            <a:ext cx="4800600" cy="2695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Заполнитель Cameo 7">
            <a:extLst>
              <a:ext uri="{FF2B5EF4-FFF2-40B4-BE49-F238E27FC236}">
                <a16:creationId xmlns:a16="http://schemas.microsoft.com/office/drawing/2014/main" id="{1FF05831-3A7D-8C45-A585-29ECA4E14EAB}"/>
              </a:ext>
            </a:extLst>
          </p:cNvPr>
          <p:cNvSpPr>
            <a:spLocks noGrp="1"/>
          </p:cNvSpPr>
          <p:nvPr>
            <p:ph type="media" sz="quarter" idx="11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5743575" y="1066800"/>
            <a:ext cx="4000500" cy="2695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84373C46-D450-1BA1-DE87-945A503BD3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00" y="3962400"/>
            <a:ext cx="9096375" cy="21907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  <a:lvl3pPr>
              <a:defRPr>
                <a:solidFill>
                  <a:srgbClr val="0E2841"/>
                </a:solidFill>
              </a:defRPr>
            </a:lvl3pPr>
            <a:lvl4pPr>
              <a:defRPr>
                <a:solidFill>
                  <a:srgbClr val="0E2841"/>
                </a:solidFill>
              </a:defRPr>
            </a:lvl4pPr>
            <a:lvl5pPr>
              <a:defRPr>
                <a:solidFill>
                  <a:srgbClr val="0E284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C50D9331-70EF-AFFB-9B49-C7EAAC6B0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21844DA0-4AD4-5821-7069-2B5206438ABB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703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SmartArt 4">
            <a:extLst>
              <a:ext uri="{FF2B5EF4-FFF2-40B4-BE49-F238E27FC236}">
                <a16:creationId xmlns:a16="http://schemas.microsoft.com/office/drawing/2014/main" id="{B857C14C-DD18-5A28-1ADC-9EED798DBA11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114425" y="1063626"/>
            <a:ext cx="4981575" cy="246697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0FB1740-D70C-EF8A-7EB2-9EE3FE4C2B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29377" y="1063626"/>
            <a:ext cx="3895725" cy="5410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SmartArt 4">
            <a:extLst>
              <a:ext uri="{FF2B5EF4-FFF2-40B4-BE49-F238E27FC236}">
                <a16:creationId xmlns:a16="http://schemas.microsoft.com/office/drawing/2014/main" id="{7D53322F-0666-3648-7154-D7D8C4725B8C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1114425" y="3683003"/>
            <a:ext cx="4981575" cy="27813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2D8DCC23-EE3E-8EF8-F5B9-77081D0D3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F3964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66A1CEA5-A102-806F-19EB-66F593FBAD67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03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08038823-541A-FBB5-79D7-AAF2BA0E2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13" y="116862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E284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5D9971-DC4A-454C-84F1-B6FDF5FE2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5038" y="2237013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Заголовок 18">
            <a:extLst>
              <a:ext uri="{FF2B5EF4-FFF2-40B4-BE49-F238E27FC236}">
                <a16:creationId xmlns:a16="http://schemas.microsoft.com/office/drawing/2014/main" id="{4D9E5FDE-644B-CED3-E4BE-6CADCFAC1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F3964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D71F8C97-8BA0-5B06-4B1E-D3D0437EC88A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719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58922CF0-E391-641E-8D5B-9E3A207C9DD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390650" y="1149350"/>
            <a:ext cx="4705350" cy="3571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Мультимедиа 7">
            <a:extLst>
              <a:ext uri="{FF2B5EF4-FFF2-40B4-BE49-F238E27FC236}">
                <a16:creationId xmlns:a16="http://schemas.microsoft.com/office/drawing/2014/main" id="{632FD1E3-DEA5-08F9-3B96-3BD1D62E2C9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6400800" y="1149350"/>
            <a:ext cx="4010025" cy="2381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6A3DA85-F0B3-495A-5E9C-B0395D1AC3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0800" y="3873500"/>
            <a:ext cx="4010025" cy="2857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89483423-78FB-5F97-C28A-4226ED5C2C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F3964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7F106A54-A575-FBC7-CF40-D00E1F082BF4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61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1A446B62-1214-42C9-EB7E-2963C05EF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25E5E4C0-6580-9B28-35BE-AD5736E9E1E5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19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ультимедиа 3">
            <a:extLst>
              <a:ext uri="{FF2B5EF4-FFF2-40B4-BE49-F238E27FC236}">
                <a16:creationId xmlns:a16="http://schemas.microsoft.com/office/drawing/2014/main" id="{90214B70-54C2-E842-1843-C18A2554319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1176338" y="1176338"/>
            <a:ext cx="4629150" cy="22526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Рисунок SmartArt 5">
            <a:extLst>
              <a:ext uri="{FF2B5EF4-FFF2-40B4-BE49-F238E27FC236}">
                <a16:creationId xmlns:a16="http://schemas.microsoft.com/office/drawing/2014/main" id="{8E8B6C3A-0124-4A0F-1A9A-05D0B727E3E4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6400800" y="1176338"/>
            <a:ext cx="5138738" cy="22526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F47E032-035C-58DD-196E-F7BDEF2D7D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1888" y="3948113"/>
            <a:ext cx="4819650" cy="2641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  <a:lvl3pPr>
              <a:defRPr>
                <a:solidFill>
                  <a:srgbClr val="0E2841"/>
                </a:solidFill>
              </a:defRPr>
            </a:lvl3pPr>
            <a:lvl4pPr>
              <a:defRPr>
                <a:solidFill>
                  <a:srgbClr val="0E2841"/>
                </a:solidFill>
              </a:defRPr>
            </a:lvl4pPr>
            <a:lvl5pPr>
              <a:defRPr>
                <a:solidFill>
                  <a:srgbClr val="0E284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Заголовок 18">
            <a:extLst>
              <a:ext uri="{FF2B5EF4-FFF2-40B4-BE49-F238E27FC236}">
                <a16:creationId xmlns:a16="http://schemas.microsoft.com/office/drawing/2014/main" id="{90AB7228-260C-14CB-DD3D-429B96D207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F3964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BD0A32A4-0BAB-6EBF-781F-CF531256E5D6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16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995DBEC4-C757-86B6-46B3-A88D170CCD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8425" y="1038225"/>
            <a:ext cx="4248150" cy="239077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66F9A4F9-6365-0414-82E4-218344DA95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92500" y="2590118"/>
            <a:ext cx="4248150" cy="239077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76BEFD6-90DA-FEB8-8EFB-66C44648A9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8425" y="5267325"/>
            <a:ext cx="9382125" cy="1352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3" name="Рисунок 5">
            <a:extLst>
              <a:ext uri="{FF2B5EF4-FFF2-40B4-BE49-F238E27FC236}">
                <a16:creationId xmlns:a16="http://schemas.microsoft.com/office/drawing/2014/main" id="{D163FA23-A45C-606B-0241-7D947FB2AD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02400" y="1038224"/>
            <a:ext cx="4248150" cy="239077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Заголовок 18">
            <a:extLst>
              <a:ext uri="{FF2B5EF4-FFF2-40B4-BE49-F238E27FC236}">
                <a16:creationId xmlns:a16="http://schemas.microsoft.com/office/drawing/2014/main" id="{CF7AD741-C104-9D98-9438-1DCDD8DB4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F3964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A7B9AC1E-85F6-5411-F84F-15CFBF30FD95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842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4E813213-DF1D-FD87-6912-05EACD52C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1344A522-D00E-06F4-1DC7-E8CF2035EDD5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9505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есто для изображения из Интернета 4">
            <a:extLst>
              <a:ext uri="{FF2B5EF4-FFF2-40B4-BE49-F238E27FC236}">
                <a16:creationId xmlns:a16="http://schemas.microsoft.com/office/drawing/2014/main" id="{CB9E6352-C153-5C41-3849-B2CD11321C3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1000125" y="1066800"/>
            <a:ext cx="4800600" cy="2695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Заполнитель Cameo 7">
            <a:extLst>
              <a:ext uri="{FF2B5EF4-FFF2-40B4-BE49-F238E27FC236}">
                <a16:creationId xmlns:a16="http://schemas.microsoft.com/office/drawing/2014/main" id="{1FF05831-3A7D-8C45-A585-29ECA4E14EAB}"/>
              </a:ext>
            </a:extLst>
          </p:cNvPr>
          <p:cNvSpPr>
            <a:spLocks noGrp="1"/>
          </p:cNvSpPr>
          <p:nvPr>
            <p:ph type="media" sz="quarter" idx="11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6096000" y="1066800"/>
            <a:ext cx="4000500" cy="2695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84373C46-D450-1BA1-DE87-945A503BD3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125" y="3962400"/>
            <a:ext cx="9096375" cy="21907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  <a:lvl3pPr>
              <a:defRPr>
                <a:solidFill>
                  <a:srgbClr val="0E2841"/>
                </a:solidFill>
              </a:defRPr>
            </a:lvl3pPr>
            <a:lvl4pPr>
              <a:defRPr>
                <a:solidFill>
                  <a:srgbClr val="0E2841"/>
                </a:solidFill>
              </a:defRPr>
            </a:lvl4pPr>
            <a:lvl5pPr>
              <a:defRPr>
                <a:solidFill>
                  <a:srgbClr val="0E284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F850AE61-BB7D-7A30-0DB2-A1A069375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125" y="303212"/>
            <a:ext cx="10211957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42E71D16-5FCE-1A00-899B-B6FD99777AD6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2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7E076-8EF4-37FB-316E-9985730C7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7360" y="939891"/>
            <a:ext cx="7531825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F3964"/>
                </a:solidFill>
              </a:defRPr>
            </a:lvl1pPr>
          </a:lstStyle>
          <a:p>
            <a:r>
              <a:rPr lang="ru-RU" sz="4400" dirty="0"/>
              <a:t>Заголовок </a:t>
            </a:r>
            <a:r>
              <a:rPr lang="en-US" sz="4400" dirty="0"/>
              <a:t>Arial, </a:t>
            </a:r>
            <a:r>
              <a:rPr lang="ru-RU" sz="4400" dirty="0"/>
              <a:t>44 </a:t>
            </a:r>
            <a:r>
              <a:rPr lang="en-US" sz="4400" dirty="0"/>
              <a:t>pt</a:t>
            </a:r>
            <a:r>
              <a:rPr lang="ru-RU" sz="4400" dirty="0"/>
              <a:t> </a:t>
            </a:r>
            <a:endParaRPr lang="en-US" sz="44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67C4FCC-BEA7-58D7-C742-DEE6A4A5C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7360" y="3437210"/>
            <a:ext cx="8629650" cy="13255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>
            <a:lvl1pPr marL="0" indent="0">
              <a:buNone/>
              <a:defRPr>
                <a:solidFill>
                  <a:srgbClr val="1F3964"/>
                </a:solidFill>
              </a:defRPr>
            </a:lvl1pPr>
            <a:lvl3pPr marL="914400" indent="0">
              <a:buNone/>
              <a:defRPr i="1">
                <a:solidFill>
                  <a:srgbClr val="1F3964"/>
                </a:solidFill>
              </a:defRPr>
            </a:lvl3pPr>
          </a:lstStyle>
          <a:p>
            <a:r>
              <a:rPr lang="ru-RU" dirty="0"/>
              <a:t>Авторы </a:t>
            </a:r>
            <a:r>
              <a:rPr lang="en-US" dirty="0"/>
              <a:t>Arial</a:t>
            </a:r>
            <a:r>
              <a:rPr lang="ru-RU" dirty="0"/>
              <a:t>, 28 </a:t>
            </a:r>
            <a:r>
              <a:rPr lang="en-US" dirty="0"/>
              <a:t>pt</a:t>
            </a:r>
          </a:p>
          <a:p>
            <a:pPr lvl="2"/>
            <a:r>
              <a:rPr lang="ru-RU" dirty="0"/>
              <a:t>Пример:</a:t>
            </a:r>
            <a:r>
              <a:rPr lang="en-US" dirty="0"/>
              <a:t> </a:t>
            </a:r>
            <a:r>
              <a:rPr lang="ru-RU" dirty="0"/>
              <a:t>Аффилиация, </a:t>
            </a:r>
            <a:r>
              <a:rPr lang="en-US" dirty="0"/>
              <a:t>Arial, </a:t>
            </a:r>
            <a:r>
              <a:rPr lang="ru-RU" dirty="0"/>
              <a:t>курсив 20 </a:t>
            </a:r>
            <a:r>
              <a:rPr lang="en-US" dirty="0"/>
              <a:t>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570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SmartArt 4">
            <a:extLst>
              <a:ext uri="{FF2B5EF4-FFF2-40B4-BE49-F238E27FC236}">
                <a16:creationId xmlns:a16="http://schemas.microsoft.com/office/drawing/2014/main" id="{B857C14C-DD18-5A28-1ADC-9EED798DBA11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781048" y="962026"/>
            <a:ext cx="4981575" cy="24669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0FB1740-D70C-EF8A-7EB2-9EE3FE4C2B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962026"/>
            <a:ext cx="3895725" cy="5410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  <a:lvl3pPr>
              <a:defRPr>
                <a:solidFill>
                  <a:srgbClr val="0E2841"/>
                </a:solidFill>
              </a:defRPr>
            </a:lvl3pPr>
            <a:lvl4pPr>
              <a:defRPr>
                <a:solidFill>
                  <a:srgbClr val="0E2841"/>
                </a:solidFill>
              </a:defRPr>
            </a:lvl4pPr>
            <a:lvl5pPr>
              <a:defRPr>
                <a:solidFill>
                  <a:srgbClr val="0E284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SmartArt 4">
            <a:extLst>
              <a:ext uri="{FF2B5EF4-FFF2-40B4-BE49-F238E27FC236}">
                <a16:creationId xmlns:a16="http://schemas.microsoft.com/office/drawing/2014/main" id="{7D53322F-0666-3648-7154-D7D8C4725B8C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781048" y="3581403"/>
            <a:ext cx="4981575" cy="2781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A2B8564F-0C7C-AE83-7548-887B7899B7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048" y="222249"/>
            <a:ext cx="10302847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CD01B6C7-ACB1-B773-96F0-ABB1E8BDD392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491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08038823-541A-FBB5-79D7-AAF2BA0E2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013" y="1052513"/>
            <a:ext cx="5297733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E284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5D9971-DC4A-454C-84F1-B6FDF5FE2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838" y="2120899"/>
            <a:ext cx="5300662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rgbClr val="0E284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аблица 5">
            <a:extLst>
              <a:ext uri="{FF2B5EF4-FFF2-40B4-BE49-F238E27FC236}">
                <a16:creationId xmlns:a16="http://schemas.microsoft.com/office/drawing/2014/main" id="{65A56EB8-A38E-52F0-0F98-F886FFDD592B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096000" y="1052513"/>
            <a:ext cx="4445000" cy="47529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Заголовок 18">
            <a:extLst>
              <a:ext uri="{FF2B5EF4-FFF2-40B4-BE49-F238E27FC236}">
                <a16:creationId xmlns:a16="http://schemas.microsoft.com/office/drawing/2014/main" id="{F5D44E2C-F9FA-6292-88F9-335B7DA3C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38" y="266701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A260F587-1707-E9FD-F1D9-03B1C706B685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8284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58922CF0-E391-641E-8D5B-9E3A207C9DD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95300" y="1047750"/>
            <a:ext cx="4705350" cy="3571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Мультимедиа 7">
            <a:extLst>
              <a:ext uri="{FF2B5EF4-FFF2-40B4-BE49-F238E27FC236}">
                <a16:creationId xmlns:a16="http://schemas.microsoft.com/office/drawing/2014/main" id="{632FD1E3-DEA5-08F9-3B96-3BD1D62E2C9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5505450" y="1047750"/>
            <a:ext cx="4010025" cy="2381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06A3DA85-F0B3-495A-5E9C-B0395D1AC3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5450" y="3771900"/>
            <a:ext cx="4010025" cy="2857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F4DB8DDD-463E-7804-B81C-C1BDAF53E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" y="228600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32DB392B-E314-376D-BE70-C986C717179A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480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>
            <a:extLst>
              <a:ext uri="{FF2B5EF4-FFF2-40B4-BE49-F238E27FC236}">
                <a16:creationId xmlns:a16="http://schemas.microsoft.com/office/drawing/2014/main" id="{995DBEC4-C757-86B6-46B3-A88D170CCD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9575" y="1038225"/>
            <a:ext cx="4248150" cy="2390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66F9A4F9-6365-0414-82E4-218344DA95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33650" y="2633661"/>
            <a:ext cx="4248150" cy="2390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76BEFD6-90DA-FEB8-8EFB-66C44648A9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575" y="5267325"/>
            <a:ext cx="9382125" cy="1352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3" name="Рисунок 5">
            <a:extLst>
              <a:ext uri="{FF2B5EF4-FFF2-40B4-BE49-F238E27FC236}">
                <a16:creationId xmlns:a16="http://schemas.microsoft.com/office/drawing/2014/main" id="{877AB814-44F9-1E22-998B-531D12F557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038224"/>
            <a:ext cx="4248150" cy="2390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Заголовок 18">
            <a:extLst>
              <a:ext uri="{FF2B5EF4-FFF2-40B4-BE49-F238E27FC236}">
                <a16:creationId xmlns:a16="http://schemas.microsoft.com/office/drawing/2014/main" id="{D9733514-1011-E689-24FE-D4D6ED8113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277063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99F2F1F4-B9F5-E850-113E-150DCEA0CC94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912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3F257F7D-CC5D-C40D-5A9C-0F2A7D3DAF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1F3964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D0229C8E-22E9-BB5B-F463-53197BCC3AE8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639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иаграмма 4">
            <a:extLst>
              <a:ext uri="{FF2B5EF4-FFF2-40B4-BE49-F238E27FC236}">
                <a16:creationId xmlns:a16="http://schemas.microsoft.com/office/drawing/2014/main" id="{67E5EF29-2376-2183-B914-23EF4007A17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238375" y="1076325"/>
            <a:ext cx="3857625" cy="2352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Рисунок SmartArt 6">
            <a:extLst>
              <a:ext uri="{FF2B5EF4-FFF2-40B4-BE49-F238E27FC236}">
                <a16:creationId xmlns:a16="http://schemas.microsoft.com/office/drawing/2014/main" id="{87587F2E-B7B4-03EF-E031-4718E7B50EB6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362700" y="1076325"/>
            <a:ext cx="5410200" cy="2352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764C8122-A3DF-17E9-ED66-22773D4418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8375" y="3562350"/>
            <a:ext cx="9534525" cy="30003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  <a:lvl2pPr>
              <a:defRPr>
                <a:solidFill>
                  <a:srgbClr val="0E2841"/>
                </a:solidFill>
              </a:defRPr>
            </a:lvl2pPr>
            <a:lvl3pPr>
              <a:defRPr>
                <a:solidFill>
                  <a:srgbClr val="0E2841"/>
                </a:solidFill>
              </a:defRPr>
            </a:lvl3pPr>
            <a:lvl4pPr>
              <a:defRPr>
                <a:solidFill>
                  <a:srgbClr val="0E2841"/>
                </a:solidFill>
              </a:defRPr>
            </a:lvl4pPr>
            <a:lvl5pPr>
              <a:defRPr>
                <a:solidFill>
                  <a:srgbClr val="0E284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73DAEACF-22E0-6F9F-C8DB-86478B1FB8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338833B8-287C-0CA7-E55E-DF5EC29D0C17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26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81A6120A-B785-AD64-174A-9050DC238A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09800" y="1047750"/>
            <a:ext cx="3762375" cy="2381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Рисунок SmartArt 7">
            <a:extLst>
              <a:ext uri="{FF2B5EF4-FFF2-40B4-BE49-F238E27FC236}">
                <a16:creationId xmlns:a16="http://schemas.microsoft.com/office/drawing/2014/main" id="{A3E2F899-A8D8-E328-E022-B970B1129CC0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219825" y="1047750"/>
            <a:ext cx="5648325" cy="51720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Заголовок 18">
            <a:extLst>
              <a:ext uri="{FF2B5EF4-FFF2-40B4-BE49-F238E27FC236}">
                <a16:creationId xmlns:a16="http://schemas.microsoft.com/office/drawing/2014/main" id="{CFC4F616-F405-D28B-6E3C-3D627667A2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C0808E90-B061-7DCF-B6A4-A1DC7E36A6C9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501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415E1EEC-F26C-3041-7A02-75F7AA22ACB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406415" y="1095375"/>
            <a:ext cx="4867275" cy="37528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3AD0FC83-C54F-040A-C629-232CDAA845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52675" y="1019175"/>
            <a:ext cx="3743325" cy="2409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5845A86D-26F7-7501-C164-5F02652935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47060" y="3571875"/>
            <a:ext cx="3743325" cy="2409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84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Заголовок 18">
            <a:extLst>
              <a:ext uri="{FF2B5EF4-FFF2-40B4-BE49-F238E27FC236}">
                <a16:creationId xmlns:a16="http://schemas.microsoft.com/office/drawing/2014/main" id="{A2FFE5D6-BD29-A7A8-DF64-2AB6EBA85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6502" y="288925"/>
            <a:ext cx="10515600" cy="6635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E2841"/>
                </a:solidFill>
              </a:defRPr>
            </a:lvl1pPr>
          </a:lstStyle>
          <a:p>
            <a:r>
              <a:rPr lang="ru-RU" dirty="0"/>
              <a:t>Заголовок, </a:t>
            </a:r>
            <a:r>
              <a:rPr lang="en-US" dirty="0"/>
              <a:t>Arial, 24 pt</a:t>
            </a:r>
            <a:endParaRPr lang="ru-RU" dirty="0"/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4B3F9C0A-EF84-D112-815D-01FA0CB3DC65}"/>
              </a:ext>
            </a:extLst>
          </p:cNvPr>
          <p:cNvSpPr txBox="1">
            <a:spLocks/>
          </p:cNvSpPr>
          <p:nvPr userDrawn="1"/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BBBF53-3657-449F-AD92-A9D21B340C17}" type="slidenum">
              <a:rPr lang="ru-RU" smtClean="0">
                <a:solidFill>
                  <a:schemeClr val="accent1"/>
                </a:solidFill>
              </a:rPr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9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7E076-8EF4-37FB-316E-9985730C7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7360" y="939891"/>
            <a:ext cx="7531825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ru-RU" sz="4400" dirty="0"/>
              <a:t>Заголовок </a:t>
            </a:r>
            <a:r>
              <a:rPr lang="en-US" sz="4400" dirty="0"/>
              <a:t>Arial, </a:t>
            </a:r>
            <a:r>
              <a:rPr lang="ru-RU" sz="4400" dirty="0"/>
              <a:t>44 </a:t>
            </a:r>
            <a:r>
              <a:rPr lang="en-US" sz="4400" dirty="0"/>
              <a:t>pt</a:t>
            </a:r>
            <a:r>
              <a:rPr lang="ru-RU" sz="4400" dirty="0"/>
              <a:t> </a:t>
            </a:r>
            <a:endParaRPr lang="en-US" sz="44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67C4FCC-BEA7-58D7-C742-DEE6A4A5C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7360" y="2880247"/>
            <a:ext cx="7531100" cy="5487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3pPr marL="914400" indent="0">
              <a:buNone/>
              <a:defRPr i="1">
                <a:solidFill>
                  <a:schemeClr val="bg2"/>
                </a:solidFill>
              </a:defRPr>
            </a:lvl3pPr>
          </a:lstStyle>
          <a:p>
            <a:r>
              <a:rPr lang="ru-RU" dirty="0"/>
              <a:t>Авторы </a:t>
            </a:r>
            <a:r>
              <a:rPr lang="en-US" dirty="0"/>
              <a:t>Arial</a:t>
            </a:r>
            <a:r>
              <a:rPr lang="ru-RU" dirty="0"/>
              <a:t>, 28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7BE7EC-6044-45B4-87E3-D2CA1D1DB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18085" y="3685291"/>
            <a:ext cx="7531100" cy="358502"/>
          </a:xfrm>
          <a:prstGeom prst="rect">
            <a:avLst/>
          </a:prstGeom>
        </p:spPr>
        <p:txBody>
          <a:bodyPr/>
          <a:lstStyle>
            <a:lvl3pPr marL="914400" indent="0">
              <a:buNone/>
              <a:defRPr i="1">
                <a:solidFill>
                  <a:schemeClr val="bg1"/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2"/>
            <a:r>
              <a:rPr lang="ru-RU" dirty="0"/>
              <a:t>Пример: Аффилиация, </a:t>
            </a:r>
            <a:r>
              <a:rPr lang="ru-RU" dirty="0" err="1"/>
              <a:t>Arial</a:t>
            </a:r>
            <a:r>
              <a:rPr lang="ru-RU" dirty="0"/>
              <a:t>, курсив 20 </a:t>
            </a:r>
            <a:r>
              <a:rPr lang="ru-RU" dirty="0" err="1"/>
              <a:t>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139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7E076-8EF4-37FB-316E-9985730C7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7360" y="939891"/>
            <a:ext cx="7531825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F3964"/>
                </a:solidFill>
              </a:defRPr>
            </a:lvl1pPr>
          </a:lstStyle>
          <a:p>
            <a:r>
              <a:rPr lang="ru-RU" sz="4400" dirty="0"/>
              <a:t>Заголовок </a:t>
            </a:r>
            <a:r>
              <a:rPr lang="en-US" sz="4400" dirty="0"/>
              <a:t>Arial, </a:t>
            </a:r>
            <a:r>
              <a:rPr lang="ru-RU" sz="4400" dirty="0"/>
              <a:t>44 </a:t>
            </a:r>
            <a:r>
              <a:rPr lang="en-US" sz="4400" dirty="0"/>
              <a:t>pt</a:t>
            </a:r>
            <a:r>
              <a:rPr lang="ru-RU" sz="4400" dirty="0"/>
              <a:t> </a:t>
            </a:r>
            <a:endParaRPr lang="en-US" sz="44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67C4FCC-BEA7-58D7-C742-DEE6A4A5C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7360" y="3437210"/>
            <a:ext cx="8629650" cy="13255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>
            <a:lvl1pPr marL="0" indent="0">
              <a:buNone/>
              <a:defRPr>
                <a:solidFill>
                  <a:srgbClr val="1F3964"/>
                </a:solidFill>
              </a:defRPr>
            </a:lvl1pPr>
            <a:lvl3pPr marL="914400" indent="0">
              <a:buNone/>
              <a:defRPr i="1">
                <a:solidFill>
                  <a:srgbClr val="1F3964"/>
                </a:solidFill>
              </a:defRPr>
            </a:lvl3pPr>
          </a:lstStyle>
          <a:p>
            <a:r>
              <a:rPr lang="ru-RU" dirty="0"/>
              <a:t>Авторы </a:t>
            </a:r>
            <a:r>
              <a:rPr lang="en-US" dirty="0"/>
              <a:t>Arial</a:t>
            </a:r>
            <a:r>
              <a:rPr lang="ru-RU" dirty="0"/>
              <a:t>, 28 </a:t>
            </a:r>
            <a:r>
              <a:rPr lang="en-US" dirty="0"/>
              <a:t>pt</a:t>
            </a:r>
          </a:p>
          <a:p>
            <a:pPr lvl="2"/>
            <a:r>
              <a:rPr lang="ru-RU" dirty="0"/>
              <a:t>Пример:</a:t>
            </a:r>
            <a:r>
              <a:rPr lang="en-US" dirty="0"/>
              <a:t> </a:t>
            </a:r>
            <a:r>
              <a:rPr lang="ru-RU" dirty="0"/>
              <a:t>Аффилиация, </a:t>
            </a:r>
            <a:r>
              <a:rPr lang="en-US" dirty="0"/>
              <a:t>Arial, </a:t>
            </a:r>
            <a:r>
              <a:rPr lang="ru-RU" dirty="0"/>
              <a:t>курсив 20 </a:t>
            </a:r>
            <a:r>
              <a:rPr lang="en-US" dirty="0"/>
              <a:t>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32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6013235-5423-65C7-5716-D356A84D4E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8291" y="1296942"/>
            <a:ext cx="10032555" cy="2259058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rgbClr val="1F3964"/>
                </a:solidFill>
              </a:defRPr>
            </a:lvl1pPr>
          </a:lstStyle>
          <a:p>
            <a:r>
              <a:rPr lang="ru-RU" sz="4400" dirty="0"/>
              <a:t>Заголовок </a:t>
            </a:r>
            <a:r>
              <a:rPr lang="en-US" sz="4400" dirty="0"/>
              <a:t>Arial, </a:t>
            </a:r>
            <a:r>
              <a:rPr lang="ru-RU" sz="4400" dirty="0"/>
              <a:t>44 </a:t>
            </a:r>
            <a:r>
              <a:rPr lang="en-US" sz="4400" dirty="0"/>
              <a:t>pt</a:t>
            </a:r>
            <a:r>
              <a:rPr lang="ru-RU" sz="4400" dirty="0"/>
              <a:t> </a:t>
            </a:r>
            <a:endParaRPr lang="en-US" sz="440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AABA520-26ED-D1AD-2A48-F4D99A51DF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8291" y="3875314"/>
            <a:ext cx="10032555" cy="1480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>
            <a:lvl1pPr marL="0" indent="0">
              <a:buNone/>
              <a:defRPr sz="2400">
                <a:solidFill>
                  <a:srgbClr val="03284D"/>
                </a:solidFill>
              </a:defRPr>
            </a:lvl1pPr>
            <a:lvl3pPr marL="914400" indent="0">
              <a:buNone/>
              <a:defRPr>
                <a:solidFill>
                  <a:srgbClr val="03284D"/>
                </a:solidFill>
              </a:defRPr>
            </a:lvl3pPr>
            <a:lvl5pPr marL="1828800" indent="0">
              <a:buNone/>
              <a:defRPr>
                <a:solidFill>
                  <a:srgbClr val="03284D"/>
                </a:solidFill>
              </a:defRPr>
            </a:lvl5pPr>
          </a:lstStyle>
          <a:p>
            <a:r>
              <a:rPr lang="ru-RU" dirty="0"/>
              <a:t>Авторы </a:t>
            </a:r>
            <a:r>
              <a:rPr lang="en-US" dirty="0"/>
              <a:t>Arial</a:t>
            </a:r>
            <a:r>
              <a:rPr lang="ru-RU" dirty="0"/>
              <a:t>, 24 </a:t>
            </a:r>
            <a:r>
              <a:rPr lang="en-US" dirty="0"/>
              <a:t>pt</a:t>
            </a:r>
          </a:p>
          <a:p>
            <a:pPr lvl="2"/>
            <a:r>
              <a:rPr lang="ru-RU" sz="2000" i="1" dirty="0"/>
              <a:t>Аффилиация</a:t>
            </a:r>
            <a:r>
              <a:rPr lang="en-US" sz="2000" i="1" dirty="0"/>
              <a:t>, Arial, </a:t>
            </a:r>
            <a:r>
              <a:rPr lang="ru-RU" sz="2000" i="1" dirty="0"/>
              <a:t>курсив,</a:t>
            </a:r>
            <a:r>
              <a:rPr lang="en-US" sz="2000" i="1" dirty="0"/>
              <a:t> </a:t>
            </a:r>
            <a:r>
              <a:rPr lang="ru-RU" sz="2000" i="1" dirty="0"/>
              <a:t>20</a:t>
            </a:r>
            <a:r>
              <a:rPr lang="en-US" sz="2000" i="1" dirty="0"/>
              <a:t> pt </a:t>
            </a:r>
            <a:endParaRPr lang="ru-RU" sz="2000" i="1" dirty="0"/>
          </a:p>
          <a:p>
            <a:pPr lvl="4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91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7037F5-2FC3-611B-F165-0F7A3871D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02134" y="6342158"/>
            <a:ext cx="6105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D4BBBF53-3657-449F-AD92-A9D21B340C1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657EE47-FB54-88A0-0F23-151A32AF56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613" y="1995488"/>
            <a:ext cx="4375150" cy="1433512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30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РАЗДЕЛ </a:t>
            </a:r>
            <a:r>
              <a:rPr lang="en-US" dirty="0"/>
              <a:t>I, Arial 30 pt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B25F6E4-A8FB-9F7F-3DAE-C56EF5C952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614" y="3578225"/>
            <a:ext cx="4375150" cy="1327150"/>
          </a:xfrm>
          <a:prstGeom prst="rect">
            <a:avLst/>
          </a:prstGeom>
        </p:spPr>
        <p:txBody>
          <a:bodyPr/>
          <a:lstStyle>
            <a:lvl2pPr marL="0" indent="0" algn="ctr">
              <a:buFont typeface="Arial" panose="020B0604020202020204" pitchFamily="34" charset="0"/>
              <a:buNone/>
              <a:defRPr b="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ru-RU" dirty="0"/>
              <a:t>Подзаголовок, </a:t>
            </a:r>
            <a:r>
              <a:rPr lang="en-US" dirty="0"/>
              <a:t>Arial, 24 pt</a:t>
            </a:r>
          </a:p>
        </p:txBody>
      </p:sp>
    </p:spTree>
    <p:extLst>
      <p:ext uri="{BB962C8B-B14F-4D97-AF65-F5344CB8AC3E}">
        <p14:creationId xmlns:p14="http://schemas.microsoft.com/office/powerpoint/2010/main" val="3854500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.gi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2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3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1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.png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47A3EC-5318-3D3D-21DC-C8B068AC488E}"/>
              </a:ext>
            </a:extLst>
          </p:cNvPr>
          <p:cNvSpPr/>
          <p:nvPr userDrawn="1"/>
        </p:nvSpPr>
        <p:spPr>
          <a:xfrm>
            <a:off x="1337860" y="5778000"/>
            <a:ext cx="10854140" cy="1080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398AF9-4AC0-3E37-02FC-773A319519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741C5D3-4BD4-4F38-8730-3A1C6E95C5C8}"/>
              </a:ext>
            </a:extLst>
          </p:cNvPr>
          <p:cNvGrpSpPr/>
          <p:nvPr userDrawn="1"/>
        </p:nvGrpSpPr>
        <p:grpSpPr>
          <a:xfrm>
            <a:off x="-389291" y="182249"/>
            <a:ext cx="9566486" cy="6585751"/>
            <a:chOff x="-389291" y="182249"/>
            <a:chExt cx="9566486" cy="6585751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7A2B9AB-28EC-40AA-7A5A-067530C05C9A}"/>
                </a:ext>
              </a:extLst>
            </p:cNvPr>
            <p:cNvSpPr/>
            <p:nvPr userDrawn="1"/>
          </p:nvSpPr>
          <p:spPr>
            <a:xfrm>
              <a:off x="-70257" y="182249"/>
              <a:ext cx="1833539" cy="20292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ts val="16800"/>
                </a:lnSpc>
              </a:pPr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В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EF44A0D-21A2-AFB5-90D8-23B368DC84CC}"/>
                </a:ext>
              </a:extLst>
            </p:cNvPr>
            <p:cNvSpPr/>
            <p:nvPr userDrawn="1"/>
          </p:nvSpPr>
          <p:spPr>
            <a:xfrm>
              <a:off x="-222657" y="1549284"/>
              <a:ext cx="2138340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Н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E9F9EA1F-091D-48E7-28AD-AA74C4109A69}"/>
                </a:ext>
              </a:extLst>
            </p:cNvPr>
            <p:cNvSpPr/>
            <p:nvPr userDrawn="1"/>
          </p:nvSpPr>
          <p:spPr>
            <a:xfrm>
              <a:off x="-389291" y="4982896"/>
              <a:ext cx="24431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О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EAADD9B-CDCE-244A-90A8-C27F225554E3}"/>
                </a:ext>
              </a:extLst>
            </p:cNvPr>
            <p:cNvSpPr/>
            <p:nvPr userDrawn="1"/>
          </p:nvSpPr>
          <p:spPr>
            <a:xfrm>
              <a:off x="374245" y="5254608"/>
              <a:ext cx="880295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50" dirty="0" err="1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кеангеология</a:t>
              </a:r>
              <a:endParaRPr lang="ru-RU" sz="8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74482924-37FF-D9C8-1A4F-5A33E98E8707}"/>
                </a:ext>
              </a:extLst>
            </p:cNvPr>
            <p:cNvSpPr/>
            <p:nvPr userDrawn="1"/>
          </p:nvSpPr>
          <p:spPr>
            <a:xfrm>
              <a:off x="-222657" y="2707985"/>
              <a:ext cx="2138340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И</a:t>
              </a: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6991255A-80A7-8F2E-118C-0542791F4F77}"/>
                </a:ext>
              </a:extLst>
            </p:cNvPr>
            <p:cNvSpPr/>
            <p:nvPr userDrawn="1"/>
          </p:nvSpPr>
          <p:spPr>
            <a:xfrm>
              <a:off x="-211491" y="3853228"/>
              <a:ext cx="2138340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И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3DBEE15-FD27-4815-B1C5-2484824F8876}"/>
              </a:ext>
            </a:extLst>
          </p:cNvPr>
          <p:cNvSpPr txBox="1"/>
          <p:nvPr userDrawn="1"/>
        </p:nvSpPr>
        <p:spPr>
          <a:xfrm>
            <a:off x="10964186" y="6068563"/>
            <a:ext cx="9517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vniio.ru</a:t>
            </a:r>
            <a:endParaRPr lang="ru-RU" sz="1600" b="1" i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 descr="Изображение выглядит как графическая вставка, логотип, Графи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75979E-56A4-AE43-D65E-50EF2A6188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5875" l="4250" r="95250">
                        <a14:foregroundMark x1="14875" y1="19000" x2="36250" y2="20875"/>
                        <a14:foregroundMark x1="36250" y1="20875" x2="49625" y2="15875"/>
                        <a14:foregroundMark x1="45375" y1="16250" x2="45375" y2="16250"/>
                        <a14:foregroundMark x1="29750" y1="7125" x2="51750" y2="7125"/>
                        <a14:foregroundMark x1="51750" y1="7125" x2="72750" y2="25750"/>
                        <a14:foregroundMark x1="72750" y1="25750" x2="70625" y2="39750"/>
                        <a14:foregroundMark x1="70625" y1="39750" x2="59250" y2="51875"/>
                        <a14:foregroundMark x1="59250" y1="51875" x2="36250" y2="54625"/>
                        <a14:foregroundMark x1="36250" y1="54625" x2="22625" y2="50875"/>
                        <a14:foregroundMark x1="22625" y1="50875" x2="15875" y2="36500"/>
                        <a14:foregroundMark x1="15875" y1="36500" x2="19875" y2="26750"/>
                        <a14:foregroundMark x1="19875" y1="26750" x2="21625" y2="26000"/>
                        <a14:foregroundMark x1="40375" y1="4625" x2="47500" y2="4375"/>
                        <a14:foregroundMark x1="47500" y1="4375" x2="58000" y2="5750"/>
                        <a14:foregroundMark x1="58000" y1="5750" x2="79375" y2="24500"/>
                        <a14:foregroundMark x1="79375" y1="24500" x2="87875" y2="44500"/>
                        <a14:foregroundMark x1="87875" y1="44500" x2="84625" y2="67625"/>
                        <a14:foregroundMark x1="84625" y1="67625" x2="72625" y2="83125"/>
                        <a14:foregroundMark x1="72625" y1="83125" x2="53875" y2="88750"/>
                        <a14:foregroundMark x1="53875" y1="88750" x2="31500" y2="82500"/>
                        <a14:foregroundMark x1="31500" y1="82500" x2="16875" y2="64500"/>
                        <a14:foregroundMark x1="16875" y1="64500" x2="13750" y2="44500"/>
                        <a14:foregroundMark x1="13750" y1="44500" x2="20500" y2="27125"/>
                        <a14:foregroundMark x1="6750" y1="29875" x2="4250" y2="53625"/>
                        <a14:foregroundMark x1="4250" y1="53625" x2="6125" y2="62750"/>
                        <a14:foregroundMark x1="34250" y1="94000" x2="55500" y2="95875"/>
                        <a14:foregroundMark x1="55500" y1="95875" x2="65125" y2="93500"/>
                        <a14:foregroundMark x1="95250" y1="47875" x2="95250" y2="47875"/>
                        <a14:foregroundMark x1="54250" y1="61000" x2="54250" y2="61000"/>
                        <a14:foregroundMark x1="49625" y1="62500" x2="49625" y2="62500"/>
                        <a14:foregroundMark x1="53000" y1="62375" x2="53000" y2="62375"/>
                        <a14:foregroundMark x1="54250" y1="63375" x2="54250" y2="63375"/>
                        <a14:foregroundMark x1="57750" y1="65875" x2="57750" y2="65875"/>
                        <a14:foregroundMark x1="58375" y1="65125" x2="58375" y2="65125"/>
                        <a14:foregroundMark x1="60750" y1="65750" x2="60750" y2="65750"/>
                        <a14:foregroundMark x1="61000" y1="66125" x2="61000" y2="67000"/>
                        <a14:foregroundMark x1="60750" y1="67250" x2="60750" y2="67250"/>
                        <a14:foregroundMark x1="59125" y1="68875" x2="59125" y2="68875"/>
                        <a14:foregroundMark x1="37750" y1="65500" x2="37750" y2="65500"/>
                        <a14:foregroundMark x1="40750" y1="68875" x2="40750" y2="68875"/>
                        <a14:foregroundMark x1="40750" y1="68500" x2="40750" y2="68500"/>
                        <a14:foregroundMark x1="40375" y1="67000" x2="40375" y2="67000"/>
                        <a14:foregroundMark x1="39750" y1="66375" x2="39750" y2="66375"/>
                        <a14:foregroundMark x1="52250" y1="71750" x2="52250" y2="71750"/>
                        <a14:foregroundMark x1="52250" y1="71625" x2="52250" y2="71625"/>
                        <a14:foregroundMark x1="52250" y1="71625" x2="52250" y2="71625"/>
                        <a14:foregroundMark x1="49625" y1="66625" x2="49625" y2="66625"/>
                        <a14:foregroundMark x1="49625" y1="66500" x2="49625" y2="66500"/>
                        <a14:foregroundMark x1="49625" y1="66500" x2="49625" y2="66500"/>
                        <a14:foregroundMark x1="42875" y1="59000" x2="42875" y2="59000"/>
                        <a14:foregroundMark x1="42875" y1="59000" x2="42875" y2="59000"/>
                        <a14:foregroundMark x1="42875" y1="59000" x2="42875" y2="59000"/>
                        <a14:foregroundMark x1="44125" y1="61500" x2="44125" y2="61500"/>
                        <a14:foregroundMark x1="44750" y1="61750" x2="44750" y2="61750"/>
                        <a14:foregroundMark x1="46000" y1="60750" x2="46000" y2="60750"/>
                        <a14:foregroundMark x1="46500" y1="59875" x2="46500" y2="59875"/>
                        <a14:foregroundMark x1="53000" y1="59750" x2="53000" y2="59750"/>
                        <a14:foregroundMark x1="53000" y1="59750" x2="53000" y2="59750"/>
                        <a14:foregroundMark x1="53000" y1="59750" x2="53000" y2="59750"/>
                        <a14:foregroundMark x1="53750" y1="60375" x2="53750" y2="60375"/>
                        <a14:foregroundMark x1="54500" y1="60250" x2="54500" y2="60250"/>
                        <a14:foregroundMark x1="56000" y1="59500" x2="56500" y2="58625"/>
                        <a14:foregroundMark x1="51000" y1="64750" x2="51000" y2="64750"/>
                        <a14:foregroundMark x1="51000" y1="64625" x2="51000" y2="64625"/>
                        <a14:foregroundMark x1="49000" y1="64500" x2="49000" y2="64500"/>
                        <a14:foregroundMark x1="67125" y1="49000" x2="67125" y2="49000"/>
                        <a14:foregroundMark x1="67125" y1="49000" x2="67125" y2="49000"/>
                        <a14:foregroundMark x1="67125" y1="49000" x2="67125" y2="49000"/>
                        <a14:foregroundMark x1="65750" y1="51125" x2="65750" y2="51125"/>
                        <a14:foregroundMark x1="63750" y1="52375" x2="63750" y2="52375"/>
                        <a14:foregroundMark x1="56000" y1="50750" x2="56000" y2="50750"/>
                        <a14:foregroundMark x1="54250" y1="49750" x2="54250" y2="49750"/>
                        <a14:foregroundMark x1="54250" y1="49125" x2="54250" y2="49125"/>
                        <a14:foregroundMark x1="55500" y1="49125" x2="55500" y2="49125"/>
                        <a14:foregroundMark x1="53625" y1="44625" x2="53625" y2="44625"/>
                        <a14:foregroundMark x1="53625" y1="44625" x2="53625" y2="44625"/>
                        <a14:foregroundMark x1="50750" y1="44625" x2="50750" y2="44625"/>
                        <a14:foregroundMark x1="50750" y1="44500" x2="50750" y2="44500"/>
                        <a14:foregroundMark x1="48250" y1="44500" x2="48250" y2="44500"/>
                        <a14:foregroundMark x1="47375" y1="44250" x2="47375" y2="44250"/>
                        <a14:foregroundMark x1="46750" y1="39750" x2="46750" y2="39750"/>
                        <a14:foregroundMark x1="46750" y1="39625" x2="46750" y2="39625"/>
                        <a14:foregroundMark x1="52750" y1="40250" x2="52750" y2="40250"/>
                        <a14:foregroundMark x1="52750" y1="40250" x2="52750" y2="40250"/>
                        <a14:foregroundMark x1="55250" y1="34750" x2="55250" y2="34750"/>
                        <a14:foregroundMark x1="55250" y1="34625" x2="55250" y2="34625"/>
                        <a14:foregroundMark x1="55250" y1="34625" x2="55250" y2="34625"/>
                        <a14:foregroundMark x1="55750" y1="35000" x2="55750" y2="35000"/>
                        <a14:foregroundMark x1="56000" y1="35250" x2="56000" y2="35250"/>
                        <a14:foregroundMark x1="62500" y1="35125" x2="62500" y2="35125"/>
                        <a14:foregroundMark x1="62500" y1="35125" x2="62500" y2="35125"/>
                        <a14:foregroundMark x1="55000" y1="39875" x2="55000" y2="39875"/>
                        <a14:foregroundMark x1="55000" y1="39875" x2="55000" y2="39875"/>
                        <a14:foregroundMark x1="43375" y1="35250" x2="43375" y2="35250"/>
                        <a14:foregroundMark x1="43375" y1="35250" x2="43375" y2="35250"/>
                        <a14:foregroundMark x1="37500" y1="35375" x2="37500" y2="35375"/>
                        <a14:foregroundMark x1="37500" y1="35375" x2="37500" y2="35375"/>
                        <a14:foregroundMark x1="42250" y1="30000" x2="42250" y2="30000"/>
                        <a14:foregroundMark x1="42250" y1="29875" x2="42250" y2="29875"/>
                        <a14:foregroundMark x1="47625" y1="23500" x2="47625" y2="23500"/>
                        <a14:foregroundMark x1="47625" y1="23500" x2="47625" y2="23500"/>
                        <a14:foregroundMark x1="53000" y1="23625" x2="53000" y2="23625"/>
                        <a14:foregroundMark x1="53000" y1="23625" x2="53000" y2="23625"/>
                        <a14:foregroundMark x1="57500" y1="29875" x2="57500" y2="29875"/>
                        <a14:foregroundMark x1="57500" y1="29875" x2="57500" y2="29875"/>
                        <a14:foregroundMark x1="45125" y1="35875" x2="45125" y2="35875"/>
                        <a14:foregroundMark x1="45125" y1="35875" x2="45125" y2="35875"/>
                        <a14:foregroundMark x1="33375" y1="47500" x2="33375" y2="47500"/>
                        <a14:foregroundMark x1="33375" y1="47500" x2="33375" y2="47500"/>
                        <a14:foregroundMark x1="33625" y1="44875" x2="33625" y2="44875"/>
                        <a14:foregroundMark x1="33625" y1="44875" x2="33625" y2="44875"/>
                        <a14:foregroundMark x1="29750" y1="42625" x2="29750" y2="42625"/>
                        <a14:foregroundMark x1="29750" y1="42500" x2="29750" y2="42500"/>
                        <a14:foregroundMark x1="28375" y1="40750" x2="28375" y2="40750"/>
                        <a14:foregroundMark x1="28375" y1="40750" x2="28375" y2="40750"/>
                        <a14:foregroundMark x1="24000" y1="34250" x2="24000" y2="34250"/>
                        <a14:foregroundMark x1="24000" y1="34250" x2="24000" y2="34250"/>
                        <a14:foregroundMark x1="22000" y1="32750" x2="22000" y2="32750"/>
                        <a14:foregroundMark x1="22000" y1="32750" x2="22000" y2="32750"/>
                        <a14:foregroundMark x1="22125" y1="40875" x2="22125" y2="40875"/>
                        <a14:foregroundMark x1="22125" y1="40875" x2="22125" y2="40875"/>
                        <a14:foregroundMark x1="19750" y1="38875" x2="19750" y2="38875"/>
                        <a14:foregroundMark x1="19750" y1="38875" x2="19750" y2="38875"/>
                        <a14:foregroundMark x1="27875" y1="44125" x2="27875" y2="44125"/>
                        <a14:foregroundMark x1="27875" y1="44000" x2="27875" y2="44000"/>
                        <a14:foregroundMark x1="27750" y1="47375" x2="27750" y2="47375"/>
                        <a14:foregroundMark x1="27750" y1="47250" x2="27750" y2="47250"/>
                        <a14:foregroundMark x1="24875" y1="55000" x2="24875" y2="55000"/>
                        <a14:foregroundMark x1="24875" y1="55000" x2="24875" y2="55000"/>
                        <a14:foregroundMark x1="28625" y1="58625" x2="28625" y2="58625"/>
                        <a14:foregroundMark x1="28625" y1="58625" x2="28625" y2="58625"/>
                        <a14:foregroundMark x1="35750" y1="55750" x2="35750" y2="55750"/>
                        <a14:foregroundMark x1="43375" y1="49500" x2="43375" y2="49500"/>
                        <a14:foregroundMark x1="61000" y1="56000" x2="61000" y2="56000"/>
                        <a14:foregroundMark x1="63750" y1="55875" x2="63750" y2="55875"/>
                        <a14:foregroundMark x1="67375" y1="54625" x2="67375" y2="54625"/>
                        <a14:foregroundMark x1="70125" y1="50500" x2="70125" y2="50500"/>
                        <a14:foregroundMark x1="72000" y1="46375" x2="72000" y2="46375"/>
                        <a14:foregroundMark x1="75500" y1="35125" x2="75500" y2="35125"/>
                        <a14:foregroundMark x1="78000" y1="32500" x2="78000" y2="32500"/>
                        <a14:foregroundMark x1="78000" y1="32500" x2="78000" y2="32500"/>
                        <a14:foregroundMark x1="79625" y1="39500" x2="79625" y2="39500"/>
                        <a14:foregroundMark x1="79625" y1="39500" x2="79625" y2="39500"/>
                        <a14:foregroundMark x1="80250" y1="45375" x2="80250" y2="45375"/>
                        <a14:foregroundMark x1="80250" y1="45375" x2="80250" y2="45375"/>
                        <a14:foregroundMark x1="77875" y1="51750" x2="77875" y2="51750"/>
                        <a14:foregroundMark x1="77875" y1="51750" x2="77875" y2="51750"/>
                        <a14:foregroundMark x1="74875" y1="55750" x2="74875" y2="55750"/>
                        <a14:foregroundMark x1="74875" y1="55750" x2="74875" y2="55750"/>
                        <a14:foregroundMark x1="71625" y1="58500" x2="71625" y2="58500"/>
                        <a14:foregroundMark x1="71625" y1="58500" x2="71625" y2="58500"/>
                        <a14:foregroundMark x1="58875" y1="78875" x2="58875" y2="78875"/>
                        <a14:foregroundMark x1="55250" y1="81750" x2="55250" y2="81750"/>
                        <a14:foregroundMark x1="49750" y1="83750" x2="49750" y2="83750"/>
                        <a14:foregroundMark x1="45125" y1="82000" x2="45125" y2="82000"/>
                        <a14:foregroundMark x1="45250" y1="82000" x2="45250" y2="82000"/>
                        <a14:foregroundMark x1="43875" y1="79250" x2="43875" y2="79250"/>
                        <a14:foregroundMark x1="43875" y1="79250" x2="43875" y2="79250"/>
                        <a14:foregroundMark x1="41375" y1="79000" x2="41375" y2="79000"/>
                        <a14:foregroundMark x1="41375" y1="79000" x2="41375" y2="7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074" y="450883"/>
            <a:ext cx="1260000" cy="126000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текст, логотип, Торговая мар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D7D8912-F9A4-1BEA-7DD5-DEAEE56BF4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74" y="415800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pos="461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357EBCA-5DC7-4045-5EBA-CA525191E95E}"/>
              </a:ext>
            </a:extLst>
          </p:cNvPr>
          <p:cNvSpPr/>
          <p:nvPr userDrawn="1"/>
        </p:nvSpPr>
        <p:spPr>
          <a:xfrm>
            <a:off x="0" y="0"/>
            <a:ext cx="5158342" cy="6858001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53A1B6BA-8FDA-4615-9C3E-A8D24020A66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3" t="6576" r="7373" b="6718"/>
          <a:stretch/>
        </p:blipFill>
        <p:spPr>
          <a:xfrm>
            <a:off x="1972130" y="5638006"/>
            <a:ext cx="899270" cy="900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логотип, Торговая мар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747CED8-2DAC-4772-A791-0CC9345CFAD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65" y="319994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4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0E91D35-D4A1-BAF8-EFDB-0FC94C87BEE0}"/>
              </a:ext>
            </a:extLst>
          </p:cNvPr>
          <p:cNvSpPr/>
          <p:nvPr userDrawn="1"/>
        </p:nvSpPr>
        <p:spPr>
          <a:xfrm>
            <a:off x="0" y="6344231"/>
            <a:ext cx="12192000" cy="525294"/>
          </a:xfrm>
          <a:prstGeom prst="rect">
            <a:avLst/>
          </a:prstGeom>
          <a:solidFill>
            <a:srgbClr val="0E2841"/>
          </a:solidFill>
          <a:ln>
            <a:solidFill>
              <a:srgbClr val="1F3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latin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4714312-49A7-C6E3-41DA-738F89AE1C91}"/>
              </a:ext>
            </a:extLst>
          </p:cNvPr>
          <p:cNvSpPr/>
          <p:nvPr userDrawn="1"/>
        </p:nvSpPr>
        <p:spPr>
          <a:xfrm>
            <a:off x="0" y="342069"/>
            <a:ext cx="12191999" cy="525294"/>
          </a:xfrm>
          <a:prstGeom prst="rect">
            <a:avLst/>
          </a:prstGeom>
          <a:solidFill>
            <a:srgbClr val="0E28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latin typeface="Arial" panose="020B0604020202020204" pitchFamily="34" charset="0"/>
            </a:endParaRPr>
          </a:p>
        </p:txBody>
      </p:sp>
      <p:pic>
        <p:nvPicPr>
          <p:cNvPr id="2" name="Рисунок 1" descr="Изображение выглядит как текст, Торговая марка, логотип, эмблема&#10;&#10;Автоматически созданное описание">
            <a:extLst>
              <a:ext uri="{FF2B5EF4-FFF2-40B4-BE49-F238E27FC236}">
                <a16:creationId xmlns:a16="http://schemas.microsoft.com/office/drawing/2014/main" id="{F4586AD7-BD65-C150-A48B-EEAFBF0CC0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2" y="157811"/>
            <a:ext cx="900000" cy="900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логотип, Торговая мар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8C421C-4A33-10BE-0085-2DD6E93861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2" y="15781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8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747E53-8C3F-E69C-1D72-FA4BC4D2F958}"/>
              </a:ext>
            </a:extLst>
          </p:cNvPr>
          <p:cNvSpPr/>
          <p:nvPr userDrawn="1"/>
        </p:nvSpPr>
        <p:spPr>
          <a:xfrm>
            <a:off x="0" y="330199"/>
            <a:ext cx="12192000" cy="5440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latin typeface="Arial" panose="020B0604020202020204" pitchFamily="34" charset="0"/>
            </a:endParaRPr>
          </a:p>
        </p:txBody>
      </p:sp>
      <p:pic>
        <p:nvPicPr>
          <p:cNvPr id="8" name="Рисунок 7" descr="Изображение выглядит как текст, логотип, Торговая мар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99B99C-2E20-F97E-9217-69BAE10500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2" y="15781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4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8" r:id="rId2"/>
    <p:sldLayoutId id="2147483666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9C28F0-CB23-6E8B-15A2-5C89AFAF1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9862" y="6356350"/>
            <a:ext cx="6692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B9A3C6A-6E17-4D16-B2C6-676492AA4C8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747E53-8C3F-E69C-1D72-FA4BC4D2F958}"/>
              </a:ext>
            </a:extLst>
          </p:cNvPr>
          <p:cNvSpPr/>
          <p:nvPr userDrawn="1"/>
        </p:nvSpPr>
        <p:spPr>
          <a:xfrm>
            <a:off x="0" y="703273"/>
            <a:ext cx="121920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latin typeface="Arial" panose="020B0604020202020204" pitchFamily="34" charset="0"/>
            </a:endParaRPr>
          </a:p>
        </p:txBody>
      </p:sp>
      <p:pic>
        <p:nvPicPr>
          <p:cNvPr id="8" name="Рисунок 7" descr="Изображение выглядит как текст, логотип, Торговая мар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FF5FA5-0DED-3C71-695A-A98C6EF244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5" y="253273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2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824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357EBCA-5DC7-4045-5EBA-CA525191E95E}"/>
              </a:ext>
            </a:extLst>
          </p:cNvPr>
          <p:cNvSpPr/>
          <p:nvPr userDrawn="1"/>
        </p:nvSpPr>
        <p:spPr>
          <a:xfrm>
            <a:off x="-5771" y="0"/>
            <a:ext cx="636742" cy="6858001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pic>
        <p:nvPicPr>
          <p:cNvPr id="4" name="Рисунок 3" descr="Изображение выглядит как текст, Торговая марка, логотип, эмблема&#10;&#10;Автоматически созданное описание">
            <a:extLst>
              <a:ext uri="{FF2B5EF4-FFF2-40B4-BE49-F238E27FC236}">
                <a16:creationId xmlns:a16="http://schemas.microsoft.com/office/drawing/2014/main" id="{FE1A8F4B-8A96-2218-F107-788C6EFFE64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856" y="231036"/>
            <a:ext cx="900000" cy="900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A4E3DF2-0E20-9071-19FD-A508CE0FDD13}"/>
              </a:ext>
            </a:extLst>
          </p:cNvPr>
          <p:cNvSpPr/>
          <p:nvPr userDrawn="1"/>
        </p:nvSpPr>
        <p:spPr>
          <a:xfrm>
            <a:off x="0" y="806841"/>
            <a:ext cx="553998" cy="4268228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</a:bodyPr>
          <a:lstStyle/>
          <a:p>
            <a:pPr algn="l"/>
            <a:r>
              <a:rPr lang="ru-RU" sz="2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</a:rPr>
              <a:t>ВНИИОкеангеология</a:t>
            </a:r>
          </a:p>
        </p:txBody>
      </p:sp>
      <p:pic>
        <p:nvPicPr>
          <p:cNvPr id="2" name="Рисунок 1" descr="Изображение выглядит как текст, логотип, Торговая мар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D8087A-2ABB-C7F0-87C0-E787DA0061E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856" y="231036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8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DB8D33C-D158-3AB0-431B-535A4A349C33}"/>
              </a:ext>
            </a:extLst>
          </p:cNvPr>
          <p:cNvSpPr/>
          <p:nvPr userDrawn="1"/>
        </p:nvSpPr>
        <p:spPr>
          <a:xfrm>
            <a:off x="0" y="681036"/>
            <a:ext cx="12192000" cy="679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latin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A4E3DF2-0E20-9071-19FD-A508CE0FDD13}"/>
              </a:ext>
            </a:extLst>
          </p:cNvPr>
          <p:cNvSpPr/>
          <p:nvPr userDrawn="1"/>
        </p:nvSpPr>
        <p:spPr>
          <a:xfrm rot="10800000" flipV="1">
            <a:off x="84082" y="1344271"/>
            <a:ext cx="553998" cy="4371572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</a:bodyPr>
          <a:lstStyle/>
          <a:p>
            <a:pPr algn="l"/>
            <a:r>
              <a:rPr lang="ru-RU" sz="2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</a:rPr>
              <a:t>ВНИИОкеангеология</a:t>
            </a:r>
          </a:p>
        </p:txBody>
      </p:sp>
      <p:pic>
        <p:nvPicPr>
          <p:cNvPr id="2" name="Рисунок 1" descr="Изображение выглядит как текст, логотип, Торговая мар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24917E-005A-963E-4827-89EE8C27A90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80" y="231036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7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BD2371-6F2B-62E7-F4B2-A96ACBF20D0E}"/>
              </a:ext>
            </a:extLst>
          </p:cNvPr>
          <p:cNvSpPr/>
          <p:nvPr userDrawn="1"/>
        </p:nvSpPr>
        <p:spPr>
          <a:xfrm>
            <a:off x="11291998" y="132846"/>
            <a:ext cx="900001" cy="67251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300C592-9242-016A-87D8-72F1E30C0C1D}"/>
              </a:ext>
            </a:extLst>
          </p:cNvPr>
          <p:cNvSpPr/>
          <p:nvPr userDrawn="1"/>
        </p:nvSpPr>
        <p:spPr>
          <a:xfrm>
            <a:off x="11249783" y="497972"/>
            <a:ext cx="858126" cy="6360028"/>
          </a:xfrm>
          <a:prstGeom prst="rect">
            <a:avLst/>
          </a:prstGeom>
          <a:solidFill>
            <a:schemeClr val="bg1"/>
          </a:solidFill>
          <a:ln w="3175">
            <a:solidFill>
              <a:srgbClr val="0E28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A4E3DF2-0E20-9071-19FD-A508CE0FDD13}"/>
              </a:ext>
            </a:extLst>
          </p:cNvPr>
          <p:cNvSpPr/>
          <p:nvPr userDrawn="1"/>
        </p:nvSpPr>
        <p:spPr>
          <a:xfrm flipV="1">
            <a:off x="11377149" y="1940743"/>
            <a:ext cx="677108" cy="4268228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</a:bodyPr>
          <a:lstStyle/>
          <a:p>
            <a:pPr algn="l"/>
            <a:r>
              <a:rPr lang="ru-RU" sz="3200" b="0" cap="none" spc="0" dirty="0">
                <a:ln w="0"/>
                <a:solidFill>
                  <a:srgbClr val="0E284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ВНИИОкеангеология</a:t>
            </a:r>
          </a:p>
        </p:txBody>
      </p:sp>
      <p:pic>
        <p:nvPicPr>
          <p:cNvPr id="3" name="Рисунок 2" descr="Изображение выглядит как текст, логотип, Торговая мар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3EF5F30-3EA0-1E9A-C396-BA3137A501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846" y="823358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8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A8576F1-2E40-4668-B739-6C77CB0C8EFC}"/>
              </a:ext>
            </a:extLst>
          </p:cNvPr>
          <p:cNvSpPr/>
          <p:nvPr userDrawn="1"/>
        </p:nvSpPr>
        <p:spPr>
          <a:xfrm>
            <a:off x="80315" y="142372"/>
            <a:ext cx="900001" cy="67251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5D02B79-1ACF-4508-82C2-81E7442BD3E3}"/>
              </a:ext>
            </a:extLst>
          </p:cNvPr>
          <p:cNvSpPr/>
          <p:nvPr userDrawn="1"/>
        </p:nvSpPr>
        <p:spPr>
          <a:xfrm>
            <a:off x="-9525" y="497972"/>
            <a:ext cx="858126" cy="6360028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9ACCE13-E39F-4CE7-A36B-7CC0367918C6}"/>
              </a:ext>
            </a:extLst>
          </p:cNvPr>
          <p:cNvSpPr/>
          <p:nvPr userDrawn="1"/>
        </p:nvSpPr>
        <p:spPr>
          <a:xfrm rot="10800000" flipV="1">
            <a:off x="55531" y="1744886"/>
            <a:ext cx="677108" cy="4268228"/>
          </a:xfrm>
          <a:prstGeom prst="rect">
            <a:avLst/>
          </a:prstGeom>
          <a:noFill/>
        </p:spPr>
        <p:txBody>
          <a:bodyPr vert="vert270" wrap="square" lIns="91440" tIns="45720" rIns="91440" bIns="45720">
            <a:spAutoFit/>
          </a:bodyPr>
          <a:lstStyle/>
          <a:p>
            <a:pPr algn="l"/>
            <a:r>
              <a:rPr lang="ru-RU" sz="3200" b="0" cap="none" spc="0" dirty="0">
                <a:ln w="0"/>
                <a:solidFill>
                  <a:srgbClr val="0E284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ВНИИОкеангеология</a:t>
            </a:r>
          </a:p>
        </p:txBody>
      </p:sp>
      <p:pic>
        <p:nvPicPr>
          <p:cNvPr id="3" name="Рисунок 2" descr="Изображение выглядит как текст, логотип, Торговая мар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69BB26-82EC-07A3-9763-6ABCA61BA2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" y="855047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2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32ACDD3-D630-4056-9BED-D7BB05C5FC7D}"/>
              </a:ext>
            </a:extLst>
          </p:cNvPr>
          <p:cNvGrpSpPr/>
          <p:nvPr userDrawn="1"/>
        </p:nvGrpSpPr>
        <p:grpSpPr>
          <a:xfrm>
            <a:off x="-389291" y="182249"/>
            <a:ext cx="9566486" cy="6585751"/>
            <a:chOff x="-389291" y="182249"/>
            <a:chExt cx="9566486" cy="6585751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699B42F-89F9-42C0-8127-AE890E10BFA1}"/>
                </a:ext>
              </a:extLst>
            </p:cNvPr>
            <p:cNvSpPr/>
            <p:nvPr userDrawn="1"/>
          </p:nvSpPr>
          <p:spPr>
            <a:xfrm>
              <a:off x="-70257" y="182249"/>
              <a:ext cx="1833539" cy="20292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ts val="16800"/>
                </a:lnSpc>
              </a:pPr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В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B73F7D3-52B7-4A0F-861A-093FB76F4980}"/>
                </a:ext>
              </a:extLst>
            </p:cNvPr>
            <p:cNvSpPr/>
            <p:nvPr userDrawn="1"/>
          </p:nvSpPr>
          <p:spPr>
            <a:xfrm>
              <a:off x="-222657" y="1549284"/>
              <a:ext cx="2138340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Н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856885B-2315-4074-B8E8-A49B1058EB51}"/>
                </a:ext>
              </a:extLst>
            </p:cNvPr>
            <p:cNvSpPr/>
            <p:nvPr userDrawn="1"/>
          </p:nvSpPr>
          <p:spPr>
            <a:xfrm>
              <a:off x="-389291" y="4982896"/>
              <a:ext cx="24431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О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8D4EE442-C38E-4812-8F4E-5D289B7B20C3}"/>
                </a:ext>
              </a:extLst>
            </p:cNvPr>
            <p:cNvSpPr/>
            <p:nvPr userDrawn="1"/>
          </p:nvSpPr>
          <p:spPr>
            <a:xfrm>
              <a:off x="374245" y="5254608"/>
              <a:ext cx="880295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50" dirty="0" err="1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кеангеология</a:t>
              </a:r>
              <a:endParaRPr lang="ru-RU" sz="8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C8704357-E8BB-4A6E-BC5F-E4A801829763}"/>
                </a:ext>
              </a:extLst>
            </p:cNvPr>
            <p:cNvSpPr/>
            <p:nvPr userDrawn="1"/>
          </p:nvSpPr>
          <p:spPr>
            <a:xfrm>
              <a:off x="-222657" y="2707985"/>
              <a:ext cx="2138340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И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63F2059A-85C1-4A74-A734-29D91D975EE4}"/>
                </a:ext>
              </a:extLst>
            </p:cNvPr>
            <p:cNvSpPr/>
            <p:nvPr userDrawn="1"/>
          </p:nvSpPr>
          <p:spPr>
            <a:xfrm>
              <a:off x="-211491" y="3853228"/>
              <a:ext cx="2138340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И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583DC21-AA9E-445F-89F3-100E6A15B776}"/>
              </a:ext>
            </a:extLst>
          </p:cNvPr>
          <p:cNvSpPr txBox="1"/>
          <p:nvPr userDrawn="1"/>
        </p:nvSpPr>
        <p:spPr>
          <a:xfrm>
            <a:off x="10993892" y="6058518"/>
            <a:ext cx="9517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vniio.ru</a:t>
            </a:r>
            <a:endParaRPr lang="ru-RU" sz="1600" b="1" i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 descr="Изображение выглядит как текст, снимок экрана, логотип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DFCDFEE2-998E-4E07-B011-B16583F25A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28" y="260350"/>
            <a:ext cx="1766529" cy="783242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логотип, Торговая мар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75346DD-5569-3EEB-171E-2BD47C996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74" y="415800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7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pos="46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47A3EC-5318-3D3D-21DC-C8B068AC488E}"/>
              </a:ext>
            </a:extLst>
          </p:cNvPr>
          <p:cNvSpPr/>
          <p:nvPr userDrawn="1"/>
        </p:nvSpPr>
        <p:spPr>
          <a:xfrm>
            <a:off x="1513956" y="5296526"/>
            <a:ext cx="10678043" cy="156147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398AF9-4AC0-3E37-02FC-773A319519A2}"/>
              </a:ext>
            </a:extLst>
          </p:cNvPr>
          <p:cNvSpPr/>
          <p:nvPr userDrawn="1"/>
        </p:nvSpPr>
        <p:spPr>
          <a:xfrm>
            <a:off x="1" y="0"/>
            <a:ext cx="1622252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C9EBAFB7-2890-4C72-A655-6D7956D78B13}"/>
              </a:ext>
            </a:extLst>
          </p:cNvPr>
          <p:cNvGrpSpPr/>
          <p:nvPr userDrawn="1"/>
        </p:nvGrpSpPr>
        <p:grpSpPr>
          <a:xfrm>
            <a:off x="-389291" y="182249"/>
            <a:ext cx="9566486" cy="6585751"/>
            <a:chOff x="-389291" y="182249"/>
            <a:chExt cx="9566486" cy="658575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28C75B76-50F3-46D4-8FE1-223D25F556CC}"/>
                </a:ext>
              </a:extLst>
            </p:cNvPr>
            <p:cNvSpPr/>
            <p:nvPr userDrawn="1"/>
          </p:nvSpPr>
          <p:spPr>
            <a:xfrm>
              <a:off x="-70257" y="182249"/>
              <a:ext cx="1833539" cy="20292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ts val="16800"/>
                </a:lnSpc>
              </a:pPr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В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DAB2F308-5434-456D-B165-19BEA0BFD912}"/>
                </a:ext>
              </a:extLst>
            </p:cNvPr>
            <p:cNvSpPr/>
            <p:nvPr userDrawn="1"/>
          </p:nvSpPr>
          <p:spPr>
            <a:xfrm>
              <a:off x="-222657" y="1549284"/>
              <a:ext cx="2138340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Н</a:t>
              </a: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441AB813-5D74-4448-AC0E-7CC977B713A6}"/>
                </a:ext>
              </a:extLst>
            </p:cNvPr>
            <p:cNvSpPr/>
            <p:nvPr userDrawn="1"/>
          </p:nvSpPr>
          <p:spPr>
            <a:xfrm>
              <a:off x="-389291" y="4982896"/>
              <a:ext cx="24431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О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DFF0B3D5-8E76-49F2-A2FE-23138C112E9E}"/>
                </a:ext>
              </a:extLst>
            </p:cNvPr>
            <p:cNvSpPr/>
            <p:nvPr userDrawn="1"/>
          </p:nvSpPr>
          <p:spPr>
            <a:xfrm>
              <a:off x="374245" y="5254608"/>
              <a:ext cx="880295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50" dirty="0" err="1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кеангеология</a:t>
              </a:r>
              <a:endParaRPr lang="ru-RU" sz="8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EC6E466C-BE79-4A8C-8ED4-7ADF1AA463E9}"/>
                </a:ext>
              </a:extLst>
            </p:cNvPr>
            <p:cNvSpPr/>
            <p:nvPr userDrawn="1"/>
          </p:nvSpPr>
          <p:spPr>
            <a:xfrm>
              <a:off x="-222657" y="2707985"/>
              <a:ext cx="2138340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И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53A52BA-8AC6-4A83-BF79-DC5F2E57F126}"/>
                </a:ext>
              </a:extLst>
            </p:cNvPr>
            <p:cNvSpPr/>
            <p:nvPr userDrawn="1"/>
          </p:nvSpPr>
          <p:spPr>
            <a:xfrm>
              <a:off x="-211491" y="3853228"/>
              <a:ext cx="2138340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И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7719D24-67EE-40EF-8789-F2E35B5894E7}"/>
              </a:ext>
            </a:extLst>
          </p:cNvPr>
          <p:cNvSpPr txBox="1"/>
          <p:nvPr userDrawn="1"/>
        </p:nvSpPr>
        <p:spPr>
          <a:xfrm>
            <a:off x="10993892" y="6065172"/>
            <a:ext cx="9517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vniio.ru</a:t>
            </a:r>
            <a:endParaRPr lang="ru-RU" sz="1600" b="1" i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Изображение выглядит как текст, снимок экрана, логотип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4D859172-F099-4E34-A2A5-235C71213B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28" y="260350"/>
            <a:ext cx="1766529" cy="783242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логотип, Торговая мар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36D0EC-C6B7-7862-E11E-606A97A7FA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74" y="415800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9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pos="12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7A2B9AB-28EC-40AA-7A5A-067530C05C9A}"/>
              </a:ext>
            </a:extLst>
          </p:cNvPr>
          <p:cNvSpPr/>
          <p:nvPr userDrawn="1"/>
        </p:nvSpPr>
        <p:spPr>
          <a:xfrm>
            <a:off x="-101781" y="93173"/>
            <a:ext cx="1833539" cy="20876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ts val="16800"/>
              </a:lnSpc>
            </a:pPr>
            <a:r>
              <a:rPr lang="ru-RU" sz="11000" b="1" cap="none" spc="5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</a:rPr>
              <a:t>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EF44A0D-21A2-AFB5-90D8-23B368DC84CC}"/>
              </a:ext>
            </a:extLst>
          </p:cNvPr>
          <p:cNvSpPr/>
          <p:nvPr userDrawn="1"/>
        </p:nvSpPr>
        <p:spPr>
          <a:xfrm>
            <a:off x="-251635" y="1457033"/>
            <a:ext cx="2138340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11000" b="1" cap="none" spc="5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</a:rPr>
              <a:t>Н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9F9EA1F-091D-48E7-28AD-AA74C4109A69}"/>
              </a:ext>
            </a:extLst>
          </p:cNvPr>
          <p:cNvSpPr/>
          <p:nvPr userDrawn="1"/>
        </p:nvSpPr>
        <p:spPr>
          <a:xfrm>
            <a:off x="-406580" y="4792943"/>
            <a:ext cx="2443139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11000" b="1" cap="none" spc="5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</a:rPr>
              <a:t>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EAADD9B-CDCE-244A-90A8-C27F225554E3}"/>
              </a:ext>
            </a:extLst>
          </p:cNvPr>
          <p:cNvSpPr/>
          <p:nvPr userDrawn="1"/>
        </p:nvSpPr>
        <p:spPr>
          <a:xfrm>
            <a:off x="365781" y="5099845"/>
            <a:ext cx="880295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8000" b="1" cap="none" spc="50" dirty="0" err="1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</a:rPr>
              <a:t>кеангеология</a:t>
            </a:r>
            <a:endParaRPr lang="ru-RU" sz="8000" b="1" cap="none" spc="50" dirty="0">
              <a:ln w="0"/>
              <a:solidFill>
                <a:schemeClr val="tx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482924-37FF-D9C8-1A4F-5A33E98E8707}"/>
              </a:ext>
            </a:extLst>
          </p:cNvPr>
          <p:cNvSpPr/>
          <p:nvPr userDrawn="1"/>
        </p:nvSpPr>
        <p:spPr>
          <a:xfrm>
            <a:off x="-248939" y="2606734"/>
            <a:ext cx="2138340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11000" b="1" cap="none" spc="5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</a:rPr>
              <a:t>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991255A-80A7-8F2E-118C-0542791F4F77}"/>
              </a:ext>
            </a:extLst>
          </p:cNvPr>
          <p:cNvSpPr/>
          <p:nvPr userDrawn="1"/>
        </p:nvSpPr>
        <p:spPr>
          <a:xfrm>
            <a:off x="-254181" y="3737259"/>
            <a:ext cx="2138340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11000" b="1" cap="none" spc="50" dirty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</a:rPr>
              <a:t>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D2672C-F1D9-4F8A-A996-8144B88F9DA3}"/>
              </a:ext>
            </a:extLst>
          </p:cNvPr>
          <p:cNvSpPr txBox="1"/>
          <p:nvPr userDrawn="1"/>
        </p:nvSpPr>
        <p:spPr>
          <a:xfrm>
            <a:off x="10993892" y="6084730"/>
            <a:ext cx="9517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vniio.ru</a:t>
            </a:r>
            <a:endParaRPr lang="ru-RU" sz="1600" b="1" i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 descr="Изображение выглядит как текст, снимок экрана, логотип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7FE98F10-CFA1-41A8-828A-6EE704A660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28" y="260350"/>
            <a:ext cx="1766529" cy="783242"/>
          </a:xfrm>
          <a:prstGeom prst="rect">
            <a:avLst/>
          </a:prstGeom>
        </p:spPr>
      </p:pic>
      <p:pic>
        <p:nvPicPr>
          <p:cNvPr id="2" name="Рисунок 1" descr="Изображение выглядит как текст, логотип, Торговая мар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C9FE7A-EAF9-DC62-24B3-75B982C8A8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74" y="415800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2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pos="48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47A3EC-5318-3D3D-21DC-C8B068AC488E}"/>
              </a:ext>
            </a:extLst>
          </p:cNvPr>
          <p:cNvSpPr/>
          <p:nvPr userDrawn="1"/>
        </p:nvSpPr>
        <p:spPr>
          <a:xfrm>
            <a:off x="1323976" y="5534560"/>
            <a:ext cx="10868024" cy="13234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398AF9-4AC0-3E37-02FC-773A319519A2}"/>
              </a:ext>
            </a:extLst>
          </p:cNvPr>
          <p:cNvSpPr/>
          <p:nvPr userDrawn="1"/>
        </p:nvSpPr>
        <p:spPr>
          <a:xfrm>
            <a:off x="0" y="0"/>
            <a:ext cx="1521598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pic>
        <p:nvPicPr>
          <p:cNvPr id="19" name="Рисунок 18" descr="Изображение выглядит как текст, снимок экрана, логотип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CCAB94E5-B5EE-E951-D716-DA17767768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28" y="260350"/>
            <a:ext cx="1766529" cy="783242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89A2E12-87AD-4C9A-8C14-A11FCC5B9B1C}"/>
              </a:ext>
            </a:extLst>
          </p:cNvPr>
          <p:cNvGrpSpPr/>
          <p:nvPr userDrawn="1"/>
        </p:nvGrpSpPr>
        <p:grpSpPr>
          <a:xfrm>
            <a:off x="-520114" y="515996"/>
            <a:ext cx="9553779" cy="6238210"/>
            <a:chOff x="-409776" y="362108"/>
            <a:chExt cx="9553779" cy="6238210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2193BC1-B341-43A8-8543-F0F54B4B2FAA}"/>
                </a:ext>
              </a:extLst>
            </p:cNvPr>
            <p:cNvSpPr/>
            <p:nvPr userDrawn="1"/>
          </p:nvSpPr>
          <p:spPr>
            <a:xfrm>
              <a:off x="-104977" y="362108"/>
              <a:ext cx="18335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В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0913E4CE-3832-4132-8A92-A51FAB2DF695}"/>
                </a:ext>
              </a:extLst>
            </p:cNvPr>
            <p:cNvSpPr/>
            <p:nvPr userDrawn="1"/>
          </p:nvSpPr>
          <p:spPr>
            <a:xfrm>
              <a:off x="38922" y="1457729"/>
              <a:ext cx="2138340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Н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A8396256-9FB3-45EF-BA8F-8C0FCEA96394}"/>
                </a:ext>
              </a:extLst>
            </p:cNvPr>
            <p:cNvSpPr/>
            <p:nvPr userDrawn="1"/>
          </p:nvSpPr>
          <p:spPr>
            <a:xfrm>
              <a:off x="-409776" y="2546102"/>
              <a:ext cx="24431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И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C20710DC-81BF-499C-B3DB-E5B0918A0B02}"/>
                </a:ext>
              </a:extLst>
            </p:cNvPr>
            <p:cNvSpPr/>
            <p:nvPr userDrawn="1"/>
          </p:nvSpPr>
          <p:spPr>
            <a:xfrm>
              <a:off x="341053" y="5149501"/>
              <a:ext cx="880295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50" dirty="0" err="1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кеангеология</a:t>
              </a:r>
              <a:endParaRPr lang="ru-RU" sz="8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247214D-C41C-47C7-8776-CB4C34682BDA}"/>
                </a:ext>
              </a:extLst>
            </p:cNvPr>
            <p:cNvSpPr/>
            <p:nvPr userDrawn="1"/>
          </p:nvSpPr>
          <p:spPr>
            <a:xfrm>
              <a:off x="-121978" y="3634475"/>
              <a:ext cx="24431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И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2F2EF0DE-6E2E-4FE8-B785-AC0B74ED984D}"/>
                </a:ext>
              </a:extLst>
            </p:cNvPr>
            <p:cNvSpPr/>
            <p:nvPr userDrawn="1"/>
          </p:nvSpPr>
          <p:spPr>
            <a:xfrm>
              <a:off x="-368387" y="4815214"/>
              <a:ext cx="24431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О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DA07FAE-74E6-4ED1-BA81-05A1646D8602}"/>
              </a:ext>
            </a:extLst>
          </p:cNvPr>
          <p:cNvSpPr txBox="1"/>
          <p:nvPr userDrawn="1"/>
        </p:nvSpPr>
        <p:spPr>
          <a:xfrm>
            <a:off x="10964185" y="6027003"/>
            <a:ext cx="9517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vniio.ru</a:t>
            </a:r>
            <a:endParaRPr lang="ru-RU" sz="1600" b="1" i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Изображение выглядит как текст, логотип, Торговая мар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22A47C-9C4F-DFF8-0322-1EE23B4B92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74" y="415800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7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1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64">
          <p15:clr>
            <a:srgbClr val="F26B43"/>
          </p15:clr>
        </p15:guide>
        <p15:guide id="4" pos="7469">
          <p15:clr>
            <a:srgbClr val="F26B43"/>
          </p15:clr>
        </p15:guide>
        <p15:guide id="5" pos="12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47A3EC-5318-3D3D-21DC-C8B068AC488E}"/>
              </a:ext>
            </a:extLst>
          </p:cNvPr>
          <p:cNvSpPr/>
          <p:nvPr userDrawn="1"/>
        </p:nvSpPr>
        <p:spPr>
          <a:xfrm>
            <a:off x="1804933" y="5778000"/>
            <a:ext cx="10363200" cy="1080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398AF9-4AC0-3E37-02FC-773A319519A2}"/>
              </a:ext>
            </a:extLst>
          </p:cNvPr>
          <p:cNvSpPr/>
          <p:nvPr userDrawn="1"/>
        </p:nvSpPr>
        <p:spPr>
          <a:xfrm>
            <a:off x="0" y="-554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6C9A887-EA4C-4A7E-B1D7-FE4D1295D5C3}"/>
              </a:ext>
            </a:extLst>
          </p:cNvPr>
          <p:cNvGrpSpPr/>
          <p:nvPr userDrawn="1"/>
        </p:nvGrpSpPr>
        <p:grpSpPr>
          <a:xfrm>
            <a:off x="-409776" y="362108"/>
            <a:ext cx="9612687" cy="6153092"/>
            <a:chOff x="-409776" y="362108"/>
            <a:chExt cx="9612687" cy="6153092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7A2B9AB-28EC-40AA-7A5A-067530C05C9A}"/>
                </a:ext>
              </a:extLst>
            </p:cNvPr>
            <p:cNvSpPr/>
            <p:nvPr userDrawn="1"/>
          </p:nvSpPr>
          <p:spPr>
            <a:xfrm>
              <a:off x="-104977" y="362108"/>
              <a:ext cx="18335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В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EF44A0D-21A2-AFB5-90D8-23B368DC84CC}"/>
                </a:ext>
              </a:extLst>
            </p:cNvPr>
            <p:cNvSpPr/>
            <p:nvPr userDrawn="1"/>
          </p:nvSpPr>
          <p:spPr>
            <a:xfrm>
              <a:off x="62504" y="1474044"/>
              <a:ext cx="2138340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Н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9E4B640-20F3-DDD4-0F85-7BB5532C1C6A}"/>
                </a:ext>
              </a:extLst>
            </p:cNvPr>
            <p:cNvSpPr/>
            <p:nvPr userDrawn="1"/>
          </p:nvSpPr>
          <p:spPr>
            <a:xfrm>
              <a:off x="-409776" y="2546102"/>
              <a:ext cx="24431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И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EAADD9B-CDCE-244A-90A8-C27F225554E3}"/>
                </a:ext>
              </a:extLst>
            </p:cNvPr>
            <p:cNvSpPr/>
            <p:nvPr userDrawn="1"/>
          </p:nvSpPr>
          <p:spPr>
            <a:xfrm>
              <a:off x="399961" y="5043411"/>
              <a:ext cx="880295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50" dirty="0" err="1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кеангеология</a:t>
              </a:r>
              <a:endParaRPr lang="ru-RU" sz="8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77A5775-01A3-295C-EF37-02BE1608A58A}"/>
                </a:ext>
              </a:extLst>
            </p:cNvPr>
            <p:cNvSpPr/>
            <p:nvPr userDrawn="1"/>
          </p:nvSpPr>
          <p:spPr>
            <a:xfrm>
              <a:off x="-49854" y="3638099"/>
              <a:ext cx="24431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И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E9F9EA1F-091D-48E7-28AD-AA74C4109A69}"/>
                </a:ext>
              </a:extLst>
            </p:cNvPr>
            <p:cNvSpPr/>
            <p:nvPr userDrawn="1"/>
          </p:nvSpPr>
          <p:spPr>
            <a:xfrm>
              <a:off x="-359922" y="4730096"/>
              <a:ext cx="24431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О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CA56DA6-4117-4E87-B590-C09EAD613951}"/>
              </a:ext>
            </a:extLst>
          </p:cNvPr>
          <p:cNvSpPr txBox="1"/>
          <p:nvPr userDrawn="1"/>
        </p:nvSpPr>
        <p:spPr>
          <a:xfrm>
            <a:off x="10964185" y="6079892"/>
            <a:ext cx="9517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vniio.ru</a:t>
            </a:r>
            <a:endParaRPr lang="ru-RU" sz="1600" b="1" i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Изображение выглядит как графическая вставка, логотип, Графи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A4CF6B-620B-F172-6A9E-86722DD79A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5875" l="4250" r="95250">
                        <a14:foregroundMark x1="14875" y1="19000" x2="36250" y2="20875"/>
                        <a14:foregroundMark x1="36250" y1="20875" x2="49625" y2="15875"/>
                        <a14:foregroundMark x1="45375" y1="16250" x2="45375" y2="16250"/>
                        <a14:foregroundMark x1="29750" y1="7125" x2="51750" y2="7125"/>
                        <a14:foregroundMark x1="51750" y1="7125" x2="72750" y2="25750"/>
                        <a14:foregroundMark x1="72750" y1="25750" x2="70625" y2="39750"/>
                        <a14:foregroundMark x1="70625" y1="39750" x2="59250" y2="51875"/>
                        <a14:foregroundMark x1="59250" y1="51875" x2="36250" y2="54625"/>
                        <a14:foregroundMark x1="36250" y1="54625" x2="22625" y2="50875"/>
                        <a14:foregroundMark x1="22625" y1="50875" x2="15875" y2="36500"/>
                        <a14:foregroundMark x1="15875" y1="36500" x2="19875" y2="26750"/>
                        <a14:foregroundMark x1="19875" y1="26750" x2="21625" y2="26000"/>
                        <a14:foregroundMark x1="40375" y1="4625" x2="47500" y2="4375"/>
                        <a14:foregroundMark x1="47500" y1="4375" x2="58000" y2="5750"/>
                        <a14:foregroundMark x1="58000" y1="5750" x2="79375" y2="24500"/>
                        <a14:foregroundMark x1="79375" y1="24500" x2="87875" y2="44500"/>
                        <a14:foregroundMark x1="87875" y1="44500" x2="84625" y2="67625"/>
                        <a14:foregroundMark x1="84625" y1="67625" x2="72625" y2="83125"/>
                        <a14:foregroundMark x1="72625" y1="83125" x2="53875" y2="88750"/>
                        <a14:foregroundMark x1="53875" y1="88750" x2="31500" y2="82500"/>
                        <a14:foregroundMark x1="31500" y1="82500" x2="16875" y2="64500"/>
                        <a14:foregroundMark x1="16875" y1="64500" x2="13750" y2="44500"/>
                        <a14:foregroundMark x1="13750" y1="44500" x2="20500" y2="27125"/>
                        <a14:foregroundMark x1="6750" y1="29875" x2="4250" y2="53625"/>
                        <a14:foregroundMark x1="4250" y1="53625" x2="6125" y2="62750"/>
                        <a14:foregroundMark x1="34250" y1="94000" x2="55500" y2="95875"/>
                        <a14:foregroundMark x1="55500" y1="95875" x2="65125" y2="93500"/>
                        <a14:foregroundMark x1="95250" y1="47875" x2="95250" y2="47875"/>
                        <a14:foregroundMark x1="54250" y1="61000" x2="54250" y2="61000"/>
                        <a14:foregroundMark x1="49625" y1="62500" x2="49625" y2="62500"/>
                        <a14:foregroundMark x1="53000" y1="62375" x2="53000" y2="62375"/>
                        <a14:foregroundMark x1="54250" y1="63375" x2="54250" y2="63375"/>
                        <a14:foregroundMark x1="57750" y1="65875" x2="57750" y2="65875"/>
                        <a14:foregroundMark x1="58375" y1="65125" x2="58375" y2="65125"/>
                        <a14:foregroundMark x1="60750" y1="65750" x2="60750" y2="65750"/>
                        <a14:foregroundMark x1="61000" y1="66125" x2="61000" y2="67000"/>
                        <a14:foregroundMark x1="60750" y1="67250" x2="60750" y2="67250"/>
                        <a14:foregroundMark x1="59125" y1="68875" x2="59125" y2="68875"/>
                        <a14:foregroundMark x1="37750" y1="65500" x2="37750" y2="65500"/>
                        <a14:foregroundMark x1="40750" y1="68875" x2="40750" y2="68875"/>
                        <a14:foregroundMark x1="40750" y1="68500" x2="40750" y2="68500"/>
                        <a14:foregroundMark x1="40375" y1="67000" x2="40375" y2="67000"/>
                        <a14:foregroundMark x1="39750" y1="66375" x2="39750" y2="66375"/>
                        <a14:foregroundMark x1="52250" y1="71750" x2="52250" y2="71750"/>
                        <a14:foregroundMark x1="52250" y1="71625" x2="52250" y2="71625"/>
                        <a14:foregroundMark x1="52250" y1="71625" x2="52250" y2="71625"/>
                        <a14:foregroundMark x1="49625" y1="66625" x2="49625" y2="66625"/>
                        <a14:foregroundMark x1="49625" y1="66500" x2="49625" y2="66500"/>
                        <a14:foregroundMark x1="49625" y1="66500" x2="49625" y2="66500"/>
                        <a14:foregroundMark x1="42875" y1="59000" x2="42875" y2="59000"/>
                        <a14:foregroundMark x1="42875" y1="59000" x2="42875" y2="59000"/>
                        <a14:foregroundMark x1="42875" y1="59000" x2="42875" y2="59000"/>
                        <a14:foregroundMark x1="44125" y1="61500" x2="44125" y2="61500"/>
                        <a14:foregroundMark x1="44750" y1="61750" x2="44750" y2="61750"/>
                        <a14:foregroundMark x1="46000" y1="60750" x2="46000" y2="60750"/>
                        <a14:foregroundMark x1="46500" y1="59875" x2="46500" y2="59875"/>
                        <a14:foregroundMark x1="53000" y1="59750" x2="53000" y2="59750"/>
                        <a14:foregroundMark x1="53000" y1="59750" x2="53000" y2="59750"/>
                        <a14:foregroundMark x1="53000" y1="59750" x2="53000" y2="59750"/>
                        <a14:foregroundMark x1="53750" y1="60375" x2="53750" y2="60375"/>
                        <a14:foregroundMark x1="54500" y1="60250" x2="54500" y2="60250"/>
                        <a14:foregroundMark x1="56000" y1="59500" x2="56500" y2="58625"/>
                        <a14:foregroundMark x1="51000" y1="64750" x2="51000" y2="64750"/>
                        <a14:foregroundMark x1="51000" y1="64625" x2="51000" y2="64625"/>
                        <a14:foregroundMark x1="49000" y1="64500" x2="49000" y2="64500"/>
                        <a14:foregroundMark x1="67125" y1="49000" x2="67125" y2="49000"/>
                        <a14:foregroundMark x1="67125" y1="49000" x2="67125" y2="49000"/>
                        <a14:foregroundMark x1="67125" y1="49000" x2="67125" y2="49000"/>
                        <a14:foregroundMark x1="65750" y1="51125" x2="65750" y2="51125"/>
                        <a14:foregroundMark x1="63750" y1="52375" x2="63750" y2="52375"/>
                        <a14:foregroundMark x1="56000" y1="50750" x2="56000" y2="50750"/>
                        <a14:foregroundMark x1="54250" y1="49750" x2="54250" y2="49750"/>
                        <a14:foregroundMark x1="54250" y1="49125" x2="54250" y2="49125"/>
                        <a14:foregroundMark x1="55500" y1="49125" x2="55500" y2="49125"/>
                        <a14:foregroundMark x1="53625" y1="44625" x2="53625" y2="44625"/>
                        <a14:foregroundMark x1="53625" y1="44625" x2="53625" y2="44625"/>
                        <a14:foregroundMark x1="50750" y1="44625" x2="50750" y2="44625"/>
                        <a14:foregroundMark x1="50750" y1="44500" x2="50750" y2="44500"/>
                        <a14:foregroundMark x1="48250" y1="44500" x2="48250" y2="44500"/>
                        <a14:foregroundMark x1="47375" y1="44250" x2="47375" y2="44250"/>
                        <a14:foregroundMark x1="46750" y1="39750" x2="46750" y2="39750"/>
                        <a14:foregroundMark x1="46750" y1="39625" x2="46750" y2="39625"/>
                        <a14:foregroundMark x1="52750" y1="40250" x2="52750" y2="40250"/>
                        <a14:foregroundMark x1="52750" y1="40250" x2="52750" y2="40250"/>
                        <a14:foregroundMark x1="55250" y1="34750" x2="55250" y2="34750"/>
                        <a14:foregroundMark x1="55250" y1="34625" x2="55250" y2="34625"/>
                        <a14:foregroundMark x1="55250" y1="34625" x2="55250" y2="34625"/>
                        <a14:foregroundMark x1="55750" y1="35000" x2="55750" y2="35000"/>
                        <a14:foregroundMark x1="56000" y1="35250" x2="56000" y2="35250"/>
                        <a14:foregroundMark x1="62500" y1="35125" x2="62500" y2="35125"/>
                        <a14:foregroundMark x1="62500" y1="35125" x2="62500" y2="35125"/>
                        <a14:foregroundMark x1="55000" y1="39875" x2="55000" y2="39875"/>
                        <a14:foregroundMark x1="55000" y1="39875" x2="55000" y2="39875"/>
                        <a14:foregroundMark x1="43375" y1="35250" x2="43375" y2="35250"/>
                        <a14:foregroundMark x1="43375" y1="35250" x2="43375" y2="35250"/>
                        <a14:foregroundMark x1="37500" y1="35375" x2="37500" y2="35375"/>
                        <a14:foregroundMark x1="37500" y1="35375" x2="37500" y2="35375"/>
                        <a14:foregroundMark x1="42250" y1="30000" x2="42250" y2="30000"/>
                        <a14:foregroundMark x1="42250" y1="29875" x2="42250" y2="29875"/>
                        <a14:foregroundMark x1="47625" y1="23500" x2="47625" y2="23500"/>
                        <a14:foregroundMark x1="47625" y1="23500" x2="47625" y2="23500"/>
                        <a14:foregroundMark x1="53000" y1="23625" x2="53000" y2="23625"/>
                        <a14:foregroundMark x1="53000" y1="23625" x2="53000" y2="23625"/>
                        <a14:foregroundMark x1="57500" y1="29875" x2="57500" y2="29875"/>
                        <a14:foregroundMark x1="57500" y1="29875" x2="57500" y2="29875"/>
                        <a14:foregroundMark x1="45125" y1="35875" x2="45125" y2="35875"/>
                        <a14:foregroundMark x1="45125" y1="35875" x2="45125" y2="35875"/>
                        <a14:foregroundMark x1="33375" y1="47500" x2="33375" y2="47500"/>
                        <a14:foregroundMark x1="33375" y1="47500" x2="33375" y2="47500"/>
                        <a14:foregroundMark x1="33625" y1="44875" x2="33625" y2="44875"/>
                        <a14:foregroundMark x1="33625" y1="44875" x2="33625" y2="44875"/>
                        <a14:foregroundMark x1="29750" y1="42625" x2="29750" y2="42625"/>
                        <a14:foregroundMark x1="29750" y1="42500" x2="29750" y2="42500"/>
                        <a14:foregroundMark x1="28375" y1="40750" x2="28375" y2="40750"/>
                        <a14:foregroundMark x1="28375" y1="40750" x2="28375" y2="40750"/>
                        <a14:foregroundMark x1="24000" y1="34250" x2="24000" y2="34250"/>
                        <a14:foregroundMark x1="24000" y1="34250" x2="24000" y2="34250"/>
                        <a14:foregroundMark x1="22000" y1="32750" x2="22000" y2="32750"/>
                        <a14:foregroundMark x1="22000" y1="32750" x2="22000" y2="32750"/>
                        <a14:foregroundMark x1="22125" y1="40875" x2="22125" y2="40875"/>
                        <a14:foregroundMark x1="22125" y1="40875" x2="22125" y2="40875"/>
                        <a14:foregroundMark x1="19750" y1="38875" x2="19750" y2="38875"/>
                        <a14:foregroundMark x1="19750" y1="38875" x2="19750" y2="38875"/>
                        <a14:foregroundMark x1="27875" y1="44125" x2="27875" y2="44125"/>
                        <a14:foregroundMark x1="27875" y1="44000" x2="27875" y2="44000"/>
                        <a14:foregroundMark x1="27750" y1="47375" x2="27750" y2="47375"/>
                        <a14:foregroundMark x1="27750" y1="47250" x2="27750" y2="47250"/>
                        <a14:foregroundMark x1="24875" y1="55000" x2="24875" y2="55000"/>
                        <a14:foregroundMark x1="24875" y1="55000" x2="24875" y2="55000"/>
                        <a14:foregroundMark x1="28625" y1="58625" x2="28625" y2="58625"/>
                        <a14:foregroundMark x1="28625" y1="58625" x2="28625" y2="58625"/>
                        <a14:foregroundMark x1="35750" y1="55750" x2="35750" y2="55750"/>
                        <a14:foregroundMark x1="43375" y1="49500" x2="43375" y2="49500"/>
                        <a14:foregroundMark x1="61000" y1="56000" x2="61000" y2="56000"/>
                        <a14:foregroundMark x1="63750" y1="55875" x2="63750" y2="55875"/>
                        <a14:foregroundMark x1="67375" y1="54625" x2="67375" y2="54625"/>
                        <a14:foregroundMark x1="70125" y1="50500" x2="70125" y2="50500"/>
                        <a14:foregroundMark x1="72000" y1="46375" x2="72000" y2="46375"/>
                        <a14:foregroundMark x1="75500" y1="35125" x2="75500" y2="35125"/>
                        <a14:foregroundMark x1="78000" y1="32500" x2="78000" y2="32500"/>
                        <a14:foregroundMark x1="78000" y1="32500" x2="78000" y2="32500"/>
                        <a14:foregroundMark x1="79625" y1="39500" x2="79625" y2="39500"/>
                        <a14:foregroundMark x1="79625" y1="39500" x2="79625" y2="39500"/>
                        <a14:foregroundMark x1="80250" y1="45375" x2="80250" y2="45375"/>
                        <a14:foregroundMark x1="80250" y1="45375" x2="80250" y2="45375"/>
                        <a14:foregroundMark x1="77875" y1="51750" x2="77875" y2="51750"/>
                        <a14:foregroundMark x1="77875" y1="51750" x2="77875" y2="51750"/>
                        <a14:foregroundMark x1="74875" y1="55750" x2="74875" y2="55750"/>
                        <a14:foregroundMark x1="74875" y1="55750" x2="74875" y2="55750"/>
                        <a14:foregroundMark x1="71625" y1="58500" x2="71625" y2="58500"/>
                        <a14:foregroundMark x1="71625" y1="58500" x2="71625" y2="58500"/>
                        <a14:foregroundMark x1="58875" y1="78875" x2="58875" y2="78875"/>
                        <a14:foregroundMark x1="55250" y1="81750" x2="55250" y2="81750"/>
                        <a14:foregroundMark x1="49750" y1="83750" x2="49750" y2="83750"/>
                        <a14:foregroundMark x1="45125" y1="82000" x2="45125" y2="82000"/>
                        <a14:foregroundMark x1="45250" y1="82000" x2="45250" y2="82000"/>
                        <a14:foregroundMark x1="43875" y1="79250" x2="43875" y2="79250"/>
                        <a14:foregroundMark x1="43875" y1="79250" x2="43875" y2="79250"/>
                        <a14:foregroundMark x1="41375" y1="79000" x2="41375" y2="79000"/>
                        <a14:foregroundMark x1="41375" y1="79000" x2="41375" y2="7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5" y="439554"/>
            <a:ext cx="1260000" cy="1260000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логотип, Торговая мар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0013E39-EAEA-6911-431E-05D880010C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74" y="415800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9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pos="121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B95CD2D-0D33-49D4-8585-C69064082F64}"/>
              </a:ext>
            </a:extLst>
          </p:cNvPr>
          <p:cNvGrpSpPr/>
          <p:nvPr userDrawn="1"/>
        </p:nvGrpSpPr>
        <p:grpSpPr>
          <a:xfrm>
            <a:off x="-258046" y="529454"/>
            <a:ext cx="9602230" cy="6158061"/>
            <a:chOff x="-543928" y="375566"/>
            <a:chExt cx="9602230" cy="6158061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48AAD599-76FB-4EF1-A876-584E62589BB1}"/>
                </a:ext>
              </a:extLst>
            </p:cNvPr>
            <p:cNvSpPr/>
            <p:nvPr userDrawn="1"/>
          </p:nvSpPr>
          <p:spPr>
            <a:xfrm>
              <a:off x="-239127" y="375566"/>
              <a:ext cx="18335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В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CA94E4D-C0F8-4CE4-9483-CE9BA172F8E7}"/>
                </a:ext>
              </a:extLst>
            </p:cNvPr>
            <p:cNvSpPr/>
            <p:nvPr userDrawn="1"/>
          </p:nvSpPr>
          <p:spPr>
            <a:xfrm>
              <a:off x="-93794" y="1467563"/>
              <a:ext cx="2138340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Н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EC69A76-44D8-42EF-BFFC-FFB2AA5F13E1}"/>
                </a:ext>
              </a:extLst>
            </p:cNvPr>
            <p:cNvSpPr/>
            <p:nvPr userDrawn="1"/>
          </p:nvSpPr>
          <p:spPr>
            <a:xfrm>
              <a:off x="-543928" y="2564529"/>
              <a:ext cx="24431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И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CA61178-CF85-4628-A093-39671D09908B}"/>
                </a:ext>
              </a:extLst>
            </p:cNvPr>
            <p:cNvSpPr/>
            <p:nvPr userDrawn="1"/>
          </p:nvSpPr>
          <p:spPr>
            <a:xfrm>
              <a:off x="255352" y="5043636"/>
              <a:ext cx="880295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50" dirty="0" err="1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кеангеология</a:t>
              </a:r>
              <a:endParaRPr lang="ru-RU" sz="8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4051505E-02EA-448B-B48D-78E42815556A}"/>
                </a:ext>
              </a:extLst>
            </p:cNvPr>
            <p:cNvSpPr/>
            <p:nvPr userDrawn="1"/>
          </p:nvSpPr>
          <p:spPr>
            <a:xfrm>
              <a:off x="-239127" y="3651557"/>
              <a:ext cx="24431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И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11733A33-1197-4A56-B05D-4B3E63789D4A}"/>
                </a:ext>
              </a:extLst>
            </p:cNvPr>
            <p:cNvSpPr/>
            <p:nvPr userDrawn="1"/>
          </p:nvSpPr>
          <p:spPr>
            <a:xfrm>
              <a:off x="-476845" y="4748523"/>
              <a:ext cx="24431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1000" b="1" cap="none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ial" panose="020B0604020202020204" pitchFamily="34" charset="0"/>
                </a:rPr>
                <a:t>О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AA8A5D8-ABE5-47AA-B08B-7ECF2B060F96}"/>
              </a:ext>
            </a:extLst>
          </p:cNvPr>
          <p:cNvSpPr txBox="1"/>
          <p:nvPr userDrawn="1"/>
        </p:nvSpPr>
        <p:spPr>
          <a:xfrm>
            <a:off x="10979859" y="6059912"/>
            <a:ext cx="9517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vniio.ru</a:t>
            </a:r>
            <a:endParaRPr lang="ru-RU" sz="1600" b="1" i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 descr="Изображение выглядит как текст, снимок экрана, логотип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E003E408-AB7E-4C1A-A348-54CC5038D6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28" y="260350"/>
            <a:ext cx="1766529" cy="783242"/>
          </a:xfrm>
          <a:prstGeom prst="rect">
            <a:avLst/>
          </a:prstGeom>
        </p:spPr>
      </p:pic>
      <p:pic>
        <p:nvPicPr>
          <p:cNvPr id="2" name="Рисунок 1" descr="Изображение выглядит как текст, логотип, Торговая мар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1474B6-29FA-7B38-452B-BCC58F5772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074" y="415800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pos="121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0E91D35-D4A1-BAF8-EFDB-0FC94C87BEE0}"/>
              </a:ext>
            </a:extLst>
          </p:cNvPr>
          <p:cNvSpPr/>
          <p:nvPr userDrawn="1"/>
        </p:nvSpPr>
        <p:spPr>
          <a:xfrm>
            <a:off x="1" y="6019312"/>
            <a:ext cx="12192000" cy="360000"/>
          </a:xfrm>
          <a:prstGeom prst="rect">
            <a:avLst/>
          </a:prstGeom>
          <a:solidFill>
            <a:schemeClr val="tx2"/>
          </a:solidFill>
          <a:ln>
            <a:solidFill>
              <a:srgbClr val="1F3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latin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4714312-49A7-C6E3-41DA-738F89AE1C91}"/>
              </a:ext>
            </a:extLst>
          </p:cNvPr>
          <p:cNvSpPr/>
          <p:nvPr userDrawn="1"/>
        </p:nvSpPr>
        <p:spPr>
          <a:xfrm>
            <a:off x="1" y="346201"/>
            <a:ext cx="10071100" cy="540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2765C1-BE88-654A-76A5-F54B2DC825B2}"/>
              </a:ext>
            </a:extLst>
          </p:cNvPr>
          <p:cNvSpPr txBox="1"/>
          <p:nvPr userDrawn="1"/>
        </p:nvSpPr>
        <p:spPr>
          <a:xfrm>
            <a:off x="1245233" y="346201"/>
            <a:ext cx="6414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altLang="ru-RU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научно-исследовательский институт геологии и минеральных ресурсов Мирового океана имени </a:t>
            </a:r>
            <a:r>
              <a:rPr lang="ru-RU" altLang="ru-RU"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академика И.С. </a:t>
            </a:r>
            <a:r>
              <a:rPr lang="ru-RU" altLang="ru-RU" sz="1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Грамберга</a:t>
            </a:r>
            <a:endParaRPr lang="ru-RU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3B2CFF-8EBD-7138-CB34-440B01117A11}"/>
              </a:ext>
            </a:extLst>
          </p:cNvPr>
          <p:cNvSpPr txBox="1"/>
          <p:nvPr userDrawn="1"/>
        </p:nvSpPr>
        <p:spPr>
          <a:xfrm>
            <a:off x="10019075" y="6030035"/>
            <a:ext cx="9517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vniio.ru</a:t>
            </a:r>
            <a:endParaRPr lang="ru-RU" sz="16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текст, снимок экрана, логотип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B2452F27-CD4A-8EE6-6EC7-51617ACD3D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323" y="102959"/>
            <a:ext cx="1766529" cy="783242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Торговая марка, логотип, эмблема&#10;&#10;Автоматически созданное описание">
            <a:extLst>
              <a:ext uri="{FF2B5EF4-FFF2-40B4-BE49-F238E27FC236}">
                <a16:creationId xmlns:a16="http://schemas.microsoft.com/office/drawing/2014/main" id="{FA77A7FA-FEEE-60B7-7B69-411EF4022C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22" y="157811"/>
            <a:ext cx="900000" cy="9000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карта, Земля, планета, Мир&#10;&#10;Автоматически созданное описание">
            <a:extLst>
              <a:ext uri="{FF2B5EF4-FFF2-40B4-BE49-F238E27FC236}">
                <a16:creationId xmlns:a16="http://schemas.microsoft.com/office/drawing/2014/main" id="{48864B09-91B1-0268-6F44-6017FCF837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3" t="6576" r="7373" b="6718"/>
          <a:stretch/>
        </p:blipFill>
        <p:spPr>
          <a:xfrm>
            <a:off x="10970852" y="5749312"/>
            <a:ext cx="899270" cy="900000"/>
          </a:xfrm>
          <a:prstGeom prst="rect">
            <a:avLst/>
          </a:prstGeom>
        </p:spPr>
      </p:pic>
      <p:pic>
        <p:nvPicPr>
          <p:cNvPr id="2" name="Рисунок 1" descr="Изображение выглядит как текст, логотип, Торговая мар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18443C-7F02-7966-83E9-BEF5248AC7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22" y="15781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3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357EBCA-5DC7-4045-5EBA-CA525191E95E}"/>
              </a:ext>
            </a:extLst>
          </p:cNvPr>
          <p:cNvSpPr/>
          <p:nvPr userDrawn="1"/>
        </p:nvSpPr>
        <p:spPr>
          <a:xfrm>
            <a:off x="0" y="0"/>
            <a:ext cx="5158342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BA2382-B133-440C-98C5-72C27E644D17}"/>
              </a:ext>
            </a:extLst>
          </p:cNvPr>
          <p:cNvSpPr txBox="1"/>
          <p:nvPr userDrawn="1"/>
        </p:nvSpPr>
        <p:spPr>
          <a:xfrm>
            <a:off x="4028960" y="6368729"/>
            <a:ext cx="9517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vniio.ru</a:t>
            </a:r>
            <a:endParaRPr lang="ru-RU" sz="1600" b="1" i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Изображение выглядит как текст, Торговая марка, логотип, эмблема&#10;&#10;Автоматически созданное описание">
            <a:extLst>
              <a:ext uri="{FF2B5EF4-FFF2-40B4-BE49-F238E27FC236}">
                <a16:creationId xmlns:a16="http://schemas.microsoft.com/office/drawing/2014/main" id="{F6065446-4D6A-4AA8-A0A5-69ABAC5FB6F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06" y="5604303"/>
            <a:ext cx="1102980" cy="1102980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логотип, Торговая марка, эмбле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399F35-8E9A-9428-C670-50CBBDEED88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95" y="5447283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92FCF89-0202-48DF-8C2A-2436F27D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70" y="2190486"/>
            <a:ext cx="10212062" cy="2259058"/>
          </a:xfrm>
        </p:spPr>
        <p:txBody>
          <a:bodyPr/>
          <a:lstStyle/>
          <a:p>
            <a:r>
              <a:rPr lang="ru-RU" sz="3200" dirty="0"/>
              <a:t>Перспективы и предварительный прогноз минерагенического потенциала</a:t>
            </a:r>
            <a:br>
              <a:rPr lang="ru-RU" sz="3200" dirty="0"/>
            </a:br>
            <a:r>
              <a:rPr lang="ru-RU" sz="3200" dirty="0"/>
              <a:t>глубоководных полиметаллических сульфидов</a:t>
            </a:r>
            <a:br>
              <a:rPr lang="ru-RU" sz="3200" dirty="0"/>
            </a:br>
            <a:r>
              <a:rPr lang="ru-RU" sz="3200" dirty="0"/>
              <a:t>Курильской дуги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00DA5DD-27C2-4590-BC2F-D813B397B3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9969" y="4449544"/>
            <a:ext cx="10032555" cy="1480456"/>
          </a:xfrm>
        </p:spPr>
        <p:txBody>
          <a:bodyPr/>
          <a:lstStyle/>
          <a:p>
            <a:r>
              <a:rPr lang="ru-RU" dirty="0"/>
              <a:t>Петров Владимир Антонович</a:t>
            </a:r>
          </a:p>
          <a:p>
            <a:r>
              <a:rPr lang="ru-RU" dirty="0"/>
              <a:t>ФГБУ «ВНИИОкеангеология»</a:t>
            </a:r>
          </a:p>
          <a:p>
            <a:r>
              <a:rPr lang="en-US" dirty="0"/>
              <a:t>v.a.petrov@vniio.ru</a:t>
            </a:r>
            <a:endParaRPr lang="ru-RU" dirty="0"/>
          </a:p>
        </p:txBody>
      </p:sp>
      <p:sp>
        <p:nvSpPr>
          <p:cNvPr id="4" name="Текст 5">
            <a:extLst>
              <a:ext uri="{FF2B5EF4-FFF2-40B4-BE49-F238E27FC236}">
                <a16:creationId xmlns:a16="http://schemas.microsoft.com/office/drawing/2014/main" id="{F7800306-7A8E-4E9D-B327-8CA581F42669}"/>
              </a:ext>
            </a:extLst>
          </p:cNvPr>
          <p:cNvSpPr txBox="1">
            <a:spLocks/>
          </p:cNvSpPr>
          <p:nvPr/>
        </p:nvSpPr>
        <p:spPr>
          <a:xfrm>
            <a:off x="4670322" y="1199534"/>
            <a:ext cx="7521677" cy="120892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3284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328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328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/>
              <a:t>XXXII молодежная научная школа</a:t>
            </a:r>
          </a:p>
          <a:p>
            <a:pPr>
              <a:spcBef>
                <a:spcPts val="0"/>
              </a:spcBef>
            </a:pPr>
            <a:r>
              <a:rPr lang="ru-RU" sz="1600" dirty="0"/>
              <a:t>«Металлогения древних и современных океанов-2026.</a:t>
            </a:r>
          </a:p>
          <a:p>
            <a:pPr>
              <a:spcBef>
                <a:spcPts val="0"/>
              </a:spcBef>
            </a:pPr>
            <a:r>
              <a:rPr lang="ru-RU" sz="1600" dirty="0"/>
              <a:t>Стратегические элементы: минералого-геохимические и цифровые модели»</a:t>
            </a:r>
          </a:p>
        </p:txBody>
      </p:sp>
    </p:spTree>
    <p:extLst>
      <p:ext uri="{BB962C8B-B14F-4D97-AF65-F5344CB8AC3E}">
        <p14:creationId xmlns:p14="http://schemas.microsoft.com/office/powerpoint/2010/main" val="1252974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5C76FC9-1600-4E63-839E-A44EEB00D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Объекты-аналоги</a:t>
            </a:r>
          </a:p>
        </p:txBody>
      </p:sp>
      <p:graphicFrame>
        <p:nvGraphicFramePr>
          <p:cNvPr id="5" name="Объект 6">
            <a:extLst>
              <a:ext uri="{FF2B5EF4-FFF2-40B4-BE49-F238E27FC236}">
                <a16:creationId xmlns:a16="http://schemas.microsoft.com/office/drawing/2014/main" id="{10210F42-76D5-47F4-8766-5E5156D8FB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8141758"/>
              </p:ext>
            </p:extLst>
          </p:nvPr>
        </p:nvGraphicFramePr>
        <p:xfrm>
          <a:off x="1362000" y="1336494"/>
          <a:ext cx="9468000" cy="3907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585092355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1668529614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618384568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2110986074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4010928921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713595967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600572861"/>
                    </a:ext>
                  </a:extLst>
                </a:gridCol>
              </a:tblGrid>
              <a:tr h="46800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1F3964"/>
                          </a:solidFill>
                          <a:effectLst/>
                          <a:latin typeface="+mj-lt"/>
                        </a:rPr>
                        <a:t>Классификация эталонных объектов</a:t>
                      </a:r>
                    </a:p>
                  </a:txBody>
                  <a:tcPr marL="9288" marR="9288" marT="928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1F3964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2422271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№</a:t>
                      </a: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Эталонный объект</a:t>
                      </a: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Обстановка</a:t>
                      </a: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Бурение</a:t>
                      </a: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Ресурсы</a:t>
                      </a: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запасы, млн т</a:t>
                      </a: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Площадь, км</a:t>
                      </a:r>
                      <a:r>
                        <a:rPr lang="ru-RU" sz="16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Удельная продуктивность, т/м</a:t>
                      </a:r>
                      <a:r>
                        <a:rPr lang="ru-RU" sz="1600" b="1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47425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9288" marR="9288" marT="9288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Sunrise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Островная дуга</a:t>
                      </a:r>
                    </a:p>
                  </a:txBody>
                  <a:tcPr marL="9288" marR="9288" marT="9288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Нет</a:t>
                      </a:r>
                    </a:p>
                  </a:txBody>
                  <a:tcPr marL="9288" marR="9288" marT="9288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288" marR="9288" marT="9288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0,16</a:t>
                      </a:r>
                    </a:p>
                  </a:txBody>
                  <a:tcPr marL="9288" marR="9288" marT="9288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56,25</a:t>
                      </a:r>
                    </a:p>
                  </a:txBody>
                  <a:tcPr marL="9288" marR="9288" marT="9288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129385"/>
                  </a:ext>
                </a:extLst>
              </a:tr>
              <a:tr h="5015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Solwara-1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Задуговой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бассейн</a:t>
                      </a: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Да</a:t>
                      </a: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2,42</a:t>
                      </a: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0,11</a:t>
                      </a: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21,96</a:t>
                      </a: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118430"/>
                  </a:ext>
                </a:extLst>
              </a:tr>
              <a:tr h="50156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TAG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СОХ</a:t>
                      </a: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Да</a:t>
                      </a: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</a:t>
                      </a:r>
                      <a:r>
                        <a:rPr lang="en-US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-75</a:t>
                      </a:r>
                    </a:p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0,56</a:t>
                      </a: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37,5-133,93</a:t>
                      </a: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802594"/>
                  </a:ext>
                </a:extLst>
              </a:tr>
              <a:tr h="501563">
                <a:tc vMerge="1"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Семенов-4 (РРР)</a:t>
                      </a: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Нет</a:t>
                      </a: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</a:t>
                      </a:r>
                    </a:p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3,56</a:t>
                      </a: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16,6</a:t>
                      </a: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177706"/>
                  </a:ext>
                </a:extLst>
              </a:tr>
              <a:tr h="501563">
                <a:tc vMerge="1"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Yuhuang-1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10,6</a:t>
                      </a:r>
                    </a:p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288" marR="9288" marT="9288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0,62</a:t>
                      </a:r>
                    </a:p>
                  </a:txBody>
                  <a:tcPr marL="9288" marR="9288" marT="9288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17,1</a:t>
                      </a:r>
                    </a:p>
                  </a:txBody>
                  <a:tcPr marL="9288" marR="9288" marT="9288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184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0727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F833012-4C5A-4F87-8024-1E4DF6FBA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Эталонный объект – поле </a:t>
            </a:r>
            <a:r>
              <a:rPr lang="en-US" dirty="0"/>
              <a:t>Sunrise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AB562B-70D8-4271-A938-E61321FB4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963" y="777926"/>
            <a:ext cx="4459675" cy="31107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A9E4D2-5D8B-45F0-A272-DE71C1DE5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820" y="3494294"/>
            <a:ext cx="4459675" cy="3211575"/>
          </a:xfrm>
          <a:prstGeom prst="rect">
            <a:avLst/>
          </a:prstGeom>
        </p:spPr>
      </p:pic>
      <p:sp>
        <p:nvSpPr>
          <p:cNvPr id="7" name="Прямоугольник 1">
            <a:extLst>
              <a:ext uri="{FF2B5EF4-FFF2-40B4-BE49-F238E27FC236}">
                <a16:creationId xmlns:a16="http://schemas.microsoft.com/office/drawing/2014/main" id="{7B7B05CC-85B5-423D-AF7F-4E41DD26D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651" y="5841636"/>
            <a:ext cx="1877649" cy="430887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100" b="1" dirty="0">
                <a:latin typeface="+mj-lt"/>
              </a:rPr>
              <a:t>Рудное</a:t>
            </a:r>
            <a:r>
              <a:rPr lang="ru-RU" altLang="ru-RU" sz="1100" dirty="0">
                <a:latin typeface="+mj-lt"/>
              </a:rPr>
              <a:t> </a:t>
            </a:r>
            <a:r>
              <a:rPr lang="ru-RU" altLang="ru-RU" sz="1100" b="1" dirty="0">
                <a:latin typeface="+mj-lt"/>
              </a:rPr>
              <a:t>поле </a:t>
            </a:r>
            <a:r>
              <a:rPr lang="en-US" altLang="ru-RU" sz="1100" b="1" dirty="0">
                <a:latin typeface="+mj-lt"/>
              </a:rPr>
              <a:t>Sunrise</a:t>
            </a:r>
            <a:endParaRPr lang="ru-RU" altLang="ru-RU" sz="1100" b="1" dirty="0">
              <a:latin typeface="+mj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1100" dirty="0">
                <a:latin typeface="+mj-lt"/>
              </a:rPr>
              <a:t>[</a:t>
            </a:r>
            <a:r>
              <a:rPr lang="en-US" altLang="ru-RU" sz="1100" dirty="0" err="1">
                <a:latin typeface="+mj-lt"/>
              </a:rPr>
              <a:t>lizasa</a:t>
            </a:r>
            <a:r>
              <a:rPr lang="en-US" altLang="ru-RU" sz="1100" dirty="0">
                <a:latin typeface="+mj-lt"/>
              </a:rPr>
              <a:t> et al., 1999]</a:t>
            </a:r>
            <a:endParaRPr lang="ru-RU" altLang="ru-RU" sz="1100" dirty="0">
              <a:latin typeface="+mj-lt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87F7088-8547-441B-B6F9-6AC9C17EE5B9}"/>
              </a:ext>
            </a:extLst>
          </p:cNvPr>
          <p:cNvGrpSpPr/>
          <p:nvPr/>
        </p:nvGrpSpPr>
        <p:grpSpPr>
          <a:xfrm>
            <a:off x="3347713" y="790570"/>
            <a:ext cx="3817786" cy="2970032"/>
            <a:chOff x="1461792" y="2748088"/>
            <a:chExt cx="3970416" cy="310728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5B25855-98E0-4FEE-934D-414F814C2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1792" y="2748088"/>
              <a:ext cx="3970416" cy="3107283"/>
            </a:xfrm>
            <a:prstGeom prst="rect">
              <a:avLst/>
            </a:prstGeom>
          </p:spPr>
        </p:pic>
        <p:sp>
          <p:nvSpPr>
            <p:cNvPr id="11" name="Прямоугольник 1">
              <a:extLst>
                <a:ext uri="{FF2B5EF4-FFF2-40B4-BE49-F238E27FC236}">
                  <a16:creationId xmlns:a16="http://schemas.microsoft.com/office/drawing/2014/main" id="{E9D5024B-625E-413A-91DE-F31E22D01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762" y="2878857"/>
              <a:ext cx="2260429" cy="43088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ru-RU" altLang="ru-RU" sz="1100" dirty="0">
                  <a:latin typeface="+mj-lt"/>
                </a:rPr>
                <a:t>Кальдера </a:t>
              </a:r>
              <a:r>
                <a:rPr lang="en-US" altLang="ru-RU" sz="1100" dirty="0" err="1">
                  <a:latin typeface="+mj-lt"/>
                </a:rPr>
                <a:t>Myojin</a:t>
              </a:r>
              <a:r>
                <a:rPr lang="en-US" altLang="ru-RU" sz="1100" dirty="0">
                  <a:latin typeface="+mj-lt"/>
                </a:rPr>
                <a:t> Knoll</a:t>
              </a:r>
              <a:endParaRPr lang="ru-RU" altLang="ru-RU" sz="1100" dirty="0">
                <a:latin typeface="+mj-lt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ru-RU" sz="1100" dirty="0">
                  <a:latin typeface="+mj-lt"/>
                </a:rPr>
                <a:t>[Ross, Mercier-Langevin, 2014]</a:t>
              </a:r>
              <a:endParaRPr lang="ru-RU" altLang="ru-RU" sz="1100" dirty="0">
                <a:latin typeface="+mj-lt"/>
              </a:endParaRPr>
            </a:p>
          </p:txBody>
        </p:sp>
      </p:grpSp>
      <p:sp>
        <p:nvSpPr>
          <p:cNvPr id="12" name="Прямоугольник 1">
            <a:extLst>
              <a:ext uri="{FF2B5EF4-FFF2-40B4-BE49-F238E27FC236}">
                <a16:creationId xmlns:a16="http://schemas.microsoft.com/office/drawing/2014/main" id="{92282AAA-2F92-4C62-9C76-5B74DCB64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2288" y="1212021"/>
            <a:ext cx="2073317" cy="430887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100" dirty="0">
                <a:latin typeface="+mj-lt"/>
              </a:rPr>
              <a:t>Дно кальдеры </a:t>
            </a:r>
            <a:r>
              <a:rPr lang="en-US" altLang="ru-RU" sz="1100" dirty="0" err="1">
                <a:latin typeface="+mj-lt"/>
              </a:rPr>
              <a:t>Myojin</a:t>
            </a:r>
            <a:r>
              <a:rPr lang="en-US" altLang="ru-RU" sz="1100" dirty="0">
                <a:latin typeface="+mj-lt"/>
              </a:rPr>
              <a:t> Knoll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1100" dirty="0">
                <a:latin typeface="+mj-lt"/>
              </a:rPr>
              <a:t>[Kawada, </a:t>
            </a:r>
            <a:r>
              <a:rPr lang="en-US" altLang="ru-RU" sz="1100" dirty="0" err="1">
                <a:latin typeface="+mj-lt"/>
              </a:rPr>
              <a:t>Kasaya</a:t>
            </a:r>
            <a:r>
              <a:rPr lang="en-US" altLang="ru-RU" sz="1100" dirty="0">
                <a:latin typeface="+mj-lt"/>
              </a:rPr>
              <a:t>, 2018]</a:t>
            </a:r>
            <a:endParaRPr lang="ru-RU" altLang="ru-RU" sz="1100" dirty="0">
              <a:latin typeface="+mj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6D4884-CEC5-4391-9312-26B47429B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36" y="952499"/>
            <a:ext cx="2826068" cy="4575537"/>
          </a:xfrm>
          <a:prstGeom prst="rect">
            <a:avLst/>
          </a:prstGeom>
        </p:spPr>
      </p:pic>
      <p:sp>
        <p:nvSpPr>
          <p:cNvPr id="15" name="Прямоугольник 1">
            <a:extLst>
              <a:ext uri="{FF2B5EF4-FFF2-40B4-BE49-F238E27FC236}">
                <a16:creationId xmlns:a16="http://schemas.microsoft.com/office/drawing/2014/main" id="{0D4512FD-3086-4942-A662-E3E9451D7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816" y="5658993"/>
            <a:ext cx="1732227" cy="430887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100" dirty="0">
                <a:latin typeface="+mj-lt"/>
              </a:rPr>
              <a:t>Дуга </a:t>
            </a:r>
            <a:r>
              <a:rPr lang="en-US" sz="1100" dirty="0" err="1">
                <a:latin typeface="MyriadPro-Light"/>
              </a:rPr>
              <a:t>Izu</a:t>
            </a:r>
            <a:r>
              <a:rPr lang="en-US" sz="1100" dirty="0">
                <a:latin typeface="MyriadPro-Light"/>
              </a:rPr>
              <a:t>-Ogasawara</a:t>
            </a:r>
            <a:endParaRPr lang="ru-RU" altLang="ru-RU" sz="1100" dirty="0">
              <a:latin typeface="+mj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1100" dirty="0">
                <a:latin typeface="+mj-lt"/>
              </a:rPr>
              <a:t>[</a:t>
            </a:r>
            <a:r>
              <a:rPr lang="en-US" altLang="ru-RU" sz="1100" dirty="0" err="1">
                <a:latin typeface="+mj-lt"/>
              </a:rPr>
              <a:t>Honsho</a:t>
            </a:r>
            <a:r>
              <a:rPr lang="en-US" altLang="ru-RU" sz="1100" dirty="0">
                <a:latin typeface="+mj-lt"/>
              </a:rPr>
              <a:t>, 201</a:t>
            </a:r>
            <a:r>
              <a:rPr lang="ru-RU" altLang="ru-RU" sz="1100" dirty="0">
                <a:latin typeface="+mj-lt"/>
              </a:rPr>
              <a:t>6</a:t>
            </a:r>
            <a:r>
              <a:rPr lang="en-US" altLang="ru-RU" sz="1100" dirty="0">
                <a:latin typeface="+mj-lt"/>
              </a:rPr>
              <a:t>]</a:t>
            </a:r>
            <a:endParaRPr lang="ru-RU" altLang="ru-RU" sz="1100" dirty="0">
              <a:latin typeface="+mj-lt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01905CE0-BDA9-46B0-A996-C7555AEF0B9C}"/>
              </a:ext>
            </a:extLst>
          </p:cNvPr>
          <p:cNvSpPr/>
          <p:nvPr/>
        </p:nvSpPr>
        <p:spPr>
          <a:xfrm>
            <a:off x="1453273" y="3731452"/>
            <a:ext cx="985636" cy="3149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78CFB86-7736-4845-A9E6-C398EE573469}"/>
              </a:ext>
            </a:extLst>
          </p:cNvPr>
          <p:cNvCxnSpPr>
            <a:cxnSpLocks/>
            <a:stCxn id="16" idx="7"/>
          </p:cNvCxnSpPr>
          <p:nvPr/>
        </p:nvCxnSpPr>
        <p:spPr>
          <a:xfrm flipV="1">
            <a:off x="2294566" y="2327505"/>
            <a:ext cx="1305161" cy="14500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Овал 18">
            <a:extLst>
              <a:ext uri="{FF2B5EF4-FFF2-40B4-BE49-F238E27FC236}">
                <a16:creationId xmlns:a16="http://schemas.microsoft.com/office/drawing/2014/main" id="{14D5083B-7777-47D4-9969-84C7946A6A50}"/>
              </a:ext>
            </a:extLst>
          </p:cNvPr>
          <p:cNvSpPr/>
          <p:nvPr/>
        </p:nvSpPr>
        <p:spPr>
          <a:xfrm>
            <a:off x="5276486" y="1851442"/>
            <a:ext cx="1077668" cy="102589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9667F98-A438-4781-B9AF-591E197C892C}"/>
              </a:ext>
            </a:extLst>
          </p:cNvPr>
          <p:cNvCxnSpPr>
            <a:cxnSpLocks/>
            <a:stCxn id="19" idx="6"/>
          </p:cNvCxnSpPr>
          <p:nvPr/>
        </p:nvCxnSpPr>
        <p:spPr>
          <a:xfrm flipV="1">
            <a:off x="6354154" y="2327505"/>
            <a:ext cx="1676229" cy="368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6B1175B-EAB1-48AB-8170-4D48FB7DF272}"/>
              </a:ext>
            </a:extLst>
          </p:cNvPr>
          <p:cNvSpPr/>
          <p:nvPr/>
        </p:nvSpPr>
        <p:spPr>
          <a:xfrm>
            <a:off x="2907303" y="4046413"/>
            <a:ext cx="44596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Учитывая размеры поля </a:t>
            </a:r>
            <a:r>
              <a:rPr lang="ru-RU" sz="1600" dirty="0" err="1">
                <a:solidFill>
                  <a:srgbClr val="0E2841"/>
                </a:solidFill>
                <a:latin typeface="Arial" panose="020B0604020202020204" pitchFamily="34" charset="0"/>
              </a:rPr>
              <a:t>Sunrise</a:t>
            </a:r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 (400х400 м),</a:t>
            </a:r>
          </a:p>
          <a:p>
            <a:pPr algn="ctr"/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высоту рудного холма от </a:t>
            </a:r>
            <a:r>
              <a:rPr lang="ru-RU" sz="1600" dirty="0" err="1">
                <a:solidFill>
                  <a:srgbClr val="0E2841"/>
                </a:solidFill>
                <a:latin typeface="Arial" panose="020B0604020202020204" pitchFamily="34" charset="0"/>
              </a:rPr>
              <a:t>палеодна</a:t>
            </a:r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 30 м,</a:t>
            </a:r>
          </a:p>
          <a:p>
            <a:pPr algn="ctr"/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среднюю плотность 1,9 г/см³,</a:t>
            </a:r>
          </a:p>
          <a:p>
            <a:pPr algn="ctr"/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масса руды составляет </a:t>
            </a:r>
            <a:r>
              <a:rPr lang="ru-RU" sz="1600" b="1" dirty="0">
                <a:solidFill>
                  <a:srgbClr val="0E2841"/>
                </a:solidFill>
                <a:latin typeface="Arial" panose="020B0604020202020204" pitchFamily="34" charset="0"/>
              </a:rPr>
              <a:t>9 × 10⁶ т</a:t>
            </a:r>
          </a:p>
          <a:p>
            <a:pPr algn="ctr"/>
            <a:endParaRPr lang="ru-RU" sz="1600" dirty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50C28401-730C-4CEF-8D13-870F24B6EAC8}"/>
              </a:ext>
            </a:extLst>
          </p:cNvPr>
          <p:cNvCxnSpPr>
            <a:cxnSpLocks/>
          </p:cNvCxnSpPr>
          <p:nvPr/>
        </p:nvCxnSpPr>
        <p:spPr>
          <a:xfrm>
            <a:off x="2788920" y="3949026"/>
            <a:ext cx="4699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E6BE7D8D-817F-4C7D-A9A8-0C63D3F002B9}"/>
              </a:ext>
            </a:extLst>
          </p:cNvPr>
          <p:cNvCxnSpPr>
            <a:cxnSpLocks/>
          </p:cNvCxnSpPr>
          <p:nvPr/>
        </p:nvCxnSpPr>
        <p:spPr>
          <a:xfrm>
            <a:off x="7343068" y="3840480"/>
            <a:ext cx="0" cy="28013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Таблица 32">
            <a:extLst>
              <a:ext uri="{FF2B5EF4-FFF2-40B4-BE49-F238E27FC236}">
                <a16:creationId xmlns:a16="http://schemas.microsoft.com/office/drawing/2014/main" id="{67B6B656-55DD-4455-AB94-388363FF5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240279"/>
              </p:ext>
            </p:extLst>
          </p:nvPr>
        </p:nvGraphicFramePr>
        <p:xfrm>
          <a:off x="3221161" y="5222159"/>
          <a:ext cx="3859495" cy="792000"/>
        </p:xfrm>
        <a:graphic>
          <a:graphicData uri="http://schemas.openxmlformats.org/drawingml/2006/table">
            <a:tbl>
              <a:tblPr/>
              <a:tblGrid>
                <a:gridCol w="771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8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18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18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</a:t>
                      </a:r>
                      <a:r>
                        <a:rPr lang="ru-RU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</a:t>
                      </a:r>
                      <a:r>
                        <a:rPr lang="ru-RU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г/т</a:t>
                      </a: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</a:t>
                      </a:r>
                      <a:endParaRPr lang="ru-RU" sz="1200" b="0" i="1" dirty="0">
                        <a:solidFill>
                          <a:srgbClr val="1F396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Pb</a:t>
                      </a:r>
                      <a:endParaRPr lang="ru-RU" sz="1200" b="0" i="1" dirty="0">
                        <a:solidFill>
                          <a:srgbClr val="1F396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Zn</a:t>
                      </a:r>
                      <a:endParaRPr lang="ru-RU" sz="1200" b="0" i="1" dirty="0">
                        <a:solidFill>
                          <a:srgbClr val="1F396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1212,5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338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6235C26-D0D5-43A3-A018-ACEE7B3B4266}"/>
              </a:ext>
            </a:extLst>
          </p:cNvPr>
          <p:cNvSpPr/>
          <p:nvPr/>
        </p:nvSpPr>
        <p:spPr>
          <a:xfrm>
            <a:off x="4168820" y="6332390"/>
            <a:ext cx="18966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[</a:t>
            </a:r>
            <a:r>
              <a:rPr lang="en-US" sz="1600" dirty="0" err="1"/>
              <a:t>lizasa</a:t>
            </a:r>
            <a:r>
              <a:rPr lang="en-US" sz="1600" dirty="0"/>
              <a:t> et al., 1999]</a:t>
            </a:r>
            <a:endParaRPr lang="ru-RU" sz="1600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3365BBF-7F2A-4398-B97B-D4FF0E802A27}"/>
              </a:ext>
            </a:extLst>
          </p:cNvPr>
          <p:cNvSpPr/>
          <p:nvPr/>
        </p:nvSpPr>
        <p:spPr>
          <a:xfrm>
            <a:off x="3789253" y="6014159"/>
            <a:ext cx="27233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↑ средневзвешенные содержания ↑</a:t>
            </a:r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F2E66EB5-ACB3-4CDF-A118-62AA4AF4B237}"/>
              </a:ext>
            </a:extLst>
          </p:cNvPr>
          <p:cNvCxnSpPr>
            <a:cxnSpLocks/>
          </p:cNvCxnSpPr>
          <p:nvPr/>
        </p:nvCxnSpPr>
        <p:spPr>
          <a:xfrm>
            <a:off x="2907304" y="3840480"/>
            <a:ext cx="0" cy="282001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22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A0FB26-5C19-4E6C-BA05-C52B9A518CC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1822" y="6177978"/>
            <a:ext cx="11744960" cy="382633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Расчёт  ресурсов: </a:t>
            </a:r>
            <a:r>
              <a:rPr lang="en-US" sz="2400" b="1" dirty="0"/>
              <a:t>Q = ∑(S</a:t>
            </a:r>
            <a:r>
              <a:rPr lang="ru-RU" sz="2400" b="1" baseline="-25000" dirty="0" err="1"/>
              <a:t>кальд</a:t>
            </a:r>
            <a:r>
              <a:rPr lang="ru-RU" sz="2400" b="1" dirty="0"/>
              <a:t>*</a:t>
            </a:r>
            <a:r>
              <a:rPr lang="en-US" sz="2400" b="1" dirty="0"/>
              <a:t>q)</a:t>
            </a:r>
            <a:endParaRPr lang="ru-RU" sz="2400" b="1" baseline="-250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DBBBF3A-CB87-445A-BF9D-F6905860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Объекты-аналоги и методика оценки ресурсов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0B11AF84-D4E6-401E-91C4-F5A73A615F79}"/>
              </a:ext>
            </a:extLst>
          </p:cNvPr>
          <p:cNvSpPr txBox="1">
            <a:spLocks/>
          </p:cNvSpPr>
          <p:nvPr/>
        </p:nvSpPr>
        <p:spPr>
          <a:xfrm>
            <a:off x="447040" y="3797939"/>
            <a:ext cx="11744960" cy="18999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/>
              <a:t>Характеристики и свойства для применения метода аналогии: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dirty="0"/>
              <a:t>- количество кальдер;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dirty="0"/>
              <a:t>- площадь кальдеры</a:t>
            </a:r>
            <a:r>
              <a:rPr lang="en-US" sz="2400" dirty="0"/>
              <a:t> (S</a:t>
            </a:r>
            <a:r>
              <a:rPr lang="ru-RU" sz="2400" baseline="-25000" dirty="0" err="1"/>
              <a:t>кальд</a:t>
            </a:r>
            <a:r>
              <a:rPr lang="en-US" sz="2400" dirty="0"/>
              <a:t>)</a:t>
            </a:r>
            <a:r>
              <a:rPr lang="ru-RU" sz="2400" dirty="0"/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dirty="0"/>
              <a:t>- удельная продуктивность (</a:t>
            </a:r>
            <a:r>
              <a:rPr lang="en-US" sz="2400" dirty="0"/>
              <a:t>q)</a:t>
            </a:r>
            <a:r>
              <a:rPr lang="ru-RU" sz="2400" dirty="0"/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dirty="0"/>
              <a:t>- содержания металлов.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2081B2B0-75DF-499D-9C44-F0126FAAD51D}"/>
              </a:ext>
            </a:extLst>
          </p:cNvPr>
          <p:cNvSpPr txBox="1">
            <a:spLocks/>
          </p:cNvSpPr>
          <p:nvPr/>
        </p:nvSpPr>
        <p:spPr>
          <a:xfrm>
            <a:off x="375920" y="1160145"/>
            <a:ext cx="11744960" cy="29949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/>
              <a:t>Допущения:</a:t>
            </a:r>
          </a:p>
          <a:p>
            <a:pPr>
              <a:buFontTx/>
              <a:buChar char="-"/>
            </a:pPr>
            <a:r>
              <a:rPr lang="ru-RU" sz="2400" dirty="0"/>
              <a:t>кальдера рассматривается не как сплошное рудное тело, а как перспективная площадь, в пределах которой возможно формирование одного или нескольких локализованных рудных объектов;</a:t>
            </a:r>
          </a:p>
          <a:p>
            <a:pPr>
              <a:buFontTx/>
              <a:buChar char="-"/>
            </a:pPr>
            <a:r>
              <a:rPr lang="ru-RU" sz="2400" dirty="0"/>
              <a:t>рудное поле </a:t>
            </a:r>
            <a:r>
              <a:rPr lang="ru-RU" sz="2400" dirty="0" err="1"/>
              <a:t>Sunrise</a:t>
            </a:r>
            <a:r>
              <a:rPr lang="ru-RU" sz="2400" dirty="0"/>
              <a:t> рассматривается как прямой аналог;</a:t>
            </a:r>
          </a:p>
          <a:p>
            <a:pPr>
              <a:buFontTx/>
              <a:buChar char="-"/>
            </a:pPr>
            <a:r>
              <a:rPr lang="ru-RU" sz="2400" dirty="0"/>
              <a:t>внутреннее строение аналогично эталонным объектам.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B6F37D8-A012-442F-B784-447F664DCCDD}"/>
              </a:ext>
            </a:extLst>
          </p:cNvPr>
          <p:cNvCxnSpPr>
            <a:cxnSpLocks/>
          </p:cNvCxnSpPr>
          <p:nvPr/>
        </p:nvCxnSpPr>
        <p:spPr>
          <a:xfrm>
            <a:off x="224872" y="3748510"/>
            <a:ext cx="1204705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D84403A-4B2B-4ABB-A91E-90AF8DA24FC0}"/>
              </a:ext>
            </a:extLst>
          </p:cNvPr>
          <p:cNvCxnSpPr>
            <a:cxnSpLocks/>
          </p:cNvCxnSpPr>
          <p:nvPr/>
        </p:nvCxnSpPr>
        <p:spPr>
          <a:xfrm>
            <a:off x="224872" y="6055047"/>
            <a:ext cx="1204705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645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D0EC352-0D4D-4D19-8BED-7553FB0F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 площади кальдеры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EE4F8D-B875-4470-8F4C-50803ACAD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97" t="16353" r="7998"/>
          <a:stretch/>
        </p:blipFill>
        <p:spPr>
          <a:xfrm>
            <a:off x="324466" y="1347019"/>
            <a:ext cx="3755923" cy="277550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863669D-9956-42FE-9E06-859EC5B5277E}"/>
              </a:ext>
            </a:extLst>
          </p:cNvPr>
          <p:cNvSpPr/>
          <p:nvPr/>
        </p:nvSpPr>
        <p:spPr>
          <a:xfrm>
            <a:off x="324466" y="4217727"/>
            <a:ext cx="375592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Низкое качество батиметрии не позволяет определить геометрию кальдеры и локализовать оруденение внутри кальдер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13319A-2FE2-467D-B396-9F1F50DC5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354" y="1347019"/>
            <a:ext cx="2794801" cy="276260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118A340-F066-4197-A09B-B12BEBF56AB7}"/>
              </a:ext>
            </a:extLst>
          </p:cNvPr>
          <p:cNvSpPr/>
          <p:nvPr/>
        </p:nvSpPr>
        <p:spPr>
          <a:xfrm>
            <a:off x="4452792" y="4217727"/>
            <a:ext cx="375592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Предположим, что для кальдер подводных вулканов, сформировавшихся в схожих условиях отношение</a:t>
            </a:r>
          </a:p>
          <a:p>
            <a:pPr algn="ctr"/>
            <a:r>
              <a:rPr lang="en-US" sz="2000" dirty="0">
                <a:solidFill>
                  <a:srgbClr val="0E2841"/>
                </a:solidFill>
                <a:latin typeface="Arial" panose="020B0604020202020204" pitchFamily="34" charset="0"/>
              </a:rPr>
              <a:t>S</a:t>
            </a:r>
            <a:r>
              <a:rPr lang="ru-RU" sz="2000" baseline="-25000" dirty="0" err="1">
                <a:solidFill>
                  <a:srgbClr val="0E2841"/>
                </a:solidFill>
                <a:latin typeface="Arial" panose="020B0604020202020204" pitchFamily="34" charset="0"/>
              </a:rPr>
              <a:t>кальд</a:t>
            </a:r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/</a:t>
            </a:r>
            <a:r>
              <a:rPr lang="en-US" sz="2000" dirty="0">
                <a:solidFill>
                  <a:srgbClr val="0E2841"/>
                </a:solidFill>
                <a:latin typeface="Arial" panose="020B0604020202020204" pitchFamily="34" charset="0"/>
              </a:rPr>
              <a:t>S</a:t>
            </a:r>
            <a:r>
              <a:rPr lang="ru-RU" sz="2000" baseline="-25000" dirty="0" err="1">
                <a:solidFill>
                  <a:srgbClr val="0E2841"/>
                </a:solidFill>
                <a:latin typeface="Arial" panose="020B0604020202020204" pitchFamily="34" charset="0"/>
              </a:rPr>
              <a:t>осн</a:t>
            </a:r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 близко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55CC178-8F47-4BD5-A947-82B54E4E9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120" y="1347019"/>
            <a:ext cx="2915842" cy="2775507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25520C3-00AB-4037-B751-A9B4A69717C6}"/>
              </a:ext>
            </a:extLst>
          </p:cNvPr>
          <p:cNvSpPr/>
          <p:nvPr/>
        </p:nvSpPr>
        <p:spPr>
          <a:xfrm>
            <a:off x="8291339" y="4217727"/>
            <a:ext cx="3608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При известном отношении и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E2841"/>
                </a:solidFill>
                <a:latin typeface="Arial" panose="020B0604020202020204" pitchFamily="34" charset="0"/>
              </a:rPr>
              <a:t>S</a:t>
            </a:r>
            <a:r>
              <a:rPr lang="ru-RU" sz="2000" baseline="-25000" dirty="0" err="1">
                <a:solidFill>
                  <a:srgbClr val="0E2841"/>
                </a:solidFill>
                <a:latin typeface="Arial" panose="020B0604020202020204" pitchFamily="34" charset="0"/>
              </a:rPr>
              <a:t>осн</a:t>
            </a:r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 можно оценить </a:t>
            </a:r>
            <a:r>
              <a:rPr lang="en-US" sz="2000" dirty="0">
                <a:solidFill>
                  <a:srgbClr val="0E2841"/>
                </a:solidFill>
                <a:latin typeface="Arial" panose="020B0604020202020204" pitchFamily="34" charset="0"/>
              </a:rPr>
              <a:t>S</a:t>
            </a:r>
            <a:r>
              <a:rPr lang="ru-RU" sz="2000" baseline="-25000" dirty="0" err="1">
                <a:solidFill>
                  <a:srgbClr val="0E2841"/>
                </a:solidFill>
                <a:latin typeface="Arial" panose="020B0604020202020204" pitchFamily="34" charset="0"/>
              </a:rPr>
              <a:t>кальд</a:t>
            </a:r>
            <a:endParaRPr lang="ru-RU" sz="2000" baseline="-25000" dirty="0">
              <a:solidFill>
                <a:srgbClr val="0E2841"/>
              </a:solidFill>
              <a:latin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C4418EE-DC68-4973-B83E-72B64DE8D193}"/>
              </a:ext>
            </a:extLst>
          </p:cNvPr>
          <p:cNvSpPr/>
          <p:nvPr/>
        </p:nvSpPr>
        <p:spPr>
          <a:xfrm>
            <a:off x="471949" y="6075843"/>
            <a:ext cx="53094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Разрешение GEBCO - 15</a:t>
            </a:r>
            <a:r>
              <a:rPr lang="en-US" sz="2000" dirty="0">
                <a:solidFill>
                  <a:srgbClr val="0E2841"/>
                </a:solidFill>
                <a:latin typeface="Arial" panose="020B0604020202020204" pitchFamily="34" charset="0"/>
              </a:rPr>
              <a:t>‘’</a:t>
            </a:r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; </a:t>
            </a:r>
          </a:p>
          <a:p>
            <a:pPr algn="ctr"/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в районе Курильской дуги это </a:t>
            </a:r>
            <a:r>
              <a:rPr lang="en-US" sz="2000" dirty="0">
                <a:solidFill>
                  <a:srgbClr val="0E2841"/>
                </a:solidFill>
                <a:latin typeface="Arial" panose="020B0604020202020204" pitchFamily="34" charset="0"/>
              </a:rPr>
              <a:t>~</a:t>
            </a:r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450 м.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02E4F9E2-848F-47D9-AF7B-09FB488E0C60}"/>
              </a:ext>
            </a:extLst>
          </p:cNvPr>
          <p:cNvCxnSpPr>
            <a:cxnSpLocks/>
          </p:cNvCxnSpPr>
          <p:nvPr/>
        </p:nvCxnSpPr>
        <p:spPr>
          <a:xfrm>
            <a:off x="4486669" y="952500"/>
            <a:ext cx="0" cy="489644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26246EF-63E3-4046-8D67-7E05815F8C85}"/>
              </a:ext>
            </a:extLst>
          </p:cNvPr>
          <p:cNvCxnSpPr>
            <a:cxnSpLocks/>
          </p:cNvCxnSpPr>
          <p:nvPr/>
        </p:nvCxnSpPr>
        <p:spPr>
          <a:xfrm>
            <a:off x="732588" y="6054491"/>
            <a:ext cx="476364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5FAE39B8-EC8A-4788-B4BB-BFA5501C4775}"/>
              </a:ext>
            </a:extLst>
          </p:cNvPr>
          <p:cNvCxnSpPr>
            <a:cxnSpLocks/>
          </p:cNvCxnSpPr>
          <p:nvPr/>
        </p:nvCxnSpPr>
        <p:spPr>
          <a:xfrm>
            <a:off x="8291339" y="952500"/>
            <a:ext cx="0" cy="489644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514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0069678-758B-4321-82CF-2B205E1B0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Характерные соотношения основания и кальдеры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AFCAEEBC-3C56-43A9-80A3-B02E136DF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833302"/>
              </p:ext>
            </p:extLst>
          </p:nvPr>
        </p:nvGraphicFramePr>
        <p:xfrm>
          <a:off x="406400" y="1253331"/>
          <a:ext cx="11461936" cy="4267938"/>
        </p:xfrm>
        <a:graphic>
          <a:graphicData uri="http://schemas.openxmlformats.org/drawingml/2006/table">
            <a:tbl>
              <a:tblPr/>
              <a:tblGrid>
                <a:gridCol w="2281936">
                  <a:extLst>
                    <a:ext uri="{9D8B030D-6E8A-4147-A177-3AD203B41FA5}">
                      <a16:colId xmlns:a16="http://schemas.microsoft.com/office/drawing/2014/main" val="2792164244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463029669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3212871948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4091169652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1590657606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1F3964"/>
                          </a:solidFill>
                        </a:rPr>
                        <a:t>Вулкан</a:t>
                      </a:r>
                      <a:endParaRPr lang="en-US" sz="1800" b="1" dirty="0">
                        <a:solidFill>
                          <a:srgbClr val="1F3964"/>
                        </a:solidFill>
                      </a:endParaRPr>
                    </a:p>
                    <a:p>
                      <a:pPr algn="ctr"/>
                      <a:r>
                        <a:rPr lang="ru-RU" sz="1800" b="1" dirty="0">
                          <a:solidFill>
                            <a:srgbClr val="1F3964"/>
                          </a:solidFill>
                        </a:rPr>
                        <a:t>(островная дуга)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964"/>
                          </a:solidFill>
                        </a:rPr>
                        <a:t>S</a:t>
                      </a:r>
                      <a:r>
                        <a:rPr lang="ru-RU" sz="1800" b="1" baseline="-25000" dirty="0" err="1">
                          <a:solidFill>
                            <a:srgbClr val="1F3964"/>
                          </a:solidFill>
                        </a:rPr>
                        <a:t>осн</a:t>
                      </a:r>
                      <a:r>
                        <a:rPr lang="ru-RU" sz="1800" b="1" dirty="0">
                          <a:solidFill>
                            <a:srgbClr val="1F3964"/>
                          </a:solidFill>
                        </a:rPr>
                        <a:t>, км²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964"/>
                          </a:solidFill>
                        </a:rPr>
                        <a:t>S</a:t>
                      </a:r>
                      <a:r>
                        <a:rPr lang="ru-RU" sz="1800" b="1" baseline="-25000" dirty="0" err="1">
                          <a:solidFill>
                            <a:srgbClr val="1F3964"/>
                          </a:solidFill>
                        </a:rPr>
                        <a:t>кальд</a:t>
                      </a:r>
                      <a:r>
                        <a:rPr lang="ru-RU" sz="1800" b="1" dirty="0">
                          <a:solidFill>
                            <a:srgbClr val="1F3964"/>
                          </a:solidFill>
                        </a:rPr>
                        <a:t>, км²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1F3964"/>
                          </a:solidFill>
                        </a:rPr>
                        <a:t>S</a:t>
                      </a:r>
                      <a:r>
                        <a:rPr lang="ru-RU" sz="1800" b="1" baseline="-25000" dirty="0" err="1">
                          <a:solidFill>
                            <a:srgbClr val="1F3964"/>
                          </a:solidFill>
                        </a:rPr>
                        <a:t>кальд</a:t>
                      </a:r>
                      <a:r>
                        <a:rPr lang="ru-RU" sz="1800" b="1" dirty="0">
                          <a:solidFill>
                            <a:srgbClr val="1F3964"/>
                          </a:solidFill>
                        </a:rPr>
                        <a:t>/</a:t>
                      </a:r>
                      <a:r>
                        <a:rPr lang="en-US" sz="1800" b="1" dirty="0">
                          <a:solidFill>
                            <a:srgbClr val="1F3964"/>
                          </a:solidFill>
                        </a:rPr>
                        <a:t>S</a:t>
                      </a:r>
                      <a:r>
                        <a:rPr lang="ru-RU" sz="1800" b="1" baseline="-25000" dirty="0" err="1">
                          <a:solidFill>
                            <a:srgbClr val="1F3964"/>
                          </a:solidFill>
                        </a:rPr>
                        <a:t>осн</a:t>
                      </a:r>
                      <a:r>
                        <a:rPr lang="ru-RU" sz="1800" b="1" dirty="0">
                          <a:solidFill>
                            <a:srgbClr val="1F3964"/>
                          </a:solidFill>
                        </a:rPr>
                        <a:t>, %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1F3964"/>
                          </a:solidFill>
                        </a:rPr>
                        <a:t>Источник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319566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Volcano #1 (</a:t>
                      </a:r>
                      <a:r>
                        <a:rPr lang="ru-RU" sz="1400" b="1" dirty="0"/>
                        <a:t>Тонга</a:t>
                      </a:r>
                      <a:r>
                        <a:rPr lang="en-US" sz="1400" b="1" dirty="0"/>
                        <a:t>)</a:t>
                      </a:r>
                      <a:endParaRPr lang="en-US" sz="1400" dirty="0"/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615,8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24,7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4,02</a:t>
                      </a:r>
                      <a:endParaRPr lang="ru-RU" sz="1400" dirty="0"/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Kim</a:t>
                      </a:r>
                      <a:r>
                        <a:rPr lang="ru-RU" sz="1400" dirty="0"/>
                        <a:t> </a:t>
                      </a:r>
                      <a:r>
                        <a:rPr lang="en-US" sz="1400" dirty="0"/>
                        <a:t>et al., 2013</a:t>
                      </a:r>
                      <a:endParaRPr lang="ru-RU" sz="1400" dirty="0"/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063465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Havre (</a:t>
                      </a:r>
                      <a:r>
                        <a:rPr lang="ru-RU" sz="1400" b="1" dirty="0" err="1"/>
                        <a:t>Кермадек</a:t>
                      </a:r>
                      <a:r>
                        <a:rPr lang="en-US" sz="1400" b="1" dirty="0"/>
                        <a:t>)</a:t>
                      </a:r>
                      <a:endParaRPr lang="en-US" sz="1400" dirty="0"/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610,3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</a:t>
                      </a:r>
                      <a:r>
                        <a:rPr lang="en-US" sz="1400" dirty="0"/>
                        <a:t>2</a:t>
                      </a:r>
                      <a:r>
                        <a:rPr lang="ru-RU" sz="1400" dirty="0"/>
                        <a:t>,</a:t>
                      </a:r>
                      <a:r>
                        <a:rPr lang="en-US" sz="1400" dirty="0"/>
                        <a:t>4</a:t>
                      </a:r>
                      <a:endParaRPr lang="ru-RU" sz="1400" dirty="0"/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r>
                        <a:rPr lang="ru-RU" sz="1400" dirty="0"/>
                        <a:t>,</a:t>
                      </a:r>
                      <a:r>
                        <a:rPr lang="en-US" sz="1400" dirty="0"/>
                        <a:t>03</a:t>
                      </a:r>
                      <a:endParaRPr lang="ru-RU" sz="1400" dirty="0"/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Murch </a:t>
                      </a:r>
                      <a:r>
                        <a:rPr lang="en-US" sz="1400"/>
                        <a:t>et al., </a:t>
                      </a:r>
                      <a:r>
                        <a:rPr lang="en-US" sz="1400" dirty="0"/>
                        <a:t>2020</a:t>
                      </a:r>
                    </a:p>
                    <a:p>
                      <a:pPr algn="ctr"/>
                      <a:r>
                        <a:rPr lang="en-US" sz="1400" dirty="0"/>
                        <a:t>Spain </a:t>
                      </a:r>
                      <a:r>
                        <a:rPr lang="en-US" sz="1400"/>
                        <a:t>et al., </a:t>
                      </a:r>
                      <a:r>
                        <a:rPr lang="en-US" sz="1400" dirty="0"/>
                        <a:t>2024</a:t>
                      </a:r>
                      <a:endParaRPr lang="ru-RU" sz="1400" dirty="0"/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744741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Brothers (</a:t>
                      </a:r>
                      <a:r>
                        <a:rPr lang="ru-RU" sz="1400" b="1" dirty="0" err="1"/>
                        <a:t>Кермадек</a:t>
                      </a:r>
                      <a:r>
                        <a:rPr lang="en-US" sz="1400" b="1" dirty="0"/>
                        <a:t>)</a:t>
                      </a:r>
                      <a:endParaRPr lang="en-US" sz="1400" dirty="0"/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81,7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7,1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8,65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 Ronde </a:t>
                      </a:r>
                      <a:r>
                        <a:rPr lang="en-US" sz="1400"/>
                        <a:t>et al., </a:t>
                      </a:r>
                      <a:r>
                        <a:rPr lang="en-US" sz="1400" dirty="0"/>
                        <a:t>2005</a:t>
                      </a:r>
                      <a:endParaRPr lang="ru-RU" sz="1400" dirty="0"/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247829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West Rota (</a:t>
                      </a:r>
                      <a:r>
                        <a:rPr lang="ru-RU" sz="1400" b="1" dirty="0"/>
                        <a:t>Марианская</a:t>
                      </a:r>
                      <a:r>
                        <a:rPr lang="en-US" sz="1400" b="1" dirty="0"/>
                        <a:t>)</a:t>
                      </a:r>
                      <a:endParaRPr lang="en-US" sz="1400" dirty="0"/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490,9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47,1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9,60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Stern </a:t>
                      </a:r>
                      <a:r>
                        <a:rPr lang="en-US" sz="1400"/>
                        <a:t>et al., </a:t>
                      </a:r>
                      <a:r>
                        <a:rPr lang="en-US" sz="1400" dirty="0"/>
                        <a:t>2008</a:t>
                      </a:r>
                      <a:endParaRPr lang="ru-RU" sz="1400" dirty="0"/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754180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Myojin</a:t>
                      </a:r>
                      <a:r>
                        <a:rPr lang="en-US" sz="1400" b="1" dirty="0"/>
                        <a:t> Knoll (</a:t>
                      </a:r>
                      <a:r>
                        <a:rPr lang="ru-RU" sz="1400" b="1" dirty="0"/>
                        <a:t>Изу-</a:t>
                      </a:r>
                      <a:r>
                        <a:rPr lang="ru-RU" sz="1400" b="1" dirty="0" err="1"/>
                        <a:t>Бонин</a:t>
                      </a:r>
                      <a:r>
                        <a:rPr lang="en-US" sz="1400" b="1" dirty="0"/>
                        <a:t>)</a:t>
                      </a:r>
                      <a:endParaRPr lang="ru-RU" sz="1400" b="1" dirty="0"/>
                    </a:p>
                    <a:p>
                      <a:pPr algn="ctr"/>
                      <a:r>
                        <a:rPr lang="ru-RU" sz="1400" b="0" i="1" dirty="0"/>
                        <a:t>Поле </a:t>
                      </a:r>
                      <a:r>
                        <a:rPr lang="en-US" sz="1400" b="0" i="1" dirty="0"/>
                        <a:t>Sunrise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328,3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33,0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10,05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Ross, Mercier-Langevin, 2014</a:t>
                      </a:r>
                    </a:p>
                    <a:p>
                      <a:pPr algn="ctr"/>
                      <a:r>
                        <a:rPr lang="en-US" sz="1400" dirty="0" err="1"/>
                        <a:t>Tsuru</a:t>
                      </a:r>
                      <a:r>
                        <a:rPr lang="ru-RU" sz="1400" dirty="0"/>
                        <a:t> </a:t>
                      </a:r>
                      <a:r>
                        <a:rPr lang="en-US" sz="1400"/>
                        <a:t>et al., </a:t>
                      </a:r>
                      <a:r>
                        <a:rPr lang="en-US" sz="1400" dirty="0"/>
                        <a:t>2008</a:t>
                      </a:r>
                      <a:endParaRPr lang="ru-RU" sz="1400" dirty="0"/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183443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Hunga (</a:t>
                      </a:r>
                      <a:r>
                        <a:rPr lang="ru-RU" sz="1400" b="1" dirty="0"/>
                        <a:t>Тонга</a:t>
                      </a:r>
                      <a:r>
                        <a:rPr lang="it-IT" sz="1400" b="1" dirty="0"/>
                        <a:t>)</a:t>
                      </a:r>
                      <a:endParaRPr lang="it-IT" sz="1400" dirty="0"/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227,0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9,6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4,24</a:t>
                      </a:r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Walker</a:t>
                      </a:r>
                      <a:r>
                        <a:rPr lang="ru-RU" sz="1400" dirty="0"/>
                        <a:t>, </a:t>
                      </a:r>
                      <a:r>
                        <a:rPr lang="en-US" sz="1400" dirty="0"/>
                        <a:t>de Ronde, 2024</a:t>
                      </a:r>
                      <a:endParaRPr lang="ru-RU" sz="1400" dirty="0"/>
                    </a:p>
                  </a:txBody>
                  <a:tcPr marL="47297" marR="47297" marT="23649" marB="23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517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4870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F705EE7-843E-45F9-9A5B-DD0BD84F9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 площади основания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5E66D0B-B62D-4504-AB2C-234FEF341B9A}"/>
              </a:ext>
            </a:extLst>
          </p:cNvPr>
          <p:cNvSpPr/>
          <p:nvPr/>
        </p:nvSpPr>
        <p:spPr>
          <a:xfrm>
            <a:off x="471949" y="6075843"/>
            <a:ext cx="53094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Разрешение GEBCO - 15</a:t>
            </a:r>
            <a:r>
              <a:rPr lang="en-US" sz="2000" dirty="0">
                <a:solidFill>
                  <a:srgbClr val="0E2841"/>
                </a:solidFill>
                <a:latin typeface="Arial" panose="020B0604020202020204" pitchFamily="34" charset="0"/>
              </a:rPr>
              <a:t>‘’</a:t>
            </a:r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; </a:t>
            </a:r>
          </a:p>
          <a:p>
            <a:pPr algn="ctr"/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в районе Курильской дуги </a:t>
            </a:r>
            <a:r>
              <a:rPr lang="en-US" sz="2000" dirty="0">
                <a:solidFill>
                  <a:srgbClr val="0E2841"/>
                </a:solidFill>
                <a:latin typeface="Arial" panose="020B0604020202020204" pitchFamily="34" charset="0"/>
              </a:rPr>
              <a:t>~</a:t>
            </a:r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450 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BD937-D6AC-4B6C-9BA5-745B5CA89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6" y="1257300"/>
            <a:ext cx="3960000" cy="28091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531D9CD-D71C-4FEA-8694-FBD73233C9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5"/>
          <a:stretch/>
        </p:blipFill>
        <p:spPr>
          <a:xfrm>
            <a:off x="8054786" y="1257300"/>
            <a:ext cx="3960000" cy="2626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950E47-D719-41C2-9910-3FAA91258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786" y="1257300"/>
            <a:ext cx="3960000" cy="2809192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21BEAD4-EFDF-4D7C-9A1B-A1B7D5D8073D}"/>
              </a:ext>
            </a:extLst>
          </p:cNvPr>
          <p:cNvCxnSpPr>
            <a:cxnSpLocks/>
          </p:cNvCxnSpPr>
          <p:nvPr/>
        </p:nvCxnSpPr>
        <p:spPr>
          <a:xfrm>
            <a:off x="4088113" y="864009"/>
            <a:ext cx="0" cy="310822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BEA704A-7E52-4F40-8E88-725A3F7CEBEF}"/>
              </a:ext>
            </a:extLst>
          </p:cNvPr>
          <p:cNvCxnSpPr>
            <a:cxnSpLocks/>
          </p:cNvCxnSpPr>
          <p:nvPr/>
        </p:nvCxnSpPr>
        <p:spPr>
          <a:xfrm>
            <a:off x="8054786" y="864009"/>
            <a:ext cx="0" cy="30197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0F69ACB-6FB2-4038-AC13-5FE024FF41CC}"/>
              </a:ext>
            </a:extLst>
          </p:cNvPr>
          <p:cNvCxnSpPr>
            <a:cxnSpLocks/>
          </p:cNvCxnSpPr>
          <p:nvPr/>
        </p:nvCxnSpPr>
        <p:spPr>
          <a:xfrm>
            <a:off x="290136" y="4066492"/>
            <a:ext cx="117246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6D3233B-AF05-4FB0-B939-1B4A58E12F5B}"/>
              </a:ext>
            </a:extLst>
          </p:cNvPr>
          <p:cNvCxnSpPr>
            <a:cxnSpLocks/>
          </p:cNvCxnSpPr>
          <p:nvPr/>
        </p:nvCxnSpPr>
        <p:spPr>
          <a:xfrm>
            <a:off x="471949" y="5978866"/>
            <a:ext cx="519143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76D60960-69C7-45EE-B7C3-1D935719C71B}"/>
              </a:ext>
            </a:extLst>
          </p:cNvPr>
          <p:cNvCxnSpPr>
            <a:cxnSpLocks/>
          </p:cNvCxnSpPr>
          <p:nvPr/>
        </p:nvCxnSpPr>
        <p:spPr>
          <a:xfrm>
            <a:off x="5489210" y="5771535"/>
            <a:ext cx="0" cy="101219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72F5287-49C6-4B57-A355-2CF5D058F090}"/>
              </a:ext>
            </a:extLst>
          </p:cNvPr>
          <p:cNvSpPr/>
          <p:nvPr/>
        </p:nvSpPr>
        <p:spPr>
          <a:xfrm>
            <a:off x="4081440" y="831711"/>
            <a:ext cx="3960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Расчет уклонов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0A2FB55-75C2-4DD5-BD53-65E6E6AE89B0}"/>
              </a:ext>
            </a:extLst>
          </p:cNvPr>
          <p:cNvSpPr/>
          <p:nvPr/>
        </p:nvSpPr>
        <p:spPr>
          <a:xfrm>
            <a:off x="8048112" y="834926"/>
            <a:ext cx="3960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Оконтуривание площади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7913EB8-3B8C-4E96-AFAF-95C0FDA1FF8A}"/>
              </a:ext>
            </a:extLst>
          </p:cNvPr>
          <p:cNvSpPr/>
          <p:nvPr/>
        </p:nvSpPr>
        <p:spPr>
          <a:xfrm>
            <a:off x="108094" y="834926"/>
            <a:ext cx="3960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Батиметрия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E40D0A5-4B1D-4A37-8F44-C0D994418428}"/>
              </a:ext>
            </a:extLst>
          </p:cNvPr>
          <p:cNvSpPr/>
          <p:nvPr/>
        </p:nvSpPr>
        <p:spPr>
          <a:xfrm>
            <a:off x="134786" y="4073175"/>
            <a:ext cx="119490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Площадь основания была рассчитана в </a:t>
            </a:r>
            <a:r>
              <a:rPr lang="ru-RU" sz="2000" dirty="0" err="1">
                <a:solidFill>
                  <a:srgbClr val="0E2841"/>
                </a:solidFill>
                <a:latin typeface="Arial" panose="020B0604020202020204" pitchFamily="34" charset="0"/>
              </a:rPr>
              <a:t>ArcGIS</a:t>
            </a:r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E2841"/>
                </a:solidFill>
                <a:latin typeface="Arial" panose="020B0604020202020204" pitchFamily="34" charset="0"/>
              </a:rPr>
              <a:t>Desktop</a:t>
            </a:r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 (</a:t>
            </a:r>
            <a:r>
              <a:rPr lang="ru-RU" sz="2000" dirty="0" err="1">
                <a:solidFill>
                  <a:srgbClr val="0E2841"/>
                </a:solidFill>
                <a:latin typeface="Arial" panose="020B0604020202020204" pitchFamily="34" charset="0"/>
              </a:rPr>
              <a:t>ArcMap</a:t>
            </a:r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) при использовании последней версии </a:t>
            </a:r>
            <a:r>
              <a:rPr lang="en-US" sz="2000" dirty="0">
                <a:solidFill>
                  <a:srgbClr val="0E2841"/>
                </a:solidFill>
                <a:latin typeface="Arial" panose="020B0604020202020204" pitchFamily="34" charset="0"/>
              </a:rPr>
              <a:t>GEBCO_2025</a:t>
            </a:r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 (</a:t>
            </a:r>
            <a:r>
              <a:rPr lang="en-US" sz="2000" dirty="0">
                <a:solidFill>
                  <a:srgbClr val="0E2841"/>
                </a:solidFill>
                <a:latin typeface="Arial" panose="020B0604020202020204" pitchFamily="34" charset="0"/>
              </a:rPr>
              <a:t>General Bathymetric Chart of the Oceans</a:t>
            </a:r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) разрешением 450 м/пиксель</a:t>
            </a:r>
          </a:p>
          <a:p>
            <a:pPr algn="ctr"/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Расчёт производился на основании уклонов поверхности &gt;5°</a:t>
            </a:r>
          </a:p>
          <a:p>
            <a:pPr algn="ctr"/>
            <a:endParaRPr lang="ru-RU" sz="2000" dirty="0">
              <a:solidFill>
                <a:srgbClr val="0E2841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При подсчёте использовались инструменты: </a:t>
            </a:r>
            <a:r>
              <a:rPr lang="ru-RU" sz="1600" dirty="0" err="1">
                <a:solidFill>
                  <a:srgbClr val="0E2841"/>
                </a:solidFill>
                <a:latin typeface="Arial" panose="020B0604020202020204" pitchFamily="34" charset="0"/>
              </a:rPr>
              <a:t>Slope</a:t>
            </a:r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rgbClr val="0E2841"/>
                </a:solidFill>
                <a:latin typeface="Arial" panose="020B0604020202020204" pitchFamily="34" charset="0"/>
              </a:rPr>
              <a:t>Classify</a:t>
            </a:r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E2841"/>
                </a:solidFill>
                <a:latin typeface="Arial" panose="020B0604020202020204" pitchFamily="34" charset="0"/>
              </a:rPr>
              <a:t>Raster</a:t>
            </a:r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rgbClr val="0E2841"/>
                </a:solidFill>
                <a:latin typeface="Arial" panose="020B0604020202020204" pitchFamily="34" charset="0"/>
              </a:rPr>
              <a:t>Raster</a:t>
            </a:r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E2841"/>
                </a:solidFill>
                <a:latin typeface="Arial" panose="020B0604020202020204" pitchFamily="34" charset="0"/>
              </a:rPr>
              <a:t>to</a:t>
            </a:r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E2841"/>
                </a:solidFill>
                <a:latin typeface="Arial" panose="020B0604020202020204" pitchFamily="34" charset="0"/>
              </a:rPr>
              <a:t>Polygon</a:t>
            </a:r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rgbClr val="0E2841"/>
                </a:solidFill>
                <a:latin typeface="Arial" panose="020B0604020202020204" pitchFamily="34" charset="0"/>
              </a:rPr>
              <a:t>Overlay</a:t>
            </a:r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rgbClr val="0E2841"/>
                </a:solidFill>
                <a:latin typeface="Arial" panose="020B0604020202020204" pitchFamily="34" charset="0"/>
              </a:rPr>
              <a:t>Calculate</a:t>
            </a:r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E2841"/>
                </a:solidFill>
                <a:latin typeface="Arial" panose="020B0604020202020204" pitchFamily="34" charset="0"/>
              </a:rPr>
              <a:t>geometry</a:t>
            </a:r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E2841"/>
                </a:solidFill>
                <a:latin typeface="Arial" panose="020B0604020202020204" pitchFamily="34" charset="0"/>
              </a:rPr>
              <a:t>attributes</a:t>
            </a:r>
            <a:endParaRPr lang="ru-RU" sz="1600" dirty="0">
              <a:solidFill>
                <a:srgbClr val="0E284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593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48CBC4-02FB-4B3C-8158-B32408DDC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3" t="4212" r="25550" b="6667"/>
          <a:stretch/>
        </p:blipFill>
        <p:spPr>
          <a:xfrm>
            <a:off x="5525729" y="0"/>
            <a:ext cx="6666271" cy="6860682"/>
          </a:xfrm>
          <a:prstGeom prst="rect">
            <a:avLst/>
          </a:prstGeom>
        </p:spPr>
      </p:pic>
      <p:graphicFrame>
        <p:nvGraphicFramePr>
          <p:cNvPr id="9" name="Объект 6">
            <a:extLst>
              <a:ext uri="{FF2B5EF4-FFF2-40B4-BE49-F238E27FC236}">
                <a16:creationId xmlns:a16="http://schemas.microsoft.com/office/drawing/2014/main" id="{27913A64-59B3-448E-8528-CEDE7AC02DC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611416407"/>
              </p:ext>
            </p:extLst>
          </p:nvPr>
        </p:nvGraphicFramePr>
        <p:xfrm>
          <a:off x="432195" y="703734"/>
          <a:ext cx="4700244" cy="56866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5580">
                  <a:extLst>
                    <a:ext uri="{9D8B030D-6E8A-4147-A177-3AD203B41FA5}">
                      <a16:colId xmlns:a16="http://schemas.microsoft.com/office/drawing/2014/main" val="2585092355"/>
                    </a:ext>
                  </a:extLst>
                </a:gridCol>
                <a:gridCol w="2714664">
                  <a:extLst>
                    <a:ext uri="{9D8B030D-6E8A-4147-A177-3AD203B41FA5}">
                      <a16:colId xmlns:a16="http://schemas.microsoft.com/office/drawing/2014/main" val="1668529614"/>
                    </a:ext>
                  </a:extLst>
                </a:gridCol>
              </a:tblGrid>
              <a:tr h="3960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1F3964"/>
                          </a:solidFill>
                          <a:effectLst/>
                          <a:latin typeface="+mj-lt"/>
                        </a:rPr>
                        <a:t>Курильская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600" b="1" i="0" u="none" strike="noStrike" dirty="0">
                          <a:solidFill>
                            <a:srgbClr val="1F3964"/>
                          </a:solidFill>
                          <a:effectLst/>
                          <a:latin typeface="+mj-lt"/>
                        </a:rPr>
                        <a:t>дуга</a:t>
                      </a:r>
                    </a:p>
                  </a:txBody>
                  <a:tcPr marL="9288" marR="9288" marT="9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88" marR="9288" marT="9288" marB="0" anchor="ctr"/>
                </a:tc>
                <a:extLst>
                  <a:ext uri="{0D108BD9-81ED-4DB2-BD59-A6C34878D82A}">
                    <a16:rowId xmlns:a16="http://schemas.microsoft.com/office/drawing/2014/main" val="20773651"/>
                  </a:ext>
                </a:extLst>
              </a:tr>
              <a:tr h="2507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Вулкан</a:t>
                      </a: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Номер</a:t>
                      </a: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474259"/>
                  </a:ext>
                </a:extLst>
              </a:tr>
              <a:tr h="3240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err="1">
                          <a:effectLst/>
                          <a:latin typeface="+mj-lt"/>
                        </a:rPr>
                        <a:t>Алаид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Григорьева </a:t>
                      </a:r>
                      <a:r>
                        <a:rPr lang="ru-RU" sz="1600" u="none" strike="noStrike">
                          <a:effectLst/>
                          <a:latin typeface="+mj-lt"/>
                        </a:rPr>
                        <a:t>(1.1</a:t>
                      </a:r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12938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1.2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461581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1.3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13287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1.4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429977"/>
                  </a:ext>
                </a:extLst>
              </a:tr>
              <a:tr h="501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Онекотан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2.7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118430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err="1">
                          <a:effectLst/>
                          <a:latin typeface="+mj-lt"/>
                        </a:rPr>
                        <a:t>Ушишир</a:t>
                      </a:r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 (Кратерная бухта)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87593"/>
                  </a:ext>
                </a:extLst>
              </a:tr>
              <a:tr h="324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Горшкова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6.11а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691972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6.11б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368351"/>
                  </a:ext>
                </a:extLst>
              </a:tr>
              <a:tr h="324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Северо-</a:t>
                      </a:r>
                      <a:r>
                        <a:rPr lang="ru-RU" sz="1600" u="none" strike="noStrike" dirty="0" err="1">
                          <a:effectLst/>
                          <a:latin typeface="+mj-lt"/>
                        </a:rPr>
                        <a:t>Итурупская</a:t>
                      </a:r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 группа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7.11а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059829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7.11б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86956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7.11в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2103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Крылатка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8.4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098009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Южно-</a:t>
                      </a:r>
                      <a:r>
                        <a:rPr lang="ru-RU" sz="1600" u="none" strike="noStrike" dirty="0" err="1">
                          <a:effectLst/>
                          <a:latin typeface="+mj-lt"/>
                        </a:rPr>
                        <a:t>Итурупская</a:t>
                      </a:r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 группа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8.8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28026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Львиная пасть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901987"/>
                  </a:ext>
                </a:extLst>
              </a:tr>
            </a:tbl>
          </a:graphicData>
        </a:graphic>
      </p:graphicFrame>
      <p:sp>
        <p:nvSpPr>
          <p:cNvPr id="10" name="Левая фигурная скобка 9">
            <a:extLst>
              <a:ext uri="{FF2B5EF4-FFF2-40B4-BE49-F238E27FC236}">
                <a16:creationId xmlns:a16="http://schemas.microsoft.com/office/drawing/2014/main" id="{56DEF588-5500-4576-B71B-0BD7F04DF2EB}"/>
              </a:ext>
            </a:extLst>
          </p:cNvPr>
          <p:cNvSpPr/>
          <p:nvPr/>
        </p:nvSpPr>
        <p:spPr>
          <a:xfrm flipH="1">
            <a:off x="5132439" y="1375288"/>
            <a:ext cx="344129" cy="1258528"/>
          </a:xfrm>
          <a:prstGeom prst="leftBrace">
            <a:avLst>
              <a:gd name="adj1" fmla="val 8333"/>
              <a:gd name="adj2" fmla="val 4921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B7E9AF7-9FD4-414A-9C27-9BC3A33226C9}"/>
              </a:ext>
            </a:extLst>
          </p:cNvPr>
          <p:cNvCxnSpPr>
            <a:cxnSpLocks/>
            <a:stCxn id="10" idx="1"/>
          </p:cNvCxnSpPr>
          <p:nvPr/>
        </p:nvCxnSpPr>
        <p:spPr>
          <a:xfrm flipV="1">
            <a:off x="5476568" y="1105392"/>
            <a:ext cx="6086167" cy="8893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04F3553-A01D-434D-A362-B559AF7F7B96}"/>
              </a:ext>
            </a:extLst>
          </p:cNvPr>
          <p:cNvCxnSpPr>
            <a:cxnSpLocks/>
          </p:cNvCxnSpPr>
          <p:nvPr/>
        </p:nvCxnSpPr>
        <p:spPr>
          <a:xfrm flipV="1">
            <a:off x="5181600" y="2300748"/>
            <a:ext cx="5820697" cy="6167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8ED6147-EBE0-436E-B2AB-B28EE3998198}"/>
              </a:ext>
            </a:extLst>
          </p:cNvPr>
          <p:cNvCxnSpPr>
            <a:cxnSpLocks/>
          </p:cNvCxnSpPr>
          <p:nvPr/>
        </p:nvCxnSpPr>
        <p:spPr>
          <a:xfrm>
            <a:off x="5132439" y="3332758"/>
            <a:ext cx="5181600" cy="2265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B86ECD2-EF51-4E8E-9B1D-4F2486523740}"/>
              </a:ext>
            </a:extLst>
          </p:cNvPr>
          <p:cNvCxnSpPr>
            <a:cxnSpLocks/>
            <a:stCxn id="15" idx="1"/>
          </p:cNvCxnSpPr>
          <p:nvPr/>
        </p:nvCxnSpPr>
        <p:spPr>
          <a:xfrm>
            <a:off x="5476568" y="3785039"/>
            <a:ext cx="3736258" cy="737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Левая фигурная скобка 14">
            <a:extLst>
              <a:ext uri="{FF2B5EF4-FFF2-40B4-BE49-F238E27FC236}">
                <a16:creationId xmlns:a16="http://schemas.microsoft.com/office/drawing/2014/main" id="{F7C25533-9C01-4CEF-81B6-2F13FB84798E}"/>
              </a:ext>
            </a:extLst>
          </p:cNvPr>
          <p:cNvSpPr/>
          <p:nvPr/>
        </p:nvSpPr>
        <p:spPr>
          <a:xfrm flipH="1">
            <a:off x="5132439" y="3451127"/>
            <a:ext cx="344129" cy="678421"/>
          </a:xfrm>
          <a:prstGeom prst="leftBrace">
            <a:avLst>
              <a:gd name="adj1" fmla="val 8333"/>
              <a:gd name="adj2" fmla="val 4921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Левая фигурная скобка 15">
            <a:extLst>
              <a:ext uri="{FF2B5EF4-FFF2-40B4-BE49-F238E27FC236}">
                <a16:creationId xmlns:a16="http://schemas.microsoft.com/office/drawing/2014/main" id="{26109263-3283-4CBE-B2D9-2F556D0261AA}"/>
              </a:ext>
            </a:extLst>
          </p:cNvPr>
          <p:cNvSpPr/>
          <p:nvPr/>
        </p:nvSpPr>
        <p:spPr>
          <a:xfrm flipH="1">
            <a:off x="5132439" y="4149831"/>
            <a:ext cx="344129" cy="953729"/>
          </a:xfrm>
          <a:prstGeom prst="leftBrace">
            <a:avLst>
              <a:gd name="adj1" fmla="val 8333"/>
              <a:gd name="adj2" fmla="val 4921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30A6CD35-02AE-4AE7-8C6C-13D7D0563AC9}"/>
              </a:ext>
            </a:extLst>
          </p:cNvPr>
          <p:cNvCxnSpPr>
            <a:cxnSpLocks/>
            <a:stCxn id="16" idx="1"/>
          </p:cNvCxnSpPr>
          <p:nvPr/>
        </p:nvCxnSpPr>
        <p:spPr>
          <a:xfrm>
            <a:off x="5476568" y="4619247"/>
            <a:ext cx="2399071" cy="6282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CCBF485-B9BC-4EFC-9018-235FC59A9C50}"/>
              </a:ext>
            </a:extLst>
          </p:cNvPr>
          <p:cNvCxnSpPr>
            <a:cxnSpLocks/>
          </p:cNvCxnSpPr>
          <p:nvPr/>
        </p:nvCxnSpPr>
        <p:spPr>
          <a:xfrm>
            <a:off x="5181600" y="5247496"/>
            <a:ext cx="2340077" cy="1802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0290340-D3CD-4445-A027-8FACF83CD465}"/>
              </a:ext>
            </a:extLst>
          </p:cNvPr>
          <p:cNvCxnSpPr>
            <a:cxnSpLocks/>
          </p:cNvCxnSpPr>
          <p:nvPr/>
        </p:nvCxnSpPr>
        <p:spPr>
          <a:xfrm flipV="1">
            <a:off x="5181600" y="5614221"/>
            <a:ext cx="1917290" cy="138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39392970-016C-4267-AFF1-54C43F7698E6}"/>
              </a:ext>
            </a:extLst>
          </p:cNvPr>
          <p:cNvCxnSpPr>
            <a:cxnSpLocks/>
          </p:cNvCxnSpPr>
          <p:nvPr/>
        </p:nvCxnSpPr>
        <p:spPr>
          <a:xfrm flipV="1">
            <a:off x="5181600" y="5958729"/>
            <a:ext cx="2133600" cy="3240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8749432-AC77-43EB-90E1-D70772ED8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Перечень объектов, вовлеченных в расчет</a:t>
            </a:r>
          </a:p>
        </p:txBody>
      </p:sp>
    </p:spTree>
    <p:extLst>
      <p:ext uri="{BB962C8B-B14F-4D97-AF65-F5344CB8AC3E}">
        <p14:creationId xmlns:p14="http://schemas.microsoft.com/office/powerpoint/2010/main" val="584472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6C372D3-912F-4C16-A415-89EBA2B0E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18" y="238125"/>
            <a:ext cx="10515600" cy="663575"/>
          </a:xfrm>
        </p:spPr>
        <p:txBody>
          <a:bodyPr/>
          <a:lstStyle/>
          <a:p>
            <a:r>
              <a:rPr lang="ru-RU" dirty="0"/>
              <a:t>Результаты расчетов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2C4F593C-8044-4C34-983E-0D5C039173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6129426"/>
              </p:ext>
            </p:extLst>
          </p:nvPr>
        </p:nvGraphicFramePr>
        <p:xfrm>
          <a:off x="1002465" y="800100"/>
          <a:ext cx="10487217" cy="583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585092355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1668529614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3678524640"/>
                    </a:ext>
                  </a:extLst>
                </a:gridCol>
                <a:gridCol w="576276">
                  <a:extLst>
                    <a:ext uri="{9D8B030D-6E8A-4147-A177-3AD203B41FA5}">
                      <a16:colId xmlns:a16="http://schemas.microsoft.com/office/drawing/2014/main" val="3492293378"/>
                    </a:ext>
                  </a:extLst>
                </a:gridCol>
                <a:gridCol w="576276">
                  <a:extLst>
                    <a:ext uri="{9D8B030D-6E8A-4147-A177-3AD203B41FA5}">
                      <a16:colId xmlns:a16="http://schemas.microsoft.com/office/drawing/2014/main" val="3005864289"/>
                    </a:ext>
                  </a:extLst>
                </a:gridCol>
                <a:gridCol w="576276">
                  <a:extLst>
                    <a:ext uri="{9D8B030D-6E8A-4147-A177-3AD203B41FA5}">
                      <a16:colId xmlns:a16="http://schemas.microsoft.com/office/drawing/2014/main" val="922118835"/>
                    </a:ext>
                  </a:extLst>
                </a:gridCol>
                <a:gridCol w="1179463">
                  <a:extLst>
                    <a:ext uri="{9D8B030D-6E8A-4147-A177-3AD203B41FA5}">
                      <a16:colId xmlns:a16="http://schemas.microsoft.com/office/drawing/2014/main" val="1854394697"/>
                    </a:ext>
                  </a:extLst>
                </a:gridCol>
                <a:gridCol w="1179463">
                  <a:extLst>
                    <a:ext uri="{9D8B030D-6E8A-4147-A177-3AD203B41FA5}">
                      <a16:colId xmlns:a16="http://schemas.microsoft.com/office/drawing/2014/main" val="297209961"/>
                    </a:ext>
                  </a:extLst>
                </a:gridCol>
                <a:gridCol w="1179463">
                  <a:extLst>
                    <a:ext uri="{9D8B030D-6E8A-4147-A177-3AD203B41FA5}">
                      <a16:colId xmlns:a16="http://schemas.microsoft.com/office/drawing/2014/main" val="2129704344"/>
                    </a:ext>
                  </a:extLst>
                </a:gridCol>
              </a:tblGrid>
              <a:tr h="342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1F3964"/>
                          </a:solidFill>
                          <a:effectLst/>
                          <a:latin typeface="+mj-lt"/>
                        </a:rPr>
                        <a:t>Вулкан</a:t>
                      </a:r>
                    </a:p>
                  </a:txBody>
                  <a:tcPr marL="9288" marR="9288" marT="928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1F3964"/>
                          </a:solidFill>
                          <a:effectLst/>
                          <a:latin typeface="+mj-lt"/>
                        </a:rPr>
                        <a:t>Номер</a:t>
                      </a: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>
                          <a:solidFill>
                            <a:srgbClr val="1F396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Площадь основания, км</a:t>
                      </a:r>
                      <a:r>
                        <a:rPr lang="ru-RU" sz="1600" b="1" i="0" u="none" strike="noStrike" kern="1200" baseline="30000" dirty="0">
                          <a:solidFill>
                            <a:srgbClr val="1F396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288" marR="9288" marT="9288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1F3964"/>
                          </a:solidFill>
                        </a:rPr>
                        <a:t>S</a:t>
                      </a:r>
                      <a:r>
                        <a:rPr lang="ru-RU" sz="1600" b="1" baseline="-25000" dirty="0" err="1">
                          <a:solidFill>
                            <a:srgbClr val="1F3964"/>
                          </a:solidFill>
                        </a:rPr>
                        <a:t>кальд</a:t>
                      </a:r>
                      <a:r>
                        <a:rPr lang="ru-RU" sz="1600" b="1" dirty="0">
                          <a:solidFill>
                            <a:srgbClr val="1F3964"/>
                          </a:solidFill>
                        </a:rPr>
                        <a:t>/</a:t>
                      </a:r>
                      <a:r>
                        <a:rPr lang="en-US" sz="1600" b="1" dirty="0">
                          <a:solidFill>
                            <a:srgbClr val="1F3964"/>
                          </a:solidFill>
                        </a:rPr>
                        <a:t>S</a:t>
                      </a:r>
                      <a:r>
                        <a:rPr lang="ru-RU" sz="1600" b="1" baseline="-25000" dirty="0" err="1">
                          <a:solidFill>
                            <a:srgbClr val="1F3964"/>
                          </a:solidFill>
                        </a:rPr>
                        <a:t>осн</a:t>
                      </a:r>
                      <a:r>
                        <a:rPr lang="ru-RU" sz="1600" b="1" dirty="0">
                          <a:solidFill>
                            <a:srgbClr val="1F3964"/>
                          </a:solidFill>
                        </a:rPr>
                        <a:t>, %</a:t>
                      </a:r>
                    </a:p>
                  </a:txBody>
                  <a:tcPr marL="9288" marR="9288" marT="9288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kern="1200" baseline="30000" dirty="0">
                        <a:solidFill>
                          <a:srgbClr val="1F3964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kern="1200" baseline="30000" dirty="0">
                        <a:solidFill>
                          <a:srgbClr val="1F3964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3964"/>
                          </a:solidFill>
                        </a:rPr>
                        <a:t>Площадь кальдеры, км</a:t>
                      </a:r>
                      <a:r>
                        <a:rPr lang="ru-RU" sz="1600" b="1" baseline="30000" dirty="0">
                          <a:solidFill>
                            <a:srgbClr val="1F3964"/>
                          </a:solidFill>
                        </a:rPr>
                        <a:t>2</a:t>
                      </a:r>
                    </a:p>
                  </a:txBody>
                  <a:tcPr marL="9288" marR="9288" marT="9288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baseline="30000" dirty="0">
                        <a:solidFill>
                          <a:srgbClr val="1F3964"/>
                        </a:solidFill>
                      </a:endParaRP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baseline="30000" dirty="0">
                        <a:solidFill>
                          <a:srgbClr val="1F3964"/>
                        </a:solidFill>
                      </a:endParaRP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474259"/>
                  </a:ext>
                </a:extLst>
              </a:tr>
              <a:tr h="34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baseline="30000" dirty="0">
                          <a:solidFill>
                            <a:srgbClr val="1F396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Мин</a:t>
                      </a:r>
                    </a:p>
                  </a:txBody>
                  <a:tcPr marL="9288" marR="9288" marT="9288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kern="1200" baseline="30000" dirty="0" err="1">
                          <a:solidFill>
                            <a:srgbClr val="1F39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Вероят</a:t>
                      </a:r>
                      <a:endParaRPr lang="ru-RU" sz="1600" b="1" i="0" u="none" strike="noStrike" kern="1200" baseline="30000" dirty="0">
                        <a:solidFill>
                          <a:srgbClr val="1F3964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88" marR="9288" marT="9288" marB="0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baseline="30000" dirty="0">
                          <a:solidFill>
                            <a:srgbClr val="1F396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Макс</a:t>
                      </a: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baseline="30000" dirty="0">
                          <a:solidFill>
                            <a:srgbClr val="1F396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Мин</a:t>
                      </a:r>
                    </a:p>
                  </a:txBody>
                  <a:tcPr marL="9288" marR="9288" marT="9288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kern="1200" baseline="30000" dirty="0" err="1">
                          <a:solidFill>
                            <a:srgbClr val="1F39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Вероят</a:t>
                      </a:r>
                      <a:endParaRPr lang="ru-RU" sz="1600" b="1" i="1" u="none" strike="noStrike" kern="1200" baseline="30000" dirty="0">
                        <a:solidFill>
                          <a:srgbClr val="1F3964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88" marR="9288" marT="9288" marB="0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baseline="30000" dirty="0">
                          <a:solidFill>
                            <a:srgbClr val="1F396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Макс</a:t>
                      </a:r>
                    </a:p>
                  </a:txBody>
                  <a:tcPr marL="9288" marR="9288" marT="9288" marB="0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545409"/>
                  </a:ext>
                </a:extLst>
              </a:tr>
              <a:tr h="3240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err="1">
                          <a:effectLst/>
                          <a:latin typeface="+mj-lt"/>
                        </a:rPr>
                        <a:t>Алаид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Григорьева (1.1)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147,3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0,01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0,03</a:t>
                      </a:r>
                    </a:p>
                  </a:txBody>
                  <a:tcPr marL="7620" marR="7620" marT="7620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4,4</a:t>
                      </a:r>
                    </a:p>
                  </a:txBody>
                  <a:tcPr marL="7620" marR="7620" marT="7620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14,7</a:t>
                      </a:r>
                    </a:p>
                  </a:txBody>
                  <a:tcPr marL="7620" marR="7620" marT="7620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12938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1.2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64,8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0,6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6,5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461581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1.3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44,0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4,4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13287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1.4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38,5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3,8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42997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Онекотан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2.7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373,1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11,2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37,3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118430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err="1">
                          <a:effectLst/>
                          <a:latin typeface="+mj-lt"/>
                        </a:rPr>
                        <a:t>Ушишир</a:t>
                      </a:r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 (Кратерная бухта)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2,0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0,02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0,2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87593"/>
                  </a:ext>
                </a:extLst>
              </a:tr>
              <a:tr h="324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Горшкова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6.11а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37,7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1,1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3,8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691972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6.11б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15,7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1,6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368351"/>
                  </a:ext>
                </a:extLst>
              </a:tr>
              <a:tr h="324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Северо-Итурупская группа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7.11а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5,5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0,2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059829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7.11б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77,8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2,3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7,8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86956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7.11в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122,5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3,7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12,3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2103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Крылатка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8.4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267,0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8,0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26,7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09800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Южно-</a:t>
                      </a:r>
                      <a:r>
                        <a:rPr lang="ru-RU" sz="1600" u="none" strike="noStrike" dirty="0" err="1">
                          <a:effectLst/>
                          <a:latin typeface="+mj-lt"/>
                        </a:rPr>
                        <a:t>Итурупская</a:t>
                      </a:r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 группа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8.8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70,7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2,1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7,1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28026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Львиная пасть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49,5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4,9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0901987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∑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13,2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39,5</a:t>
                      </a:r>
                    </a:p>
                  </a:txBody>
                  <a:tcPr marL="7620" marR="7620" marT="7620" marB="0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131,6</a:t>
                      </a:r>
                    </a:p>
                  </a:txBody>
                  <a:tcPr marL="7620" marR="7620" marT="7620" marB="0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960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02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71E83E3-F626-46A4-8AA6-1728D15C1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оценки ресурсов по детерминированному сценарию 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DA6708B1-2493-4617-8B5C-2A3E4D34EB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2656778"/>
              </p:ext>
            </p:extLst>
          </p:nvPr>
        </p:nvGraphicFramePr>
        <p:xfrm>
          <a:off x="1002465" y="800100"/>
          <a:ext cx="10908000" cy="583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4000">
                  <a:extLst>
                    <a:ext uri="{9D8B030D-6E8A-4147-A177-3AD203B41FA5}">
                      <a16:colId xmlns:a16="http://schemas.microsoft.com/office/drawing/2014/main" val="2585092355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1668529614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854394697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97209961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12970434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28400812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43751444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436420430"/>
                    </a:ext>
                  </a:extLst>
                </a:gridCol>
              </a:tblGrid>
              <a:tr h="342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1F3964"/>
                          </a:solidFill>
                          <a:effectLst/>
                          <a:latin typeface="+mj-lt"/>
                        </a:rPr>
                        <a:t>Вулкан</a:t>
                      </a:r>
                    </a:p>
                  </a:txBody>
                  <a:tcPr marL="9288" marR="9288" marT="928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1F3964"/>
                          </a:solidFill>
                          <a:effectLst/>
                          <a:latin typeface="+mj-lt"/>
                        </a:rPr>
                        <a:t>Номер</a:t>
                      </a: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F3964"/>
                          </a:solidFill>
                        </a:rPr>
                        <a:t>Площадь кальдеры, км</a:t>
                      </a:r>
                      <a:r>
                        <a:rPr lang="ru-RU" sz="1600" b="1" baseline="30000" dirty="0">
                          <a:solidFill>
                            <a:srgbClr val="1F3964"/>
                          </a:solidFill>
                        </a:rPr>
                        <a:t>2</a:t>
                      </a:r>
                    </a:p>
                  </a:txBody>
                  <a:tcPr marL="9288" marR="9288" marT="9288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baseline="30000" dirty="0">
                        <a:solidFill>
                          <a:srgbClr val="1F3964"/>
                        </a:solidFill>
                      </a:endParaRP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baseline="30000" dirty="0">
                        <a:solidFill>
                          <a:srgbClr val="1F3964"/>
                        </a:solidFill>
                      </a:endParaRP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1F3964"/>
                          </a:solidFill>
                          <a:latin typeface="+mn-lt"/>
                          <a:ea typeface="+mn-ea"/>
                          <a:cs typeface="+mn-cs"/>
                        </a:rPr>
                        <a:t>Оценка ресурсного потенциала, млн т</a:t>
                      </a:r>
                    </a:p>
                  </a:txBody>
                  <a:tcPr marL="9288" marR="9288" marT="9288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baseline="30000" dirty="0">
                        <a:solidFill>
                          <a:srgbClr val="1F3964"/>
                        </a:solidFill>
                      </a:endParaRPr>
                    </a:p>
                  </a:txBody>
                  <a:tcPr marL="9288" marR="9288" marT="928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baseline="30000" dirty="0">
                        <a:solidFill>
                          <a:srgbClr val="1F3964"/>
                        </a:solidFill>
                      </a:endParaRPr>
                    </a:p>
                  </a:txBody>
                  <a:tcPr marL="9288" marR="9288" marT="9288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474259"/>
                  </a:ext>
                </a:extLst>
              </a:tr>
              <a:tr h="342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baseline="30000" dirty="0">
                          <a:solidFill>
                            <a:srgbClr val="1F396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Мин</a:t>
                      </a:r>
                    </a:p>
                  </a:txBody>
                  <a:tcPr marL="9288" marR="9288" marT="9288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kern="1200" baseline="30000" dirty="0" err="1">
                          <a:solidFill>
                            <a:srgbClr val="1F396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Вероят</a:t>
                      </a:r>
                      <a:endParaRPr lang="ru-RU" sz="1600" b="1" i="1" u="none" strike="noStrike" kern="1200" baseline="30000" dirty="0">
                        <a:solidFill>
                          <a:srgbClr val="1F3964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88" marR="9288" marT="9288" marB="0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baseline="30000" dirty="0">
                          <a:solidFill>
                            <a:srgbClr val="1F396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Макс</a:t>
                      </a: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baseline="30000" dirty="0">
                          <a:solidFill>
                            <a:srgbClr val="1F396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Мин</a:t>
                      </a:r>
                    </a:p>
                  </a:txBody>
                  <a:tcPr marL="9288" marR="9288" marT="9288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1" u="none" strike="noStrike" kern="1200" baseline="30000" dirty="0" err="1">
                          <a:solidFill>
                            <a:srgbClr val="1F39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Вероят</a:t>
                      </a:r>
                      <a:endParaRPr lang="ru-RU" sz="1600" b="1" i="1" u="none" strike="noStrike" kern="1200" baseline="30000" dirty="0">
                        <a:solidFill>
                          <a:srgbClr val="1F3964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88" marR="9288" marT="9288" marB="0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baseline="30000" dirty="0">
                          <a:solidFill>
                            <a:srgbClr val="1F3964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Макс</a:t>
                      </a:r>
                    </a:p>
                  </a:txBody>
                  <a:tcPr marL="9288" marR="9288" marT="9288" marB="0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545409"/>
                  </a:ext>
                </a:extLst>
              </a:tr>
              <a:tr h="3240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err="1">
                          <a:effectLst/>
                          <a:latin typeface="+mj-lt"/>
                        </a:rPr>
                        <a:t>Алаид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Григорьева (1.1)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4,4</a:t>
                      </a:r>
                    </a:p>
                  </a:txBody>
                  <a:tcPr marL="7620" marR="7620" marT="7620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14,7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82,8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248,5</a:t>
                      </a:r>
                    </a:p>
                  </a:txBody>
                  <a:tcPr marL="7620" marR="7620" marT="7620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828,3</a:t>
                      </a:r>
                    </a:p>
                  </a:txBody>
                  <a:tcPr marL="7620" marR="7620" marT="7620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12938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1.2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0,6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6,5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36,4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109,3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364,5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461581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1.3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4,4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24,7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74,2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247,4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13287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1.4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3,8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21,6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64,9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216,5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42997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Онекотан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2.7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11,2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37,3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209,8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629,5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2098,5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118430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err="1">
                          <a:effectLst/>
                          <a:latin typeface="+mj-lt"/>
                        </a:rPr>
                        <a:t>Ушишир</a:t>
                      </a:r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 (Кратерная бухта)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0,02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0,2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3,4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11,3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87593"/>
                  </a:ext>
                </a:extLst>
              </a:tr>
              <a:tr h="324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Горшкова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6.11а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1,1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3,8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21,2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63,6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212,1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691972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6.11б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1,6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8,8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26,5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88,4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368351"/>
                  </a:ext>
                </a:extLst>
              </a:tr>
              <a:tr h="324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Северо-Итурупская группа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7.11а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0,2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9,3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30,9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059829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7.11б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2,3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7,8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43,7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131,2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437,4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86956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7.11в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3,7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12,3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68,9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206,8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689,2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2103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Крылатка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8.4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8,0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26,7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150,2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450,6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1502,1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09800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Южно-</a:t>
                      </a:r>
                      <a:r>
                        <a:rPr lang="ru-RU" sz="1600" u="none" strike="noStrike" dirty="0" err="1">
                          <a:effectLst/>
                          <a:latin typeface="+mj-lt"/>
                        </a:rPr>
                        <a:t>Итурупская</a:t>
                      </a:r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 группа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8.8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2,1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7,1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39,8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119,3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397,6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28026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Львиная пасть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4,9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27,8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83,5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278,3</a:t>
                      </a:r>
                    </a:p>
                  </a:txBody>
                  <a:tcPr marL="7620" marR="7620" marT="7620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0901987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13,2</a:t>
                      </a:r>
                    </a:p>
                  </a:txBody>
                  <a:tcPr marL="7620" marR="7620" marT="762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39,5</a:t>
                      </a:r>
                    </a:p>
                  </a:txBody>
                  <a:tcPr marL="7620" marR="7620" marT="7620" marB="0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131,6</a:t>
                      </a:r>
                    </a:p>
                  </a:txBody>
                  <a:tcPr marL="7620" marR="7620" marT="7620" marB="0"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740,2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2220,7</a:t>
                      </a:r>
                    </a:p>
                  </a:txBody>
                  <a:tcPr marL="7620" marR="7620" marT="7620" marB="0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7402,4</a:t>
                      </a:r>
                    </a:p>
                  </a:txBody>
                  <a:tcPr marL="7620" marR="7620" marT="7620" marB="0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960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2899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B49A6D9-4BCA-4B18-A5C5-391312F934E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5087" y="1160263"/>
            <a:ext cx="10343536" cy="2614766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sz="2000" dirty="0"/>
              <a:t>Основными неопределенностями выступают:</a:t>
            </a:r>
          </a:p>
          <a:p>
            <a:pPr>
              <a:lnSpc>
                <a:spcPct val="100000"/>
              </a:lnSpc>
            </a:pPr>
            <a:r>
              <a:rPr lang="ru-RU" sz="2000" dirty="0"/>
              <a:t>разрешение и полнота батиметрической съёмки;</a:t>
            </a:r>
          </a:p>
          <a:p>
            <a:pPr>
              <a:lnSpc>
                <a:spcPct val="100000"/>
              </a:lnSpc>
            </a:pPr>
            <a:r>
              <a:rPr lang="ru-RU" sz="2000" dirty="0"/>
              <a:t>границы кальдер и рудоконтролирующих структур;</a:t>
            </a:r>
          </a:p>
          <a:p>
            <a:pPr>
              <a:lnSpc>
                <a:spcPct val="100000"/>
              </a:lnSpc>
            </a:pPr>
            <a:r>
              <a:rPr lang="ru-RU" sz="2000" dirty="0"/>
              <a:t>изменчивость площадной продуктивности;</a:t>
            </a:r>
          </a:p>
          <a:p>
            <a:pPr>
              <a:lnSpc>
                <a:spcPct val="100000"/>
              </a:lnSpc>
            </a:pPr>
            <a:r>
              <a:rPr lang="ru-RU" sz="2000" dirty="0"/>
              <a:t>вариабельность содержаний металлов;</a:t>
            </a:r>
          </a:p>
          <a:p>
            <a:pPr>
              <a:lnSpc>
                <a:spcPct val="100000"/>
              </a:lnSpc>
            </a:pPr>
            <a:r>
              <a:rPr lang="ru-RU" sz="2000" dirty="0"/>
              <a:t>геометрические параметры рудных объектов.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DD3CD8A-9FCB-4DFE-BE0C-BA621A7AA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Неопределенности при оценке ресурсов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F7D47EE-363D-4497-95A0-EEA2D8CFDDAA}"/>
              </a:ext>
            </a:extLst>
          </p:cNvPr>
          <p:cNvGrpSpPr/>
          <p:nvPr/>
        </p:nvGrpSpPr>
        <p:grpSpPr>
          <a:xfrm>
            <a:off x="108153" y="3954792"/>
            <a:ext cx="3883743" cy="2204777"/>
            <a:chOff x="727586" y="3929730"/>
            <a:chExt cx="4967645" cy="2692756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5AB33F6-5643-493D-9F4D-6775323F4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680"/>
            <a:stretch/>
          </p:blipFill>
          <p:spPr>
            <a:xfrm>
              <a:off x="727586" y="3929730"/>
              <a:ext cx="4967645" cy="2692756"/>
            </a:xfrm>
            <a:prstGeom prst="rect">
              <a:avLst/>
            </a:prstGeom>
          </p:spPr>
        </p:pic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141A817E-D559-4A21-A4D4-22598CCD5C48}"/>
                </a:ext>
              </a:extLst>
            </p:cNvPr>
            <p:cNvSpPr/>
            <p:nvPr/>
          </p:nvSpPr>
          <p:spPr>
            <a:xfrm>
              <a:off x="1120878" y="5863765"/>
              <a:ext cx="360000" cy="36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C37B83BD-1D35-4E01-AE3B-3688AE462415}"/>
                </a:ext>
              </a:extLst>
            </p:cNvPr>
            <p:cNvSpPr/>
            <p:nvPr/>
          </p:nvSpPr>
          <p:spPr>
            <a:xfrm>
              <a:off x="5107859" y="5927675"/>
              <a:ext cx="360000" cy="36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A5A961C9-0908-4B87-9297-2515092924B9}"/>
                </a:ext>
              </a:extLst>
            </p:cNvPr>
            <p:cNvSpPr/>
            <p:nvPr/>
          </p:nvSpPr>
          <p:spPr>
            <a:xfrm>
              <a:off x="1971368" y="3929730"/>
              <a:ext cx="360000" cy="360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6390E5C-F61B-414E-BEEB-615C5BA372E6}"/>
                </a:ext>
              </a:extLst>
            </p:cNvPr>
            <p:cNvSpPr/>
            <p:nvPr/>
          </p:nvSpPr>
          <p:spPr>
            <a:xfrm>
              <a:off x="1512411" y="5674433"/>
              <a:ext cx="12779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0,01</a:t>
              </a:r>
              <a:r>
                <a:rPr lang="en-US" dirty="0"/>
                <a:t> x S</a:t>
              </a:r>
              <a:r>
                <a:rPr lang="ru-RU" baseline="-25000" dirty="0" err="1"/>
                <a:t>осн</a:t>
              </a:r>
              <a:endParaRPr lang="ru-RU" baseline="-25000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1405419C-79EA-459E-B40D-EA936CB55860}"/>
                </a:ext>
              </a:extLst>
            </p:cNvPr>
            <p:cNvSpPr/>
            <p:nvPr/>
          </p:nvSpPr>
          <p:spPr>
            <a:xfrm>
              <a:off x="1971368" y="4396493"/>
              <a:ext cx="12779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0,03</a:t>
              </a:r>
              <a:r>
                <a:rPr lang="en-US" dirty="0"/>
                <a:t> x S</a:t>
              </a:r>
              <a:r>
                <a:rPr lang="ru-RU" baseline="-25000" dirty="0" err="1"/>
                <a:t>осн</a:t>
              </a:r>
              <a:endParaRPr lang="ru-RU" baseline="-250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A53EE5D-725A-4B0A-8D84-766C71D537E3}"/>
                </a:ext>
              </a:extLst>
            </p:cNvPr>
            <p:cNvSpPr/>
            <p:nvPr/>
          </p:nvSpPr>
          <p:spPr>
            <a:xfrm>
              <a:off x="3857034" y="5693171"/>
              <a:ext cx="11496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0,1</a:t>
              </a:r>
              <a:r>
                <a:rPr lang="en-US" dirty="0"/>
                <a:t> x S</a:t>
              </a:r>
              <a:r>
                <a:rPr lang="ru-RU" baseline="-25000" dirty="0" err="1"/>
                <a:t>осн</a:t>
              </a:r>
              <a:endParaRPr lang="ru-RU" baseline="-25000" dirty="0"/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DE16740-FE98-4CD7-80F8-07C6177A33CD}"/>
              </a:ext>
            </a:extLst>
          </p:cNvPr>
          <p:cNvSpPr/>
          <p:nvPr/>
        </p:nvSpPr>
        <p:spPr>
          <a:xfrm>
            <a:off x="108153" y="6245007"/>
            <a:ext cx="3883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Площадь кальдеры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8B27E01-AFD3-42DF-A4A7-70E5FADE9F7E}"/>
              </a:ext>
            </a:extLst>
          </p:cNvPr>
          <p:cNvSpPr/>
          <p:nvPr/>
        </p:nvSpPr>
        <p:spPr>
          <a:xfrm>
            <a:off x="4197603" y="6245007"/>
            <a:ext cx="3614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Удельная продуктивность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1F4CF06-D91D-4C1A-9FB7-2E2D9728C887}"/>
              </a:ext>
            </a:extLst>
          </p:cNvPr>
          <p:cNvSpPr/>
          <p:nvPr/>
        </p:nvSpPr>
        <p:spPr>
          <a:xfrm>
            <a:off x="8031500" y="6273225"/>
            <a:ext cx="4067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Содержания металлов</a:t>
            </a:r>
          </a:p>
          <a:p>
            <a:pPr algn="ctr"/>
            <a:r>
              <a:rPr lang="en-US" sz="1400" dirty="0"/>
              <a:t>(</a:t>
            </a:r>
            <a:r>
              <a:rPr lang="ru-RU" sz="1400" dirty="0"/>
              <a:t>по </a:t>
            </a:r>
            <a:r>
              <a:rPr lang="en-US" sz="1400" dirty="0"/>
              <a:t>Sunrise)</a:t>
            </a:r>
            <a:endParaRPr lang="ru-RU" sz="1400" dirty="0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3CF6A633-A381-4FCC-A65E-193D700FBC55}"/>
              </a:ext>
            </a:extLst>
          </p:cNvPr>
          <p:cNvGrpSpPr/>
          <p:nvPr/>
        </p:nvGrpSpPr>
        <p:grpSpPr>
          <a:xfrm>
            <a:off x="4197603" y="3954792"/>
            <a:ext cx="3614661" cy="2207292"/>
            <a:chOff x="4207436" y="3545172"/>
            <a:chExt cx="3614661" cy="220729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B278427-DD71-4B95-963C-9496B575A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664"/>
            <a:stretch/>
          </p:blipFill>
          <p:spPr>
            <a:xfrm>
              <a:off x="4207436" y="3545172"/>
              <a:ext cx="3614661" cy="2207292"/>
            </a:xfrm>
            <a:prstGeom prst="rect">
              <a:avLst/>
            </a:prstGeom>
          </p:spPr>
        </p:pic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3DD58C8B-F793-435E-A361-2CDC43E451D1}"/>
                </a:ext>
              </a:extLst>
            </p:cNvPr>
            <p:cNvSpPr/>
            <p:nvPr/>
          </p:nvSpPr>
          <p:spPr>
            <a:xfrm>
              <a:off x="7401679" y="3806930"/>
              <a:ext cx="281451" cy="29476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1FB9BC12-1F1B-4D6E-91A7-EB3F99119A99}"/>
                </a:ext>
              </a:extLst>
            </p:cNvPr>
            <p:cNvSpPr/>
            <p:nvPr/>
          </p:nvSpPr>
          <p:spPr>
            <a:xfrm>
              <a:off x="6640561" y="4074729"/>
              <a:ext cx="7922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Sunrise</a:t>
              </a:r>
              <a:endParaRPr lang="ru-RU" sz="1400" baseline="-25000" dirty="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07BE7BD6-E8A7-4216-BBC2-3E4BB4F3069C}"/>
                </a:ext>
              </a:extLst>
            </p:cNvPr>
            <p:cNvSpPr/>
            <p:nvPr/>
          </p:nvSpPr>
          <p:spPr>
            <a:xfrm>
              <a:off x="4481396" y="3779968"/>
              <a:ext cx="281451" cy="29476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64C12B29-497F-4AF0-A433-3DB37DB56B50}"/>
                </a:ext>
              </a:extLst>
            </p:cNvPr>
            <p:cNvSpPr/>
            <p:nvPr/>
          </p:nvSpPr>
          <p:spPr>
            <a:xfrm>
              <a:off x="4578796" y="4074729"/>
              <a:ext cx="10903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/>
                <a:t>Семенов-4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2503E81-38C7-47CD-852C-9D3A4E9CCB6C}"/>
              </a:ext>
            </a:extLst>
          </p:cNvPr>
          <p:cNvGrpSpPr/>
          <p:nvPr/>
        </p:nvGrpSpPr>
        <p:grpSpPr>
          <a:xfrm>
            <a:off x="8031499" y="3922409"/>
            <a:ext cx="4067413" cy="2237160"/>
            <a:chOff x="8041332" y="3512789"/>
            <a:chExt cx="4067413" cy="223716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F05BD48-38F7-4EA3-B985-436CEE9C8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5583"/>
            <a:stretch/>
          </p:blipFill>
          <p:spPr>
            <a:xfrm>
              <a:off x="8041332" y="3542657"/>
              <a:ext cx="4067413" cy="2207292"/>
            </a:xfrm>
            <a:prstGeom prst="rect">
              <a:avLst/>
            </a:prstGeom>
          </p:spPr>
        </p:pic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367E25CE-AF14-4BBB-A0CF-DFB0A230B8AC}"/>
                </a:ext>
              </a:extLst>
            </p:cNvPr>
            <p:cNvSpPr/>
            <p:nvPr/>
          </p:nvSpPr>
          <p:spPr>
            <a:xfrm>
              <a:off x="8329245" y="5176351"/>
              <a:ext cx="281451" cy="29476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2732E661-5D73-462C-9A20-1D065D57DD91}"/>
                </a:ext>
              </a:extLst>
            </p:cNvPr>
            <p:cNvSpPr/>
            <p:nvPr/>
          </p:nvSpPr>
          <p:spPr>
            <a:xfrm>
              <a:off x="8610696" y="4968326"/>
              <a:ext cx="9460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/>
                <a:t>минимум</a:t>
              </a:r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87077241-5B18-4278-81B4-10BBC6B21EE2}"/>
                </a:ext>
              </a:extLst>
            </p:cNvPr>
            <p:cNvSpPr/>
            <p:nvPr/>
          </p:nvSpPr>
          <p:spPr>
            <a:xfrm>
              <a:off x="8904432" y="3519298"/>
              <a:ext cx="281451" cy="29476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F274E2D8-0E1F-4A7B-A01F-943CEA29952A}"/>
                </a:ext>
              </a:extLst>
            </p:cNvPr>
            <p:cNvSpPr/>
            <p:nvPr/>
          </p:nvSpPr>
          <p:spPr>
            <a:xfrm>
              <a:off x="9185883" y="3512789"/>
              <a:ext cx="17829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/>
                <a:t>средневзвешенное</a:t>
              </a: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4C3393E0-1ED9-4F40-91CC-8D65CCD9E4F5}"/>
                </a:ext>
              </a:extLst>
            </p:cNvPr>
            <p:cNvSpPr/>
            <p:nvPr/>
          </p:nvSpPr>
          <p:spPr>
            <a:xfrm>
              <a:off x="11399716" y="5174395"/>
              <a:ext cx="281451" cy="29476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A314B2E2-4D94-48A4-B3BD-9E887C7A8BB5}"/>
                </a:ext>
              </a:extLst>
            </p:cNvPr>
            <p:cNvSpPr/>
            <p:nvPr/>
          </p:nvSpPr>
          <p:spPr>
            <a:xfrm>
              <a:off x="10749098" y="4832468"/>
              <a:ext cx="10154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/>
                <a:t>максимум</a:t>
              </a:r>
            </a:p>
          </p:txBody>
        </p:sp>
      </p:grp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019E8F3A-11C6-4DAA-89A3-FF07222BA479}"/>
              </a:ext>
            </a:extLst>
          </p:cNvPr>
          <p:cNvCxnSpPr>
            <a:cxnSpLocks/>
          </p:cNvCxnSpPr>
          <p:nvPr/>
        </p:nvCxnSpPr>
        <p:spPr>
          <a:xfrm>
            <a:off x="4068449" y="3687976"/>
            <a:ext cx="0" cy="310822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D9228C07-4CDE-41A6-9EE0-64EB79245DBE}"/>
              </a:ext>
            </a:extLst>
          </p:cNvPr>
          <p:cNvCxnSpPr>
            <a:cxnSpLocks/>
          </p:cNvCxnSpPr>
          <p:nvPr/>
        </p:nvCxnSpPr>
        <p:spPr>
          <a:xfrm>
            <a:off x="233675" y="3781356"/>
            <a:ext cx="117246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0C1B82C7-169C-4699-AF8A-9D361144CBF2}"/>
              </a:ext>
            </a:extLst>
          </p:cNvPr>
          <p:cNvCxnSpPr>
            <a:cxnSpLocks/>
          </p:cNvCxnSpPr>
          <p:nvPr/>
        </p:nvCxnSpPr>
        <p:spPr>
          <a:xfrm>
            <a:off x="7937443" y="3673557"/>
            <a:ext cx="0" cy="310822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7CE733A-2EB7-45EA-97AC-7955FAF1DDCE}"/>
              </a:ext>
            </a:extLst>
          </p:cNvPr>
          <p:cNvSpPr/>
          <p:nvPr/>
        </p:nvSpPr>
        <p:spPr>
          <a:xfrm>
            <a:off x="7673297" y="1933510"/>
            <a:ext cx="44860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E2841"/>
                </a:solidFill>
                <a:latin typeface="Arial" panose="020B0604020202020204" pitchFamily="34" charset="0"/>
              </a:rPr>
              <a:t>Для учета неопределенностей проведено стохастическое моделирование с использованием программного продукта </a:t>
            </a:r>
            <a:r>
              <a:rPr lang="en-US" sz="2000" dirty="0" err="1">
                <a:solidFill>
                  <a:srgbClr val="0E2841"/>
                </a:solidFill>
                <a:latin typeface="Arial" panose="020B0604020202020204" pitchFamily="34" charset="0"/>
              </a:rPr>
              <a:t>Crystall</a:t>
            </a:r>
            <a:r>
              <a:rPr lang="en-US" sz="2000" dirty="0">
                <a:solidFill>
                  <a:srgbClr val="0E2841"/>
                </a:solidFill>
                <a:latin typeface="Arial" panose="020B0604020202020204" pitchFamily="34" charset="0"/>
              </a:rPr>
              <a:t> Ball</a:t>
            </a:r>
            <a:endParaRPr lang="ru-RU" sz="2000" dirty="0">
              <a:solidFill>
                <a:srgbClr val="0E2841"/>
              </a:solidFill>
              <a:latin typeface="Arial" panose="020B0604020202020204" pitchFamily="34" charset="0"/>
            </a:endParaRPr>
          </a:p>
        </p:txBody>
      </p:sp>
      <p:pic>
        <p:nvPicPr>
          <p:cNvPr id="38" name="Picture 2" descr="Picture background">
            <a:extLst>
              <a:ext uri="{FF2B5EF4-FFF2-40B4-BE49-F238E27FC236}">
                <a16:creationId xmlns:a16="http://schemas.microsoft.com/office/drawing/2014/main" id="{E0A8F2AA-5037-4D27-A896-34F27EA63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695" y="944887"/>
            <a:ext cx="1650928" cy="92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AA0674CA-05A0-42DF-88C9-B769D26F6201}"/>
              </a:ext>
            </a:extLst>
          </p:cNvPr>
          <p:cNvCxnSpPr>
            <a:cxnSpLocks/>
          </p:cNvCxnSpPr>
          <p:nvPr/>
        </p:nvCxnSpPr>
        <p:spPr>
          <a:xfrm>
            <a:off x="7216083" y="814186"/>
            <a:ext cx="0" cy="285937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634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B38C30B-6C1E-4F58-ADDA-B3E003BD8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884" y="197105"/>
            <a:ext cx="11130116" cy="663575"/>
          </a:xfrm>
        </p:spPr>
        <p:txBody>
          <a:bodyPr/>
          <a:lstStyle/>
          <a:p>
            <a:pPr algn="ctr"/>
            <a:r>
              <a:rPr lang="ru-RU" dirty="0"/>
              <a:t>Обстановки глубоководной гидротермальной активности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49BA68A-E602-4F9A-B477-76CADC947FAF}"/>
              </a:ext>
            </a:extLst>
          </p:cNvPr>
          <p:cNvCxnSpPr>
            <a:cxnSpLocks/>
          </p:cNvCxnSpPr>
          <p:nvPr/>
        </p:nvCxnSpPr>
        <p:spPr>
          <a:xfrm>
            <a:off x="6464302" y="823452"/>
            <a:ext cx="0" cy="6612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3DBDBB6-4D50-4BDC-87F3-95A883B324F0}"/>
              </a:ext>
            </a:extLst>
          </p:cNvPr>
          <p:cNvCxnSpPr>
            <a:cxnSpLocks/>
          </p:cNvCxnSpPr>
          <p:nvPr/>
        </p:nvCxnSpPr>
        <p:spPr>
          <a:xfrm>
            <a:off x="1568243" y="1484671"/>
            <a:ext cx="90555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C3D20DD-4521-405E-828E-E6BD30083314}"/>
              </a:ext>
            </a:extLst>
          </p:cNvPr>
          <p:cNvCxnSpPr>
            <a:cxnSpLocks/>
          </p:cNvCxnSpPr>
          <p:nvPr/>
        </p:nvCxnSpPr>
        <p:spPr>
          <a:xfrm>
            <a:off x="1558412" y="1484671"/>
            <a:ext cx="0" cy="584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32FA8CE7-7F11-4ED6-AB06-7BB9F6923023}"/>
              </a:ext>
            </a:extLst>
          </p:cNvPr>
          <p:cNvCxnSpPr>
            <a:cxnSpLocks/>
          </p:cNvCxnSpPr>
          <p:nvPr/>
        </p:nvCxnSpPr>
        <p:spPr>
          <a:xfrm>
            <a:off x="4592890" y="1484671"/>
            <a:ext cx="0" cy="584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F46DC75-8D90-4A7D-A38B-6C079FCD3635}"/>
              </a:ext>
            </a:extLst>
          </p:cNvPr>
          <p:cNvCxnSpPr>
            <a:cxnSpLocks/>
          </p:cNvCxnSpPr>
          <p:nvPr/>
        </p:nvCxnSpPr>
        <p:spPr>
          <a:xfrm>
            <a:off x="7538884" y="1484671"/>
            <a:ext cx="0" cy="584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F161846-6EBC-4DA3-9908-2C162A5BC43E}"/>
              </a:ext>
            </a:extLst>
          </p:cNvPr>
          <p:cNvCxnSpPr>
            <a:cxnSpLocks/>
          </p:cNvCxnSpPr>
          <p:nvPr/>
        </p:nvCxnSpPr>
        <p:spPr>
          <a:xfrm>
            <a:off x="10623756" y="1484671"/>
            <a:ext cx="0" cy="584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03A7C36-76E8-48A5-B815-963B991E6FAE}"/>
              </a:ext>
            </a:extLst>
          </p:cNvPr>
          <p:cNvSpPr/>
          <p:nvPr/>
        </p:nvSpPr>
        <p:spPr>
          <a:xfrm>
            <a:off x="117988" y="2069080"/>
            <a:ext cx="2900511" cy="1037916"/>
          </a:xfrm>
          <a:prstGeom prst="roundRect">
            <a:avLst/>
          </a:prstGeom>
          <a:solidFill>
            <a:srgbClr val="9BC7EF"/>
          </a:solidFill>
          <a:ln>
            <a:solidFill>
              <a:srgbClr val="6C9A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Срединно-океанические хребты (СОХ)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15B753D-11D9-4C02-8436-255709FC7D83}"/>
              </a:ext>
            </a:extLst>
          </p:cNvPr>
          <p:cNvSpPr/>
          <p:nvPr/>
        </p:nvSpPr>
        <p:spPr>
          <a:xfrm>
            <a:off x="3253247" y="2069077"/>
            <a:ext cx="2679287" cy="1037916"/>
          </a:xfrm>
          <a:prstGeom prst="roundRect">
            <a:avLst/>
          </a:prstGeom>
          <a:solidFill>
            <a:srgbClr val="A9D098"/>
          </a:solidFill>
          <a:ln>
            <a:solidFill>
              <a:srgbClr val="7FA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Задуговой спрединг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(задуговые бассейны)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84EB4D0-4834-4760-8E4B-532D49830B4D}"/>
              </a:ext>
            </a:extLst>
          </p:cNvPr>
          <p:cNvSpPr/>
          <p:nvPr/>
        </p:nvSpPr>
        <p:spPr>
          <a:xfrm>
            <a:off x="6167283" y="2069077"/>
            <a:ext cx="2753032" cy="1037916"/>
          </a:xfrm>
          <a:prstGeom prst="roundRect">
            <a:avLst/>
          </a:prstGeom>
          <a:solidFill>
            <a:srgbClr val="F5CF6F"/>
          </a:solidFill>
          <a:ln>
            <a:solidFill>
              <a:srgbClr val="D9A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Островные дуги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C25953E-A115-49B8-8FCC-0D1D0033B4AF}"/>
              </a:ext>
            </a:extLst>
          </p:cNvPr>
          <p:cNvSpPr/>
          <p:nvPr/>
        </p:nvSpPr>
        <p:spPr>
          <a:xfrm>
            <a:off x="9207911" y="2069078"/>
            <a:ext cx="2753032" cy="1037916"/>
          </a:xfrm>
          <a:prstGeom prst="roundRect">
            <a:avLst/>
          </a:prstGeom>
          <a:solidFill>
            <a:srgbClr val="9898D4"/>
          </a:solidFill>
          <a:ln>
            <a:solidFill>
              <a:srgbClr val="8086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Внутриплитный</a:t>
            </a:r>
            <a:r>
              <a:rPr lang="ru-RU" dirty="0">
                <a:solidFill>
                  <a:schemeClr val="tx1"/>
                </a:solidFill>
              </a:rPr>
              <a:t> вулканизм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AF4D6C4F-817E-4304-A5D7-5D26F109AAD0}"/>
              </a:ext>
            </a:extLst>
          </p:cNvPr>
          <p:cNvCxnSpPr>
            <a:cxnSpLocks/>
          </p:cNvCxnSpPr>
          <p:nvPr/>
        </p:nvCxnSpPr>
        <p:spPr>
          <a:xfrm>
            <a:off x="1568243" y="3106993"/>
            <a:ext cx="0" cy="584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7A54B7FE-12ED-4B17-A76C-DC45229FCCC5}"/>
              </a:ext>
            </a:extLst>
          </p:cNvPr>
          <p:cNvSpPr/>
          <p:nvPr/>
        </p:nvSpPr>
        <p:spPr>
          <a:xfrm>
            <a:off x="117988" y="3691396"/>
            <a:ext cx="2900511" cy="1037916"/>
          </a:xfrm>
          <a:prstGeom prst="roundRect">
            <a:avLst/>
          </a:prstGeom>
          <a:solidFill>
            <a:srgbClr val="B7D6F3"/>
          </a:solidFill>
          <a:ln>
            <a:solidFill>
              <a:srgbClr val="6C9A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Срединно-Атлантический хребет (РРР-САХ)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D16B0D2B-52A5-4631-9DC6-2272BDE96867}"/>
              </a:ext>
            </a:extLst>
          </p:cNvPr>
          <p:cNvCxnSpPr>
            <a:cxnSpLocks/>
          </p:cNvCxnSpPr>
          <p:nvPr/>
        </p:nvCxnSpPr>
        <p:spPr>
          <a:xfrm>
            <a:off x="7538884" y="3106993"/>
            <a:ext cx="0" cy="6612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A96EA15-13C6-4B21-A495-16E6EC228B8F}"/>
              </a:ext>
            </a:extLst>
          </p:cNvPr>
          <p:cNvCxnSpPr>
            <a:cxnSpLocks/>
          </p:cNvCxnSpPr>
          <p:nvPr/>
        </p:nvCxnSpPr>
        <p:spPr>
          <a:xfrm>
            <a:off x="5928843" y="3768212"/>
            <a:ext cx="32938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B56AFF83-BFA0-4994-B644-2AFE9E0727FB}"/>
              </a:ext>
            </a:extLst>
          </p:cNvPr>
          <p:cNvSpPr/>
          <p:nvPr/>
        </p:nvSpPr>
        <p:spPr>
          <a:xfrm>
            <a:off x="4556018" y="4429432"/>
            <a:ext cx="2753032" cy="1037916"/>
          </a:xfrm>
          <a:prstGeom prst="roundRect">
            <a:avLst/>
          </a:prstGeom>
          <a:solidFill>
            <a:srgbClr val="F7DA91"/>
          </a:solidFill>
          <a:ln>
            <a:solidFill>
              <a:srgbClr val="D9A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Курильская островная дуга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A06BF007-7550-414E-A286-A04E6910A9DC}"/>
              </a:ext>
            </a:extLst>
          </p:cNvPr>
          <p:cNvSpPr/>
          <p:nvPr/>
        </p:nvSpPr>
        <p:spPr>
          <a:xfrm>
            <a:off x="7816239" y="4429432"/>
            <a:ext cx="2753032" cy="1037916"/>
          </a:xfrm>
          <a:prstGeom prst="roundRect">
            <a:avLst/>
          </a:prstGeom>
          <a:solidFill>
            <a:srgbClr val="F7D685"/>
          </a:solidFill>
          <a:ln>
            <a:solidFill>
              <a:srgbClr val="D9A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Командорско</a:t>
            </a:r>
            <a:r>
              <a:rPr lang="ru-RU" dirty="0">
                <a:solidFill>
                  <a:schemeClr val="tx1"/>
                </a:solidFill>
              </a:rPr>
              <a:t>-Алеутская островная дуга</a:t>
            </a:r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E22EE15E-FCFC-4786-B0F8-3730F63CF41A}"/>
              </a:ext>
            </a:extLst>
          </p:cNvPr>
          <p:cNvCxnSpPr>
            <a:cxnSpLocks/>
          </p:cNvCxnSpPr>
          <p:nvPr/>
        </p:nvCxnSpPr>
        <p:spPr>
          <a:xfrm>
            <a:off x="5928843" y="3768212"/>
            <a:ext cx="0" cy="6612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F15B54C-ED95-4BF4-9BAD-6FE469007A99}"/>
              </a:ext>
            </a:extLst>
          </p:cNvPr>
          <p:cNvCxnSpPr>
            <a:cxnSpLocks/>
          </p:cNvCxnSpPr>
          <p:nvPr/>
        </p:nvCxnSpPr>
        <p:spPr>
          <a:xfrm>
            <a:off x="9222651" y="3768212"/>
            <a:ext cx="0" cy="6612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503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00F8C71-E603-4020-98B2-A8C978EAF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Стохастическая оценка ресурсов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7D80DF-98B7-41C9-B543-0809A9CAD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68" y="1343847"/>
            <a:ext cx="5760000" cy="3541038"/>
          </a:xfrm>
          <a:prstGeom prst="rect">
            <a:avLst/>
          </a:prstGeom>
        </p:spPr>
      </p:pic>
      <p:sp>
        <p:nvSpPr>
          <p:cNvPr id="18" name="Объект 2">
            <a:extLst>
              <a:ext uri="{FF2B5EF4-FFF2-40B4-BE49-F238E27FC236}">
                <a16:creationId xmlns:a16="http://schemas.microsoft.com/office/drawing/2014/main" id="{DBC7C7C9-A4E7-4B5F-932F-334F8D5A523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732663" y="5405899"/>
            <a:ext cx="3989439" cy="985069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/>
              <a:t>Северная и южная части Курильской зоны характеризуются близкими значениями минерагенического потенциала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8E13974-7DA7-4420-98BC-7FF85B854863}"/>
              </a:ext>
            </a:extLst>
          </p:cNvPr>
          <p:cNvCxnSpPr>
            <a:cxnSpLocks/>
          </p:cNvCxnSpPr>
          <p:nvPr/>
        </p:nvCxnSpPr>
        <p:spPr>
          <a:xfrm>
            <a:off x="7494991" y="952500"/>
            <a:ext cx="0" cy="574326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0C6D2E0-7696-4C80-B79D-D8E3028B2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401" y="1340156"/>
            <a:ext cx="3176291" cy="3987130"/>
          </a:xfrm>
          <a:prstGeom prst="rect">
            <a:avLst/>
          </a:prstGeom>
        </p:spPr>
      </p:pic>
      <p:sp>
        <p:nvSpPr>
          <p:cNvPr id="26" name="Объект 2">
            <a:extLst>
              <a:ext uri="{FF2B5EF4-FFF2-40B4-BE49-F238E27FC236}">
                <a16:creationId xmlns:a16="http://schemas.microsoft.com/office/drawing/2014/main" id="{CFFCBE5B-D465-422B-B747-DB95EED39035}"/>
              </a:ext>
            </a:extLst>
          </p:cNvPr>
          <p:cNvSpPr txBox="1">
            <a:spLocks/>
          </p:cNvSpPr>
          <p:nvPr/>
        </p:nvSpPr>
        <p:spPr>
          <a:xfrm>
            <a:off x="688261" y="5257694"/>
            <a:ext cx="6420457" cy="9850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800" dirty="0"/>
              <a:t>Детерминированный расчет – </a:t>
            </a:r>
            <a:r>
              <a:rPr lang="en-US" sz="1800" dirty="0"/>
              <a:t>~</a:t>
            </a:r>
            <a:r>
              <a:rPr lang="ru-RU" sz="1800" b="1" dirty="0"/>
              <a:t>2221</a:t>
            </a:r>
            <a:r>
              <a:rPr lang="en-US" sz="1800" b="1" dirty="0"/>
              <a:t> </a:t>
            </a:r>
            <a:r>
              <a:rPr lang="ru-RU" sz="1800" b="1" dirty="0"/>
              <a:t>млн т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dirty="0"/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dirty="0"/>
              <a:t>Математическое ожидание – </a:t>
            </a:r>
            <a:r>
              <a:rPr lang="en-US" sz="1800" dirty="0"/>
              <a:t>~</a:t>
            </a:r>
            <a:r>
              <a:rPr lang="ru-RU" sz="1800" b="1" dirty="0"/>
              <a:t>2236 млн т</a:t>
            </a:r>
            <a:endParaRPr lang="en-US" sz="1800" b="1" dirty="0"/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 err="1"/>
              <a:t>Интердецильный</a:t>
            </a:r>
            <a:r>
              <a:rPr lang="ru-RU" sz="1800" dirty="0"/>
              <a:t> интервал </a:t>
            </a:r>
            <a:r>
              <a:rPr lang="en-US" sz="1800" dirty="0"/>
              <a:t>(P10-P90)</a:t>
            </a:r>
            <a:r>
              <a:rPr lang="ru-RU" sz="1800" dirty="0"/>
              <a:t> </a:t>
            </a:r>
            <a:r>
              <a:rPr lang="en-US" sz="1800" dirty="0"/>
              <a:t>~1223-3335</a:t>
            </a:r>
            <a:r>
              <a:rPr lang="ru-RU" sz="1800" dirty="0"/>
              <a:t> млн т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F98BC90-021E-432F-8289-91C596345027}"/>
              </a:ext>
            </a:extLst>
          </p:cNvPr>
          <p:cNvSpPr/>
          <p:nvPr/>
        </p:nvSpPr>
        <p:spPr>
          <a:xfrm rot="5400000">
            <a:off x="5048202" y="5408196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E2841"/>
                </a:solidFill>
              </a:rPr>
              <a:t>≈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0F343D92-9B3A-4B8F-8287-75057A98B29D}"/>
              </a:ext>
            </a:extLst>
          </p:cNvPr>
          <p:cNvCxnSpPr>
            <a:cxnSpLocks/>
          </p:cNvCxnSpPr>
          <p:nvPr/>
        </p:nvCxnSpPr>
        <p:spPr>
          <a:xfrm>
            <a:off x="125520" y="5098879"/>
            <a:ext cx="717001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261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7657B28-8FD1-408D-8EE1-96CD153E2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Оценка приведенных запасов с учетом неопределенности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B3839D-2195-4D22-BEBB-782554E15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2" y="844555"/>
            <a:ext cx="5760000" cy="3324322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CEEE5E4-C158-4026-9036-C91294198B93}"/>
              </a:ext>
            </a:extLst>
          </p:cNvPr>
          <p:cNvGrpSpPr/>
          <p:nvPr/>
        </p:nvGrpSpPr>
        <p:grpSpPr>
          <a:xfrm>
            <a:off x="1052766" y="4385593"/>
            <a:ext cx="6067472" cy="2402032"/>
            <a:chOff x="1017910" y="4328903"/>
            <a:chExt cx="6067472" cy="240203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AF3C0D2-6727-4B95-B1E1-9A054173D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509" b="9093"/>
            <a:stretch/>
          </p:blipFill>
          <p:spPr>
            <a:xfrm>
              <a:off x="1017910" y="4328903"/>
              <a:ext cx="6067472" cy="2402032"/>
            </a:xfrm>
            <a:prstGeom prst="rect">
              <a:avLst/>
            </a:prstGeom>
          </p:spPr>
        </p:pic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8BC708B-546E-4ED0-B84F-A95FAEDA33D9}"/>
                </a:ext>
              </a:extLst>
            </p:cNvPr>
            <p:cNvSpPr/>
            <p:nvPr/>
          </p:nvSpPr>
          <p:spPr>
            <a:xfrm>
              <a:off x="5200290" y="5991477"/>
              <a:ext cx="324464" cy="324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73852410-02A1-4AA8-A88D-6E6311F01ADE}"/>
                </a:ext>
              </a:extLst>
            </p:cNvPr>
            <p:cNvSpPr/>
            <p:nvPr/>
          </p:nvSpPr>
          <p:spPr>
            <a:xfrm>
              <a:off x="5846085" y="5991477"/>
              <a:ext cx="324464" cy="3240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1">
              <a:extLst>
                <a:ext uri="{FF2B5EF4-FFF2-40B4-BE49-F238E27FC236}">
                  <a16:creationId xmlns:a16="http://schemas.microsoft.com/office/drawing/2014/main" id="{0E0FC893-CC2E-457A-8D49-8937C11F7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1139" y="4454209"/>
              <a:ext cx="2260429" cy="600164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ru-RU" altLang="ru-RU" sz="1100" dirty="0">
                  <a:latin typeface="+mj-lt"/>
                </a:rPr>
                <a:t>Воспроизводство запасов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ru-RU" altLang="ru-RU" sz="1100" dirty="0">
                  <a:latin typeface="+mj-lt"/>
                </a:rPr>
                <a:t>за 10-летний период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ru-RU" sz="1100" dirty="0">
                  <a:latin typeface="+mj-lt"/>
                </a:rPr>
                <a:t>[</a:t>
              </a:r>
              <a:r>
                <a:rPr lang="ru-RU" altLang="ru-RU" sz="1100" dirty="0">
                  <a:latin typeface="+mj-lt"/>
                </a:rPr>
                <a:t>Казанов</a:t>
              </a:r>
              <a:r>
                <a:rPr lang="en-US" altLang="ru-RU" sz="1100" dirty="0">
                  <a:latin typeface="+mj-lt"/>
                </a:rPr>
                <a:t>, </a:t>
              </a:r>
              <a:r>
                <a:rPr lang="ru-RU" altLang="ru-RU" sz="1100" dirty="0">
                  <a:latin typeface="+mj-lt"/>
                </a:rPr>
                <a:t>2026</a:t>
              </a:r>
              <a:r>
                <a:rPr lang="en-US" altLang="ru-RU" sz="1100" dirty="0">
                  <a:latin typeface="+mj-lt"/>
                </a:rPr>
                <a:t>]</a:t>
              </a:r>
              <a:endParaRPr lang="ru-RU" altLang="ru-RU" sz="1100" dirty="0">
                <a:latin typeface="+mj-lt"/>
              </a:endParaRPr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D7F1580-895E-42E8-B049-07735EADE376}"/>
              </a:ext>
            </a:extLst>
          </p:cNvPr>
          <p:cNvSpPr/>
          <p:nvPr/>
        </p:nvSpPr>
        <p:spPr>
          <a:xfrm>
            <a:off x="7648725" y="5768126"/>
            <a:ext cx="88326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Коэффициент перевода ресурсов в запасы</a:t>
            </a:r>
          </a:p>
          <a:p>
            <a:r>
              <a:rPr lang="ru-RU" sz="1400" dirty="0"/>
              <a:t>0,05-0,09 (треугольное распределение)</a:t>
            </a:r>
            <a:endParaRPr lang="en-US" sz="1400" dirty="0"/>
          </a:p>
          <a:p>
            <a:r>
              <a:rPr lang="en-US" sz="1400" dirty="0">
                <a:solidFill>
                  <a:srgbClr val="0E2841"/>
                </a:solidFill>
                <a:latin typeface="Arial" panose="020B0604020202020204" pitchFamily="34" charset="0"/>
              </a:rPr>
              <a:t>[</a:t>
            </a:r>
            <a:r>
              <a:rPr lang="ru-RU" sz="1400" i="1" dirty="0">
                <a:solidFill>
                  <a:srgbClr val="0E2841"/>
                </a:solidFill>
                <a:latin typeface="Arial" panose="020B0604020202020204" pitchFamily="34" charset="0"/>
              </a:rPr>
              <a:t>«Методическое руководство по оценке и учету</a:t>
            </a:r>
            <a:endParaRPr lang="en-US" sz="1400" i="1" dirty="0">
              <a:solidFill>
                <a:srgbClr val="0E2841"/>
              </a:solidFill>
              <a:latin typeface="Arial" panose="020B0604020202020204" pitchFamily="34" charset="0"/>
            </a:endParaRPr>
          </a:p>
          <a:p>
            <a:r>
              <a:rPr lang="ru-RU" sz="1400" i="1" dirty="0">
                <a:solidFill>
                  <a:srgbClr val="0E2841"/>
                </a:solidFill>
                <a:latin typeface="Arial" panose="020B0604020202020204" pitchFamily="34" charset="0"/>
              </a:rPr>
              <a:t>прогнозных ресурсов…»</a:t>
            </a:r>
            <a:r>
              <a:rPr lang="ru-RU" sz="1400" dirty="0">
                <a:solidFill>
                  <a:srgbClr val="0E2841"/>
                </a:solidFill>
                <a:latin typeface="Arial" panose="020B0604020202020204" pitchFamily="34" charset="0"/>
              </a:rPr>
              <a:t>, Неженский и др., 2002</a:t>
            </a:r>
            <a:r>
              <a:rPr lang="en-US" sz="1400" dirty="0">
                <a:solidFill>
                  <a:srgbClr val="0E2841"/>
                </a:solidFill>
                <a:latin typeface="Arial" panose="020B0604020202020204" pitchFamily="34" charset="0"/>
              </a:rPr>
              <a:t>]</a:t>
            </a:r>
            <a:endParaRPr lang="ru-RU" sz="1400" dirty="0"/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ED6A94AD-D576-480A-8996-9C0A1429FB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331446"/>
              </p:ext>
            </p:extLst>
          </p:nvPr>
        </p:nvGraphicFramePr>
        <p:xfrm>
          <a:off x="8331161" y="775745"/>
          <a:ext cx="3451798" cy="2628000"/>
        </p:xfrm>
        <a:graphic>
          <a:graphicData uri="http://schemas.openxmlformats.org/drawingml/2006/table">
            <a:tbl>
              <a:tblPr/>
              <a:tblGrid>
                <a:gridCol w="82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8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18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4000">
                <a:tc gridSpan="4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Результаты оценки </a:t>
                      </a:r>
                      <a:r>
                        <a:rPr lang="en-US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200" b="0" i="1" baseline="-25000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b="0" i="1" baseline="-25000" dirty="0" err="1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усл</a:t>
                      </a:r>
                      <a:r>
                        <a:rPr lang="ru-RU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млн т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rgbClr val="1F396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rgbClr val="1F396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rgbClr val="1F396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61326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rgbClr val="1F396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P10</a:t>
                      </a:r>
                      <a:endParaRPr lang="ru-RU" sz="1200" b="0" i="1" dirty="0">
                        <a:solidFill>
                          <a:srgbClr val="1F396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Мат. </a:t>
                      </a:r>
                      <a:r>
                        <a:rPr lang="ru-RU" sz="1200" b="0" i="1" dirty="0" err="1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</a:t>
                      </a:r>
                      <a:r>
                        <a:rPr lang="ru-RU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P90</a:t>
                      </a:r>
                      <a:endParaRPr lang="ru-RU" sz="1200" b="0" i="1" dirty="0">
                        <a:solidFill>
                          <a:srgbClr val="1F396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Pb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млн т</a:t>
                      </a:r>
                      <a:endParaRPr lang="ru-R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10,4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Zn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млн т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13,1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36,6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66,2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156902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млн т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27,8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07285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</a:t>
                      </a:r>
                      <a:r>
                        <a:rPr lang="ru-RU" sz="12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т</a:t>
                      </a: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000</a:t>
                      </a: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000</a:t>
                      </a: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000</a:t>
                      </a: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355827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</a:t>
                      </a:r>
                      <a:r>
                        <a:rPr lang="ru-RU" sz="12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b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2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</a:t>
                      </a: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</a:t>
                      </a: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</a:txBody>
                  <a:tcPr marL="51446" marR="51446" marT="9521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6370672"/>
                  </a:ext>
                </a:extLst>
              </a:tr>
            </a:tbl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98051DB-D514-49BB-BCD1-F20C36DD4BE5}"/>
              </a:ext>
            </a:extLst>
          </p:cNvPr>
          <p:cNvSpPr/>
          <p:nvPr/>
        </p:nvSpPr>
        <p:spPr>
          <a:xfrm>
            <a:off x="7648726" y="3454256"/>
            <a:ext cx="45740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dirty="0">
                <a:solidFill>
                  <a:srgbClr val="0E2841"/>
                </a:solidFill>
                <a:latin typeface="Arial" panose="020B0604020202020204" pitchFamily="34" charset="0"/>
              </a:rPr>
              <a:t>Ожидаемый прирост прогнозных ресурсов позволит увеличить ресурсную базу страны в пересчете на C</a:t>
            </a:r>
            <a:r>
              <a:rPr lang="ru-RU" baseline="-25000" dirty="0">
                <a:solidFill>
                  <a:srgbClr val="0E2841"/>
                </a:solidFill>
                <a:latin typeface="Arial" panose="020B0604020202020204" pitchFamily="34" charset="0"/>
              </a:rPr>
              <a:t>2усл</a:t>
            </a:r>
            <a:r>
              <a:rPr lang="ru-RU" dirty="0">
                <a:solidFill>
                  <a:srgbClr val="0E2841"/>
                </a:solidFill>
                <a:latin typeface="Arial" panose="020B0604020202020204" pitchFamily="34" charset="0"/>
              </a:rPr>
              <a:t>:</a:t>
            </a:r>
          </a:p>
          <a:p>
            <a:pPr indent="450215" algn="just"/>
            <a:r>
              <a:rPr lang="ru-RU" dirty="0">
                <a:solidFill>
                  <a:srgbClr val="0E2841"/>
                </a:solidFill>
                <a:latin typeface="Arial" panose="020B0604020202020204" pitchFamily="34" charset="0"/>
              </a:rPr>
              <a:t>–	на </a:t>
            </a:r>
            <a:r>
              <a:rPr lang="en-US" dirty="0">
                <a:solidFill>
                  <a:srgbClr val="0E2841"/>
                </a:solidFill>
                <a:latin typeface="Arial" panose="020B0604020202020204" pitchFamily="34" charset="0"/>
              </a:rPr>
              <a:t>31</a:t>
            </a:r>
            <a:r>
              <a:rPr lang="ru-RU" dirty="0">
                <a:solidFill>
                  <a:srgbClr val="0E2841"/>
                </a:solidFill>
                <a:latin typeface="Arial" panose="020B0604020202020204" pitchFamily="34" charset="0"/>
              </a:rPr>
              <a:t>% для меди;</a:t>
            </a:r>
          </a:p>
          <a:p>
            <a:pPr indent="450215" algn="just"/>
            <a:r>
              <a:rPr lang="ru-RU" b="1" dirty="0">
                <a:solidFill>
                  <a:srgbClr val="0E2841"/>
                </a:solidFill>
                <a:latin typeface="Arial" panose="020B0604020202020204" pitchFamily="34" charset="0"/>
              </a:rPr>
              <a:t>–	на 2</a:t>
            </a:r>
            <a:r>
              <a:rPr lang="en-US" b="1" dirty="0">
                <a:solidFill>
                  <a:srgbClr val="0E2841"/>
                </a:solidFill>
                <a:latin typeface="Arial" panose="020B0604020202020204" pitchFamily="34" charset="0"/>
              </a:rPr>
              <a:t>9</a:t>
            </a:r>
            <a:r>
              <a:rPr lang="ru-RU" b="1" dirty="0">
                <a:solidFill>
                  <a:srgbClr val="0E2841"/>
                </a:solidFill>
                <a:latin typeface="Arial" panose="020B0604020202020204" pitchFamily="34" charset="0"/>
              </a:rPr>
              <a:t>% для цинка;</a:t>
            </a:r>
          </a:p>
          <a:p>
            <a:pPr indent="450215" algn="just"/>
            <a:r>
              <a:rPr lang="ru-RU" b="1" dirty="0">
                <a:solidFill>
                  <a:srgbClr val="0E2841"/>
                </a:solidFill>
                <a:latin typeface="Arial" panose="020B0604020202020204" pitchFamily="34" charset="0"/>
              </a:rPr>
              <a:t>–	на </a:t>
            </a:r>
            <a:r>
              <a:rPr lang="en-US" b="1" dirty="0">
                <a:solidFill>
                  <a:srgbClr val="0E2841"/>
                </a:solidFill>
                <a:latin typeface="Arial" panose="020B0604020202020204" pitchFamily="34" charset="0"/>
              </a:rPr>
              <a:t>9</a:t>
            </a:r>
            <a:r>
              <a:rPr lang="ru-RU" b="1" dirty="0">
                <a:solidFill>
                  <a:srgbClr val="0E2841"/>
                </a:solidFill>
                <a:latin typeface="Arial" panose="020B0604020202020204" pitchFamily="34" charset="0"/>
              </a:rPr>
              <a:t>% для свинца;</a:t>
            </a:r>
          </a:p>
          <a:p>
            <a:pPr indent="450215" algn="just"/>
            <a:r>
              <a:rPr lang="ru-RU" dirty="0">
                <a:solidFill>
                  <a:srgbClr val="0E2841"/>
                </a:solidFill>
                <a:latin typeface="Arial" panose="020B0604020202020204" pitchFamily="34" charset="0"/>
              </a:rPr>
              <a:t>–	на </a:t>
            </a:r>
            <a:r>
              <a:rPr lang="en-US" dirty="0">
                <a:solidFill>
                  <a:srgbClr val="0E2841"/>
                </a:solidFill>
                <a:latin typeface="Arial" panose="020B0604020202020204" pitchFamily="34" charset="0"/>
              </a:rPr>
              <a:t>20</a:t>
            </a:r>
            <a:r>
              <a:rPr lang="ru-RU" dirty="0">
                <a:solidFill>
                  <a:srgbClr val="0E2841"/>
                </a:solidFill>
                <a:latin typeface="Arial" panose="020B0604020202020204" pitchFamily="34" charset="0"/>
              </a:rPr>
              <a:t>% для золота;</a:t>
            </a:r>
          </a:p>
          <a:p>
            <a:pPr indent="452438"/>
            <a:r>
              <a:rPr lang="ru-RU" dirty="0">
                <a:solidFill>
                  <a:srgbClr val="0E2841"/>
                </a:solidFill>
                <a:latin typeface="Arial" panose="020B0604020202020204" pitchFamily="34" charset="0"/>
              </a:rPr>
              <a:t>–	на 1</a:t>
            </a:r>
            <a:r>
              <a:rPr lang="en-US" dirty="0">
                <a:solidFill>
                  <a:srgbClr val="0E2841"/>
                </a:solidFill>
                <a:latin typeface="Arial" panose="020B0604020202020204" pitchFamily="34" charset="0"/>
              </a:rPr>
              <a:t>80</a:t>
            </a:r>
            <a:r>
              <a:rPr lang="ru-RU" dirty="0">
                <a:solidFill>
                  <a:srgbClr val="0E2841"/>
                </a:solidFill>
                <a:latin typeface="Arial" panose="020B0604020202020204" pitchFamily="34" charset="0"/>
              </a:rPr>
              <a:t>% для серебра.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A5BB73B-6718-4538-A1C7-7C69A59A030D}"/>
              </a:ext>
            </a:extLst>
          </p:cNvPr>
          <p:cNvCxnSpPr>
            <a:cxnSpLocks/>
          </p:cNvCxnSpPr>
          <p:nvPr/>
        </p:nvCxnSpPr>
        <p:spPr>
          <a:xfrm>
            <a:off x="7648726" y="1044357"/>
            <a:ext cx="0" cy="574326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235752A7-A7D4-49BB-BE46-561016EDE63F}"/>
              </a:ext>
            </a:extLst>
          </p:cNvPr>
          <p:cNvCxnSpPr>
            <a:cxnSpLocks/>
          </p:cNvCxnSpPr>
          <p:nvPr/>
        </p:nvCxnSpPr>
        <p:spPr>
          <a:xfrm>
            <a:off x="324976" y="4302466"/>
            <a:ext cx="717001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4C16FBAD-1ECD-44C7-BB84-3CA93FACC1B0}"/>
              </a:ext>
            </a:extLst>
          </p:cNvPr>
          <p:cNvCxnSpPr>
            <a:cxnSpLocks/>
          </p:cNvCxnSpPr>
          <p:nvPr/>
        </p:nvCxnSpPr>
        <p:spPr>
          <a:xfrm>
            <a:off x="7648726" y="5780337"/>
            <a:ext cx="416171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292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B563E6FE-79E7-46F4-9679-0794F1816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083155"/>
              </p:ext>
            </p:extLst>
          </p:nvPr>
        </p:nvGraphicFramePr>
        <p:xfrm>
          <a:off x="6059557" y="4449768"/>
          <a:ext cx="5695495" cy="1476000"/>
        </p:xfrm>
        <a:graphic>
          <a:graphicData uri="http://schemas.openxmlformats.org/drawingml/2006/table">
            <a:tbl>
              <a:tblPr/>
              <a:tblGrid>
                <a:gridCol w="183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8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18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18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4000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Потенциал, млрд. т*</a:t>
                      </a:r>
                    </a:p>
                  </a:txBody>
                  <a:tcPr marL="51446" marR="51446" marT="95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Ресурсы пометалльные, млн. т*</a:t>
                      </a:r>
                    </a:p>
                  </a:txBody>
                  <a:tcPr marL="0" marR="0" marT="0" marB="0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</a:t>
                      </a:r>
                      <a:endParaRPr lang="ru-RU" sz="1200" b="0" i="1" dirty="0">
                        <a:solidFill>
                          <a:srgbClr val="1F396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</a:t>
                      </a:r>
                      <a:endParaRPr lang="ru-RU" sz="1200" b="0" i="1" dirty="0">
                        <a:solidFill>
                          <a:srgbClr val="1F396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</a:t>
                      </a:r>
                      <a:endParaRPr lang="ru-RU" sz="1200" b="0" i="1" dirty="0">
                        <a:solidFill>
                          <a:srgbClr val="1F396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Pb</a:t>
                      </a:r>
                      <a:endParaRPr lang="ru-RU" sz="1200" b="0" i="1" dirty="0">
                        <a:solidFill>
                          <a:srgbClr val="1F396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0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Zn</a:t>
                      </a:r>
                      <a:endParaRPr lang="ru-RU" sz="1200" b="0" i="1" dirty="0">
                        <a:solidFill>
                          <a:srgbClr val="1F396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0,05</a:t>
                      </a:r>
                    </a:p>
                  </a:txBody>
                  <a:tcPr marL="51446" marR="51446" marT="9521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51446" marR="51446" marT="9521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 marL="51446" marR="51446" marT="9521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504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6" marR="51446" marT="9521" marB="0" anchor="ctr">
                    <a:lnL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958DC7CE-F381-41DC-B8A9-28BB253F7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540028"/>
              </p:ext>
            </p:extLst>
          </p:nvPr>
        </p:nvGraphicFramePr>
        <p:xfrm>
          <a:off x="6135305" y="1330109"/>
          <a:ext cx="5544000" cy="2160000"/>
        </p:xfrm>
        <a:graphic>
          <a:graphicData uri="http://schemas.openxmlformats.org/drawingml/2006/table">
            <a:tbl>
              <a:tblPr firstRow="1" firstCol="1" bandRow="1"/>
              <a:tblGrid>
                <a:gridCol w="684000">
                  <a:extLst>
                    <a:ext uri="{9D8B030D-6E8A-4147-A177-3AD203B41FA5}">
                      <a16:colId xmlns:a16="http://schemas.microsoft.com/office/drawing/2014/main" val="335083902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334128589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653400717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3246232233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81840342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858892419"/>
                    </a:ext>
                  </a:extLst>
                </a:gridCol>
              </a:tblGrid>
              <a:tr h="576000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РРР-САХ*</a:t>
                      </a:r>
                      <a:endParaRPr lang="en-US" sz="1200" b="1" i="1" dirty="0">
                        <a:solidFill>
                          <a:srgbClr val="1F396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ГПС островных дуг</a:t>
                      </a:r>
                      <a:endParaRPr lang="en-US" sz="1200" b="1" i="1" dirty="0">
                        <a:solidFill>
                          <a:srgbClr val="1F396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Колчеданные месторождения</a:t>
                      </a:r>
                    </a:p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суши**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894355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Юбилейное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Гайское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1F396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Подольское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60642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</a:t>
                      </a:r>
                      <a:r>
                        <a:rPr lang="ru-RU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%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1,65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1,33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2,11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76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518037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Zn</a:t>
                      </a:r>
                      <a:r>
                        <a:rPr lang="ru-RU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%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0,57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1,34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92695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</a:t>
                      </a:r>
                      <a:r>
                        <a:rPr lang="ru-RU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г/т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300334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</a:t>
                      </a:r>
                      <a:r>
                        <a:rPr lang="ru-RU" sz="12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г/т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13,6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27,6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4516667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8B0D0AC-FF9D-4003-80F9-55D00829C252}"/>
              </a:ext>
            </a:extLst>
          </p:cNvPr>
          <p:cNvSpPr/>
          <p:nvPr/>
        </p:nvSpPr>
        <p:spPr>
          <a:xfrm>
            <a:off x="6096000" y="6066637"/>
            <a:ext cx="568837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dirty="0">
                <a:solidFill>
                  <a:srgbClr val="000000"/>
                </a:solidFill>
                <a:ea typeface="Times New Roman" panose="02020603050405020304" pitchFamily="18" charset="0"/>
              </a:rPr>
              <a:t>* - по предварительной оценке ФГБУ «ВНИИОкеангеология»</a:t>
            </a:r>
            <a:endParaRPr lang="en-US" sz="11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en-US" sz="1100" dirty="0"/>
              <a:t>** - </a:t>
            </a:r>
            <a:r>
              <a:rPr lang="ru-RU" sz="1100" dirty="0"/>
              <a:t>по данным «Государственного доклада о состоянии и использовании минерально-сырьевых ресурсов Российской Федерации в 2023 году»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DDB83F3-80B1-45AC-BB46-30C061060855}"/>
              </a:ext>
            </a:extLst>
          </p:cNvPr>
          <p:cNvSpPr/>
          <p:nvPr/>
        </p:nvSpPr>
        <p:spPr>
          <a:xfrm>
            <a:off x="5919494" y="860199"/>
            <a:ext cx="5975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1F3964"/>
                </a:solidFill>
                <a:latin typeface="+mj-lt"/>
                <a:ea typeface="Times New Roman" panose="02020603050405020304" pitchFamily="18" charset="0"/>
              </a:rPr>
              <a:t>Средние содержания в рудах океана и суши</a:t>
            </a:r>
            <a:endParaRPr lang="ru-RU" sz="1600" b="1" dirty="0">
              <a:solidFill>
                <a:srgbClr val="1F3964"/>
              </a:solidFill>
              <a:latin typeface="+mj-lt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9A85E31-86D6-4AA7-8689-640FFEDFE2F0}"/>
              </a:ext>
            </a:extLst>
          </p:cNvPr>
          <p:cNvSpPr/>
          <p:nvPr/>
        </p:nvSpPr>
        <p:spPr>
          <a:xfrm>
            <a:off x="6135305" y="3724124"/>
            <a:ext cx="5556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1F3964"/>
                </a:solidFill>
                <a:latin typeface="+mj-lt"/>
                <a:ea typeface="Times New Roman" panose="02020603050405020304" pitchFamily="18" charset="0"/>
              </a:rPr>
              <a:t>Минерагенический потенциал глубоководных сульфидных руд Курильской дуги</a:t>
            </a:r>
            <a:endParaRPr lang="ru-RU" sz="1600" b="1" dirty="0">
              <a:solidFill>
                <a:srgbClr val="1F3964"/>
              </a:solidFill>
              <a:latin typeface="+mj-lt"/>
            </a:endParaRPr>
          </a:p>
        </p:txBody>
      </p:sp>
      <p:pic>
        <p:nvPicPr>
          <p:cNvPr id="20" name="Рисунок 4">
            <a:extLst>
              <a:ext uri="{FF2B5EF4-FFF2-40B4-BE49-F238E27FC236}">
                <a16:creationId xmlns:a16="http://schemas.microsoft.com/office/drawing/2014/main" id="{3B0FCFB5-0986-4220-B8CB-3E1FB1387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5817" r="18855" b="2615"/>
          <a:stretch>
            <a:fillRect/>
          </a:stretch>
        </p:blipFill>
        <p:spPr bwMode="auto">
          <a:xfrm>
            <a:off x="70332" y="1330109"/>
            <a:ext cx="5596278" cy="478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2EAC89B7-5ED0-4E8C-AA5F-6833B7248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22" y="217283"/>
            <a:ext cx="10852714" cy="518719"/>
          </a:xfrm>
        </p:spPr>
        <p:txBody>
          <a:bodyPr/>
          <a:lstStyle/>
          <a:p>
            <a:pPr algn="just"/>
            <a:r>
              <a:rPr lang="ru-RU" dirty="0"/>
              <a:t>Результаты оценки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E7CA1AD-5C85-4D19-9A5E-CC09912DDFFF}"/>
              </a:ext>
            </a:extLst>
          </p:cNvPr>
          <p:cNvCxnSpPr>
            <a:cxnSpLocks/>
          </p:cNvCxnSpPr>
          <p:nvPr/>
        </p:nvCxnSpPr>
        <p:spPr>
          <a:xfrm>
            <a:off x="5822841" y="931957"/>
            <a:ext cx="0" cy="574326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50A0536-7028-43FF-8C3E-6E996ADC39F9}"/>
              </a:ext>
            </a:extLst>
          </p:cNvPr>
          <p:cNvCxnSpPr>
            <a:cxnSpLocks/>
          </p:cNvCxnSpPr>
          <p:nvPr/>
        </p:nvCxnSpPr>
        <p:spPr>
          <a:xfrm>
            <a:off x="5988357" y="3680732"/>
            <a:ext cx="590675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1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9B9127A-3342-430C-A56A-60168B797F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5471" y="1276350"/>
            <a:ext cx="11808542" cy="433387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1. Изученность Курильской дуги на современном этапе недостаточна для точной оценки ресурсов ГПС.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2. Предложена количественная оценка минерагенического потенциала ГПС Курильской дуги, основанная на методе аналогии и учитывающая ряд неопределенностей, обусловленных низкой степенью изученности.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3. Проведенное стохастическое моделирование с учетом существующих неопределенностей показало высокий минерагенический потенциал ГПС Курильской дуги (</a:t>
            </a:r>
            <a:r>
              <a:rPr lang="en-US" sz="1800" dirty="0"/>
              <a:t>~2,2 </a:t>
            </a:r>
            <a:r>
              <a:rPr lang="ru-RU" sz="1800" dirty="0"/>
              <a:t>млрд т), в том числе по стратегически значимым металлам (</a:t>
            </a:r>
            <a:r>
              <a:rPr lang="en-US" sz="1800" dirty="0"/>
              <a:t>Pb, Zn, Au, Ag, Cu)</a:t>
            </a:r>
            <a:r>
              <a:rPr lang="ru-RU" sz="18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4. </a:t>
            </a:r>
            <a:r>
              <a:rPr lang="ru-RU" sz="1800"/>
              <a:t>Повышение качества </a:t>
            </a:r>
            <a:r>
              <a:rPr lang="ru-RU" sz="1800" dirty="0"/>
              <a:t>оценки </a:t>
            </a:r>
            <a:r>
              <a:rPr lang="ru-RU" sz="1800"/>
              <a:t>возможно при </a:t>
            </a:r>
            <a:r>
              <a:rPr lang="ru-RU" sz="1800" dirty="0"/>
              <a:t>проведении прогнозно-минерагенических работ с выполнением минимального комплекса исследований, включающего придонную батиметрическую съемку, гидрофизическое зондирование и геологическое опробование.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Полученная оценка носит предварительный характер и подлежит уточнению при поступлении новых данных (уточнение числа кальдер, их строения, а также возможного выявления гидротермальных полей, приуроченных к иным структурам; уточнение удельных продуктивностей).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Прогнозируемые ресурсы ГПС Курильской дуги не рассматриваются как альтернатива месторождениям суши, но являются дополнительным источником минерального сырья для увеличения МСБ РФ.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41FE221-B410-4576-BD65-2247D8CD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</p:spTree>
    <p:extLst>
      <p:ext uri="{BB962C8B-B14F-4D97-AF65-F5344CB8AC3E}">
        <p14:creationId xmlns:p14="http://schemas.microsoft.com/office/powerpoint/2010/main" val="2981153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CD61CF-1A56-63E0-7683-32E0D735A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067" y="2766218"/>
            <a:ext cx="8522434" cy="1325563"/>
          </a:xfrm>
        </p:spPr>
        <p:txBody>
          <a:bodyPr/>
          <a:lstStyle/>
          <a:p>
            <a:r>
              <a:rPr lang="ru-RU" dirty="0"/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30881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>
            <a:extLst>
              <a:ext uri="{FF2B5EF4-FFF2-40B4-BE49-F238E27FC236}">
                <a16:creationId xmlns:a16="http://schemas.microsoft.com/office/drawing/2014/main" id="{1EE5D9C8-A7A8-4564-9F22-9254F18A69A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EAFB6DA-5B3F-42C7-A2B8-29C72E91C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83B20183-884C-4687-A850-12DC84D16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5238" y="2797175"/>
            <a:ext cx="4456112" cy="2586038"/>
          </a:xfrm>
          <a:prstGeom prst="rect">
            <a:avLst/>
          </a:prstGeom>
          <a:solidFill>
            <a:schemeClr val="bg1">
              <a:alpha val="4588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На момент 2021 года выявлено </a:t>
            </a:r>
            <a:r>
              <a:rPr lang="ru-RU" altLang="ru-RU" sz="1800" u="sng"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вулканов и </a:t>
            </a:r>
            <a:r>
              <a:rPr lang="ru-RU" altLang="ru-RU" sz="1800" u="sng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 подводных кальдер.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u="sng">
                <a:latin typeface="Times New Roman" panose="02020603050405020304" pitchFamily="18" charset="0"/>
                <a:cs typeface="Times New Roman" panose="02020603050405020304" pitchFamily="18" charset="0"/>
              </a:rPr>
              <a:t>После 1994 г. рейсы 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научно-исследовательских судов, направленные на изучение подводной газо-гидротермальной активности КОД, к большому сожалению, </a:t>
            </a:r>
            <a:r>
              <a:rPr lang="ru-RU" altLang="ru-RU" sz="1800" u="sng">
                <a:latin typeface="Times New Roman" panose="02020603050405020304" pitchFamily="18" charset="0"/>
                <a:cs typeface="Times New Roman" panose="02020603050405020304" pitchFamily="18" charset="0"/>
              </a:rPr>
              <a:t>не проводились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Бондаренко и Рашидов, 2021</a:t>
            </a:r>
            <a:r>
              <a:rPr lang="en-US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altLang="ru-RU" sz="1800"/>
          </a:p>
        </p:txBody>
      </p:sp>
      <p:grpSp>
        <p:nvGrpSpPr>
          <p:cNvPr id="6" name="Группа 8">
            <a:extLst>
              <a:ext uri="{FF2B5EF4-FFF2-40B4-BE49-F238E27FC236}">
                <a16:creationId xmlns:a16="http://schemas.microsoft.com/office/drawing/2014/main" id="{134FB972-5105-457A-ABED-BBA5BF0CE1FC}"/>
              </a:ext>
            </a:extLst>
          </p:cNvPr>
          <p:cNvGrpSpPr>
            <a:grpSpLocks/>
          </p:cNvGrpSpPr>
          <p:nvPr/>
        </p:nvGrpSpPr>
        <p:grpSpPr bwMode="auto">
          <a:xfrm>
            <a:off x="2105025" y="676275"/>
            <a:ext cx="5256213" cy="6121400"/>
            <a:chOff x="0" y="514350"/>
            <a:chExt cx="5256213" cy="6121400"/>
          </a:xfrm>
        </p:grpSpPr>
        <p:pic>
          <p:nvPicPr>
            <p:cNvPr id="7" name="Рисунок 5">
              <a:extLst>
                <a:ext uri="{FF2B5EF4-FFF2-40B4-BE49-F238E27FC236}">
                  <a16:creationId xmlns:a16="http://schemas.microsoft.com/office/drawing/2014/main" id="{4E64E544-562C-40A2-97AD-7D08D3CA3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14350"/>
              <a:ext cx="5256213" cy="612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6">
              <a:extLst>
                <a:ext uri="{FF2B5EF4-FFF2-40B4-BE49-F238E27FC236}">
                  <a16:creationId xmlns:a16="http://schemas.microsoft.com/office/drawing/2014/main" id="{5AA51F79-FF0E-486B-BE1B-4D0E8DE8F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" y="579438"/>
              <a:ext cx="2979738" cy="158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9958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9A01B70-BD1C-4D11-A5DA-66F7EC73E41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1276350"/>
            <a:ext cx="12192000" cy="4333875"/>
          </a:xfrm>
        </p:spPr>
        <p:txBody>
          <a:bodyPr/>
          <a:lstStyle/>
          <a:p>
            <a:r>
              <a:rPr lang="ru-RU" dirty="0"/>
              <a:t>На основе батиметрического растра GEBCO (</a:t>
            </a:r>
            <a:r>
              <a:rPr lang="ru-RU" dirty="0" err="1"/>
              <a:t>GeoTIFF</a:t>
            </a:r>
            <a:r>
              <a:rPr lang="ru-RU" dirty="0"/>
              <a:t>) определена площадь основания вулканов с использованием инструментов программного комплекса </a:t>
            </a:r>
            <a:r>
              <a:rPr lang="ru-RU" dirty="0" err="1"/>
              <a:t>ArcGis</a:t>
            </a:r>
            <a:r>
              <a:rPr lang="ru-RU" dirty="0"/>
              <a:t> (</a:t>
            </a:r>
            <a:r>
              <a:rPr lang="ru-RU" dirty="0" err="1"/>
              <a:t>ArcMap</a:t>
            </a:r>
            <a:r>
              <a:rPr lang="ru-RU" dirty="0"/>
              <a:t>). Для выделения самого подножия использован инструмент Рассчитать уклоны (</a:t>
            </a:r>
            <a:r>
              <a:rPr lang="ru-RU" dirty="0" err="1"/>
              <a:t>Slope</a:t>
            </a:r>
            <a:r>
              <a:rPr lang="ru-RU" dirty="0"/>
              <a:t>), рассчитывающий уклон поверхности рельефа на основе высотных отметок. В результате получена схема уклонов вулкана, по которой подножие вулкана выделяется по уклону 5° при уклоне окружающей равнины до 2°. С помощью инструментов </a:t>
            </a:r>
            <a:r>
              <a:rPr lang="ru-RU" dirty="0" err="1"/>
              <a:t>Переклассифицировать</a:t>
            </a:r>
            <a:r>
              <a:rPr lang="ru-RU" dirty="0"/>
              <a:t> растр (</a:t>
            </a:r>
            <a:r>
              <a:rPr lang="ru-RU" dirty="0" err="1"/>
              <a:t>Reclassify</a:t>
            </a:r>
            <a:r>
              <a:rPr lang="ru-RU" dirty="0"/>
              <a:t>) и Преобразования растра в полигоны (</a:t>
            </a:r>
            <a:r>
              <a:rPr lang="ru-RU" dirty="0" err="1"/>
              <a:t>Raster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Polygon</a:t>
            </a:r>
            <a:r>
              <a:rPr lang="ru-RU" dirty="0"/>
              <a:t>) выделенное подножие вулкана было переведено в полигональную фигуру, площадь которой подсчитана с помощью инструмента Подсчитать геометрия (</a:t>
            </a:r>
            <a:r>
              <a:rPr lang="ru-RU" dirty="0" err="1"/>
              <a:t>Calculate</a:t>
            </a:r>
            <a:r>
              <a:rPr lang="ru-RU" dirty="0"/>
              <a:t> </a:t>
            </a:r>
            <a:r>
              <a:rPr lang="ru-RU" dirty="0" err="1"/>
              <a:t>Geometry</a:t>
            </a:r>
            <a:r>
              <a:rPr lang="ru-RU" dirty="0"/>
              <a:t>) после предварительной очистки от ложных полигонов (пологие склоны внутри вулканической постройки).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BBAF221-5D76-47C4-9189-9E6C7C90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836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A8C78AB-F5EE-4EAE-9C42-C17436D6F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Ресурсы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CA260E-0B69-4685-9AC8-D6AE67EAF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06" y="1169577"/>
            <a:ext cx="4320000" cy="23498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B070F2-330A-4E86-943D-84139BE48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6" y="4006783"/>
            <a:ext cx="4320000" cy="23498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344312-C418-4274-BD73-BFEF2F9A2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309" y="1169577"/>
            <a:ext cx="4320000" cy="23498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3B132F-4DC8-475D-B5DA-23B8BD9E6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309" y="4006783"/>
            <a:ext cx="4320000" cy="23498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8D1525-0073-479A-894A-8DAC7803B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1754" y="2480025"/>
            <a:ext cx="4320000" cy="23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34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826BFB4-E66D-4770-8431-832CFA13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Запасы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C2C0BA-0AF0-40E1-A903-1BE8E642C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5" y="1267901"/>
            <a:ext cx="4320000" cy="23498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4A5837-C72D-45C5-AA9E-FDC7CF411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45" y="3920613"/>
            <a:ext cx="4320000" cy="23498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B05B20-1224-4A20-A2A2-689ACE49B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639" y="3920613"/>
            <a:ext cx="4320000" cy="23498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CF3DFF-E4D8-40C3-B9C3-48BACA2C7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357" y="2593731"/>
            <a:ext cx="4320000" cy="23498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E0BADF-480F-4B91-A743-E41C353AB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639" y="1267901"/>
            <a:ext cx="4320000" cy="23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иаграмма 1">
            <a:extLst>
              <a:ext uri="{FF2B5EF4-FFF2-40B4-BE49-F238E27FC236}">
                <a16:creationId xmlns:a16="http://schemas.microsoft.com/office/drawing/2014/main" id="{C7B61776-A152-4B52-AC16-F58613CF9B1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4A6F80-A284-4D86-9DEF-4B47BB8C9C3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356AE71-1CCC-4DE7-AC8E-9F21A5D76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0BBB88-7261-429E-9F7C-C89074FB1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19" y="3483281"/>
            <a:ext cx="2990192" cy="2196130"/>
          </a:xfrm>
          <a:prstGeom prst="rect">
            <a:avLst/>
          </a:prstGeom>
        </p:spPr>
      </p:pic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6C9573DF-F9E6-424E-9AC1-311115384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7421" y="5904131"/>
            <a:ext cx="3024720" cy="26161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100" dirty="0">
                <a:latin typeface="+mj-lt"/>
              </a:rPr>
              <a:t>Кальдера </a:t>
            </a:r>
            <a:r>
              <a:rPr lang="en-US" altLang="ru-RU" sz="1100" b="1" dirty="0" err="1">
                <a:latin typeface="+mj-lt"/>
              </a:rPr>
              <a:t>Daikoku</a:t>
            </a:r>
            <a:r>
              <a:rPr lang="ru-RU" altLang="ru-RU" sz="1100" dirty="0">
                <a:latin typeface="+mj-lt"/>
              </a:rPr>
              <a:t> (Марианская)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4A0201-F7EB-4867-A129-DD59430E7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069" y="926914"/>
            <a:ext cx="3625417" cy="1998334"/>
          </a:xfrm>
          <a:prstGeom prst="rect">
            <a:avLst/>
          </a:prstGeom>
        </p:spPr>
      </p:pic>
      <p:sp>
        <p:nvSpPr>
          <p:cNvPr id="8" name="Прямоугольник 1">
            <a:extLst>
              <a:ext uri="{FF2B5EF4-FFF2-40B4-BE49-F238E27FC236}">
                <a16:creationId xmlns:a16="http://schemas.microsoft.com/office/drawing/2014/main" id="{5AE2578A-9328-491E-A0F7-637E62DC9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2449" y="831177"/>
            <a:ext cx="1877649" cy="430887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100" dirty="0">
                <a:latin typeface="+mj-lt"/>
              </a:rPr>
              <a:t>Типичная кальдера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1100" dirty="0">
                <a:latin typeface="+mj-lt"/>
              </a:rPr>
              <a:t>[Hein </a:t>
            </a:r>
            <a:r>
              <a:rPr lang="en-US" altLang="ru-RU" sz="1100">
                <a:latin typeface="+mj-lt"/>
              </a:rPr>
              <a:t>et al., </a:t>
            </a:r>
            <a:r>
              <a:rPr lang="en-US" altLang="ru-RU" sz="1100" dirty="0">
                <a:latin typeface="+mj-lt"/>
              </a:rPr>
              <a:t>2008]</a:t>
            </a:r>
            <a:endParaRPr lang="ru-RU" altLang="ru-RU" sz="1100" dirty="0">
              <a:latin typeface="+mj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943C64-BF0B-4F21-AFF4-1FAA8B181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53" y="4081947"/>
            <a:ext cx="2148690" cy="23658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78E286-D5FD-4FD5-A892-E45799B10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89" y="1700918"/>
            <a:ext cx="2249499" cy="2398226"/>
          </a:xfrm>
          <a:prstGeom prst="rect">
            <a:avLst/>
          </a:prstGeom>
        </p:spPr>
      </p:pic>
      <p:sp>
        <p:nvSpPr>
          <p:cNvPr id="11" name="Прямоугольник 1">
            <a:extLst>
              <a:ext uri="{FF2B5EF4-FFF2-40B4-BE49-F238E27FC236}">
                <a16:creationId xmlns:a16="http://schemas.microsoft.com/office/drawing/2014/main" id="{55819654-7721-47BD-9254-1C76760A0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027" y="1175422"/>
            <a:ext cx="1877649" cy="430887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100" dirty="0">
                <a:latin typeface="+mj-lt"/>
              </a:rPr>
              <a:t>Склон кальдеры </a:t>
            </a:r>
            <a:r>
              <a:rPr lang="en-US" altLang="ru-RU" sz="1100" b="1" dirty="0">
                <a:latin typeface="+mj-lt"/>
              </a:rPr>
              <a:t>Brothers</a:t>
            </a:r>
            <a:endParaRPr lang="ru-RU" altLang="ru-RU" sz="1100" b="1" dirty="0">
              <a:latin typeface="+mj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1100" dirty="0">
                <a:latin typeface="+mj-lt"/>
              </a:rPr>
              <a:t>[Diehl et al., 20</a:t>
            </a:r>
            <a:r>
              <a:rPr lang="ru-RU" altLang="ru-RU" sz="1100" dirty="0">
                <a:latin typeface="+mj-lt"/>
              </a:rPr>
              <a:t>20</a:t>
            </a:r>
            <a:r>
              <a:rPr lang="en-US" altLang="ru-RU" sz="1100" dirty="0">
                <a:latin typeface="+mj-lt"/>
              </a:rPr>
              <a:t>]</a:t>
            </a:r>
            <a:endParaRPr lang="ru-RU" altLang="ru-RU" sz="1100" dirty="0">
              <a:latin typeface="+mj-lt"/>
            </a:endParaRPr>
          </a:p>
        </p:txBody>
      </p:sp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171D805C-6679-47B6-BDD9-313317427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524" y="3307677"/>
            <a:ext cx="2931336" cy="247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">
            <a:extLst>
              <a:ext uri="{FF2B5EF4-FFF2-40B4-BE49-F238E27FC236}">
                <a16:creationId xmlns:a16="http://schemas.microsoft.com/office/drawing/2014/main" id="{D737F1FE-E112-4C4C-A142-6617E668A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812" y="5852762"/>
            <a:ext cx="5001053" cy="430887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100" dirty="0">
                <a:latin typeface="+mj-lt"/>
              </a:rPr>
              <a:t>Кальдера </a:t>
            </a:r>
            <a:r>
              <a:rPr lang="en-US" altLang="ru-RU" sz="1100" b="1" dirty="0">
                <a:latin typeface="+mj-lt"/>
              </a:rPr>
              <a:t>Brothers</a:t>
            </a:r>
            <a:r>
              <a:rPr lang="ru-RU" altLang="ru-RU" sz="1100" dirty="0">
                <a:latin typeface="+mj-lt"/>
              </a:rPr>
              <a:t> (</a:t>
            </a:r>
            <a:r>
              <a:rPr lang="ru-RU" altLang="ru-RU" sz="1100" dirty="0" err="1">
                <a:latin typeface="+mj-lt"/>
              </a:rPr>
              <a:t>Кермадек</a:t>
            </a:r>
            <a:r>
              <a:rPr lang="ru-RU" altLang="ru-RU" sz="1100" dirty="0">
                <a:latin typeface="+mj-lt"/>
              </a:rPr>
              <a:t>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1100" dirty="0">
                <a:latin typeface="+mj-lt"/>
              </a:rPr>
              <a:t>[de Ronde et al., 2005]</a:t>
            </a:r>
            <a:endParaRPr lang="ru-RU" altLang="ru-RU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6957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53024B6-4A98-49F0-A23F-C6AD1107D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Известные гидротермальные системы островных дуг</a:t>
            </a:r>
          </a:p>
        </p:txBody>
      </p:sp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C1831A81-47D0-46D2-B45F-E0B23B846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 r="62299" b="132"/>
          <a:stretch/>
        </p:blipFill>
        <p:spPr bwMode="auto">
          <a:xfrm>
            <a:off x="759736" y="726908"/>
            <a:ext cx="2911815" cy="584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EFDCBED-1E65-4103-87F7-230012780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573" y="3795338"/>
            <a:ext cx="3954130" cy="224581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15F136F-1390-4BBB-BEA8-3EF647A84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808" y="3795339"/>
            <a:ext cx="4221462" cy="224581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672AD2-87EE-47A9-A56D-D98D5E1D5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679" y="833497"/>
            <a:ext cx="4331611" cy="2595503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784A21C-53A6-43AB-9DDC-95AD2B9997E4}"/>
              </a:ext>
            </a:extLst>
          </p:cNvPr>
          <p:cNvCxnSpPr>
            <a:cxnSpLocks/>
          </p:cNvCxnSpPr>
          <p:nvPr/>
        </p:nvCxnSpPr>
        <p:spPr>
          <a:xfrm>
            <a:off x="3671573" y="3631382"/>
            <a:ext cx="835373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80E4149-11B8-41D1-BA8D-7406BBDA229C}"/>
              </a:ext>
            </a:extLst>
          </p:cNvPr>
          <p:cNvCxnSpPr>
            <a:cxnSpLocks/>
          </p:cNvCxnSpPr>
          <p:nvPr/>
        </p:nvCxnSpPr>
        <p:spPr>
          <a:xfrm>
            <a:off x="7742485" y="3631382"/>
            <a:ext cx="0" cy="282615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">
            <a:extLst>
              <a:ext uri="{FF2B5EF4-FFF2-40B4-BE49-F238E27FC236}">
                <a16:creationId xmlns:a16="http://schemas.microsoft.com/office/drawing/2014/main" id="{796C2B13-BE34-4A42-8FA4-DDB9F04DA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524" y="6554162"/>
            <a:ext cx="2519362" cy="276999"/>
          </a:xfrm>
          <a:prstGeom prst="rect">
            <a:avLst/>
          </a:prstGeom>
          <a:solidFill>
            <a:schemeClr val="bg1">
              <a:alpha val="4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InterRidge</a:t>
            </a:r>
            <a:r>
              <a:rPr lang="en-US" altLang="ru-RU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Vents DB,</a:t>
            </a:r>
            <a:r>
              <a:rPr lang="en-US" altLang="ru-RU" sz="1200" dirty="0">
                <a:latin typeface="+mj-lt"/>
              </a:rPr>
              <a:t> 2019</a:t>
            </a:r>
            <a:endParaRPr lang="ru-RU" altLang="ru-RU" sz="1200" dirty="0">
              <a:latin typeface="+mj-lt"/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B7C4B00B-9337-4AE4-8C68-C2B702C22724}"/>
              </a:ext>
            </a:extLst>
          </p:cNvPr>
          <p:cNvSpPr txBox="1">
            <a:spLocks/>
          </p:cNvSpPr>
          <p:nvPr/>
        </p:nvSpPr>
        <p:spPr>
          <a:xfrm>
            <a:off x="0" y="1870418"/>
            <a:ext cx="1758894" cy="3464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>
                <a:solidFill>
                  <a:schemeClr val="tx1"/>
                </a:solidFill>
              </a:rPr>
              <a:t>Вулкан Менделеева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>
                <a:solidFill>
                  <a:schemeClr val="tx1"/>
                </a:solidFill>
              </a:rPr>
              <a:t>(Горячий пляж)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384FD14E-B9F9-4976-AD51-14A045DE736E}"/>
              </a:ext>
            </a:extLst>
          </p:cNvPr>
          <p:cNvSpPr txBox="1">
            <a:spLocks/>
          </p:cNvSpPr>
          <p:nvPr/>
        </p:nvSpPr>
        <p:spPr>
          <a:xfrm>
            <a:off x="759714" y="1611621"/>
            <a:ext cx="1651820" cy="3464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>
                <a:solidFill>
                  <a:schemeClr val="tx1"/>
                </a:solidFill>
              </a:rPr>
              <a:t>Бухта Кратерная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25C9F667-388E-4347-923E-770E8317399C}"/>
              </a:ext>
            </a:extLst>
          </p:cNvPr>
          <p:cNvCxnSpPr/>
          <p:nvPr/>
        </p:nvCxnSpPr>
        <p:spPr>
          <a:xfrm>
            <a:off x="1730477" y="1784830"/>
            <a:ext cx="485166" cy="1732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95132D05-2CD3-4E08-951E-E2CE7B0CA432}"/>
              </a:ext>
            </a:extLst>
          </p:cNvPr>
          <p:cNvCxnSpPr>
            <a:cxnSpLocks/>
          </p:cNvCxnSpPr>
          <p:nvPr/>
        </p:nvCxnSpPr>
        <p:spPr>
          <a:xfrm flipV="1">
            <a:off x="1534586" y="2131248"/>
            <a:ext cx="438474" cy="855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002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BBE2753-E0AE-4547-9A23-6224001FF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42FE45-393C-4123-B559-75751379D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357" y="952500"/>
            <a:ext cx="4006401" cy="574442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DAB7ED-CEA3-42CB-84D7-22ADD699B574}"/>
              </a:ext>
            </a:extLst>
          </p:cNvPr>
          <p:cNvSpPr/>
          <p:nvPr/>
        </p:nvSpPr>
        <p:spPr>
          <a:xfrm>
            <a:off x="1560576" y="4023360"/>
            <a:ext cx="3529584" cy="29260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663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BF36151-2537-4269-B864-28C03A8FF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Положение гидротермальных систем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AAD5B5-F1EB-414A-B3AB-11C4C5041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3" y="868052"/>
            <a:ext cx="3331676" cy="2104836"/>
          </a:xfrm>
          <a:prstGeom prst="rect">
            <a:avLst/>
          </a:prstGeom>
        </p:spPr>
      </p:pic>
      <p:sp>
        <p:nvSpPr>
          <p:cNvPr id="13" name="Прямоугольник 1">
            <a:extLst>
              <a:ext uri="{FF2B5EF4-FFF2-40B4-BE49-F238E27FC236}">
                <a16:creationId xmlns:a16="http://schemas.microsoft.com/office/drawing/2014/main" id="{0C685BA8-05BE-473B-90D2-5F0FCAE37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692" y="3026917"/>
            <a:ext cx="3331663" cy="430887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100" dirty="0">
                <a:latin typeface="+mj-lt"/>
              </a:rPr>
              <a:t>Кальдера </a:t>
            </a:r>
            <a:r>
              <a:rPr lang="en-US" altLang="ru-RU" sz="1100" b="1" dirty="0">
                <a:latin typeface="+mj-lt"/>
              </a:rPr>
              <a:t>Brothers</a:t>
            </a:r>
            <a:r>
              <a:rPr lang="ru-RU" altLang="ru-RU" sz="1100" dirty="0">
                <a:latin typeface="+mj-lt"/>
              </a:rPr>
              <a:t> (</a:t>
            </a:r>
            <a:r>
              <a:rPr lang="ru-RU" altLang="ru-RU" sz="1100" dirty="0" err="1">
                <a:latin typeface="+mj-lt"/>
              </a:rPr>
              <a:t>Кермадек</a:t>
            </a:r>
            <a:r>
              <a:rPr lang="ru-RU" altLang="ru-RU" sz="1100" dirty="0">
                <a:latin typeface="+mj-lt"/>
              </a:rPr>
              <a:t>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1100" dirty="0">
                <a:latin typeface="+mj-lt"/>
              </a:rPr>
              <a:t>[</a:t>
            </a:r>
            <a:r>
              <a:rPr lang="en-US" altLang="ru-RU" sz="1100" dirty="0" err="1">
                <a:latin typeface="+mj-lt"/>
              </a:rPr>
              <a:t>Caratori</a:t>
            </a:r>
            <a:r>
              <a:rPr lang="en-US" altLang="ru-RU" sz="1100" dirty="0">
                <a:latin typeface="+mj-lt"/>
              </a:rPr>
              <a:t> </a:t>
            </a:r>
            <a:r>
              <a:rPr lang="en-US" altLang="ru-RU" sz="1100" dirty="0" err="1">
                <a:latin typeface="+mj-lt"/>
              </a:rPr>
              <a:t>Tontini</a:t>
            </a:r>
            <a:r>
              <a:rPr lang="en-US" altLang="ru-RU" sz="1100" dirty="0">
                <a:latin typeface="+mj-lt"/>
              </a:rPr>
              <a:t> et al., 2019]</a:t>
            </a:r>
            <a:endParaRPr lang="ru-RU" altLang="ru-RU" sz="1100" dirty="0">
              <a:latin typeface="+mj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06D5E1-0B53-451E-AE2C-951062898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336" y="3561566"/>
            <a:ext cx="3379602" cy="2475899"/>
          </a:xfrm>
          <a:prstGeom prst="rect">
            <a:avLst/>
          </a:prstGeom>
        </p:spPr>
      </p:pic>
      <p:sp>
        <p:nvSpPr>
          <p:cNvPr id="15" name="Прямоугольник 1">
            <a:extLst>
              <a:ext uri="{FF2B5EF4-FFF2-40B4-BE49-F238E27FC236}">
                <a16:creationId xmlns:a16="http://schemas.microsoft.com/office/drawing/2014/main" id="{8D5D0F93-728E-4493-9562-330B52506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379" y="5998934"/>
            <a:ext cx="3024720" cy="600164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100" dirty="0">
                <a:latin typeface="+mj-lt"/>
              </a:rPr>
              <a:t>Кальдера </a:t>
            </a:r>
            <a:r>
              <a:rPr lang="en-US" altLang="ru-RU" sz="1100" b="1" dirty="0" err="1">
                <a:latin typeface="+mj-lt"/>
              </a:rPr>
              <a:t>Suiyo</a:t>
            </a:r>
            <a:r>
              <a:rPr lang="ru-RU" altLang="ru-RU" sz="1100" dirty="0">
                <a:latin typeface="+mj-lt"/>
              </a:rPr>
              <a:t> (</a:t>
            </a:r>
            <a:r>
              <a:rPr lang="ru-RU" altLang="ru-RU" sz="1100" dirty="0" err="1">
                <a:latin typeface="+mj-lt"/>
              </a:rPr>
              <a:t>Изу-Бонин</a:t>
            </a:r>
            <a:r>
              <a:rPr lang="ru-RU" altLang="ru-RU" sz="1100" dirty="0">
                <a:latin typeface="+mj-lt"/>
              </a:rPr>
              <a:t>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1100" dirty="0">
                <a:latin typeface="+mj-lt"/>
              </a:rPr>
              <a:t>[Takano et al., 2004; </a:t>
            </a:r>
            <a:r>
              <a:rPr lang="en-US" altLang="ru-RU" sz="1100" dirty="0" err="1">
                <a:latin typeface="+mj-lt"/>
              </a:rPr>
              <a:t>Marumo</a:t>
            </a:r>
            <a:r>
              <a:rPr lang="en-US" altLang="ru-RU" sz="1100" dirty="0">
                <a:latin typeface="+mj-lt"/>
              </a:rPr>
              <a:t> et al., 2008; Kato et al., 2009]</a:t>
            </a:r>
            <a:endParaRPr lang="ru-RU" altLang="ru-RU" sz="1100" dirty="0">
              <a:latin typeface="+mj-lt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98A13D3-0A91-448F-8514-BEAAE6BD3BAB}"/>
              </a:ext>
            </a:extLst>
          </p:cNvPr>
          <p:cNvGrpSpPr/>
          <p:nvPr/>
        </p:nvGrpSpPr>
        <p:grpSpPr>
          <a:xfrm>
            <a:off x="5806269" y="952499"/>
            <a:ext cx="2454504" cy="2420120"/>
            <a:chOff x="6153755" y="1045256"/>
            <a:chExt cx="2454504" cy="2420120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5E94D1E-FB0A-4F51-8B20-C597FF084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2085" y="1045256"/>
              <a:ext cx="2217130" cy="1998334"/>
            </a:xfrm>
            <a:prstGeom prst="rect">
              <a:avLst/>
            </a:prstGeom>
          </p:spPr>
        </p:pic>
        <p:sp>
          <p:nvSpPr>
            <p:cNvPr id="20" name="Прямоугольник 1">
              <a:extLst>
                <a:ext uri="{FF2B5EF4-FFF2-40B4-BE49-F238E27FC236}">
                  <a16:creationId xmlns:a16="http://schemas.microsoft.com/office/drawing/2014/main" id="{A38A2D0F-5A12-4E64-BF4C-27A375421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3755" y="2865212"/>
              <a:ext cx="2454504" cy="600164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ru-RU" altLang="ru-RU" sz="1100" dirty="0">
                  <a:latin typeface="+mj-lt"/>
                </a:rPr>
                <a:t>Кальдера </a:t>
              </a:r>
              <a:r>
                <a:rPr lang="en-US" altLang="ru-RU" sz="1100" b="1" dirty="0" err="1">
                  <a:latin typeface="+mj-lt"/>
                </a:rPr>
                <a:t>Kolumbo</a:t>
              </a:r>
              <a:r>
                <a:rPr lang="ru-RU" altLang="ru-RU" sz="1100" dirty="0">
                  <a:latin typeface="+mj-lt"/>
                </a:rPr>
                <a:t> (Эллинская)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ru-RU" sz="1100" dirty="0">
                  <a:latin typeface="+mj-lt"/>
                </a:rPr>
                <a:t>[Nomikou1 et al., 20</a:t>
              </a:r>
              <a:r>
                <a:rPr lang="ru-RU" altLang="ru-RU" sz="1100" dirty="0">
                  <a:latin typeface="+mj-lt"/>
                </a:rPr>
                <a:t>22</a:t>
              </a:r>
              <a:r>
                <a:rPr lang="en-US" altLang="ru-RU" sz="1100" dirty="0">
                  <a:latin typeface="+mj-lt"/>
                </a:rPr>
                <a:t>;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ru-RU" sz="1100" dirty="0" err="1">
                  <a:latin typeface="+mj-lt"/>
                </a:rPr>
                <a:t>Katsigera</a:t>
              </a:r>
              <a:r>
                <a:rPr lang="en-US" altLang="ru-RU" sz="1100" dirty="0">
                  <a:latin typeface="+mj-lt"/>
                </a:rPr>
                <a:t> et al., 2024]</a:t>
              </a:r>
              <a:endParaRPr lang="ru-RU" altLang="ru-RU" sz="1100" dirty="0">
                <a:latin typeface="+mj-lt"/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8D11DF74-3B0A-4F36-B506-9E457F3F2DFB}"/>
                </a:ext>
              </a:extLst>
            </p:cNvPr>
            <p:cNvSpPr/>
            <p:nvPr/>
          </p:nvSpPr>
          <p:spPr>
            <a:xfrm>
              <a:off x="7360650" y="1685595"/>
              <a:ext cx="344031" cy="28971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69580DF-FDE4-494B-BE11-E5664E0C3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1825" y="952499"/>
            <a:ext cx="2481370" cy="2221057"/>
          </a:xfrm>
          <a:prstGeom prst="rect">
            <a:avLst/>
          </a:prstGeom>
        </p:spPr>
      </p:pic>
      <p:sp>
        <p:nvSpPr>
          <p:cNvPr id="24" name="Прямоугольник 1">
            <a:extLst>
              <a:ext uri="{FF2B5EF4-FFF2-40B4-BE49-F238E27FC236}">
                <a16:creationId xmlns:a16="http://schemas.microsoft.com/office/drawing/2014/main" id="{84E94C28-2BAF-4C5F-8251-9E1D5476E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0487" y="2998113"/>
            <a:ext cx="2454504" cy="430887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100" dirty="0">
                <a:latin typeface="+mj-lt"/>
              </a:rPr>
              <a:t>Кальдера </a:t>
            </a:r>
            <a:r>
              <a:rPr lang="en-US" altLang="ru-RU" sz="1100" b="1" dirty="0" err="1">
                <a:latin typeface="+mj-lt"/>
              </a:rPr>
              <a:t>Palinuro</a:t>
            </a:r>
            <a:r>
              <a:rPr lang="en-US" altLang="ru-RU" sz="1100" dirty="0">
                <a:latin typeface="+mj-lt"/>
              </a:rPr>
              <a:t> </a:t>
            </a:r>
            <a:r>
              <a:rPr lang="ru-RU" altLang="ru-RU" sz="1100" dirty="0">
                <a:latin typeface="+mj-lt"/>
              </a:rPr>
              <a:t>(Эолийская)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ru-RU" sz="1100" dirty="0">
                <a:latin typeface="+mj-lt"/>
              </a:rPr>
              <a:t>[</a:t>
            </a:r>
            <a:r>
              <a:rPr lang="en-US" altLang="ru-RU" sz="1100" dirty="0" err="1">
                <a:latin typeface="+mj-lt"/>
              </a:rPr>
              <a:t>Caratori</a:t>
            </a:r>
            <a:r>
              <a:rPr lang="en-US" altLang="ru-RU" sz="1100" dirty="0">
                <a:latin typeface="+mj-lt"/>
              </a:rPr>
              <a:t> </a:t>
            </a:r>
            <a:r>
              <a:rPr lang="en-US" altLang="ru-RU" sz="1100" dirty="0" err="1">
                <a:latin typeface="+mj-lt"/>
              </a:rPr>
              <a:t>Tontini</a:t>
            </a:r>
            <a:r>
              <a:rPr lang="ru-RU" altLang="ru-RU" sz="1100" dirty="0">
                <a:latin typeface="+mj-lt"/>
              </a:rPr>
              <a:t> </a:t>
            </a:r>
            <a:r>
              <a:rPr lang="en-US" altLang="ru-RU" sz="1100" dirty="0">
                <a:latin typeface="+mj-lt"/>
              </a:rPr>
              <a:t>et al., 20</a:t>
            </a:r>
            <a:r>
              <a:rPr lang="ru-RU" altLang="ru-RU" sz="1100" dirty="0">
                <a:latin typeface="+mj-lt"/>
              </a:rPr>
              <a:t>1</a:t>
            </a:r>
            <a:r>
              <a:rPr lang="en-US" altLang="ru-RU" sz="1100" dirty="0">
                <a:latin typeface="+mj-lt"/>
              </a:rPr>
              <a:t>4]</a:t>
            </a:r>
            <a:endParaRPr lang="ru-RU" altLang="ru-RU" sz="1100" dirty="0">
              <a:latin typeface="+mj-lt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723AE0-D46C-4FC4-96CD-0EE34CF49B64}"/>
              </a:ext>
            </a:extLst>
          </p:cNvPr>
          <p:cNvCxnSpPr/>
          <p:nvPr/>
        </p:nvCxnSpPr>
        <p:spPr>
          <a:xfrm>
            <a:off x="5394455" y="952498"/>
            <a:ext cx="0" cy="551364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85A5D0B4-3CDD-4DE9-9C13-89A108053371}"/>
              </a:ext>
            </a:extLst>
          </p:cNvPr>
          <p:cNvCxnSpPr/>
          <p:nvPr/>
        </p:nvCxnSpPr>
        <p:spPr>
          <a:xfrm>
            <a:off x="8778427" y="952499"/>
            <a:ext cx="0" cy="551364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B3F2C72-D1CC-4249-A71D-37F7C5221C4A}"/>
              </a:ext>
            </a:extLst>
          </p:cNvPr>
          <p:cNvCxnSpPr>
            <a:cxnSpLocks/>
          </p:cNvCxnSpPr>
          <p:nvPr/>
        </p:nvCxnSpPr>
        <p:spPr>
          <a:xfrm>
            <a:off x="363794" y="3479786"/>
            <a:ext cx="1171914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Объект 2">
            <a:extLst>
              <a:ext uri="{FF2B5EF4-FFF2-40B4-BE49-F238E27FC236}">
                <a16:creationId xmlns:a16="http://schemas.microsoft.com/office/drawing/2014/main" id="{86009EE2-C519-451C-8C08-D49A523D0FEF}"/>
              </a:ext>
            </a:extLst>
          </p:cNvPr>
          <p:cNvSpPr txBox="1">
            <a:spLocks/>
          </p:cNvSpPr>
          <p:nvPr/>
        </p:nvSpPr>
        <p:spPr>
          <a:xfrm>
            <a:off x="102268" y="3709320"/>
            <a:ext cx="5254642" cy="17452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Наиболее вероятная приуроченность оруденения – к подводным кальдерам, к вулканитами среднего-кислого состава (андезит-дацит-</a:t>
            </a:r>
            <a:r>
              <a:rPr lang="ru-RU" sz="1600" dirty="0" err="1"/>
              <a:t>риодацит</a:t>
            </a:r>
            <a:r>
              <a:rPr lang="ru-RU" sz="1600" dirty="0"/>
              <a:t>-</a:t>
            </a:r>
            <a:r>
              <a:rPr lang="ru-RU" sz="1600" dirty="0" err="1"/>
              <a:t>риолит</a:t>
            </a:r>
            <a:r>
              <a:rPr lang="ru-RU" sz="1600" dirty="0"/>
              <a:t>), а также к связанным с ними </a:t>
            </a:r>
            <a:r>
              <a:rPr lang="ru-RU" sz="1600" dirty="0" err="1"/>
              <a:t>вулканокластическим</a:t>
            </a:r>
            <a:r>
              <a:rPr lang="ru-RU" sz="1600" dirty="0"/>
              <a:t> и вулканогенно-осадочным породам.</a:t>
            </a:r>
          </a:p>
          <a:p>
            <a:pPr marL="0" indent="0">
              <a:buNone/>
            </a:pPr>
            <a:r>
              <a:rPr lang="ru-RU" sz="1600" dirty="0"/>
              <a:t>Потенциальные рудные объекты ГПС Курильской дуги целесообразно рассматривать как современные аналоги колчеданно-полиметаллических месторождений типа </a:t>
            </a:r>
            <a:r>
              <a:rPr lang="ru-RU" sz="1600" dirty="0" err="1"/>
              <a:t>Куроко</a:t>
            </a:r>
            <a:r>
              <a:rPr lang="ru-RU" sz="1600" dirty="0"/>
              <a:t>. </a:t>
            </a:r>
          </a:p>
          <a:p>
            <a:pPr marL="0" indent="0">
              <a:buNone/>
            </a:pPr>
            <a:endParaRPr lang="ru-RU" sz="1600" dirty="0">
              <a:highlight>
                <a:srgbClr val="FFFF00"/>
              </a:highlight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8FF7EFA-4E2F-4811-A940-163361B0C5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359" y="3599214"/>
            <a:ext cx="2572323" cy="2409001"/>
          </a:xfrm>
          <a:prstGeom prst="rect">
            <a:avLst/>
          </a:prstGeom>
        </p:spPr>
      </p:pic>
      <p:sp>
        <p:nvSpPr>
          <p:cNvPr id="27" name="Прямоугольник 1">
            <a:extLst>
              <a:ext uri="{FF2B5EF4-FFF2-40B4-BE49-F238E27FC236}">
                <a16:creationId xmlns:a16="http://schemas.microsoft.com/office/drawing/2014/main" id="{8FAE5DDB-D3F5-4F18-A909-81D598F97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7927" y="6081615"/>
            <a:ext cx="2454504" cy="600164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100" dirty="0">
                <a:latin typeface="+mj-lt"/>
              </a:rPr>
              <a:t>Возможные положения гидротермальных полей в пределах кальдеры</a:t>
            </a:r>
          </a:p>
        </p:txBody>
      </p:sp>
    </p:spTree>
    <p:extLst>
      <p:ext uri="{BB962C8B-B14F-4D97-AF65-F5344CB8AC3E}">
        <p14:creationId xmlns:p14="http://schemas.microsoft.com/office/powerpoint/2010/main" val="2430406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B38C30B-6C1E-4F58-ADDA-B3E003BD8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884" y="159874"/>
            <a:ext cx="11130116" cy="663575"/>
          </a:xfrm>
        </p:spPr>
        <p:txBody>
          <a:bodyPr/>
          <a:lstStyle/>
          <a:p>
            <a:pPr algn="ctr"/>
            <a:r>
              <a:rPr lang="ru-RU" dirty="0"/>
              <a:t>Перспективные обстановки гидротермального рудообразования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49BA68A-E602-4F9A-B477-76CADC947FAF}"/>
              </a:ext>
            </a:extLst>
          </p:cNvPr>
          <p:cNvCxnSpPr>
            <a:cxnSpLocks/>
          </p:cNvCxnSpPr>
          <p:nvPr/>
        </p:nvCxnSpPr>
        <p:spPr>
          <a:xfrm>
            <a:off x="6464302" y="823452"/>
            <a:ext cx="0" cy="6612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3DBDBB6-4D50-4BDC-87F3-95A883B324F0}"/>
              </a:ext>
            </a:extLst>
          </p:cNvPr>
          <p:cNvCxnSpPr>
            <a:cxnSpLocks/>
          </p:cNvCxnSpPr>
          <p:nvPr/>
        </p:nvCxnSpPr>
        <p:spPr>
          <a:xfrm>
            <a:off x="1568243" y="1484671"/>
            <a:ext cx="90555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C3D20DD-4521-405E-828E-E6BD30083314}"/>
              </a:ext>
            </a:extLst>
          </p:cNvPr>
          <p:cNvCxnSpPr>
            <a:cxnSpLocks/>
          </p:cNvCxnSpPr>
          <p:nvPr/>
        </p:nvCxnSpPr>
        <p:spPr>
          <a:xfrm>
            <a:off x="1558412" y="1484671"/>
            <a:ext cx="0" cy="584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32FA8CE7-7F11-4ED6-AB06-7BB9F6923023}"/>
              </a:ext>
            </a:extLst>
          </p:cNvPr>
          <p:cNvCxnSpPr>
            <a:cxnSpLocks/>
          </p:cNvCxnSpPr>
          <p:nvPr/>
        </p:nvCxnSpPr>
        <p:spPr>
          <a:xfrm>
            <a:off x="4592890" y="1484671"/>
            <a:ext cx="0" cy="584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F46DC75-8D90-4A7D-A38B-6C079FCD3635}"/>
              </a:ext>
            </a:extLst>
          </p:cNvPr>
          <p:cNvCxnSpPr>
            <a:cxnSpLocks/>
          </p:cNvCxnSpPr>
          <p:nvPr/>
        </p:nvCxnSpPr>
        <p:spPr>
          <a:xfrm>
            <a:off x="7538884" y="1484671"/>
            <a:ext cx="0" cy="584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F161846-6EBC-4DA3-9908-2C162A5BC43E}"/>
              </a:ext>
            </a:extLst>
          </p:cNvPr>
          <p:cNvCxnSpPr>
            <a:cxnSpLocks/>
          </p:cNvCxnSpPr>
          <p:nvPr/>
        </p:nvCxnSpPr>
        <p:spPr>
          <a:xfrm>
            <a:off x="10623756" y="1484671"/>
            <a:ext cx="0" cy="584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03A7C36-76E8-48A5-B815-963B991E6FAE}"/>
              </a:ext>
            </a:extLst>
          </p:cNvPr>
          <p:cNvSpPr/>
          <p:nvPr/>
        </p:nvSpPr>
        <p:spPr>
          <a:xfrm>
            <a:off x="117988" y="2069080"/>
            <a:ext cx="2900511" cy="1037916"/>
          </a:xfrm>
          <a:prstGeom prst="roundRect">
            <a:avLst/>
          </a:prstGeom>
          <a:solidFill>
            <a:srgbClr val="9BC7EF"/>
          </a:solidFill>
          <a:ln>
            <a:solidFill>
              <a:srgbClr val="6C9A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Срединно-океанические хребты (СОХ)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15B753D-11D9-4C02-8436-255709FC7D83}"/>
              </a:ext>
            </a:extLst>
          </p:cNvPr>
          <p:cNvSpPr/>
          <p:nvPr/>
        </p:nvSpPr>
        <p:spPr>
          <a:xfrm>
            <a:off x="3253247" y="2069077"/>
            <a:ext cx="2679287" cy="1037916"/>
          </a:xfrm>
          <a:prstGeom prst="roundRect">
            <a:avLst/>
          </a:prstGeom>
          <a:solidFill>
            <a:srgbClr val="A9D098"/>
          </a:solidFill>
          <a:ln>
            <a:solidFill>
              <a:srgbClr val="7FA1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Задуговой спрединг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(задуговые бассейны)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84EB4D0-4834-4760-8E4B-532D49830B4D}"/>
              </a:ext>
            </a:extLst>
          </p:cNvPr>
          <p:cNvSpPr/>
          <p:nvPr/>
        </p:nvSpPr>
        <p:spPr>
          <a:xfrm>
            <a:off x="6167283" y="2069077"/>
            <a:ext cx="2753032" cy="1037916"/>
          </a:xfrm>
          <a:prstGeom prst="roundRect">
            <a:avLst/>
          </a:prstGeom>
          <a:solidFill>
            <a:srgbClr val="F5CF6F"/>
          </a:solidFill>
          <a:ln>
            <a:solidFill>
              <a:srgbClr val="D9A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Островные дуги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(фокус данной работы)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C25953E-A115-49B8-8FCC-0D1D0033B4AF}"/>
              </a:ext>
            </a:extLst>
          </p:cNvPr>
          <p:cNvSpPr/>
          <p:nvPr/>
        </p:nvSpPr>
        <p:spPr>
          <a:xfrm>
            <a:off x="9207911" y="2069078"/>
            <a:ext cx="2753032" cy="1037916"/>
          </a:xfrm>
          <a:prstGeom prst="roundRect">
            <a:avLst/>
          </a:prstGeom>
          <a:solidFill>
            <a:srgbClr val="9898D4"/>
          </a:solidFill>
          <a:ln>
            <a:solidFill>
              <a:srgbClr val="8086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Внутриплитный</a:t>
            </a:r>
            <a:r>
              <a:rPr lang="ru-RU" dirty="0">
                <a:solidFill>
                  <a:schemeClr val="tx1"/>
                </a:solidFill>
              </a:rPr>
              <a:t> вулканизм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AF4D6C4F-817E-4304-A5D7-5D26F109AAD0}"/>
              </a:ext>
            </a:extLst>
          </p:cNvPr>
          <p:cNvCxnSpPr>
            <a:cxnSpLocks/>
          </p:cNvCxnSpPr>
          <p:nvPr/>
        </p:nvCxnSpPr>
        <p:spPr>
          <a:xfrm>
            <a:off x="1568243" y="3106993"/>
            <a:ext cx="0" cy="584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7A54B7FE-12ED-4B17-A76C-DC45229FCCC5}"/>
              </a:ext>
            </a:extLst>
          </p:cNvPr>
          <p:cNvSpPr/>
          <p:nvPr/>
        </p:nvSpPr>
        <p:spPr>
          <a:xfrm>
            <a:off x="117988" y="3691396"/>
            <a:ext cx="2900511" cy="1037916"/>
          </a:xfrm>
          <a:prstGeom prst="roundRect">
            <a:avLst/>
          </a:prstGeom>
          <a:solidFill>
            <a:srgbClr val="B7D6F3"/>
          </a:solidFill>
          <a:ln>
            <a:solidFill>
              <a:srgbClr val="6C9A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Срединно-Атлантический хребет (РРР-САХ)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D16B0D2B-52A5-4631-9DC6-2272BDE96867}"/>
              </a:ext>
            </a:extLst>
          </p:cNvPr>
          <p:cNvCxnSpPr>
            <a:cxnSpLocks/>
          </p:cNvCxnSpPr>
          <p:nvPr/>
        </p:nvCxnSpPr>
        <p:spPr>
          <a:xfrm>
            <a:off x="7538884" y="3106993"/>
            <a:ext cx="0" cy="6612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A96EA15-13C6-4B21-A495-16E6EC228B8F}"/>
              </a:ext>
            </a:extLst>
          </p:cNvPr>
          <p:cNvCxnSpPr>
            <a:cxnSpLocks/>
          </p:cNvCxnSpPr>
          <p:nvPr/>
        </p:nvCxnSpPr>
        <p:spPr>
          <a:xfrm>
            <a:off x="5928843" y="3768212"/>
            <a:ext cx="32938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B56AFF83-BFA0-4994-B644-2AFE9E0727FB}"/>
              </a:ext>
            </a:extLst>
          </p:cNvPr>
          <p:cNvSpPr/>
          <p:nvPr/>
        </p:nvSpPr>
        <p:spPr>
          <a:xfrm>
            <a:off x="4556018" y="4429432"/>
            <a:ext cx="2753032" cy="1037916"/>
          </a:xfrm>
          <a:prstGeom prst="roundRect">
            <a:avLst/>
          </a:prstGeom>
          <a:solidFill>
            <a:srgbClr val="F7DA91"/>
          </a:solidFill>
          <a:ln>
            <a:solidFill>
              <a:srgbClr val="D9A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Курильская островная дуга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A06BF007-7550-414E-A286-A04E6910A9DC}"/>
              </a:ext>
            </a:extLst>
          </p:cNvPr>
          <p:cNvSpPr/>
          <p:nvPr/>
        </p:nvSpPr>
        <p:spPr>
          <a:xfrm>
            <a:off x="7816239" y="4429432"/>
            <a:ext cx="2753032" cy="1037916"/>
          </a:xfrm>
          <a:prstGeom prst="roundRect">
            <a:avLst/>
          </a:prstGeom>
          <a:solidFill>
            <a:srgbClr val="F7D685"/>
          </a:solidFill>
          <a:ln>
            <a:solidFill>
              <a:srgbClr val="D9A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Командорско</a:t>
            </a:r>
            <a:r>
              <a:rPr lang="ru-RU" dirty="0">
                <a:solidFill>
                  <a:schemeClr val="tx1"/>
                </a:solidFill>
              </a:rPr>
              <a:t>-Алеутская островная дуга</a:t>
            </a:r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E22EE15E-FCFC-4786-B0F8-3730F63CF41A}"/>
              </a:ext>
            </a:extLst>
          </p:cNvPr>
          <p:cNvCxnSpPr>
            <a:cxnSpLocks/>
          </p:cNvCxnSpPr>
          <p:nvPr/>
        </p:nvCxnSpPr>
        <p:spPr>
          <a:xfrm>
            <a:off x="5928843" y="3768212"/>
            <a:ext cx="0" cy="6612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F15B54C-ED95-4BF4-9BAD-6FE469007A99}"/>
              </a:ext>
            </a:extLst>
          </p:cNvPr>
          <p:cNvCxnSpPr>
            <a:cxnSpLocks/>
          </p:cNvCxnSpPr>
          <p:nvPr/>
        </p:nvCxnSpPr>
        <p:spPr>
          <a:xfrm>
            <a:off x="9222651" y="3768212"/>
            <a:ext cx="0" cy="6612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5D3DB4B3-7EAE-4A42-A446-2D123B14C552}"/>
              </a:ext>
            </a:extLst>
          </p:cNvPr>
          <p:cNvSpPr/>
          <p:nvPr/>
        </p:nvSpPr>
        <p:spPr>
          <a:xfrm>
            <a:off x="3633011" y="5926394"/>
            <a:ext cx="4591664" cy="663578"/>
          </a:xfrm>
          <a:prstGeom prst="roundRect">
            <a:avLst/>
          </a:prstGeom>
          <a:solidFill>
            <a:srgbClr val="FBECC5"/>
          </a:solidFill>
          <a:ln>
            <a:solidFill>
              <a:srgbClr val="D9A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Известные подводные кальдеры</a:t>
            </a: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B70FBBA5-3160-41AF-9822-12C0DFFE6D14}"/>
              </a:ext>
            </a:extLst>
          </p:cNvPr>
          <p:cNvCxnSpPr>
            <a:cxnSpLocks/>
            <a:stCxn id="33" idx="2"/>
            <a:endCxn id="43" idx="0"/>
          </p:cNvCxnSpPr>
          <p:nvPr/>
        </p:nvCxnSpPr>
        <p:spPr>
          <a:xfrm flipH="1">
            <a:off x="5928843" y="5467348"/>
            <a:ext cx="3691" cy="4590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A411E546-82DC-4A45-A5D4-00F5352A04E8}"/>
              </a:ext>
            </a:extLst>
          </p:cNvPr>
          <p:cNvSpPr/>
          <p:nvPr/>
        </p:nvSpPr>
        <p:spPr>
          <a:xfrm>
            <a:off x="9192755" y="5926292"/>
            <a:ext cx="2172930" cy="663578"/>
          </a:xfrm>
          <a:prstGeom prst="roundRect">
            <a:avLst/>
          </a:prstGeom>
          <a:solidFill>
            <a:srgbClr val="FBECC5"/>
          </a:solidFill>
          <a:ln>
            <a:solidFill>
              <a:srgbClr val="D9A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Вулкан </a:t>
            </a:r>
            <a:r>
              <a:rPr lang="ru-RU" dirty="0" err="1">
                <a:solidFill>
                  <a:schemeClr val="tx1"/>
                </a:solidFill>
              </a:rPr>
              <a:t>Пийпа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31ABBC2D-70A5-4012-86C1-63E4FE0621E3}"/>
              </a:ext>
            </a:extLst>
          </p:cNvPr>
          <p:cNvCxnSpPr>
            <a:stCxn id="34" idx="2"/>
            <a:endCxn id="23" idx="0"/>
          </p:cNvCxnSpPr>
          <p:nvPr/>
        </p:nvCxnSpPr>
        <p:spPr>
          <a:xfrm rot="16200000" flipH="1">
            <a:off x="9506515" y="5153587"/>
            <a:ext cx="458944" cy="108646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598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EC5989F-1AB5-4DDB-A381-044598D62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Курильская островная дуга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37126E-C827-40FF-BA88-59B5777DC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19" y="795903"/>
            <a:ext cx="9053031" cy="6062097"/>
          </a:xfrm>
          <a:prstGeom prst="rect">
            <a:avLst/>
          </a:prstGeom>
        </p:spPr>
      </p:pic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D1696113-FE28-41A5-ADAB-310589A0F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477" y="3305086"/>
            <a:ext cx="2379407" cy="600164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100" dirty="0">
                <a:latin typeface="+mj-lt"/>
              </a:rPr>
              <a:t>Выкопировка из «Геология и минерагения…»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1100" dirty="0">
                <a:latin typeface="+mj-lt"/>
              </a:rPr>
              <a:t>[</a:t>
            </a:r>
            <a:r>
              <a:rPr lang="ru-RU" altLang="ru-RU" sz="1100" dirty="0">
                <a:latin typeface="+mj-lt"/>
              </a:rPr>
              <a:t>Андреев и др.</a:t>
            </a:r>
            <a:r>
              <a:rPr lang="en-US" altLang="ru-RU" sz="1100" dirty="0">
                <a:latin typeface="+mj-lt"/>
              </a:rPr>
              <a:t>, 20</a:t>
            </a:r>
            <a:r>
              <a:rPr lang="ru-RU" altLang="ru-RU" sz="1100" dirty="0">
                <a:latin typeface="+mj-lt"/>
              </a:rPr>
              <a:t>12</a:t>
            </a:r>
            <a:r>
              <a:rPr lang="en-US" altLang="ru-RU" sz="1100" dirty="0">
                <a:latin typeface="+mj-lt"/>
              </a:rPr>
              <a:t>]</a:t>
            </a:r>
            <a:endParaRPr lang="ru-RU" altLang="ru-RU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4795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3516A2A-25B3-4CA0-9954-9FB7E2524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Признаки гидротермальной активности в пределах Курильской дуги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ABC1EE-677E-49B7-835B-DB32CE0A8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t="5089" r="23216" b="6237"/>
          <a:stretch/>
        </p:blipFill>
        <p:spPr>
          <a:xfrm>
            <a:off x="3131166" y="776748"/>
            <a:ext cx="6135329" cy="608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67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Объект 51">
            <a:extLst>
              <a:ext uri="{FF2B5EF4-FFF2-40B4-BE49-F238E27FC236}">
                <a16:creationId xmlns:a16="http://schemas.microsoft.com/office/drawing/2014/main" id="{B1663495-2FA2-4D6D-BD80-28C75C2872B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73C3A98-F2D7-41C6-A57E-A83B9AD2C3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3" t="4212" r="25550" b="6667"/>
          <a:stretch/>
        </p:blipFill>
        <p:spPr>
          <a:xfrm>
            <a:off x="5525729" y="0"/>
            <a:ext cx="6666271" cy="6860682"/>
          </a:xfrm>
          <a:prstGeom prst="rect">
            <a:avLst/>
          </a:prstGeom>
        </p:spPr>
      </p:pic>
      <p:graphicFrame>
        <p:nvGraphicFramePr>
          <p:cNvPr id="54" name="Объект 6">
            <a:extLst>
              <a:ext uri="{FF2B5EF4-FFF2-40B4-BE49-F238E27FC236}">
                <a16:creationId xmlns:a16="http://schemas.microsoft.com/office/drawing/2014/main" id="{56349326-57B4-4404-A3AE-1B67DFCD81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5970206"/>
              </p:ext>
            </p:extLst>
          </p:nvPr>
        </p:nvGraphicFramePr>
        <p:xfrm>
          <a:off x="432195" y="703734"/>
          <a:ext cx="4700244" cy="56866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5580">
                  <a:extLst>
                    <a:ext uri="{9D8B030D-6E8A-4147-A177-3AD203B41FA5}">
                      <a16:colId xmlns:a16="http://schemas.microsoft.com/office/drawing/2014/main" val="2585092355"/>
                    </a:ext>
                  </a:extLst>
                </a:gridCol>
                <a:gridCol w="2714664">
                  <a:extLst>
                    <a:ext uri="{9D8B030D-6E8A-4147-A177-3AD203B41FA5}">
                      <a16:colId xmlns:a16="http://schemas.microsoft.com/office/drawing/2014/main" val="1668529614"/>
                    </a:ext>
                  </a:extLst>
                </a:gridCol>
              </a:tblGrid>
              <a:tr h="3960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1F3964"/>
                          </a:solidFill>
                          <a:effectLst/>
                          <a:latin typeface="+mj-lt"/>
                        </a:rPr>
                        <a:t>Курильская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600" b="1" i="0" u="none" strike="noStrike" dirty="0">
                          <a:solidFill>
                            <a:srgbClr val="1F3964"/>
                          </a:solidFill>
                          <a:effectLst/>
                          <a:latin typeface="+mj-lt"/>
                        </a:rPr>
                        <a:t>дуга</a:t>
                      </a:r>
                    </a:p>
                  </a:txBody>
                  <a:tcPr marL="9288" marR="9288" marT="928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88" marR="9288" marT="9288" marB="0" anchor="ctr"/>
                </a:tc>
                <a:extLst>
                  <a:ext uri="{0D108BD9-81ED-4DB2-BD59-A6C34878D82A}">
                    <a16:rowId xmlns:a16="http://schemas.microsoft.com/office/drawing/2014/main" val="20773651"/>
                  </a:ext>
                </a:extLst>
              </a:tr>
              <a:tr h="2507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Вулкан</a:t>
                      </a: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Номер</a:t>
                      </a:r>
                    </a:p>
                  </a:txBody>
                  <a:tcPr marL="9288" marR="9288" marT="9288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474259"/>
                  </a:ext>
                </a:extLst>
              </a:tr>
              <a:tr h="3240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err="1">
                          <a:effectLst/>
                          <a:latin typeface="+mj-lt"/>
                        </a:rPr>
                        <a:t>Алаид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Григорьева </a:t>
                      </a:r>
                      <a:r>
                        <a:rPr lang="ru-RU" sz="1600" u="none" strike="noStrike">
                          <a:effectLst/>
                          <a:latin typeface="+mj-lt"/>
                        </a:rPr>
                        <a:t>(1.1</a:t>
                      </a:r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19050" cap="flat" cmpd="sng" algn="ctr">
                      <a:solidFill>
                        <a:srgbClr val="1F39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12938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1.2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461581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1.3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132877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1.4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429977"/>
                  </a:ext>
                </a:extLst>
              </a:tr>
              <a:tr h="501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Онекотан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2.7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118430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err="1">
                          <a:effectLst/>
                          <a:latin typeface="+mj-lt"/>
                        </a:rPr>
                        <a:t>Ушишир</a:t>
                      </a:r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 (Кратерная бухта)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87593"/>
                  </a:ext>
                </a:extLst>
              </a:tr>
              <a:tr h="324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Горшкова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6.11а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691972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6.11б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368351"/>
                  </a:ext>
                </a:extLst>
              </a:tr>
              <a:tr h="324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Северо-</a:t>
                      </a:r>
                      <a:r>
                        <a:rPr lang="ru-RU" sz="1600" u="none" strike="noStrike" dirty="0" err="1">
                          <a:effectLst/>
                          <a:latin typeface="+mj-lt"/>
                        </a:rPr>
                        <a:t>Итурупская</a:t>
                      </a:r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 группа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7.11а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059829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7.11б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869565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7.11в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2103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Крылатка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8.4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098009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Южно-</a:t>
                      </a:r>
                      <a:r>
                        <a:rPr lang="ru-RU" sz="1600" u="none" strike="noStrike" dirty="0" err="1">
                          <a:effectLst/>
                          <a:latin typeface="+mj-lt"/>
                        </a:rPr>
                        <a:t>Итурупская</a:t>
                      </a:r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 группа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+mj-lt"/>
                        </a:rPr>
                        <a:t>8.8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928026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j-lt"/>
                        </a:rPr>
                        <a:t>Львиная пасть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88" marR="9288" marT="9288" marB="0" anchor="ctr"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901987"/>
                  </a:ext>
                </a:extLst>
              </a:tr>
            </a:tbl>
          </a:graphicData>
        </a:graphic>
      </p:graphicFrame>
      <p:sp>
        <p:nvSpPr>
          <p:cNvPr id="55" name="Левая фигурная скобка 54">
            <a:extLst>
              <a:ext uri="{FF2B5EF4-FFF2-40B4-BE49-F238E27FC236}">
                <a16:creationId xmlns:a16="http://schemas.microsoft.com/office/drawing/2014/main" id="{AC349F6D-06A3-41F6-A6F7-8BF2EBA196D0}"/>
              </a:ext>
            </a:extLst>
          </p:cNvPr>
          <p:cNvSpPr/>
          <p:nvPr/>
        </p:nvSpPr>
        <p:spPr>
          <a:xfrm flipH="1">
            <a:off x="5132439" y="1375288"/>
            <a:ext cx="344129" cy="1258528"/>
          </a:xfrm>
          <a:prstGeom prst="leftBrace">
            <a:avLst>
              <a:gd name="adj1" fmla="val 8333"/>
              <a:gd name="adj2" fmla="val 4921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1437E58C-E524-4944-868A-87866F49A475}"/>
              </a:ext>
            </a:extLst>
          </p:cNvPr>
          <p:cNvCxnSpPr>
            <a:cxnSpLocks/>
            <a:stCxn id="55" idx="1"/>
          </p:cNvCxnSpPr>
          <p:nvPr/>
        </p:nvCxnSpPr>
        <p:spPr>
          <a:xfrm flipV="1">
            <a:off x="5476568" y="1118959"/>
            <a:ext cx="6096000" cy="8757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1A69A99A-E005-48DB-8453-212B2D9BB87E}"/>
              </a:ext>
            </a:extLst>
          </p:cNvPr>
          <p:cNvCxnSpPr>
            <a:cxnSpLocks/>
          </p:cNvCxnSpPr>
          <p:nvPr/>
        </p:nvCxnSpPr>
        <p:spPr>
          <a:xfrm flipV="1">
            <a:off x="5181600" y="2300748"/>
            <a:ext cx="5820697" cy="6167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8C891879-C846-46D9-9BD2-5B888EE85C28}"/>
              </a:ext>
            </a:extLst>
          </p:cNvPr>
          <p:cNvCxnSpPr>
            <a:cxnSpLocks/>
          </p:cNvCxnSpPr>
          <p:nvPr/>
        </p:nvCxnSpPr>
        <p:spPr>
          <a:xfrm>
            <a:off x="5132439" y="3332758"/>
            <a:ext cx="5181600" cy="2265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0BBB2A5E-F075-4694-A374-7B8664442D64}"/>
              </a:ext>
            </a:extLst>
          </p:cNvPr>
          <p:cNvCxnSpPr>
            <a:cxnSpLocks/>
            <a:stCxn id="60" idx="1"/>
          </p:cNvCxnSpPr>
          <p:nvPr/>
        </p:nvCxnSpPr>
        <p:spPr>
          <a:xfrm>
            <a:off x="5476568" y="3785039"/>
            <a:ext cx="3726426" cy="7974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Левая фигурная скобка 59">
            <a:extLst>
              <a:ext uri="{FF2B5EF4-FFF2-40B4-BE49-F238E27FC236}">
                <a16:creationId xmlns:a16="http://schemas.microsoft.com/office/drawing/2014/main" id="{183FDD2D-0141-4B58-B955-E0D954458B22}"/>
              </a:ext>
            </a:extLst>
          </p:cNvPr>
          <p:cNvSpPr/>
          <p:nvPr/>
        </p:nvSpPr>
        <p:spPr>
          <a:xfrm flipH="1">
            <a:off x="5132439" y="3451127"/>
            <a:ext cx="344129" cy="678421"/>
          </a:xfrm>
          <a:prstGeom prst="leftBrace">
            <a:avLst>
              <a:gd name="adj1" fmla="val 8333"/>
              <a:gd name="adj2" fmla="val 4921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Левая фигурная скобка 60">
            <a:extLst>
              <a:ext uri="{FF2B5EF4-FFF2-40B4-BE49-F238E27FC236}">
                <a16:creationId xmlns:a16="http://schemas.microsoft.com/office/drawing/2014/main" id="{C3911667-2093-4964-A45D-86223699096C}"/>
              </a:ext>
            </a:extLst>
          </p:cNvPr>
          <p:cNvSpPr/>
          <p:nvPr/>
        </p:nvSpPr>
        <p:spPr>
          <a:xfrm flipH="1">
            <a:off x="5132439" y="4149831"/>
            <a:ext cx="344129" cy="953729"/>
          </a:xfrm>
          <a:prstGeom prst="leftBrace">
            <a:avLst>
              <a:gd name="adj1" fmla="val 8333"/>
              <a:gd name="adj2" fmla="val 4921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E5665701-6862-4BB9-9A82-DE2B6BDB58BF}"/>
              </a:ext>
            </a:extLst>
          </p:cNvPr>
          <p:cNvCxnSpPr>
            <a:cxnSpLocks/>
            <a:stCxn id="61" idx="1"/>
          </p:cNvCxnSpPr>
          <p:nvPr/>
        </p:nvCxnSpPr>
        <p:spPr>
          <a:xfrm>
            <a:off x="5476568" y="4619247"/>
            <a:ext cx="2379406" cy="6103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28DE6072-E875-4EBC-B7D2-4BC26F2793EF}"/>
              </a:ext>
            </a:extLst>
          </p:cNvPr>
          <p:cNvCxnSpPr>
            <a:cxnSpLocks/>
          </p:cNvCxnSpPr>
          <p:nvPr/>
        </p:nvCxnSpPr>
        <p:spPr>
          <a:xfrm>
            <a:off x="5181600" y="5247496"/>
            <a:ext cx="2340077" cy="1802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BBBA98D4-BF52-457E-BB08-B95B6143889D}"/>
              </a:ext>
            </a:extLst>
          </p:cNvPr>
          <p:cNvCxnSpPr>
            <a:cxnSpLocks/>
          </p:cNvCxnSpPr>
          <p:nvPr/>
        </p:nvCxnSpPr>
        <p:spPr>
          <a:xfrm flipV="1">
            <a:off x="5181600" y="5614221"/>
            <a:ext cx="1917290" cy="138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43EFB33B-D4BA-4EB4-AC3C-F35100C9C917}"/>
              </a:ext>
            </a:extLst>
          </p:cNvPr>
          <p:cNvCxnSpPr>
            <a:cxnSpLocks/>
          </p:cNvCxnSpPr>
          <p:nvPr/>
        </p:nvCxnSpPr>
        <p:spPr>
          <a:xfrm flipV="1">
            <a:off x="5181600" y="5958729"/>
            <a:ext cx="2133600" cy="3240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EC5989F-1AB5-4DDB-A381-044598D62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2" y="288925"/>
            <a:ext cx="10515600" cy="414809"/>
          </a:xfrm>
        </p:spPr>
        <p:txBody>
          <a:bodyPr/>
          <a:lstStyle/>
          <a:p>
            <a:r>
              <a:rPr lang="ru-RU" dirty="0"/>
              <a:t>Курильская островная дуга</a:t>
            </a:r>
          </a:p>
        </p:txBody>
      </p:sp>
    </p:spTree>
    <p:extLst>
      <p:ext uri="{BB962C8B-B14F-4D97-AF65-F5344CB8AC3E}">
        <p14:creationId xmlns:p14="http://schemas.microsoft.com/office/powerpoint/2010/main" val="3678729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E72E1FB-D4B5-4E3D-B665-782124CB2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Количественная оценка ресурсов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C6297CE-C656-46C1-A4B2-C5E748148E05}"/>
              </a:ext>
            </a:extLst>
          </p:cNvPr>
          <p:cNvSpPr txBox="1">
            <a:spLocks/>
          </p:cNvSpPr>
          <p:nvPr/>
        </p:nvSpPr>
        <p:spPr>
          <a:xfrm>
            <a:off x="353966" y="1264404"/>
            <a:ext cx="6481642" cy="19300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E284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i="1" dirty="0"/>
              <a:t>Методики оценки ресурсов: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dirty="0"/>
              <a:t>Метод аналогии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strike="sngStrike" dirty="0"/>
              <a:t>Метод экспертных оценок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strike="sngStrike" dirty="0"/>
              <a:t>По результатам литохимической съемки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strike="sngStrike" dirty="0"/>
              <a:t>По результатам геофизических исследований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strike="sngStrike" dirty="0"/>
              <a:t>Метод прямого расчета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76F8D36-EB60-417C-8996-87F348687DED}"/>
              </a:ext>
            </a:extLst>
          </p:cNvPr>
          <p:cNvGrpSpPr/>
          <p:nvPr/>
        </p:nvGrpSpPr>
        <p:grpSpPr>
          <a:xfrm>
            <a:off x="7001377" y="887782"/>
            <a:ext cx="4915710" cy="2604625"/>
            <a:chOff x="3673805" y="3485961"/>
            <a:chExt cx="4185061" cy="2616157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2A3A04B-46CA-49AA-A5EE-6C781A56F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3805" y="3485961"/>
              <a:ext cx="4185061" cy="2616157"/>
            </a:xfrm>
            <a:prstGeom prst="rect">
              <a:avLst/>
            </a:prstGeom>
          </p:spPr>
        </p:pic>
        <p:sp>
          <p:nvSpPr>
            <p:cNvPr id="8" name="Прямоугольник 1">
              <a:extLst>
                <a:ext uri="{FF2B5EF4-FFF2-40B4-BE49-F238E27FC236}">
                  <a16:creationId xmlns:a16="http://schemas.microsoft.com/office/drawing/2014/main" id="{D7D40018-2AC5-40AF-A2E7-511F67A62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7241" y="5237191"/>
              <a:ext cx="3631036" cy="30777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ru-RU" sz="1400" dirty="0">
                  <a:latin typeface="+mj-lt"/>
                </a:rPr>
                <a:t>N</a:t>
              </a:r>
              <a:r>
                <a:rPr lang="ru-RU" altLang="ru-RU" sz="1400" dirty="0">
                  <a:latin typeface="+mj-lt"/>
                </a:rPr>
                <a:t>=0.</a:t>
              </a:r>
              <a:r>
                <a:rPr lang="en-US" altLang="ru-RU" sz="1400" dirty="0">
                  <a:latin typeface="+mj-lt"/>
                </a:rPr>
                <a:t>0223</a:t>
              </a:r>
              <a:r>
                <a:rPr lang="ru-RU" altLang="ru-RU" sz="1400" dirty="0">
                  <a:latin typeface="+mj-lt"/>
                </a:rPr>
                <a:t>*1200-5.47≈ </a:t>
              </a:r>
              <a:r>
                <a:rPr lang="en-US" altLang="ru-RU" sz="1400" b="1" u="sng" dirty="0">
                  <a:latin typeface="+mj-lt"/>
                </a:rPr>
                <a:t>21</a:t>
              </a:r>
              <a:r>
                <a:rPr lang="ru-RU" altLang="ru-RU" sz="1400" b="1" u="sng" dirty="0">
                  <a:latin typeface="+mj-lt"/>
                </a:rPr>
                <a:t> система</a:t>
              </a: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7D40E0-1A37-47C6-BEF4-93871F57FF9D}"/>
              </a:ext>
            </a:extLst>
          </p:cNvPr>
          <p:cNvSpPr/>
          <p:nvPr/>
        </p:nvSpPr>
        <p:spPr>
          <a:xfrm>
            <a:off x="424180" y="4197243"/>
            <a:ext cx="115974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E2841"/>
                </a:solidFill>
                <a:latin typeface="Arial" panose="020B0604020202020204" pitchFamily="34" charset="0"/>
              </a:rPr>
              <a:t>Под </a:t>
            </a:r>
            <a:r>
              <a:rPr lang="ru-RU" b="1" dirty="0" err="1">
                <a:solidFill>
                  <a:srgbClr val="0E2841"/>
                </a:solidFill>
                <a:latin typeface="Arial" panose="020B0604020202020204" pitchFamily="34" charset="0"/>
              </a:rPr>
              <a:t>минерагеническим</a:t>
            </a:r>
            <a:r>
              <a:rPr lang="ru-RU" b="1" dirty="0">
                <a:solidFill>
                  <a:srgbClr val="0E2841"/>
                </a:solidFill>
                <a:latin typeface="Arial" panose="020B0604020202020204" pitchFamily="34" charset="0"/>
              </a:rPr>
              <a:t> потенциалом </a:t>
            </a:r>
            <a:r>
              <a:rPr lang="ru-RU" dirty="0">
                <a:solidFill>
                  <a:srgbClr val="0E2841"/>
                </a:solidFill>
                <a:latin typeface="Arial" panose="020B0604020202020204" pitchFamily="34" charset="0"/>
              </a:rPr>
              <a:t>следует понимать </a:t>
            </a:r>
            <a:r>
              <a:rPr lang="ru-RU" b="1" dirty="0">
                <a:solidFill>
                  <a:srgbClr val="0E2841"/>
                </a:solidFill>
                <a:latin typeface="Arial" panose="020B0604020202020204" pitchFamily="34" charset="0"/>
              </a:rPr>
              <a:t>ресурсы</a:t>
            </a:r>
            <a:r>
              <a:rPr lang="ru-RU" dirty="0">
                <a:solidFill>
                  <a:srgbClr val="0E2841"/>
                </a:solidFill>
                <a:latin typeface="Arial" panose="020B0604020202020204" pitchFamily="34" charset="0"/>
              </a:rPr>
              <a:t>, определенные на полуколичественном или качественном уровне по самым общим особенностям состава и строения </a:t>
            </a:r>
            <a:r>
              <a:rPr lang="ru-RU" b="1" dirty="0">
                <a:solidFill>
                  <a:srgbClr val="0E2841"/>
                </a:solidFill>
                <a:latin typeface="Arial" panose="020B0604020202020204" pitchFamily="34" charset="0"/>
              </a:rPr>
              <a:t>крупных подразделений</a:t>
            </a:r>
            <a:r>
              <a:rPr lang="ru-RU" dirty="0">
                <a:solidFill>
                  <a:srgbClr val="0E2841"/>
                </a:solidFill>
                <a:latin typeface="Arial" panose="020B0604020202020204" pitchFamily="34" charset="0"/>
              </a:rPr>
              <a:t>: минерагенических поясов (провинций), зон (областей),</a:t>
            </a:r>
          </a:p>
          <a:p>
            <a:pPr algn="ctr"/>
            <a:r>
              <a:rPr lang="ru-RU" b="1" dirty="0">
                <a:solidFill>
                  <a:srgbClr val="0E2841"/>
                </a:solidFill>
                <a:latin typeface="Arial" panose="020B0604020202020204" pitchFamily="34" charset="0"/>
              </a:rPr>
              <a:t>недостаточно изученных для оценки ресурсов по категории P</a:t>
            </a:r>
            <a:r>
              <a:rPr lang="ru-RU" b="1" baseline="-25000" dirty="0">
                <a:solidFill>
                  <a:srgbClr val="0E2841"/>
                </a:solidFill>
                <a:latin typeface="Arial" panose="020B0604020202020204" pitchFamily="34" charset="0"/>
              </a:rPr>
              <a:t>3</a:t>
            </a:r>
            <a:r>
              <a:rPr lang="ru-RU" dirty="0">
                <a:solidFill>
                  <a:srgbClr val="0E2841"/>
                </a:solidFill>
                <a:latin typeface="Arial" panose="020B0604020202020204" pitchFamily="34" charset="0"/>
              </a:rPr>
              <a:t>.</a:t>
            </a:r>
          </a:p>
          <a:p>
            <a:pPr algn="ctr"/>
            <a:r>
              <a:rPr lang="en-US" sz="1600" dirty="0">
                <a:solidFill>
                  <a:srgbClr val="0E2841"/>
                </a:solidFill>
                <a:latin typeface="Arial" panose="020B0604020202020204" pitchFamily="34" charset="0"/>
              </a:rPr>
              <a:t>[</a:t>
            </a:r>
            <a:r>
              <a:rPr lang="ru-RU" sz="1600" i="1" dirty="0">
                <a:solidFill>
                  <a:srgbClr val="0E2841"/>
                </a:solidFill>
                <a:latin typeface="Arial" panose="020B0604020202020204" pitchFamily="34" charset="0"/>
              </a:rPr>
              <a:t>«Методическое руководство по составлению и подготовке…»</a:t>
            </a:r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, Борисов и др., 2021</a:t>
            </a:r>
            <a:r>
              <a:rPr lang="en-US" sz="1600" dirty="0">
                <a:solidFill>
                  <a:srgbClr val="0E2841"/>
                </a:solidFill>
                <a:latin typeface="Arial" panose="020B0604020202020204" pitchFamily="34" charset="0"/>
              </a:rPr>
              <a:t>]</a:t>
            </a:r>
            <a:endParaRPr lang="ru-RU" sz="1600" dirty="0">
              <a:solidFill>
                <a:srgbClr val="0E2841"/>
              </a:solidFill>
              <a:latin typeface="Arial" panose="020B0604020202020204" pitchFamily="34" charset="0"/>
            </a:endParaRPr>
          </a:p>
          <a:p>
            <a:pPr algn="ctr"/>
            <a:endParaRPr lang="ru-RU" dirty="0">
              <a:solidFill>
                <a:srgbClr val="0E2841"/>
              </a:solidFill>
              <a:latin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rgbClr val="0E2841"/>
                </a:solidFill>
                <a:latin typeface="Arial" panose="020B0604020202020204" pitchFamily="34" charset="0"/>
              </a:rPr>
              <a:t>Оценка может производиться для выделенной перспективной площади, если выявление месторождений более или менее равновероятно в любом ее месте, или для отдельных участков площади</a:t>
            </a:r>
            <a:endParaRPr lang="en-US" dirty="0">
              <a:solidFill>
                <a:srgbClr val="0E284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0E2841"/>
                </a:solidFill>
                <a:latin typeface="Arial" panose="020B0604020202020204" pitchFamily="34" charset="0"/>
              </a:rPr>
              <a:t>[</a:t>
            </a:r>
            <a:r>
              <a:rPr lang="ru-RU" sz="1600" i="1" dirty="0">
                <a:solidFill>
                  <a:srgbClr val="0E2841"/>
                </a:solidFill>
                <a:latin typeface="Arial" panose="020B0604020202020204" pitchFamily="34" charset="0"/>
              </a:rPr>
              <a:t>«Методическое руководство по оценке и учету прогнозных ресурсов…»</a:t>
            </a:r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, Неженский и др., 2002</a:t>
            </a:r>
            <a:r>
              <a:rPr lang="en-US" sz="1600" dirty="0">
                <a:solidFill>
                  <a:srgbClr val="0E2841"/>
                </a:solidFill>
                <a:latin typeface="Arial" panose="020B0604020202020204" pitchFamily="34" charset="0"/>
              </a:rPr>
              <a:t>]</a:t>
            </a:r>
            <a:endParaRPr lang="ru-RU" dirty="0">
              <a:solidFill>
                <a:srgbClr val="0E2841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1538E9B-515D-4E43-AD58-C49B3A4B3EA7}"/>
              </a:ext>
            </a:extLst>
          </p:cNvPr>
          <p:cNvCxnSpPr>
            <a:cxnSpLocks/>
          </p:cNvCxnSpPr>
          <p:nvPr/>
        </p:nvCxnSpPr>
        <p:spPr>
          <a:xfrm>
            <a:off x="6835608" y="883120"/>
            <a:ext cx="0" cy="309894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D45F42F-1158-4C68-8EF0-860C4E7B68BF}"/>
              </a:ext>
            </a:extLst>
          </p:cNvPr>
          <p:cNvCxnSpPr>
            <a:cxnSpLocks/>
          </p:cNvCxnSpPr>
          <p:nvPr/>
        </p:nvCxnSpPr>
        <p:spPr>
          <a:xfrm>
            <a:off x="635096" y="4134930"/>
            <a:ext cx="1138650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E11F8F-58F2-42B1-82AD-C23A41A9511D}"/>
              </a:ext>
            </a:extLst>
          </p:cNvPr>
          <p:cNvSpPr/>
          <p:nvPr/>
        </p:nvSpPr>
        <p:spPr>
          <a:xfrm>
            <a:off x="6835608" y="3501827"/>
            <a:ext cx="5356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E2841"/>
                </a:solidFill>
                <a:latin typeface="Arial" panose="020B0604020202020204" pitchFamily="34" charset="0"/>
              </a:rPr>
              <a:t>Оценка количества гидротермальных систем Курильской островодужной зоны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7638890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 синий фон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ВНИИО_28.02.2025" id="{394DD3EE-F800-4957-A047-B1D189D05FF9}" vid="{E5C10538-DA1F-4E03-A2FE-DC2FC4F30017}"/>
    </a:ext>
  </a:extLst>
</a:theme>
</file>

<file path=ppt/theme/theme10.xml><?xml version="1.0" encoding="utf-8"?>
<a:theme xmlns:a="http://schemas.openxmlformats.org/drawingml/2006/main" name="1_Подраздел 1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ВНИИО_28.02.2025" id="{394DD3EE-F800-4957-A047-B1D189D05FF9}" vid="{A5C8DA10-F9D1-4CB5-9142-670857226C98}"/>
    </a:ext>
  </a:extLst>
</a:theme>
</file>

<file path=ppt/theme/theme11.xml><?xml version="1.0" encoding="utf-8"?>
<a:theme xmlns:a="http://schemas.openxmlformats.org/drawingml/2006/main" name="Образец оформления 1">
  <a:themeElements>
    <a:clrScheme name="Другая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ВНИИО_28.02.2025" id="{394DD3EE-F800-4957-A047-B1D189D05FF9}" vid="{E8B09665-A386-473F-BDF4-8B544359ACD0}"/>
    </a:ext>
  </a:extLst>
</a:theme>
</file>

<file path=ppt/theme/theme12.xml><?xml version="1.0" encoding="utf-8"?>
<a:theme xmlns:a="http://schemas.openxmlformats.org/drawingml/2006/main" name="Образец оформления 2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ВНИИО_28.02.2025" id="{394DD3EE-F800-4957-A047-B1D189D05FF9}" vid="{5A3D2F95-8774-472F-8F4A-4AA767551F76}"/>
    </a:ext>
  </a:extLst>
</a:theme>
</file>

<file path=ppt/theme/theme13.xml><?xml version="1.0" encoding="utf-8"?>
<a:theme xmlns:a="http://schemas.openxmlformats.org/drawingml/2006/main" name="Образец оформления  3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ВНИИО_28.02.2025" id="{394DD3EE-F800-4957-A047-B1D189D05FF9}" vid="{8B2D32C8-A3A1-42F6-A12D-E13C91E1696A}"/>
    </a:ext>
  </a:extLst>
</a:theme>
</file>

<file path=ppt/theme/theme14.xml><?xml version="1.0" encoding="utf-8"?>
<a:theme xmlns:a="http://schemas.openxmlformats.org/drawingml/2006/main" name="Образец оформления 4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ВНИИО_28.02.2025" id="{394DD3EE-F800-4957-A047-B1D189D05FF9}" vid="{A5C8DA10-F9D1-4CB5-9142-670857226C98}"/>
    </a:ext>
  </a:extLst>
</a:theme>
</file>

<file path=ppt/theme/theme15.xml><?xml version="1.0" encoding="utf-8"?>
<a:theme xmlns:a="http://schemas.openxmlformats.org/drawingml/2006/main" name="Образец оформления 5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ВНИИО_28.02.2025" id="{394DD3EE-F800-4957-A047-B1D189D05FF9}" vid="{3E2D8475-32A5-4016-B161-C30340FCF370}"/>
    </a:ext>
  </a:extLst>
</a:theme>
</file>

<file path=ppt/theme/theme16.xml><?xml version="1.0" encoding="utf-8"?>
<a:theme xmlns:a="http://schemas.openxmlformats.org/drawingml/2006/main" name="Образец оформления 6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ВНИИО_28.02.2025" id="{394DD3EE-F800-4957-A047-B1D189D05FF9}" vid="{1767AF7A-AE24-4C00-84F7-6A535B328112}"/>
    </a:ext>
  </a:extLst>
</a:theme>
</file>

<file path=ppt/theme/theme17.xml><?xml version="1.0" encoding="utf-8"?>
<a:theme xmlns:a="http://schemas.openxmlformats.org/drawingml/2006/main" name="ОБразец оформления 7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ВНИИО_28.02.2025" id="{394DD3EE-F800-4957-A047-B1D189D05FF9}" vid="{EAEA36E0-166F-428B-BB13-0ADA03A24B43}"/>
    </a:ext>
  </a:extLst>
</a:theme>
</file>

<file path=ppt/theme/theme1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итульный слайд белый фон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ВНИИО_28.02.2025" id="{394DD3EE-F800-4957-A047-B1D189D05FF9}" vid="{E83B9D1E-CADF-4A33-9562-2E649CFFA242}"/>
    </a:ext>
  </a:extLst>
</a:theme>
</file>

<file path=ppt/theme/theme3.xml><?xml version="1.0" encoding="utf-8"?>
<a:theme xmlns:a="http://schemas.openxmlformats.org/drawingml/2006/main" name="Титульный слайд полоса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ВНИИО_28.02.2025" id="{394DD3EE-F800-4957-A047-B1D189D05FF9}" vid="{2D80D021-100B-47DC-8BBC-338AA814CD21}"/>
    </a:ext>
  </a:extLst>
</a:theme>
</file>

<file path=ppt/theme/theme4.xml><?xml version="1.0" encoding="utf-8"?>
<a:theme xmlns:a="http://schemas.openxmlformats.org/drawingml/2006/main" name="Титульный слайд синие буквы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ВНИИО_28.02.2025" id="{394DD3EE-F800-4957-A047-B1D189D05FF9}" vid="{4E482F08-7DB8-4623-A9DD-E95E2708DF45}"/>
    </a:ext>
  </a:extLst>
</a:theme>
</file>

<file path=ppt/theme/theme5.xml><?xml version="1.0" encoding="utf-8"?>
<a:theme xmlns:a="http://schemas.openxmlformats.org/drawingml/2006/main" name="Титульный слайд разбивка полоса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ВНИИО_28.02.2025" id="{394DD3EE-F800-4957-A047-B1D189D05FF9}" vid="{2D80D021-100B-47DC-8BBC-338AA814CD21}"/>
    </a:ext>
  </a:extLst>
</a:theme>
</file>

<file path=ppt/theme/theme6.xml><?xml version="1.0" encoding="utf-8"?>
<a:theme xmlns:a="http://schemas.openxmlformats.org/drawingml/2006/main" name="Титульный слайд разбивка синий фон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ВНИИО_28.02.2025" id="{394DD3EE-F800-4957-A047-B1D189D05FF9}" vid="{098E8D54-BC2B-484B-A3F4-A4A7AFB26021}"/>
    </a:ext>
  </a:extLst>
</a:theme>
</file>

<file path=ppt/theme/theme7.xml><?xml version="1.0" encoding="utf-8"?>
<a:theme xmlns:a="http://schemas.openxmlformats.org/drawingml/2006/main" name="Титульный слайд разбивка белый фон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ВНИИО_28.02.2025" id="{394DD3EE-F800-4957-A047-B1D189D05FF9}" vid="{A6DD629A-0D34-4CB9-921D-97E6FA1204B4}"/>
    </a:ext>
  </a:extLst>
</a:theme>
</file>

<file path=ppt/theme/theme8.xml><?xml version="1.0" encoding="utf-8"?>
<a:theme xmlns:a="http://schemas.openxmlformats.org/drawingml/2006/main" name="Титульный слайд глобус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ВНИИО_28.02.2025" id="{394DD3EE-F800-4957-A047-B1D189D05FF9}" vid="{751729A1-CB68-4D33-9846-C6CD20F650CC}"/>
    </a:ext>
  </a:extLst>
</a:theme>
</file>

<file path=ppt/theme/theme9.xml><?xml version="1.0" encoding="utf-8"?>
<a:theme xmlns:a="http://schemas.openxmlformats.org/drawingml/2006/main" name="Подраздел 1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Шаблон ВНИИО_28.02.2025" id="{394DD3EE-F800-4957-A047-B1D189D05FF9}" vid="{A5C8DA10-F9D1-4CB5-9142-670857226C9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ВНИИО_28.02.2025</Template>
  <TotalTime>5184</TotalTime>
  <Words>2023</Words>
  <Application>Microsoft Office PowerPoint</Application>
  <PresentationFormat>Широкоэкранный</PresentationFormat>
  <Paragraphs>611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17</vt:i4>
      </vt:variant>
      <vt:variant>
        <vt:lpstr>Заголовки слайдов</vt:lpstr>
      </vt:variant>
      <vt:variant>
        <vt:i4>30</vt:i4>
      </vt:variant>
    </vt:vector>
  </HeadingPairs>
  <TitlesOfParts>
    <vt:vector size="52" baseType="lpstr">
      <vt:lpstr>Calibri</vt:lpstr>
      <vt:lpstr>MyriadPro-Light</vt:lpstr>
      <vt:lpstr>Aptos</vt:lpstr>
      <vt:lpstr>Times New Roman</vt:lpstr>
      <vt:lpstr>Arial</vt:lpstr>
      <vt:lpstr>Титульный слайд синий фон</vt:lpstr>
      <vt:lpstr>Титульный слайд белый фон</vt:lpstr>
      <vt:lpstr>Титульный слайд полоса</vt:lpstr>
      <vt:lpstr>Титульный слайд синие буквы</vt:lpstr>
      <vt:lpstr>Титульный слайд разбивка полоса</vt:lpstr>
      <vt:lpstr>Титульный слайд разбивка синий фон</vt:lpstr>
      <vt:lpstr>Титульный слайд разбивка белый фон</vt:lpstr>
      <vt:lpstr>Титульный слайд глобус</vt:lpstr>
      <vt:lpstr>Подраздел 1</vt:lpstr>
      <vt:lpstr>1_Подраздел 1</vt:lpstr>
      <vt:lpstr>Образец оформления 1</vt:lpstr>
      <vt:lpstr>Образец оформления 2</vt:lpstr>
      <vt:lpstr>Образец оформления  3</vt:lpstr>
      <vt:lpstr>Образец оформления 4</vt:lpstr>
      <vt:lpstr>Образец оформления 5</vt:lpstr>
      <vt:lpstr>Образец оформления 6</vt:lpstr>
      <vt:lpstr>ОБразец оформления 7</vt:lpstr>
      <vt:lpstr>Перспективы и предварительный прогноз минерагенического потенциала глубоководных полиметаллических сульфидов Курильской дуги</vt:lpstr>
      <vt:lpstr>Обстановки глубоководной гидротермальной активности</vt:lpstr>
      <vt:lpstr>Известные гидротермальные системы островных дуг</vt:lpstr>
      <vt:lpstr>Положение гидротермальных систем</vt:lpstr>
      <vt:lpstr>Перспективные обстановки гидротермального рудообразования</vt:lpstr>
      <vt:lpstr>Курильская островная дуга</vt:lpstr>
      <vt:lpstr>Признаки гидротермальной активности в пределах Курильской дуги</vt:lpstr>
      <vt:lpstr>Курильская островная дуга</vt:lpstr>
      <vt:lpstr>Количественная оценка ресурсов</vt:lpstr>
      <vt:lpstr>Объекты-аналоги</vt:lpstr>
      <vt:lpstr>Эталонный объект – поле Sunrise</vt:lpstr>
      <vt:lpstr>Объекты-аналоги и методика оценки ресурсов</vt:lpstr>
      <vt:lpstr>Расчет площади кальдеры</vt:lpstr>
      <vt:lpstr>Характерные соотношения основания и кальдеры</vt:lpstr>
      <vt:lpstr>Расчет площади основания</vt:lpstr>
      <vt:lpstr>Перечень объектов, вовлеченных в расчет</vt:lpstr>
      <vt:lpstr>Результаты расчетов</vt:lpstr>
      <vt:lpstr>Результаты оценки ресурсов по детерминированному сценарию </vt:lpstr>
      <vt:lpstr>Неопределенности при оценке ресурсов</vt:lpstr>
      <vt:lpstr>Стохастическая оценка ресурсов</vt:lpstr>
      <vt:lpstr>Оценка приведенных запасов с учетом неопределенности</vt:lpstr>
      <vt:lpstr>Результаты оценки</vt:lpstr>
      <vt:lpstr>Выводы</vt:lpstr>
      <vt:lpstr>Благодарю за внимание!</vt:lpstr>
      <vt:lpstr>Презентация PowerPoint</vt:lpstr>
      <vt:lpstr>Презентация PowerPoint</vt:lpstr>
      <vt:lpstr>Ресурсы</vt:lpstr>
      <vt:lpstr>Запасы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РЕКОМЕНДАЦИИ ПО РАБОТЕ С ШАБЛОНОМ ПРЕЗЕНТАЦИИ ФГБУ «ВНИИОкеангеология»  При создании презентации воспользуйтесь примерами слайдов из раздела «создать слайд» или «макет».  Для этого во вкладке «главная» перейти в раздел «создать слайд» или «макет», где можно выбрать один из предложенных вариантов титульного слайда и необходимое количество рабочих слайдов.  Шрифт презентации – Arial  Корпоративная цветовая гамма: белый, темно-красный и синий, - основные цвета эмблемы.   Для редактирования цвета можно воспользоваться инструментом «пипетка».   При необходимости акцента рекомендуется использовать бордовый цвет шрифта.</dc:title>
  <dc:creator>Матвеева Татьяна Валерьевна</dc:creator>
  <cp:lastModifiedBy>alina.saratova2001@gmail.com</cp:lastModifiedBy>
  <cp:revision>290</cp:revision>
  <dcterms:created xsi:type="dcterms:W3CDTF">2025-03-11T08:59:44Z</dcterms:created>
  <dcterms:modified xsi:type="dcterms:W3CDTF">2026-04-21T08:19:39Z</dcterms:modified>
</cp:coreProperties>
</file>