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8"/>
  </p:notesMasterIdLst>
  <p:sldIdLst>
    <p:sldId id="256" r:id="rId2"/>
    <p:sldId id="259" r:id="rId3"/>
    <p:sldId id="262" r:id="rId4"/>
    <p:sldId id="280" r:id="rId5"/>
    <p:sldId id="258" r:id="rId6"/>
    <p:sldId id="283" r:id="rId7"/>
    <p:sldId id="261" r:id="rId8"/>
    <p:sldId id="263" r:id="rId9"/>
    <p:sldId id="270" r:id="rId10"/>
    <p:sldId id="279" r:id="rId11"/>
    <p:sldId id="284" r:id="rId12"/>
    <p:sldId id="271" r:id="rId13"/>
    <p:sldId id="273" r:id="rId14"/>
    <p:sldId id="264" r:id="rId15"/>
    <p:sldId id="282" r:id="rId16"/>
    <p:sldId id="281" r:id="rId17"/>
    <p:sldId id="266" r:id="rId18"/>
    <p:sldId id="265" r:id="rId19"/>
    <p:sldId id="269" r:id="rId20"/>
    <p:sldId id="285" r:id="rId21"/>
    <p:sldId id="286" r:id="rId22"/>
    <p:sldId id="287" r:id="rId23"/>
    <p:sldId id="288" r:id="rId24"/>
    <p:sldId id="289" r:id="rId25"/>
    <p:sldId id="290" r:id="rId26"/>
    <p:sldId id="291" r:id="rId2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1" autoAdjust="0"/>
    <p:restoredTop sz="95632" autoAdjust="0"/>
  </p:normalViewPr>
  <p:slideViewPr>
    <p:cSldViewPr snapToGrid="0">
      <p:cViewPr varScale="1">
        <p:scale>
          <a:sx n="108" d="100"/>
          <a:sy n="108" d="100"/>
        </p:scale>
        <p:origin x="708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may\OneDrive\&#1056;&#1072;&#1073;&#1086;&#1095;&#1080;&#1081;%20&#1089;&#1090;&#1086;&#1083;\&#1055;&#1088;&#1077;&#1079;&#1077;&#1085;&#1090;&#1072;&#1094;&#1080;&#1103;%20&#1082;%20&#1052;&#1077;&#1090;&#1077;&#1083;&#1083;&#1086;&#1075;&#1077;&#1085;&#1080;&#1103;%202026\&#1058;&#1072;&#1073;&#1083;&#1080;&#1094;&#1099;_&#1089;_&#1093;&#1080;&#1084;_&#1089;&#1086;&#1089;&#1090;&#1072;&#1074;&#1086;&#1084;_&#1080;_&#1088;&#1072;&#1089;&#1095;&#1105;&#1090;&#1072;&#1084;&#1080;.xls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may\OneDrive\&#1056;&#1072;&#1073;&#1086;&#1095;&#1080;&#1081;%20&#1089;&#1090;&#1086;&#1083;\&#1055;&#1088;&#1077;&#1079;&#1077;&#1085;&#1090;&#1072;&#1094;&#1080;&#1103;%20&#1082;%20&#1052;&#1077;&#1090;&#1077;&#1083;&#1083;&#1086;&#1075;&#1077;&#1085;&#1080;&#1103;%202026\&#1058;&#1072;&#1073;&#1083;&#1080;&#1094;&#1099;_&#1089;_&#1093;&#1080;&#1084;_&#1089;&#1086;&#1089;&#1090;&#1072;&#1074;&#1086;&#1084;_&#1080;_&#1088;&#1072;&#1089;&#1095;&#1105;&#1090;&#1072;&#1084;&#1080;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romay\OneDrive\&#1056;&#1072;&#1073;&#1086;&#1095;&#1080;&#1081;%20&#1089;&#1090;&#1086;&#1083;\&#1055;&#1088;&#1077;&#1079;&#1077;&#1085;&#1090;&#1072;&#1094;&#1080;&#1103;%20&#1082;%20&#1052;&#1077;&#1090;&#1077;&#1083;&#1083;&#1086;&#1075;&#1077;&#1085;&#1080;&#1103;%202026\&#1058;&#1072;&#1073;&#1083;&#1080;&#1094;&#1099;_&#1089;_&#1093;&#1080;&#1084;_&#1089;&#1086;&#1089;&#1090;&#1072;&#1074;&#1086;&#1084;_&#1080;_&#1088;&#1072;&#1089;&#1095;&#1105;&#1090;&#1072;&#1084;&#1080;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254150076700699"/>
          <c:y val="0.20501958654417299"/>
          <c:w val="0.84027074405921298"/>
          <c:h val="0.64423041839059503"/>
        </c:manualLayout>
      </c:layout>
      <c:scatterChart>
        <c:scatterStyle val="lineMarker"/>
        <c:varyColors val="0"/>
        <c:ser>
          <c:idx val="0"/>
          <c:order val="0"/>
          <c:tx>
            <c:strRef>
              <c:f>'[Таблицы_с_хим_составом_и_расчётами.xls]железистость клинопироксена'!$R$1</c:f>
              <c:strCache>
                <c:ptCount val="1"/>
                <c:pt idx="0">
                  <c:v>al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</c:spPr>
          <c:marker>
            <c:symbol val="triangle"/>
            <c:size val="8"/>
            <c:spPr>
              <a:solidFill>
                <a:schemeClr val="accent1"/>
              </a:solidFill>
              <a:ln w="50800" cap="flat" cmpd="sng" algn="ctr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xVal>
            <c:numRef>
              <c:f>'[Таблицы_с_хим_составом_и_расчётами.xls]железистость клинопироксена'!$Q$2:$Q$22</c:f>
              <c:numCache>
                <c:formatCode>0.00_ </c:formatCode>
                <c:ptCount val="21"/>
                <c:pt idx="0">
                  <c:v>0.35151452066201699</c:v>
                </c:pt>
                <c:pt idx="1">
                  <c:v>0.30357142857142899</c:v>
                </c:pt>
                <c:pt idx="2">
                  <c:v>0.29976746008935801</c:v>
                </c:pt>
                <c:pt idx="3">
                  <c:v>0.27357418138464501</c:v>
                </c:pt>
                <c:pt idx="4">
                  <c:v>0.24710854092526699</c:v>
                </c:pt>
                <c:pt idx="5">
                  <c:v>0.23389344588675601</c:v>
                </c:pt>
                <c:pt idx="6">
                  <c:v>0.22905514432804899</c:v>
                </c:pt>
                <c:pt idx="7">
                  <c:v>0.19504811330954699</c:v>
                </c:pt>
                <c:pt idx="8">
                  <c:v>0.18961820156506701</c:v>
                </c:pt>
                <c:pt idx="9">
                  <c:v>0.17318196422833901</c:v>
                </c:pt>
                <c:pt idx="10">
                  <c:v>0.165008871444701</c:v>
                </c:pt>
                <c:pt idx="11">
                  <c:v>0.153668791536688</c:v>
                </c:pt>
                <c:pt idx="12">
                  <c:v>0.131801217835396</c:v>
                </c:pt>
                <c:pt idx="13">
                  <c:v>0.129228761013815</c:v>
                </c:pt>
                <c:pt idx="14">
                  <c:v>0.122663643793003</c:v>
                </c:pt>
                <c:pt idx="15">
                  <c:v>0.110312650828552</c:v>
                </c:pt>
                <c:pt idx="16">
                  <c:v>0.103418803418803</c:v>
                </c:pt>
                <c:pt idx="17">
                  <c:v>9.7901329524228101E-2</c:v>
                </c:pt>
                <c:pt idx="18">
                  <c:v>9.5612582781456998E-2</c:v>
                </c:pt>
                <c:pt idx="19">
                  <c:v>9.4072895027922404E-2</c:v>
                </c:pt>
                <c:pt idx="20">
                  <c:v>9.3586387434554996E-2</c:v>
                </c:pt>
              </c:numCache>
            </c:numRef>
          </c:xVal>
          <c:yVal>
            <c:numRef>
              <c:f>'[Таблицы_с_хим_составом_и_расчётами.xls]железистость клинопироксена'!$R$2:$R$22</c:f>
              <c:numCache>
                <c:formatCode>General</c:formatCode>
                <c:ptCount val="21"/>
                <c:pt idx="0">
                  <c:v>0.89</c:v>
                </c:pt>
                <c:pt idx="1">
                  <c:v>1.71</c:v>
                </c:pt>
                <c:pt idx="2">
                  <c:v>1.57</c:v>
                </c:pt>
                <c:pt idx="3">
                  <c:v>1.35</c:v>
                </c:pt>
                <c:pt idx="4">
                  <c:v>3.17</c:v>
                </c:pt>
                <c:pt idx="5">
                  <c:v>3.64</c:v>
                </c:pt>
                <c:pt idx="6">
                  <c:v>2.88</c:v>
                </c:pt>
                <c:pt idx="7">
                  <c:v>1.79</c:v>
                </c:pt>
                <c:pt idx="8">
                  <c:v>1.9</c:v>
                </c:pt>
                <c:pt idx="9">
                  <c:v>1.71</c:v>
                </c:pt>
                <c:pt idx="10">
                  <c:v>3.21</c:v>
                </c:pt>
                <c:pt idx="11">
                  <c:v>0.57999999999999996</c:v>
                </c:pt>
                <c:pt idx="12">
                  <c:v>1.33</c:v>
                </c:pt>
                <c:pt idx="13">
                  <c:v>1.72</c:v>
                </c:pt>
                <c:pt idx="14">
                  <c:v>1.44</c:v>
                </c:pt>
                <c:pt idx="15">
                  <c:v>2.42</c:v>
                </c:pt>
                <c:pt idx="16">
                  <c:v>1.23</c:v>
                </c:pt>
                <c:pt idx="17">
                  <c:v>1.83</c:v>
                </c:pt>
                <c:pt idx="18">
                  <c:v>1.54</c:v>
                </c:pt>
                <c:pt idx="19">
                  <c:v>1.93</c:v>
                </c:pt>
                <c:pt idx="20">
                  <c:v>2.19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10B-469C-9478-F1D77765D48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17813459"/>
        <c:axId val="749091194"/>
      </c:scatterChart>
      <c:valAx>
        <c:axId val="517813459"/>
        <c:scaling>
          <c:orientation val="minMax"/>
        </c:scaling>
        <c:delete val="1"/>
        <c:axPos val="b"/>
        <c:numFmt formatCode="0.0" sourceLinked="0"/>
        <c:majorTickMark val="cross"/>
        <c:minorTickMark val="none"/>
        <c:tickLblPos val="nextTo"/>
        <c:crossAx val="749091194"/>
        <c:crosses val="autoZero"/>
        <c:crossBetween val="midCat"/>
      </c:valAx>
      <c:valAx>
        <c:axId val="749091194"/>
        <c:scaling>
          <c:orientation val="minMax"/>
        </c:scaling>
        <c:delete val="1"/>
        <c:axPos val="l"/>
        <c:numFmt formatCode="General" sourceLinked="1"/>
        <c:majorTickMark val="cross"/>
        <c:minorTickMark val="none"/>
        <c:tickLblPos val="nextTo"/>
        <c:crossAx val="517813459"/>
        <c:crosses val="autoZero"/>
        <c:crossBetween val="midCat"/>
      </c:valAx>
    </c:plotArea>
    <c:plotVisOnly val="1"/>
    <c:dispBlanksAs val="gap"/>
    <c:showDLblsOverMax val="0"/>
    <c:extLst>
      <c:ext uri="{0b15fc19-7d7d-44ad-8c2d-2c3a37ce22c3}">
        <chartProps xmlns="https://web.wps.cn/et/2018/main" chartId="{2476b673-f4e1-4e99-bbe3-a81f228a2b45}"/>
      </c:ext>
    </c:extLst>
  </c:chart>
  <c:spPr>
    <a:noFill/>
    <a:ln w="9525" cap="flat" cmpd="sng" algn="ctr">
      <a:noFill/>
      <a:prstDash val="solid"/>
      <a:round/>
    </a:ln>
    <a:effectLst/>
  </c:spPr>
  <c:txPr>
    <a:bodyPr wrap="square"/>
    <a:lstStyle/>
    <a:p>
      <a:pPr>
        <a:defRPr lang="ru-RU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8342210167139704E-2"/>
          <c:y val="0.203066681014128"/>
          <c:w val="0.46617268407343498"/>
          <c:h val="0.54403381258005601"/>
        </c:manualLayout>
      </c:layout>
      <c:scatterChart>
        <c:scatterStyle val="lineMarker"/>
        <c:varyColors val="0"/>
        <c:ser>
          <c:idx val="0"/>
          <c:order val="0"/>
          <c:tx>
            <c:strRef>
              <c:f>'[Таблицы_с_хим_составом_и_расчётами.xls]железистость клинопироксена'!$S$1</c:f>
              <c:strCache>
                <c:ptCount val="1"/>
                <c:pt idx="0">
                  <c:v>ti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</c:spPr>
          <c:marker>
            <c:symbol val="triangle"/>
            <c:size val="9"/>
            <c:spPr>
              <a:solidFill>
                <a:schemeClr val="accent1"/>
              </a:solidFill>
              <a:ln w="50800" cap="flat" cmpd="sng" algn="ctr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xVal>
            <c:numRef>
              <c:f>'[Таблицы_с_хим_составом_и_расчётами.xls]железистость клинопироксена'!$Q$2:$Q$22</c:f>
              <c:numCache>
                <c:formatCode>0.00_ </c:formatCode>
                <c:ptCount val="21"/>
                <c:pt idx="0">
                  <c:v>0.35151452066201699</c:v>
                </c:pt>
                <c:pt idx="1">
                  <c:v>0.30357142857142899</c:v>
                </c:pt>
                <c:pt idx="2">
                  <c:v>0.29976746008935801</c:v>
                </c:pt>
                <c:pt idx="3">
                  <c:v>0.27357418138464501</c:v>
                </c:pt>
                <c:pt idx="4">
                  <c:v>0.24710854092526699</c:v>
                </c:pt>
                <c:pt idx="5">
                  <c:v>0.23389344588675601</c:v>
                </c:pt>
                <c:pt idx="6">
                  <c:v>0.22905514432804899</c:v>
                </c:pt>
                <c:pt idx="7">
                  <c:v>0.19504811330954699</c:v>
                </c:pt>
                <c:pt idx="8">
                  <c:v>0.18961820156506701</c:v>
                </c:pt>
                <c:pt idx="9">
                  <c:v>0.17318196422833901</c:v>
                </c:pt>
                <c:pt idx="10">
                  <c:v>0.165008871444701</c:v>
                </c:pt>
                <c:pt idx="11">
                  <c:v>0.153668791536688</c:v>
                </c:pt>
                <c:pt idx="12">
                  <c:v>0.131801217835396</c:v>
                </c:pt>
                <c:pt idx="13">
                  <c:v>0.129228761013815</c:v>
                </c:pt>
                <c:pt idx="14">
                  <c:v>0.122663643793003</c:v>
                </c:pt>
                <c:pt idx="15">
                  <c:v>0.110312650828552</c:v>
                </c:pt>
                <c:pt idx="16">
                  <c:v>0.103418803418803</c:v>
                </c:pt>
                <c:pt idx="17">
                  <c:v>9.7901329524228101E-2</c:v>
                </c:pt>
                <c:pt idx="18">
                  <c:v>9.5612582781456998E-2</c:v>
                </c:pt>
                <c:pt idx="19">
                  <c:v>9.4072895027922404E-2</c:v>
                </c:pt>
                <c:pt idx="20">
                  <c:v>9.3586387434554996E-2</c:v>
                </c:pt>
              </c:numCache>
            </c:numRef>
          </c:xVal>
          <c:yVal>
            <c:numRef>
              <c:f>'[Таблицы_с_хим_составом_и_расчётами.xls]железистость клинопироксена'!$S$2:$S$22</c:f>
              <c:numCache>
                <c:formatCode>General</c:formatCode>
                <c:ptCount val="21"/>
                <c:pt idx="0">
                  <c:v>0.12</c:v>
                </c:pt>
                <c:pt idx="1">
                  <c:v>0.34</c:v>
                </c:pt>
                <c:pt idx="2">
                  <c:v>0.33</c:v>
                </c:pt>
                <c:pt idx="3">
                  <c:v>0.25</c:v>
                </c:pt>
                <c:pt idx="4">
                  <c:v>0.7</c:v>
                </c:pt>
                <c:pt idx="5">
                  <c:v>0.69</c:v>
                </c:pt>
                <c:pt idx="6">
                  <c:v>0.49</c:v>
                </c:pt>
                <c:pt idx="7">
                  <c:v>0.28000000000000003</c:v>
                </c:pt>
                <c:pt idx="8">
                  <c:v>0.41</c:v>
                </c:pt>
                <c:pt idx="9">
                  <c:v>0.16</c:v>
                </c:pt>
                <c:pt idx="10">
                  <c:v>0.42</c:v>
                </c:pt>
                <c:pt idx="11">
                  <c:v>0.21</c:v>
                </c:pt>
                <c:pt idx="12">
                  <c:v>0.12</c:v>
                </c:pt>
                <c:pt idx="13">
                  <c:v>0.21</c:v>
                </c:pt>
                <c:pt idx="14">
                  <c:v>0.22</c:v>
                </c:pt>
                <c:pt idx="15">
                  <c:v>0.18</c:v>
                </c:pt>
                <c:pt idx="16">
                  <c:v>7.0000000000000007E-2</c:v>
                </c:pt>
                <c:pt idx="17">
                  <c:v>0.21</c:v>
                </c:pt>
                <c:pt idx="18">
                  <c:v>0.16</c:v>
                </c:pt>
                <c:pt idx="19">
                  <c:v>0.21</c:v>
                </c:pt>
                <c:pt idx="20">
                  <c:v>0.14000000000000001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E6D-46E1-A32E-69424195B5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33639544"/>
        <c:axId val="950139602"/>
      </c:scatterChart>
      <c:valAx>
        <c:axId val="333639544"/>
        <c:scaling>
          <c:orientation val="minMax"/>
        </c:scaling>
        <c:delete val="1"/>
        <c:axPos val="b"/>
        <c:numFmt formatCode="0.0" sourceLinked="0"/>
        <c:majorTickMark val="cross"/>
        <c:minorTickMark val="none"/>
        <c:tickLblPos val="nextTo"/>
        <c:crossAx val="950139602"/>
        <c:crosses val="autoZero"/>
        <c:crossBetween val="midCat"/>
      </c:valAx>
      <c:valAx>
        <c:axId val="950139602"/>
        <c:scaling>
          <c:orientation val="minMax"/>
        </c:scaling>
        <c:delete val="1"/>
        <c:axPos val="l"/>
        <c:numFmt formatCode="General" sourceLinked="1"/>
        <c:majorTickMark val="cross"/>
        <c:minorTickMark val="none"/>
        <c:tickLblPos val="nextTo"/>
        <c:crossAx val="333639544"/>
        <c:crosses val="autoZero"/>
        <c:crossBetween val="midCat"/>
      </c:valAx>
    </c:plotArea>
    <c:plotVisOnly val="1"/>
    <c:dispBlanksAs val="gap"/>
    <c:showDLblsOverMax val="0"/>
    <c:extLst>
      <c:ext uri="{0b15fc19-7d7d-44ad-8c2d-2c3a37ce22c3}">
        <chartProps xmlns="https://web.wps.cn/et/2018/main" chartId="{565d21ab-6b8e-447a-9ba9-0517bb98ba81}"/>
      </c:ext>
    </c:extLst>
  </c:chart>
  <c:spPr>
    <a:noFill/>
    <a:ln w="9525" cap="flat" cmpd="sng" algn="ctr">
      <a:noFill/>
      <a:prstDash val="solid"/>
      <a:round/>
    </a:ln>
    <a:effectLst/>
  </c:spPr>
  <c:txPr>
    <a:bodyPr wrap="square"/>
    <a:lstStyle/>
    <a:p>
      <a:pPr>
        <a:defRPr lang="ru-RU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606464758729"/>
          <c:y val="0.121206743566992"/>
          <c:w val="0.536121144762434"/>
          <c:h val="0.543566992014197"/>
        </c:manualLayout>
      </c:layout>
      <c:scatterChart>
        <c:scatterStyle val="lineMarker"/>
        <c:varyColors val="0"/>
        <c:ser>
          <c:idx val="0"/>
          <c:order val="0"/>
          <c:tx>
            <c:strRef>
              <c:f>'[Таблицы_с_хим_составом_и_расчётами.xls]железистость клинопироксена'!$T$1</c:f>
              <c:strCache>
                <c:ptCount val="1"/>
                <c:pt idx="0">
                  <c:v>cr</c:v>
                </c:pt>
              </c:strCache>
            </c:strRef>
          </c:tx>
          <c:spPr>
            <a:ln w="19050" cap="rnd" cmpd="sng" algn="ctr">
              <a:noFill/>
              <a:prstDash val="solid"/>
              <a:round/>
            </a:ln>
            <a:effectLst/>
          </c:spPr>
          <c:marker>
            <c:symbol val="triangle"/>
            <c:size val="9"/>
            <c:spPr>
              <a:solidFill>
                <a:schemeClr val="accent1">
                  <a:alpha val="98000"/>
                </a:schemeClr>
              </a:solidFill>
              <a:ln w="57150" cap="flat" cmpd="sng" algn="ctr">
                <a:solidFill>
                  <a:srgbClr val="4472C4"/>
                </a:solidFill>
                <a:prstDash val="solid"/>
                <a:round/>
              </a:ln>
              <a:effectLst/>
            </c:spPr>
          </c:marker>
          <c:xVal>
            <c:numRef>
              <c:f>'[Таблицы_с_хим_составом_и_расчётами.xls]железистость клинопироксена'!$Q$2:$Q$22</c:f>
              <c:numCache>
                <c:formatCode>0.00_ </c:formatCode>
                <c:ptCount val="21"/>
                <c:pt idx="0">
                  <c:v>0.35151452066201699</c:v>
                </c:pt>
                <c:pt idx="1">
                  <c:v>0.30357142857142899</c:v>
                </c:pt>
                <c:pt idx="2">
                  <c:v>0.29976746008935801</c:v>
                </c:pt>
                <c:pt idx="3">
                  <c:v>0.27357418138464501</c:v>
                </c:pt>
                <c:pt idx="4">
                  <c:v>0.24710854092526699</c:v>
                </c:pt>
                <c:pt idx="5">
                  <c:v>0.23389344588675601</c:v>
                </c:pt>
                <c:pt idx="6">
                  <c:v>0.22905514432804899</c:v>
                </c:pt>
                <c:pt idx="7">
                  <c:v>0.19504811330954699</c:v>
                </c:pt>
                <c:pt idx="8">
                  <c:v>0.18961820156506701</c:v>
                </c:pt>
                <c:pt idx="9">
                  <c:v>0.17318196422833901</c:v>
                </c:pt>
                <c:pt idx="10">
                  <c:v>0.165008871444701</c:v>
                </c:pt>
                <c:pt idx="11">
                  <c:v>0.153668791536688</c:v>
                </c:pt>
                <c:pt idx="12">
                  <c:v>0.131801217835396</c:v>
                </c:pt>
                <c:pt idx="13">
                  <c:v>0.129228761013815</c:v>
                </c:pt>
                <c:pt idx="14">
                  <c:v>0.122663643793003</c:v>
                </c:pt>
                <c:pt idx="15">
                  <c:v>0.110312650828552</c:v>
                </c:pt>
                <c:pt idx="16">
                  <c:v>0.103418803418803</c:v>
                </c:pt>
                <c:pt idx="17">
                  <c:v>9.7901329524228101E-2</c:v>
                </c:pt>
                <c:pt idx="18">
                  <c:v>9.5612582781456998E-2</c:v>
                </c:pt>
                <c:pt idx="19">
                  <c:v>9.4072895027922404E-2</c:v>
                </c:pt>
                <c:pt idx="20">
                  <c:v>9.3586387434554996E-2</c:v>
                </c:pt>
              </c:numCache>
            </c:numRef>
          </c:xVal>
          <c:yVal>
            <c:numRef>
              <c:f>'[Таблицы_с_хим_составом_и_расчётами.xls]железистость клинопироксена'!$T$2:$T$22</c:f>
              <c:numCache>
                <c:formatCode>General</c:formatCode>
                <c:ptCount val="21"/>
                <c:pt idx="0">
                  <c:v>0.06</c:v>
                </c:pt>
                <c:pt idx="1">
                  <c:v>0.01</c:v>
                </c:pt>
                <c:pt idx="2">
                  <c:v>0.08</c:v>
                </c:pt>
                <c:pt idx="3">
                  <c:v>0.1</c:v>
                </c:pt>
                <c:pt idx="4">
                  <c:v>0</c:v>
                </c:pt>
                <c:pt idx="5">
                  <c:v>7.0000000000000007E-2</c:v>
                </c:pt>
                <c:pt idx="6">
                  <c:v>0.03</c:v>
                </c:pt>
                <c:pt idx="7">
                  <c:v>0.44</c:v>
                </c:pt>
                <c:pt idx="8">
                  <c:v>0.08</c:v>
                </c:pt>
                <c:pt idx="9">
                  <c:v>0.4</c:v>
                </c:pt>
                <c:pt idx="10">
                  <c:v>0.28999999999999998</c:v>
                </c:pt>
                <c:pt idx="11">
                  <c:v>0.04</c:v>
                </c:pt>
                <c:pt idx="12">
                  <c:v>0.72</c:v>
                </c:pt>
                <c:pt idx="13">
                  <c:v>0.46</c:v>
                </c:pt>
                <c:pt idx="14">
                  <c:v>0.41</c:v>
                </c:pt>
                <c:pt idx="15">
                  <c:v>0.65</c:v>
                </c:pt>
                <c:pt idx="16">
                  <c:v>0.84</c:v>
                </c:pt>
                <c:pt idx="17">
                  <c:v>0.48</c:v>
                </c:pt>
                <c:pt idx="18">
                  <c:v>0.68</c:v>
                </c:pt>
                <c:pt idx="19">
                  <c:v>0.92</c:v>
                </c:pt>
                <c:pt idx="20">
                  <c:v>0.86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DDAE-45D3-817D-388F37F73B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6501785"/>
        <c:axId val="746694193"/>
      </c:scatterChart>
      <c:valAx>
        <c:axId val="666501785"/>
        <c:scaling>
          <c:orientation val="minMax"/>
        </c:scaling>
        <c:delete val="1"/>
        <c:axPos val="b"/>
        <c:numFmt formatCode="0.0" sourceLinked="0"/>
        <c:majorTickMark val="in"/>
        <c:minorTickMark val="none"/>
        <c:tickLblPos val="nextTo"/>
        <c:crossAx val="746694193"/>
        <c:crosses val="autoZero"/>
        <c:crossBetween val="midCat"/>
      </c:valAx>
      <c:valAx>
        <c:axId val="746694193"/>
        <c:scaling>
          <c:orientation val="minMax"/>
        </c:scaling>
        <c:delete val="1"/>
        <c:axPos val="l"/>
        <c:numFmt formatCode="General" sourceLinked="1"/>
        <c:majorTickMark val="cross"/>
        <c:minorTickMark val="none"/>
        <c:tickLblPos val="nextTo"/>
        <c:crossAx val="666501785"/>
        <c:crosses val="autoZero"/>
        <c:crossBetween val="midCat"/>
      </c:valAx>
    </c:plotArea>
    <c:plotVisOnly val="1"/>
    <c:dispBlanksAs val="gap"/>
    <c:showDLblsOverMax val="0"/>
    <c:extLst>
      <c:ext uri="{0b15fc19-7d7d-44ad-8c2d-2c3a37ce22c3}">
        <chartProps xmlns="https://web.wps.cn/et/2018/main" chartId="{908f67aa-c0d5-4fca-ae0d-5caf644f00cd}"/>
      </c:ext>
    </c:extLst>
  </c:chart>
  <c:spPr>
    <a:noFill/>
    <a:ln w="9525" cap="flat" cmpd="sng" algn="ctr">
      <a:noFill/>
      <a:prstDash val="solid"/>
      <a:round/>
    </a:ln>
    <a:effectLst/>
  </c:spPr>
  <c:txPr>
    <a:bodyPr wrap="square"/>
    <a:lstStyle/>
    <a:p>
      <a:pPr>
        <a:defRPr lang="ru-RU"/>
      </a:pPr>
      <a:endParaRPr lang="ru-RU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BE23CB-29A3-49AE-B1BD-ED88B6C71C96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5E3EDC-E2D3-4B6D-B616-EA10D745DEB5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E3EDC-E2D3-4B6D-B616-EA10D745DEB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9235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 них 16 отвечают диопсиду  у трёх содержание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более 0.5%, что соответствует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хромдиопсиду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13 – ряду энстатит －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ферросиллит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5 – авгиту (в зерне 75 содержание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0.84%), 2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пижонита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(содержание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CaO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до 3.27%), и 1 пироксен соответствующий по составу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фассаиту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повышенным содержанием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9.81%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пониженным содержанием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SiO</a:t>
            </a:r>
            <a:r>
              <a:rPr lang="en-US" sz="1200" kern="1200" baseline="-250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47.17%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E3EDC-E2D3-4B6D-B616-EA10D745DEB5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615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</a:t>
            </a:r>
            <a:r>
              <a:rPr lang="ru-RU" dirty="0" err="1"/>
              <a:t>интерпритации</a:t>
            </a:r>
            <a:r>
              <a:rPr lang="ru-RU" dirty="0"/>
              <a:t>  </a:t>
            </a:r>
            <a:r>
              <a:rPr lang="ru-RU" dirty="0" err="1"/>
              <a:t>источнико</a:t>
            </a:r>
            <a:r>
              <a:rPr lang="ru-RU" dirty="0"/>
              <a:t> в сноса  по пироксенам были выбраны диаграммы составов </a:t>
            </a:r>
            <a:r>
              <a:rPr lang="ru-RU" dirty="0" err="1"/>
              <a:t>клинопироксенов</a:t>
            </a:r>
            <a:r>
              <a:rPr lang="ru-RU" dirty="0"/>
              <a:t> из  с нанесёнными анализами  из всей выборки </a:t>
            </a:r>
            <a:r>
              <a:rPr lang="ru-RU" dirty="0" err="1"/>
              <a:t>габброноритов</a:t>
            </a:r>
            <a:r>
              <a:rPr lang="ru-RU" dirty="0"/>
              <a:t> </a:t>
            </a:r>
            <a:r>
              <a:rPr lang="ru-RU" dirty="0" err="1"/>
              <a:t>Бирхинского</a:t>
            </a:r>
            <a:r>
              <a:rPr lang="ru-RU" dirty="0"/>
              <a:t> </a:t>
            </a:r>
            <a:r>
              <a:rPr lang="ru-RU" dirty="0" err="1"/>
              <a:t>габбрового</a:t>
            </a:r>
            <a:r>
              <a:rPr lang="ru-RU" dirty="0"/>
              <a:t> массива.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Пижонит является высокотемпературным минералом и вероятно его источником являются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габбронориты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Источник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фассаита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территории бухты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Харюзовая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 определён. Кристаллизация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фассаита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может происходить как в метасоматических, так и в метаморфических породах [Е.В. Пушкарев, А.П. Бирюзова, Т.Я. Гуляева]. Возможно, его источником являются зоны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скарнирования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карбонатных пород или амфиболитов на контакте с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габброидами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2 зерна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пижонита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－ высокотемпературного железо-магнезиального пироксена.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E3EDC-E2D3-4B6D-B616-EA10D745DEB5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274762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Химический состав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зёрн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полевых шпатов служит характерным признаком определённых горных пород, поскольку полевые шпаты образуют ряды твёрдых растворов между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Ca, Na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членами. Основываясь на полученных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микрозондовых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анализах была построена диаграмма составов полевых шпатов. В статье Пушкарёва Е.В. приведены диаграммы составов плагиоклазов из различных пород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Бирхинского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массива. Наибольшее сходство наблюдается с диаграммой состава полевых шпатов из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габброноритов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но несколько зёрен всё же имеет более щелочной состав (рис. 28). Следовательно, можно предполагать, что источником сноса полевых шпатов являются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габбронориты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Бирхинского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массива, а также, возможно, граниты, прорывающие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габброиды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Бирхинского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массива.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E3EDC-E2D3-4B6D-B616-EA10D745DEB5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30416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Гранат является одним из таких минералов индикаторов. Его химический состав позволяет предположить в каких породах он образовался. Составы изученных гранатов были нанесены на Сводную диаграмму составов гранатов с полями различных фаций метаморфизма (рис. 24.). Зелёными треугольниками обозначены гранаты с сильно преобладающим кальциевым компонентом. Это гранаты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уграндитовой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подгруппы андрадит-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гроссулярового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гроссуляр-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андрадитого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 состава, образующиеся в контактово-метасоматических породах － скарнах. В районе бухты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Харюзовая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данные группы гранатов предположительно слагают линзы гранатовых скарнов среди полосчатых роговиков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экзоконтакте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Бирхинского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габбрового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массива. Гранат преимущественно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альмандиного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состава имеет некоторые вариаций в состава.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Таблица «Парагенетические типы породообразующих гранатов»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 Соболеву Н.В., 1964. 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E3EDC-E2D3-4B6D-B616-EA10D745DEB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4769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E3EDC-E2D3-4B6D-B616-EA10D745DEB5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47474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E3EDC-E2D3-4B6D-B616-EA10D745DEB5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2927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 работе изучен минеральный состав серого шлиха, отобранный в прибрежной зоне бухты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Харюзовая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расположенной на озере Байкал в Иркутской области в 14 км на юго-восток от посёлка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Еланцы.Для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его отбора использован шлиховой метод, являющийся важным при геологических изысканиях. На наш взгляд данный метод подходит для изучения состава пород слагающие борта и днище бухты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харюзовая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. Долина имеет корытообразную форму с крутыми склонами. Днище долины заполнено делювиально-коллювиальными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отложениями.Озеро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Байкал представляет собой водный бассейн, заполнивший рифтовую долину растяжения с очень крутыми бортами , угол падения которых, в некоторых случаях, близок к вертикальным. Таким образом, в узкой прибрежной зоне  в большей степени преобладают продукты размыва геологических комплексов и горных пород, непосредственно формирующих борта и дно конкретных долин. Перенос дезинтегрированного, детритового материала из удалённых комплексов и даже из соседних долин маловероятен по причине крутого погружения поверхности дна в прибрежной зоне.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Таким образом, цель работы получить данные о составе пород и геологических комплексов бухты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Харюзовая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 помощи анализа минерального состава серого шлиха.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E3EDC-E2D3-4B6D-B616-EA10D745DEB5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1804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Бухта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Харюзовая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расположена в Крестовской зоне Ольхонского композитного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террейна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который сформировался вдоль южной границы Сибирского кратона в результате, закрытия Палеоазиатского океана в его северной части за счёт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причленения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различных по возрасту и геодинамической природе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террейнов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 окраине кратона.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Террейн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представлен гетерогенной структурой, которая состоит из отдельных блоков, различных по составу пород, степени метаморфической переработки, возрасту и геодинамическим условиям их образования. значительную часть слагают основные породы по составу соответствующие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амфиболитам . В геологическом строении бухты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Харюзовая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принимают участие разнообразные породы . Юго-западный борт бухты сложен карбонатными породами, которые обрываются в Байкал в виде крутой скалы Цаган-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Заба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Северо-восточный борт сложен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аповулканогенными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амфиболитами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цаган-забинского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комплекса. Восточные береговые обрывы представлены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габброидами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различными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пироксенитами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 ультраосновными породами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Бирхинского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массива [Пушкарёв и др., 2023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]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E3EDC-E2D3-4B6D-B616-EA10D745DEB5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63080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Амфиболиты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габброиды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прорваны крупным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субширотным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телом биотитовых и биотит-амфиболовых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гранитоидов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(рис. 6в). В восточной части бухты в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экзоконтакте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обнажены роговики предположительно. В них содержатся линзы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скарнированных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гранатовых пород.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E3EDC-E2D3-4B6D-B616-EA10D745DEB5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04424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исследования минерального состава была использована 50 граммовая навеска серого шлиха, полученного при промывке в лотке пляжного песка бухты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Харюзовая</a:t>
            </a: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На первом этапе шлих был разделен по крупности на 4 фракции методом просеивания на лабораторных ситах вы результате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Вторым этапом стало взвешивание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E3EDC-E2D3-4B6D-B616-EA10D745DEB5}" type="slidenum">
              <a:rPr lang="ru-RU" smtClean="0"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а третьем этапе для каждой по крупности фракции проведена магнитная сепарация. Разделение производилось с помощью ручного магнита в чехле (РМЧ) и лабораторным магнитом Сочнева, используя его вторую и третью стороны. В результате были выделены следующие фракции:</a:t>
            </a:r>
          </a:p>
          <a:p>
            <a:r>
              <a:rPr lang="ru-RU" dirty="0"/>
              <a:t>Дальнейшее исследование проводилось на фракции – 05 +025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E3EDC-E2D3-4B6D-B616-EA10D745DEB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89847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После разделения шлиха на фракции по крупности 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магнитности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была выполнена визуальная диагностика минералов во всех полученных фракциях на стереомикроскопе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XTL-2300.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 затем были выбраны зёрна  минералов и вмонтированы в эпоксидную шашку. Определение состава минералов осуществлялось на микроанализаторе 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Cameca S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Х-100 с пятью волновыми спектрометрами в ЦКП «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Геоаналиитик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» Института геологии и геохимии им. акад. А.Н.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Заварицкого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УрО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РАН.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E3EDC-E2D3-4B6D-B616-EA10D745DEB5}" type="slidenum">
              <a:rPr lang="ru-RU" smtClean="0"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Клинопироксены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окрашены в темно-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зел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ë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ный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или салатовый (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хромдиопсид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цвет.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5E3EDC-E2D3-4B6D-B616-EA10D745DEB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50460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мещающий образ слайда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Замещающий текст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Минералы группы граната представлены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изометричными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полупрозрачными зёрнами, обладающими различной окраской: жёлтой, желтовато-коричневой, коричнево-красной, красной, розовой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Зёрна циркона в шлихе прозрачны, бесцветны или обладают желтоватой окраской, имеют несколько типичных форм. Полупрозрачные зёрна жёлтого и коричневого цвета средней степени окатанности методом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микрозондового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анализа были определены, в котором содержание фтора достигает 0.95%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Для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интерпритации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источников сноса было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выбранно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несколько индикаторных минералов.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ru-RU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ru-RU" alt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AD80-2E1D-4F03-845A-74AE23076871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B348-EE86-4393-BE88-5592BA869E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AD80-2E1D-4F03-845A-74AE23076871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B348-EE86-4393-BE88-5592BA869E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AD80-2E1D-4F03-845A-74AE23076871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B348-EE86-4393-BE88-5592BA869E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AD80-2E1D-4F03-845A-74AE23076871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B348-EE86-4393-BE88-5592BA869E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AD80-2E1D-4F03-845A-74AE23076871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B348-EE86-4393-BE88-5592BA869E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AD80-2E1D-4F03-845A-74AE23076871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B348-EE86-4393-BE88-5592BA869E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AD80-2E1D-4F03-845A-74AE23076871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B348-EE86-4393-BE88-5592BA869E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AD80-2E1D-4F03-845A-74AE23076871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B348-EE86-4393-BE88-5592BA869E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AD80-2E1D-4F03-845A-74AE23076871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B348-EE86-4393-BE88-5592BA869E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AD80-2E1D-4F03-845A-74AE23076871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B348-EE86-4393-BE88-5592BA869E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88AD80-2E1D-4F03-845A-74AE23076871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77B348-EE86-4393-BE88-5592BA869E39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88AD80-2E1D-4F03-845A-74AE23076871}" type="datetimeFigureOut">
              <a:rPr lang="ru-RU" smtClean="0"/>
              <a:t>21.04.2026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77B348-EE86-4393-BE88-5592BA869E3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5410" y="2235200"/>
            <a:ext cx="9401175" cy="2387600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3600" dirty="0"/>
              <a:t>Минеральный состав пляжного песка бухты </a:t>
            </a:r>
            <a:r>
              <a:rPr lang="ru-RU" sz="3600" dirty="0" err="1"/>
              <a:t>Харюзовая</a:t>
            </a:r>
            <a:r>
              <a:rPr lang="ru-RU" sz="3600" dirty="0"/>
              <a:t> на Байкале как индикатор вероятных источников </a:t>
            </a:r>
            <a:r>
              <a:rPr lang="ru-RU" sz="4000" dirty="0"/>
              <a:t>сноса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3997" y="5030816"/>
            <a:ext cx="9144000" cy="1655762"/>
          </a:xfrm>
        </p:spPr>
        <p:txBody>
          <a:bodyPr>
            <a:normAutofit/>
          </a:bodyPr>
          <a:lstStyle/>
          <a:p>
            <a:pPr algn="r"/>
            <a:r>
              <a:rPr lang="ru-RU" dirty="0"/>
              <a:t>Яшнов Р.А. , Пушкарев Е.В.</a:t>
            </a:r>
          </a:p>
          <a:p>
            <a:pPr algn="r"/>
            <a:r>
              <a:rPr lang="ru-RU" dirty="0"/>
              <a:t>ИГГ УрО РАН им. Заварицкого</a:t>
            </a:r>
          </a:p>
          <a:p>
            <a:pPr algn="r"/>
            <a:r>
              <a:rPr lang="ru-RU" sz="1800" dirty="0"/>
              <a:t>Выполнено в  рамках курсовой работы по минералогии на 2 курсе в УГГУ</a:t>
            </a:r>
            <a:endParaRPr lang="ru-RU" dirty="0"/>
          </a:p>
          <a:p>
            <a:endParaRPr lang="ru-RU" dirty="0"/>
          </a:p>
        </p:txBody>
      </p:sp>
      <p:sp>
        <p:nvSpPr>
          <p:cNvPr id="4" name="Заголовок 1"/>
          <p:cNvSpPr txBox="1"/>
          <p:nvPr/>
        </p:nvSpPr>
        <p:spPr>
          <a:xfrm>
            <a:off x="2700562" y="171422"/>
            <a:ext cx="7305961" cy="193446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XXXII молодежная научная школа</a:t>
            </a:r>
            <a:br>
              <a:rPr lang="ru-RU" sz="20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«Металлогения древних и современных океанов-2026»</a:t>
            </a:r>
            <a:endParaRPr lang="ru-R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«Стратегические элементы: минералого-геохимические и цифровые модели»</a:t>
            </a:r>
            <a:endParaRPr lang="ru-R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ru-RU" sz="2000" dirty="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(20–24 апреля 2026 г., г. Миасс)</a:t>
            </a:r>
            <a:endParaRPr lang="ru-RU" sz="2000" dirty="0">
              <a:latin typeface="+mn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2" y="159493"/>
            <a:ext cx="1937020" cy="154192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7922" r="6207"/>
          <a:stretch>
            <a:fillRect/>
          </a:stretch>
        </p:blipFill>
        <p:spPr>
          <a:xfrm>
            <a:off x="9608672" y="171422"/>
            <a:ext cx="2545883" cy="154192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462" y="309489"/>
            <a:ext cx="1127292" cy="124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92504" y="143183"/>
            <a:ext cx="5606988" cy="602541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Минеральный состав шлиха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94441" y="825623"/>
            <a:ext cx="1160311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/>
              <a:t>В результате визуальной и инструментальной диагностики в шлихе были определены следующие группы минералов: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Оксидные минералы: магнетит, титаномагнетит, ильменит, шпинель, рутил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Пироксен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Полевой шпат 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Гранат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Титанит (в том числе </a:t>
            </a:r>
            <a:r>
              <a:rPr lang="ru-RU" sz="2400" dirty="0" err="1"/>
              <a:t>фтортитанит</a:t>
            </a:r>
            <a:r>
              <a:rPr lang="ru-RU" sz="2400" dirty="0"/>
              <a:t>)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Оливин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Амфибол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Биотит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Циркон</a:t>
            </a: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ru-RU" sz="2400" dirty="0"/>
              <a:t>Кварц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8" y="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Причины отсутствия хромшпинелида в выборке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4235" y="1240474"/>
            <a:ext cx="8863527" cy="43770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3962" y="5725550"/>
            <a:ext cx="714407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/>
              <a:t>А) Включения </a:t>
            </a:r>
            <a:r>
              <a:rPr lang="ru-RU" sz="2000" dirty="0" err="1"/>
              <a:t>хромшпенелида</a:t>
            </a:r>
            <a:r>
              <a:rPr lang="ru-RU" sz="2000" dirty="0"/>
              <a:t> в </a:t>
            </a:r>
            <a:r>
              <a:rPr lang="ru-RU" sz="2000" dirty="0" err="1"/>
              <a:t>клинопироксене</a:t>
            </a:r>
            <a:r>
              <a:rPr lang="ru-RU" sz="2000" dirty="0"/>
              <a:t>  </a:t>
            </a:r>
            <a:r>
              <a:rPr lang="ru-RU" sz="2000" dirty="0" err="1"/>
              <a:t>анкарамитов</a:t>
            </a:r>
            <a:endParaRPr lang="ru-RU" sz="2000" dirty="0"/>
          </a:p>
          <a:p>
            <a:pPr algn="ctr"/>
            <a:r>
              <a:rPr lang="ru-RU" sz="2000" dirty="0"/>
              <a:t>Б) Двухфазное зерно хромшпинелида.</a:t>
            </a:r>
          </a:p>
          <a:p>
            <a:pPr algn="ctr"/>
            <a:r>
              <a:rPr lang="en-US" sz="2000" dirty="0"/>
              <a:t>[</a:t>
            </a:r>
            <a:r>
              <a:rPr lang="ru-RU" sz="2000" dirty="0"/>
              <a:t>Пушкарев и др., 2023</a:t>
            </a:r>
            <a:r>
              <a:rPr lang="en-US" sz="2000" dirty="0"/>
              <a:t>]</a:t>
            </a:r>
            <a:endParaRPr lang="ru-RU" sz="20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21" b="22280"/>
          <a:stretch>
            <a:fillRect/>
          </a:stretch>
        </p:blipFill>
        <p:spPr>
          <a:xfrm>
            <a:off x="1947995" y="4415892"/>
            <a:ext cx="8296010" cy="20547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094" y="1359549"/>
            <a:ext cx="5493811" cy="28864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07892" y="-10633"/>
            <a:ext cx="67762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600" dirty="0">
                <a:latin typeface="+mj-lt"/>
              </a:rPr>
              <a:t>Фотографии пироксена </a:t>
            </a:r>
          </a:p>
          <a:p>
            <a:pPr algn="ctr"/>
            <a:r>
              <a:rPr lang="ru-RU" sz="3600" dirty="0">
                <a:latin typeface="+mj-lt"/>
              </a:rPr>
              <a:t>Размер фракции -0.5 мм +0.25 мм</a:t>
            </a:r>
          </a:p>
        </p:txBody>
      </p:sp>
      <p:sp>
        <p:nvSpPr>
          <p:cNvPr id="10" name="Овал 9"/>
          <p:cNvSpPr/>
          <p:nvPr/>
        </p:nvSpPr>
        <p:spPr>
          <a:xfrm>
            <a:off x="3859619" y="1935806"/>
            <a:ext cx="3051544" cy="184709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2" name="Прямая со стрелкой 11"/>
          <p:cNvCxnSpPr/>
          <p:nvPr/>
        </p:nvCxnSpPr>
        <p:spPr>
          <a:xfrm>
            <a:off x="2881423" y="2562372"/>
            <a:ext cx="978196" cy="1800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818707" y="2054540"/>
            <a:ext cx="2062716" cy="101566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Зерна светло-зелёного </a:t>
            </a:r>
            <a:r>
              <a:rPr lang="ru-RU" sz="2000" dirty="0" err="1"/>
              <a:t>хромдиопсида</a:t>
            </a:r>
            <a:endParaRPr lang="ru-RU" sz="2000" dirty="0"/>
          </a:p>
        </p:txBody>
      </p:sp>
      <p:cxnSp>
        <p:nvCxnSpPr>
          <p:cNvPr id="18" name="Прямая со стрелкой 17"/>
          <p:cNvCxnSpPr/>
          <p:nvPr/>
        </p:nvCxnSpPr>
        <p:spPr>
          <a:xfrm flipH="1">
            <a:off x="8304028" y="2446169"/>
            <a:ext cx="1201479" cy="18000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9505507" y="2077581"/>
            <a:ext cx="2115879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Неопределённый </a:t>
            </a:r>
            <a:r>
              <a:rPr lang="ru-RU" sz="2000" dirty="0" err="1"/>
              <a:t>клинопироксен</a:t>
            </a:r>
            <a:endParaRPr lang="ru-RU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2881423" y="4700628"/>
            <a:ext cx="20095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Ортопироксен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493237" y="4700628"/>
            <a:ext cx="189712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err="1"/>
              <a:t>Клинопироксен</a:t>
            </a:r>
            <a:endParaRPr lang="ru-RU" sz="20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595" y="2703749"/>
            <a:ext cx="6376963" cy="1788411"/>
          </a:xfrm>
        </p:spPr>
      </p:pic>
      <p:sp>
        <p:nvSpPr>
          <p:cNvPr id="7" name="TextBox 6"/>
          <p:cNvSpPr txBox="1"/>
          <p:nvPr/>
        </p:nvSpPr>
        <p:spPr>
          <a:xfrm>
            <a:off x="279190" y="4622180"/>
            <a:ext cx="609777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buNone/>
            </a:pPr>
            <a:r>
              <a:rPr lang="ru-RU" sz="2000" dirty="0">
                <a:effectLst/>
                <a:cs typeface="SimSun" panose="02010600030101010101" pitchFamily="2" charset="-122"/>
              </a:rPr>
              <a:t>Зерн</a:t>
            </a:r>
            <a:r>
              <a:rPr lang="ru-RU" sz="2000" dirty="0">
                <a:cs typeface="SimSun" panose="02010600030101010101" pitchFamily="2" charset="-122"/>
              </a:rPr>
              <a:t>а</a:t>
            </a:r>
            <a:r>
              <a:rPr lang="ru-RU" sz="2000" dirty="0">
                <a:effectLst/>
                <a:cs typeface="SimSun" panose="02010600030101010101" pitchFamily="2" charset="-122"/>
              </a:rPr>
              <a:t> граната различной окраски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0144" y="820364"/>
            <a:ext cx="5555181" cy="5555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583132" y="-10633"/>
            <a:ext cx="50257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dirty="0">
                <a:latin typeface="+mj-lt"/>
              </a:rPr>
              <a:t>Фотографии зерен циркона и граната</a:t>
            </a:r>
          </a:p>
          <a:p>
            <a:pPr algn="ctr"/>
            <a:r>
              <a:rPr lang="ru-RU" sz="2400" dirty="0">
                <a:latin typeface="+mj-lt"/>
              </a:rPr>
              <a:t>Размер фракции -0.5 мм +0.25 мм</a:t>
            </a:r>
          </a:p>
        </p:txBody>
      </p:sp>
      <p:sp>
        <p:nvSpPr>
          <p:cNvPr id="10" name="Овал 9"/>
          <p:cNvSpPr/>
          <p:nvPr/>
        </p:nvSpPr>
        <p:spPr>
          <a:xfrm>
            <a:off x="8486775" y="2400300"/>
            <a:ext cx="2009775" cy="197167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060216" y="6375545"/>
            <a:ext cx="45750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Зерна циркона призматического облика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6811" y="38869"/>
            <a:ext cx="10515600" cy="543837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Состав пироксена</a:t>
            </a:r>
          </a:p>
        </p:txBody>
      </p:sp>
      <p:pic>
        <p:nvPicPr>
          <p:cNvPr id="5132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6" y="582706"/>
            <a:ext cx="8050306" cy="6070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Группа 14"/>
          <p:cNvGrpSpPr/>
          <p:nvPr/>
        </p:nvGrpSpPr>
        <p:grpSpPr>
          <a:xfrm>
            <a:off x="7097331" y="1691934"/>
            <a:ext cx="4990112" cy="3862705"/>
            <a:chOff x="7097331" y="1727631"/>
            <a:chExt cx="4990112" cy="4397462"/>
          </a:xfrm>
        </p:grpSpPr>
        <p:grpSp>
          <p:nvGrpSpPr>
            <p:cNvPr id="14" name="Группа 13"/>
            <p:cNvGrpSpPr/>
            <p:nvPr/>
          </p:nvGrpSpPr>
          <p:grpSpPr>
            <a:xfrm>
              <a:off x="8093772" y="1727631"/>
              <a:ext cx="2997230" cy="636827"/>
              <a:chOff x="8154864" y="1518443"/>
              <a:chExt cx="2997230" cy="636827"/>
            </a:xfrm>
          </p:grpSpPr>
          <p:pic>
            <p:nvPicPr>
              <p:cNvPr id="9" name="Рисунок 8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68479" y="1518443"/>
                <a:ext cx="2785967" cy="23671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sp>
            <p:nvSpPr>
              <p:cNvPr id="10" name="TextBox 9"/>
              <p:cNvSpPr txBox="1"/>
              <p:nvPr/>
            </p:nvSpPr>
            <p:spPr>
              <a:xfrm>
                <a:off x="8154864" y="1755160"/>
                <a:ext cx="2997230" cy="400110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ru-RU" sz="2000" dirty="0"/>
                  <a:t>1       2        3       4       5      6  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7097331" y="2370219"/>
              <a:ext cx="4990112" cy="375487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lvl="0"/>
              <a:r>
                <a:rPr lang="ru-RU" sz="2000" dirty="0"/>
                <a:t>1. Ортопироксен ряда энстатит-</a:t>
              </a:r>
              <a:r>
                <a:rPr lang="ru-RU" sz="2000" dirty="0" err="1"/>
                <a:t>ферросилит</a:t>
              </a:r>
              <a:r>
                <a:rPr lang="ru-RU" sz="2000" dirty="0"/>
                <a:t> с содержанием </a:t>
              </a:r>
              <a:r>
                <a:rPr lang="en-US" sz="2000" dirty="0" err="1"/>
                <a:t>FeO</a:t>
              </a:r>
              <a:r>
                <a:rPr lang="en-US" sz="2000" dirty="0"/>
                <a:t> </a:t>
              </a:r>
              <a:r>
                <a:rPr lang="ru-RU" sz="2000" dirty="0"/>
                <a:t>более 50%</a:t>
              </a:r>
            </a:p>
            <a:p>
              <a:pPr lvl="0"/>
              <a:r>
                <a:rPr lang="ru-RU" sz="2000" dirty="0"/>
                <a:t>2. Ортопироксен ряда энстатит-</a:t>
              </a:r>
              <a:r>
                <a:rPr lang="ru-RU" sz="2000" dirty="0" err="1"/>
                <a:t>ферросилит</a:t>
              </a:r>
              <a:r>
                <a:rPr lang="ru-RU" sz="2000" dirty="0"/>
                <a:t> с содержанием </a:t>
              </a:r>
              <a:r>
                <a:rPr lang="en-US" sz="2000" dirty="0" err="1"/>
                <a:t>FeO</a:t>
              </a:r>
              <a:r>
                <a:rPr lang="en-US" sz="2000" dirty="0"/>
                <a:t> </a:t>
              </a:r>
              <a:r>
                <a:rPr lang="ru-RU" sz="2000" dirty="0"/>
                <a:t>менее 50%</a:t>
              </a:r>
            </a:p>
            <a:p>
              <a:pPr lvl="0"/>
              <a:r>
                <a:rPr lang="ru-RU" sz="2000" dirty="0"/>
                <a:t>3. Пижонит</a:t>
              </a:r>
            </a:p>
            <a:p>
              <a:pPr lvl="0"/>
              <a:r>
                <a:rPr lang="ru-RU" sz="2000" dirty="0"/>
                <a:t>4. Авгит</a:t>
              </a:r>
            </a:p>
            <a:p>
              <a:pPr lvl="0"/>
              <a:r>
                <a:rPr lang="ru-RU" sz="2000" dirty="0"/>
                <a:t>5. Диопсид</a:t>
              </a:r>
            </a:p>
            <a:p>
              <a:pPr lvl="0"/>
              <a:r>
                <a:rPr lang="ru-RU" sz="2000" dirty="0"/>
                <a:t>6. </a:t>
              </a:r>
              <a:r>
                <a:rPr lang="ru-RU" sz="2000" dirty="0" err="1"/>
                <a:t>Фассаит</a:t>
              </a:r>
              <a:endParaRPr lang="ru-RU" sz="2000" dirty="0"/>
            </a:p>
            <a:p>
              <a:r>
                <a:rPr lang="ru-RU" sz="2000" dirty="0"/>
                <a:t>Сводная диаграмма составов пироксенов. Поля по [</a:t>
              </a:r>
              <a:r>
                <a:rPr lang="en-US" sz="2000" dirty="0"/>
                <a:t>Morimoto M., 1988]. </a:t>
              </a:r>
            </a:p>
            <a:p>
              <a:pPr lvl="0"/>
              <a:endParaRPr lang="ru-RU" sz="2000" dirty="0"/>
            </a:p>
            <a:p>
              <a:endParaRPr lang="ru-RU" dirty="0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2001324" y="779887"/>
            <a:ext cx="7614676" cy="5445171"/>
            <a:chOff x="6523278" y="68036"/>
            <a:chExt cx="4675812" cy="3343622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8432" y="130290"/>
              <a:ext cx="4400658" cy="2855003"/>
            </a:xfrm>
            <a:prstGeom prst="rect">
              <a:avLst/>
            </a:prstGeom>
            <a:ln>
              <a:noFill/>
            </a:ln>
          </p:spPr>
        </p:pic>
        <p:graphicFrame>
          <p:nvGraphicFramePr>
            <p:cNvPr id="6" name="Диаграмма 5"/>
            <p:cNvGraphicFramePr/>
            <p:nvPr/>
          </p:nvGraphicFramePr>
          <p:xfrm>
            <a:off x="6523278" y="68036"/>
            <a:ext cx="3739208" cy="33436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</p:grpSp>
      <p:sp>
        <p:nvSpPr>
          <p:cNvPr id="20" name="TextBox 19"/>
          <p:cNvSpPr txBox="1"/>
          <p:nvPr/>
        </p:nvSpPr>
        <p:spPr>
          <a:xfrm>
            <a:off x="1296942" y="75498"/>
            <a:ext cx="95542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+mj-lt"/>
              </a:rPr>
              <a:t>Вариации химического состава </a:t>
            </a:r>
            <a:r>
              <a:rPr lang="ru-RU" sz="3600" dirty="0" err="1">
                <a:latin typeface="+mj-lt"/>
              </a:rPr>
              <a:t>клинопироксена</a:t>
            </a:r>
            <a:endParaRPr lang="ru-RU" sz="3600" dirty="0">
              <a:latin typeface="+mj-lt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312247" y="5776676"/>
            <a:ext cx="14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Fe/(</a:t>
            </a:r>
            <a:r>
              <a:rPr lang="en-US" sz="2000" dirty="0" err="1"/>
              <a:t>Mg+Fe</a:t>
            </a:r>
            <a:r>
              <a:rPr lang="en-US" sz="2000" dirty="0"/>
              <a:t>)</a:t>
            </a:r>
            <a:endParaRPr lang="ru-RU" sz="2000" dirty="0"/>
          </a:p>
        </p:txBody>
      </p:sp>
      <p:sp>
        <p:nvSpPr>
          <p:cNvPr id="40" name="TextBox 39"/>
          <p:cNvSpPr txBox="1"/>
          <p:nvPr/>
        </p:nvSpPr>
        <p:spPr>
          <a:xfrm rot="16200000">
            <a:off x="1140265" y="2751594"/>
            <a:ext cx="14641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000" dirty="0"/>
              <a:t>Al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3</a:t>
            </a:r>
            <a:r>
              <a:rPr lang="ru-RU" sz="2000" dirty="0"/>
              <a:t> </a:t>
            </a:r>
            <a:r>
              <a:rPr lang="ru-RU" sz="2000" dirty="0" err="1"/>
              <a:t>мас</a:t>
            </a:r>
            <a:r>
              <a:rPr lang="ru-RU" sz="2000" dirty="0"/>
              <a:t>.% 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2129579" y="518268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</a:t>
            </a:r>
            <a:endParaRPr lang="ru-RU" sz="2000" dirty="0"/>
          </a:p>
        </p:txBody>
      </p:sp>
      <p:sp>
        <p:nvSpPr>
          <p:cNvPr id="47" name="TextBox 46"/>
          <p:cNvSpPr txBox="1"/>
          <p:nvPr/>
        </p:nvSpPr>
        <p:spPr>
          <a:xfrm>
            <a:off x="1935615" y="2554296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3.0</a:t>
            </a:r>
            <a:endParaRPr lang="ru-RU" sz="2000" dirty="0"/>
          </a:p>
        </p:txBody>
      </p:sp>
      <p:sp>
        <p:nvSpPr>
          <p:cNvPr id="48" name="TextBox 47"/>
          <p:cNvSpPr txBox="1"/>
          <p:nvPr/>
        </p:nvSpPr>
        <p:spPr>
          <a:xfrm>
            <a:off x="1935615" y="3429000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2.0</a:t>
            </a:r>
            <a:endParaRPr lang="ru-RU" sz="2000" dirty="0"/>
          </a:p>
        </p:txBody>
      </p:sp>
      <p:sp>
        <p:nvSpPr>
          <p:cNvPr id="49" name="TextBox 48"/>
          <p:cNvSpPr txBox="1"/>
          <p:nvPr/>
        </p:nvSpPr>
        <p:spPr>
          <a:xfrm>
            <a:off x="1935615" y="4306461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1.0</a:t>
            </a:r>
            <a:endParaRPr lang="ru-RU" sz="2000" dirty="0"/>
          </a:p>
        </p:txBody>
      </p:sp>
      <p:sp>
        <p:nvSpPr>
          <p:cNvPr id="50" name="TextBox 49"/>
          <p:cNvSpPr txBox="1"/>
          <p:nvPr/>
        </p:nvSpPr>
        <p:spPr>
          <a:xfrm>
            <a:off x="4920000" y="5477775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0.2</a:t>
            </a:r>
            <a:endParaRPr lang="ru-RU" sz="2000" dirty="0"/>
          </a:p>
        </p:txBody>
      </p:sp>
      <p:sp>
        <p:nvSpPr>
          <p:cNvPr id="51" name="TextBox 50"/>
          <p:cNvSpPr txBox="1"/>
          <p:nvPr/>
        </p:nvSpPr>
        <p:spPr>
          <a:xfrm>
            <a:off x="3641015" y="5477775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0.1</a:t>
            </a:r>
            <a:endParaRPr lang="ru-RU" sz="2000" dirty="0"/>
          </a:p>
        </p:txBody>
      </p:sp>
      <p:sp>
        <p:nvSpPr>
          <p:cNvPr id="52" name="TextBox 51"/>
          <p:cNvSpPr txBox="1"/>
          <p:nvPr/>
        </p:nvSpPr>
        <p:spPr>
          <a:xfrm>
            <a:off x="1935616" y="1638725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4.0</a:t>
            </a:r>
            <a:endParaRPr lang="ru-RU" sz="2000" dirty="0"/>
          </a:p>
        </p:txBody>
      </p:sp>
      <p:sp>
        <p:nvSpPr>
          <p:cNvPr id="53" name="TextBox 52"/>
          <p:cNvSpPr txBox="1"/>
          <p:nvPr/>
        </p:nvSpPr>
        <p:spPr>
          <a:xfrm>
            <a:off x="1940946" y="805032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5.0</a:t>
            </a:r>
            <a:endParaRPr lang="ru-RU" sz="2000" dirty="0"/>
          </a:p>
        </p:txBody>
      </p:sp>
      <p:sp>
        <p:nvSpPr>
          <p:cNvPr id="54" name="TextBox 53"/>
          <p:cNvSpPr txBox="1"/>
          <p:nvPr/>
        </p:nvSpPr>
        <p:spPr>
          <a:xfrm>
            <a:off x="6198986" y="5480427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0.3</a:t>
            </a:r>
            <a:endParaRPr lang="ru-RU" sz="2000" dirty="0"/>
          </a:p>
        </p:txBody>
      </p:sp>
      <p:sp>
        <p:nvSpPr>
          <p:cNvPr id="55" name="TextBox 54"/>
          <p:cNvSpPr txBox="1"/>
          <p:nvPr/>
        </p:nvSpPr>
        <p:spPr>
          <a:xfrm>
            <a:off x="7477971" y="5524798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0.4</a:t>
            </a:r>
            <a:endParaRPr lang="ru-RU" sz="2000" dirty="0"/>
          </a:p>
        </p:txBody>
      </p:sp>
      <p:sp>
        <p:nvSpPr>
          <p:cNvPr id="56" name="TextBox 55"/>
          <p:cNvSpPr txBox="1"/>
          <p:nvPr/>
        </p:nvSpPr>
        <p:spPr>
          <a:xfrm>
            <a:off x="8744835" y="5488962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0.5</a:t>
            </a:r>
            <a:endParaRPr lang="ru-RU" sz="2000" dirty="0"/>
          </a:p>
        </p:txBody>
      </p:sp>
      <p:sp>
        <p:nvSpPr>
          <p:cNvPr id="18" name="Равнобедренный треугольник 17"/>
          <p:cNvSpPr/>
          <p:nvPr/>
        </p:nvSpPr>
        <p:spPr>
          <a:xfrm>
            <a:off x="4823748" y="1125440"/>
            <a:ext cx="177146" cy="201848"/>
          </a:xfrm>
          <a:prstGeom prst="triangl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4" name="Прямая со стрелкой 23"/>
          <p:cNvCxnSpPr/>
          <p:nvPr/>
        </p:nvCxnSpPr>
        <p:spPr>
          <a:xfrm flipV="1">
            <a:off x="4920000" y="881269"/>
            <a:ext cx="0" cy="225636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4968175" y="877256"/>
            <a:ext cx="21435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dirty="0" err="1"/>
              <a:t>Фассаит</a:t>
            </a:r>
            <a:endParaRPr lang="ru-RU" sz="2000" dirty="0"/>
          </a:p>
          <a:p>
            <a:pPr algn="ctr"/>
            <a:r>
              <a:rPr lang="en-US" sz="2000" dirty="0"/>
              <a:t>Al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3</a:t>
            </a:r>
            <a:r>
              <a:rPr lang="en-US" sz="2000" dirty="0"/>
              <a:t>= 9.83 </a:t>
            </a:r>
            <a:r>
              <a:rPr lang="ru-RU" sz="2000" dirty="0" err="1"/>
              <a:t>мас</a:t>
            </a:r>
            <a:r>
              <a:rPr lang="ru-RU" sz="2000" dirty="0"/>
              <a:t>. %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9742581" y="877256"/>
            <a:ext cx="2266950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Диаграммы вариаций химического состава </a:t>
            </a:r>
            <a:r>
              <a:rPr lang="ru-RU" sz="2000" dirty="0" err="1"/>
              <a:t>клинопироксенов</a:t>
            </a:r>
            <a:r>
              <a:rPr lang="ru-RU" sz="2000" dirty="0"/>
              <a:t> :</a:t>
            </a:r>
          </a:p>
          <a:p>
            <a:pPr marL="342900" indent="-342900">
              <a:buAutoNum type="arabicParenR"/>
            </a:pPr>
            <a:r>
              <a:rPr lang="ru-RU" sz="2000" dirty="0"/>
              <a:t>Из всей выборки </a:t>
            </a:r>
            <a:r>
              <a:rPr lang="ru-RU" sz="2000" dirty="0" err="1"/>
              <a:t>габброноритов</a:t>
            </a:r>
            <a:r>
              <a:rPr lang="ru-RU" sz="2000" dirty="0"/>
              <a:t> (красные кружки) </a:t>
            </a:r>
            <a:r>
              <a:rPr lang="en-US" sz="2000" dirty="0"/>
              <a:t>[</a:t>
            </a:r>
            <a:r>
              <a:rPr lang="ru-RU" sz="2000" dirty="0"/>
              <a:t>Пушкарев и др., 2023</a:t>
            </a:r>
            <a:r>
              <a:rPr lang="en-US" sz="2000" dirty="0"/>
              <a:t>]</a:t>
            </a:r>
            <a:endParaRPr lang="ru-RU" sz="2000" dirty="0"/>
          </a:p>
          <a:p>
            <a:pPr marL="342900" indent="-342900">
              <a:buAutoNum type="arabicParenR"/>
            </a:pPr>
            <a:r>
              <a:rPr lang="ru-RU" sz="2000" dirty="0"/>
              <a:t>Из шлихового материла прибрежной зоны бухты </a:t>
            </a:r>
            <a:r>
              <a:rPr lang="ru-RU" sz="2000" dirty="0" err="1"/>
              <a:t>Харюзовая</a:t>
            </a:r>
            <a:r>
              <a:rPr lang="ru-RU" sz="2000" dirty="0"/>
              <a:t> (синие треугольники)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Группа 5"/>
          <p:cNvGrpSpPr/>
          <p:nvPr/>
        </p:nvGrpSpPr>
        <p:grpSpPr>
          <a:xfrm>
            <a:off x="107812" y="1199675"/>
            <a:ext cx="7844066" cy="4223125"/>
            <a:chOff x="5177181" y="3090801"/>
            <a:chExt cx="6687820" cy="3568399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51708" y="3090801"/>
              <a:ext cx="4400658" cy="2913596"/>
            </a:xfrm>
            <a:prstGeom prst="rect">
              <a:avLst/>
            </a:prstGeom>
          </p:spPr>
        </p:pic>
        <p:graphicFrame>
          <p:nvGraphicFramePr>
            <p:cNvPr id="2" name="Диаграмма 1"/>
            <p:cNvGraphicFramePr/>
            <p:nvPr/>
          </p:nvGraphicFramePr>
          <p:xfrm>
            <a:off x="5177181" y="3285781"/>
            <a:ext cx="6687820" cy="3373419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  <p:sp>
        <p:nvSpPr>
          <p:cNvPr id="31" name="TextBox 30"/>
          <p:cNvSpPr txBox="1"/>
          <p:nvPr/>
        </p:nvSpPr>
        <p:spPr>
          <a:xfrm>
            <a:off x="2778223" y="4984001"/>
            <a:ext cx="14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Fe/(</a:t>
            </a:r>
            <a:r>
              <a:rPr lang="en-US" sz="2000" dirty="0" err="1"/>
              <a:t>Mg+Fe</a:t>
            </a:r>
            <a:r>
              <a:rPr lang="en-US" sz="2000" dirty="0"/>
              <a:t>)</a:t>
            </a:r>
            <a:endParaRPr lang="ru-RU" sz="2000" dirty="0"/>
          </a:p>
        </p:txBody>
      </p:sp>
      <p:sp>
        <p:nvSpPr>
          <p:cNvPr id="32" name="TextBox 31"/>
          <p:cNvSpPr txBox="1"/>
          <p:nvPr/>
        </p:nvSpPr>
        <p:spPr>
          <a:xfrm>
            <a:off x="492417" y="3254468"/>
            <a:ext cx="508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0.4</a:t>
            </a:r>
            <a:endParaRPr lang="ru-RU" sz="2000" dirty="0"/>
          </a:p>
        </p:txBody>
      </p:sp>
      <p:sp>
        <p:nvSpPr>
          <p:cNvPr id="33" name="TextBox 32"/>
          <p:cNvSpPr txBox="1"/>
          <p:nvPr/>
        </p:nvSpPr>
        <p:spPr>
          <a:xfrm>
            <a:off x="452361" y="2723709"/>
            <a:ext cx="508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0.6</a:t>
            </a:r>
            <a:endParaRPr lang="ru-RU" sz="2000" dirty="0"/>
          </a:p>
        </p:txBody>
      </p:sp>
      <p:sp>
        <p:nvSpPr>
          <p:cNvPr id="34" name="TextBox 33"/>
          <p:cNvSpPr txBox="1"/>
          <p:nvPr/>
        </p:nvSpPr>
        <p:spPr>
          <a:xfrm>
            <a:off x="3493355" y="4625154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0.3</a:t>
            </a:r>
            <a:endParaRPr lang="ru-RU" sz="2000" dirty="0"/>
          </a:p>
        </p:txBody>
      </p:sp>
      <p:sp>
        <p:nvSpPr>
          <p:cNvPr id="35" name="TextBox 34"/>
          <p:cNvSpPr txBox="1"/>
          <p:nvPr/>
        </p:nvSpPr>
        <p:spPr>
          <a:xfrm>
            <a:off x="1672186" y="4627357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0.1</a:t>
            </a:r>
            <a:endParaRPr lang="ru-RU" sz="2000" dirty="0"/>
          </a:p>
        </p:txBody>
      </p:sp>
      <p:sp>
        <p:nvSpPr>
          <p:cNvPr id="36" name="TextBox 35"/>
          <p:cNvSpPr txBox="1"/>
          <p:nvPr/>
        </p:nvSpPr>
        <p:spPr>
          <a:xfrm>
            <a:off x="2578341" y="4629909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0.2</a:t>
            </a:r>
            <a:endParaRPr lang="ru-RU" sz="2000" dirty="0"/>
          </a:p>
        </p:txBody>
      </p:sp>
      <p:sp>
        <p:nvSpPr>
          <p:cNvPr id="37" name="TextBox 36"/>
          <p:cNvSpPr txBox="1"/>
          <p:nvPr/>
        </p:nvSpPr>
        <p:spPr>
          <a:xfrm>
            <a:off x="4439075" y="4635217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0.4</a:t>
            </a:r>
            <a:endParaRPr lang="ru-RU" sz="2000" dirty="0"/>
          </a:p>
        </p:txBody>
      </p:sp>
      <p:sp>
        <p:nvSpPr>
          <p:cNvPr id="38" name="TextBox 37"/>
          <p:cNvSpPr txBox="1"/>
          <p:nvPr/>
        </p:nvSpPr>
        <p:spPr>
          <a:xfrm>
            <a:off x="492416" y="3776537"/>
            <a:ext cx="508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0.2</a:t>
            </a:r>
            <a:endParaRPr lang="ru-RU" sz="2000" dirty="0"/>
          </a:p>
        </p:txBody>
      </p:sp>
      <p:sp>
        <p:nvSpPr>
          <p:cNvPr id="39" name="TextBox 38"/>
          <p:cNvSpPr txBox="1"/>
          <p:nvPr/>
        </p:nvSpPr>
        <p:spPr>
          <a:xfrm>
            <a:off x="5328741" y="4628534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0.5</a:t>
            </a:r>
            <a:endParaRPr lang="ru-RU" sz="2000" dirty="0"/>
          </a:p>
        </p:txBody>
      </p:sp>
      <p:sp>
        <p:nvSpPr>
          <p:cNvPr id="41" name="TextBox 40"/>
          <p:cNvSpPr txBox="1"/>
          <p:nvPr/>
        </p:nvSpPr>
        <p:spPr>
          <a:xfrm rot="16200000">
            <a:off x="-357733" y="2748076"/>
            <a:ext cx="14641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TiO</a:t>
            </a:r>
            <a:r>
              <a:rPr lang="en-US" sz="2000" baseline="-25000" dirty="0"/>
              <a:t>2</a:t>
            </a:r>
            <a:r>
              <a:rPr lang="ru-RU" sz="2000" dirty="0"/>
              <a:t> </a:t>
            </a:r>
            <a:r>
              <a:rPr lang="ru-RU" sz="2000" dirty="0" err="1"/>
              <a:t>мас</a:t>
            </a:r>
            <a:r>
              <a:rPr lang="ru-RU" sz="2000" dirty="0"/>
              <a:t>.%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49917" y="4435162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</a:t>
            </a:r>
            <a:endParaRPr lang="ru-RU" sz="2000" dirty="0"/>
          </a:p>
        </p:txBody>
      </p:sp>
      <p:sp>
        <p:nvSpPr>
          <p:cNvPr id="43" name="TextBox 42"/>
          <p:cNvSpPr txBox="1"/>
          <p:nvPr/>
        </p:nvSpPr>
        <p:spPr>
          <a:xfrm>
            <a:off x="452360" y="1071583"/>
            <a:ext cx="508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1.2</a:t>
            </a:r>
            <a:endParaRPr lang="ru-RU" sz="2000" dirty="0"/>
          </a:p>
        </p:txBody>
      </p:sp>
      <p:sp>
        <p:nvSpPr>
          <p:cNvPr id="44" name="TextBox 43"/>
          <p:cNvSpPr txBox="1"/>
          <p:nvPr/>
        </p:nvSpPr>
        <p:spPr>
          <a:xfrm>
            <a:off x="426454" y="1642133"/>
            <a:ext cx="508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1.0</a:t>
            </a:r>
            <a:endParaRPr lang="ru-RU" sz="2000" dirty="0"/>
          </a:p>
        </p:txBody>
      </p:sp>
      <p:sp>
        <p:nvSpPr>
          <p:cNvPr id="45" name="TextBox 44"/>
          <p:cNvSpPr txBox="1"/>
          <p:nvPr/>
        </p:nvSpPr>
        <p:spPr>
          <a:xfrm>
            <a:off x="430318" y="2136181"/>
            <a:ext cx="5084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0.8</a:t>
            </a:r>
            <a:endParaRPr lang="ru-RU" sz="2000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5557342" y="1433137"/>
            <a:ext cx="7545771" cy="4377617"/>
            <a:chOff x="6022598" y="1557971"/>
            <a:chExt cx="6856095" cy="3977507"/>
          </a:xfrm>
        </p:grpSpPr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1361" y="1557971"/>
              <a:ext cx="5157934" cy="2874335"/>
            </a:xfrm>
            <a:prstGeom prst="rect">
              <a:avLst/>
            </a:prstGeom>
            <a:ln>
              <a:noFill/>
            </a:ln>
          </p:spPr>
        </p:pic>
        <p:graphicFrame>
          <p:nvGraphicFramePr>
            <p:cNvPr id="11" name="Диаграмма 3"/>
            <p:cNvGraphicFramePr/>
            <p:nvPr/>
          </p:nvGraphicFramePr>
          <p:xfrm>
            <a:off x="6022598" y="1950903"/>
            <a:ext cx="6856095" cy="3584575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</p:grpSp>
      <p:sp>
        <p:nvSpPr>
          <p:cNvPr id="12" name="TextBox 11"/>
          <p:cNvSpPr txBox="1"/>
          <p:nvPr/>
        </p:nvSpPr>
        <p:spPr>
          <a:xfrm>
            <a:off x="9257820" y="4545584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0.3</a:t>
            </a:r>
            <a:endParaRPr lang="ru-RU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10226569" y="4545584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0.4</a:t>
            </a:r>
            <a:endParaRPr lang="ru-RU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1255730" y="4545584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0.5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213385" y="4545584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0.1</a:t>
            </a: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8202317" y="4545584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0.2</a:t>
            </a:r>
            <a:endParaRPr lang="ru-RU" sz="2000" dirty="0"/>
          </a:p>
        </p:txBody>
      </p:sp>
      <p:sp>
        <p:nvSpPr>
          <p:cNvPr id="17" name="TextBox 16"/>
          <p:cNvSpPr txBox="1"/>
          <p:nvPr/>
        </p:nvSpPr>
        <p:spPr>
          <a:xfrm>
            <a:off x="5909862" y="2985037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0.6</a:t>
            </a:r>
            <a:endParaRPr lang="ru-RU" sz="2000" dirty="0"/>
          </a:p>
        </p:txBody>
      </p:sp>
      <p:sp>
        <p:nvSpPr>
          <p:cNvPr id="18" name="TextBox 17"/>
          <p:cNvSpPr txBox="1"/>
          <p:nvPr/>
        </p:nvSpPr>
        <p:spPr>
          <a:xfrm>
            <a:off x="5924210" y="3840046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0.2</a:t>
            </a:r>
            <a:endParaRPr lang="ru-RU" sz="2000" dirty="0"/>
          </a:p>
        </p:txBody>
      </p:sp>
      <p:sp>
        <p:nvSpPr>
          <p:cNvPr id="20" name="TextBox 19"/>
          <p:cNvSpPr txBox="1"/>
          <p:nvPr/>
        </p:nvSpPr>
        <p:spPr>
          <a:xfrm>
            <a:off x="5909863" y="2133076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1.0</a:t>
            </a:r>
            <a:endParaRPr lang="ru-RU" sz="2000" dirty="0"/>
          </a:p>
        </p:txBody>
      </p:sp>
      <p:sp>
        <p:nvSpPr>
          <p:cNvPr id="21" name="TextBox 20"/>
          <p:cNvSpPr txBox="1"/>
          <p:nvPr/>
        </p:nvSpPr>
        <p:spPr>
          <a:xfrm>
            <a:off x="5915498" y="1278067"/>
            <a:ext cx="5084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1.4</a:t>
            </a:r>
            <a:endParaRPr lang="ru-RU" sz="2000" dirty="0"/>
          </a:p>
        </p:txBody>
      </p:sp>
      <p:sp>
        <p:nvSpPr>
          <p:cNvPr id="22" name="TextBox 21"/>
          <p:cNvSpPr txBox="1"/>
          <p:nvPr/>
        </p:nvSpPr>
        <p:spPr>
          <a:xfrm rot="16200000">
            <a:off x="5121111" y="2976750"/>
            <a:ext cx="146412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Cr</a:t>
            </a:r>
            <a:r>
              <a:rPr lang="en-US" sz="2000" baseline="-25000" dirty="0"/>
              <a:t>2</a:t>
            </a:r>
            <a:r>
              <a:rPr lang="en-US" sz="2000" dirty="0"/>
              <a:t>O</a:t>
            </a:r>
            <a:r>
              <a:rPr lang="en-US" sz="2000" baseline="-25000" dirty="0"/>
              <a:t>3</a:t>
            </a:r>
            <a:r>
              <a:rPr lang="ru-RU" sz="2000" dirty="0"/>
              <a:t> </a:t>
            </a:r>
            <a:r>
              <a:rPr lang="ru-RU" sz="2000" dirty="0" err="1"/>
              <a:t>мас</a:t>
            </a:r>
            <a:r>
              <a:rPr lang="ru-RU" sz="2000" dirty="0"/>
              <a:t>.%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642139" y="5003627"/>
            <a:ext cx="14029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Fe/(</a:t>
            </a:r>
            <a:r>
              <a:rPr lang="en-US" sz="2000" dirty="0" err="1"/>
              <a:t>Mg+Fe</a:t>
            </a:r>
            <a:r>
              <a:rPr lang="en-US" sz="2000" dirty="0"/>
              <a:t>)</a:t>
            </a:r>
            <a:endParaRPr lang="ru-RU" sz="20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9465"/>
            <a:ext cx="10515600" cy="569747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Составы полевых шпатов</a:t>
            </a:r>
          </a:p>
        </p:txBody>
      </p:sp>
      <p:pic>
        <p:nvPicPr>
          <p:cNvPr id="8243" name="Picture 51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37" y="687653"/>
            <a:ext cx="6209739" cy="522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45" name="Picture 5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800" y="617826"/>
            <a:ext cx="5689404" cy="52252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5913348"/>
            <a:ext cx="4902958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Диаграмма составов полевых шпатов  из шлихового материала бухты </a:t>
            </a:r>
            <a:r>
              <a:rPr lang="ru-RU" sz="2000" dirty="0" err="1"/>
              <a:t>Харюзовая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6495740" y="5843471"/>
            <a:ext cx="5696008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Диаграмма составов полевых шпатов из </a:t>
            </a:r>
            <a:r>
              <a:rPr lang="ru-RU" sz="2000" dirty="0" err="1"/>
              <a:t>габброноритов</a:t>
            </a:r>
            <a:r>
              <a:rPr lang="ru-RU" sz="2000" dirty="0"/>
              <a:t> </a:t>
            </a:r>
            <a:r>
              <a:rPr lang="ru-RU" sz="2000" dirty="0" err="1"/>
              <a:t>Бирхинского</a:t>
            </a:r>
            <a:r>
              <a:rPr lang="ru-RU" sz="2000" dirty="0"/>
              <a:t> массива </a:t>
            </a:r>
          </a:p>
          <a:p>
            <a:pPr algn="ctr"/>
            <a:r>
              <a:rPr lang="ru-RU" sz="2000" dirty="0"/>
              <a:t>[Пушкарёв Е.В. и др., 2023]</a:t>
            </a:r>
            <a:endParaRPr lang="ru-RU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24130"/>
            <a:ext cx="10515600" cy="659765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Составы гранатов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867758" y="2735573"/>
            <a:ext cx="5224368" cy="34766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sz="2000" dirty="0"/>
              <a:t>1 — из </a:t>
            </a:r>
            <a:r>
              <a:rPr lang="ru-RU" sz="2000" dirty="0" err="1"/>
              <a:t>эклогитовой</a:t>
            </a:r>
            <a:r>
              <a:rPr lang="ru-RU" sz="2000" dirty="0"/>
              <a:t> (вместе с </a:t>
            </a:r>
            <a:r>
              <a:rPr lang="ru-RU" sz="2000" dirty="0" err="1"/>
              <a:t>гроспидитами</a:t>
            </a:r>
            <a:r>
              <a:rPr lang="ru-RU" sz="2000" dirty="0"/>
              <a:t>) ; </a:t>
            </a:r>
          </a:p>
          <a:p>
            <a:r>
              <a:rPr lang="ru-RU" sz="2000" dirty="0"/>
              <a:t>2 — из </a:t>
            </a:r>
            <a:r>
              <a:rPr lang="ru-RU" sz="2000" dirty="0" err="1"/>
              <a:t>гранулитовой</a:t>
            </a:r>
            <a:r>
              <a:rPr lang="ru-RU" sz="2000" dirty="0"/>
              <a:t> (вместе с богатым кальцием гранатами); </a:t>
            </a:r>
          </a:p>
          <a:p>
            <a:r>
              <a:rPr lang="ru-RU" sz="2000" dirty="0"/>
              <a:t>3 — из амфиболитовой (вместе с фациями </a:t>
            </a:r>
            <a:r>
              <a:rPr lang="ru-RU" sz="2000" dirty="0" err="1"/>
              <a:t>дистеновых</a:t>
            </a:r>
            <a:r>
              <a:rPr lang="ru-RU" sz="2000" dirty="0"/>
              <a:t> гнейсов и сланцев); </a:t>
            </a:r>
          </a:p>
          <a:p>
            <a:r>
              <a:rPr lang="ru-RU" sz="2000" dirty="0"/>
              <a:t>4 — из эпидот-амфиболитовой и </a:t>
            </a:r>
            <a:r>
              <a:rPr lang="ru-RU" sz="2000" dirty="0" err="1"/>
              <a:t>роговиковой</a:t>
            </a:r>
            <a:r>
              <a:rPr lang="ru-RU" sz="2000" dirty="0"/>
              <a:t>. </a:t>
            </a:r>
          </a:p>
          <a:p>
            <a:r>
              <a:rPr lang="ru-RU" sz="2000" dirty="0"/>
              <a:t>АА1 — линия, разделяющая составы гранатов в парагенезисе с </a:t>
            </a:r>
            <a:r>
              <a:rPr lang="ru-RU" sz="2000" dirty="0" err="1"/>
              <a:t>бескальциевыми</a:t>
            </a:r>
            <a:r>
              <a:rPr lang="ru-RU" sz="2000" dirty="0"/>
              <a:t> </a:t>
            </a:r>
            <a:r>
              <a:rPr lang="ru-RU" sz="2000" dirty="0" err="1"/>
              <a:t>фемическими</a:t>
            </a:r>
            <a:r>
              <a:rPr lang="ru-RU" sz="2000" dirty="0"/>
              <a:t> минералами (ниже линии) и с кальций-содержащими (выше линии)</a:t>
            </a:r>
          </a:p>
          <a:p>
            <a:r>
              <a:rPr lang="ru-RU" sz="2000" dirty="0"/>
              <a:t>[Соболев Н.В., 1964]. </a:t>
            </a:r>
            <a:endParaRPr lang="ru-RU" dirty="0"/>
          </a:p>
        </p:txBody>
      </p:sp>
      <p:grpSp>
        <p:nvGrpSpPr>
          <p:cNvPr id="17" name="Группа 16"/>
          <p:cNvGrpSpPr/>
          <p:nvPr/>
        </p:nvGrpSpPr>
        <p:grpSpPr>
          <a:xfrm>
            <a:off x="7194300" y="1126172"/>
            <a:ext cx="4571283" cy="1600438"/>
            <a:chOff x="7387635" y="5543236"/>
            <a:chExt cx="4571283" cy="1600438"/>
          </a:xfrm>
        </p:grpSpPr>
        <p:sp>
          <p:nvSpPr>
            <p:cNvPr id="13" name="Rectangle 23"/>
            <p:cNvSpPr>
              <a:spLocks noChangeArrowheads="1"/>
            </p:cNvSpPr>
            <p:nvPr/>
          </p:nvSpPr>
          <p:spPr bwMode="auto">
            <a:xfrm>
              <a:off x="7387635" y="5543236"/>
              <a:ext cx="4571283" cy="160043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anchor="ctr" anchorCtr="0" compatLnSpc="1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r>
                <a:rPr kumimoji="0" lang="ru-RU" altLang="ru-RU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  </a:t>
              </a:r>
              <a:r>
                <a:rPr kumimoji="0" lang="ru-RU" altLang="ru-RU" sz="14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Calibri" panose="020F0502020204030204" pitchFamily="34" charset="0"/>
                  <a:ea typeface="SimSun" panose="02010600030101010101" pitchFamily="2" charset="-122"/>
                  <a:cs typeface="Calibri" panose="020F0502020204030204" pitchFamily="34" charset="0"/>
                </a:rPr>
                <a:t>   </a:t>
              </a:r>
              <a:r>
                <a:rPr kumimoji="0" lang="ru-RU" altLang="ru-RU" sz="20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SimSun" panose="02010600030101010101" pitchFamily="2" charset="-122"/>
                  <a:cs typeface="Calibri" panose="020F0502020204030204" pitchFamily="34" charset="0"/>
                </a:rPr>
                <a:t>-</a:t>
              </a:r>
              <a:r>
                <a:rPr kumimoji="0" lang="ru-RU" altLang="ru-RU" sz="20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SimSun" panose="02010600030101010101" pitchFamily="2" charset="-122"/>
                  <a:cs typeface="Calibri" panose="020F0502020204030204" pitchFamily="34" charset="0"/>
                </a:rPr>
                <a:t> </a:t>
              </a:r>
              <a:r>
                <a:rPr kumimoji="0" lang="ru-RU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SimSun" panose="02010600030101010101" pitchFamily="2" charset="-122"/>
                  <a:cs typeface="Calibri" panose="020F0502020204030204" pitchFamily="34" charset="0"/>
                </a:rPr>
                <a:t>пироп-альмандин  </a:t>
              </a:r>
              <a:endParaRPr lang="ru-RU" altLang="ru-RU" sz="2000" dirty="0">
                <a:ea typeface="SimSun" panose="02010600030101010101" pitchFamily="2" charset="-122"/>
                <a:cs typeface="Calibri" panose="020F0502020204030204" pitchFamily="34" charset="0"/>
              </a:endParaRPr>
            </a:p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kumimoji="0" lang="ru-RU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SimSun" panose="02010600030101010101" pitchFamily="2" charset="-122"/>
                  <a:cs typeface="Calibri" panose="020F0502020204030204" pitchFamily="34" charset="0"/>
                </a:rPr>
                <a:t>    - альмандин            </a:t>
              </a:r>
            </a:p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kumimoji="0" lang="ru-RU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SimSun" panose="02010600030101010101" pitchFamily="2" charset="-122"/>
                  <a:cs typeface="Calibri" panose="020F0502020204030204" pitchFamily="34" charset="0"/>
                </a:rPr>
                <a:t>    - </a:t>
              </a:r>
              <a:r>
                <a:rPr kumimoji="0" lang="ru-RU" altLang="ru-RU" sz="2000" b="0" i="0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ea typeface="SimSun" panose="02010600030101010101" pitchFamily="2" charset="-122"/>
                  <a:cs typeface="Calibri" panose="020F0502020204030204" pitchFamily="34" charset="0"/>
                </a:rPr>
                <a:t>спессартин</a:t>
              </a:r>
              <a:r>
                <a:rPr kumimoji="0" lang="ru-RU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SimSun" panose="02010600030101010101" pitchFamily="2" charset="-122"/>
                  <a:cs typeface="Calibri" panose="020F0502020204030204" pitchFamily="34" charset="0"/>
                </a:rPr>
                <a:t>-альмандин            </a:t>
              </a:r>
              <a:endParaRPr lang="ru-RU" altLang="ru-RU" sz="2000" dirty="0">
                <a:ea typeface="SimSun" panose="02010600030101010101" pitchFamily="2" charset="-122"/>
                <a:cs typeface="Calibri" panose="020F0502020204030204" pitchFamily="34" charset="0"/>
              </a:endParaRPr>
            </a:p>
            <a:p>
              <a:pPr marR="0" lvl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</a:pPr>
              <a:r>
                <a:rPr kumimoji="0" lang="ru-RU" altLang="ru-RU" sz="2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ea typeface="SimSun" panose="02010600030101010101" pitchFamily="2" charset="-122"/>
                  <a:cs typeface="Calibri" panose="020F0502020204030204" pitchFamily="34" charset="0"/>
                </a:rPr>
                <a:t>    - кальциевые гранаты</a:t>
              </a:r>
              <a:endParaRPr kumimoji="0" lang="ru-RU" altLang="ru-RU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endParaRP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grpSp>
          <p:nvGrpSpPr>
            <p:cNvPr id="15" name="Группа 14"/>
            <p:cNvGrpSpPr/>
            <p:nvPr/>
          </p:nvGrpSpPr>
          <p:grpSpPr>
            <a:xfrm>
              <a:off x="7459352" y="5719481"/>
              <a:ext cx="228600" cy="1022601"/>
              <a:chOff x="7360204" y="5780800"/>
              <a:chExt cx="228600" cy="1022601"/>
            </a:xfrm>
          </p:grpSpPr>
          <p:pic>
            <p:nvPicPr>
              <p:cNvPr id="7192" name="Picture 24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60204" y="5780800"/>
                <a:ext cx="228600" cy="228600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4" name="Группа 13"/>
              <p:cNvGrpSpPr/>
              <p:nvPr/>
            </p:nvGrpSpPr>
            <p:grpSpPr>
              <a:xfrm>
                <a:off x="7364966" y="6054314"/>
                <a:ext cx="223838" cy="749087"/>
                <a:chOff x="7364966" y="6054314"/>
                <a:chExt cx="223838" cy="749087"/>
              </a:xfrm>
            </p:grpSpPr>
            <p:pic>
              <p:nvPicPr>
                <p:cNvPr id="7193" name="Picture 25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69729" y="6054314"/>
                  <a:ext cx="219075" cy="219075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194" name="Picture 26"/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64966" y="6296863"/>
                  <a:ext cx="219075" cy="219075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195" name="Picture 27"/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374491" y="6574801"/>
                  <a:ext cx="209550" cy="228600"/>
                </a:xfrm>
                <a:prstGeom prst="rect">
                  <a:avLst/>
                </a:prstGeom>
                <a:noFill/>
                <a:ln>
                  <a:solidFill>
                    <a:schemeClr val="bg1"/>
                  </a:solidFill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</p:grpSp>
      <p:pic>
        <p:nvPicPr>
          <p:cNvPr id="5" name="Изображение 4" descr="диаграмма гранатов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690" y="778510"/>
            <a:ext cx="6742430" cy="571182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0976" y="1067729"/>
            <a:ext cx="12011024" cy="50210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cs typeface="SimSun" panose="02010600030101010101" pitchFamily="2" charset="-122"/>
              </a:rPr>
              <a:t>Проведенное изучение минерального состава серого шлиха показало, что главными источниками сноса детритового материала сформировавшего пляжные пески бухты </a:t>
            </a:r>
            <a:r>
              <a:rPr lang="ru-RU" sz="2400" dirty="0" err="1">
                <a:cs typeface="SimSun" panose="02010600030101010101" pitchFamily="2" charset="-122"/>
              </a:rPr>
              <a:t>Харюзовая</a:t>
            </a:r>
            <a:r>
              <a:rPr lang="ru-RU" sz="2400" dirty="0">
                <a:cs typeface="SimSun" panose="02010600030101010101" pitchFamily="2" charset="-122"/>
              </a:rPr>
              <a:t> на оз. Байкал, послужили </a:t>
            </a:r>
            <a:r>
              <a:rPr lang="ru-RU" sz="2400" dirty="0" err="1">
                <a:cs typeface="SimSun" panose="02010600030101010101" pitchFamily="2" charset="-122"/>
              </a:rPr>
              <a:t>габброиды</a:t>
            </a:r>
            <a:r>
              <a:rPr lang="ru-RU" sz="2400" dirty="0">
                <a:cs typeface="SimSun" panose="02010600030101010101" pitchFamily="2" charset="-122"/>
              </a:rPr>
              <a:t> и </a:t>
            </a:r>
            <a:r>
              <a:rPr lang="ru-RU" sz="2400" dirty="0" err="1">
                <a:cs typeface="SimSun" panose="02010600030101010101" pitchFamily="2" charset="-122"/>
              </a:rPr>
              <a:t>пироксениты</a:t>
            </a:r>
            <a:r>
              <a:rPr lang="ru-RU" sz="2400" dirty="0">
                <a:cs typeface="SimSun" panose="02010600030101010101" pitchFamily="2" charset="-122"/>
              </a:rPr>
              <a:t> </a:t>
            </a:r>
            <a:r>
              <a:rPr lang="ru-RU" sz="2400" dirty="0" err="1">
                <a:cs typeface="SimSun" panose="02010600030101010101" pitchFamily="2" charset="-122"/>
              </a:rPr>
              <a:t>Бирхинского</a:t>
            </a:r>
            <a:r>
              <a:rPr lang="ru-RU" sz="2400" dirty="0">
                <a:cs typeface="SimSun" panose="02010600030101010101" pitchFamily="2" charset="-122"/>
              </a:rPr>
              <a:t> массива, прорывающие их </a:t>
            </a:r>
            <a:r>
              <a:rPr lang="ru-RU" sz="2400" dirty="0" err="1">
                <a:cs typeface="SimSun" panose="02010600030101010101" pitchFamily="2" charset="-122"/>
              </a:rPr>
              <a:t>гранитоиды</a:t>
            </a:r>
            <a:r>
              <a:rPr lang="ru-RU" sz="2400" dirty="0">
                <a:cs typeface="SimSun" panose="02010600030101010101" pitchFamily="2" charset="-122"/>
              </a:rPr>
              <a:t>, а также амфибол-</a:t>
            </a:r>
            <a:r>
              <a:rPr lang="ru-RU" sz="2400" dirty="0" err="1">
                <a:cs typeface="SimSun" panose="02010600030101010101" pitchFamily="2" charset="-122"/>
              </a:rPr>
              <a:t>клинопироксен</a:t>
            </a:r>
            <a:r>
              <a:rPr lang="ru-RU" sz="2400" dirty="0">
                <a:cs typeface="SimSun" panose="02010600030101010101" pitchFamily="2" charset="-122"/>
              </a:rPr>
              <a:t>-плагиоклазовые роговики с линзами гранатовых скарнов в </a:t>
            </a:r>
            <a:r>
              <a:rPr lang="ru-RU" sz="2400" dirty="0" err="1">
                <a:cs typeface="SimSun" panose="02010600030101010101" pitchFamily="2" charset="-122"/>
              </a:rPr>
              <a:t>экзоконтакте</a:t>
            </a:r>
            <a:r>
              <a:rPr lang="ru-RU" sz="2400" dirty="0">
                <a:cs typeface="SimSun" panose="02010600030101010101" pitchFamily="2" charset="-122"/>
              </a:rPr>
              <a:t> </a:t>
            </a:r>
            <a:r>
              <a:rPr lang="ru-RU" sz="2400" dirty="0" err="1">
                <a:cs typeface="SimSun" panose="02010600030101010101" pitchFamily="2" charset="-122"/>
              </a:rPr>
              <a:t>Бирхинского</a:t>
            </a:r>
            <a:r>
              <a:rPr lang="ru-RU" sz="2400" dirty="0">
                <a:cs typeface="SimSun" panose="02010600030101010101" pitchFamily="2" charset="-122"/>
              </a:rPr>
              <a:t> </a:t>
            </a:r>
            <a:r>
              <a:rPr lang="ru-RU" sz="2400" dirty="0" err="1">
                <a:cs typeface="SimSun" panose="02010600030101010101" pitchFamily="2" charset="-122"/>
              </a:rPr>
              <a:t>габбрового</a:t>
            </a:r>
            <a:r>
              <a:rPr lang="ru-RU" sz="2400" dirty="0">
                <a:cs typeface="SimSun" panose="02010600030101010101" pitchFamily="2" charset="-122"/>
              </a:rPr>
              <a:t> массива. </a:t>
            </a:r>
          </a:p>
          <a:p>
            <a:pPr>
              <a:lnSpc>
                <a:spcPct val="150000"/>
              </a:lnSpc>
              <a:buNone/>
            </a:pPr>
            <a:endParaRPr lang="ru-RU" sz="2400" dirty="0">
              <a:cs typeface="SimSun" panose="02010600030101010101" pitchFamily="2" charset="-122"/>
            </a:endParaRP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400" dirty="0">
                <a:cs typeface="SimSun" panose="02010600030101010101" pitchFamily="2" charset="-122"/>
              </a:rPr>
              <a:t>Дальним переносом </a:t>
            </a:r>
            <a:r>
              <a:rPr lang="ru-RU" sz="2400" dirty="0" err="1">
                <a:cs typeface="SimSun" panose="02010600030101010101" pitchFamily="2" charset="-122"/>
              </a:rPr>
              <a:t>детритого</a:t>
            </a:r>
            <a:r>
              <a:rPr lang="ru-RU" sz="2400" dirty="0">
                <a:cs typeface="SimSun" panose="02010600030101010101" pitchFamily="2" charset="-122"/>
              </a:rPr>
              <a:t> материала из-за </a:t>
            </a:r>
            <a:r>
              <a:rPr lang="ru-RU" sz="2400" dirty="0" err="1">
                <a:cs typeface="SimSun" panose="02010600030101010101" pitchFamily="2" charset="-122"/>
              </a:rPr>
              <a:t>троговой</a:t>
            </a:r>
            <a:r>
              <a:rPr lang="ru-RU" sz="2400" dirty="0">
                <a:cs typeface="SimSun" panose="02010600030101010101" pitchFamily="2" charset="-122"/>
              </a:rPr>
              <a:t> структуры оз. Байкал можно пренебречь.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827063" y="116598"/>
            <a:ext cx="25378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+mj-lt"/>
              </a:rPr>
              <a:t>Заключение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53118" y="38661"/>
            <a:ext cx="6085764" cy="727596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Введение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38740" y="5737800"/>
            <a:ext cx="6553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b="1" dirty="0">
                <a:effectLst/>
                <a:ea typeface="SimSun" panose="02010600030101010101" pitchFamily="2" charset="-122"/>
              </a:rPr>
              <a:t>Озеро Байкал с окрестностями [Интернет ресурсы 1]</a:t>
            </a:r>
            <a:endParaRPr lang="ru-RU" sz="2000" dirty="0">
              <a:effectLst/>
              <a:ea typeface="SimSun" panose="02010600030101010101" pitchFamily="2" charset="-122"/>
            </a:endParaRPr>
          </a:p>
          <a:p>
            <a:pPr algn="ctr">
              <a:buNone/>
            </a:pPr>
            <a:r>
              <a:rPr lang="ru-RU" sz="2000" dirty="0">
                <a:effectLst/>
                <a:ea typeface="SimSun" panose="02010600030101010101" pitchFamily="2" charset="-122"/>
              </a:rPr>
              <a:t>Красным квадратом обозначен район бухты </a:t>
            </a:r>
            <a:r>
              <a:rPr lang="ru-RU" sz="2000" dirty="0" err="1">
                <a:effectLst/>
                <a:ea typeface="SimSun" panose="02010600030101010101" pitchFamily="2" charset="-122"/>
              </a:rPr>
              <a:t>Харюзовая</a:t>
            </a:r>
            <a:endParaRPr lang="ru-RU" sz="2000" dirty="0">
              <a:effectLst/>
              <a:ea typeface="SimSun" panose="02010600030101010101" pitchFamily="2" charset="-122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78" y="766257"/>
            <a:ext cx="6085764" cy="4947017"/>
          </a:xfr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400" y="1195721"/>
            <a:ext cx="5867619" cy="391174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07824" y="3075057"/>
            <a:ext cx="15519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/>
              <a:t>Бухта </a:t>
            </a:r>
          </a:p>
          <a:p>
            <a:pPr algn="ctr"/>
            <a:r>
              <a:rPr lang="ru-RU" sz="2000" b="1" dirty="0" err="1"/>
              <a:t>Харюзовая</a:t>
            </a:r>
            <a:endParaRPr lang="ru-RU" sz="2000" b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1B752B-75F2-5783-D988-AB780712B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 err="1"/>
              <a:t>Габбронорит</a:t>
            </a:r>
            <a:r>
              <a:rPr lang="ru-RU" sz="3600" dirty="0"/>
              <a:t> как источник </a:t>
            </a:r>
            <a:r>
              <a:rPr lang="ru-RU" sz="3600" dirty="0" err="1"/>
              <a:t>пижонита</a:t>
            </a:r>
            <a:endParaRPr lang="ru-RU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7A023D7-BB8A-C43E-626F-569F53A00126}"/>
              </a:ext>
            </a:extLst>
          </p:cNvPr>
          <p:cNvSpPr txBox="1"/>
          <p:nvPr/>
        </p:nvSpPr>
        <p:spPr>
          <a:xfrm>
            <a:off x="6097860" y="2044444"/>
            <a:ext cx="6094140" cy="20313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800" i="1" dirty="0">
                <a:solidFill>
                  <a:srgbClr val="000000"/>
                </a:solidFill>
                <a:effectLst/>
                <a:latin typeface="TimesNewRomanPS-ItalicMT"/>
              </a:rPr>
              <a:t>Интрузия Бураковского 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на юге Карелии в Россия является основным плутоном на </a:t>
            </a:r>
            <a:endParaRPr lang="ru-RU" dirty="0"/>
          </a:p>
          <a:p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Фенноскандинавском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щите. </a:t>
            </a:r>
            <a:r>
              <a:rPr lang="ru-RU" dirty="0"/>
              <a:t>Над </a:t>
            </a:r>
            <a:r>
              <a:rPr lang="ru-RU" dirty="0" err="1"/>
              <a:t>пироксенитовой</a:t>
            </a:r>
            <a:r>
              <a:rPr lang="ru-RU" dirty="0"/>
              <a:t> зоной расположены </a:t>
            </a:r>
            <a:r>
              <a:rPr lang="ru-RU" dirty="0" err="1"/>
              <a:t>габбронитовая</a:t>
            </a:r>
            <a:r>
              <a:rPr lang="ru-RU" dirty="0"/>
              <a:t>, пижонит- </a:t>
            </a:r>
          </a:p>
          <a:p>
            <a:r>
              <a:rPr lang="ru-RU" dirty="0" err="1"/>
              <a:t>габброноритовая</a:t>
            </a:r>
            <a:r>
              <a:rPr lang="ru-RU" dirty="0"/>
              <a:t> и магнетит-</a:t>
            </a:r>
            <a:r>
              <a:rPr lang="ru-RU" dirty="0" err="1"/>
              <a:t>габброноритовая</a:t>
            </a:r>
            <a:r>
              <a:rPr lang="ru-RU" dirty="0"/>
              <a:t> зоны. </a:t>
            </a:r>
          </a:p>
          <a:p>
            <a:r>
              <a:rPr lang="ru-RU" b="1" dirty="0"/>
              <a:t>МИНЕРАЛОГО-ГЕОХИМИЧЕСКАЯ МОДЕЛЬ </a:t>
            </a:r>
            <a:endParaRPr lang="ru-RU" dirty="0"/>
          </a:p>
          <a:p>
            <a:r>
              <a:rPr lang="ru-RU" b="1" dirty="0"/>
              <a:t>СТРАТИФОРМНЫХ ХРОМИТОВЫХ М-НИЙ. В.В Коротков</a:t>
            </a:r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1BFAFD-D6EF-15E0-A5E6-38D19DB1216C}"/>
              </a:ext>
            </a:extLst>
          </p:cNvPr>
          <p:cNvSpPr txBox="1"/>
          <p:nvPr/>
        </p:nvSpPr>
        <p:spPr>
          <a:xfrm>
            <a:off x="281568" y="1905945"/>
            <a:ext cx="5812573" cy="29241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габброноритах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иногда встречается </a:t>
            </a:r>
            <a:endParaRPr lang="ru-RU" dirty="0"/>
          </a:p>
          <a:p>
            <a:pPr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пижонит, который распадается на пластинчатые агрегаты авгита и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гипер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- </a:t>
            </a:r>
            <a:endParaRPr lang="ru-RU" dirty="0"/>
          </a:p>
          <a:p>
            <a:pPr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стена, образующие структуры распада твердого раствора. Типичными </a:t>
            </a:r>
            <a:endParaRPr lang="ru-RU" dirty="0"/>
          </a:p>
          <a:p>
            <a:pPr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структурами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габброноритов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являются офитовая, габбро-офитовая, реже </a:t>
            </a:r>
            <a:endParaRPr lang="ru-RU" dirty="0"/>
          </a:p>
          <a:p>
            <a:pPr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встречается пойкилитовая,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габбровая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и </a:t>
            </a:r>
            <a:r>
              <a:rPr lang="ru-RU" sz="1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сидеронитовая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.</a:t>
            </a:r>
          </a:p>
          <a:p>
            <a:r>
              <a:rPr lang="ru-RU" b="1" dirty="0"/>
              <a:t>ПЕТРОГРАФИЯ МАГМАТИЧЕСКИХ </a:t>
            </a:r>
            <a:endParaRPr lang="ru-RU" dirty="0"/>
          </a:p>
          <a:p>
            <a:r>
              <a:rPr lang="ru-RU" b="1" dirty="0"/>
              <a:t>И МЕТАМОРФИЧЕСКИХ ПОРОД В. Ф. </a:t>
            </a:r>
            <a:r>
              <a:rPr lang="ru-RU" b="1" dirty="0" err="1"/>
              <a:t>Смолькин</a:t>
            </a:r>
            <a:r>
              <a:rPr lang="ru-RU" b="1" dirty="0"/>
              <a:t> 2003.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30851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A2CAB1-4BAA-1D66-2198-58333AC84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3912" y="119799"/>
            <a:ext cx="3637156" cy="1325563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Состав гранатов из гранитов и пегматитов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7C6B89-13FA-AB3F-F6FB-91AA1799B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689" y="0"/>
            <a:ext cx="6611217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8171B48-5B1D-5FCE-6966-48C4F739E779}"/>
              </a:ext>
            </a:extLst>
          </p:cNvPr>
          <p:cNvSpPr txBox="1"/>
          <p:nvPr/>
        </p:nvSpPr>
        <p:spPr>
          <a:xfrm>
            <a:off x="7471317" y="1882764"/>
            <a:ext cx="4154760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ru-RU" sz="2000" dirty="0">
                <a:solidFill>
                  <a:srgbClr val="231F20"/>
                </a:solidFill>
                <a:effectLst/>
                <a:ea typeface="NewtonSanPin"/>
                <a:cs typeface="SimSun" panose="02010600030101010101" pitchFamily="2" charset="-122"/>
              </a:rPr>
              <a:t>1 - из гранитов; </a:t>
            </a:r>
          </a:p>
          <a:p>
            <a:pPr marL="0" marR="0">
              <a:buNone/>
            </a:pPr>
            <a:r>
              <a:rPr lang="ru-RU" sz="2000" dirty="0">
                <a:solidFill>
                  <a:srgbClr val="231F20"/>
                </a:solidFill>
                <a:effectLst/>
                <a:ea typeface="NewtonSanPin"/>
                <a:cs typeface="SimSun" panose="02010600030101010101" pitchFamily="2" charset="-122"/>
              </a:rPr>
              <a:t>2 - из керамических пегматитов; </a:t>
            </a:r>
          </a:p>
          <a:p>
            <a:pPr marL="0" marR="0">
              <a:buNone/>
            </a:pPr>
            <a:r>
              <a:rPr lang="ru-RU" sz="2000" dirty="0">
                <a:solidFill>
                  <a:srgbClr val="231F20"/>
                </a:solidFill>
                <a:effectLst/>
                <a:ea typeface="NewtonSanPin"/>
                <a:cs typeface="SimSun" panose="02010600030101010101" pitchFamily="2" charset="-122"/>
              </a:rPr>
              <a:t>3 - из </a:t>
            </a:r>
            <a:r>
              <a:rPr lang="ru-RU" sz="2000" dirty="0" err="1">
                <a:solidFill>
                  <a:srgbClr val="231F20"/>
                </a:solidFill>
                <a:effectLst/>
                <a:ea typeface="NewtonSanPin"/>
                <a:cs typeface="SimSun" panose="02010600030101010101" pitchFamily="2" charset="-122"/>
              </a:rPr>
              <a:t>мусковитовых</a:t>
            </a:r>
            <a:r>
              <a:rPr lang="ru-RU" sz="2000" dirty="0">
                <a:solidFill>
                  <a:srgbClr val="231F20"/>
                </a:solidFill>
                <a:effectLst/>
                <a:ea typeface="NewtonSanPin"/>
                <a:cs typeface="SimSun" panose="02010600030101010101" pitchFamily="2" charset="-122"/>
              </a:rPr>
              <a:t> гранитов; </a:t>
            </a:r>
          </a:p>
          <a:p>
            <a:pPr marL="0" marR="0">
              <a:buNone/>
            </a:pPr>
            <a:r>
              <a:rPr lang="ru-RU" sz="2000" dirty="0">
                <a:solidFill>
                  <a:srgbClr val="231F20"/>
                </a:solidFill>
                <a:effectLst/>
                <a:ea typeface="NewtonSanPin"/>
                <a:cs typeface="SimSun" panose="02010600030101010101" pitchFamily="2" charset="-122"/>
              </a:rPr>
              <a:t>4- из </a:t>
            </a:r>
            <a:r>
              <a:rPr lang="ru-RU" sz="2000" dirty="0" err="1">
                <a:solidFill>
                  <a:srgbClr val="231F20"/>
                </a:solidFill>
                <a:effectLst/>
                <a:ea typeface="NewtonSanPin"/>
                <a:cs typeface="SimSun" panose="02010600030101010101" pitchFamily="2" charset="-122"/>
              </a:rPr>
              <a:t>мусковитовых</a:t>
            </a:r>
            <a:r>
              <a:rPr lang="ru-RU" sz="2000" dirty="0">
                <a:solidFill>
                  <a:srgbClr val="231F20"/>
                </a:solidFill>
                <a:effectLst/>
                <a:ea typeface="NewtonSanPin"/>
                <a:cs typeface="SimSun" panose="02010600030101010101" pitchFamily="2" charset="-122"/>
              </a:rPr>
              <a:t> и </a:t>
            </a:r>
            <a:r>
              <a:rPr lang="ru-RU" sz="2000" dirty="0" err="1">
                <a:solidFill>
                  <a:srgbClr val="231F20"/>
                </a:solidFill>
                <a:effectLst/>
                <a:ea typeface="NewtonSanPin"/>
                <a:cs typeface="SimSun" panose="02010600030101010101" pitchFamily="2" charset="-122"/>
              </a:rPr>
              <a:t>редкометальных</a:t>
            </a:r>
            <a:r>
              <a:rPr lang="ru-RU" sz="2000" dirty="0">
                <a:solidFill>
                  <a:srgbClr val="231F20"/>
                </a:solidFill>
                <a:effectLst/>
                <a:ea typeface="NewtonSanPin"/>
                <a:cs typeface="SimSun" panose="02010600030101010101" pitchFamily="2" charset="-122"/>
              </a:rPr>
              <a:t> пегматитов; </a:t>
            </a:r>
          </a:p>
          <a:p>
            <a:pPr marL="0" marR="0">
              <a:buNone/>
            </a:pPr>
            <a:r>
              <a:rPr lang="ru-RU" sz="2000" dirty="0">
                <a:solidFill>
                  <a:srgbClr val="231F20"/>
                </a:solidFill>
                <a:effectLst/>
                <a:ea typeface="NewtonSanPin"/>
                <a:cs typeface="SimSun" panose="02010600030101010101" pitchFamily="2" charset="-122"/>
              </a:rPr>
              <a:t>5 - из </a:t>
            </a:r>
            <a:r>
              <a:rPr lang="ru-RU" sz="2000" dirty="0" err="1">
                <a:solidFill>
                  <a:srgbClr val="231F20"/>
                </a:solidFill>
                <a:effectLst/>
                <a:ea typeface="NewtonSanPin"/>
                <a:cs typeface="SimSun" panose="02010600030101010101" pitchFamily="2" charset="-122"/>
              </a:rPr>
              <a:t>редкометальных</a:t>
            </a:r>
            <a:r>
              <a:rPr lang="ru-RU" sz="2000" dirty="0">
                <a:solidFill>
                  <a:srgbClr val="231F20"/>
                </a:solidFill>
                <a:effectLst/>
                <a:ea typeface="NewtonSanPin"/>
                <a:cs typeface="SimSun" panose="02010600030101010101" pitchFamily="2" charset="-122"/>
              </a:rPr>
              <a:t> пегматитов; </a:t>
            </a:r>
          </a:p>
          <a:p>
            <a:pPr marL="0" marR="0">
              <a:buNone/>
            </a:pPr>
            <a:r>
              <a:rPr lang="ru-RU" sz="2000" dirty="0">
                <a:solidFill>
                  <a:srgbClr val="231F20"/>
                </a:solidFill>
                <a:effectLst/>
                <a:ea typeface="NewtonSanPin"/>
                <a:cs typeface="SimSun" panose="02010600030101010101" pitchFamily="2" charset="-122"/>
              </a:rPr>
              <a:t>6- из пегматитов </a:t>
            </a:r>
            <a:r>
              <a:rPr lang="ru-RU" sz="2000" dirty="0" err="1">
                <a:solidFill>
                  <a:srgbClr val="231F20"/>
                </a:solidFill>
                <a:effectLst/>
                <a:ea typeface="NewtonSanPin"/>
                <a:cs typeface="SimSun" panose="02010600030101010101" pitchFamily="2" charset="-122"/>
              </a:rPr>
              <a:t>натролитового</a:t>
            </a:r>
            <a:r>
              <a:rPr lang="ru-RU" sz="2000" dirty="0">
                <a:solidFill>
                  <a:srgbClr val="231F20"/>
                </a:solidFill>
                <a:effectLst/>
                <a:ea typeface="NewtonSanPin"/>
                <a:cs typeface="SimSun" panose="02010600030101010101" pitchFamily="2" charset="-122"/>
              </a:rPr>
              <a:t> типа </a:t>
            </a:r>
          </a:p>
          <a:p>
            <a:pPr marL="0" marR="0">
              <a:buNone/>
            </a:pPr>
            <a:r>
              <a:rPr lang="ru-RU" sz="2000" dirty="0">
                <a:solidFill>
                  <a:srgbClr val="231F20"/>
                </a:solidFill>
                <a:effectLst/>
                <a:ea typeface="NewtonSanPin"/>
                <a:cs typeface="SimSun" panose="02010600030101010101" pitchFamily="2" charset="-122"/>
              </a:rPr>
              <a:t>[Н.В. Соболев, 1964]</a:t>
            </a:r>
            <a:endParaRPr lang="ru-RU" sz="2000" dirty="0">
              <a:effectLst/>
              <a:cs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337882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4B23D3-97B3-3071-7559-3D4B7FD77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0674" cy="34567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DE9F463-9D28-30D6-D54F-633DA343D1BB}"/>
              </a:ext>
            </a:extLst>
          </p:cNvPr>
          <p:cNvSpPr txBox="1"/>
          <p:nvPr/>
        </p:nvSpPr>
        <p:spPr>
          <a:xfrm>
            <a:off x="3047065" y="791736"/>
            <a:ext cx="6096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>
                <a:latin typeface="+mj-lt"/>
              </a:rPr>
              <a:t>Составы кальциевых гранатов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2FB9D46-3FE9-CC7A-031B-7F59C1C5B5E6}"/>
              </a:ext>
            </a:extLst>
          </p:cNvPr>
          <p:cNvSpPr txBox="1"/>
          <p:nvPr/>
        </p:nvSpPr>
        <p:spPr>
          <a:xfrm>
            <a:off x="4964882" y="5271167"/>
            <a:ext cx="226090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dirty="0">
                <a:solidFill>
                  <a:srgbClr val="231F20"/>
                </a:solidFill>
                <a:ea typeface="NewtonSanPin"/>
                <a:cs typeface="SimSun" panose="02010600030101010101" pitchFamily="2" charset="-122"/>
              </a:rPr>
              <a:t>[Н.В. Соболев, 1964]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461157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2E7F215-F271-DB29-FB7F-9025AE1709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6461" y="31906"/>
            <a:ext cx="5819078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Состав железистых гранатов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FB84941-5CE8-9C5F-6149-DA9BEAC43B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466"/>
            <a:ext cx="12174095" cy="565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010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5C7D8-4394-B92A-66B5-EF2E54C005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41" y="117713"/>
            <a:ext cx="2871110" cy="919351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Состав амфибола</a:t>
            </a:r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7E285D46-7615-BEE4-41F8-BF989DB3E8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0211514"/>
              </p:ext>
            </p:extLst>
          </p:nvPr>
        </p:nvGraphicFramePr>
        <p:xfrm>
          <a:off x="234175" y="1278093"/>
          <a:ext cx="3475135" cy="54621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44007">
                  <a:extLst>
                    <a:ext uri="{9D8B030D-6E8A-4147-A177-3AD203B41FA5}">
                      <a16:colId xmlns:a16="http://schemas.microsoft.com/office/drawing/2014/main" val="330168044"/>
                    </a:ext>
                  </a:extLst>
                </a:gridCol>
                <a:gridCol w="1015564">
                  <a:extLst>
                    <a:ext uri="{9D8B030D-6E8A-4147-A177-3AD203B41FA5}">
                      <a16:colId xmlns:a16="http://schemas.microsoft.com/office/drawing/2014/main" val="1442158324"/>
                    </a:ext>
                  </a:extLst>
                </a:gridCol>
                <a:gridCol w="1015564">
                  <a:extLst>
                    <a:ext uri="{9D8B030D-6E8A-4147-A177-3AD203B41FA5}">
                      <a16:colId xmlns:a16="http://schemas.microsoft.com/office/drawing/2014/main" val="261518321"/>
                    </a:ext>
                  </a:extLst>
                </a:gridCol>
              </a:tblGrid>
              <a:tr h="247650"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 dirty="0">
                          <a:effectLst/>
                        </a:rPr>
                        <a:t>№ п/п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>
                          <a:effectLst/>
                        </a:rPr>
                        <a:t>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>
                          <a:effectLst/>
                        </a:rPr>
                        <a:t>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extLst>
                  <a:ext uri="{0D108BD9-81ED-4DB2-BD59-A6C34878D82A}">
                    <a16:rowId xmlns:a16="http://schemas.microsoft.com/office/drawing/2014/main" val="170632847"/>
                  </a:ext>
                </a:extLst>
              </a:tr>
              <a:tr h="434423"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 dirty="0">
                          <a:effectLst/>
                        </a:rPr>
                        <a:t>Компоненты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>
                          <a:effectLst/>
                        </a:rPr>
                        <a:t>6-1**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>
                          <a:effectLst/>
                        </a:rPr>
                        <a:t>89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extLst>
                  <a:ext uri="{0D108BD9-81ED-4DB2-BD59-A6C34878D82A}">
                    <a16:rowId xmlns:a16="http://schemas.microsoft.com/office/drawing/2014/main" val="3464663079"/>
                  </a:ext>
                </a:extLst>
              </a:tr>
              <a:tr h="434423"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en-US" sz="2000">
                          <a:effectLst/>
                        </a:rPr>
                        <a:t>SiO2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 dirty="0">
                          <a:effectLst/>
                        </a:rPr>
                        <a:t>43.79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 dirty="0">
                          <a:effectLst/>
                        </a:rPr>
                        <a:t>45.12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extLst>
                  <a:ext uri="{0D108BD9-81ED-4DB2-BD59-A6C34878D82A}">
                    <a16:rowId xmlns:a16="http://schemas.microsoft.com/office/drawing/2014/main" val="668451265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en-US" sz="2000">
                          <a:effectLst/>
                        </a:rPr>
                        <a:t>TiO2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>
                          <a:effectLst/>
                        </a:rPr>
                        <a:t>2.04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>
                          <a:effectLst/>
                        </a:rPr>
                        <a:t>0.98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extLst>
                  <a:ext uri="{0D108BD9-81ED-4DB2-BD59-A6C34878D82A}">
                    <a16:rowId xmlns:a16="http://schemas.microsoft.com/office/drawing/2014/main" val="1679000931"/>
                  </a:ext>
                </a:extLst>
              </a:tr>
              <a:tr h="434423"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en-US" sz="2000">
                          <a:effectLst/>
                        </a:rPr>
                        <a:t>Al2O3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 dirty="0">
                          <a:effectLst/>
                        </a:rPr>
                        <a:t>12.21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>
                          <a:effectLst/>
                        </a:rPr>
                        <a:t>9.74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extLst>
                  <a:ext uri="{0D108BD9-81ED-4DB2-BD59-A6C34878D82A}">
                    <a16:rowId xmlns:a16="http://schemas.microsoft.com/office/drawing/2014/main" val="2393202894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en-US" sz="2000">
                          <a:effectLst/>
                        </a:rPr>
                        <a:t>Cr2O3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 dirty="0">
                          <a:effectLst/>
                        </a:rPr>
                        <a:t>0.06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>
                          <a:effectLst/>
                        </a:rPr>
                        <a:t>0.08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extLst>
                  <a:ext uri="{0D108BD9-81ED-4DB2-BD59-A6C34878D82A}">
                    <a16:rowId xmlns:a16="http://schemas.microsoft.com/office/drawing/2014/main" val="3161622823"/>
                  </a:ext>
                </a:extLst>
              </a:tr>
              <a:tr h="434423"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en-US" sz="2000">
                          <a:effectLst/>
                        </a:rPr>
                        <a:t>FeO*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>
                          <a:effectLst/>
                        </a:rPr>
                        <a:t>11.94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 dirty="0">
                          <a:effectLst/>
                        </a:rPr>
                        <a:t>15.32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extLst>
                  <a:ext uri="{0D108BD9-81ED-4DB2-BD59-A6C34878D82A}">
                    <a16:rowId xmlns:a16="http://schemas.microsoft.com/office/drawing/2014/main" val="4229853302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en-US" sz="2000">
                          <a:effectLst/>
                        </a:rPr>
                        <a:t>MnO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>
                          <a:effectLst/>
                        </a:rPr>
                        <a:t>0.21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>
                          <a:effectLst/>
                        </a:rPr>
                        <a:t>0.26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extLst>
                  <a:ext uri="{0D108BD9-81ED-4DB2-BD59-A6C34878D82A}">
                    <a16:rowId xmlns:a16="http://schemas.microsoft.com/office/drawing/2014/main" val="1158427313"/>
                  </a:ext>
                </a:extLst>
              </a:tr>
              <a:tr h="434423"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en-US" sz="2000">
                          <a:effectLst/>
                        </a:rPr>
                        <a:t>MgO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>
                          <a:effectLst/>
                        </a:rPr>
                        <a:t>13.14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 dirty="0">
                          <a:effectLst/>
                        </a:rPr>
                        <a:t>11.94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extLst>
                  <a:ext uri="{0D108BD9-81ED-4DB2-BD59-A6C34878D82A}">
                    <a16:rowId xmlns:a16="http://schemas.microsoft.com/office/drawing/2014/main" val="2487754110"/>
                  </a:ext>
                </a:extLst>
              </a:tr>
              <a:tr h="434423"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en-US" sz="2000">
                          <a:effectLst/>
                        </a:rPr>
                        <a:t>CaO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>
                          <a:effectLst/>
                        </a:rPr>
                        <a:t>11.76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>
                          <a:effectLst/>
                        </a:rPr>
                        <a:t>11.99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extLst>
                  <a:ext uri="{0D108BD9-81ED-4DB2-BD59-A6C34878D82A}">
                    <a16:rowId xmlns:a16="http://schemas.microsoft.com/office/drawing/2014/main" val="1882135711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en-US" sz="2000">
                          <a:effectLst/>
                        </a:rPr>
                        <a:t>Na2O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>
                          <a:effectLst/>
                        </a:rPr>
                        <a:t>1.92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 dirty="0">
                          <a:effectLst/>
                        </a:rPr>
                        <a:t>1.21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extLst>
                  <a:ext uri="{0D108BD9-81ED-4DB2-BD59-A6C34878D82A}">
                    <a16:rowId xmlns:a16="http://schemas.microsoft.com/office/drawing/2014/main" val="2939183031"/>
                  </a:ext>
                </a:extLst>
              </a:tr>
              <a:tr h="247650"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en-US" sz="2000">
                          <a:effectLst/>
                        </a:rPr>
                        <a:t>K2O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>
                          <a:effectLst/>
                        </a:rPr>
                        <a:t>0.68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>
                          <a:effectLst/>
                        </a:rPr>
                        <a:t>0.79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extLst>
                  <a:ext uri="{0D108BD9-81ED-4DB2-BD59-A6C34878D82A}">
                    <a16:rowId xmlns:a16="http://schemas.microsoft.com/office/drawing/2014/main" val="2980553719"/>
                  </a:ext>
                </a:extLst>
              </a:tr>
              <a:tr h="434423"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en-US" sz="2000">
                          <a:effectLst/>
                        </a:rPr>
                        <a:t>Total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>
                          <a:effectLst/>
                        </a:rPr>
                        <a:t>97.75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2000" dirty="0">
                          <a:effectLst/>
                        </a:rPr>
                        <a:t>97.43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9607" marR="59607" marT="29804" marB="29804" anchor="b"/>
                </a:tc>
                <a:extLst>
                  <a:ext uri="{0D108BD9-81ED-4DB2-BD59-A6C34878D82A}">
                    <a16:rowId xmlns:a16="http://schemas.microsoft.com/office/drawing/2014/main" val="1266176807"/>
                  </a:ext>
                </a:extLst>
              </a:tr>
            </a:tbl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73B021AD-AC22-BD0A-55F3-C08C7CFBCB1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3015188"/>
              </p:ext>
            </p:extLst>
          </p:nvPr>
        </p:nvGraphicFramePr>
        <p:xfrm>
          <a:off x="5977054" y="487402"/>
          <a:ext cx="3713355" cy="637059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43139">
                  <a:extLst>
                    <a:ext uri="{9D8B030D-6E8A-4147-A177-3AD203B41FA5}">
                      <a16:colId xmlns:a16="http://schemas.microsoft.com/office/drawing/2014/main" val="2603575521"/>
                    </a:ext>
                  </a:extLst>
                </a:gridCol>
                <a:gridCol w="887473">
                  <a:extLst>
                    <a:ext uri="{9D8B030D-6E8A-4147-A177-3AD203B41FA5}">
                      <a16:colId xmlns:a16="http://schemas.microsoft.com/office/drawing/2014/main" val="1748861317"/>
                    </a:ext>
                  </a:extLst>
                </a:gridCol>
                <a:gridCol w="922051">
                  <a:extLst>
                    <a:ext uri="{9D8B030D-6E8A-4147-A177-3AD203B41FA5}">
                      <a16:colId xmlns:a16="http://schemas.microsoft.com/office/drawing/2014/main" val="2576555793"/>
                    </a:ext>
                  </a:extLst>
                </a:gridCol>
                <a:gridCol w="760692">
                  <a:extLst>
                    <a:ext uri="{9D8B030D-6E8A-4147-A177-3AD203B41FA5}">
                      <a16:colId xmlns:a16="http://schemas.microsoft.com/office/drawing/2014/main" val="308056833"/>
                    </a:ext>
                  </a:extLst>
                </a:gridCol>
              </a:tblGrid>
              <a:tr h="228908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№ п/п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 dirty="0">
                          <a:effectLst/>
                        </a:rPr>
                        <a:t>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extLst>
                  <a:ext uri="{0D108BD9-81ED-4DB2-BD59-A6C34878D82A}">
                    <a16:rowId xmlns:a16="http://schemas.microsoft.com/office/drawing/2014/main" val="1428202916"/>
                  </a:ext>
                </a:extLst>
              </a:tr>
              <a:tr h="402217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Компоненты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108**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162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168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extLst>
                  <a:ext uri="{0D108BD9-81ED-4DB2-BD59-A6C34878D82A}">
                    <a16:rowId xmlns:a16="http://schemas.microsoft.com/office/drawing/2014/main" val="3368188063"/>
                  </a:ext>
                </a:extLst>
              </a:tr>
              <a:tr h="402217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en-US" sz="1800">
                          <a:effectLst/>
                        </a:rPr>
                        <a:t>SiO2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35.01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39.39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36.88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extLst>
                  <a:ext uri="{0D108BD9-81ED-4DB2-BD59-A6C34878D82A}">
                    <a16:rowId xmlns:a16="http://schemas.microsoft.com/office/drawing/2014/main" val="1449084495"/>
                  </a:ext>
                </a:extLst>
              </a:tr>
              <a:tr h="402217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en-US" sz="1800">
                          <a:effectLst/>
                        </a:rPr>
                        <a:t>TiO2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не обн.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не обн.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не обн.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extLst>
                  <a:ext uri="{0D108BD9-81ED-4DB2-BD59-A6C34878D82A}">
                    <a16:rowId xmlns:a16="http://schemas.microsoft.com/office/drawing/2014/main" val="3394086702"/>
                  </a:ext>
                </a:extLst>
              </a:tr>
              <a:tr h="402217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en-US" sz="1800">
                          <a:effectLst/>
                        </a:rPr>
                        <a:t>Al2O3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не обн.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0.03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0.01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extLst>
                  <a:ext uri="{0D108BD9-81ED-4DB2-BD59-A6C34878D82A}">
                    <a16:rowId xmlns:a16="http://schemas.microsoft.com/office/drawing/2014/main" val="507280589"/>
                  </a:ext>
                </a:extLst>
              </a:tr>
              <a:tr h="402217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en-US" sz="1800">
                          <a:effectLst/>
                        </a:rPr>
                        <a:t>Cr2O3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не обн.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0.01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не обн.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extLst>
                  <a:ext uri="{0D108BD9-81ED-4DB2-BD59-A6C34878D82A}">
                    <a16:rowId xmlns:a16="http://schemas.microsoft.com/office/drawing/2014/main" val="624594763"/>
                  </a:ext>
                </a:extLst>
              </a:tr>
              <a:tr h="402217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en-US" sz="1800">
                          <a:effectLst/>
                        </a:rPr>
                        <a:t>FeO*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 dirty="0">
                          <a:effectLst/>
                        </a:rPr>
                        <a:t>41.12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 dirty="0">
                          <a:effectLst/>
                        </a:rPr>
                        <a:t>18.62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 dirty="0">
                          <a:effectLst/>
                        </a:rPr>
                        <a:t>31.86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extLst>
                  <a:ext uri="{0D108BD9-81ED-4DB2-BD59-A6C34878D82A}">
                    <a16:rowId xmlns:a16="http://schemas.microsoft.com/office/drawing/2014/main" val="3615377528"/>
                  </a:ext>
                </a:extLst>
              </a:tr>
              <a:tr h="228908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en-US" sz="1800">
                          <a:effectLst/>
                        </a:rPr>
                        <a:t>MnO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0.57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0.3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0.46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extLst>
                  <a:ext uri="{0D108BD9-81ED-4DB2-BD59-A6C34878D82A}">
                    <a16:rowId xmlns:a16="http://schemas.microsoft.com/office/drawing/2014/main" val="3741750855"/>
                  </a:ext>
                </a:extLst>
              </a:tr>
              <a:tr h="402217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en-US" sz="1800">
                          <a:effectLst/>
                        </a:rPr>
                        <a:t>MgO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23.5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41.91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31.35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extLst>
                  <a:ext uri="{0D108BD9-81ED-4DB2-BD59-A6C34878D82A}">
                    <a16:rowId xmlns:a16="http://schemas.microsoft.com/office/drawing/2014/main" val="992641778"/>
                  </a:ext>
                </a:extLst>
              </a:tr>
              <a:tr h="402217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en-US" sz="1800">
                          <a:effectLst/>
                        </a:rPr>
                        <a:t>CaO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 dirty="0">
                          <a:effectLst/>
                        </a:rPr>
                        <a:t>не </a:t>
                      </a:r>
                      <a:r>
                        <a:rPr lang="ru-RU" sz="1800" dirty="0" err="1">
                          <a:effectLst/>
                        </a:rPr>
                        <a:t>обн</a:t>
                      </a:r>
                      <a:r>
                        <a:rPr lang="ru-RU" sz="1800" dirty="0">
                          <a:effectLst/>
                        </a:rPr>
                        <a:t>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не обн.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0.02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extLst>
                  <a:ext uri="{0D108BD9-81ED-4DB2-BD59-A6C34878D82A}">
                    <a16:rowId xmlns:a16="http://schemas.microsoft.com/office/drawing/2014/main" val="2461246626"/>
                  </a:ext>
                </a:extLst>
              </a:tr>
              <a:tr h="402217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en-US" sz="1800">
                          <a:effectLst/>
                        </a:rPr>
                        <a:t>K2O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не обн.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0.01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не обн.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extLst>
                  <a:ext uri="{0D108BD9-81ED-4DB2-BD59-A6C34878D82A}">
                    <a16:rowId xmlns:a16="http://schemas.microsoft.com/office/drawing/2014/main" val="491343199"/>
                  </a:ext>
                </a:extLst>
              </a:tr>
              <a:tr h="402217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en-US" sz="1800">
                          <a:effectLst/>
                        </a:rPr>
                        <a:t>NiO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0.06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0.1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не обн.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extLst>
                  <a:ext uri="{0D108BD9-81ED-4DB2-BD59-A6C34878D82A}">
                    <a16:rowId xmlns:a16="http://schemas.microsoft.com/office/drawing/2014/main" val="3577133546"/>
                  </a:ext>
                </a:extLst>
              </a:tr>
              <a:tr h="402217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en-US" sz="1800">
                          <a:effectLst/>
                        </a:rPr>
                        <a:t>Total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100.26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100.37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100.58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extLst>
                  <a:ext uri="{0D108BD9-81ED-4DB2-BD59-A6C34878D82A}">
                    <a16:rowId xmlns:a16="http://schemas.microsoft.com/office/drawing/2014/main" val="3330540794"/>
                  </a:ext>
                </a:extLst>
              </a:tr>
              <a:tr h="228908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en-US" sz="1800">
                          <a:effectLst/>
                        </a:rPr>
                        <a:t>f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1800">
                          <a:effectLst/>
                        </a:rPr>
                        <a:t>49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b"/>
                </a:tc>
                <a:tc>
                  <a:txBody>
                    <a:bodyPr/>
                    <a:lstStyle/>
                    <a:p>
                      <a:pPr marL="0" marR="0" algn="ctr" fontAlgn="b">
                        <a:buNone/>
                      </a:pPr>
                      <a:r>
                        <a:rPr lang="ru-RU" sz="1800">
                          <a:effectLst/>
                        </a:rPr>
                        <a:t>20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b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 dirty="0">
                          <a:effectLst/>
                        </a:rPr>
                        <a:t>36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48891" marR="48891" marT="24446" marB="24446" anchor="ctr"/>
                </a:tc>
                <a:extLst>
                  <a:ext uri="{0D108BD9-81ED-4DB2-BD59-A6C34878D82A}">
                    <a16:rowId xmlns:a16="http://schemas.microsoft.com/office/drawing/2014/main" val="205305727"/>
                  </a:ext>
                </a:extLst>
              </a:tr>
            </a:tbl>
          </a:graphicData>
        </a:graphic>
      </p:graphicFrame>
      <p:sp>
        <p:nvSpPr>
          <p:cNvPr id="5" name="Rectangle 1">
            <a:extLst>
              <a:ext uri="{FF2B5EF4-FFF2-40B4-BE49-F238E27FC236}">
                <a16:creationId xmlns:a16="http://schemas.microsoft.com/office/drawing/2014/main" id="{811DA2CF-8679-2EF9-88CA-6328B44A2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72186" y="3046968"/>
            <a:ext cx="2185639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Химический состав проанализированных зёрен оливина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Минералы: 1-3 оливин.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FeO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- все железо в форме </a:t>
            </a:r>
            <a:r>
              <a:rPr kumimoji="0" lang="ru-RU" altLang="ru-RU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FeO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**- номер зерна в шашке 2025-3;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kumimoji="0" lang="ru-RU" altLang="ru-RU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обн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- элемент не обнаружен;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 - </a:t>
            </a:r>
            <a:r>
              <a:rPr kumimoji="0" lang="ru-RU" altLang="ru-RU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железистость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49524A40-CDAB-935B-7189-6BAC9C1064E8}"/>
              </a:ext>
            </a:extLst>
          </p:cNvPr>
          <p:cNvSpPr txBox="1">
            <a:spLocks/>
          </p:cNvSpPr>
          <p:nvPr/>
        </p:nvSpPr>
        <p:spPr>
          <a:xfrm>
            <a:off x="6341600" y="55184"/>
            <a:ext cx="2871110" cy="52220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400" dirty="0"/>
              <a:t>Состав оливина</a:t>
            </a:r>
          </a:p>
        </p:txBody>
      </p:sp>
      <p:sp>
        <p:nvSpPr>
          <p:cNvPr id="8" name="Rectangle 1">
            <a:extLst>
              <a:ext uri="{FF2B5EF4-FFF2-40B4-BE49-F238E27FC236}">
                <a16:creationId xmlns:a16="http://schemas.microsoft.com/office/drawing/2014/main" id="{29030597-9505-BFCB-DB9D-9589FC7DFE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9310" y="2853680"/>
            <a:ext cx="2267744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Химический состав проанализированных зёрен амфибола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Минералы: 1-3 амфибол.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FeO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- все железо в форме </a:t>
            </a:r>
            <a:r>
              <a:rPr kumimoji="0" lang="ru-RU" altLang="ru-RU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FeO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**- номер зерна в шашке 2025-3;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kumimoji="0" lang="ru-RU" altLang="ru-RU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обн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- элемент не обнаружен;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 - </a:t>
            </a:r>
            <a:r>
              <a:rPr kumimoji="0" lang="ru-RU" altLang="ru-RU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железистость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5112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826B44-21AF-D965-70F4-BE9B92327E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3034" y="123861"/>
            <a:ext cx="2925932" cy="531520"/>
          </a:xfrm>
        </p:spPr>
        <p:txBody>
          <a:bodyPr>
            <a:normAutofit/>
          </a:bodyPr>
          <a:lstStyle/>
          <a:p>
            <a:r>
              <a:rPr lang="ru-RU" sz="2400" dirty="0"/>
              <a:t>Состав </a:t>
            </a:r>
            <a:r>
              <a:rPr lang="ru-RU" sz="2400" dirty="0" err="1"/>
              <a:t>фтортитанита</a:t>
            </a:r>
            <a:endParaRPr lang="ru-RU" sz="2400" dirty="0"/>
          </a:p>
        </p:txBody>
      </p:sp>
      <p:graphicFrame>
        <p:nvGraphicFramePr>
          <p:cNvPr id="3" name="Таблица 2">
            <a:extLst>
              <a:ext uri="{FF2B5EF4-FFF2-40B4-BE49-F238E27FC236}">
                <a16:creationId xmlns:a16="http://schemas.microsoft.com/office/drawing/2014/main" id="{130EC9D8-4F2A-974E-6488-940C047E61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0377284"/>
              </p:ext>
            </p:extLst>
          </p:nvPr>
        </p:nvGraphicFramePr>
        <p:xfrm>
          <a:off x="3036557" y="736848"/>
          <a:ext cx="6118886" cy="484145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31114">
                  <a:extLst>
                    <a:ext uri="{9D8B030D-6E8A-4147-A177-3AD203B41FA5}">
                      <a16:colId xmlns:a16="http://schemas.microsoft.com/office/drawing/2014/main" val="1863276533"/>
                    </a:ext>
                  </a:extLst>
                </a:gridCol>
                <a:gridCol w="1096943">
                  <a:extLst>
                    <a:ext uri="{9D8B030D-6E8A-4147-A177-3AD203B41FA5}">
                      <a16:colId xmlns:a16="http://schemas.microsoft.com/office/drawing/2014/main" val="1397158971"/>
                    </a:ext>
                  </a:extLst>
                </a:gridCol>
                <a:gridCol w="1096943">
                  <a:extLst>
                    <a:ext uri="{9D8B030D-6E8A-4147-A177-3AD203B41FA5}">
                      <a16:colId xmlns:a16="http://schemas.microsoft.com/office/drawing/2014/main" val="3676631300"/>
                    </a:ext>
                  </a:extLst>
                </a:gridCol>
                <a:gridCol w="1096943">
                  <a:extLst>
                    <a:ext uri="{9D8B030D-6E8A-4147-A177-3AD203B41FA5}">
                      <a16:colId xmlns:a16="http://schemas.microsoft.com/office/drawing/2014/main" val="1361100506"/>
                    </a:ext>
                  </a:extLst>
                </a:gridCol>
                <a:gridCol w="1096943">
                  <a:extLst>
                    <a:ext uri="{9D8B030D-6E8A-4147-A177-3AD203B41FA5}">
                      <a16:colId xmlns:a16="http://schemas.microsoft.com/office/drawing/2014/main" val="1371877563"/>
                    </a:ext>
                  </a:extLst>
                </a:gridCol>
              </a:tblGrid>
              <a:tr h="202388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 dirty="0">
                          <a:effectLst/>
                        </a:rPr>
                        <a:t>№ п/п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 dirty="0">
                          <a:effectLst/>
                        </a:rPr>
                        <a:t>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4125631984"/>
                  </a:ext>
                </a:extLst>
              </a:tr>
              <a:tr h="354179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 dirty="0">
                          <a:effectLst/>
                        </a:rPr>
                        <a:t>Компоненты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 dirty="0">
                          <a:effectLst/>
                        </a:rPr>
                        <a:t>111**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112-1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114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116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750283059"/>
                  </a:ext>
                </a:extLst>
              </a:tr>
              <a:tr h="354179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en-US" sz="1800">
                          <a:effectLst/>
                        </a:rPr>
                        <a:t>SiO2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30.2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30.2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 dirty="0">
                          <a:effectLst/>
                        </a:rPr>
                        <a:t>29.93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 dirty="0">
                          <a:effectLst/>
                        </a:rPr>
                        <a:t>29.88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942410383"/>
                  </a:ext>
                </a:extLst>
              </a:tr>
              <a:tr h="354179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en-US" sz="1800">
                          <a:effectLst/>
                        </a:rPr>
                        <a:t>TiO2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36.94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34.98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37.02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 dirty="0">
                          <a:effectLst/>
                        </a:rPr>
                        <a:t>34.8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4027840664"/>
                  </a:ext>
                </a:extLst>
              </a:tr>
              <a:tr h="202388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en-US" sz="1800">
                          <a:effectLst/>
                        </a:rPr>
                        <a:t>Al2O3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1.69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2.31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1.54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1.61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4064036918"/>
                  </a:ext>
                </a:extLst>
              </a:tr>
              <a:tr h="354179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en-US" sz="1800">
                          <a:effectLst/>
                        </a:rPr>
                        <a:t>Cr2O3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не обн.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не обн.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0.04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 dirty="0">
                          <a:effectLst/>
                        </a:rPr>
                        <a:t>не </a:t>
                      </a:r>
                      <a:r>
                        <a:rPr lang="ru-RU" sz="1800" dirty="0" err="1">
                          <a:effectLst/>
                        </a:rPr>
                        <a:t>обн</a:t>
                      </a:r>
                      <a:r>
                        <a:rPr lang="ru-RU" sz="1800" dirty="0">
                          <a:effectLst/>
                        </a:rPr>
                        <a:t>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2240389850"/>
                  </a:ext>
                </a:extLst>
              </a:tr>
              <a:tr h="202388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en-US" sz="1800">
                          <a:effectLst/>
                        </a:rPr>
                        <a:t>FeO*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1.63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1.72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1.29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 dirty="0">
                          <a:effectLst/>
                        </a:rPr>
                        <a:t>1.85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2877641522"/>
                  </a:ext>
                </a:extLst>
              </a:tr>
              <a:tr h="354179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en-US" sz="1800">
                          <a:effectLst/>
                        </a:rPr>
                        <a:t>MnO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 dirty="0">
                          <a:effectLst/>
                        </a:rPr>
                        <a:t>не </a:t>
                      </a:r>
                      <a:r>
                        <a:rPr lang="ru-RU" sz="1800" dirty="0" err="1">
                          <a:effectLst/>
                        </a:rPr>
                        <a:t>обн</a:t>
                      </a:r>
                      <a:r>
                        <a:rPr lang="ru-RU" sz="1800" dirty="0">
                          <a:effectLst/>
                        </a:rPr>
                        <a:t>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0.07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0.25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0.1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2091586038"/>
                  </a:ext>
                </a:extLst>
              </a:tr>
              <a:tr h="354179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en-US" sz="1800">
                          <a:effectLst/>
                        </a:rPr>
                        <a:t>MgO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0.01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0.01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не обн.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 dirty="0">
                          <a:effectLst/>
                        </a:rPr>
                        <a:t>0.02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507476441"/>
                  </a:ext>
                </a:extLst>
              </a:tr>
              <a:tr h="354179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en-US" sz="1800">
                          <a:effectLst/>
                        </a:rPr>
                        <a:t>CaO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27.68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27.67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28.43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 dirty="0">
                          <a:effectLst/>
                        </a:rPr>
                        <a:t>26.75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370258552"/>
                  </a:ext>
                </a:extLst>
              </a:tr>
              <a:tr h="354179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en-US" sz="1800">
                          <a:effectLst/>
                        </a:rPr>
                        <a:t>Na2O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не обн.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0.05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 dirty="0">
                          <a:effectLst/>
                        </a:rPr>
                        <a:t>0.05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 dirty="0">
                          <a:effectLst/>
                        </a:rPr>
                        <a:t>0.03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6762609"/>
                  </a:ext>
                </a:extLst>
              </a:tr>
              <a:tr h="202388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en-US" sz="1800">
                          <a:effectLst/>
                        </a:rPr>
                        <a:t>F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0.8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0.95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0.76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 dirty="0">
                          <a:effectLst/>
                        </a:rPr>
                        <a:t>0.65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807001177"/>
                  </a:ext>
                </a:extLst>
              </a:tr>
              <a:tr h="354179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en-US" sz="1800">
                          <a:effectLst/>
                        </a:rPr>
                        <a:t>Cl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не обн.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0.01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не обн.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 dirty="0">
                          <a:effectLst/>
                        </a:rPr>
                        <a:t>не </a:t>
                      </a:r>
                      <a:r>
                        <a:rPr lang="ru-RU" sz="1800" dirty="0" err="1">
                          <a:effectLst/>
                        </a:rPr>
                        <a:t>обн</a:t>
                      </a:r>
                      <a:r>
                        <a:rPr lang="ru-RU" sz="1800" dirty="0">
                          <a:effectLst/>
                        </a:rPr>
                        <a:t>.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4241547049"/>
                  </a:ext>
                </a:extLst>
              </a:tr>
              <a:tr h="354179"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en-US" sz="1800">
                          <a:effectLst/>
                        </a:rPr>
                        <a:t>Total</a:t>
                      </a:r>
                      <a:endParaRPr lang="en-US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98.96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>
                          <a:effectLst/>
                        </a:rPr>
                        <a:t>97.96</a:t>
                      </a:r>
                      <a:endParaRPr lang="ru-RU" sz="180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 dirty="0">
                          <a:effectLst/>
                        </a:rPr>
                        <a:t>99.31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tc>
                  <a:txBody>
                    <a:bodyPr/>
                    <a:lstStyle/>
                    <a:p>
                      <a:pPr marL="0" marR="0" algn="ctr" fontAlgn="ctr">
                        <a:buNone/>
                      </a:pPr>
                      <a:r>
                        <a:rPr lang="ru-RU" sz="1800" dirty="0">
                          <a:effectLst/>
                        </a:rPr>
                        <a:t>95.69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SimSun" panose="02010600030101010101" pitchFamily="2" charset="-122"/>
                        <a:cs typeface="SimSun" panose="02010600030101010101" pitchFamily="2" charset="-122"/>
                      </a:endParaRPr>
                    </a:p>
                  </a:txBody>
                  <a:tcPr marL="50597" marR="50597" marT="25298" marB="25298" anchor="ctr"/>
                </a:tc>
                <a:extLst>
                  <a:ext uri="{0D108BD9-81ED-4DB2-BD59-A6C34878D82A}">
                    <a16:rowId xmlns:a16="http://schemas.microsoft.com/office/drawing/2014/main" val="2767070762"/>
                  </a:ext>
                </a:extLst>
              </a:tr>
            </a:tbl>
          </a:graphicData>
        </a:graphic>
      </p:graphicFrame>
      <p:sp>
        <p:nvSpPr>
          <p:cNvPr id="4" name="Rectangle 1">
            <a:extLst>
              <a:ext uri="{FF2B5EF4-FFF2-40B4-BE49-F238E27FC236}">
                <a16:creationId xmlns:a16="http://schemas.microsoft.com/office/drawing/2014/main" id="{6CD8D6EC-BD41-A462-4A17-52101B11D3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91060" y="5659487"/>
            <a:ext cx="803728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Химический состав </a:t>
            </a:r>
            <a:r>
              <a:rPr kumimoji="0" lang="ru-RU" altLang="ru-RU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фтортитанита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ru-RU" altLang="ru-RU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мас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.%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FeO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* - все железо в форме </a:t>
            </a:r>
            <a:r>
              <a:rPr kumimoji="0" lang="ru-RU" altLang="ru-RU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FeO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 **- номер зерна в шашке 2025-3; не </a:t>
            </a:r>
            <a:r>
              <a:rPr kumimoji="0" lang="ru-RU" altLang="ru-RU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обн</a:t>
            </a: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- элемент не обнаружен.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15789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9E572E-8BA4-C7A4-2E1F-6DD3EB85B9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6094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87220"/>
            <a:ext cx="10515600" cy="665816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Геологическое строение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25352" y="806582"/>
            <a:ext cx="6096000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ctr">
              <a:buNone/>
            </a:pPr>
            <a:r>
              <a:rPr lang="ru-RU" sz="2000" b="1" dirty="0">
                <a:solidFill>
                  <a:srgbClr val="231F20"/>
                </a:solidFill>
                <a:effectLst/>
                <a:ea typeface="NewtonSanPin"/>
                <a:cs typeface="SimSun" panose="02010600030101010101" pitchFamily="2" charset="-122"/>
              </a:rPr>
              <a:t>Схема геологического строения участка </a:t>
            </a:r>
            <a:r>
              <a:rPr lang="ru-RU" sz="2000" b="1" dirty="0" err="1">
                <a:solidFill>
                  <a:srgbClr val="231F20"/>
                </a:solidFill>
                <a:effectLst/>
                <a:ea typeface="NewtonSanPin"/>
                <a:cs typeface="SimSun" panose="02010600030101010101" pitchFamily="2" charset="-122"/>
              </a:rPr>
              <a:t>Бирхин</a:t>
            </a:r>
            <a:r>
              <a:rPr lang="ru-RU" sz="2000" b="1" dirty="0">
                <a:solidFill>
                  <a:srgbClr val="231F20"/>
                </a:solidFill>
                <a:effectLst/>
                <a:ea typeface="NewtonSanPin"/>
                <a:cs typeface="SimSun" panose="02010600030101010101" pitchFamily="2" charset="-122"/>
              </a:rPr>
              <a:t>–Цаган-</a:t>
            </a:r>
            <a:r>
              <a:rPr lang="ru-RU" sz="2000" b="1" dirty="0" err="1">
                <a:solidFill>
                  <a:srgbClr val="231F20"/>
                </a:solidFill>
                <a:effectLst/>
                <a:ea typeface="NewtonSanPin"/>
                <a:cs typeface="SimSun" panose="02010600030101010101" pitchFamily="2" charset="-122"/>
              </a:rPr>
              <a:t>Заба</a:t>
            </a:r>
            <a:r>
              <a:rPr lang="ru-RU" sz="2000" b="1" dirty="0">
                <a:solidFill>
                  <a:srgbClr val="231F20"/>
                </a:solidFill>
                <a:effectLst/>
                <a:ea typeface="NewtonSanPin"/>
                <a:cs typeface="SimSun" panose="02010600030101010101" pitchFamily="2" charset="-122"/>
              </a:rPr>
              <a:t>, по [Федоровский и др., 2010] с упрощениями</a:t>
            </a:r>
            <a:endParaRPr lang="ru-RU" sz="2000" dirty="0">
              <a:effectLst/>
              <a:cs typeface="SimSun" panose="02010600030101010101" pitchFamily="2" charset="-122"/>
            </a:endParaRPr>
          </a:p>
          <a:p>
            <a:pPr marL="0" marR="0" algn="just">
              <a:buNone/>
            </a:pPr>
            <a:r>
              <a:rPr lang="ru-RU" sz="2000" dirty="0">
                <a:effectLst/>
                <a:ea typeface="NewtonSanPin"/>
                <a:cs typeface="SimSun" panose="02010600030101010101" pitchFamily="2" charset="-122"/>
              </a:rPr>
              <a:t>1, 2 – </a:t>
            </a:r>
            <a:r>
              <a:rPr lang="ru-RU" sz="2000" dirty="0" err="1">
                <a:effectLst/>
                <a:ea typeface="NewtonSanPin"/>
                <a:cs typeface="SimSun" panose="02010600030101010101" pitchFamily="2" charset="-122"/>
              </a:rPr>
              <a:t>бирхинский</a:t>
            </a:r>
            <a:r>
              <a:rPr lang="ru-RU" sz="2000" dirty="0">
                <a:effectLst/>
                <a:ea typeface="NewtonSanPin"/>
                <a:cs typeface="SimSun" panose="02010600030101010101" pitchFamily="2" charset="-122"/>
              </a:rPr>
              <a:t> комплекс: 1 – оливиновые </a:t>
            </a:r>
            <a:r>
              <a:rPr lang="ru-RU" sz="2000" dirty="0" err="1">
                <a:effectLst/>
                <a:ea typeface="NewtonSanPin"/>
                <a:cs typeface="SimSun" panose="02010600030101010101" pitchFamily="2" charset="-122"/>
              </a:rPr>
              <a:t>габбро</a:t>
            </a:r>
            <a:r>
              <a:rPr lang="ru-RU" sz="2000" dirty="0">
                <a:effectLst/>
                <a:ea typeface="NewtonSanPin"/>
                <a:cs typeface="SimSun" panose="02010600030101010101" pitchFamily="2" charset="-122"/>
              </a:rPr>
              <a:t> первой фазы, 2 – </a:t>
            </a:r>
            <a:r>
              <a:rPr lang="ru-RU" sz="2000" dirty="0" err="1">
                <a:effectLst/>
                <a:ea typeface="NewtonSanPin"/>
                <a:cs typeface="SimSun" panose="02010600030101010101" pitchFamily="2" charset="-122"/>
              </a:rPr>
              <a:t>монцогаббро</a:t>
            </a:r>
            <a:r>
              <a:rPr lang="ru-RU" sz="2000" dirty="0">
                <a:effectLst/>
                <a:ea typeface="NewtonSanPin"/>
                <a:cs typeface="SimSun" panose="02010600030101010101" pitchFamily="2" charset="-122"/>
              </a:rPr>
              <a:t> и </a:t>
            </a:r>
            <a:r>
              <a:rPr lang="ru-RU" sz="2000" dirty="0" err="1">
                <a:effectLst/>
                <a:ea typeface="NewtonSanPin"/>
                <a:cs typeface="SimSun" panose="02010600030101010101" pitchFamily="2" charset="-122"/>
              </a:rPr>
              <a:t>монцогаббронориты</a:t>
            </a:r>
            <a:r>
              <a:rPr lang="ru-RU" sz="2000" dirty="0">
                <a:effectLst/>
                <a:ea typeface="NewtonSanPin"/>
                <a:cs typeface="SimSun" panose="02010600030101010101" pitchFamily="2" charset="-122"/>
              </a:rPr>
              <a:t> второй фазы; 3 – </a:t>
            </a:r>
            <a:r>
              <a:rPr lang="ru-RU" sz="2000" dirty="0" err="1">
                <a:effectLst/>
                <a:ea typeface="NewtonSanPin"/>
                <a:cs typeface="SimSun" panose="02010600030101010101" pitchFamily="2" charset="-122"/>
              </a:rPr>
              <a:t>цаган-забинский</a:t>
            </a:r>
            <a:r>
              <a:rPr lang="ru-RU" sz="2000" dirty="0">
                <a:effectLst/>
                <a:ea typeface="NewtonSanPin"/>
                <a:cs typeface="SimSun" panose="02010600030101010101" pitchFamily="2" charset="-122"/>
              </a:rPr>
              <a:t> комплекс, </a:t>
            </a:r>
            <a:r>
              <a:rPr lang="ru-RU" sz="2000" dirty="0" err="1">
                <a:effectLst/>
                <a:ea typeface="NewtonSanPin"/>
                <a:cs typeface="SimSun" panose="02010600030101010101" pitchFamily="2" charset="-122"/>
              </a:rPr>
              <a:t>метапорфириты</a:t>
            </a:r>
            <a:r>
              <a:rPr lang="ru-RU" sz="2000" dirty="0">
                <a:effectLst/>
                <a:ea typeface="NewtonSanPin"/>
                <a:cs typeface="SimSun" panose="02010600030101010101" pitchFamily="2" charset="-122"/>
              </a:rPr>
              <a:t>, амфиболиты по порфиритам; 4 – </a:t>
            </a:r>
            <a:r>
              <a:rPr lang="ru-RU" sz="2000" dirty="0" err="1">
                <a:effectLst/>
                <a:ea typeface="NewtonSanPin"/>
                <a:cs typeface="SimSun" panose="02010600030101010101" pitchFamily="2" charset="-122"/>
              </a:rPr>
              <a:t>усть-крестовский</a:t>
            </a:r>
            <a:r>
              <a:rPr lang="ru-RU" sz="2000" dirty="0">
                <a:effectLst/>
                <a:ea typeface="NewtonSanPin"/>
                <a:cs typeface="SimSun" panose="02010600030101010101" pitchFamily="2" charset="-122"/>
              </a:rPr>
              <a:t> комплекс, </a:t>
            </a:r>
            <a:r>
              <a:rPr lang="ru-RU" sz="2000" dirty="0" err="1">
                <a:effectLst/>
                <a:ea typeface="NewtonSanPin"/>
                <a:cs typeface="SimSun" panose="02010600030101010101" pitchFamily="2" charset="-122"/>
              </a:rPr>
              <a:t>монцогаббро</a:t>
            </a:r>
            <a:r>
              <a:rPr lang="ru-RU" sz="2000" dirty="0">
                <a:effectLst/>
                <a:ea typeface="NewtonSanPin"/>
                <a:cs typeface="SimSun" panose="02010600030101010101" pitchFamily="2" charset="-122"/>
              </a:rPr>
              <a:t>, </a:t>
            </a:r>
            <a:r>
              <a:rPr lang="ru-RU" sz="2000" dirty="0" err="1">
                <a:effectLst/>
                <a:ea typeface="NewtonSanPin"/>
                <a:cs typeface="SimSun" panose="02010600030101010101" pitchFamily="2" charset="-122"/>
              </a:rPr>
              <a:t>лейкомонцогаббро</a:t>
            </a:r>
            <a:r>
              <a:rPr lang="ru-RU" sz="2000" dirty="0">
                <a:effectLst/>
                <a:ea typeface="NewtonSanPin"/>
                <a:cs typeface="SimSun" panose="02010600030101010101" pitchFamily="2" charset="-122"/>
              </a:rPr>
              <a:t>, кварцсодержащие сиениты; 5 – </a:t>
            </a:r>
            <a:r>
              <a:rPr lang="ru-RU" sz="2000" dirty="0" err="1">
                <a:effectLst/>
                <a:ea typeface="NewtonSanPin"/>
                <a:cs typeface="SimSun" panose="02010600030101010101" pitchFamily="2" charset="-122"/>
              </a:rPr>
              <a:t>хайдайский</a:t>
            </a:r>
            <a:r>
              <a:rPr lang="ru-RU" sz="2000" dirty="0">
                <a:effectLst/>
                <a:ea typeface="NewtonSanPin"/>
                <a:cs typeface="SimSun" panose="02010600030101010101" pitchFamily="2" charset="-122"/>
              </a:rPr>
              <a:t> комплекс, граниты, гранодиориты; 6 – </a:t>
            </a:r>
            <a:r>
              <a:rPr lang="ru-RU" sz="2000" dirty="0" err="1">
                <a:effectLst/>
                <a:ea typeface="NewtonSanPin"/>
                <a:cs typeface="SimSun" panose="02010600030101010101" pitchFamily="2" charset="-122"/>
              </a:rPr>
              <a:t>аинский</a:t>
            </a:r>
            <a:r>
              <a:rPr lang="ru-RU" sz="2000" dirty="0">
                <a:effectLst/>
                <a:ea typeface="NewtonSanPin"/>
                <a:cs typeface="SimSun" panose="02010600030101010101" pitchFamily="2" charset="-122"/>
              </a:rPr>
              <a:t> комплекс, граниты; 7 – </a:t>
            </a:r>
            <a:r>
              <a:rPr lang="ru-RU" sz="2000" dirty="0" err="1">
                <a:effectLst/>
                <a:ea typeface="NewtonSanPin"/>
                <a:cs typeface="SimSun" panose="02010600030101010101" pitchFamily="2" charset="-122"/>
              </a:rPr>
              <a:t>бегульский</a:t>
            </a:r>
            <a:r>
              <a:rPr lang="ru-RU" sz="2000" dirty="0">
                <a:effectLst/>
                <a:ea typeface="NewtonSanPin"/>
                <a:cs typeface="SimSun" panose="02010600030101010101" pitchFamily="2" charset="-122"/>
              </a:rPr>
              <a:t> комплекс, метагаббро, амфиболиты по </a:t>
            </a:r>
            <a:r>
              <a:rPr lang="ru-RU" sz="2000" dirty="0" err="1">
                <a:effectLst/>
                <a:ea typeface="NewtonSanPin"/>
                <a:cs typeface="SimSun" panose="02010600030101010101" pitchFamily="2" charset="-122"/>
              </a:rPr>
              <a:t>габбро</a:t>
            </a:r>
            <a:r>
              <a:rPr lang="ru-RU" sz="2000" dirty="0">
                <a:effectLst/>
                <a:ea typeface="NewtonSanPin"/>
                <a:cs typeface="SimSun" panose="02010600030101010101" pitchFamily="2" charset="-122"/>
              </a:rPr>
              <a:t>; 8 – мраморы </a:t>
            </a:r>
            <a:r>
              <a:rPr lang="ru-RU" sz="2000" dirty="0" err="1">
                <a:effectLst/>
                <a:ea typeface="NewtonSanPin"/>
                <a:cs typeface="SimSun" panose="02010600030101010101" pitchFamily="2" charset="-122"/>
              </a:rPr>
              <a:t>ангинского</a:t>
            </a:r>
            <a:r>
              <a:rPr lang="ru-RU" sz="2000" dirty="0">
                <a:effectLst/>
                <a:ea typeface="NewtonSanPin"/>
                <a:cs typeface="SimSun" panose="02010600030101010101" pitchFamily="2" charset="-122"/>
              </a:rPr>
              <a:t> комплекса; 9 – сиениты </a:t>
            </a:r>
            <a:r>
              <a:rPr lang="ru-RU" sz="2000" dirty="0" err="1">
                <a:effectLst/>
                <a:ea typeface="NewtonSanPin"/>
                <a:cs typeface="SimSun" panose="02010600030101010101" pitchFamily="2" charset="-122"/>
              </a:rPr>
              <a:t>тажеранского</a:t>
            </a:r>
            <a:r>
              <a:rPr lang="ru-RU" sz="2000" dirty="0">
                <a:effectLst/>
                <a:ea typeface="NewtonSanPin"/>
                <a:cs typeface="SimSun" panose="02010600030101010101" pitchFamily="2" charset="-122"/>
              </a:rPr>
              <a:t> комплекса.</a:t>
            </a:r>
          </a:p>
          <a:p>
            <a:pPr algn="just"/>
            <a:r>
              <a:rPr lang="ru-RU" sz="2000" dirty="0"/>
              <a:t>Красным прямоугольником отмечен участок бухты </a:t>
            </a:r>
            <a:r>
              <a:rPr lang="ru-RU" sz="2000" dirty="0" err="1"/>
              <a:t>Харюзовая</a:t>
            </a:r>
            <a:endParaRPr lang="ru-RU" sz="2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806582"/>
            <a:ext cx="5268060" cy="574437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 bwMode="auto">
          <a:xfrm>
            <a:off x="1907093" y="94490"/>
            <a:ext cx="8229600" cy="4568825"/>
            <a:chOff x="1588" y="877"/>
            <a:chExt cx="9091" cy="5047"/>
          </a:xfrm>
        </p:grpSpPr>
        <p:sp>
          <p:nvSpPr>
            <p:cNvPr id="5" name="Line 4"/>
            <p:cNvSpPr>
              <a:spLocks noChangeAspect="1" noChangeShapeType="1"/>
            </p:cNvSpPr>
            <p:nvPr/>
          </p:nvSpPr>
          <p:spPr bwMode="auto">
            <a:xfrm flipH="1">
              <a:off x="4918" y="1059"/>
              <a:ext cx="46" cy="4414"/>
            </a:xfrm>
            <a:prstGeom prst="lin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6" name="Freeform 5"/>
            <p:cNvSpPr>
              <a:spLocks noChangeAspect="1"/>
            </p:cNvSpPr>
            <p:nvPr/>
          </p:nvSpPr>
          <p:spPr bwMode="auto">
            <a:xfrm>
              <a:off x="1761" y="881"/>
              <a:ext cx="8325" cy="3410"/>
            </a:xfrm>
            <a:custGeom>
              <a:avLst/>
              <a:gdLst>
                <a:gd name="T0" fmla="*/ 0 w 13580"/>
                <a:gd name="T1" fmla="*/ 2444 h 5562"/>
                <a:gd name="T2" fmla="*/ 71 w 13580"/>
                <a:gd name="T3" fmla="*/ 3395 h 5562"/>
                <a:gd name="T4" fmla="*/ 153 w 13580"/>
                <a:gd name="T5" fmla="*/ 3890 h 5562"/>
                <a:gd name="T6" fmla="*/ 273 w 13580"/>
                <a:gd name="T7" fmla="*/ 4430 h 5562"/>
                <a:gd name="T8" fmla="*/ 551 w 13580"/>
                <a:gd name="T9" fmla="*/ 4633 h 5562"/>
                <a:gd name="T10" fmla="*/ 930 w 13580"/>
                <a:gd name="T11" fmla="*/ 5090 h 5562"/>
                <a:gd name="T12" fmla="*/ 1450 w 13580"/>
                <a:gd name="T13" fmla="*/ 4970 h 5562"/>
                <a:gd name="T14" fmla="*/ 1780 w 13580"/>
                <a:gd name="T15" fmla="*/ 5300 h 5562"/>
                <a:gd name="T16" fmla="*/ 1940 w 13580"/>
                <a:gd name="T17" fmla="*/ 5540 h 5562"/>
                <a:gd name="T18" fmla="*/ 2050 w 13580"/>
                <a:gd name="T19" fmla="*/ 5430 h 5562"/>
                <a:gd name="T20" fmla="*/ 2363 w 13580"/>
                <a:gd name="T21" fmla="*/ 5225 h 5562"/>
                <a:gd name="T22" fmla="*/ 3353 w 13580"/>
                <a:gd name="T23" fmla="*/ 4865 h 5562"/>
                <a:gd name="T24" fmla="*/ 3920 w 13580"/>
                <a:gd name="T25" fmla="*/ 4825 h 5562"/>
                <a:gd name="T26" fmla="*/ 4149 w 13580"/>
                <a:gd name="T27" fmla="*/ 4956 h 5562"/>
                <a:gd name="T28" fmla="*/ 4538 w 13580"/>
                <a:gd name="T29" fmla="*/ 4970 h 5562"/>
                <a:gd name="T30" fmla="*/ 5123 w 13580"/>
                <a:gd name="T31" fmla="*/ 4910 h 5562"/>
                <a:gd name="T32" fmla="*/ 5933 w 13580"/>
                <a:gd name="T33" fmla="*/ 4880 h 5562"/>
                <a:gd name="T34" fmla="*/ 6473 w 13580"/>
                <a:gd name="T35" fmla="*/ 4880 h 5562"/>
                <a:gd name="T36" fmla="*/ 6728 w 13580"/>
                <a:gd name="T37" fmla="*/ 4820 h 5562"/>
                <a:gd name="T38" fmla="*/ 7688 w 13580"/>
                <a:gd name="T39" fmla="*/ 4535 h 5562"/>
                <a:gd name="T40" fmla="*/ 8273 w 13580"/>
                <a:gd name="T41" fmla="*/ 4505 h 5562"/>
                <a:gd name="T42" fmla="*/ 8797 w 13580"/>
                <a:gd name="T43" fmla="*/ 4367 h 5562"/>
                <a:gd name="T44" fmla="*/ 9443 w 13580"/>
                <a:gd name="T45" fmla="*/ 4100 h 5562"/>
                <a:gd name="T46" fmla="*/ 9796 w 13580"/>
                <a:gd name="T47" fmla="*/ 3958 h 5562"/>
                <a:gd name="T48" fmla="*/ 10163 w 13580"/>
                <a:gd name="T49" fmla="*/ 3868 h 5562"/>
                <a:gd name="T50" fmla="*/ 10321 w 13580"/>
                <a:gd name="T51" fmla="*/ 3628 h 5562"/>
                <a:gd name="T52" fmla="*/ 10973 w 13580"/>
                <a:gd name="T53" fmla="*/ 2998 h 5562"/>
                <a:gd name="T54" fmla="*/ 11266 w 13580"/>
                <a:gd name="T55" fmla="*/ 2705 h 5562"/>
                <a:gd name="T56" fmla="*/ 11480 w 13580"/>
                <a:gd name="T57" fmla="*/ 2436 h 5562"/>
                <a:gd name="T58" fmla="*/ 12102 w 13580"/>
                <a:gd name="T59" fmla="*/ 1782 h 5562"/>
                <a:gd name="T60" fmla="*/ 12560 w 13580"/>
                <a:gd name="T61" fmla="*/ 1324 h 5562"/>
                <a:gd name="T62" fmla="*/ 12650 w 13580"/>
                <a:gd name="T63" fmla="*/ 1160 h 5562"/>
                <a:gd name="T64" fmla="*/ 12780 w 13580"/>
                <a:gd name="T65" fmla="*/ 1030 h 5562"/>
                <a:gd name="T66" fmla="*/ 13000 w 13580"/>
                <a:gd name="T67" fmla="*/ 630 h 5562"/>
                <a:gd name="T68" fmla="*/ 12770 w 13580"/>
                <a:gd name="T69" fmla="*/ 250 h 5562"/>
                <a:gd name="T70" fmla="*/ 12650 w 13580"/>
                <a:gd name="T71" fmla="*/ 280 h 5562"/>
                <a:gd name="T72" fmla="*/ 12910 w 13580"/>
                <a:gd name="T73" fmla="*/ 140 h 5562"/>
                <a:gd name="T74" fmla="*/ 12500 w 13580"/>
                <a:gd name="T75" fmla="*/ 280 h 5562"/>
                <a:gd name="T76" fmla="*/ 12970 w 13580"/>
                <a:gd name="T77" fmla="*/ 300 h 5562"/>
                <a:gd name="T78" fmla="*/ 13050 w 13580"/>
                <a:gd name="T79" fmla="*/ 190 h 5562"/>
                <a:gd name="T80" fmla="*/ 13580 w 13580"/>
                <a:gd name="T81" fmla="*/ 0 h 5562"/>
                <a:gd name="T82" fmla="*/ 0 w 13580"/>
                <a:gd name="T83" fmla="*/ 2444 h 5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580" h="5562">
                  <a:moveTo>
                    <a:pt x="0" y="2444"/>
                  </a:moveTo>
                  <a:lnTo>
                    <a:pt x="71" y="3395"/>
                  </a:lnTo>
                  <a:cubicBezTo>
                    <a:pt x="97" y="3636"/>
                    <a:pt x="119" y="3718"/>
                    <a:pt x="153" y="3890"/>
                  </a:cubicBezTo>
                  <a:cubicBezTo>
                    <a:pt x="187" y="4062"/>
                    <a:pt x="207" y="4306"/>
                    <a:pt x="273" y="4430"/>
                  </a:cubicBezTo>
                  <a:cubicBezTo>
                    <a:pt x="339" y="4554"/>
                    <a:pt x="442" y="4523"/>
                    <a:pt x="551" y="4633"/>
                  </a:cubicBezTo>
                  <a:cubicBezTo>
                    <a:pt x="660" y="4743"/>
                    <a:pt x="780" y="5034"/>
                    <a:pt x="930" y="5090"/>
                  </a:cubicBezTo>
                  <a:cubicBezTo>
                    <a:pt x="1080" y="5146"/>
                    <a:pt x="1308" y="4935"/>
                    <a:pt x="1450" y="4970"/>
                  </a:cubicBezTo>
                  <a:cubicBezTo>
                    <a:pt x="1592" y="5005"/>
                    <a:pt x="1698" y="5205"/>
                    <a:pt x="1780" y="5300"/>
                  </a:cubicBezTo>
                  <a:cubicBezTo>
                    <a:pt x="1862" y="5395"/>
                    <a:pt x="1895" y="5518"/>
                    <a:pt x="1940" y="5540"/>
                  </a:cubicBezTo>
                  <a:cubicBezTo>
                    <a:pt x="1985" y="5562"/>
                    <a:pt x="1980" y="5482"/>
                    <a:pt x="2050" y="5430"/>
                  </a:cubicBezTo>
                  <a:cubicBezTo>
                    <a:pt x="2120" y="5378"/>
                    <a:pt x="2146" y="5319"/>
                    <a:pt x="2363" y="5225"/>
                  </a:cubicBezTo>
                  <a:cubicBezTo>
                    <a:pt x="2580" y="5131"/>
                    <a:pt x="3093" y="4932"/>
                    <a:pt x="3353" y="4865"/>
                  </a:cubicBezTo>
                  <a:cubicBezTo>
                    <a:pt x="3613" y="4798"/>
                    <a:pt x="3787" y="4810"/>
                    <a:pt x="3920" y="4825"/>
                  </a:cubicBezTo>
                  <a:cubicBezTo>
                    <a:pt x="4053" y="4840"/>
                    <a:pt x="4046" y="4932"/>
                    <a:pt x="4149" y="4956"/>
                  </a:cubicBezTo>
                  <a:cubicBezTo>
                    <a:pt x="4252" y="4980"/>
                    <a:pt x="4376" y="4978"/>
                    <a:pt x="4538" y="4970"/>
                  </a:cubicBezTo>
                  <a:cubicBezTo>
                    <a:pt x="4700" y="4962"/>
                    <a:pt x="4891" y="4925"/>
                    <a:pt x="5123" y="4910"/>
                  </a:cubicBezTo>
                  <a:cubicBezTo>
                    <a:pt x="5355" y="4895"/>
                    <a:pt x="5708" y="4885"/>
                    <a:pt x="5933" y="4880"/>
                  </a:cubicBezTo>
                  <a:cubicBezTo>
                    <a:pt x="6158" y="4875"/>
                    <a:pt x="6341" y="4890"/>
                    <a:pt x="6473" y="4880"/>
                  </a:cubicBezTo>
                  <a:cubicBezTo>
                    <a:pt x="6605" y="4870"/>
                    <a:pt x="6526" y="4877"/>
                    <a:pt x="6728" y="4820"/>
                  </a:cubicBezTo>
                  <a:cubicBezTo>
                    <a:pt x="6930" y="4763"/>
                    <a:pt x="7431" y="4587"/>
                    <a:pt x="7688" y="4535"/>
                  </a:cubicBezTo>
                  <a:cubicBezTo>
                    <a:pt x="7945" y="4483"/>
                    <a:pt x="8088" y="4533"/>
                    <a:pt x="8273" y="4505"/>
                  </a:cubicBezTo>
                  <a:cubicBezTo>
                    <a:pt x="8458" y="4477"/>
                    <a:pt x="8602" y="4434"/>
                    <a:pt x="8797" y="4367"/>
                  </a:cubicBezTo>
                  <a:cubicBezTo>
                    <a:pt x="8992" y="4300"/>
                    <a:pt x="9277" y="4168"/>
                    <a:pt x="9443" y="4100"/>
                  </a:cubicBezTo>
                  <a:cubicBezTo>
                    <a:pt x="9609" y="4032"/>
                    <a:pt x="9676" y="3997"/>
                    <a:pt x="9796" y="3958"/>
                  </a:cubicBezTo>
                  <a:cubicBezTo>
                    <a:pt x="9916" y="3919"/>
                    <a:pt x="10075" y="3923"/>
                    <a:pt x="10163" y="3868"/>
                  </a:cubicBezTo>
                  <a:cubicBezTo>
                    <a:pt x="10251" y="3813"/>
                    <a:pt x="10186" y="3773"/>
                    <a:pt x="10321" y="3628"/>
                  </a:cubicBezTo>
                  <a:cubicBezTo>
                    <a:pt x="10456" y="3483"/>
                    <a:pt x="10816" y="3152"/>
                    <a:pt x="10973" y="2998"/>
                  </a:cubicBezTo>
                  <a:cubicBezTo>
                    <a:pt x="11130" y="2844"/>
                    <a:pt x="11181" y="2799"/>
                    <a:pt x="11266" y="2705"/>
                  </a:cubicBezTo>
                  <a:cubicBezTo>
                    <a:pt x="11351" y="2611"/>
                    <a:pt x="11341" y="2590"/>
                    <a:pt x="11480" y="2436"/>
                  </a:cubicBezTo>
                  <a:cubicBezTo>
                    <a:pt x="11619" y="2282"/>
                    <a:pt x="11922" y="1967"/>
                    <a:pt x="12102" y="1782"/>
                  </a:cubicBezTo>
                  <a:cubicBezTo>
                    <a:pt x="12282" y="1597"/>
                    <a:pt x="12469" y="1428"/>
                    <a:pt x="12560" y="1324"/>
                  </a:cubicBezTo>
                  <a:cubicBezTo>
                    <a:pt x="12651" y="1220"/>
                    <a:pt x="12613" y="1209"/>
                    <a:pt x="12650" y="1160"/>
                  </a:cubicBezTo>
                  <a:cubicBezTo>
                    <a:pt x="12687" y="1111"/>
                    <a:pt x="12722" y="1118"/>
                    <a:pt x="12780" y="1030"/>
                  </a:cubicBezTo>
                  <a:cubicBezTo>
                    <a:pt x="12838" y="942"/>
                    <a:pt x="13002" y="760"/>
                    <a:pt x="13000" y="630"/>
                  </a:cubicBezTo>
                  <a:cubicBezTo>
                    <a:pt x="12998" y="500"/>
                    <a:pt x="12828" y="308"/>
                    <a:pt x="12770" y="250"/>
                  </a:cubicBezTo>
                  <a:cubicBezTo>
                    <a:pt x="12712" y="192"/>
                    <a:pt x="12627" y="298"/>
                    <a:pt x="12650" y="280"/>
                  </a:cubicBezTo>
                  <a:cubicBezTo>
                    <a:pt x="12673" y="262"/>
                    <a:pt x="12935" y="140"/>
                    <a:pt x="12910" y="140"/>
                  </a:cubicBezTo>
                  <a:cubicBezTo>
                    <a:pt x="12885" y="140"/>
                    <a:pt x="12490" y="253"/>
                    <a:pt x="12500" y="280"/>
                  </a:cubicBezTo>
                  <a:cubicBezTo>
                    <a:pt x="12510" y="307"/>
                    <a:pt x="12878" y="315"/>
                    <a:pt x="12970" y="300"/>
                  </a:cubicBezTo>
                  <a:cubicBezTo>
                    <a:pt x="13062" y="285"/>
                    <a:pt x="12948" y="240"/>
                    <a:pt x="13050" y="190"/>
                  </a:cubicBezTo>
                  <a:lnTo>
                    <a:pt x="13580" y="0"/>
                  </a:lnTo>
                  <a:lnTo>
                    <a:pt x="0" y="2444"/>
                  </a:lnTo>
                  <a:close/>
                </a:path>
              </a:pathLst>
            </a:custGeom>
            <a:solidFill>
              <a:srgbClr val="00C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7" name="Oval 6"/>
            <p:cNvSpPr>
              <a:spLocks noChangeAspect="1" noChangeArrowheads="1"/>
            </p:cNvSpPr>
            <p:nvPr/>
          </p:nvSpPr>
          <p:spPr bwMode="auto">
            <a:xfrm>
              <a:off x="6070" y="1574"/>
              <a:ext cx="18" cy="17"/>
            </a:xfrm>
            <a:prstGeom prst="ellipse">
              <a:avLst/>
            </a:prstGeom>
            <a:solidFill>
              <a:srgbClr val="000000"/>
            </a:solidFill>
            <a:ln w="3175">
              <a:solidFill>
                <a:srgbClr val="000000"/>
              </a:solidFill>
              <a:rou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8" name="Freeform 7"/>
            <p:cNvSpPr>
              <a:spLocks noChangeAspect="1"/>
            </p:cNvSpPr>
            <p:nvPr/>
          </p:nvSpPr>
          <p:spPr bwMode="auto">
            <a:xfrm>
              <a:off x="1875" y="1059"/>
              <a:ext cx="5903" cy="1154"/>
            </a:xfrm>
            <a:custGeom>
              <a:avLst/>
              <a:gdLst>
                <a:gd name="T0" fmla="*/ 0 w 9630"/>
                <a:gd name="T1" fmla="*/ 1380 h 1882"/>
                <a:gd name="T2" fmla="*/ 480 w 9630"/>
                <a:gd name="T3" fmla="*/ 1350 h 1882"/>
                <a:gd name="T4" fmla="*/ 1125 w 9630"/>
                <a:gd name="T5" fmla="*/ 1500 h 1882"/>
                <a:gd name="T6" fmla="*/ 2625 w 9630"/>
                <a:gd name="T7" fmla="*/ 1515 h 1882"/>
                <a:gd name="T8" fmla="*/ 3270 w 9630"/>
                <a:gd name="T9" fmla="*/ 1410 h 1882"/>
                <a:gd name="T10" fmla="*/ 3750 w 9630"/>
                <a:gd name="T11" fmla="*/ 1275 h 1882"/>
                <a:gd name="T12" fmla="*/ 4005 w 9630"/>
                <a:gd name="T13" fmla="*/ 1155 h 1882"/>
                <a:gd name="T14" fmla="*/ 4140 w 9630"/>
                <a:gd name="T15" fmla="*/ 1200 h 1882"/>
                <a:gd name="T16" fmla="*/ 4380 w 9630"/>
                <a:gd name="T17" fmla="*/ 1530 h 1882"/>
                <a:gd name="T18" fmla="*/ 5685 w 9630"/>
                <a:gd name="T19" fmla="*/ 1710 h 1882"/>
                <a:gd name="T20" fmla="*/ 6900 w 9630"/>
                <a:gd name="T21" fmla="*/ 1875 h 1882"/>
                <a:gd name="T22" fmla="*/ 7470 w 9630"/>
                <a:gd name="T23" fmla="*/ 1665 h 1882"/>
                <a:gd name="T24" fmla="*/ 7830 w 9630"/>
                <a:gd name="T25" fmla="*/ 1515 h 1882"/>
                <a:gd name="T26" fmla="*/ 8400 w 9630"/>
                <a:gd name="T27" fmla="*/ 1335 h 1882"/>
                <a:gd name="T28" fmla="*/ 8985 w 9630"/>
                <a:gd name="T29" fmla="*/ 1050 h 1882"/>
                <a:gd name="T30" fmla="*/ 9480 w 9630"/>
                <a:gd name="T31" fmla="*/ 690 h 1882"/>
                <a:gd name="T32" fmla="*/ 9630 w 9630"/>
                <a:gd name="T33" fmla="*/ 0 h 18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630" h="1882">
                  <a:moveTo>
                    <a:pt x="0" y="1380"/>
                  </a:moveTo>
                  <a:cubicBezTo>
                    <a:pt x="146" y="1355"/>
                    <a:pt x="293" y="1330"/>
                    <a:pt x="480" y="1350"/>
                  </a:cubicBezTo>
                  <a:cubicBezTo>
                    <a:pt x="667" y="1370"/>
                    <a:pt x="768" y="1473"/>
                    <a:pt x="1125" y="1500"/>
                  </a:cubicBezTo>
                  <a:cubicBezTo>
                    <a:pt x="1482" y="1527"/>
                    <a:pt x="2268" y="1530"/>
                    <a:pt x="2625" y="1515"/>
                  </a:cubicBezTo>
                  <a:cubicBezTo>
                    <a:pt x="2982" y="1500"/>
                    <a:pt x="3082" y="1450"/>
                    <a:pt x="3270" y="1410"/>
                  </a:cubicBezTo>
                  <a:cubicBezTo>
                    <a:pt x="3458" y="1370"/>
                    <a:pt x="3627" y="1318"/>
                    <a:pt x="3750" y="1275"/>
                  </a:cubicBezTo>
                  <a:cubicBezTo>
                    <a:pt x="3873" y="1232"/>
                    <a:pt x="3940" y="1167"/>
                    <a:pt x="4005" y="1155"/>
                  </a:cubicBezTo>
                  <a:cubicBezTo>
                    <a:pt x="4070" y="1143"/>
                    <a:pt x="4078" y="1138"/>
                    <a:pt x="4140" y="1200"/>
                  </a:cubicBezTo>
                  <a:cubicBezTo>
                    <a:pt x="4202" y="1262"/>
                    <a:pt x="4122" y="1445"/>
                    <a:pt x="4380" y="1530"/>
                  </a:cubicBezTo>
                  <a:cubicBezTo>
                    <a:pt x="4638" y="1615"/>
                    <a:pt x="5265" y="1653"/>
                    <a:pt x="5685" y="1710"/>
                  </a:cubicBezTo>
                  <a:cubicBezTo>
                    <a:pt x="6105" y="1767"/>
                    <a:pt x="6603" y="1882"/>
                    <a:pt x="6900" y="1875"/>
                  </a:cubicBezTo>
                  <a:cubicBezTo>
                    <a:pt x="7197" y="1868"/>
                    <a:pt x="7315" y="1725"/>
                    <a:pt x="7470" y="1665"/>
                  </a:cubicBezTo>
                  <a:cubicBezTo>
                    <a:pt x="7625" y="1605"/>
                    <a:pt x="7675" y="1570"/>
                    <a:pt x="7830" y="1515"/>
                  </a:cubicBezTo>
                  <a:cubicBezTo>
                    <a:pt x="7985" y="1460"/>
                    <a:pt x="8208" y="1412"/>
                    <a:pt x="8400" y="1335"/>
                  </a:cubicBezTo>
                  <a:cubicBezTo>
                    <a:pt x="8592" y="1258"/>
                    <a:pt x="8805" y="1157"/>
                    <a:pt x="8985" y="1050"/>
                  </a:cubicBezTo>
                  <a:cubicBezTo>
                    <a:pt x="9165" y="943"/>
                    <a:pt x="9373" y="865"/>
                    <a:pt x="9480" y="690"/>
                  </a:cubicBezTo>
                  <a:cubicBezTo>
                    <a:pt x="9587" y="515"/>
                    <a:pt x="9608" y="257"/>
                    <a:pt x="9630" y="0"/>
                  </a:cubicBezTo>
                </a:path>
              </a:pathLst>
            </a:custGeom>
            <a:noFill/>
            <a:ln w="3175" cap="flat" cmpd="sng">
              <a:solidFill>
                <a:srgbClr val="FFC08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9" name="Freeform 8"/>
            <p:cNvSpPr>
              <a:spLocks noChangeAspect="1"/>
            </p:cNvSpPr>
            <p:nvPr/>
          </p:nvSpPr>
          <p:spPr bwMode="auto">
            <a:xfrm>
              <a:off x="1902" y="1040"/>
              <a:ext cx="6328" cy="1518"/>
            </a:xfrm>
            <a:custGeom>
              <a:avLst/>
              <a:gdLst>
                <a:gd name="T0" fmla="*/ 0 w 10322"/>
                <a:gd name="T1" fmla="*/ 1920 h 2475"/>
                <a:gd name="T2" fmla="*/ 825 w 10322"/>
                <a:gd name="T3" fmla="*/ 1965 h 2475"/>
                <a:gd name="T4" fmla="*/ 1755 w 10322"/>
                <a:gd name="T5" fmla="*/ 2100 h 2475"/>
                <a:gd name="T6" fmla="*/ 3015 w 10322"/>
                <a:gd name="T7" fmla="*/ 1860 h 2475"/>
                <a:gd name="T8" fmla="*/ 3735 w 10322"/>
                <a:gd name="T9" fmla="*/ 1755 h 2475"/>
                <a:gd name="T10" fmla="*/ 3990 w 10322"/>
                <a:gd name="T11" fmla="*/ 2010 h 2475"/>
                <a:gd name="T12" fmla="*/ 4635 w 10322"/>
                <a:gd name="T13" fmla="*/ 2100 h 2475"/>
                <a:gd name="T14" fmla="*/ 5310 w 10322"/>
                <a:gd name="T15" fmla="*/ 2100 h 2475"/>
                <a:gd name="T16" fmla="*/ 6195 w 10322"/>
                <a:gd name="T17" fmla="*/ 2430 h 2475"/>
                <a:gd name="T18" fmla="*/ 6900 w 10322"/>
                <a:gd name="T19" fmla="*/ 2370 h 2475"/>
                <a:gd name="T20" fmla="*/ 7455 w 10322"/>
                <a:gd name="T21" fmla="*/ 2265 h 2475"/>
                <a:gd name="T22" fmla="*/ 8250 w 10322"/>
                <a:gd name="T23" fmla="*/ 1860 h 2475"/>
                <a:gd name="T24" fmla="*/ 8895 w 10322"/>
                <a:gd name="T25" fmla="*/ 1545 h 2475"/>
                <a:gd name="T26" fmla="*/ 9525 w 10322"/>
                <a:gd name="T27" fmla="*/ 990 h 2475"/>
                <a:gd name="T28" fmla="*/ 10050 w 10322"/>
                <a:gd name="T29" fmla="*/ 735 h 2475"/>
                <a:gd name="T30" fmla="*/ 10185 w 10322"/>
                <a:gd name="T31" fmla="*/ 645 h 2475"/>
                <a:gd name="T32" fmla="*/ 10305 w 10322"/>
                <a:gd name="T33" fmla="*/ 390 h 2475"/>
                <a:gd name="T34" fmla="*/ 10290 w 10322"/>
                <a:gd name="T35" fmla="*/ 0 h 2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0322" h="2475">
                  <a:moveTo>
                    <a:pt x="0" y="1920"/>
                  </a:moveTo>
                  <a:cubicBezTo>
                    <a:pt x="266" y="1927"/>
                    <a:pt x="533" y="1935"/>
                    <a:pt x="825" y="1965"/>
                  </a:cubicBezTo>
                  <a:cubicBezTo>
                    <a:pt x="1117" y="1995"/>
                    <a:pt x="1390" y="2118"/>
                    <a:pt x="1755" y="2100"/>
                  </a:cubicBezTo>
                  <a:cubicBezTo>
                    <a:pt x="2120" y="2082"/>
                    <a:pt x="2685" y="1917"/>
                    <a:pt x="3015" y="1860"/>
                  </a:cubicBezTo>
                  <a:cubicBezTo>
                    <a:pt x="3345" y="1803"/>
                    <a:pt x="3573" y="1730"/>
                    <a:pt x="3735" y="1755"/>
                  </a:cubicBezTo>
                  <a:cubicBezTo>
                    <a:pt x="3897" y="1780"/>
                    <a:pt x="3840" y="1953"/>
                    <a:pt x="3990" y="2010"/>
                  </a:cubicBezTo>
                  <a:cubicBezTo>
                    <a:pt x="4140" y="2067"/>
                    <a:pt x="4415" y="2085"/>
                    <a:pt x="4635" y="2100"/>
                  </a:cubicBezTo>
                  <a:cubicBezTo>
                    <a:pt x="4855" y="2115"/>
                    <a:pt x="5050" y="2045"/>
                    <a:pt x="5310" y="2100"/>
                  </a:cubicBezTo>
                  <a:cubicBezTo>
                    <a:pt x="5570" y="2155"/>
                    <a:pt x="5930" y="2385"/>
                    <a:pt x="6195" y="2430"/>
                  </a:cubicBezTo>
                  <a:cubicBezTo>
                    <a:pt x="6460" y="2475"/>
                    <a:pt x="6690" y="2397"/>
                    <a:pt x="6900" y="2370"/>
                  </a:cubicBezTo>
                  <a:cubicBezTo>
                    <a:pt x="7110" y="2343"/>
                    <a:pt x="7230" y="2350"/>
                    <a:pt x="7455" y="2265"/>
                  </a:cubicBezTo>
                  <a:cubicBezTo>
                    <a:pt x="7680" y="2180"/>
                    <a:pt x="8010" y="1980"/>
                    <a:pt x="8250" y="1860"/>
                  </a:cubicBezTo>
                  <a:cubicBezTo>
                    <a:pt x="8490" y="1740"/>
                    <a:pt x="8683" y="1690"/>
                    <a:pt x="8895" y="1545"/>
                  </a:cubicBezTo>
                  <a:cubicBezTo>
                    <a:pt x="9107" y="1400"/>
                    <a:pt x="9333" y="1125"/>
                    <a:pt x="9525" y="990"/>
                  </a:cubicBezTo>
                  <a:cubicBezTo>
                    <a:pt x="9717" y="855"/>
                    <a:pt x="9940" y="792"/>
                    <a:pt x="10050" y="735"/>
                  </a:cubicBezTo>
                  <a:cubicBezTo>
                    <a:pt x="10160" y="678"/>
                    <a:pt x="10143" y="702"/>
                    <a:pt x="10185" y="645"/>
                  </a:cubicBezTo>
                  <a:cubicBezTo>
                    <a:pt x="10227" y="588"/>
                    <a:pt x="10288" y="497"/>
                    <a:pt x="10305" y="390"/>
                  </a:cubicBezTo>
                  <a:cubicBezTo>
                    <a:pt x="10322" y="283"/>
                    <a:pt x="10292" y="57"/>
                    <a:pt x="10290" y="0"/>
                  </a:cubicBezTo>
                </a:path>
              </a:pathLst>
            </a:custGeom>
            <a:noFill/>
            <a:ln w="3175" cap="flat" cmpd="sng">
              <a:solidFill>
                <a:srgbClr val="FFC08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0" name="Freeform 9"/>
            <p:cNvSpPr>
              <a:spLocks noChangeAspect="1"/>
            </p:cNvSpPr>
            <p:nvPr/>
          </p:nvSpPr>
          <p:spPr bwMode="auto">
            <a:xfrm>
              <a:off x="1875" y="1050"/>
              <a:ext cx="5646" cy="1033"/>
            </a:xfrm>
            <a:custGeom>
              <a:avLst/>
              <a:gdLst>
                <a:gd name="T0" fmla="*/ 0 w 9212"/>
                <a:gd name="T1" fmla="*/ 1020 h 1685"/>
                <a:gd name="T2" fmla="*/ 600 w 9212"/>
                <a:gd name="T3" fmla="*/ 885 h 1685"/>
                <a:gd name="T4" fmla="*/ 1035 w 9212"/>
                <a:gd name="T5" fmla="*/ 1185 h 1685"/>
                <a:gd name="T6" fmla="*/ 2265 w 9212"/>
                <a:gd name="T7" fmla="*/ 1230 h 1685"/>
                <a:gd name="T8" fmla="*/ 3330 w 9212"/>
                <a:gd name="T9" fmla="*/ 975 h 1685"/>
                <a:gd name="T10" fmla="*/ 4035 w 9212"/>
                <a:gd name="T11" fmla="*/ 645 h 1685"/>
                <a:gd name="T12" fmla="*/ 4350 w 9212"/>
                <a:gd name="T13" fmla="*/ 885 h 1685"/>
                <a:gd name="T14" fmla="*/ 4800 w 9212"/>
                <a:gd name="T15" fmla="*/ 1185 h 1685"/>
                <a:gd name="T16" fmla="*/ 5280 w 9212"/>
                <a:gd name="T17" fmla="*/ 1245 h 1685"/>
                <a:gd name="T18" fmla="*/ 6210 w 9212"/>
                <a:gd name="T19" fmla="*/ 1530 h 1685"/>
                <a:gd name="T20" fmla="*/ 6630 w 9212"/>
                <a:gd name="T21" fmla="*/ 1635 h 1685"/>
                <a:gd name="T22" fmla="*/ 7515 w 9212"/>
                <a:gd name="T23" fmla="*/ 1230 h 1685"/>
                <a:gd name="T24" fmla="*/ 7995 w 9212"/>
                <a:gd name="T25" fmla="*/ 1125 h 1685"/>
                <a:gd name="T26" fmla="*/ 8475 w 9212"/>
                <a:gd name="T27" fmla="*/ 975 h 1685"/>
                <a:gd name="T28" fmla="*/ 8925 w 9212"/>
                <a:gd name="T29" fmla="*/ 690 h 1685"/>
                <a:gd name="T30" fmla="*/ 9165 w 9212"/>
                <a:gd name="T31" fmla="*/ 165 h 1685"/>
                <a:gd name="T32" fmla="*/ 9210 w 9212"/>
                <a:gd name="T33" fmla="*/ 0 h 16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212" h="1685">
                  <a:moveTo>
                    <a:pt x="0" y="1020"/>
                  </a:moveTo>
                  <a:cubicBezTo>
                    <a:pt x="214" y="939"/>
                    <a:pt x="428" y="858"/>
                    <a:pt x="600" y="885"/>
                  </a:cubicBezTo>
                  <a:cubicBezTo>
                    <a:pt x="772" y="912"/>
                    <a:pt x="758" y="1127"/>
                    <a:pt x="1035" y="1185"/>
                  </a:cubicBezTo>
                  <a:cubicBezTo>
                    <a:pt x="1312" y="1243"/>
                    <a:pt x="1883" y="1265"/>
                    <a:pt x="2265" y="1230"/>
                  </a:cubicBezTo>
                  <a:cubicBezTo>
                    <a:pt x="2647" y="1195"/>
                    <a:pt x="3035" y="1072"/>
                    <a:pt x="3330" y="975"/>
                  </a:cubicBezTo>
                  <a:cubicBezTo>
                    <a:pt x="3625" y="878"/>
                    <a:pt x="3865" y="660"/>
                    <a:pt x="4035" y="645"/>
                  </a:cubicBezTo>
                  <a:cubicBezTo>
                    <a:pt x="4205" y="630"/>
                    <a:pt x="4222" y="795"/>
                    <a:pt x="4350" y="885"/>
                  </a:cubicBezTo>
                  <a:cubicBezTo>
                    <a:pt x="4478" y="975"/>
                    <a:pt x="4645" y="1125"/>
                    <a:pt x="4800" y="1185"/>
                  </a:cubicBezTo>
                  <a:cubicBezTo>
                    <a:pt x="4955" y="1245"/>
                    <a:pt x="5045" y="1188"/>
                    <a:pt x="5280" y="1245"/>
                  </a:cubicBezTo>
                  <a:cubicBezTo>
                    <a:pt x="5515" y="1302"/>
                    <a:pt x="5985" y="1465"/>
                    <a:pt x="6210" y="1530"/>
                  </a:cubicBezTo>
                  <a:cubicBezTo>
                    <a:pt x="6435" y="1595"/>
                    <a:pt x="6413" y="1685"/>
                    <a:pt x="6630" y="1635"/>
                  </a:cubicBezTo>
                  <a:cubicBezTo>
                    <a:pt x="6847" y="1585"/>
                    <a:pt x="7288" y="1315"/>
                    <a:pt x="7515" y="1230"/>
                  </a:cubicBezTo>
                  <a:cubicBezTo>
                    <a:pt x="7742" y="1145"/>
                    <a:pt x="7835" y="1167"/>
                    <a:pt x="7995" y="1125"/>
                  </a:cubicBezTo>
                  <a:cubicBezTo>
                    <a:pt x="8155" y="1083"/>
                    <a:pt x="8320" y="1047"/>
                    <a:pt x="8475" y="975"/>
                  </a:cubicBezTo>
                  <a:cubicBezTo>
                    <a:pt x="8630" y="903"/>
                    <a:pt x="8810" y="825"/>
                    <a:pt x="8925" y="690"/>
                  </a:cubicBezTo>
                  <a:cubicBezTo>
                    <a:pt x="9040" y="555"/>
                    <a:pt x="9118" y="280"/>
                    <a:pt x="9165" y="165"/>
                  </a:cubicBezTo>
                  <a:cubicBezTo>
                    <a:pt x="9212" y="50"/>
                    <a:pt x="9203" y="27"/>
                    <a:pt x="9210" y="0"/>
                  </a:cubicBezTo>
                </a:path>
              </a:pathLst>
            </a:custGeom>
            <a:noFill/>
            <a:ln w="3175" cap="flat" cmpd="sng">
              <a:solidFill>
                <a:srgbClr val="FFC08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" name="Freeform 10"/>
            <p:cNvSpPr>
              <a:spLocks noChangeAspect="1"/>
            </p:cNvSpPr>
            <p:nvPr/>
          </p:nvSpPr>
          <p:spPr bwMode="auto">
            <a:xfrm>
              <a:off x="1875" y="1059"/>
              <a:ext cx="2281" cy="551"/>
            </a:xfrm>
            <a:custGeom>
              <a:avLst/>
              <a:gdLst>
                <a:gd name="T0" fmla="*/ 0 w 3720"/>
                <a:gd name="T1" fmla="*/ 315 h 898"/>
                <a:gd name="T2" fmla="*/ 780 w 3720"/>
                <a:gd name="T3" fmla="*/ 525 h 898"/>
                <a:gd name="T4" fmla="*/ 1365 w 3720"/>
                <a:gd name="T5" fmla="*/ 855 h 898"/>
                <a:gd name="T6" fmla="*/ 1950 w 3720"/>
                <a:gd name="T7" fmla="*/ 780 h 898"/>
                <a:gd name="T8" fmla="*/ 2280 w 3720"/>
                <a:gd name="T9" fmla="*/ 735 h 898"/>
                <a:gd name="T10" fmla="*/ 2820 w 3720"/>
                <a:gd name="T11" fmla="*/ 705 h 898"/>
                <a:gd name="T12" fmla="*/ 3285 w 3720"/>
                <a:gd name="T13" fmla="*/ 570 h 898"/>
                <a:gd name="T14" fmla="*/ 3645 w 3720"/>
                <a:gd name="T15" fmla="*/ 135 h 898"/>
                <a:gd name="T16" fmla="*/ 3720 w 3720"/>
                <a:gd name="T17" fmla="*/ 0 h 8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20" h="898">
                  <a:moveTo>
                    <a:pt x="0" y="315"/>
                  </a:moveTo>
                  <a:cubicBezTo>
                    <a:pt x="276" y="375"/>
                    <a:pt x="553" y="435"/>
                    <a:pt x="780" y="525"/>
                  </a:cubicBezTo>
                  <a:cubicBezTo>
                    <a:pt x="1007" y="615"/>
                    <a:pt x="1170" y="812"/>
                    <a:pt x="1365" y="855"/>
                  </a:cubicBezTo>
                  <a:cubicBezTo>
                    <a:pt x="1560" y="898"/>
                    <a:pt x="1798" y="800"/>
                    <a:pt x="1950" y="780"/>
                  </a:cubicBezTo>
                  <a:cubicBezTo>
                    <a:pt x="2102" y="760"/>
                    <a:pt x="2135" y="747"/>
                    <a:pt x="2280" y="735"/>
                  </a:cubicBezTo>
                  <a:cubicBezTo>
                    <a:pt x="2425" y="723"/>
                    <a:pt x="2653" y="732"/>
                    <a:pt x="2820" y="705"/>
                  </a:cubicBezTo>
                  <a:cubicBezTo>
                    <a:pt x="2987" y="678"/>
                    <a:pt x="3148" y="665"/>
                    <a:pt x="3285" y="570"/>
                  </a:cubicBezTo>
                  <a:cubicBezTo>
                    <a:pt x="3422" y="475"/>
                    <a:pt x="3573" y="230"/>
                    <a:pt x="3645" y="135"/>
                  </a:cubicBezTo>
                  <a:cubicBezTo>
                    <a:pt x="3717" y="40"/>
                    <a:pt x="3718" y="20"/>
                    <a:pt x="3720" y="0"/>
                  </a:cubicBezTo>
                </a:path>
              </a:pathLst>
            </a:custGeom>
            <a:noFill/>
            <a:ln w="3175" cap="flat" cmpd="sng">
              <a:solidFill>
                <a:srgbClr val="FFC08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" name="Freeform 11"/>
            <p:cNvSpPr>
              <a:spLocks noChangeAspect="1"/>
            </p:cNvSpPr>
            <p:nvPr/>
          </p:nvSpPr>
          <p:spPr bwMode="auto">
            <a:xfrm>
              <a:off x="4569" y="1050"/>
              <a:ext cx="1828" cy="849"/>
            </a:xfrm>
            <a:custGeom>
              <a:avLst/>
              <a:gdLst>
                <a:gd name="T0" fmla="*/ 0 w 2982"/>
                <a:gd name="T1" fmla="*/ 45 h 1385"/>
                <a:gd name="T2" fmla="*/ 255 w 2982"/>
                <a:gd name="T3" fmla="*/ 195 h 1385"/>
                <a:gd name="T4" fmla="*/ 750 w 2982"/>
                <a:gd name="T5" fmla="*/ 255 h 1385"/>
                <a:gd name="T6" fmla="*/ 1020 w 2982"/>
                <a:gd name="T7" fmla="*/ 240 h 1385"/>
                <a:gd name="T8" fmla="*/ 1305 w 2982"/>
                <a:gd name="T9" fmla="*/ 345 h 1385"/>
                <a:gd name="T10" fmla="*/ 1500 w 2982"/>
                <a:gd name="T11" fmla="*/ 525 h 1385"/>
                <a:gd name="T12" fmla="*/ 1575 w 2982"/>
                <a:gd name="T13" fmla="*/ 825 h 1385"/>
                <a:gd name="T14" fmla="*/ 1620 w 2982"/>
                <a:gd name="T15" fmla="*/ 1065 h 1385"/>
                <a:gd name="T16" fmla="*/ 1830 w 2982"/>
                <a:gd name="T17" fmla="*/ 1305 h 1385"/>
                <a:gd name="T18" fmla="*/ 2205 w 2982"/>
                <a:gd name="T19" fmla="*/ 1365 h 1385"/>
                <a:gd name="T20" fmla="*/ 2685 w 2982"/>
                <a:gd name="T21" fmla="*/ 1185 h 1385"/>
                <a:gd name="T22" fmla="*/ 2940 w 2982"/>
                <a:gd name="T23" fmla="*/ 960 h 1385"/>
                <a:gd name="T24" fmla="*/ 2940 w 2982"/>
                <a:gd name="T25" fmla="*/ 435 h 1385"/>
                <a:gd name="T26" fmla="*/ 2775 w 2982"/>
                <a:gd name="T27" fmla="*/ 105 h 1385"/>
                <a:gd name="T28" fmla="*/ 2790 w 2982"/>
                <a:gd name="T29" fmla="*/ 0 h 1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982" h="1385">
                  <a:moveTo>
                    <a:pt x="0" y="45"/>
                  </a:moveTo>
                  <a:cubicBezTo>
                    <a:pt x="65" y="102"/>
                    <a:pt x="130" y="160"/>
                    <a:pt x="255" y="195"/>
                  </a:cubicBezTo>
                  <a:cubicBezTo>
                    <a:pt x="380" y="230"/>
                    <a:pt x="623" y="248"/>
                    <a:pt x="750" y="255"/>
                  </a:cubicBezTo>
                  <a:cubicBezTo>
                    <a:pt x="877" y="262"/>
                    <a:pt x="928" y="225"/>
                    <a:pt x="1020" y="240"/>
                  </a:cubicBezTo>
                  <a:cubicBezTo>
                    <a:pt x="1112" y="255"/>
                    <a:pt x="1225" y="297"/>
                    <a:pt x="1305" y="345"/>
                  </a:cubicBezTo>
                  <a:cubicBezTo>
                    <a:pt x="1385" y="393"/>
                    <a:pt x="1455" y="445"/>
                    <a:pt x="1500" y="525"/>
                  </a:cubicBezTo>
                  <a:cubicBezTo>
                    <a:pt x="1545" y="605"/>
                    <a:pt x="1555" y="735"/>
                    <a:pt x="1575" y="825"/>
                  </a:cubicBezTo>
                  <a:cubicBezTo>
                    <a:pt x="1595" y="915"/>
                    <a:pt x="1578" y="985"/>
                    <a:pt x="1620" y="1065"/>
                  </a:cubicBezTo>
                  <a:cubicBezTo>
                    <a:pt x="1662" y="1145"/>
                    <a:pt x="1733" y="1255"/>
                    <a:pt x="1830" y="1305"/>
                  </a:cubicBezTo>
                  <a:cubicBezTo>
                    <a:pt x="1927" y="1355"/>
                    <a:pt x="2063" y="1385"/>
                    <a:pt x="2205" y="1365"/>
                  </a:cubicBezTo>
                  <a:cubicBezTo>
                    <a:pt x="2347" y="1345"/>
                    <a:pt x="2563" y="1252"/>
                    <a:pt x="2685" y="1185"/>
                  </a:cubicBezTo>
                  <a:cubicBezTo>
                    <a:pt x="2807" y="1118"/>
                    <a:pt x="2898" y="1085"/>
                    <a:pt x="2940" y="960"/>
                  </a:cubicBezTo>
                  <a:cubicBezTo>
                    <a:pt x="2982" y="835"/>
                    <a:pt x="2967" y="577"/>
                    <a:pt x="2940" y="435"/>
                  </a:cubicBezTo>
                  <a:cubicBezTo>
                    <a:pt x="2913" y="293"/>
                    <a:pt x="2800" y="177"/>
                    <a:pt x="2775" y="105"/>
                  </a:cubicBezTo>
                  <a:cubicBezTo>
                    <a:pt x="2750" y="33"/>
                    <a:pt x="2788" y="15"/>
                    <a:pt x="2790" y="0"/>
                  </a:cubicBezTo>
                </a:path>
              </a:pathLst>
            </a:custGeom>
            <a:noFill/>
            <a:ln w="3175" cap="flat" cmpd="sng">
              <a:solidFill>
                <a:srgbClr val="FFC08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3" name="WordArt 12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6269" y="1467"/>
              <a:ext cx="367" cy="165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1200" kern="10">
                  <a:ln w="3175">
                    <a:solidFill>
                      <a:srgbClr val="000000"/>
                    </a:solidFill>
                    <a:round/>
                  </a:ln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673.0</a:t>
              </a:r>
            </a:p>
          </p:txBody>
        </p:sp>
        <p:sp>
          <p:nvSpPr>
            <p:cNvPr id="14" name="Freeform 13"/>
            <p:cNvSpPr>
              <a:spLocks noChangeAspect="1"/>
            </p:cNvSpPr>
            <p:nvPr/>
          </p:nvSpPr>
          <p:spPr bwMode="auto">
            <a:xfrm>
              <a:off x="5838" y="1350"/>
              <a:ext cx="323" cy="324"/>
            </a:xfrm>
            <a:custGeom>
              <a:avLst/>
              <a:gdLst>
                <a:gd name="T0" fmla="*/ 90 w 527"/>
                <a:gd name="T1" fmla="*/ 65 h 527"/>
                <a:gd name="T2" fmla="*/ 60 w 527"/>
                <a:gd name="T3" fmla="*/ 410 h 527"/>
                <a:gd name="T4" fmla="*/ 450 w 527"/>
                <a:gd name="T5" fmla="*/ 485 h 527"/>
                <a:gd name="T6" fmla="*/ 510 w 527"/>
                <a:gd name="T7" fmla="*/ 155 h 527"/>
                <a:gd name="T8" fmla="*/ 345 w 527"/>
                <a:gd name="T9" fmla="*/ 20 h 527"/>
                <a:gd name="T10" fmla="*/ 90 w 527"/>
                <a:gd name="T11" fmla="*/ 65 h 5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27" h="527">
                  <a:moveTo>
                    <a:pt x="90" y="65"/>
                  </a:moveTo>
                  <a:cubicBezTo>
                    <a:pt x="43" y="130"/>
                    <a:pt x="0" y="340"/>
                    <a:pt x="60" y="410"/>
                  </a:cubicBezTo>
                  <a:cubicBezTo>
                    <a:pt x="120" y="480"/>
                    <a:pt x="375" y="527"/>
                    <a:pt x="450" y="485"/>
                  </a:cubicBezTo>
                  <a:cubicBezTo>
                    <a:pt x="525" y="443"/>
                    <a:pt x="527" y="232"/>
                    <a:pt x="510" y="155"/>
                  </a:cubicBezTo>
                  <a:cubicBezTo>
                    <a:pt x="493" y="78"/>
                    <a:pt x="415" y="30"/>
                    <a:pt x="345" y="20"/>
                  </a:cubicBezTo>
                  <a:cubicBezTo>
                    <a:pt x="275" y="10"/>
                    <a:pt x="137" y="0"/>
                    <a:pt x="90" y="65"/>
                  </a:cubicBezTo>
                  <a:close/>
                </a:path>
              </a:pathLst>
            </a:custGeom>
            <a:noFill/>
            <a:ln w="3175" cap="flat" cmpd="sng">
              <a:solidFill>
                <a:srgbClr val="FFC08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5" name="Freeform 14"/>
            <p:cNvSpPr>
              <a:spLocks noChangeAspect="1"/>
            </p:cNvSpPr>
            <p:nvPr/>
          </p:nvSpPr>
          <p:spPr bwMode="auto">
            <a:xfrm>
              <a:off x="2810" y="1036"/>
              <a:ext cx="6897" cy="464"/>
            </a:xfrm>
            <a:custGeom>
              <a:avLst/>
              <a:gdLst>
                <a:gd name="T0" fmla="*/ 0 w 11253"/>
                <a:gd name="T1" fmla="*/ 0 h 756"/>
                <a:gd name="T2" fmla="*/ 2506 w 11253"/>
                <a:gd name="T3" fmla="*/ 658 h 756"/>
                <a:gd name="T4" fmla="*/ 5955 w 11253"/>
                <a:gd name="T5" fmla="*/ 587 h 756"/>
                <a:gd name="T6" fmla="*/ 8551 w 11253"/>
                <a:gd name="T7" fmla="*/ 427 h 756"/>
                <a:gd name="T8" fmla="*/ 11253 w 11253"/>
                <a:gd name="T9" fmla="*/ 249 h 7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253" h="756">
                  <a:moveTo>
                    <a:pt x="0" y="0"/>
                  </a:moveTo>
                  <a:cubicBezTo>
                    <a:pt x="757" y="280"/>
                    <a:pt x="1514" y="560"/>
                    <a:pt x="2506" y="658"/>
                  </a:cubicBezTo>
                  <a:cubicBezTo>
                    <a:pt x="3498" y="756"/>
                    <a:pt x="4948" y="625"/>
                    <a:pt x="5955" y="587"/>
                  </a:cubicBezTo>
                  <a:cubicBezTo>
                    <a:pt x="6962" y="549"/>
                    <a:pt x="7668" y="483"/>
                    <a:pt x="8551" y="427"/>
                  </a:cubicBezTo>
                  <a:cubicBezTo>
                    <a:pt x="9434" y="371"/>
                    <a:pt x="10343" y="310"/>
                    <a:pt x="11253" y="249"/>
                  </a:cubicBezTo>
                </a:path>
              </a:pathLst>
            </a:custGeom>
            <a:noFill/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6" name="Freeform 15"/>
            <p:cNvSpPr>
              <a:spLocks noChangeAspect="1"/>
            </p:cNvSpPr>
            <p:nvPr/>
          </p:nvSpPr>
          <p:spPr bwMode="auto">
            <a:xfrm>
              <a:off x="2140" y="3408"/>
              <a:ext cx="3177" cy="1094"/>
            </a:xfrm>
            <a:custGeom>
              <a:avLst/>
              <a:gdLst>
                <a:gd name="T0" fmla="*/ 0 w 5183"/>
                <a:gd name="T1" fmla="*/ 977 h 1784"/>
                <a:gd name="T2" fmla="*/ 1182 w 5183"/>
                <a:gd name="T3" fmla="*/ 1003 h 1784"/>
                <a:gd name="T4" fmla="*/ 1583 w 5183"/>
                <a:gd name="T5" fmla="*/ 962 h 1784"/>
                <a:gd name="T6" fmla="*/ 1875 w 5183"/>
                <a:gd name="T7" fmla="*/ 819 h 1784"/>
                <a:gd name="T8" fmla="*/ 2018 w 5183"/>
                <a:gd name="T9" fmla="*/ 662 h 1784"/>
                <a:gd name="T10" fmla="*/ 2280 w 5183"/>
                <a:gd name="T11" fmla="*/ 392 h 1784"/>
                <a:gd name="T12" fmla="*/ 3137 w 5183"/>
                <a:gd name="T13" fmla="*/ 8 h 1784"/>
                <a:gd name="T14" fmla="*/ 3759 w 5183"/>
                <a:gd name="T15" fmla="*/ 346 h 1784"/>
                <a:gd name="T16" fmla="*/ 4875 w 5183"/>
                <a:gd name="T17" fmla="*/ 549 h 1784"/>
                <a:gd name="T18" fmla="*/ 5153 w 5183"/>
                <a:gd name="T19" fmla="*/ 759 h 1784"/>
                <a:gd name="T20" fmla="*/ 5055 w 5183"/>
                <a:gd name="T21" fmla="*/ 769 h 1784"/>
                <a:gd name="T22" fmla="*/ 4883 w 5183"/>
                <a:gd name="T23" fmla="*/ 767 h 1784"/>
                <a:gd name="T24" fmla="*/ 3953 w 5183"/>
                <a:gd name="T25" fmla="*/ 842 h 1784"/>
                <a:gd name="T26" fmla="*/ 3540 w 5183"/>
                <a:gd name="T27" fmla="*/ 842 h 1784"/>
                <a:gd name="T28" fmla="*/ 3345 w 5183"/>
                <a:gd name="T29" fmla="*/ 722 h 1784"/>
                <a:gd name="T30" fmla="*/ 3015 w 5183"/>
                <a:gd name="T31" fmla="*/ 699 h 1784"/>
                <a:gd name="T32" fmla="*/ 2790 w 5183"/>
                <a:gd name="T33" fmla="*/ 729 h 1784"/>
                <a:gd name="T34" fmla="*/ 2618 w 5183"/>
                <a:gd name="T35" fmla="*/ 782 h 1784"/>
                <a:gd name="T36" fmla="*/ 2175 w 5183"/>
                <a:gd name="T37" fmla="*/ 917 h 1784"/>
                <a:gd name="T38" fmla="*/ 1553 w 5183"/>
                <a:gd name="T39" fmla="*/ 1187 h 1784"/>
                <a:gd name="T40" fmla="*/ 1358 w 5183"/>
                <a:gd name="T41" fmla="*/ 1404 h 1784"/>
                <a:gd name="T42" fmla="*/ 1200 w 5183"/>
                <a:gd name="T43" fmla="*/ 1599 h 1784"/>
                <a:gd name="T44" fmla="*/ 998 w 5183"/>
                <a:gd name="T45" fmla="*/ 1682 h 1784"/>
                <a:gd name="T46" fmla="*/ 218 w 5183"/>
                <a:gd name="T47" fmla="*/ 1667 h 1784"/>
                <a:gd name="T48" fmla="*/ 0 w 5183"/>
                <a:gd name="T49" fmla="*/ 977 h 17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183" h="1784">
                  <a:moveTo>
                    <a:pt x="0" y="977"/>
                  </a:moveTo>
                  <a:cubicBezTo>
                    <a:pt x="156" y="863"/>
                    <a:pt x="918" y="1005"/>
                    <a:pt x="1182" y="1003"/>
                  </a:cubicBezTo>
                  <a:cubicBezTo>
                    <a:pt x="1446" y="1001"/>
                    <a:pt x="1468" y="993"/>
                    <a:pt x="1583" y="962"/>
                  </a:cubicBezTo>
                  <a:cubicBezTo>
                    <a:pt x="1698" y="931"/>
                    <a:pt x="1803" y="869"/>
                    <a:pt x="1875" y="819"/>
                  </a:cubicBezTo>
                  <a:cubicBezTo>
                    <a:pt x="1947" y="769"/>
                    <a:pt x="1951" y="733"/>
                    <a:pt x="2018" y="662"/>
                  </a:cubicBezTo>
                  <a:cubicBezTo>
                    <a:pt x="2085" y="591"/>
                    <a:pt x="2094" y="501"/>
                    <a:pt x="2280" y="392"/>
                  </a:cubicBezTo>
                  <a:cubicBezTo>
                    <a:pt x="2466" y="283"/>
                    <a:pt x="2891" y="16"/>
                    <a:pt x="3137" y="8"/>
                  </a:cubicBezTo>
                  <a:cubicBezTo>
                    <a:pt x="3383" y="0"/>
                    <a:pt x="3469" y="256"/>
                    <a:pt x="3759" y="346"/>
                  </a:cubicBezTo>
                  <a:cubicBezTo>
                    <a:pt x="4049" y="436"/>
                    <a:pt x="4643" y="480"/>
                    <a:pt x="4875" y="549"/>
                  </a:cubicBezTo>
                  <a:cubicBezTo>
                    <a:pt x="5107" y="618"/>
                    <a:pt x="5123" y="722"/>
                    <a:pt x="5153" y="759"/>
                  </a:cubicBezTo>
                  <a:cubicBezTo>
                    <a:pt x="5183" y="796"/>
                    <a:pt x="5100" y="768"/>
                    <a:pt x="5055" y="769"/>
                  </a:cubicBezTo>
                  <a:cubicBezTo>
                    <a:pt x="5010" y="770"/>
                    <a:pt x="5067" y="755"/>
                    <a:pt x="4883" y="767"/>
                  </a:cubicBezTo>
                  <a:cubicBezTo>
                    <a:pt x="4699" y="779"/>
                    <a:pt x="4177" y="830"/>
                    <a:pt x="3953" y="842"/>
                  </a:cubicBezTo>
                  <a:cubicBezTo>
                    <a:pt x="3729" y="854"/>
                    <a:pt x="3641" y="862"/>
                    <a:pt x="3540" y="842"/>
                  </a:cubicBezTo>
                  <a:cubicBezTo>
                    <a:pt x="3439" y="822"/>
                    <a:pt x="3433" y="746"/>
                    <a:pt x="3345" y="722"/>
                  </a:cubicBezTo>
                  <a:cubicBezTo>
                    <a:pt x="3257" y="698"/>
                    <a:pt x="3107" y="698"/>
                    <a:pt x="3015" y="699"/>
                  </a:cubicBezTo>
                  <a:lnTo>
                    <a:pt x="2790" y="729"/>
                  </a:lnTo>
                  <a:lnTo>
                    <a:pt x="2618" y="782"/>
                  </a:lnTo>
                  <a:lnTo>
                    <a:pt x="2175" y="917"/>
                  </a:lnTo>
                  <a:lnTo>
                    <a:pt x="1553" y="1187"/>
                  </a:lnTo>
                  <a:lnTo>
                    <a:pt x="1358" y="1404"/>
                  </a:lnTo>
                  <a:lnTo>
                    <a:pt x="1200" y="1599"/>
                  </a:lnTo>
                  <a:lnTo>
                    <a:pt x="998" y="1682"/>
                  </a:lnTo>
                  <a:cubicBezTo>
                    <a:pt x="834" y="1693"/>
                    <a:pt x="384" y="1784"/>
                    <a:pt x="218" y="1667"/>
                  </a:cubicBezTo>
                  <a:lnTo>
                    <a:pt x="0" y="977"/>
                  </a:lnTo>
                  <a:close/>
                </a:path>
              </a:pathLst>
            </a:custGeom>
            <a:solidFill>
              <a:srgbClr val="3EBA7C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7" name="Freeform 16"/>
            <p:cNvSpPr>
              <a:spLocks noChangeAspect="1"/>
            </p:cNvSpPr>
            <p:nvPr/>
          </p:nvSpPr>
          <p:spPr bwMode="auto">
            <a:xfrm>
              <a:off x="1915" y="3552"/>
              <a:ext cx="1457" cy="480"/>
            </a:xfrm>
            <a:custGeom>
              <a:avLst/>
              <a:gdLst>
                <a:gd name="T0" fmla="*/ 0 w 2377"/>
                <a:gd name="T1" fmla="*/ 68 h 783"/>
                <a:gd name="T2" fmla="*/ 630 w 2377"/>
                <a:gd name="T3" fmla="*/ 347 h 783"/>
                <a:gd name="T4" fmla="*/ 1447 w 2377"/>
                <a:gd name="T5" fmla="*/ 401 h 783"/>
                <a:gd name="T6" fmla="*/ 2377 w 2377"/>
                <a:gd name="T7" fmla="*/ 431 h 783"/>
                <a:gd name="T8" fmla="*/ 2085 w 2377"/>
                <a:gd name="T9" fmla="*/ 783 h 783"/>
                <a:gd name="T10" fmla="*/ 1597 w 2377"/>
                <a:gd name="T11" fmla="*/ 776 h 783"/>
                <a:gd name="T12" fmla="*/ 352 w 2377"/>
                <a:gd name="T13" fmla="*/ 735 h 783"/>
                <a:gd name="T14" fmla="*/ 0 w 2377"/>
                <a:gd name="T15" fmla="*/ 68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77" h="783">
                  <a:moveTo>
                    <a:pt x="0" y="68"/>
                  </a:moveTo>
                  <a:cubicBezTo>
                    <a:pt x="10" y="0"/>
                    <a:pt x="389" y="292"/>
                    <a:pt x="630" y="347"/>
                  </a:cubicBezTo>
                  <a:cubicBezTo>
                    <a:pt x="871" y="402"/>
                    <a:pt x="1156" y="387"/>
                    <a:pt x="1447" y="401"/>
                  </a:cubicBezTo>
                  <a:cubicBezTo>
                    <a:pt x="1738" y="415"/>
                    <a:pt x="2271" y="367"/>
                    <a:pt x="2377" y="431"/>
                  </a:cubicBezTo>
                  <a:lnTo>
                    <a:pt x="2085" y="783"/>
                  </a:lnTo>
                  <a:lnTo>
                    <a:pt x="1597" y="776"/>
                  </a:lnTo>
                  <a:lnTo>
                    <a:pt x="352" y="735"/>
                  </a:lnTo>
                  <a:lnTo>
                    <a:pt x="0" y="68"/>
                  </a:lnTo>
                  <a:close/>
                </a:path>
              </a:pathLst>
            </a:custGeom>
            <a:solidFill>
              <a:srgbClr val="CC99FF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8" name="Freeform 17"/>
            <p:cNvSpPr>
              <a:spLocks noChangeAspect="1"/>
            </p:cNvSpPr>
            <p:nvPr/>
          </p:nvSpPr>
          <p:spPr bwMode="auto">
            <a:xfrm>
              <a:off x="5355" y="3722"/>
              <a:ext cx="705" cy="163"/>
            </a:xfrm>
            <a:custGeom>
              <a:avLst/>
              <a:gdLst>
                <a:gd name="T0" fmla="*/ 5 w 1151"/>
                <a:gd name="T1" fmla="*/ 240 h 267"/>
                <a:gd name="T2" fmla="*/ 73 w 1151"/>
                <a:gd name="T3" fmla="*/ 90 h 267"/>
                <a:gd name="T4" fmla="*/ 193 w 1151"/>
                <a:gd name="T5" fmla="*/ 75 h 267"/>
                <a:gd name="T6" fmla="*/ 718 w 1151"/>
                <a:gd name="T7" fmla="*/ 0 h 267"/>
                <a:gd name="T8" fmla="*/ 1145 w 1151"/>
                <a:gd name="T9" fmla="*/ 75 h 267"/>
                <a:gd name="T10" fmla="*/ 680 w 1151"/>
                <a:gd name="T11" fmla="*/ 240 h 267"/>
                <a:gd name="T12" fmla="*/ 268 w 1151"/>
                <a:gd name="T13" fmla="*/ 240 h 267"/>
                <a:gd name="T14" fmla="*/ 110 w 1151"/>
                <a:gd name="T15" fmla="*/ 255 h 267"/>
                <a:gd name="T16" fmla="*/ 5 w 1151"/>
                <a:gd name="T17" fmla="*/ 24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151" h="267">
                  <a:moveTo>
                    <a:pt x="5" y="240"/>
                  </a:moveTo>
                  <a:cubicBezTo>
                    <a:pt x="0" y="215"/>
                    <a:pt x="42" y="118"/>
                    <a:pt x="73" y="90"/>
                  </a:cubicBezTo>
                  <a:cubicBezTo>
                    <a:pt x="104" y="62"/>
                    <a:pt x="86" y="90"/>
                    <a:pt x="193" y="75"/>
                  </a:cubicBezTo>
                  <a:cubicBezTo>
                    <a:pt x="300" y="60"/>
                    <a:pt x="559" y="0"/>
                    <a:pt x="718" y="0"/>
                  </a:cubicBezTo>
                  <a:cubicBezTo>
                    <a:pt x="877" y="0"/>
                    <a:pt x="1151" y="35"/>
                    <a:pt x="1145" y="75"/>
                  </a:cubicBezTo>
                  <a:cubicBezTo>
                    <a:pt x="1139" y="115"/>
                    <a:pt x="826" y="213"/>
                    <a:pt x="680" y="240"/>
                  </a:cubicBezTo>
                  <a:cubicBezTo>
                    <a:pt x="534" y="267"/>
                    <a:pt x="363" y="237"/>
                    <a:pt x="268" y="240"/>
                  </a:cubicBezTo>
                  <a:lnTo>
                    <a:pt x="110" y="255"/>
                  </a:lnTo>
                  <a:lnTo>
                    <a:pt x="5" y="240"/>
                  </a:lnTo>
                  <a:close/>
                </a:path>
              </a:pathLst>
            </a:custGeom>
            <a:solidFill>
              <a:srgbClr val="CC99FF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9" name="Freeform 18"/>
            <p:cNvSpPr>
              <a:spLocks noChangeAspect="1"/>
            </p:cNvSpPr>
            <p:nvPr/>
          </p:nvSpPr>
          <p:spPr bwMode="auto">
            <a:xfrm>
              <a:off x="6507" y="3498"/>
              <a:ext cx="342" cy="155"/>
            </a:xfrm>
            <a:custGeom>
              <a:avLst/>
              <a:gdLst>
                <a:gd name="T0" fmla="*/ 40 w 557"/>
                <a:gd name="T1" fmla="*/ 238 h 253"/>
                <a:gd name="T2" fmla="*/ 17 w 557"/>
                <a:gd name="T3" fmla="*/ 36 h 253"/>
                <a:gd name="T4" fmla="*/ 145 w 557"/>
                <a:gd name="T5" fmla="*/ 21 h 253"/>
                <a:gd name="T6" fmla="*/ 385 w 557"/>
                <a:gd name="T7" fmla="*/ 28 h 253"/>
                <a:gd name="T8" fmla="*/ 445 w 557"/>
                <a:gd name="T9" fmla="*/ 171 h 253"/>
                <a:gd name="T10" fmla="*/ 527 w 557"/>
                <a:gd name="T11" fmla="*/ 238 h 253"/>
                <a:gd name="T12" fmla="*/ 262 w 557"/>
                <a:gd name="T13" fmla="*/ 253 h 253"/>
                <a:gd name="T14" fmla="*/ 40 w 557"/>
                <a:gd name="T15" fmla="*/ 238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7" h="253">
                  <a:moveTo>
                    <a:pt x="40" y="238"/>
                  </a:moveTo>
                  <a:cubicBezTo>
                    <a:pt x="3" y="204"/>
                    <a:pt x="0" y="72"/>
                    <a:pt x="17" y="36"/>
                  </a:cubicBezTo>
                  <a:cubicBezTo>
                    <a:pt x="34" y="0"/>
                    <a:pt x="84" y="22"/>
                    <a:pt x="145" y="21"/>
                  </a:cubicBezTo>
                  <a:cubicBezTo>
                    <a:pt x="206" y="20"/>
                    <a:pt x="335" y="3"/>
                    <a:pt x="385" y="28"/>
                  </a:cubicBezTo>
                  <a:cubicBezTo>
                    <a:pt x="435" y="53"/>
                    <a:pt x="421" y="136"/>
                    <a:pt x="445" y="171"/>
                  </a:cubicBezTo>
                  <a:cubicBezTo>
                    <a:pt x="469" y="206"/>
                    <a:pt x="557" y="224"/>
                    <a:pt x="527" y="238"/>
                  </a:cubicBezTo>
                  <a:lnTo>
                    <a:pt x="262" y="253"/>
                  </a:lnTo>
                  <a:lnTo>
                    <a:pt x="40" y="238"/>
                  </a:lnTo>
                  <a:close/>
                </a:path>
              </a:pathLst>
            </a:custGeom>
            <a:solidFill>
              <a:srgbClr val="CC99FF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0" name="Freeform 19"/>
            <p:cNvSpPr>
              <a:spLocks noChangeAspect="1"/>
            </p:cNvSpPr>
            <p:nvPr/>
          </p:nvSpPr>
          <p:spPr bwMode="auto">
            <a:xfrm>
              <a:off x="6209" y="3574"/>
              <a:ext cx="108" cy="89"/>
            </a:xfrm>
            <a:custGeom>
              <a:avLst/>
              <a:gdLst>
                <a:gd name="T0" fmla="*/ 45 w 177"/>
                <a:gd name="T1" fmla="*/ 39 h 146"/>
                <a:gd name="T2" fmla="*/ 135 w 177"/>
                <a:gd name="T3" fmla="*/ 9 h 146"/>
                <a:gd name="T4" fmla="*/ 157 w 177"/>
                <a:gd name="T5" fmla="*/ 92 h 146"/>
                <a:gd name="T6" fmla="*/ 15 w 177"/>
                <a:gd name="T7" fmla="*/ 137 h 146"/>
                <a:gd name="T8" fmla="*/ 45 w 177"/>
                <a:gd name="T9" fmla="*/ 39 h 1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7" h="146">
                  <a:moveTo>
                    <a:pt x="45" y="39"/>
                  </a:moveTo>
                  <a:cubicBezTo>
                    <a:pt x="65" y="18"/>
                    <a:pt x="116" y="0"/>
                    <a:pt x="135" y="9"/>
                  </a:cubicBezTo>
                  <a:cubicBezTo>
                    <a:pt x="154" y="18"/>
                    <a:pt x="177" y="71"/>
                    <a:pt x="157" y="92"/>
                  </a:cubicBezTo>
                  <a:cubicBezTo>
                    <a:pt x="137" y="113"/>
                    <a:pt x="30" y="146"/>
                    <a:pt x="15" y="137"/>
                  </a:cubicBezTo>
                  <a:cubicBezTo>
                    <a:pt x="0" y="128"/>
                    <a:pt x="25" y="60"/>
                    <a:pt x="45" y="39"/>
                  </a:cubicBezTo>
                  <a:close/>
                </a:path>
              </a:pathLst>
            </a:custGeom>
            <a:solidFill>
              <a:srgbClr val="CC99FF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1" name="Freeform 20"/>
            <p:cNvSpPr>
              <a:spLocks noChangeAspect="1"/>
            </p:cNvSpPr>
            <p:nvPr/>
          </p:nvSpPr>
          <p:spPr bwMode="auto">
            <a:xfrm>
              <a:off x="1675" y="1035"/>
              <a:ext cx="8293" cy="2742"/>
            </a:xfrm>
            <a:custGeom>
              <a:avLst/>
              <a:gdLst>
                <a:gd name="T0" fmla="*/ 0 w 13530"/>
                <a:gd name="T1" fmla="*/ 261 h 4473"/>
                <a:gd name="T2" fmla="*/ 129 w 13530"/>
                <a:gd name="T3" fmla="*/ 2169 h 4473"/>
                <a:gd name="T4" fmla="*/ 549 w 13530"/>
                <a:gd name="T5" fmla="*/ 2979 h 4473"/>
                <a:gd name="T6" fmla="*/ 954 w 13530"/>
                <a:gd name="T7" fmla="*/ 4449 h 4473"/>
                <a:gd name="T8" fmla="*/ 969 w 13530"/>
                <a:gd name="T9" fmla="*/ 3407 h 4473"/>
                <a:gd name="T10" fmla="*/ 992 w 13530"/>
                <a:gd name="T11" fmla="*/ 2882 h 4473"/>
                <a:gd name="T12" fmla="*/ 1074 w 13530"/>
                <a:gd name="T13" fmla="*/ 2549 h 4473"/>
                <a:gd name="T14" fmla="*/ 1517 w 13530"/>
                <a:gd name="T15" fmla="*/ 2552 h 4473"/>
                <a:gd name="T16" fmla="*/ 2649 w 13530"/>
                <a:gd name="T17" fmla="*/ 2705 h 4473"/>
                <a:gd name="T18" fmla="*/ 3484 w 13530"/>
                <a:gd name="T19" fmla="*/ 2918 h 4473"/>
                <a:gd name="T20" fmla="*/ 3822 w 13530"/>
                <a:gd name="T21" fmla="*/ 3522 h 4473"/>
                <a:gd name="T22" fmla="*/ 4109 w 13530"/>
                <a:gd name="T23" fmla="*/ 4352 h 4473"/>
                <a:gd name="T24" fmla="*/ 4131 w 13530"/>
                <a:gd name="T25" fmla="*/ 4247 h 4473"/>
                <a:gd name="T26" fmla="*/ 4131 w 13530"/>
                <a:gd name="T27" fmla="*/ 3909 h 4473"/>
                <a:gd name="T28" fmla="*/ 4364 w 13530"/>
                <a:gd name="T29" fmla="*/ 3302 h 4473"/>
                <a:gd name="T30" fmla="*/ 6151 w 13530"/>
                <a:gd name="T31" fmla="*/ 2989 h 4473"/>
                <a:gd name="T32" fmla="*/ 7200 w 13530"/>
                <a:gd name="T33" fmla="*/ 2758 h 4473"/>
                <a:gd name="T34" fmla="*/ 8391 w 13530"/>
                <a:gd name="T35" fmla="*/ 2562 h 4473"/>
                <a:gd name="T36" fmla="*/ 9529 w 13530"/>
                <a:gd name="T37" fmla="*/ 2473 h 4473"/>
                <a:gd name="T38" fmla="*/ 10776 w 13530"/>
                <a:gd name="T39" fmla="*/ 2379 h 4473"/>
                <a:gd name="T40" fmla="*/ 11129 w 13530"/>
                <a:gd name="T41" fmla="*/ 2364 h 4473"/>
                <a:gd name="T42" fmla="*/ 11446 w 13530"/>
                <a:gd name="T43" fmla="*/ 2353 h 4473"/>
                <a:gd name="T44" fmla="*/ 11654 w 13530"/>
                <a:gd name="T45" fmla="*/ 2129 h 4473"/>
                <a:gd name="T46" fmla="*/ 11914 w 13530"/>
                <a:gd name="T47" fmla="*/ 1869 h 4473"/>
                <a:gd name="T48" fmla="*/ 12604 w 13530"/>
                <a:gd name="T49" fmla="*/ 1179 h 4473"/>
                <a:gd name="T50" fmla="*/ 12792 w 13530"/>
                <a:gd name="T51" fmla="*/ 948 h 4473"/>
                <a:gd name="T52" fmla="*/ 12909 w 13530"/>
                <a:gd name="T53" fmla="*/ 792 h 4473"/>
                <a:gd name="T54" fmla="*/ 13026 w 13530"/>
                <a:gd name="T55" fmla="*/ 642 h 4473"/>
                <a:gd name="T56" fmla="*/ 13143 w 13530"/>
                <a:gd name="T57" fmla="*/ 507 h 4473"/>
                <a:gd name="T58" fmla="*/ 13173 w 13530"/>
                <a:gd name="T59" fmla="*/ 441 h 4473"/>
                <a:gd name="T60" fmla="*/ 13218 w 13530"/>
                <a:gd name="T61" fmla="*/ 393 h 4473"/>
                <a:gd name="T62" fmla="*/ 13284 w 13530"/>
                <a:gd name="T63" fmla="*/ 363 h 4473"/>
                <a:gd name="T64" fmla="*/ 13395 w 13530"/>
                <a:gd name="T65" fmla="*/ 336 h 4473"/>
                <a:gd name="T66" fmla="*/ 13530 w 13530"/>
                <a:gd name="T67" fmla="*/ 327 h 4473"/>
                <a:gd name="T68" fmla="*/ 13353 w 13530"/>
                <a:gd name="T69" fmla="*/ 201 h 4473"/>
                <a:gd name="T70" fmla="*/ 1887 w 13530"/>
                <a:gd name="T71" fmla="*/ 0 h 4473"/>
                <a:gd name="T72" fmla="*/ 1724 w 13530"/>
                <a:gd name="T73" fmla="*/ 9 h 4473"/>
                <a:gd name="T74" fmla="*/ 774 w 13530"/>
                <a:gd name="T75" fmla="*/ 89 h 4473"/>
                <a:gd name="T76" fmla="*/ 0 w 13530"/>
                <a:gd name="T77" fmla="*/ 261 h 44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3530" h="4473">
                  <a:moveTo>
                    <a:pt x="0" y="261"/>
                  </a:moveTo>
                  <a:lnTo>
                    <a:pt x="129" y="2169"/>
                  </a:lnTo>
                  <a:lnTo>
                    <a:pt x="549" y="2979"/>
                  </a:lnTo>
                  <a:lnTo>
                    <a:pt x="954" y="4449"/>
                  </a:lnTo>
                  <a:lnTo>
                    <a:pt x="969" y="3407"/>
                  </a:lnTo>
                  <a:cubicBezTo>
                    <a:pt x="975" y="3146"/>
                    <a:pt x="974" y="3025"/>
                    <a:pt x="992" y="2882"/>
                  </a:cubicBezTo>
                  <a:cubicBezTo>
                    <a:pt x="1010" y="2739"/>
                    <a:pt x="986" y="2604"/>
                    <a:pt x="1074" y="2549"/>
                  </a:cubicBezTo>
                  <a:cubicBezTo>
                    <a:pt x="1162" y="2494"/>
                    <a:pt x="1255" y="2526"/>
                    <a:pt x="1517" y="2552"/>
                  </a:cubicBezTo>
                  <a:cubicBezTo>
                    <a:pt x="1779" y="2578"/>
                    <a:pt x="2321" y="2644"/>
                    <a:pt x="2649" y="2705"/>
                  </a:cubicBezTo>
                  <a:cubicBezTo>
                    <a:pt x="2977" y="2766"/>
                    <a:pt x="3289" y="2782"/>
                    <a:pt x="3484" y="2918"/>
                  </a:cubicBezTo>
                  <a:cubicBezTo>
                    <a:pt x="3679" y="3054"/>
                    <a:pt x="3718" y="3283"/>
                    <a:pt x="3822" y="3522"/>
                  </a:cubicBezTo>
                  <a:cubicBezTo>
                    <a:pt x="3926" y="3761"/>
                    <a:pt x="4058" y="4231"/>
                    <a:pt x="4109" y="4352"/>
                  </a:cubicBezTo>
                  <a:cubicBezTo>
                    <a:pt x="4160" y="4473"/>
                    <a:pt x="4127" y="4321"/>
                    <a:pt x="4131" y="4247"/>
                  </a:cubicBezTo>
                  <a:lnTo>
                    <a:pt x="4131" y="3909"/>
                  </a:lnTo>
                  <a:cubicBezTo>
                    <a:pt x="4170" y="3751"/>
                    <a:pt x="4027" y="3455"/>
                    <a:pt x="4364" y="3302"/>
                  </a:cubicBezTo>
                  <a:cubicBezTo>
                    <a:pt x="4701" y="3149"/>
                    <a:pt x="5678" y="3080"/>
                    <a:pt x="6151" y="2989"/>
                  </a:cubicBezTo>
                  <a:cubicBezTo>
                    <a:pt x="6624" y="2898"/>
                    <a:pt x="6827" y="2829"/>
                    <a:pt x="7200" y="2758"/>
                  </a:cubicBezTo>
                  <a:cubicBezTo>
                    <a:pt x="7573" y="2687"/>
                    <a:pt x="8003" y="2609"/>
                    <a:pt x="8391" y="2562"/>
                  </a:cubicBezTo>
                  <a:cubicBezTo>
                    <a:pt x="8779" y="2515"/>
                    <a:pt x="9132" y="2503"/>
                    <a:pt x="9529" y="2473"/>
                  </a:cubicBezTo>
                  <a:cubicBezTo>
                    <a:pt x="9926" y="2443"/>
                    <a:pt x="10509" y="2397"/>
                    <a:pt x="10776" y="2379"/>
                  </a:cubicBezTo>
                  <a:cubicBezTo>
                    <a:pt x="11043" y="2361"/>
                    <a:pt x="11017" y="2368"/>
                    <a:pt x="11129" y="2364"/>
                  </a:cubicBezTo>
                  <a:cubicBezTo>
                    <a:pt x="11241" y="2360"/>
                    <a:pt x="11358" y="2392"/>
                    <a:pt x="11446" y="2353"/>
                  </a:cubicBezTo>
                  <a:cubicBezTo>
                    <a:pt x="11534" y="2314"/>
                    <a:pt x="11576" y="2210"/>
                    <a:pt x="11654" y="2129"/>
                  </a:cubicBezTo>
                  <a:cubicBezTo>
                    <a:pt x="11732" y="2048"/>
                    <a:pt x="11756" y="2027"/>
                    <a:pt x="11914" y="1869"/>
                  </a:cubicBezTo>
                  <a:cubicBezTo>
                    <a:pt x="12072" y="1711"/>
                    <a:pt x="12458" y="1333"/>
                    <a:pt x="12604" y="1179"/>
                  </a:cubicBezTo>
                  <a:cubicBezTo>
                    <a:pt x="12750" y="1025"/>
                    <a:pt x="12741" y="1013"/>
                    <a:pt x="12792" y="948"/>
                  </a:cubicBezTo>
                  <a:lnTo>
                    <a:pt x="12909" y="792"/>
                  </a:lnTo>
                  <a:lnTo>
                    <a:pt x="13026" y="642"/>
                  </a:lnTo>
                  <a:lnTo>
                    <a:pt x="13143" y="507"/>
                  </a:lnTo>
                  <a:lnTo>
                    <a:pt x="13173" y="441"/>
                  </a:lnTo>
                  <a:lnTo>
                    <a:pt x="13218" y="393"/>
                  </a:lnTo>
                  <a:lnTo>
                    <a:pt x="13284" y="363"/>
                  </a:lnTo>
                  <a:lnTo>
                    <a:pt x="13395" y="336"/>
                  </a:lnTo>
                  <a:lnTo>
                    <a:pt x="13530" y="327"/>
                  </a:lnTo>
                  <a:lnTo>
                    <a:pt x="13353" y="201"/>
                  </a:lnTo>
                  <a:lnTo>
                    <a:pt x="1887" y="0"/>
                  </a:lnTo>
                  <a:lnTo>
                    <a:pt x="1724" y="9"/>
                  </a:lnTo>
                  <a:cubicBezTo>
                    <a:pt x="1539" y="24"/>
                    <a:pt x="1061" y="47"/>
                    <a:pt x="774" y="89"/>
                  </a:cubicBezTo>
                  <a:lnTo>
                    <a:pt x="0" y="261"/>
                  </a:lnTo>
                  <a:close/>
                </a:path>
              </a:pathLst>
            </a:custGeom>
            <a:solidFill>
              <a:srgbClr val="FF8181"/>
            </a:solidFill>
            <a:ln w="3175" cap="flat" cmpd="sng">
              <a:solidFill>
                <a:srgbClr val="FF818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2" name="Freeform 21"/>
            <p:cNvSpPr>
              <a:spLocks noChangeAspect="1"/>
            </p:cNvSpPr>
            <p:nvPr/>
          </p:nvSpPr>
          <p:spPr bwMode="auto">
            <a:xfrm>
              <a:off x="2835" y="877"/>
              <a:ext cx="7762" cy="603"/>
            </a:xfrm>
            <a:custGeom>
              <a:avLst/>
              <a:gdLst>
                <a:gd name="T0" fmla="*/ 0 w 12661"/>
                <a:gd name="T1" fmla="*/ 257 h 983"/>
                <a:gd name="T2" fmla="*/ 150 w 12661"/>
                <a:gd name="T3" fmla="*/ 317 h 983"/>
                <a:gd name="T4" fmla="*/ 790 w 12661"/>
                <a:gd name="T5" fmla="*/ 557 h 983"/>
                <a:gd name="T6" fmla="*/ 2504 w 12661"/>
                <a:gd name="T7" fmla="*/ 918 h 983"/>
                <a:gd name="T8" fmla="*/ 4000 w 12661"/>
                <a:gd name="T9" fmla="*/ 947 h 983"/>
                <a:gd name="T10" fmla="*/ 5953 w 12661"/>
                <a:gd name="T11" fmla="*/ 847 h 983"/>
                <a:gd name="T12" fmla="*/ 8549 w 12661"/>
                <a:gd name="T13" fmla="*/ 687 h 983"/>
                <a:gd name="T14" fmla="*/ 11024 w 12661"/>
                <a:gd name="T15" fmla="*/ 531 h 983"/>
                <a:gd name="T16" fmla="*/ 11310 w 12661"/>
                <a:gd name="T17" fmla="*/ 517 h 983"/>
                <a:gd name="T18" fmla="*/ 11468 w 12661"/>
                <a:gd name="T19" fmla="*/ 546 h 983"/>
                <a:gd name="T20" fmla="*/ 11627 w 12661"/>
                <a:gd name="T21" fmla="*/ 597 h 983"/>
                <a:gd name="T22" fmla="*/ 11900 w 12661"/>
                <a:gd name="T23" fmla="*/ 582 h 983"/>
                <a:gd name="T24" fmla="*/ 12386 w 12661"/>
                <a:gd name="T25" fmla="*/ 564 h 983"/>
                <a:gd name="T26" fmla="*/ 12548 w 12661"/>
                <a:gd name="T27" fmla="*/ 558 h 983"/>
                <a:gd name="T28" fmla="*/ 12590 w 12661"/>
                <a:gd name="T29" fmla="*/ 498 h 983"/>
                <a:gd name="T30" fmla="*/ 12650 w 12661"/>
                <a:gd name="T31" fmla="*/ 282 h 983"/>
                <a:gd name="T32" fmla="*/ 12656 w 12661"/>
                <a:gd name="T33" fmla="*/ 0 h 9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661" h="983">
                  <a:moveTo>
                    <a:pt x="0" y="257"/>
                  </a:moveTo>
                  <a:cubicBezTo>
                    <a:pt x="25" y="267"/>
                    <a:pt x="18" y="267"/>
                    <a:pt x="150" y="317"/>
                  </a:cubicBezTo>
                  <a:cubicBezTo>
                    <a:pt x="282" y="367"/>
                    <a:pt x="398" y="457"/>
                    <a:pt x="790" y="557"/>
                  </a:cubicBezTo>
                  <a:cubicBezTo>
                    <a:pt x="1182" y="657"/>
                    <a:pt x="1969" y="853"/>
                    <a:pt x="2504" y="918"/>
                  </a:cubicBezTo>
                  <a:cubicBezTo>
                    <a:pt x="3039" y="983"/>
                    <a:pt x="3425" y="959"/>
                    <a:pt x="4000" y="947"/>
                  </a:cubicBezTo>
                  <a:cubicBezTo>
                    <a:pt x="4575" y="935"/>
                    <a:pt x="5195" y="890"/>
                    <a:pt x="5953" y="847"/>
                  </a:cubicBezTo>
                  <a:cubicBezTo>
                    <a:pt x="6711" y="804"/>
                    <a:pt x="7704" y="740"/>
                    <a:pt x="8549" y="687"/>
                  </a:cubicBezTo>
                  <a:cubicBezTo>
                    <a:pt x="9394" y="634"/>
                    <a:pt x="10564" y="559"/>
                    <a:pt x="11024" y="531"/>
                  </a:cubicBezTo>
                  <a:cubicBezTo>
                    <a:pt x="11484" y="503"/>
                    <a:pt x="11236" y="515"/>
                    <a:pt x="11310" y="517"/>
                  </a:cubicBezTo>
                  <a:cubicBezTo>
                    <a:pt x="11384" y="519"/>
                    <a:pt x="11415" y="533"/>
                    <a:pt x="11468" y="546"/>
                  </a:cubicBezTo>
                  <a:cubicBezTo>
                    <a:pt x="11521" y="559"/>
                    <a:pt x="11555" y="591"/>
                    <a:pt x="11627" y="597"/>
                  </a:cubicBezTo>
                  <a:lnTo>
                    <a:pt x="11900" y="582"/>
                  </a:lnTo>
                  <a:cubicBezTo>
                    <a:pt x="12026" y="577"/>
                    <a:pt x="12278" y="568"/>
                    <a:pt x="12386" y="564"/>
                  </a:cubicBezTo>
                  <a:cubicBezTo>
                    <a:pt x="12494" y="560"/>
                    <a:pt x="12514" y="569"/>
                    <a:pt x="12548" y="558"/>
                  </a:cubicBezTo>
                  <a:cubicBezTo>
                    <a:pt x="12582" y="547"/>
                    <a:pt x="12573" y="544"/>
                    <a:pt x="12590" y="498"/>
                  </a:cubicBezTo>
                  <a:lnTo>
                    <a:pt x="12650" y="282"/>
                  </a:lnTo>
                  <a:cubicBezTo>
                    <a:pt x="12661" y="199"/>
                    <a:pt x="12655" y="59"/>
                    <a:pt x="12656" y="0"/>
                  </a:cubicBezTo>
                </a:path>
              </a:pathLst>
            </a:custGeom>
            <a:solidFill>
              <a:srgbClr val="00C200"/>
            </a:solidFill>
            <a:ln w="3175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3" name="Freeform 22"/>
            <p:cNvSpPr>
              <a:spLocks noChangeAspect="1"/>
            </p:cNvSpPr>
            <p:nvPr/>
          </p:nvSpPr>
          <p:spPr bwMode="auto">
            <a:xfrm>
              <a:off x="4204" y="3175"/>
              <a:ext cx="19" cy="676"/>
            </a:xfrm>
            <a:custGeom>
              <a:avLst/>
              <a:gdLst>
                <a:gd name="T0" fmla="*/ 30 w 30"/>
                <a:gd name="T1" fmla="*/ 44 h 1102"/>
                <a:gd name="T2" fmla="*/ 19 w 30"/>
                <a:gd name="T3" fmla="*/ 176 h 1102"/>
                <a:gd name="T4" fmla="*/ 0 w 30"/>
                <a:gd name="T5" fmla="*/ 1102 h 1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0" h="1102">
                  <a:moveTo>
                    <a:pt x="30" y="44"/>
                  </a:moveTo>
                  <a:cubicBezTo>
                    <a:pt x="28" y="66"/>
                    <a:pt x="24" y="0"/>
                    <a:pt x="19" y="176"/>
                  </a:cubicBezTo>
                  <a:cubicBezTo>
                    <a:pt x="14" y="352"/>
                    <a:pt x="4" y="909"/>
                    <a:pt x="0" y="1102"/>
                  </a:cubicBezTo>
                </a:path>
              </a:pathLst>
            </a:custGeom>
            <a:noFill/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24" name="Freeform 23"/>
            <p:cNvSpPr>
              <a:spLocks noChangeAspect="1"/>
            </p:cNvSpPr>
            <p:nvPr/>
          </p:nvSpPr>
          <p:spPr bwMode="auto">
            <a:xfrm>
              <a:off x="1588" y="1188"/>
              <a:ext cx="1306" cy="4430"/>
            </a:xfrm>
            <a:custGeom>
              <a:avLst/>
              <a:gdLst>
                <a:gd name="T0" fmla="*/ 1306 w 1306"/>
                <a:gd name="T1" fmla="*/ 3186 h 4430"/>
                <a:gd name="T2" fmla="*/ 1094 w 1306"/>
                <a:gd name="T3" fmla="*/ 3254 h 4430"/>
                <a:gd name="T4" fmla="*/ 736 w 1306"/>
                <a:gd name="T5" fmla="*/ 3228 h 4430"/>
                <a:gd name="T6" fmla="*/ 607 w 1306"/>
                <a:gd name="T7" fmla="*/ 2934 h 4430"/>
                <a:gd name="T8" fmla="*/ 552 w 1306"/>
                <a:gd name="T9" fmla="*/ 2821 h 4430"/>
                <a:gd name="T10" fmla="*/ 489 w 1306"/>
                <a:gd name="T11" fmla="*/ 2694 h 4430"/>
                <a:gd name="T12" fmla="*/ 446 w 1306"/>
                <a:gd name="T13" fmla="*/ 2601 h 4430"/>
                <a:gd name="T14" fmla="*/ 416 w 1306"/>
                <a:gd name="T15" fmla="*/ 2487 h 4430"/>
                <a:gd name="T16" fmla="*/ 267 w 1306"/>
                <a:gd name="T17" fmla="*/ 1793 h 4430"/>
                <a:gd name="T18" fmla="*/ 145 w 1306"/>
                <a:gd name="T19" fmla="*/ 798 h 4430"/>
                <a:gd name="T20" fmla="*/ 83 w 1306"/>
                <a:gd name="T21" fmla="*/ 0 h 4430"/>
                <a:gd name="T22" fmla="*/ 0 w 1306"/>
                <a:gd name="T23" fmla="*/ 55 h 4430"/>
                <a:gd name="T24" fmla="*/ 137 w 1306"/>
                <a:gd name="T25" fmla="*/ 4020 h 4430"/>
                <a:gd name="T26" fmla="*/ 251 w 1306"/>
                <a:gd name="T27" fmla="*/ 4392 h 4430"/>
                <a:gd name="T28" fmla="*/ 653 w 1306"/>
                <a:gd name="T29" fmla="*/ 4249 h 4430"/>
                <a:gd name="T30" fmla="*/ 837 w 1306"/>
                <a:gd name="T31" fmla="*/ 4111 h 4430"/>
                <a:gd name="T32" fmla="*/ 971 w 1306"/>
                <a:gd name="T33" fmla="*/ 3723 h 4430"/>
                <a:gd name="T34" fmla="*/ 1104 w 1306"/>
                <a:gd name="T35" fmla="*/ 3511 h 4430"/>
                <a:gd name="T36" fmla="*/ 1194 w 1306"/>
                <a:gd name="T37" fmla="*/ 3380 h 4430"/>
                <a:gd name="T38" fmla="*/ 1306 w 1306"/>
                <a:gd name="T39" fmla="*/ 3186 h 44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06" h="4430">
                  <a:moveTo>
                    <a:pt x="1306" y="3186"/>
                  </a:moveTo>
                  <a:cubicBezTo>
                    <a:pt x="1289" y="3164"/>
                    <a:pt x="1190" y="3247"/>
                    <a:pt x="1094" y="3254"/>
                  </a:cubicBezTo>
                  <a:cubicBezTo>
                    <a:pt x="999" y="3260"/>
                    <a:pt x="817" y="3281"/>
                    <a:pt x="736" y="3228"/>
                  </a:cubicBezTo>
                  <a:cubicBezTo>
                    <a:pt x="655" y="3174"/>
                    <a:pt x="638" y="3002"/>
                    <a:pt x="607" y="2934"/>
                  </a:cubicBezTo>
                  <a:cubicBezTo>
                    <a:pt x="576" y="2865"/>
                    <a:pt x="571" y="2861"/>
                    <a:pt x="552" y="2821"/>
                  </a:cubicBezTo>
                  <a:cubicBezTo>
                    <a:pt x="532" y="2782"/>
                    <a:pt x="507" y="2731"/>
                    <a:pt x="489" y="2694"/>
                  </a:cubicBezTo>
                  <a:cubicBezTo>
                    <a:pt x="471" y="2657"/>
                    <a:pt x="458" y="2635"/>
                    <a:pt x="446" y="2601"/>
                  </a:cubicBezTo>
                  <a:cubicBezTo>
                    <a:pt x="434" y="2567"/>
                    <a:pt x="446" y="2622"/>
                    <a:pt x="416" y="2487"/>
                  </a:cubicBezTo>
                  <a:cubicBezTo>
                    <a:pt x="386" y="2352"/>
                    <a:pt x="312" y="2074"/>
                    <a:pt x="267" y="1793"/>
                  </a:cubicBezTo>
                  <a:cubicBezTo>
                    <a:pt x="222" y="1512"/>
                    <a:pt x="176" y="1097"/>
                    <a:pt x="145" y="798"/>
                  </a:cubicBezTo>
                  <a:cubicBezTo>
                    <a:pt x="115" y="500"/>
                    <a:pt x="107" y="124"/>
                    <a:pt x="83" y="0"/>
                  </a:cubicBezTo>
                  <a:lnTo>
                    <a:pt x="0" y="55"/>
                  </a:lnTo>
                  <a:cubicBezTo>
                    <a:pt x="9" y="725"/>
                    <a:pt x="95" y="3297"/>
                    <a:pt x="137" y="4020"/>
                  </a:cubicBezTo>
                  <a:lnTo>
                    <a:pt x="251" y="4392"/>
                  </a:lnTo>
                  <a:cubicBezTo>
                    <a:pt x="337" y="4430"/>
                    <a:pt x="555" y="4296"/>
                    <a:pt x="653" y="4249"/>
                  </a:cubicBezTo>
                  <a:lnTo>
                    <a:pt x="837" y="4111"/>
                  </a:lnTo>
                  <a:lnTo>
                    <a:pt x="971" y="3723"/>
                  </a:lnTo>
                  <a:lnTo>
                    <a:pt x="1104" y="3511"/>
                  </a:lnTo>
                  <a:lnTo>
                    <a:pt x="1194" y="3380"/>
                  </a:lnTo>
                  <a:lnTo>
                    <a:pt x="1306" y="3186"/>
                  </a:lnTo>
                  <a:close/>
                </a:path>
              </a:pathLst>
            </a:custGeom>
            <a:gradFill rotWithShape="0">
              <a:gsLst>
                <a:gs pos="0">
                  <a:srgbClr val="FFFFC5">
                    <a:gamma/>
                    <a:tint val="48627"/>
                    <a:invGamma/>
                  </a:srgbClr>
                </a:gs>
                <a:gs pos="100000">
                  <a:srgbClr val="FFFFC5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25" name="Group 24"/>
            <p:cNvGrpSpPr>
              <a:grpSpLocks noChangeAspect="1"/>
            </p:cNvGrpSpPr>
            <p:nvPr/>
          </p:nvGrpSpPr>
          <p:grpSpPr bwMode="auto">
            <a:xfrm>
              <a:off x="1855" y="1160"/>
              <a:ext cx="257" cy="258"/>
              <a:chOff x="2625" y="7598"/>
              <a:chExt cx="420" cy="420"/>
            </a:xfrm>
          </p:grpSpPr>
          <p:sp>
            <p:nvSpPr>
              <p:cNvPr id="319" name="Line 25"/>
              <p:cNvSpPr>
                <a:spLocks noChangeAspect="1" noChangeShapeType="1"/>
              </p:cNvSpPr>
              <p:nvPr/>
            </p:nvSpPr>
            <p:spPr bwMode="auto">
              <a:xfrm>
                <a:off x="2625" y="7807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0" name="Line 26"/>
              <p:cNvSpPr>
                <a:spLocks noChangeAspect="1" noChangeShapeType="1"/>
              </p:cNvSpPr>
              <p:nvPr/>
            </p:nvSpPr>
            <p:spPr bwMode="auto">
              <a:xfrm rot="-5400000">
                <a:off x="2625" y="7808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6" name="Group 27"/>
            <p:cNvGrpSpPr>
              <a:grpSpLocks noChangeAspect="1"/>
            </p:cNvGrpSpPr>
            <p:nvPr/>
          </p:nvGrpSpPr>
          <p:grpSpPr bwMode="auto">
            <a:xfrm>
              <a:off x="2370" y="1675"/>
              <a:ext cx="257" cy="258"/>
              <a:chOff x="2625" y="7598"/>
              <a:chExt cx="420" cy="420"/>
            </a:xfrm>
          </p:grpSpPr>
          <p:sp>
            <p:nvSpPr>
              <p:cNvPr id="317" name="Line 28"/>
              <p:cNvSpPr>
                <a:spLocks noChangeAspect="1" noChangeShapeType="1"/>
              </p:cNvSpPr>
              <p:nvPr/>
            </p:nvSpPr>
            <p:spPr bwMode="auto">
              <a:xfrm>
                <a:off x="2625" y="7807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8" name="Line 29"/>
              <p:cNvSpPr>
                <a:spLocks noChangeAspect="1" noChangeShapeType="1"/>
              </p:cNvSpPr>
              <p:nvPr/>
            </p:nvSpPr>
            <p:spPr bwMode="auto">
              <a:xfrm rot="-5400000">
                <a:off x="2625" y="7808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7" name="Group 30"/>
            <p:cNvGrpSpPr>
              <a:grpSpLocks noChangeAspect="1"/>
            </p:cNvGrpSpPr>
            <p:nvPr/>
          </p:nvGrpSpPr>
          <p:grpSpPr bwMode="auto">
            <a:xfrm>
              <a:off x="3400" y="1675"/>
              <a:ext cx="257" cy="258"/>
              <a:chOff x="2625" y="7598"/>
              <a:chExt cx="420" cy="420"/>
            </a:xfrm>
          </p:grpSpPr>
          <p:sp>
            <p:nvSpPr>
              <p:cNvPr id="315" name="Line 31"/>
              <p:cNvSpPr>
                <a:spLocks noChangeAspect="1" noChangeShapeType="1"/>
              </p:cNvSpPr>
              <p:nvPr/>
            </p:nvSpPr>
            <p:spPr bwMode="auto">
              <a:xfrm>
                <a:off x="2625" y="7807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6" name="Line 32"/>
              <p:cNvSpPr>
                <a:spLocks noChangeAspect="1" noChangeShapeType="1"/>
              </p:cNvSpPr>
              <p:nvPr/>
            </p:nvSpPr>
            <p:spPr bwMode="auto">
              <a:xfrm rot="-5400000">
                <a:off x="2625" y="7808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8" name="Group 33"/>
            <p:cNvGrpSpPr>
              <a:grpSpLocks noChangeAspect="1"/>
            </p:cNvGrpSpPr>
            <p:nvPr/>
          </p:nvGrpSpPr>
          <p:grpSpPr bwMode="auto">
            <a:xfrm>
              <a:off x="2885" y="2190"/>
              <a:ext cx="257" cy="258"/>
              <a:chOff x="2625" y="7598"/>
              <a:chExt cx="420" cy="420"/>
            </a:xfrm>
          </p:grpSpPr>
          <p:sp>
            <p:nvSpPr>
              <p:cNvPr id="313" name="Line 34"/>
              <p:cNvSpPr>
                <a:spLocks noChangeAspect="1" noChangeShapeType="1"/>
              </p:cNvSpPr>
              <p:nvPr/>
            </p:nvSpPr>
            <p:spPr bwMode="auto">
              <a:xfrm>
                <a:off x="2625" y="7807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4" name="Line 35"/>
              <p:cNvSpPr>
                <a:spLocks noChangeAspect="1" noChangeShapeType="1"/>
              </p:cNvSpPr>
              <p:nvPr/>
            </p:nvSpPr>
            <p:spPr bwMode="auto">
              <a:xfrm rot="-5400000">
                <a:off x="2625" y="7808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29" name="Group 36"/>
            <p:cNvGrpSpPr>
              <a:grpSpLocks noChangeAspect="1"/>
            </p:cNvGrpSpPr>
            <p:nvPr/>
          </p:nvGrpSpPr>
          <p:grpSpPr bwMode="auto">
            <a:xfrm>
              <a:off x="2885" y="1160"/>
              <a:ext cx="257" cy="258"/>
              <a:chOff x="2625" y="7598"/>
              <a:chExt cx="420" cy="420"/>
            </a:xfrm>
          </p:grpSpPr>
          <p:sp>
            <p:nvSpPr>
              <p:cNvPr id="311" name="Line 37"/>
              <p:cNvSpPr>
                <a:spLocks noChangeAspect="1" noChangeShapeType="1"/>
              </p:cNvSpPr>
              <p:nvPr/>
            </p:nvSpPr>
            <p:spPr bwMode="auto">
              <a:xfrm>
                <a:off x="2625" y="7807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2" name="Line 38"/>
              <p:cNvSpPr>
                <a:spLocks noChangeAspect="1" noChangeShapeType="1"/>
              </p:cNvSpPr>
              <p:nvPr/>
            </p:nvSpPr>
            <p:spPr bwMode="auto">
              <a:xfrm rot="-5400000">
                <a:off x="2625" y="7808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0" name="Group 39"/>
            <p:cNvGrpSpPr>
              <a:grpSpLocks noChangeAspect="1"/>
            </p:cNvGrpSpPr>
            <p:nvPr/>
          </p:nvGrpSpPr>
          <p:grpSpPr bwMode="auto">
            <a:xfrm>
              <a:off x="1855" y="2190"/>
              <a:ext cx="257" cy="258"/>
              <a:chOff x="2625" y="7598"/>
              <a:chExt cx="420" cy="420"/>
            </a:xfrm>
          </p:grpSpPr>
          <p:sp>
            <p:nvSpPr>
              <p:cNvPr id="309" name="Line 40"/>
              <p:cNvSpPr>
                <a:spLocks noChangeAspect="1" noChangeShapeType="1"/>
              </p:cNvSpPr>
              <p:nvPr/>
            </p:nvSpPr>
            <p:spPr bwMode="auto">
              <a:xfrm>
                <a:off x="2625" y="7807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10" name="Line 41"/>
              <p:cNvSpPr>
                <a:spLocks noChangeAspect="1" noChangeShapeType="1"/>
              </p:cNvSpPr>
              <p:nvPr/>
            </p:nvSpPr>
            <p:spPr bwMode="auto">
              <a:xfrm rot="-5400000">
                <a:off x="2625" y="7808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1" name="Group 42"/>
            <p:cNvGrpSpPr>
              <a:grpSpLocks noChangeAspect="1"/>
            </p:cNvGrpSpPr>
            <p:nvPr/>
          </p:nvGrpSpPr>
          <p:grpSpPr bwMode="auto">
            <a:xfrm>
              <a:off x="3915" y="2190"/>
              <a:ext cx="257" cy="258"/>
              <a:chOff x="2625" y="7598"/>
              <a:chExt cx="420" cy="420"/>
            </a:xfrm>
          </p:grpSpPr>
          <p:sp>
            <p:nvSpPr>
              <p:cNvPr id="307" name="Line 43"/>
              <p:cNvSpPr>
                <a:spLocks noChangeAspect="1" noChangeShapeType="1"/>
              </p:cNvSpPr>
              <p:nvPr/>
            </p:nvSpPr>
            <p:spPr bwMode="auto">
              <a:xfrm>
                <a:off x="2625" y="7807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8" name="Line 44"/>
              <p:cNvSpPr>
                <a:spLocks noChangeAspect="1" noChangeShapeType="1"/>
              </p:cNvSpPr>
              <p:nvPr/>
            </p:nvSpPr>
            <p:spPr bwMode="auto">
              <a:xfrm rot="-5400000">
                <a:off x="2625" y="7808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2" name="Group 45"/>
            <p:cNvGrpSpPr>
              <a:grpSpLocks noChangeAspect="1"/>
            </p:cNvGrpSpPr>
            <p:nvPr/>
          </p:nvGrpSpPr>
          <p:grpSpPr bwMode="auto">
            <a:xfrm>
              <a:off x="4944" y="2190"/>
              <a:ext cx="258" cy="258"/>
              <a:chOff x="2625" y="7598"/>
              <a:chExt cx="420" cy="420"/>
            </a:xfrm>
          </p:grpSpPr>
          <p:sp>
            <p:nvSpPr>
              <p:cNvPr id="305" name="Line 46"/>
              <p:cNvSpPr>
                <a:spLocks noChangeAspect="1" noChangeShapeType="1"/>
              </p:cNvSpPr>
              <p:nvPr/>
            </p:nvSpPr>
            <p:spPr bwMode="auto">
              <a:xfrm>
                <a:off x="2625" y="7807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6" name="Line 47"/>
              <p:cNvSpPr>
                <a:spLocks noChangeAspect="1" noChangeShapeType="1"/>
              </p:cNvSpPr>
              <p:nvPr/>
            </p:nvSpPr>
            <p:spPr bwMode="auto">
              <a:xfrm rot="-5400000">
                <a:off x="2625" y="7808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3" name="Group 48"/>
            <p:cNvGrpSpPr>
              <a:grpSpLocks noChangeAspect="1"/>
            </p:cNvGrpSpPr>
            <p:nvPr/>
          </p:nvGrpSpPr>
          <p:grpSpPr bwMode="auto">
            <a:xfrm>
              <a:off x="4429" y="1675"/>
              <a:ext cx="258" cy="258"/>
              <a:chOff x="2625" y="7598"/>
              <a:chExt cx="420" cy="420"/>
            </a:xfrm>
          </p:grpSpPr>
          <p:sp>
            <p:nvSpPr>
              <p:cNvPr id="303" name="Line 49"/>
              <p:cNvSpPr>
                <a:spLocks noChangeAspect="1" noChangeShapeType="1"/>
              </p:cNvSpPr>
              <p:nvPr/>
            </p:nvSpPr>
            <p:spPr bwMode="auto">
              <a:xfrm>
                <a:off x="2625" y="7807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4" name="Line 50"/>
              <p:cNvSpPr>
                <a:spLocks noChangeAspect="1" noChangeShapeType="1"/>
              </p:cNvSpPr>
              <p:nvPr/>
            </p:nvSpPr>
            <p:spPr bwMode="auto">
              <a:xfrm rot="-5400000">
                <a:off x="2625" y="7808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4" name="Group 51"/>
            <p:cNvGrpSpPr>
              <a:grpSpLocks noChangeAspect="1"/>
            </p:cNvGrpSpPr>
            <p:nvPr/>
          </p:nvGrpSpPr>
          <p:grpSpPr bwMode="auto">
            <a:xfrm>
              <a:off x="5459" y="1675"/>
              <a:ext cx="258" cy="258"/>
              <a:chOff x="2625" y="7598"/>
              <a:chExt cx="420" cy="420"/>
            </a:xfrm>
          </p:grpSpPr>
          <p:sp>
            <p:nvSpPr>
              <p:cNvPr id="301" name="Line 52"/>
              <p:cNvSpPr>
                <a:spLocks noChangeAspect="1" noChangeShapeType="1"/>
              </p:cNvSpPr>
              <p:nvPr/>
            </p:nvSpPr>
            <p:spPr bwMode="auto">
              <a:xfrm>
                <a:off x="2625" y="7807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2" name="Line 53"/>
              <p:cNvSpPr>
                <a:spLocks noChangeAspect="1" noChangeShapeType="1"/>
              </p:cNvSpPr>
              <p:nvPr/>
            </p:nvSpPr>
            <p:spPr bwMode="auto">
              <a:xfrm rot="-5400000">
                <a:off x="2625" y="7808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5" name="Group 54"/>
            <p:cNvGrpSpPr>
              <a:grpSpLocks noChangeAspect="1"/>
            </p:cNvGrpSpPr>
            <p:nvPr/>
          </p:nvGrpSpPr>
          <p:grpSpPr bwMode="auto">
            <a:xfrm>
              <a:off x="5974" y="2190"/>
              <a:ext cx="258" cy="258"/>
              <a:chOff x="2625" y="7598"/>
              <a:chExt cx="420" cy="420"/>
            </a:xfrm>
          </p:grpSpPr>
          <p:sp>
            <p:nvSpPr>
              <p:cNvPr id="299" name="Line 55"/>
              <p:cNvSpPr>
                <a:spLocks noChangeAspect="1" noChangeShapeType="1"/>
              </p:cNvSpPr>
              <p:nvPr/>
            </p:nvSpPr>
            <p:spPr bwMode="auto">
              <a:xfrm>
                <a:off x="2625" y="7807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00" name="Line 56"/>
              <p:cNvSpPr>
                <a:spLocks noChangeAspect="1" noChangeShapeType="1"/>
              </p:cNvSpPr>
              <p:nvPr/>
            </p:nvSpPr>
            <p:spPr bwMode="auto">
              <a:xfrm rot="-5400000">
                <a:off x="2625" y="7808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6" name="Group 57"/>
            <p:cNvGrpSpPr>
              <a:grpSpLocks noChangeAspect="1"/>
            </p:cNvGrpSpPr>
            <p:nvPr/>
          </p:nvGrpSpPr>
          <p:grpSpPr bwMode="auto">
            <a:xfrm>
              <a:off x="4429" y="2705"/>
              <a:ext cx="258" cy="258"/>
              <a:chOff x="2625" y="7598"/>
              <a:chExt cx="420" cy="420"/>
            </a:xfrm>
          </p:grpSpPr>
          <p:sp>
            <p:nvSpPr>
              <p:cNvPr id="297" name="Line 58"/>
              <p:cNvSpPr>
                <a:spLocks noChangeAspect="1" noChangeShapeType="1"/>
              </p:cNvSpPr>
              <p:nvPr/>
            </p:nvSpPr>
            <p:spPr bwMode="auto">
              <a:xfrm>
                <a:off x="2625" y="7807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8" name="Line 59"/>
              <p:cNvSpPr>
                <a:spLocks noChangeAspect="1" noChangeShapeType="1"/>
              </p:cNvSpPr>
              <p:nvPr/>
            </p:nvSpPr>
            <p:spPr bwMode="auto">
              <a:xfrm rot="-5400000">
                <a:off x="2625" y="7808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7" name="Group 60"/>
            <p:cNvGrpSpPr>
              <a:grpSpLocks noChangeAspect="1"/>
            </p:cNvGrpSpPr>
            <p:nvPr/>
          </p:nvGrpSpPr>
          <p:grpSpPr bwMode="auto">
            <a:xfrm>
              <a:off x="6489" y="1675"/>
              <a:ext cx="257" cy="258"/>
              <a:chOff x="2625" y="7598"/>
              <a:chExt cx="420" cy="420"/>
            </a:xfrm>
          </p:grpSpPr>
          <p:sp>
            <p:nvSpPr>
              <p:cNvPr id="295" name="Line 61"/>
              <p:cNvSpPr>
                <a:spLocks noChangeAspect="1" noChangeShapeType="1"/>
              </p:cNvSpPr>
              <p:nvPr/>
            </p:nvSpPr>
            <p:spPr bwMode="auto">
              <a:xfrm>
                <a:off x="2625" y="7807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6" name="Line 62"/>
              <p:cNvSpPr>
                <a:spLocks noChangeAspect="1" noChangeShapeType="1"/>
              </p:cNvSpPr>
              <p:nvPr/>
            </p:nvSpPr>
            <p:spPr bwMode="auto">
              <a:xfrm rot="-5400000">
                <a:off x="2625" y="7808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8" name="Group 63"/>
            <p:cNvGrpSpPr>
              <a:grpSpLocks noChangeAspect="1"/>
            </p:cNvGrpSpPr>
            <p:nvPr/>
          </p:nvGrpSpPr>
          <p:grpSpPr bwMode="auto">
            <a:xfrm>
              <a:off x="7004" y="2190"/>
              <a:ext cx="257" cy="258"/>
              <a:chOff x="2625" y="7598"/>
              <a:chExt cx="420" cy="420"/>
            </a:xfrm>
          </p:grpSpPr>
          <p:sp>
            <p:nvSpPr>
              <p:cNvPr id="293" name="Line 64"/>
              <p:cNvSpPr>
                <a:spLocks noChangeAspect="1" noChangeShapeType="1"/>
              </p:cNvSpPr>
              <p:nvPr/>
            </p:nvSpPr>
            <p:spPr bwMode="auto">
              <a:xfrm>
                <a:off x="2625" y="7807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4" name="Line 65"/>
              <p:cNvSpPr>
                <a:spLocks noChangeAspect="1" noChangeShapeType="1"/>
              </p:cNvSpPr>
              <p:nvPr/>
            </p:nvSpPr>
            <p:spPr bwMode="auto">
              <a:xfrm rot="-5400000">
                <a:off x="2625" y="7808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9" name="Group 66"/>
            <p:cNvGrpSpPr>
              <a:grpSpLocks noChangeAspect="1"/>
            </p:cNvGrpSpPr>
            <p:nvPr/>
          </p:nvGrpSpPr>
          <p:grpSpPr bwMode="auto">
            <a:xfrm>
              <a:off x="7519" y="1675"/>
              <a:ext cx="257" cy="258"/>
              <a:chOff x="2625" y="7598"/>
              <a:chExt cx="420" cy="420"/>
            </a:xfrm>
          </p:grpSpPr>
          <p:sp>
            <p:nvSpPr>
              <p:cNvPr id="291" name="Line 67"/>
              <p:cNvSpPr>
                <a:spLocks noChangeAspect="1" noChangeShapeType="1"/>
              </p:cNvSpPr>
              <p:nvPr/>
            </p:nvSpPr>
            <p:spPr bwMode="auto">
              <a:xfrm>
                <a:off x="2625" y="7807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2" name="Line 68"/>
              <p:cNvSpPr>
                <a:spLocks noChangeAspect="1" noChangeShapeType="1"/>
              </p:cNvSpPr>
              <p:nvPr/>
            </p:nvSpPr>
            <p:spPr bwMode="auto">
              <a:xfrm rot="-5400000">
                <a:off x="2625" y="7808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0" name="Group 69"/>
            <p:cNvGrpSpPr>
              <a:grpSpLocks noChangeAspect="1"/>
            </p:cNvGrpSpPr>
            <p:nvPr/>
          </p:nvGrpSpPr>
          <p:grpSpPr bwMode="auto">
            <a:xfrm>
              <a:off x="8549" y="1675"/>
              <a:ext cx="257" cy="258"/>
              <a:chOff x="2625" y="7598"/>
              <a:chExt cx="420" cy="420"/>
            </a:xfrm>
          </p:grpSpPr>
          <p:sp>
            <p:nvSpPr>
              <p:cNvPr id="289" name="Line 70"/>
              <p:cNvSpPr>
                <a:spLocks noChangeAspect="1" noChangeShapeType="1"/>
              </p:cNvSpPr>
              <p:nvPr/>
            </p:nvSpPr>
            <p:spPr bwMode="auto">
              <a:xfrm>
                <a:off x="2625" y="7807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90" name="Line 71"/>
              <p:cNvSpPr>
                <a:spLocks noChangeAspect="1" noChangeShapeType="1"/>
              </p:cNvSpPr>
              <p:nvPr/>
            </p:nvSpPr>
            <p:spPr bwMode="auto">
              <a:xfrm rot="-5400000">
                <a:off x="2625" y="7808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1" name="Group 72"/>
            <p:cNvGrpSpPr>
              <a:grpSpLocks noChangeAspect="1"/>
            </p:cNvGrpSpPr>
            <p:nvPr/>
          </p:nvGrpSpPr>
          <p:grpSpPr bwMode="auto">
            <a:xfrm>
              <a:off x="8034" y="2190"/>
              <a:ext cx="257" cy="258"/>
              <a:chOff x="2625" y="7598"/>
              <a:chExt cx="420" cy="420"/>
            </a:xfrm>
          </p:grpSpPr>
          <p:sp>
            <p:nvSpPr>
              <p:cNvPr id="287" name="Line 73"/>
              <p:cNvSpPr>
                <a:spLocks noChangeAspect="1" noChangeShapeType="1"/>
              </p:cNvSpPr>
              <p:nvPr/>
            </p:nvSpPr>
            <p:spPr bwMode="auto">
              <a:xfrm>
                <a:off x="2625" y="7807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8" name="Line 74"/>
              <p:cNvSpPr>
                <a:spLocks noChangeAspect="1" noChangeShapeType="1"/>
              </p:cNvSpPr>
              <p:nvPr/>
            </p:nvSpPr>
            <p:spPr bwMode="auto">
              <a:xfrm rot="-5400000">
                <a:off x="2625" y="7808"/>
                <a:ext cx="420" cy="0"/>
              </a:xfrm>
              <a:prstGeom prst="line">
                <a:avLst/>
              </a:prstGeom>
              <a:noFill/>
              <a:ln w="190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2" name="Group 75"/>
            <p:cNvGrpSpPr>
              <a:grpSpLocks noChangeAspect="1"/>
            </p:cNvGrpSpPr>
            <p:nvPr/>
          </p:nvGrpSpPr>
          <p:grpSpPr bwMode="auto">
            <a:xfrm>
              <a:off x="3660" y="3625"/>
              <a:ext cx="93" cy="95"/>
              <a:chOff x="3486" y="4755"/>
              <a:chExt cx="151" cy="155"/>
            </a:xfrm>
          </p:grpSpPr>
          <p:sp>
            <p:nvSpPr>
              <p:cNvPr id="285" name="Line 76"/>
              <p:cNvSpPr>
                <a:spLocks noChangeAspect="1" noChangeShapeType="1"/>
              </p:cNvSpPr>
              <p:nvPr/>
            </p:nvSpPr>
            <p:spPr bwMode="auto">
              <a:xfrm>
                <a:off x="3486" y="4760"/>
                <a:ext cx="75" cy="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6" name="Line 77"/>
              <p:cNvSpPr>
                <a:spLocks noChangeAspect="1" noChangeShapeType="1"/>
              </p:cNvSpPr>
              <p:nvPr/>
            </p:nvSpPr>
            <p:spPr bwMode="auto">
              <a:xfrm flipH="1">
                <a:off x="3562" y="4755"/>
                <a:ext cx="75" cy="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3" name="Group 78"/>
            <p:cNvGrpSpPr>
              <a:grpSpLocks noChangeAspect="1"/>
            </p:cNvGrpSpPr>
            <p:nvPr/>
          </p:nvGrpSpPr>
          <p:grpSpPr bwMode="auto">
            <a:xfrm>
              <a:off x="3436" y="3805"/>
              <a:ext cx="93" cy="95"/>
              <a:chOff x="3486" y="4755"/>
              <a:chExt cx="151" cy="155"/>
            </a:xfrm>
          </p:grpSpPr>
          <p:sp>
            <p:nvSpPr>
              <p:cNvPr id="283" name="Line 79"/>
              <p:cNvSpPr>
                <a:spLocks noChangeAspect="1" noChangeShapeType="1"/>
              </p:cNvSpPr>
              <p:nvPr/>
            </p:nvSpPr>
            <p:spPr bwMode="auto">
              <a:xfrm>
                <a:off x="3486" y="4760"/>
                <a:ext cx="75" cy="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4" name="Line 80"/>
              <p:cNvSpPr>
                <a:spLocks noChangeAspect="1" noChangeShapeType="1"/>
              </p:cNvSpPr>
              <p:nvPr/>
            </p:nvSpPr>
            <p:spPr bwMode="auto">
              <a:xfrm flipH="1">
                <a:off x="3562" y="4755"/>
                <a:ext cx="75" cy="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4" name="Group 81"/>
            <p:cNvGrpSpPr>
              <a:grpSpLocks noChangeAspect="1"/>
            </p:cNvGrpSpPr>
            <p:nvPr/>
          </p:nvGrpSpPr>
          <p:grpSpPr bwMode="auto">
            <a:xfrm>
              <a:off x="3881" y="3723"/>
              <a:ext cx="93" cy="95"/>
              <a:chOff x="3486" y="4755"/>
              <a:chExt cx="151" cy="155"/>
            </a:xfrm>
          </p:grpSpPr>
          <p:sp>
            <p:nvSpPr>
              <p:cNvPr id="281" name="Line 82"/>
              <p:cNvSpPr>
                <a:spLocks noChangeAspect="1" noChangeShapeType="1"/>
              </p:cNvSpPr>
              <p:nvPr/>
            </p:nvSpPr>
            <p:spPr bwMode="auto">
              <a:xfrm>
                <a:off x="3486" y="4760"/>
                <a:ext cx="75" cy="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2" name="Line 83"/>
              <p:cNvSpPr>
                <a:spLocks noChangeAspect="1" noChangeShapeType="1"/>
              </p:cNvSpPr>
              <p:nvPr/>
            </p:nvSpPr>
            <p:spPr bwMode="auto">
              <a:xfrm flipH="1">
                <a:off x="3562" y="4755"/>
                <a:ext cx="75" cy="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5" name="Group 84"/>
            <p:cNvGrpSpPr>
              <a:grpSpLocks noChangeAspect="1"/>
            </p:cNvGrpSpPr>
            <p:nvPr/>
          </p:nvGrpSpPr>
          <p:grpSpPr bwMode="auto">
            <a:xfrm>
              <a:off x="3920" y="3470"/>
              <a:ext cx="92" cy="95"/>
              <a:chOff x="3486" y="4755"/>
              <a:chExt cx="151" cy="155"/>
            </a:xfrm>
          </p:grpSpPr>
          <p:sp>
            <p:nvSpPr>
              <p:cNvPr id="279" name="Line 85"/>
              <p:cNvSpPr>
                <a:spLocks noChangeAspect="1" noChangeShapeType="1"/>
              </p:cNvSpPr>
              <p:nvPr/>
            </p:nvSpPr>
            <p:spPr bwMode="auto">
              <a:xfrm>
                <a:off x="3486" y="4760"/>
                <a:ext cx="75" cy="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80" name="Line 86"/>
              <p:cNvSpPr>
                <a:spLocks noChangeAspect="1" noChangeShapeType="1"/>
              </p:cNvSpPr>
              <p:nvPr/>
            </p:nvSpPr>
            <p:spPr bwMode="auto">
              <a:xfrm flipH="1">
                <a:off x="3562" y="4755"/>
                <a:ext cx="75" cy="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6" name="Group 87"/>
            <p:cNvGrpSpPr>
              <a:grpSpLocks noChangeAspect="1"/>
            </p:cNvGrpSpPr>
            <p:nvPr/>
          </p:nvGrpSpPr>
          <p:grpSpPr bwMode="auto">
            <a:xfrm>
              <a:off x="4258" y="3791"/>
              <a:ext cx="93" cy="94"/>
              <a:chOff x="3486" y="4755"/>
              <a:chExt cx="151" cy="155"/>
            </a:xfrm>
          </p:grpSpPr>
          <p:sp>
            <p:nvSpPr>
              <p:cNvPr id="277" name="Line 88"/>
              <p:cNvSpPr>
                <a:spLocks noChangeAspect="1" noChangeShapeType="1"/>
              </p:cNvSpPr>
              <p:nvPr/>
            </p:nvSpPr>
            <p:spPr bwMode="auto">
              <a:xfrm>
                <a:off x="3486" y="4760"/>
                <a:ext cx="75" cy="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8" name="Line 89"/>
              <p:cNvSpPr>
                <a:spLocks noChangeAspect="1" noChangeShapeType="1"/>
              </p:cNvSpPr>
              <p:nvPr/>
            </p:nvSpPr>
            <p:spPr bwMode="auto">
              <a:xfrm flipH="1">
                <a:off x="3562" y="4755"/>
                <a:ext cx="75" cy="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7" name="Group 90"/>
            <p:cNvGrpSpPr>
              <a:grpSpLocks noChangeAspect="1"/>
            </p:cNvGrpSpPr>
            <p:nvPr/>
          </p:nvGrpSpPr>
          <p:grpSpPr bwMode="auto">
            <a:xfrm>
              <a:off x="4418" y="3649"/>
              <a:ext cx="93" cy="95"/>
              <a:chOff x="3486" y="4755"/>
              <a:chExt cx="151" cy="155"/>
            </a:xfrm>
          </p:grpSpPr>
          <p:sp>
            <p:nvSpPr>
              <p:cNvPr id="275" name="Line 91"/>
              <p:cNvSpPr>
                <a:spLocks noChangeAspect="1" noChangeShapeType="1"/>
              </p:cNvSpPr>
              <p:nvPr/>
            </p:nvSpPr>
            <p:spPr bwMode="auto">
              <a:xfrm>
                <a:off x="3486" y="4760"/>
                <a:ext cx="75" cy="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6" name="Line 92"/>
              <p:cNvSpPr>
                <a:spLocks noChangeAspect="1" noChangeShapeType="1"/>
              </p:cNvSpPr>
              <p:nvPr/>
            </p:nvSpPr>
            <p:spPr bwMode="auto">
              <a:xfrm flipH="1">
                <a:off x="3562" y="4755"/>
                <a:ext cx="75" cy="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8" name="Group 93"/>
            <p:cNvGrpSpPr>
              <a:grpSpLocks noChangeAspect="1"/>
            </p:cNvGrpSpPr>
            <p:nvPr/>
          </p:nvGrpSpPr>
          <p:grpSpPr bwMode="auto">
            <a:xfrm>
              <a:off x="4566" y="3793"/>
              <a:ext cx="92" cy="95"/>
              <a:chOff x="3486" y="4755"/>
              <a:chExt cx="151" cy="155"/>
            </a:xfrm>
          </p:grpSpPr>
          <p:sp>
            <p:nvSpPr>
              <p:cNvPr id="273" name="Line 94"/>
              <p:cNvSpPr>
                <a:spLocks noChangeAspect="1" noChangeShapeType="1"/>
              </p:cNvSpPr>
              <p:nvPr/>
            </p:nvSpPr>
            <p:spPr bwMode="auto">
              <a:xfrm>
                <a:off x="3486" y="4760"/>
                <a:ext cx="75" cy="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4" name="Line 95"/>
              <p:cNvSpPr>
                <a:spLocks noChangeAspect="1" noChangeShapeType="1"/>
              </p:cNvSpPr>
              <p:nvPr/>
            </p:nvSpPr>
            <p:spPr bwMode="auto">
              <a:xfrm flipH="1">
                <a:off x="3562" y="4755"/>
                <a:ext cx="75" cy="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49" name="Group 96"/>
            <p:cNvGrpSpPr>
              <a:grpSpLocks noChangeAspect="1"/>
            </p:cNvGrpSpPr>
            <p:nvPr/>
          </p:nvGrpSpPr>
          <p:grpSpPr bwMode="auto">
            <a:xfrm>
              <a:off x="4861" y="3779"/>
              <a:ext cx="93" cy="95"/>
              <a:chOff x="3486" y="4755"/>
              <a:chExt cx="151" cy="155"/>
            </a:xfrm>
          </p:grpSpPr>
          <p:sp>
            <p:nvSpPr>
              <p:cNvPr id="271" name="Line 97"/>
              <p:cNvSpPr>
                <a:spLocks noChangeAspect="1" noChangeShapeType="1"/>
              </p:cNvSpPr>
              <p:nvPr/>
            </p:nvSpPr>
            <p:spPr bwMode="auto">
              <a:xfrm>
                <a:off x="3486" y="4760"/>
                <a:ext cx="75" cy="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2" name="Line 98"/>
              <p:cNvSpPr>
                <a:spLocks noChangeAspect="1" noChangeShapeType="1"/>
              </p:cNvSpPr>
              <p:nvPr/>
            </p:nvSpPr>
            <p:spPr bwMode="auto">
              <a:xfrm flipH="1">
                <a:off x="3562" y="4755"/>
                <a:ext cx="75" cy="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0" name="Group 99"/>
            <p:cNvGrpSpPr>
              <a:grpSpLocks noChangeAspect="1"/>
            </p:cNvGrpSpPr>
            <p:nvPr/>
          </p:nvGrpSpPr>
          <p:grpSpPr bwMode="auto">
            <a:xfrm>
              <a:off x="2925" y="4057"/>
              <a:ext cx="93" cy="95"/>
              <a:chOff x="3486" y="4755"/>
              <a:chExt cx="151" cy="155"/>
            </a:xfrm>
          </p:grpSpPr>
          <p:sp>
            <p:nvSpPr>
              <p:cNvPr id="269" name="Line 100"/>
              <p:cNvSpPr>
                <a:spLocks noChangeAspect="1" noChangeShapeType="1"/>
              </p:cNvSpPr>
              <p:nvPr/>
            </p:nvSpPr>
            <p:spPr bwMode="auto">
              <a:xfrm>
                <a:off x="3486" y="4760"/>
                <a:ext cx="75" cy="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70" name="Line 101"/>
              <p:cNvSpPr>
                <a:spLocks noChangeAspect="1" noChangeShapeType="1"/>
              </p:cNvSpPr>
              <p:nvPr/>
            </p:nvSpPr>
            <p:spPr bwMode="auto">
              <a:xfrm flipH="1">
                <a:off x="3562" y="4755"/>
                <a:ext cx="75" cy="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1" name="Group 102"/>
            <p:cNvGrpSpPr>
              <a:grpSpLocks noChangeAspect="1"/>
            </p:cNvGrpSpPr>
            <p:nvPr/>
          </p:nvGrpSpPr>
          <p:grpSpPr bwMode="auto">
            <a:xfrm>
              <a:off x="2574" y="4054"/>
              <a:ext cx="92" cy="95"/>
              <a:chOff x="3486" y="4755"/>
              <a:chExt cx="151" cy="155"/>
            </a:xfrm>
          </p:grpSpPr>
          <p:sp>
            <p:nvSpPr>
              <p:cNvPr id="267" name="Line 103"/>
              <p:cNvSpPr>
                <a:spLocks noChangeAspect="1" noChangeShapeType="1"/>
              </p:cNvSpPr>
              <p:nvPr/>
            </p:nvSpPr>
            <p:spPr bwMode="auto">
              <a:xfrm>
                <a:off x="3486" y="4760"/>
                <a:ext cx="75" cy="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8" name="Line 104"/>
              <p:cNvSpPr>
                <a:spLocks noChangeAspect="1" noChangeShapeType="1"/>
              </p:cNvSpPr>
              <p:nvPr/>
            </p:nvSpPr>
            <p:spPr bwMode="auto">
              <a:xfrm flipH="1">
                <a:off x="3562" y="4755"/>
                <a:ext cx="75" cy="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2" name="Group 105"/>
            <p:cNvGrpSpPr>
              <a:grpSpLocks noChangeAspect="1"/>
            </p:cNvGrpSpPr>
            <p:nvPr/>
          </p:nvGrpSpPr>
          <p:grpSpPr bwMode="auto">
            <a:xfrm>
              <a:off x="2241" y="4054"/>
              <a:ext cx="92" cy="95"/>
              <a:chOff x="3486" y="4755"/>
              <a:chExt cx="151" cy="155"/>
            </a:xfrm>
          </p:grpSpPr>
          <p:sp>
            <p:nvSpPr>
              <p:cNvPr id="265" name="Line 106"/>
              <p:cNvSpPr>
                <a:spLocks noChangeAspect="1" noChangeShapeType="1"/>
              </p:cNvSpPr>
              <p:nvPr/>
            </p:nvSpPr>
            <p:spPr bwMode="auto">
              <a:xfrm>
                <a:off x="3486" y="4760"/>
                <a:ext cx="75" cy="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6" name="Line 107"/>
              <p:cNvSpPr>
                <a:spLocks noChangeAspect="1" noChangeShapeType="1"/>
              </p:cNvSpPr>
              <p:nvPr/>
            </p:nvSpPr>
            <p:spPr bwMode="auto">
              <a:xfrm flipH="1">
                <a:off x="3562" y="4755"/>
                <a:ext cx="75" cy="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3" name="Group 108"/>
            <p:cNvGrpSpPr>
              <a:grpSpLocks noChangeAspect="1"/>
            </p:cNvGrpSpPr>
            <p:nvPr/>
          </p:nvGrpSpPr>
          <p:grpSpPr bwMode="auto">
            <a:xfrm>
              <a:off x="2410" y="4262"/>
              <a:ext cx="93" cy="94"/>
              <a:chOff x="3486" y="4755"/>
              <a:chExt cx="151" cy="155"/>
            </a:xfrm>
          </p:grpSpPr>
          <p:sp>
            <p:nvSpPr>
              <p:cNvPr id="263" name="Line 109"/>
              <p:cNvSpPr>
                <a:spLocks noChangeAspect="1" noChangeShapeType="1"/>
              </p:cNvSpPr>
              <p:nvPr/>
            </p:nvSpPr>
            <p:spPr bwMode="auto">
              <a:xfrm>
                <a:off x="3486" y="4760"/>
                <a:ext cx="75" cy="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4" name="Line 110"/>
              <p:cNvSpPr>
                <a:spLocks noChangeAspect="1" noChangeShapeType="1"/>
              </p:cNvSpPr>
              <p:nvPr/>
            </p:nvSpPr>
            <p:spPr bwMode="auto">
              <a:xfrm flipH="1">
                <a:off x="3562" y="4755"/>
                <a:ext cx="75" cy="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4" name="Group 111"/>
            <p:cNvGrpSpPr>
              <a:grpSpLocks noChangeAspect="1"/>
            </p:cNvGrpSpPr>
            <p:nvPr/>
          </p:nvGrpSpPr>
          <p:grpSpPr bwMode="auto">
            <a:xfrm>
              <a:off x="2734" y="4248"/>
              <a:ext cx="92" cy="95"/>
              <a:chOff x="3486" y="4755"/>
              <a:chExt cx="151" cy="155"/>
            </a:xfrm>
          </p:grpSpPr>
          <p:sp>
            <p:nvSpPr>
              <p:cNvPr id="261" name="Line 112"/>
              <p:cNvSpPr>
                <a:spLocks noChangeAspect="1" noChangeShapeType="1"/>
              </p:cNvSpPr>
              <p:nvPr/>
            </p:nvSpPr>
            <p:spPr bwMode="auto">
              <a:xfrm>
                <a:off x="3486" y="4760"/>
                <a:ext cx="75" cy="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2" name="Line 113"/>
              <p:cNvSpPr>
                <a:spLocks noChangeAspect="1" noChangeShapeType="1"/>
              </p:cNvSpPr>
              <p:nvPr/>
            </p:nvSpPr>
            <p:spPr bwMode="auto">
              <a:xfrm flipH="1">
                <a:off x="3562" y="4755"/>
                <a:ext cx="75" cy="15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5" name="Group 114"/>
            <p:cNvGrpSpPr>
              <a:grpSpLocks noChangeAspect="1"/>
            </p:cNvGrpSpPr>
            <p:nvPr/>
          </p:nvGrpSpPr>
          <p:grpSpPr bwMode="auto">
            <a:xfrm>
              <a:off x="2160" y="3811"/>
              <a:ext cx="82" cy="35"/>
              <a:chOff x="1038" y="5055"/>
              <a:chExt cx="135" cy="39"/>
            </a:xfrm>
          </p:grpSpPr>
          <p:sp>
            <p:nvSpPr>
              <p:cNvPr id="258" name="Line 115"/>
              <p:cNvSpPr>
                <a:spLocks noChangeAspect="1" noChangeShapeType="1"/>
              </p:cNvSpPr>
              <p:nvPr/>
            </p:nvSpPr>
            <p:spPr bwMode="auto">
              <a:xfrm>
                <a:off x="1038" y="5055"/>
                <a:ext cx="12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9" name="Line 116"/>
              <p:cNvSpPr>
                <a:spLocks noChangeAspect="1" noChangeShapeType="1"/>
              </p:cNvSpPr>
              <p:nvPr/>
            </p:nvSpPr>
            <p:spPr bwMode="auto">
              <a:xfrm>
                <a:off x="1038" y="5055"/>
                <a:ext cx="0" cy="3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60" name="Line 117"/>
              <p:cNvSpPr>
                <a:spLocks noChangeAspect="1" noChangeShapeType="1"/>
              </p:cNvSpPr>
              <p:nvPr/>
            </p:nvSpPr>
            <p:spPr bwMode="auto">
              <a:xfrm>
                <a:off x="1173" y="5055"/>
                <a:ext cx="0" cy="3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6" name="Group 118"/>
            <p:cNvGrpSpPr>
              <a:grpSpLocks noChangeAspect="1"/>
            </p:cNvGrpSpPr>
            <p:nvPr/>
          </p:nvGrpSpPr>
          <p:grpSpPr bwMode="auto">
            <a:xfrm>
              <a:off x="2321" y="3917"/>
              <a:ext cx="84" cy="36"/>
              <a:chOff x="1038" y="5055"/>
              <a:chExt cx="135" cy="39"/>
            </a:xfrm>
          </p:grpSpPr>
          <p:sp>
            <p:nvSpPr>
              <p:cNvPr id="255" name="Line 119"/>
              <p:cNvSpPr>
                <a:spLocks noChangeAspect="1" noChangeShapeType="1"/>
              </p:cNvSpPr>
              <p:nvPr/>
            </p:nvSpPr>
            <p:spPr bwMode="auto">
              <a:xfrm>
                <a:off x="1038" y="5055"/>
                <a:ext cx="12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6" name="Line 120"/>
              <p:cNvSpPr>
                <a:spLocks noChangeAspect="1" noChangeShapeType="1"/>
              </p:cNvSpPr>
              <p:nvPr/>
            </p:nvSpPr>
            <p:spPr bwMode="auto">
              <a:xfrm>
                <a:off x="1038" y="5055"/>
                <a:ext cx="0" cy="3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7" name="Line 121"/>
              <p:cNvSpPr>
                <a:spLocks noChangeAspect="1" noChangeShapeType="1"/>
              </p:cNvSpPr>
              <p:nvPr/>
            </p:nvSpPr>
            <p:spPr bwMode="auto">
              <a:xfrm>
                <a:off x="1173" y="5055"/>
                <a:ext cx="0" cy="3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7" name="Group 122"/>
            <p:cNvGrpSpPr>
              <a:grpSpLocks noChangeAspect="1"/>
            </p:cNvGrpSpPr>
            <p:nvPr/>
          </p:nvGrpSpPr>
          <p:grpSpPr bwMode="auto">
            <a:xfrm>
              <a:off x="2495" y="3827"/>
              <a:ext cx="82" cy="35"/>
              <a:chOff x="1038" y="5055"/>
              <a:chExt cx="135" cy="39"/>
            </a:xfrm>
          </p:grpSpPr>
          <p:sp>
            <p:nvSpPr>
              <p:cNvPr id="252" name="Line 123"/>
              <p:cNvSpPr>
                <a:spLocks noChangeAspect="1" noChangeShapeType="1"/>
              </p:cNvSpPr>
              <p:nvPr/>
            </p:nvSpPr>
            <p:spPr bwMode="auto">
              <a:xfrm>
                <a:off x="1038" y="5055"/>
                <a:ext cx="12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3" name="Line 124"/>
              <p:cNvSpPr>
                <a:spLocks noChangeAspect="1" noChangeShapeType="1"/>
              </p:cNvSpPr>
              <p:nvPr/>
            </p:nvSpPr>
            <p:spPr bwMode="auto">
              <a:xfrm>
                <a:off x="1038" y="5055"/>
                <a:ext cx="0" cy="3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4" name="Line 125"/>
              <p:cNvSpPr>
                <a:spLocks noChangeAspect="1" noChangeShapeType="1"/>
              </p:cNvSpPr>
              <p:nvPr/>
            </p:nvSpPr>
            <p:spPr bwMode="auto">
              <a:xfrm>
                <a:off x="1173" y="5055"/>
                <a:ext cx="0" cy="3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8" name="Group 126"/>
            <p:cNvGrpSpPr>
              <a:grpSpLocks noChangeAspect="1"/>
            </p:cNvGrpSpPr>
            <p:nvPr/>
          </p:nvGrpSpPr>
          <p:grpSpPr bwMode="auto">
            <a:xfrm>
              <a:off x="2668" y="3931"/>
              <a:ext cx="82" cy="34"/>
              <a:chOff x="1038" y="5055"/>
              <a:chExt cx="135" cy="39"/>
            </a:xfrm>
          </p:grpSpPr>
          <p:sp>
            <p:nvSpPr>
              <p:cNvPr id="249" name="Line 127"/>
              <p:cNvSpPr>
                <a:spLocks noChangeAspect="1" noChangeShapeType="1"/>
              </p:cNvSpPr>
              <p:nvPr/>
            </p:nvSpPr>
            <p:spPr bwMode="auto">
              <a:xfrm>
                <a:off x="1038" y="5055"/>
                <a:ext cx="12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0" name="Line 128"/>
              <p:cNvSpPr>
                <a:spLocks noChangeAspect="1" noChangeShapeType="1"/>
              </p:cNvSpPr>
              <p:nvPr/>
            </p:nvSpPr>
            <p:spPr bwMode="auto">
              <a:xfrm>
                <a:off x="1038" y="5055"/>
                <a:ext cx="0" cy="3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51" name="Line 129"/>
              <p:cNvSpPr>
                <a:spLocks noChangeAspect="1" noChangeShapeType="1"/>
              </p:cNvSpPr>
              <p:nvPr/>
            </p:nvSpPr>
            <p:spPr bwMode="auto">
              <a:xfrm>
                <a:off x="1173" y="5055"/>
                <a:ext cx="0" cy="3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59" name="Group 130"/>
            <p:cNvGrpSpPr>
              <a:grpSpLocks noChangeAspect="1"/>
            </p:cNvGrpSpPr>
            <p:nvPr/>
          </p:nvGrpSpPr>
          <p:grpSpPr bwMode="auto">
            <a:xfrm>
              <a:off x="2831" y="3833"/>
              <a:ext cx="83" cy="34"/>
              <a:chOff x="1038" y="5055"/>
              <a:chExt cx="135" cy="39"/>
            </a:xfrm>
          </p:grpSpPr>
          <p:sp>
            <p:nvSpPr>
              <p:cNvPr id="246" name="Line 131"/>
              <p:cNvSpPr>
                <a:spLocks noChangeAspect="1" noChangeShapeType="1"/>
              </p:cNvSpPr>
              <p:nvPr/>
            </p:nvSpPr>
            <p:spPr bwMode="auto">
              <a:xfrm>
                <a:off x="1038" y="5055"/>
                <a:ext cx="12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7" name="Line 132"/>
              <p:cNvSpPr>
                <a:spLocks noChangeAspect="1" noChangeShapeType="1"/>
              </p:cNvSpPr>
              <p:nvPr/>
            </p:nvSpPr>
            <p:spPr bwMode="auto">
              <a:xfrm>
                <a:off x="1038" y="5055"/>
                <a:ext cx="0" cy="3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8" name="Line 133"/>
              <p:cNvSpPr>
                <a:spLocks noChangeAspect="1" noChangeShapeType="1"/>
              </p:cNvSpPr>
              <p:nvPr/>
            </p:nvSpPr>
            <p:spPr bwMode="auto">
              <a:xfrm>
                <a:off x="1173" y="5055"/>
                <a:ext cx="0" cy="3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0" name="Group 134"/>
            <p:cNvGrpSpPr>
              <a:grpSpLocks noChangeAspect="1"/>
            </p:cNvGrpSpPr>
            <p:nvPr/>
          </p:nvGrpSpPr>
          <p:grpSpPr bwMode="auto">
            <a:xfrm>
              <a:off x="2969" y="3943"/>
              <a:ext cx="83" cy="35"/>
              <a:chOff x="1038" y="5055"/>
              <a:chExt cx="135" cy="39"/>
            </a:xfrm>
          </p:grpSpPr>
          <p:sp>
            <p:nvSpPr>
              <p:cNvPr id="243" name="Line 135"/>
              <p:cNvSpPr>
                <a:spLocks noChangeAspect="1" noChangeShapeType="1"/>
              </p:cNvSpPr>
              <p:nvPr/>
            </p:nvSpPr>
            <p:spPr bwMode="auto">
              <a:xfrm>
                <a:off x="1038" y="5055"/>
                <a:ext cx="12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4" name="Line 136"/>
              <p:cNvSpPr>
                <a:spLocks noChangeAspect="1" noChangeShapeType="1"/>
              </p:cNvSpPr>
              <p:nvPr/>
            </p:nvSpPr>
            <p:spPr bwMode="auto">
              <a:xfrm>
                <a:off x="1038" y="5055"/>
                <a:ext cx="0" cy="3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5" name="Line 137"/>
              <p:cNvSpPr>
                <a:spLocks noChangeAspect="1" noChangeShapeType="1"/>
              </p:cNvSpPr>
              <p:nvPr/>
            </p:nvSpPr>
            <p:spPr bwMode="auto">
              <a:xfrm>
                <a:off x="1173" y="5055"/>
                <a:ext cx="0" cy="3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1" name="Group 138"/>
            <p:cNvGrpSpPr>
              <a:grpSpLocks noChangeAspect="1"/>
            </p:cNvGrpSpPr>
            <p:nvPr/>
          </p:nvGrpSpPr>
          <p:grpSpPr bwMode="auto">
            <a:xfrm>
              <a:off x="3131" y="3835"/>
              <a:ext cx="82" cy="34"/>
              <a:chOff x="1038" y="5055"/>
              <a:chExt cx="135" cy="39"/>
            </a:xfrm>
          </p:grpSpPr>
          <p:sp>
            <p:nvSpPr>
              <p:cNvPr id="240" name="Line 139"/>
              <p:cNvSpPr>
                <a:spLocks noChangeAspect="1" noChangeShapeType="1"/>
              </p:cNvSpPr>
              <p:nvPr/>
            </p:nvSpPr>
            <p:spPr bwMode="auto">
              <a:xfrm>
                <a:off x="1038" y="5055"/>
                <a:ext cx="12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1" name="Line 140"/>
              <p:cNvSpPr>
                <a:spLocks noChangeAspect="1" noChangeShapeType="1"/>
              </p:cNvSpPr>
              <p:nvPr/>
            </p:nvSpPr>
            <p:spPr bwMode="auto">
              <a:xfrm>
                <a:off x="1038" y="5055"/>
                <a:ext cx="0" cy="3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42" name="Line 141"/>
              <p:cNvSpPr>
                <a:spLocks noChangeAspect="1" noChangeShapeType="1"/>
              </p:cNvSpPr>
              <p:nvPr/>
            </p:nvSpPr>
            <p:spPr bwMode="auto">
              <a:xfrm>
                <a:off x="1173" y="5055"/>
                <a:ext cx="0" cy="3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2" name="Group 142"/>
            <p:cNvGrpSpPr>
              <a:grpSpLocks noChangeAspect="1"/>
            </p:cNvGrpSpPr>
            <p:nvPr/>
          </p:nvGrpSpPr>
          <p:grpSpPr bwMode="auto">
            <a:xfrm>
              <a:off x="6537" y="3531"/>
              <a:ext cx="82" cy="35"/>
              <a:chOff x="1038" y="5055"/>
              <a:chExt cx="135" cy="39"/>
            </a:xfrm>
          </p:grpSpPr>
          <p:sp>
            <p:nvSpPr>
              <p:cNvPr id="237" name="Line 143"/>
              <p:cNvSpPr>
                <a:spLocks noChangeAspect="1" noChangeShapeType="1"/>
              </p:cNvSpPr>
              <p:nvPr/>
            </p:nvSpPr>
            <p:spPr bwMode="auto">
              <a:xfrm>
                <a:off x="1038" y="5055"/>
                <a:ext cx="12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8" name="Line 144"/>
              <p:cNvSpPr>
                <a:spLocks noChangeAspect="1" noChangeShapeType="1"/>
              </p:cNvSpPr>
              <p:nvPr/>
            </p:nvSpPr>
            <p:spPr bwMode="auto">
              <a:xfrm>
                <a:off x="1038" y="5055"/>
                <a:ext cx="0" cy="3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9" name="Line 145"/>
              <p:cNvSpPr>
                <a:spLocks noChangeAspect="1" noChangeShapeType="1"/>
              </p:cNvSpPr>
              <p:nvPr/>
            </p:nvSpPr>
            <p:spPr bwMode="auto">
              <a:xfrm>
                <a:off x="1173" y="5055"/>
                <a:ext cx="0" cy="3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3" name="Group 146"/>
            <p:cNvGrpSpPr>
              <a:grpSpLocks noChangeAspect="1"/>
            </p:cNvGrpSpPr>
            <p:nvPr/>
          </p:nvGrpSpPr>
          <p:grpSpPr bwMode="auto">
            <a:xfrm>
              <a:off x="6669" y="3588"/>
              <a:ext cx="83" cy="35"/>
              <a:chOff x="1038" y="5055"/>
              <a:chExt cx="135" cy="39"/>
            </a:xfrm>
          </p:grpSpPr>
          <p:sp>
            <p:nvSpPr>
              <p:cNvPr id="234" name="Line 147"/>
              <p:cNvSpPr>
                <a:spLocks noChangeAspect="1" noChangeShapeType="1"/>
              </p:cNvSpPr>
              <p:nvPr/>
            </p:nvSpPr>
            <p:spPr bwMode="auto">
              <a:xfrm>
                <a:off x="1038" y="5055"/>
                <a:ext cx="12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5" name="Line 148"/>
              <p:cNvSpPr>
                <a:spLocks noChangeAspect="1" noChangeShapeType="1"/>
              </p:cNvSpPr>
              <p:nvPr/>
            </p:nvSpPr>
            <p:spPr bwMode="auto">
              <a:xfrm>
                <a:off x="1038" y="5055"/>
                <a:ext cx="0" cy="3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6" name="Line 149"/>
              <p:cNvSpPr>
                <a:spLocks noChangeAspect="1" noChangeShapeType="1"/>
              </p:cNvSpPr>
              <p:nvPr/>
            </p:nvSpPr>
            <p:spPr bwMode="auto">
              <a:xfrm>
                <a:off x="1173" y="5055"/>
                <a:ext cx="0" cy="3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4" name="Group 150"/>
            <p:cNvGrpSpPr>
              <a:grpSpLocks noChangeAspect="1"/>
            </p:cNvGrpSpPr>
            <p:nvPr/>
          </p:nvGrpSpPr>
          <p:grpSpPr bwMode="auto">
            <a:xfrm>
              <a:off x="5836" y="3752"/>
              <a:ext cx="83" cy="35"/>
              <a:chOff x="1038" y="5055"/>
              <a:chExt cx="135" cy="39"/>
            </a:xfrm>
          </p:grpSpPr>
          <p:sp>
            <p:nvSpPr>
              <p:cNvPr id="231" name="Line 151"/>
              <p:cNvSpPr>
                <a:spLocks noChangeAspect="1" noChangeShapeType="1"/>
              </p:cNvSpPr>
              <p:nvPr/>
            </p:nvSpPr>
            <p:spPr bwMode="auto">
              <a:xfrm>
                <a:off x="1038" y="5055"/>
                <a:ext cx="12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2" name="Line 152"/>
              <p:cNvSpPr>
                <a:spLocks noChangeAspect="1" noChangeShapeType="1"/>
              </p:cNvSpPr>
              <p:nvPr/>
            </p:nvSpPr>
            <p:spPr bwMode="auto">
              <a:xfrm>
                <a:off x="1038" y="5055"/>
                <a:ext cx="0" cy="3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3" name="Line 153"/>
              <p:cNvSpPr>
                <a:spLocks noChangeAspect="1" noChangeShapeType="1"/>
              </p:cNvSpPr>
              <p:nvPr/>
            </p:nvSpPr>
            <p:spPr bwMode="auto">
              <a:xfrm>
                <a:off x="1173" y="5055"/>
                <a:ext cx="0" cy="3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5" name="Group 154"/>
            <p:cNvGrpSpPr>
              <a:grpSpLocks noChangeAspect="1"/>
            </p:cNvGrpSpPr>
            <p:nvPr/>
          </p:nvGrpSpPr>
          <p:grpSpPr bwMode="auto">
            <a:xfrm>
              <a:off x="5703" y="3824"/>
              <a:ext cx="84" cy="34"/>
              <a:chOff x="1038" y="5055"/>
              <a:chExt cx="135" cy="39"/>
            </a:xfrm>
          </p:grpSpPr>
          <p:sp>
            <p:nvSpPr>
              <p:cNvPr id="228" name="Line 155"/>
              <p:cNvSpPr>
                <a:spLocks noChangeAspect="1" noChangeShapeType="1"/>
              </p:cNvSpPr>
              <p:nvPr/>
            </p:nvSpPr>
            <p:spPr bwMode="auto">
              <a:xfrm>
                <a:off x="1038" y="5055"/>
                <a:ext cx="12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9" name="Line 156"/>
              <p:cNvSpPr>
                <a:spLocks noChangeAspect="1" noChangeShapeType="1"/>
              </p:cNvSpPr>
              <p:nvPr/>
            </p:nvSpPr>
            <p:spPr bwMode="auto">
              <a:xfrm>
                <a:off x="1038" y="5055"/>
                <a:ext cx="0" cy="3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30" name="Line 157"/>
              <p:cNvSpPr>
                <a:spLocks noChangeAspect="1" noChangeShapeType="1"/>
              </p:cNvSpPr>
              <p:nvPr/>
            </p:nvSpPr>
            <p:spPr bwMode="auto">
              <a:xfrm>
                <a:off x="1173" y="5055"/>
                <a:ext cx="0" cy="3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6" name="Group 158"/>
            <p:cNvGrpSpPr>
              <a:grpSpLocks noChangeAspect="1"/>
            </p:cNvGrpSpPr>
            <p:nvPr/>
          </p:nvGrpSpPr>
          <p:grpSpPr bwMode="auto">
            <a:xfrm>
              <a:off x="5553" y="3766"/>
              <a:ext cx="83" cy="36"/>
              <a:chOff x="1038" y="5055"/>
              <a:chExt cx="135" cy="39"/>
            </a:xfrm>
          </p:grpSpPr>
          <p:sp>
            <p:nvSpPr>
              <p:cNvPr id="225" name="Line 159"/>
              <p:cNvSpPr>
                <a:spLocks noChangeAspect="1" noChangeShapeType="1"/>
              </p:cNvSpPr>
              <p:nvPr/>
            </p:nvSpPr>
            <p:spPr bwMode="auto">
              <a:xfrm>
                <a:off x="1038" y="5055"/>
                <a:ext cx="129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6" name="Line 160"/>
              <p:cNvSpPr>
                <a:spLocks noChangeAspect="1" noChangeShapeType="1"/>
              </p:cNvSpPr>
              <p:nvPr/>
            </p:nvSpPr>
            <p:spPr bwMode="auto">
              <a:xfrm>
                <a:off x="1038" y="5055"/>
                <a:ext cx="0" cy="3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7" name="Line 161"/>
              <p:cNvSpPr>
                <a:spLocks noChangeAspect="1" noChangeShapeType="1"/>
              </p:cNvSpPr>
              <p:nvPr/>
            </p:nvSpPr>
            <p:spPr bwMode="auto">
              <a:xfrm>
                <a:off x="1173" y="5055"/>
                <a:ext cx="0" cy="39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7" name="Group 162"/>
            <p:cNvGrpSpPr>
              <a:grpSpLocks noChangeAspect="1"/>
            </p:cNvGrpSpPr>
            <p:nvPr/>
          </p:nvGrpSpPr>
          <p:grpSpPr bwMode="auto">
            <a:xfrm>
              <a:off x="3401" y="1082"/>
              <a:ext cx="120" cy="121"/>
              <a:chOff x="3198" y="600"/>
              <a:chExt cx="195" cy="198"/>
            </a:xfrm>
          </p:grpSpPr>
          <p:sp>
            <p:nvSpPr>
              <p:cNvPr id="223" name="Line 163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4" name="Line 164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8" name="Group 165"/>
            <p:cNvGrpSpPr>
              <a:grpSpLocks noChangeAspect="1"/>
            </p:cNvGrpSpPr>
            <p:nvPr/>
          </p:nvGrpSpPr>
          <p:grpSpPr bwMode="auto">
            <a:xfrm>
              <a:off x="3920" y="1077"/>
              <a:ext cx="119" cy="122"/>
              <a:chOff x="3198" y="600"/>
              <a:chExt cx="195" cy="198"/>
            </a:xfrm>
          </p:grpSpPr>
          <p:sp>
            <p:nvSpPr>
              <p:cNvPr id="221" name="Line 166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2" name="Line 167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69" name="Group 168"/>
            <p:cNvGrpSpPr>
              <a:grpSpLocks noChangeAspect="1"/>
            </p:cNvGrpSpPr>
            <p:nvPr/>
          </p:nvGrpSpPr>
          <p:grpSpPr bwMode="auto">
            <a:xfrm>
              <a:off x="4497" y="1081"/>
              <a:ext cx="120" cy="122"/>
              <a:chOff x="3198" y="600"/>
              <a:chExt cx="195" cy="198"/>
            </a:xfrm>
          </p:grpSpPr>
          <p:sp>
            <p:nvSpPr>
              <p:cNvPr id="219" name="Line 169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20" name="Line 170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0" name="Group 171"/>
            <p:cNvGrpSpPr>
              <a:grpSpLocks noChangeAspect="1"/>
            </p:cNvGrpSpPr>
            <p:nvPr/>
          </p:nvGrpSpPr>
          <p:grpSpPr bwMode="auto">
            <a:xfrm>
              <a:off x="4187" y="1267"/>
              <a:ext cx="119" cy="121"/>
              <a:chOff x="3198" y="600"/>
              <a:chExt cx="195" cy="198"/>
            </a:xfrm>
          </p:grpSpPr>
          <p:sp>
            <p:nvSpPr>
              <p:cNvPr id="217" name="Line 172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8" name="Line 173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1" name="Group 174"/>
            <p:cNvGrpSpPr>
              <a:grpSpLocks noChangeAspect="1"/>
            </p:cNvGrpSpPr>
            <p:nvPr/>
          </p:nvGrpSpPr>
          <p:grpSpPr bwMode="auto">
            <a:xfrm>
              <a:off x="4854" y="1289"/>
              <a:ext cx="119" cy="121"/>
              <a:chOff x="3198" y="600"/>
              <a:chExt cx="195" cy="198"/>
            </a:xfrm>
          </p:grpSpPr>
          <p:sp>
            <p:nvSpPr>
              <p:cNvPr id="215" name="Line 175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6" name="Line 176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2" name="Group 177"/>
            <p:cNvGrpSpPr>
              <a:grpSpLocks noChangeAspect="1"/>
            </p:cNvGrpSpPr>
            <p:nvPr/>
          </p:nvGrpSpPr>
          <p:grpSpPr bwMode="auto">
            <a:xfrm>
              <a:off x="5124" y="1074"/>
              <a:ext cx="120" cy="121"/>
              <a:chOff x="3198" y="600"/>
              <a:chExt cx="195" cy="198"/>
            </a:xfrm>
          </p:grpSpPr>
          <p:sp>
            <p:nvSpPr>
              <p:cNvPr id="213" name="Line 178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4" name="Line 179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3" name="Group 180"/>
            <p:cNvGrpSpPr>
              <a:grpSpLocks noChangeAspect="1"/>
            </p:cNvGrpSpPr>
            <p:nvPr/>
          </p:nvGrpSpPr>
          <p:grpSpPr bwMode="auto">
            <a:xfrm>
              <a:off x="5414" y="1295"/>
              <a:ext cx="120" cy="121"/>
              <a:chOff x="3198" y="600"/>
              <a:chExt cx="195" cy="198"/>
            </a:xfrm>
          </p:grpSpPr>
          <p:sp>
            <p:nvSpPr>
              <p:cNvPr id="211" name="Line 181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2" name="Line 182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4" name="Group 183"/>
            <p:cNvGrpSpPr>
              <a:grpSpLocks noChangeAspect="1"/>
            </p:cNvGrpSpPr>
            <p:nvPr/>
          </p:nvGrpSpPr>
          <p:grpSpPr bwMode="auto">
            <a:xfrm>
              <a:off x="5713" y="1060"/>
              <a:ext cx="119" cy="121"/>
              <a:chOff x="3198" y="600"/>
              <a:chExt cx="195" cy="198"/>
            </a:xfrm>
          </p:grpSpPr>
          <p:sp>
            <p:nvSpPr>
              <p:cNvPr id="209" name="Line 184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10" name="Line 185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5" name="Group 186"/>
            <p:cNvGrpSpPr>
              <a:grpSpLocks noChangeAspect="1"/>
            </p:cNvGrpSpPr>
            <p:nvPr/>
          </p:nvGrpSpPr>
          <p:grpSpPr bwMode="auto">
            <a:xfrm>
              <a:off x="6007" y="1271"/>
              <a:ext cx="120" cy="121"/>
              <a:chOff x="3198" y="600"/>
              <a:chExt cx="195" cy="198"/>
            </a:xfrm>
          </p:grpSpPr>
          <p:sp>
            <p:nvSpPr>
              <p:cNvPr id="207" name="Line 187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8" name="Line 188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6" name="Group 189"/>
            <p:cNvGrpSpPr>
              <a:grpSpLocks noChangeAspect="1"/>
            </p:cNvGrpSpPr>
            <p:nvPr/>
          </p:nvGrpSpPr>
          <p:grpSpPr bwMode="auto">
            <a:xfrm>
              <a:off x="6306" y="1050"/>
              <a:ext cx="120" cy="122"/>
              <a:chOff x="3198" y="600"/>
              <a:chExt cx="195" cy="198"/>
            </a:xfrm>
          </p:grpSpPr>
          <p:sp>
            <p:nvSpPr>
              <p:cNvPr id="205" name="Line 190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6" name="Line 191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7" name="Group 192"/>
            <p:cNvGrpSpPr>
              <a:grpSpLocks noChangeAspect="1"/>
            </p:cNvGrpSpPr>
            <p:nvPr/>
          </p:nvGrpSpPr>
          <p:grpSpPr bwMode="auto">
            <a:xfrm>
              <a:off x="6573" y="1258"/>
              <a:ext cx="120" cy="121"/>
              <a:chOff x="3198" y="600"/>
              <a:chExt cx="195" cy="198"/>
            </a:xfrm>
          </p:grpSpPr>
          <p:sp>
            <p:nvSpPr>
              <p:cNvPr id="203" name="Line 193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4" name="Line 194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8" name="Group 195"/>
            <p:cNvGrpSpPr>
              <a:grpSpLocks noChangeAspect="1"/>
            </p:cNvGrpSpPr>
            <p:nvPr/>
          </p:nvGrpSpPr>
          <p:grpSpPr bwMode="auto">
            <a:xfrm>
              <a:off x="6834" y="1032"/>
              <a:ext cx="120" cy="121"/>
              <a:chOff x="3198" y="600"/>
              <a:chExt cx="195" cy="198"/>
            </a:xfrm>
          </p:grpSpPr>
          <p:sp>
            <p:nvSpPr>
              <p:cNvPr id="201" name="Line 196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2" name="Line 197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79" name="Group 198"/>
            <p:cNvGrpSpPr>
              <a:grpSpLocks noChangeAspect="1"/>
            </p:cNvGrpSpPr>
            <p:nvPr/>
          </p:nvGrpSpPr>
          <p:grpSpPr bwMode="auto">
            <a:xfrm>
              <a:off x="7355" y="1027"/>
              <a:ext cx="119" cy="122"/>
              <a:chOff x="3198" y="600"/>
              <a:chExt cx="195" cy="198"/>
            </a:xfrm>
          </p:grpSpPr>
          <p:sp>
            <p:nvSpPr>
              <p:cNvPr id="199" name="Line 199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200" name="Line 200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0" name="Group 201"/>
            <p:cNvGrpSpPr>
              <a:grpSpLocks noChangeAspect="1"/>
            </p:cNvGrpSpPr>
            <p:nvPr/>
          </p:nvGrpSpPr>
          <p:grpSpPr bwMode="auto">
            <a:xfrm>
              <a:off x="7115" y="1226"/>
              <a:ext cx="120" cy="121"/>
              <a:chOff x="3198" y="600"/>
              <a:chExt cx="195" cy="198"/>
            </a:xfrm>
          </p:grpSpPr>
          <p:sp>
            <p:nvSpPr>
              <p:cNvPr id="197" name="Line 202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8" name="Line 203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1" name="Group 204"/>
            <p:cNvGrpSpPr>
              <a:grpSpLocks noChangeAspect="1"/>
            </p:cNvGrpSpPr>
            <p:nvPr/>
          </p:nvGrpSpPr>
          <p:grpSpPr bwMode="auto">
            <a:xfrm>
              <a:off x="7965" y="995"/>
              <a:ext cx="120" cy="121"/>
              <a:chOff x="3198" y="600"/>
              <a:chExt cx="195" cy="198"/>
            </a:xfrm>
          </p:grpSpPr>
          <p:sp>
            <p:nvSpPr>
              <p:cNvPr id="195" name="Line 205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6" name="Line 206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2" name="Group 207"/>
            <p:cNvGrpSpPr>
              <a:grpSpLocks noChangeAspect="1"/>
            </p:cNvGrpSpPr>
            <p:nvPr/>
          </p:nvGrpSpPr>
          <p:grpSpPr bwMode="auto">
            <a:xfrm>
              <a:off x="7704" y="1193"/>
              <a:ext cx="120" cy="121"/>
              <a:chOff x="3198" y="600"/>
              <a:chExt cx="195" cy="198"/>
            </a:xfrm>
          </p:grpSpPr>
          <p:sp>
            <p:nvSpPr>
              <p:cNvPr id="193" name="Line 208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4" name="Line 209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3" name="Group 210"/>
            <p:cNvGrpSpPr>
              <a:grpSpLocks noChangeAspect="1"/>
            </p:cNvGrpSpPr>
            <p:nvPr/>
          </p:nvGrpSpPr>
          <p:grpSpPr bwMode="auto">
            <a:xfrm>
              <a:off x="8564" y="986"/>
              <a:ext cx="119" cy="122"/>
              <a:chOff x="3198" y="600"/>
              <a:chExt cx="195" cy="198"/>
            </a:xfrm>
          </p:grpSpPr>
          <p:sp>
            <p:nvSpPr>
              <p:cNvPr id="191" name="Line 211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2" name="Line 212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4" name="Group 213"/>
            <p:cNvGrpSpPr>
              <a:grpSpLocks noChangeAspect="1"/>
            </p:cNvGrpSpPr>
            <p:nvPr/>
          </p:nvGrpSpPr>
          <p:grpSpPr bwMode="auto">
            <a:xfrm>
              <a:off x="8196" y="1165"/>
              <a:ext cx="119" cy="121"/>
              <a:chOff x="3198" y="600"/>
              <a:chExt cx="195" cy="198"/>
            </a:xfrm>
          </p:grpSpPr>
          <p:sp>
            <p:nvSpPr>
              <p:cNvPr id="189" name="Line 214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90" name="Line 215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5" name="Group 216"/>
            <p:cNvGrpSpPr>
              <a:grpSpLocks noChangeAspect="1"/>
            </p:cNvGrpSpPr>
            <p:nvPr/>
          </p:nvGrpSpPr>
          <p:grpSpPr bwMode="auto">
            <a:xfrm>
              <a:off x="9083" y="977"/>
              <a:ext cx="119" cy="121"/>
              <a:chOff x="3198" y="600"/>
              <a:chExt cx="195" cy="198"/>
            </a:xfrm>
          </p:grpSpPr>
          <p:sp>
            <p:nvSpPr>
              <p:cNvPr id="187" name="Line 217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8" name="Line 218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6" name="Group 219"/>
            <p:cNvGrpSpPr>
              <a:grpSpLocks noChangeAspect="1"/>
            </p:cNvGrpSpPr>
            <p:nvPr/>
          </p:nvGrpSpPr>
          <p:grpSpPr bwMode="auto">
            <a:xfrm>
              <a:off x="9639" y="964"/>
              <a:ext cx="120" cy="121"/>
              <a:chOff x="3198" y="600"/>
              <a:chExt cx="195" cy="198"/>
            </a:xfrm>
          </p:grpSpPr>
          <p:sp>
            <p:nvSpPr>
              <p:cNvPr id="185" name="Line 220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6" name="Line 221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7" name="Group 222"/>
            <p:cNvGrpSpPr>
              <a:grpSpLocks noChangeAspect="1"/>
            </p:cNvGrpSpPr>
            <p:nvPr/>
          </p:nvGrpSpPr>
          <p:grpSpPr bwMode="auto">
            <a:xfrm>
              <a:off x="10095" y="954"/>
              <a:ext cx="119" cy="122"/>
              <a:chOff x="3198" y="600"/>
              <a:chExt cx="195" cy="198"/>
            </a:xfrm>
          </p:grpSpPr>
          <p:sp>
            <p:nvSpPr>
              <p:cNvPr id="183" name="Line 223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4" name="Line 224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8" name="Group 225"/>
            <p:cNvGrpSpPr>
              <a:grpSpLocks noChangeAspect="1"/>
            </p:cNvGrpSpPr>
            <p:nvPr/>
          </p:nvGrpSpPr>
          <p:grpSpPr bwMode="auto">
            <a:xfrm>
              <a:off x="2427" y="2765"/>
              <a:ext cx="119" cy="121"/>
              <a:chOff x="3198" y="600"/>
              <a:chExt cx="195" cy="198"/>
            </a:xfrm>
          </p:grpSpPr>
          <p:sp>
            <p:nvSpPr>
              <p:cNvPr id="181" name="Line 226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2" name="Line 227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89" name="Group 228"/>
            <p:cNvGrpSpPr>
              <a:grpSpLocks noChangeAspect="1"/>
            </p:cNvGrpSpPr>
            <p:nvPr/>
          </p:nvGrpSpPr>
          <p:grpSpPr bwMode="auto">
            <a:xfrm>
              <a:off x="2988" y="2765"/>
              <a:ext cx="119" cy="121"/>
              <a:chOff x="3198" y="600"/>
              <a:chExt cx="195" cy="198"/>
            </a:xfrm>
          </p:grpSpPr>
          <p:sp>
            <p:nvSpPr>
              <p:cNvPr id="179" name="Line 229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80" name="Line 230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0" name="Group 231"/>
            <p:cNvGrpSpPr>
              <a:grpSpLocks noChangeAspect="1"/>
            </p:cNvGrpSpPr>
            <p:nvPr/>
          </p:nvGrpSpPr>
          <p:grpSpPr bwMode="auto">
            <a:xfrm>
              <a:off x="2753" y="3017"/>
              <a:ext cx="120" cy="122"/>
              <a:chOff x="3198" y="600"/>
              <a:chExt cx="195" cy="198"/>
            </a:xfrm>
          </p:grpSpPr>
          <p:sp>
            <p:nvSpPr>
              <p:cNvPr id="177" name="Line 232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8" name="Line 233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1" name="Group 234"/>
            <p:cNvGrpSpPr>
              <a:grpSpLocks noChangeAspect="1"/>
            </p:cNvGrpSpPr>
            <p:nvPr/>
          </p:nvGrpSpPr>
          <p:grpSpPr bwMode="auto">
            <a:xfrm>
              <a:off x="3567" y="2783"/>
              <a:ext cx="119" cy="122"/>
              <a:chOff x="3198" y="600"/>
              <a:chExt cx="195" cy="198"/>
            </a:xfrm>
          </p:grpSpPr>
          <p:sp>
            <p:nvSpPr>
              <p:cNvPr id="175" name="Line 235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6" name="Line 236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2" name="Group 237"/>
            <p:cNvGrpSpPr>
              <a:grpSpLocks noChangeAspect="1"/>
            </p:cNvGrpSpPr>
            <p:nvPr/>
          </p:nvGrpSpPr>
          <p:grpSpPr bwMode="auto">
            <a:xfrm>
              <a:off x="3291" y="3022"/>
              <a:ext cx="119" cy="121"/>
              <a:chOff x="3198" y="600"/>
              <a:chExt cx="195" cy="198"/>
            </a:xfrm>
          </p:grpSpPr>
          <p:sp>
            <p:nvSpPr>
              <p:cNvPr id="173" name="Line 238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4" name="Line 239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3" name="Group 240"/>
            <p:cNvGrpSpPr>
              <a:grpSpLocks noChangeAspect="1"/>
            </p:cNvGrpSpPr>
            <p:nvPr/>
          </p:nvGrpSpPr>
          <p:grpSpPr bwMode="auto">
            <a:xfrm>
              <a:off x="3038" y="3233"/>
              <a:ext cx="120" cy="122"/>
              <a:chOff x="3198" y="600"/>
              <a:chExt cx="195" cy="198"/>
            </a:xfrm>
          </p:grpSpPr>
          <p:sp>
            <p:nvSpPr>
              <p:cNvPr id="171" name="Line 241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2" name="Line 242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4" name="Group 243"/>
            <p:cNvGrpSpPr>
              <a:grpSpLocks noChangeAspect="1"/>
            </p:cNvGrpSpPr>
            <p:nvPr/>
          </p:nvGrpSpPr>
          <p:grpSpPr bwMode="auto">
            <a:xfrm>
              <a:off x="2449" y="3307"/>
              <a:ext cx="120" cy="122"/>
              <a:chOff x="3198" y="600"/>
              <a:chExt cx="195" cy="198"/>
            </a:xfrm>
          </p:grpSpPr>
          <p:sp>
            <p:nvSpPr>
              <p:cNvPr id="169" name="Line 244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70" name="Line 245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5" name="Group 246"/>
            <p:cNvGrpSpPr>
              <a:grpSpLocks noChangeAspect="1"/>
            </p:cNvGrpSpPr>
            <p:nvPr/>
          </p:nvGrpSpPr>
          <p:grpSpPr bwMode="auto">
            <a:xfrm>
              <a:off x="2758" y="3552"/>
              <a:ext cx="119" cy="121"/>
              <a:chOff x="3198" y="600"/>
              <a:chExt cx="195" cy="198"/>
            </a:xfrm>
          </p:grpSpPr>
          <p:sp>
            <p:nvSpPr>
              <p:cNvPr id="167" name="Line 247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8" name="Line 248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6" name="Group 249"/>
            <p:cNvGrpSpPr>
              <a:grpSpLocks noChangeAspect="1"/>
            </p:cNvGrpSpPr>
            <p:nvPr/>
          </p:nvGrpSpPr>
          <p:grpSpPr bwMode="auto">
            <a:xfrm>
              <a:off x="3580" y="3233"/>
              <a:ext cx="120" cy="122"/>
              <a:chOff x="3198" y="600"/>
              <a:chExt cx="195" cy="198"/>
            </a:xfrm>
          </p:grpSpPr>
          <p:sp>
            <p:nvSpPr>
              <p:cNvPr id="165" name="Line 250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6" name="Line 251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7" name="Group 252"/>
            <p:cNvGrpSpPr>
              <a:grpSpLocks noChangeAspect="1"/>
            </p:cNvGrpSpPr>
            <p:nvPr/>
          </p:nvGrpSpPr>
          <p:grpSpPr bwMode="auto">
            <a:xfrm>
              <a:off x="3304" y="3537"/>
              <a:ext cx="120" cy="122"/>
              <a:chOff x="3198" y="600"/>
              <a:chExt cx="195" cy="198"/>
            </a:xfrm>
          </p:grpSpPr>
          <p:sp>
            <p:nvSpPr>
              <p:cNvPr id="163" name="Line 253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4" name="Line 254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8" name="Group 255"/>
            <p:cNvGrpSpPr>
              <a:grpSpLocks noChangeAspect="1"/>
            </p:cNvGrpSpPr>
            <p:nvPr/>
          </p:nvGrpSpPr>
          <p:grpSpPr bwMode="auto">
            <a:xfrm>
              <a:off x="1912" y="3031"/>
              <a:ext cx="120" cy="121"/>
              <a:chOff x="3198" y="600"/>
              <a:chExt cx="195" cy="198"/>
            </a:xfrm>
          </p:grpSpPr>
          <p:sp>
            <p:nvSpPr>
              <p:cNvPr id="161" name="Line 256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2" name="Line 257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99" name="Group 258"/>
            <p:cNvGrpSpPr>
              <a:grpSpLocks noChangeAspect="1"/>
            </p:cNvGrpSpPr>
            <p:nvPr/>
          </p:nvGrpSpPr>
          <p:grpSpPr bwMode="auto">
            <a:xfrm>
              <a:off x="4555" y="3073"/>
              <a:ext cx="119" cy="122"/>
              <a:chOff x="3198" y="600"/>
              <a:chExt cx="195" cy="198"/>
            </a:xfrm>
          </p:grpSpPr>
          <p:sp>
            <p:nvSpPr>
              <p:cNvPr id="159" name="Line 259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60" name="Line 260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0" name="Group 261"/>
            <p:cNvGrpSpPr>
              <a:grpSpLocks noChangeAspect="1"/>
            </p:cNvGrpSpPr>
            <p:nvPr/>
          </p:nvGrpSpPr>
          <p:grpSpPr bwMode="auto">
            <a:xfrm>
              <a:off x="4886" y="3419"/>
              <a:ext cx="119" cy="121"/>
              <a:chOff x="3198" y="600"/>
              <a:chExt cx="195" cy="198"/>
            </a:xfrm>
          </p:grpSpPr>
          <p:sp>
            <p:nvSpPr>
              <p:cNvPr id="157" name="Line 262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8" name="Line 263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1" name="Group 264"/>
            <p:cNvGrpSpPr>
              <a:grpSpLocks noChangeAspect="1"/>
            </p:cNvGrpSpPr>
            <p:nvPr/>
          </p:nvGrpSpPr>
          <p:grpSpPr bwMode="auto">
            <a:xfrm>
              <a:off x="5162" y="3046"/>
              <a:ext cx="119" cy="121"/>
              <a:chOff x="3198" y="600"/>
              <a:chExt cx="195" cy="198"/>
            </a:xfrm>
          </p:grpSpPr>
          <p:sp>
            <p:nvSpPr>
              <p:cNvPr id="155" name="Line 265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6" name="Line 266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2" name="Group 267"/>
            <p:cNvGrpSpPr>
              <a:grpSpLocks noChangeAspect="1"/>
            </p:cNvGrpSpPr>
            <p:nvPr/>
          </p:nvGrpSpPr>
          <p:grpSpPr bwMode="auto">
            <a:xfrm>
              <a:off x="5502" y="3428"/>
              <a:ext cx="120" cy="121"/>
              <a:chOff x="3198" y="600"/>
              <a:chExt cx="195" cy="198"/>
            </a:xfrm>
          </p:grpSpPr>
          <p:sp>
            <p:nvSpPr>
              <p:cNvPr id="153" name="Line 268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4" name="Line 269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3" name="Group 270"/>
            <p:cNvGrpSpPr>
              <a:grpSpLocks noChangeAspect="1"/>
            </p:cNvGrpSpPr>
            <p:nvPr/>
          </p:nvGrpSpPr>
          <p:grpSpPr bwMode="auto">
            <a:xfrm>
              <a:off x="5782" y="3041"/>
              <a:ext cx="120" cy="122"/>
              <a:chOff x="3198" y="600"/>
              <a:chExt cx="195" cy="198"/>
            </a:xfrm>
          </p:grpSpPr>
          <p:sp>
            <p:nvSpPr>
              <p:cNvPr id="151" name="Line 271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2" name="Line 272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4" name="Group 273"/>
            <p:cNvGrpSpPr>
              <a:grpSpLocks noChangeAspect="1"/>
            </p:cNvGrpSpPr>
            <p:nvPr/>
          </p:nvGrpSpPr>
          <p:grpSpPr bwMode="auto">
            <a:xfrm>
              <a:off x="6068" y="3423"/>
              <a:ext cx="119" cy="121"/>
              <a:chOff x="3198" y="600"/>
              <a:chExt cx="195" cy="198"/>
            </a:xfrm>
          </p:grpSpPr>
          <p:sp>
            <p:nvSpPr>
              <p:cNvPr id="149" name="Line 274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50" name="Line 275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5" name="Group 276"/>
            <p:cNvGrpSpPr>
              <a:grpSpLocks noChangeAspect="1"/>
            </p:cNvGrpSpPr>
            <p:nvPr/>
          </p:nvGrpSpPr>
          <p:grpSpPr bwMode="auto">
            <a:xfrm>
              <a:off x="6334" y="3036"/>
              <a:ext cx="120" cy="122"/>
              <a:chOff x="3198" y="600"/>
              <a:chExt cx="195" cy="198"/>
            </a:xfrm>
          </p:grpSpPr>
          <p:sp>
            <p:nvSpPr>
              <p:cNvPr id="147" name="Line 277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8" name="Line 278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6" name="Group 279"/>
            <p:cNvGrpSpPr>
              <a:grpSpLocks noChangeAspect="1"/>
            </p:cNvGrpSpPr>
            <p:nvPr/>
          </p:nvGrpSpPr>
          <p:grpSpPr bwMode="auto">
            <a:xfrm>
              <a:off x="6091" y="2779"/>
              <a:ext cx="119" cy="121"/>
              <a:chOff x="3198" y="600"/>
              <a:chExt cx="195" cy="198"/>
            </a:xfrm>
          </p:grpSpPr>
          <p:sp>
            <p:nvSpPr>
              <p:cNvPr id="145" name="Line 280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6" name="Line 281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7" name="Group 282"/>
            <p:cNvGrpSpPr>
              <a:grpSpLocks noChangeAspect="1"/>
            </p:cNvGrpSpPr>
            <p:nvPr/>
          </p:nvGrpSpPr>
          <p:grpSpPr bwMode="auto">
            <a:xfrm>
              <a:off x="6928" y="3040"/>
              <a:ext cx="119" cy="122"/>
              <a:chOff x="3198" y="600"/>
              <a:chExt cx="195" cy="198"/>
            </a:xfrm>
          </p:grpSpPr>
          <p:sp>
            <p:nvSpPr>
              <p:cNvPr id="143" name="Line 283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4" name="Line 284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8" name="Group 285"/>
            <p:cNvGrpSpPr>
              <a:grpSpLocks noChangeAspect="1"/>
            </p:cNvGrpSpPr>
            <p:nvPr/>
          </p:nvGrpSpPr>
          <p:grpSpPr bwMode="auto">
            <a:xfrm>
              <a:off x="6661" y="2779"/>
              <a:ext cx="119" cy="121"/>
              <a:chOff x="3198" y="600"/>
              <a:chExt cx="195" cy="198"/>
            </a:xfrm>
          </p:grpSpPr>
          <p:sp>
            <p:nvSpPr>
              <p:cNvPr id="141" name="Line 286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2" name="Line 287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09" name="Group 288"/>
            <p:cNvGrpSpPr>
              <a:grpSpLocks noChangeAspect="1"/>
            </p:cNvGrpSpPr>
            <p:nvPr/>
          </p:nvGrpSpPr>
          <p:grpSpPr bwMode="auto">
            <a:xfrm>
              <a:off x="6643" y="3371"/>
              <a:ext cx="120" cy="122"/>
              <a:chOff x="3198" y="600"/>
              <a:chExt cx="195" cy="198"/>
            </a:xfrm>
          </p:grpSpPr>
          <p:sp>
            <p:nvSpPr>
              <p:cNvPr id="139" name="Line 289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40" name="Line 290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10" name="Group 291"/>
            <p:cNvGrpSpPr>
              <a:grpSpLocks noChangeAspect="1"/>
            </p:cNvGrpSpPr>
            <p:nvPr/>
          </p:nvGrpSpPr>
          <p:grpSpPr bwMode="auto">
            <a:xfrm>
              <a:off x="7227" y="3358"/>
              <a:ext cx="119" cy="121"/>
              <a:chOff x="3198" y="600"/>
              <a:chExt cx="195" cy="198"/>
            </a:xfrm>
          </p:grpSpPr>
          <p:sp>
            <p:nvSpPr>
              <p:cNvPr id="137" name="Line 292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8" name="Line 293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11" name="Group 294"/>
            <p:cNvGrpSpPr>
              <a:grpSpLocks noChangeAspect="1"/>
            </p:cNvGrpSpPr>
            <p:nvPr/>
          </p:nvGrpSpPr>
          <p:grpSpPr bwMode="auto">
            <a:xfrm>
              <a:off x="7493" y="3026"/>
              <a:ext cx="119" cy="122"/>
              <a:chOff x="3198" y="600"/>
              <a:chExt cx="195" cy="198"/>
            </a:xfrm>
          </p:grpSpPr>
          <p:sp>
            <p:nvSpPr>
              <p:cNvPr id="135" name="Line 295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6" name="Line 296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12" name="Group 297"/>
            <p:cNvGrpSpPr>
              <a:grpSpLocks noChangeAspect="1"/>
            </p:cNvGrpSpPr>
            <p:nvPr/>
          </p:nvGrpSpPr>
          <p:grpSpPr bwMode="auto">
            <a:xfrm>
              <a:off x="7263" y="2760"/>
              <a:ext cx="119" cy="121"/>
              <a:chOff x="3198" y="600"/>
              <a:chExt cx="195" cy="198"/>
            </a:xfrm>
          </p:grpSpPr>
          <p:sp>
            <p:nvSpPr>
              <p:cNvPr id="133" name="Line 298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4" name="Line 299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13" name="Group 300"/>
            <p:cNvGrpSpPr>
              <a:grpSpLocks noChangeAspect="1"/>
            </p:cNvGrpSpPr>
            <p:nvPr/>
          </p:nvGrpSpPr>
          <p:grpSpPr bwMode="auto">
            <a:xfrm>
              <a:off x="7797" y="2756"/>
              <a:ext cx="118" cy="121"/>
              <a:chOff x="3198" y="600"/>
              <a:chExt cx="195" cy="198"/>
            </a:xfrm>
          </p:grpSpPr>
          <p:sp>
            <p:nvSpPr>
              <p:cNvPr id="131" name="Line 301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2" name="Line 302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14" name="Group 303"/>
            <p:cNvGrpSpPr>
              <a:grpSpLocks noChangeAspect="1"/>
            </p:cNvGrpSpPr>
            <p:nvPr/>
          </p:nvGrpSpPr>
          <p:grpSpPr bwMode="auto">
            <a:xfrm>
              <a:off x="7603" y="2562"/>
              <a:ext cx="120" cy="121"/>
              <a:chOff x="3198" y="600"/>
              <a:chExt cx="195" cy="198"/>
            </a:xfrm>
          </p:grpSpPr>
          <p:sp>
            <p:nvSpPr>
              <p:cNvPr id="129" name="Line 304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30" name="Line 305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115" name="Group 306"/>
            <p:cNvGrpSpPr>
              <a:grpSpLocks noChangeAspect="1"/>
            </p:cNvGrpSpPr>
            <p:nvPr/>
          </p:nvGrpSpPr>
          <p:grpSpPr bwMode="auto">
            <a:xfrm>
              <a:off x="4326" y="3409"/>
              <a:ext cx="119" cy="121"/>
              <a:chOff x="3198" y="600"/>
              <a:chExt cx="195" cy="198"/>
            </a:xfrm>
          </p:grpSpPr>
          <p:sp>
            <p:nvSpPr>
              <p:cNvPr id="127" name="Line 307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8" name="Line 308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sp>
          <p:nvSpPr>
            <p:cNvPr id="116" name="Freeform 309"/>
            <p:cNvSpPr>
              <a:spLocks noChangeAspect="1"/>
            </p:cNvSpPr>
            <p:nvPr/>
          </p:nvSpPr>
          <p:spPr bwMode="auto">
            <a:xfrm>
              <a:off x="1827" y="1101"/>
              <a:ext cx="8832" cy="4823"/>
            </a:xfrm>
            <a:custGeom>
              <a:avLst/>
              <a:gdLst>
                <a:gd name="T0" fmla="*/ 64 w 8832"/>
                <a:gd name="T1" fmla="*/ 4823 h 4823"/>
                <a:gd name="T2" fmla="*/ 0 w 8832"/>
                <a:gd name="T3" fmla="*/ 4474 h 4823"/>
                <a:gd name="T4" fmla="*/ 246 w 8832"/>
                <a:gd name="T5" fmla="*/ 4416 h 4823"/>
                <a:gd name="T6" fmla="*/ 585 w 8832"/>
                <a:gd name="T7" fmla="*/ 4185 h 4823"/>
                <a:gd name="T8" fmla="*/ 691 w 8832"/>
                <a:gd name="T9" fmla="*/ 3894 h 4823"/>
                <a:gd name="T10" fmla="*/ 848 w 8832"/>
                <a:gd name="T11" fmla="*/ 3627 h 4823"/>
                <a:gd name="T12" fmla="*/ 968 w 8832"/>
                <a:gd name="T13" fmla="*/ 3453 h 4823"/>
                <a:gd name="T14" fmla="*/ 1076 w 8832"/>
                <a:gd name="T15" fmla="*/ 3262 h 4823"/>
                <a:gd name="T16" fmla="*/ 1145 w 8832"/>
                <a:gd name="T17" fmla="*/ 3177 h 4823"/>
                <a:gd name="T18" fmla="*/ 1372 w 8832"/>
                <a:gd name="T19" fmla="*/ 2984 h 4823"/>
                <a:gd name="T20" fmla="*/ 1671 w 8832"/>
                <a:gd name="T21" fmla="*/ 2859 h 4823"/>
                <a:gd name="T22" fmla="*/ 1979 w 8832"/>
                <a:gd name="T23" fmla="*/ 2763 h 4823"/>
                <a:gd name="T24" fmla="*/ 2187 w 8832"/>
                <a:gd name="T25" fmla="*/ 2732 h 4823"/>
                <a:gd name="T26" fmla="*/ 2326 w 8832"/>
                <a:gd name="T27" fmla="*/ 2739 h 4823"/>
                <a:gd name="T28" fmla="*/ 2383 w 8832"/>
                <a:gd name="T29" fmla="*/ 2756 h 4823"/>
                <a:gd name="T30" fmla="*/ 2425 w 8832"/>
                <a:gd name="T31" fmla="*/ 2785 h 4823"/>
                <a:gd name="T32" fmla="*/ 2484 w 8832"/>
                <a:gd name="T33" fmla="*/ 2814 h 4823"/>
                <a:gd name="T34" fmla="*/ 2705 w 8832"/>
                <a:gd name="T35" fmla="*/ 2822 h 4823"/>
                <a:gd name="T36" fmla="*/ 3064 w 8832"/>
                <a:gd name="T37" fmla="*/ 2791 h 4823"/>
                <a:gd name="T38" fmla="*/ 3312 w 8832"/>
                <a:gd name="T39" fmla="*/ 2766 h 4823"/>
                <a:gd name="T40" fmla="*/ 3560 w 8832"/>
                <a:gd name="T41" fmla="*/ 2772 h 4823"/>
                <a:gd name="T42" fmla="*/ 3699 w 8832"/>
                <a:gd name="T43" fmla="*/ 2766 h 4823"/>
                <a:gd name="T44" fmla="*/ 3891 w 8832"/>
                <a:gd name="T45" fmla="*/ 2772 h 4823"/>
                <a:gd name="T46" fmla="*/ 4048 w 8832"/>
                <a:gd name="T47" fmla="*/ 2735 h 4823"/>
                <a:gd name="T48" fmla="*/ 4636 w 8832"/>
                <a:gd name="T49" fmla="*/ 2561 h 4823"/>
                <a:gd name="T50" fmla="*/ 4995 w 8832"/>
                <a:gd name="T51" fmla="*/ 2542 h 4823"/>
                <a:gd name="T52" fmla="*/ 5316 w 8832"/>
                <a:gd name="T53" fmla="*/ 2457 h 4823"/>
                <a:gd name="T54" fmla="*/ 5712 w 8832"/>
                <a:gd name="T55" fmla="*/ 2294 h 4823"/>
                <a:gd name="T56" fmla="*/ 5928 w 8832"/>
                <a:gd name="T57" fmla="*/ 2207 h 4823"/>
                <a:gd name="T58" fmla="*/ 6153 w 8832"/>
                <a:gd name="T59" fmla="*/ 2152 h 4823"/>
                <a:gd name="T60" fmla="*/ 6250 w 8832"/>
                <a:gd name="T61" fmla="*/ 2004 h 4823"/>
                <a:gd name="T62" fmla="*/ 6650 w 8832"/>
                <a:gd name="T63" fmla="*/ 1619 h 4823"/>
                <a:gd name="T64" fmla="*/ 6829 w 8832"/>
                <a:gd name="T65" fmla="*/ 1439 h 4823"/>
                <a:gd name="T66" fmla="*/ 6961 w 8832"/>
                <a:gd name="T67" fmla="*/ 1274 h 4823"/>
                <a:gd name="T68" fmla="*/ 7341 w 8832"/>
                <a:gd name="T69" fmla="*/ 873 h 4823"/>
                <a:gd name="T70" fmla="*/ 7623 w 8832"/>
                <a:gd name="T71" fmla="*/ 592 h 4823"/>
                <a:gd name="T72" fmla="*/ 7884 w 8832"/>
                <a:gd name="T73" fmla="*/ 271 h 4823"/>
                <a:gd name="T74" fmla="*/ 8004 w 8832"/>
                <a:gd name="T75" fmla="*/ 151 h 4823"/>
                <a:gd name="T76" fmla="*/ 8486 w 8832"/>
                <a:gd name="T77" fmla="*/ 131 h 4823"/>
                <a:gd name="T78" fmla="*/ 8786 w 8832"/>
                <a:gd name="T79" fmla="*/ 131 h 4823"/>
                <a:gd name="T80" fmla="*/ 8211 w 8832"/>
                <a:gd name="T81" fmla="*/ 915 h 4823"/>
                <a:gd name="T82" fmla="*/ 5110 w 8832"/>
                <a:gd name="T83" fmla="*/ 3235 h 4823"/>
                <a:gd name="T84" fmla="*/ 3072 w 8832"/>
                <a:gd name="T85" fmla="*/ 4060 h 4823"/>
                <a:gd name="T86" fmla="*/ 64 w 8832"/>
                <a:gd name="T87" fmla="*/ 4823 h 48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8832" h="4823">
                  <a:moveTo>
                    <a:pt x="64" y="4823"/>
                  </a:moveTo>
                  <a:lnTo>
                    <a:pt x="0" y="4474"/>
                  </a:lnTo>
                  <a:lnTo>
                    <a:pt x="246" y="4416"/>
                  </a:lnTo>
                  <a:cubicBezTo>
                    <a:pt x="343" y="4368"/>
                    <a:pt x="511" y="4272"/>
                    <a:pt x="585" y="4185"/>
                  </a:cubicBezTo>
                  <a:cubicBezTo>
                    <a:pt x="659" y="4098"/>
                    <a:pt x="647" y="3987"/>
                    <a:pt x="691" y="3894"/>
                  </a:cubicBezTo>
                  <a:cubicBezTo>
                    <a:pt x="735" y="3801"/>
                    <a:pt x="802" y="3701"/>
                    <a:pt x="848" y="3627"/>
                  </a:cubicBezTo>
                  <a:cubicBezTo>
                    <a:pt x="893" y="3554"/>
                    <a:pt x="930" y="3513"/>
                    <a:pt x="968" y="3453"/>
                  </a:cubicBezTo>
                  <a:cubicBezTo>
                    <a:pt x="1005" y="3392"/>
                    <a:pt x="1046" y="3307"/>
                    <a:pt x="1076" y="3262"/>
                  </a:cubicBezTo>
                  <a:lnTo>
                    <a:pt x="1145" y="3177"/>
                  </a:lnTo>
                  <a:cubicBezTo>
                    <a:pt x="1195" y="3130"/>
                    <a:pt x="1284" y="3037"/>
                    <a:pt x="1372" y="2984"/>
                  </a:cubicBezTo>
                  <a:cubicBezTo>
                    <a:pt x="1460" y="2931"/>
                    <a:pt x="1570" y="2896"/>
                    <a:pt x="1671" y="2859"/>
                  </a:cubicBezTo>
                  <a:cubicBezTo>
                    <a:pt x="1772" y="2822"/>
                    <a:pt x="1893" y="2784"/>
                    <a:pt x="1979" y="2763"/>
                  </a:cubicBezTo>
                  <a:cubicBezTo>
                    <a:pt x="2065" y="2742"/>
                    <a:pt x="2129" y="2736"/>
                    <a:pt x="2187" y="2732"/>
                  </a:cubicBezTo>
                  <a:cubicBezTo>
                    <a:pt x="2244" y="2728"/>
                    <a:pt x="2294" y="2735"/>
                    <a:pt x="2326" y="2739"/>
                  </a:cubicBezTo>
                  <a:cubicBezTo>
                    <a:pt x="2359" y="2742"/>
                    <a:pt x="2367" y="2748"/>
                    <a:pt x="2383" y="2756"/>
                  </a:cubicBezTo>
                  <a:cubicBezTo>
                    <a:pt x="2400" y="2764"/>
                    <a:pt x="2408" y="2776"/>
                    <a:pt x="2425" y="2785"/>
                  </a:cubicBezTo>
                  <a:cubicBezTo>
                    <a:pt x="2443" y="2795"/>
                    <a:pt x="2438" y="2809"/>
                    <a:pt x="2484" y="2814"/>
                  </a:cubicBezTo>
                  <a:cubicBezTo>
                    <a:pt x="2531" y="2820"/>
                    <a:pt x="2608" y="2826"/>
                    <a:pt x="2705" y="2822"/>
                  </a:cubicBezTo>
                  <a:cubicBezTo>
                    <a:pt x="2802" y="2818"/>
                    <a:pt x="2963" y="2800"/>
                    <a:pt x="3064" y="2791"/>
                  </a:cubicBezTo>
                  <a:cubicBezTo>
                    <a:pt x="3165" y="2782"/>
                    <a:pt x="3229" y="2769"/>
                    <a:pt x="3312" y="2766"/>
                  </a:cubicBezTo>
                  <a:cubicBezTo>
                    <a:pt x="3395" y="2763"/>
                    <a:pt x="3496" y="2772"/>
                    <a:pt x="3560" y="2772"/>
                  </a:cubicBezTo>
                  <a:cubicBezTo>
                    <a:pt x="3624" y="2772"/>
                    <a:pt x="3644" y="2766"/>
                    <a:pt x="3699" y="2766"/>
                  </a:cubicBezTo>
                  <a:cubicBezTo>
                    <a:pt x="3754" y="2766"/>
                    <a:pt x="3833" y="2777"/>
                    <a:pt x="3891" y="2772"/>
                  </a:cubicBezTo>
                  <a:cubicBezTo>
                    <a:pt x="3949" y="2767"/>
                    <a:pt x="3923" y="2771"/>
                    <a:pt x="4048" y="2735"/>
                  </a:cubicBezTo>
                  <a:cubicBezTo>
                    <a:pt x="4172" y="2701"/>
                    <a:pt x="4478" y="2593"/>
                    <a:pt x="4636" y="2561"/>
                  </a:cubicBezTo>
                  <a:cubicBezTo>
                    <a:pt x="4793" y="2529"/>
                    <a:pt x="4881" y="2559"/>
                    <a:pt x="4995" y="2542"/>
                  </a:cubicBezTo>
                  <a:cubicBezTo>
                    <a:pt x="5108" y="2526"/>
                    <a:pt x="5197" y="2499"/>
                    <a:pt x="5316" y="2457"/>
                  </a:cubicBezTo>
                  <a:cubicBezTo>
                    <a:pt x="5436" y="2417"/>
                    <a:pt x="5610" y="2336"/>
                    <a:pt x="5712" y="2294"/>
                  </a:cubicBezTo>
                  <a:cubicBezTo>
                    <a:pt x="5814" y="2253"/>
                    <a:pt x="5854" y="2231"/>
                    <a:pt x="5928" y="2207"/>
                  </a:cubicBezTo>
                  <a:cubicBezTo>
                    <a:pt x="6002" y="2183"/>
                    <a:pt x="6099" y="2185"/>
                    <a:pt x="6153" y="2152"/>
                  </a:cubicBezTo>
                  <a:cubicBezTo>
                    <a:pt x="6207" y="2118"/>
                    <a:pt x="6168" y="2094"/>
                    <a:pt x="6250" y="2004"/>
                  </a:cubicBezTo>
                  <a:cubicBezTo>
                    <a:pt x="6333" y="1916"/>
                    <a:pt x="6553" y="1713"/>
                    <a:pt x="6650" y="1619"/>
                  </a:cubicBezTo>
                  <a:cubicBezTo>
                    <a:pt x="6746" y="1524"/>
                    <a:pt x="6777" y="1497"/>
                    <a:pt x="6829" y="1439"/>
                  </a:cubicBezTo>
                  <a:cubicBezTo>
                    <a:pt x="6882" y="1381"/>
                    <a:pt x="6875" y="1368"/>
                    <a:pt x="6961" y="1274"/>
                  </a:cubicBezTo>
                  <a:cubicBezTo>
                    <a:pt x="7046" y="1180"/>
                    <a:pt x="7231" y="986"/>
                    <a:pt x="7341" y="873"/>
                  </a:cubicBezTo>
                  <a:cubicBezTo>
                    <a:pt x="7452" y="760"/>
                    <a:pt x="7533" y="693"/>
                    <a:pt x="7623" y="592"/>
                  </a:cubicBezTo>
                  <a:cubicBezTo>
                    <a:pt x="7713" y="492"/>
                    <a:pt x="7820" y="344"/>
                    <a:pt x="7884" y="271"/>
                  </a:cubicBezTo>
                  <a:cubicBezTo>
                    <a:pt x="7948" y="197"/>
                    <a:pt x="7903" y="174"/>
                    <a:pt x="8004" y="151"/>
                  </a:cubicBezTo>
                  <a:cubicBezTo>
                    <a:pt x="8104" y="127"/>
                    <a:pt x="8355" y="134"/>
                    <a:pt x="8486" y="131"/>
                  </a:cubicBezTo>
                  <a:cubicBezTo>
                    <a:pt x="8616" y="127"/>
                    <a:pt x="8832" y="0"/>
                    <a:pt x="8786" y="131"/>
                  </a:cubicBezTo>
                  <a:lnTo>
                    <a:pt x="8211" y="915"/>
                  </a:lnTo>
                  <a:cubicBezTo>
                    <a:pt x="7599" y="1432"/>
                    <a:pt x="5966" y="2711"/>
                    <a:pt x="5110" y="3235"/>
                  </a:cubicBezTo>
                  <a:cubicBezTo>
                    <a:pt x="4253" y="3759"/>
                    <a:pt x="3913" y="3796"/>
                    <a:pt x="3072" y="4060"/>
                  </a:cubicBezTo>
                  <a:cubicBezTo>
                    <a:pt x="2231" y="4324"/>
                    <a:pt x="691" y="4664"/>
                    <a:pt x="64" y="4823"/>
                  </a:cubicBezTo>
                  <a:close/>
                </a:path>
              </a:pathLst>
            </a:custGeom>
            <a:solidFill>
              <a:srgbClr val="D5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17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7" name="WordArt 310"/>
            <p:cNvSpPr>
              <a:spLocks noChangeAspect="1" noChangeArrowheads="1" noChangeShapeType="1" noTextEdit="1"/>
            </p:cNvSpPr>
            <p:nvPr/>
          </p:nvSpPr>
          <p:spPr bwMode="auto">
            <a:xfrm rot="-1274147">
              <a:off x="3977" y="4380"/>
              <a:ext cx="2816" cy="302"/>
            </a:xfrm>
            <a:prstGeom prst="rect">
              <a:avLst/>
            </a:prstGeom>
            <a:extLst>
              <a:ext uri="{AF507438-7753-43E0-B8FC-AC1667EBCBE1}">
                <a14:hiddenEffects xmlns:a14="http://schemas.microsoft.com/office/drawing/2010/main">
                  <a:effectLst/>
                </a14:hiddenEffects>
              </a:ext>
            </a:extLst>
          </p:spPr>
          <p:txBody>
            <a:bodyPr wrap="none" fromWordArt="1">
              <a:prstTxWarp prst="textPlain">
                <a:avLst>
                  <a:gd name="adj" fmla="val 50000"/>
                </a:avLst>
              </a:prstTxWarp>
            </a:bodyPr>
            <a:lstStyle/>
            <a:p>
              <a:pPr algn="ctr"/>
              <a:r>
                <a:rPr lang="ru-RU" sz="3600" kern="10" dirty="0">
                  <a:ln w="3175">
                    <a:solidFill>
                      <a:srgbClr val="00CCFF"/>
                    </a:solidFill>
                    <a:round/>
                  </a:ln>
                  <a:solidFill>
                    <a:srgbClr val="00FFFF"/>
                  </a:solidFill>
                  <a:latin typeface="DS Note"/>
                </a:rPr>
                <a:t>оз. Байкал</a:t>
              </a:r>
            </a:p>
          </p:txBody>
        </p:sp>
        <p:sp>
          <p:nvSpPr>
            <p:cNvPr id="118" name="Line 311"/>
            <p:cNvSpPr>
              <a:spLocks noChangeShapeType="1"/>
            </p:cNvSpPr>
            <p:nvPr/>
          </p:nvSpPr>
          <p:spPr bwMode="auto">
            <a:xfrm flipV="1">
              <a:off x="10320" y="2333"/>
              <a:ext cx="0" cy="855"/>
            </a:xfrm>
            <a:prstGeom prst="line">
              <a:avLst/>
            </a:prstGeom>
            <a:noFill/>
            <a:ln w="22225">
              <a:solidFill>
                <a:srgbClr val="000000"/>
              </a:solidFill>
              <a:round/>
              <a:headEnd type="oval" w="sm" len="sm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19" name="Text Box 312"/>
            <p:cNvSpPr txBox="1">
              <a:spLocks noChangeArrowheads="1"/>
            </p:cNvSpPr>
            <p:nvPr/>
          </p:nvSpPr>
          <p:spPr bwMode="auto">
            <a:xfrm>
              <a:off x="10260" y="2077"/>
              <a:ext cx="419" cy="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lg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eaLnBrk="0" hangingPunct="0"/>
              <a:r>
                <a:rPr lang="ru-RU" altLang="ru-RU" sz="1600" b="1">
                  <a:latin typeface="Arial" panose="020B0604020202020204" pitchFamily="34" charset="0"/>
                </a:rPr>
                <a:t>С</a:t>
              </a:r>
            </a:p>
          </p:txBody>
        </p:sp>
        <p:sp>
          <p:nvSpPr>
            <p:cNvPr id="120" name="Text Box 313"/>
            <p:cNvSpPr txBox="1">
              <a:spLocks noChangeArrowheads="1"/>
            </p:cNvSpPr>
            <p:nvPr/>
          </p:nvSpPr>
          <p:spPr bwMode="auto">
            <a:xfrm>
              <a:off x="10260" y="3281"/>
              <a:ext cx="419" cy="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lg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eaLnBrk="0" hangingPunct="0"/>
              <a:r>
                <a:rPr lang="ru-RU" altLang="ru-RU" sz="1600" b="1">
                  <a:latin typeface="Arial" panose="020B0604020202020204" pitchFamily="34" charset="0"/>
                </a:rPr>
                <a:t>Ю</a:t>
              </a:r>
            </a:p>
          </p:txBody>
        </p:sp>
        <p:sp>
          <p:nvSpPr>
            <p:cNvPr id="121" name="Freeform 314"/>
            <p:cNvSpPr>
              <a:spLocks noChangeAspect="1"/>
            </p:cNvSpPr>
            <p:nvPr/>
          </p:nvSpPr>
          <p:spPr bwMode="auto">
            <a:xfrm>
              <a:off x="2897" y="3409"/>
              <a:ext cx="1160" cy="949"/>
            </a:xfrm>
            <a:custGeom>
              <a:avLst/>
              <a:gdLst>
                <a:gd name="T0" fmla="*/ 0 w 1160"/>
                <a:gd name="T1" fmla="*/ 949 h 949"/>
                <a:gd name="T2" fmla="*/ 332 w 1160"/>
                <a:gd name="T3" fmla="*/ 574 h 949"/>
                <a:gd name="T4" fmla="*/ 525 w 1160"/>
                <a:gd name="T5" fmla="*/ 351 h 949"/>
                <a:gd name="T6" fmla="*/ 608 w 1160"/>
                <a:gd name="T7" fmla="*/ 261 h 949"/>
                <a:gd name="T8" fmla="*/ 870 w 1160"/>
                <a:gd name="T9" fmla="*/ 105 h 949"/>
                <a:gd name="T10" fmla="*/ 1160 w 1160"/>
                <a:gd name="T11" fmla="*/ 0 h 9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60" h="949">
                  <a:moveTo>
                    <a:pt x="0" y="949"/>
                  </a:moveTo>
                  <a:cubicBezTo>
                    <a:pt x="55" y="887"/>
                    <a:pt x="245" y="674"/>
                    <a:pt x="332" y="574"/>
                  </a:cubicBezTo>
                  <a:cubicBezTo>
                    <a:pt x="420" y="474"/>
                    <a:pt x="479" y="403"/>
                    <a:pt x="525" y="351"/>
                  </a:cubicBezTo>
                  <a:cubicBezTo>
                    <a:pt x="571" y="299"/>
                    <a:pt x="550" y="302"/>
                    <a:pt x="608" y="261"/>
                  </a:cubicBezTo>
                  <a:cubicBezTo>
                    <a:pt x="666" y="220"/>
                    <a:pt x="778" y="149"/>
                    <a:pt x="870" y="105"/>
                  </a:cubicBezTo>
                  <a:cubicBezTo>
                    <a:pt x="962" y="62"/>
                    <a:pt x="1112" y="18"/>
                    <a:pt x="1160" y="0"/>
                  </a:cubicBezTo>
                </a:path>
              </a:pathLst>
            </a:custGeom>
            <a:noFill/>
            <a:ln w="12700" cap="flat" cmpd="sng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ru-RU"/>
            </a:p>
          </p:txBody>
        </p:sp>
        <p:sp>
          <p:nvSpPr>
            <p:cNvPr id="122" name="Text Box 315"/>
            <p:cNvSpPr txBox="1">
              <a:spLocks noChangeArrowheads="1"/>
            </p:cNvSpPr>
            <p:nvPr/>
          </p:nvSpPr>
          <p:spPr bwMode="auto">
            <a:xfrm>
              <a:off x="2616" y="4926"/>
              <a:ext cx="1111" cy="4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6350">
                  <a:solidFill>
                    <a:srgbClr val="000000"/>
                  </a:solidFill>
                  <a:prstDash val="lgDash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0" tIns="0" rIns="0" bIns="0"/>
            <a:lstStyle/>
            <a:p>
              <a:pPr eaLnBrk="0" hangingPunct="0"/>
              <a:r>
                <a:rPr lang="ru-RU" altLang="ru-RU" sz="1400" b="1">
                  <a:solidFill>
                    <a:schemeClr val="bg2"/>
                  </a:solidFill>
                  <a:latin typeface="Arial" panose="020B0604020202020204" pitchFamily="34" charset="0"/>
                </a:rPr>
                <a:t>0       100 м</a:t>
              </a:r>
            </a:p>
          </p:txBody>
        </p:sp>
        <p:grpSp>
          <p:nvGrpSpPr>
            <p:cNvPr id="123" name="Group 316"/>
            <p:cNvGrpSpPr/>
            <p:nvPr/>
          </p:nvGrpSpPr>
          <p:grpSpPr bwMode="auto">
            <a:xfrm>
              <a:off x="2673" y="5155"/>
              <a:ext cx="652" cy="127"/>
              <a:chOff x="8685" y="10123"/>
              <a:chExt cx="626" cy="127"/>
            </a:xfrm>
          </p:grpSpPr>
          <p:sp>
            <p:nvSpPr>
              <p:cNvPr id="124" name="Line 317"/>
              <p:cNvSpPr>
                <a:spLocks noChangeShapeType="1"/>
              </p:cNvSpPr>
              <p:nvPr/>
            </p:nvSpPr>
            <p:spPr bwMode="auto">
              <a:xfrm>
                <a:off x="8685" y="10250"/>
                <a:ext cx="624" cy="0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5" name="Line 318"/>
              <p:cNvSpPr>
                <a:spLocks noChangeShapeType="1"/>
              </p:cNvSpPr>
              <p:nvPr/>
            </p:nvSpPr>
            <p:spPr bwMode="auto">
              <a:xfrm>
                <a:off x="8685" y="10123"/>
                <a:ext cx="0" cy="12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126" name="Line 319"/>
              <p:cNvSpPr>
                <a:spLocks noChangeShapeType="1"/>
              </p:cNvSpPr>
              <p:nvPr/>
            </p:nvSpPr>
            <p:spPr bwMode="auto">
              <a:xfrm>
                <a:off x="9311" y="10123"/>
                <a:ext cx="0" cy="127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grpSp>
        <p:nvGrpSpPr>
          <p:cNvPr id="321" name="Group 320"/>
          <p:cNvGrpSpPr/>
          <p:nvPr/>
        </p:nvGrpSpPr>
        <p:grpSpPr bwMode="auto">
          <a:xfrm>
            <a:off x="2166899" y="3971476"/>
            <a:ext cx="6019800" cy="1544638"/>
            <a:chOff x="4454" y="5503"/>
            <a:chExt cx="6879" cy="1764"/>
          </a:xfrm>
        </p:grpSpPr>
        <p:grpSp>
          <p:nvGrpSpPr>
            <p:cNvPr id="322" name="Group 321"/>
            <p:cNvGrpSpPr/>
            <p:nvPr/>
          </p:nvGrpSpPr>
          <p:grpSpPr bwMode="auto">
            <a:xfrm>
              <a:off x="4454" y="5503"/>
              <a:ext cx="6879" cy="1764"/>
              <a:chOff x="4557" y="4500"/>
              <a:chExt cx="6879" cy="1764"/>
            </a:xfrm>
          </p:grpSpPr>
          <p:sp>
            <p:nvSpPr>
              <p:cNvPr id="329" name="Rectangle 322"/>
              <p:cNvSpPr>
                <a:spLocks noChangeArrowheads="1"/>
              </p:cNvSpPr>
              <p:nvPr/>
            </p:nvSpPr>
            <p:spPr bwMode="auto">
              <a:xfrm>
                <a:off x="4557" y="5341"/>
                <a:ext cx="845" cy="363"/>
              </a:xfrm>
              <a:prstGeom prst="rect">
                <a:avLst/>
              </a:prstGeom>
              <a:solidFill>
                <a:srgbClr val="FFFFC5"/>
              </a:solidFill>
              <a:ln w="6350">
                <a:solidFill>
                  <a:srgbClr val="000000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0" name="Rectangle 323"/>
              <p:cNvSpPr>
                <a:spLocks noChangeArrowheads="1"/>
              </p:cNvSpPr>
              <p:nvPr/>
            </p:nvSpPr>
            <p:spPr bwMode="auto">
              <a:xfrm>
                <a:off x="4557" y="5901"/>
                <a:ext cx="845" cy="363"/>
              </a:xfrm>
              <a:prstGeom prst="rect">
                <a:avLst/>
              </a:prstGeom>
              <a:solidFill>
                <a:srgbClr val="FF8181"/>
              </a:solidFill>
              <a:ln w="6350">
                <a:solidFill>
                  <a:srgbClr val="000000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1" name="Rectangle 324"/>
              <p:cNvSpPr>
                <a:spLocks noChangeArrowheads="1"/>
              </p:cNvSpPr>
              <p:nvPr/>
            </p:nvSpPr>
            <p:spPr bwMode="auto">
              <a:xfrm>
                <a:off x="8157" y="5241"/>
                <a:ext cx="845" cy="363"/>
              </a:xfrm>
              <a:prstGeom prst="rect">
                <a:avLst/>
              </a:prstGeom>
              <a:solidFill>
                <a:srgbClr val="CC99FF"/>
              </a:solidFill>
              <a:ln w="6350">
                <a:solidFill>
                  <a:srgbClr val="000000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2" name="Rectangle 325"/>
              <p:cNvSpPr>
                <a:spLocks noChangeArrowheads="1"/>
              </p:cNvSpPr>
              <p:nvPr/>
            </p:nvSpPr>
            <p:spPr bwMode="auto">
              <a:xfrm>
                <a:off x="8177" y="5841"/>
                <a:ext cx="845" cy="363"/>
              </a:xfrm>
              <a:prstGeom prst="rect">
                <a:avLst/>
              </a:prstGeom>
              <a:solidFill>
                <a:srgbClr val="5ECA94"/>
              </a:solidFill>
              <a:ln w="6350">
                <a:solidFill>
                  <a:srgbClr val="000000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33" name="Rectangle 326"/>
              <p:cNvSpPr>
                <a:spLocks noChangeArrowheads="1"/>
              </p:cNvSpPr>
              <p:nvPr/>
            </p:nvSpPr>
            <p:spPr bwMode="auto">
              <a:xfrm>
                <a:off x="8157" y="4521"/>
                <a:ext cx="845" cy="363"/>
              </a:xfrm>
              <a:prstGeom prst="rect">
                <a:avLst/>
              </a:prstGeom>
              <a:solidFill>
                <a:srgbClr val="00C200"/>
              </a:solidFill>
              <a:ln w="6350">
                <a:solidFill>
                  <a:srgbClr val="000000"/>
                </a:solidFill>
                <a:miter lim="800000"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grpSp>
            <p:nvGrpSpPr>
              <p:cNvPr id="334" name="Group 327"/>
              <p:cNvGrpSpPr>
                <a:grpSpLocks noChangeAspect="1"/>
              </p:cNvGrpSpPr>
              <p:nvPr/>
            </p:nvGrpSpPr>
            <p:grpSpPr bwMode="auto">
              <a:xfrm>
                <a:off x="4654" y="5930"/>
                <a:ext cx="258" cy="258"/>
                <a:chOff x="2625" y="7598"/>
                <a:chExt cx="420" cy="420"/>
              </a:xfrm>
            </p:grpSpPr>
            <p:sp>
              <p:nvSpPr>
                <p:cNvPr id="368" name="Line 328"/>
                <p:cNvSpPr>
                  <a:spLocks noChangeAspect="1" noChangeShapeType="1"/>
                </p:cNvSpPr>
                <p:nvPr/>
              </p:nvSpPr>
              <p:spPr bwMode="auto">
                <a:xfrm>
                  <a:off x="2625" y="7807"/>
                  <a:ext cx="420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9" name="Line 329"/>
                <p:cNvSpPr>
                  <a:spLocks noChangeAspect="1" noChangeShapeType="1"/>
                </p:cNvSpPr>
                <p:nvPr/>
              </p:nvSpPr>
              <p:spPr bwMode="auto">
                <a:xfrm rot="-5400000">
                  <a:off x="2625" y="7808"/>
                  <a:ext cx="420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335" name="Group 330"/>
              <p:cNvGrpSpPr>
                <a:grpSpLocks noChangeAspect="1"/>
              </p:cNvGrpSpPr>
              <p:nvPr/>
            </p:nvGrpSpPr>
            <p:grpSpPr bwMode="auto">
              <a:xfrm>
                <a:off x="5074" y="5930"/>
                <a:ext cx="258" cy="258"/>
                <a:chOff x="2625" y="7598"/>
                <a:chExt cx="420" cy="420"/>
              </a:xfrm>
            </p:grpSpPr>
            <p:sp>
              <p:nvSpPr>
                <p:cNvPr id="366" name="Line 331"/>
                <p:cNvSpPr>
                  <a:spLocks noChangeAspect="1" noChangeShapeType="1"/>
                </p:cNvSpPr>
                <p:nvPr/>
              </p:nvSpPr>
              <p:spPr bwMode="auto">
                <a:xfrm>
                  <a:off x="2625" y="7807"/>
                  <a:ext cx="420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7" name="Line 332"/>
                <p:cNvSpPr>
                  <a:spLocks noChangeAspect="1" noChangeShapeType="1"/>
                </p:cNvSpPr>
                <p:nvPr/>
              </p:nvSpPr>
              <p:spPr bwMode="auto">
                <a:xfrm rot="-5400000">
                  <a:off x="2625" y="7808"/>
                  <a:ext cx="420" cy="0"/>
                </a:xfrm>
                <a:prstGeom prst="line">
                  <a:avLst/>
                </a:prstGeom>
                <a:noFill/>
                <a:ln w="3175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336" name="Group 333"/>
              <p:cNvGrpSpPr>
                <a:grpSpLocks noChangeAspect="1"/>
              </p:cNvGrpSpPr>
              <p:nvPr/>
            </p:nvGrpSpPr>
            <p:grpSpPr bwMode="auto">
              <a:xfrm>
                <a:off x="8350" y="5942"/>
                <a:ext cx="93" cy="94"/>
                <a:chOff x="3486" y="4755"/>
                <a:chExt cx="151" cy="155"/>
              </a:xfrm>
            </p:grpSpPr>
            <p:sp>
              <p:nvSpPr>
                <p:cNvPr id="364" name="Line 334"/>
                <p:cNvSpPr>
                  <a:spLocks noChangeAspect="1" noChangeShapeType="1"/>
                </p:cNvSpPr>
                <p:nvPr/>
              </p:nvSpPr>
              <p:spPr bwMode="auto">
                <a:xfrm>
                  <a:off x="3486" y="4760"/>
                  <a:ext cx="75" cy="15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5" name="Line 335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562" y="4755"/>
                  <a:ext cx="75" cy="15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337" name="Group 336"/>
              <p:cNvGrpSpPr>
                <a:grpSpLocks noChangeAspect="1"/>
              </p:cNvGrpSpPr>
              <p:nvPr/>
            </p:nvGrpSpPr>
            <p:grpSpPr bwMode="auto">
              <a:xfrm>
                <a:off x="8750" y="5922"/>
                <a:ext cx="93" cy="94"/>
                <a:chOff x="3486" y="4755"/>
                <a:chExt cx="151" cy="155"/>
              </a:xfrm>
            </p:grpSpPr>
            <p:sp>
              <p:nvSpPr>
                <p:cNvPr id="362" name="Line 337"/>
                <p:cNvSpPr>
                  <a:spLocks noChangeAspect="1" noChangeShapeType="1"/>
                </p:cNvSpPr>
                <p:nvPr/>
              </p:nvSpPr>
              <p:spPr bwMode="auto">
                <a:xfrm>
                  <a:off x="3486" y="4760"/>
                  <a:ext cx="75" cy="15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3" name="Line 338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562" y="4755"/>
                  <a:ext cx="75" cy="15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338" name="Group 339"/>
              <p:cNvGrpSpPr>
                <a:grpSpLocks noChangeAspect="1"/>
              </p:cNvGrpSpPr>
              <p:nvPr/>
            </p:nvGrpSpPr>
            <p:grpSpPr bwMode="auto">
              <a:xfrm>
                <a:off x="8550" y="6062"/>
                <a:ext cx="93" cy="94"/>
                <a:chOff x="3486" y="4755"/>
                <a:chExt cx="151" cy="155"/>
              </a:xfrm>
            </p:grpSpPr>
            <p:sp>
              <p:nvSpPr>
                <p:cNvPr id="360" name="Line 340"/>
                <p:cNvSpPr>
                  <a:spLocks noChangeAspect="1" noChangeShapeType="1"/>
                </p:cNvSpPr>
                <p:nvPr/>
              </p:nvSpPr>
              <p:spPr bwMode="auto">
                <a:xfrm>
                  <a:off x="3486" y="4760"/>
                  <a:ext cx="75" cy="15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61" name="Line 341"/>
                <p:cNvSpPr>
                  <a:spLocks noChangeAspect="1" noChangeShapeType="1"/>
                </p:cNvSpPr>
                <p:nvPr/>
              </p:nvSpPr>
              <p:spPr bwMode="auto">
                <a:xfrm flipH="1">
                  <a:off x="3562" y="4755"/>
                  <a:ext cx="75" cy="15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339" name="Group 342"/>
              <p:cNvGrpSpPr>
                <a:grpSpLocks noChangeAspect="1"/>
              </p:cNvGrpSpPr>
              <p:nvPr/>
            </p:nvGrpSpPr>
            <p:grpSpPr bwMode="auto">
              <a:xfrm>
                <a:off x="8308" y="5331"/>
                <a:ext cx="82" cy="34"/>
                <a:chOff x="1038" y="5055"/>
                <a:chExt cx="135" cy="39"/>
              </a:xfrm>
            </p:grpSpPr>
            <p:sp>
              <p:nvSpPr>
                <p:cNvPr id="357" name="Line 343"/>
                <p:cNvSpPr>
                  <a:spLocks noChangeAspect="1" noChangeShapeType="1"/>
                </p:cNvSpPr>
                <p:nvPr/>
              </p:nvSpPr>
              <p:spPr bwMode="auto">
                <a:xfrm>
                  <a:off x="1038" y="5055"/>
                  <a:ext cx="129" cy="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8" name="Line 344"/>
                <p:cNvSpPr>
                  <a:spLocks noChangeAspect="1" noChangeShapeType="1"/>
                </p:cNvSpPr>
                <p:nvPr/>
              </p:nvSpPr>
              <p:spPr bwMode="auto">
                <a:xfrm>
                  <a:off x="1038" y="5055"/>
                  <a:ext cx="0" cy="39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9" name="Line 345"/>
                <p:cNvSpPr>
                  <a:spLocks noChangeAspect="1" noChangeShapeType="1"/>
                </p:cNvSpPr>
                <p:nvPr/>
              </p:nvSpPr>
              <p:spPr bwMode="auto">
                <a:xfrm>
                  <a:off x="1173" y="5055"/>
                  <a:ext cx="0" cy="39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340" name="Group 346"/>
              <p:cNvGrpSpPr>
                <a:grpSpLocks noChangeAspect="1"/>
              </p:cNvGrpSpPr>
              <p:nvPr/>
            </p:nvGrpSpPr>
            <p:grpSpPr bwMode="auto">
              <a:xfrm>
                <a:off x="8660" y="5323"/>
                <a:ext cx="82" cy="34"/>
                <a:chOff x="1038" y="5055"/>
                <a:chExt cx="135" cy="39"/>
              </a:xfrm>
            </p:grpSpPr>
            <p:sp>
              <p:nvSpPr>
                <p:cNvPr id="354" name="Line 347"/>
                <p:cNvSpPr>
                  <a:spLocks noChangeAspect="1" noChangeShapeType="1"/>
                </p:cNvSpPr>
                <p:nvPr/>
              </p:nvSpPr>
              <p:spPr bwMode="auto">
                <a:xfrm>
                  <a:off x="1038" y="5055"/>
                  <a:ext cx="129" cy="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5" name="Line 348"/>
                <p:cNvSpPr>
                  <a:spLocks noChangeAspect="1" noChangeShapeType="1"/>
                </p:cNvSpPr>
                <p:nvPr/>
              </p:nvSpPr>
              <p:spPr bwMode="auto">
                <a:xfrm>
                  <a:off x="1038" y="5055"/>
                  <a:ext cx="0" cy="39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6" name="Line 349"/>
                <p:cNvSpPr>
                  <a:spLocks noChangeAspect="1" noChangeShapeType="1"/>
                </p:cNvSpPr>
                <p:nvPr/>
              </p:nvSpPr>
              <p:spPr bwMode="auto">
                <a:xfrm>
                  <a:off x="1173" y="5055"/>
                  <a:ext cx="0" cy="39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341" name="Group 350"/>
              <p:cNvGrpSpPr>
                <a:grpSpLocks noChangeAspect="1"/>
              </p:cNvGrpSpPr>
              <p:nvPr/>
            </p:nvGrpSpPr>
            <p:grpSpPr bwMode="auto">
              <a:xfrm>
                <a:off x="8488" y="5466"/>
                <a:ext cx="82" cy="34"/>
                <a:chOff x="1038" y="5055"/>
                <a:chExt cx="135" cy="39"/>
              </a:xfrm>
            </p:grpSpPr>
            <p:sp>
              <p:nvSpPr>
                <p:cNvPr id="351" name="Line 351"/>
                <p:cNvSpPr>
                  <a:spLocks noChangeAspect="1" noChangeShapeType="1"/>
                </p:cNvSpPr>
                <p:nvPr/>
              </p:nvSpPr>
              <p:spPr bwMode="auto">
                <a:xfrm>
                  <a:off x="1038" y="5055"/>
                  <a:ext cx="129" cy="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2" name="Line 352"/>
                <p:cNvSpPr>
                  <a:spLocks noChangeAspect="1" noChangeShapeType="1"/>
                </p:cNvSpPr>
                <p:nvPr/>
              </p:nvSpPr>
              <p:spPr bwMode="auto">
                <a:xfrm>
                  <a:off x="1038" y="5055"/>
                  <a:ext cx="0" cy="39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3" name="Line 353"/>
                <p:cNvSpPr>
                  <a:spLocks noChangeAspect="1" noChangeShapeType="1"/>
                </p:cNvSpPr>
                <p:nvPr/>
              </p:nvSpPr>
              <p:spPr bwMode="auto">
                <a:xfrm>
                  <a:off x="1173" y="5055"/>
                  <a:ext cx="0" cy="39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grpSp>
            <p:nvGrpSpPr>
              <p:cNvPr id="342" name="Group 354"/>
              <p:cNvGrpSpPr>
                <a:grpSpLocks noChangeAspect="1"/>
              </p:cNvGrpSpPr>
              <p:nvPr/>
            </p:nvGrpSpPr>
            <p:grpSpPr bwMode="auto">
              <a:xfrm>
                <a:off x="8810" y="5451"/>
                <a:ext cx="82" cy="34"/>
                <a:chOff x="1038" y="5055"/>
                <a:chExt cx="135" cy="39"/>
              </a:xfrm>
            </p:grpSpPr>
            <p:sp>
              <p:nvSpPr>
                <p:cNvPr id="348" name="Line 355"/>
                <p:cNvSpPr>
                  <a:spLocks noChangeAspect="1" noChangeShapeType="1"/>
                </p:cNvSpPr>
                <p:nvPr/>
              </p:nvSpPr>
              <p:spPr bwMode="auto">
                <a:xfrm>
                  <a:off x="1038" y="5055"/>
                  <a:ext cx="129" cy="0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49" name="Line 356"/>
                <p:cNvSpPr>
                  <a:spLocks noChangeAspect="1" noChangeShapeType="1"/>
                </p:cNvSpPr>
                <p:nvPr/>
              </p:nvSpPr>
              <p:spPr bwMode="auto">
                <a:xfrm>
                  <a:off x="1038" y="5055"/>
                  <a:ext cx="0" cy="39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  <p:sp>
              <p:nvSpPr>
                <p:cNvPr id="350" name="Line 357"/>
                <p:cNvSpPr>
                  <a:spLocks noChangeAspect="1" noChangeShapeType="1"/>
                </p:cNvSpPr>
                <p:nvPr/>
              </p:nvSpPr>
              <p:spPr bwMode="auto">
                <a:xfrm>
                  <a:off x="1173" y="5055"/>
                  <a:ext cx="0" cy="39"/>
                </a:xfrm>
                <a:prstGeom prst="line">
                  <a:avLst/>
                </a:prstGeom>
                <a:noFill/>
                <a:ln w="6350">
                  <a:solidFill>
                    <a:srgbClr val="000000"/>
                  </a:solidFill>
                  <a:rou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ru-RU"/>
                </a:p>
              </p:txBody>
            </p:sp>
          </p:grpSp>
          <p:sp>
            <p:nvSpPr>
              <p:cNvPr id="343" name="Text Box 358"/>
              <p:cNvSpPr txBox="1">
                <a:spLocks noChangeArrowheads="1"/>
              </p:cNvSpPr>
              <p:nvPr/>
            </p:nvSpPr>
            <p:spPr bwMode="auto">
              <a:xfrm>
                <a:off x="5511" y="5265"/>
                <a:ext cx="2265" cy="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prstDash val="lgDash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eaLnBrk="0" hangingPunct="0">
                  <a:lnSpc>
                    <a:spcPct val="80000"/>
                  </a:lnSpc>
                </a:pPr>
                <a:r>
                  <a:rPr lang="ru-RU" altLang="ru-RU" sz="2000" dirty="0"/>
                  <a:t>Четвертичные</a:t>
                </a:r>
                <a:r>
                  <a:rPr lang="ru-RU" altLang="ru-RU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</a:rPr>
                  <a:t> </a:t>
                </a:r>
                <a:br>
                  <a:rPr lang="ru-RU" altLang="ru-RU" b="1" dirty="0">
                    <a:effectLst>
                      <a:outerShdw blurRad="38100" dist="38100" dir="2700000" algn="tl">
                        <a:srgbClr val="000000"/>
                      </a:outerShdw>
                    </a:effectLst>
                    <a:latin typeface="Times New Roman" panose="02020603050405020304" pitchFamily="18" charset="0"/>
                  </a:rPr>
                </a:br>
                <a:r>
                  <a:rPr lang="ru-RU" altLang="ru-RU" sz="2000" dirty="0"/>
                  <a:t>отложения</a:t>
                </a:r>
              </a:p>
            </p:txBody>
          </p:sp>
          <p:sp>
            <p:nvSpPr>
              <p:cNvPr id="344" name="Text Box 359"/>
              <p:cNvSpPr txBox="1">
                <a:spLocks noChangeArrowheads="1"/>
              </p:cNvSpPr>
              <p:nvPr/>
            </p:nvSpPr>
            <p:spPr bwMode="auto">
              <a:xfrm>
                <a:off x="5526" y="5925"/>
                <a:ext cx="2265" cy="30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prstDash val="lgDash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eaLnBrk="0" hangingPunct="0">
                  <a:lnSpc>
                    <a:spcPct val="90000"/>
                  </a:lnSpc>
                </a:pPr>
                <a:r>
                  <a:rPr lang="ru-RU" altLang="ru-RU" sz="2000" dirty="0"/>
                  <a:t>Породы кислого состава</a:t>
                </a:r>
              </a:p>
            </p:txBody>
          </p:sp>
          <p:sp>
            <p:nvSpPr>
              <p:cNvPr id="345" name="Text Box 360"/>
              <p:cNvSpPr txBox="1">
                <a:spLocks noChangeArrowheads="1"/>
              </p:cNvSpPr>
              <p:nvPr/>
            </p:nvSpPr>
            <p:spPr bwMode="auto">
              <a:xfrm>
                <a:off x="9156" y="4500"/>
                <a:ext cx="2265" cy="4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prstDash val="lgDash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algn="just" eaLnBrk="0" hangingPunct="0"/>
                <a:r>
                  <a:rPr lang="ru-RU" altLang="ru-RU" sz="2000" dirty="0" err="1"/>
                  <a:t>Габбронориты</a:t>
                </a:r>
                <a:endParaRPr lang="ru-RU" altLang="ru-RU" sz="2000" dirty="0"/>
              </a:p>
            </p:txBody>
          </p:sp>
          <p:sp>
            <p:nvSpPr>
              <p:cNvPr id="346" name="Text Box 361"/>
              <p:cNvSpPr txBox="1">
                <a:spLocks noChangeArrowheads="1"/>
              </p:cNvSpPr>
              <p:nvPr/>
            </p:nvSpPr>
            <p:spPr bwMode="auto">
              <a:xfrm>
                <a:off x="9156" y="5220"/>
                <a:ext cx="2265" cy="4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prstDash val="lgDash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algn="just" eaLnBrk="0" hangingPunct="0"/>
                <a:r>
                  <a:rPr lang="ru-RU" altLang="ru-RU" dirty="0" err="1"/>
                  <a:t>Пироксениты</a:t>
                </a:r>
                <a:endParaRPr lang="ru-RU" altLang="ru-RU" dirty="0"/>
              </a:p>
            </p:txBody>
          </p:sp>
          <p:sp>
            <p:nvSpPr>
              <p:cNvPr id="347" name="Text Box 362"/>
              <p:cNvSpPr txBox="1">
                <a:spLocks noChangeArrowheads="1"/>
              </p:cNvSpPr>
              <p:nvPr/>
            </p:nvSpPr>
            <p:spPr bwMode="auto">
              <a:xfrm>
                <a:off x="9171" y="5835"/>
                <a:ext cx="2265" cy="41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6350">
                    <a:solidFill>
                      <a:srgbClr val="000000"/>
                    </a:solidFill>
                    <a:prstDash val="lgDash"/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lIns="0" tIns="0" rIns="0" bIns="0"/>
              <a:lstStyle/>
              <a:p>
                <a:pPr algn="just" eaLnBrk="0" hangingPunct="0"/>
                <a:r>
                  <a:rPr lang="ru-RU" altLang="ru-RU" sz="2000" dirty="0"/>
                  <a:t>Амфиболиты</a:t>
                </a:r>
              </a:p>
            </p:txBody>
          </p:sp>
        </p:grpSp>
        <p:grpSp>
          <p:nvGrpSpPr>
            <p:cNvPr id="323" name="Group 363"/>
            <p:cNvGrpSpPr>
              <a:grpSpLocks noChangeAspect="1"/>
            </p:cNvGrpSpPr>
            <p:nvPr/>
          </p:nvGrpSpPr>
          <p:grpSpPr bwMode="auto">
            <a:xfrm>
              <a:off x="8233" y="5648"/>
              <a:ext cx="119" cy="121"/>
              <a:chOff x="3198" y="600"/>
              <a:chExt cx="195" cy="198"/>
            </a:xfrm>
          </p:grpSpPr>
          <p:sp>
            <p:nvSpPr>
              <p:cNvPr id="327" name="Line 364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8" name="Line 365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  <p:grpSp>
          <p:nvGrpSpPr>
            <p:cNvPr id="324" name="Group 366"/>
            <p:cNvGrpSpPr>
              <a:grpSpLocks noChangeAspect="1"/>
            </p:cNvGrpSpPr>
            <p:nvPr/>
          </p:nvGrpSpPr>
          <p:grpSpPr bwMode="auto">
            <a:xfrm>
              <a:off x="8645" y="5640"/>
              <a:ext cx="119" cy="121"/>
              <a:chOff x="3198" y="600"/>
              <a:chExt cx="195" cy="198"/>
            </a:xfrm>
          </p:grpSpPr>
          <p:sp>
            <p:nvSpPr>
              <p:cNvPr id="325" name="Line 367"/>
              <p:cNvSpPr>
                <a:spLocks noChangeAspect="1" noChangeShapeType="1"/>
              </p:cNvSpPr>
              <p:nvPr/>
            </p:nvSpPr>
            <p:spPr bwMode="auto">
              <a:xfrm>
                <a:off x="3198" y="606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326" name="Line 368"/>
              <p:cNvSpPr>
                <a:spLocks noChangeAspect="1" noChangeShapeType="1"/>
              </p:cNvSpPr>
              <p:nvPr/>
            </p:nvSpPr>
            <p:spPr bwMode="auto">
              <a:xfrm rot="-5400000">
                <a:off x="3297" y="504"/>
                <a:ext cx="0" cy="192"/>
              </a:xfrm>
              <a:prstGeom prst="line">
                <a:avLst/>
              </a:prstGeom>
              <a:noFill/>
              <a:ln w="6350">
                <a:solidFill>
                  <a:srgbClr val="000000"/>
                </a:solidFill>
                <a:rou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370" name="TextBox 369"/>
          <p:cNvSpPr txBox="1"/>
          <p:nvPr/>
        </p:nvSpPr>
        <p:spPr>
          <a:xfrm>
            <a:off x="634020" y="6135269"/>
            <a:ext cx="105331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Схема геологического строения юго-восточной части </a:t>
            </a:r>
            <a:r>
              <a:rPr lang="ru-RU" sz="2000" dirty="0" err="1"/>
              <a:t>Бирхинского</a:t>
            </a:r>
            <a:r>
              <a:rPr lang="ru-RU" sz="2000" dirty="0"/>
              <a:t> массива по Колотилиной Т.Б</a:t>
            </a:r>
          </a:p>
        </p:txBody>
      </p:sp>
      <p:cxnSp>
        <p:nvCxnSpPr>
          <p:cNvPr id="372" name="Прямая со стрелкой 371"/>
          <p:cNvCxnSpPr/>
          <p:nvPr/>
        </p:nvCxnSpPr>
        <p:spPr>
          <a:xfrm flipV="1">
            <a:off x="1105983" y="3759870"/>
            <a:ext cx="1506588" cy="205924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5" name="TextBox 374"/>
          <p:cNvSpPr txBox="1"/>
          <p:nvPr/>
        </p:nvSpPr>
        <p:spPr>
          <a:xfrm>
            <a:off x="58679" y="3965794"/>
            <a:ext cx="1830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Бухта </a:t>
            </a:r>
            <a:r>
              <a:rPr lang="ru-RU" dirty="0" err="1"/>
              <a:t>Харюзовая</a:t>
            </a:r>
            <a:endParaRPr lang="ru-RU" dirty="0"/>
          </a:p>
        </p:txBody>
      </p:sp>
      <p:sp>
        <p:nvSpPr>
          <p:cNvPr id="376" name="Прямоугольник 375"/>
          <p:cNvSpPr/>
          <p:nvPr/>
        </p:nvSpPr>
        <p:spPr>
          <a:xfrm>
            <a:off x="1965027" y="3202233"/>
            <a:ext cx="1150146" cy="1132893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500"/>
                            </p:stCondLst>
                            <p:childTnLst>
                              <p:par>
                                <p:cTn id="8" presetID="18" presetClass="entr" presetSubtype="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0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203" y="259769"/>
            <a:ext cx="9983593" cy="56014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22181" y="5890345"/>
            <a:ext cx="49476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Породы слагающие борта бухты Харюзовая</a:t>
            </a:r>
          </a:p>
          <a:p>
            <a:pPr algn="ctr"/>
            <a:r>
              <a:rPr lang="ru-RU" sz="2000" dirty="0"/>
              <a:t>Автор фото Е. В. Пушкарев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5749697"/>
            <a:ext cx="10515600" cy="81991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000" dirty="0"/>
              <a:t>Полосчатые роговики в </a:t>
            </a:r>
            <a:r>
              <a:rPr lang="ru-RU" sz="2000" dirty="0" err="1"/>
              <a:t>экзоконтакте</a:t>
            </a:r>
            <a:r>
              <a:rPr lang="ru-RU" sz="2000" dirty="0"/>
              <a:t> </a:t>
            </a:r>
            <a:r>
              <a:rPr lang="ru-RU" sz="2000" dirty="0" err="1"/>
              <a:t>Бирхинского</a:t>
            </a:r>
            <a:r>
              <a:rPr lang="ru-RU" sz="2000" dirty="0"/>
              <a:t> </a:t>
            </a:r>
            <a:r>
              <a:rPr lang="ru-RU" sz="2000" dirty="0" err="1"/>
              <a:t>габбрового</a:t>
            </a:r>
            <a:r>
              <a:rPr lang="ru-RU" sz="2000" dirty="0"/>
              <a:t> массива</a:t>
            </a:r>
          </a:p>
          <a:p>
            <a:pPr marL="0" indent="0" algn="ctr">
              <a:buNone/>
            </a:pPr>
            <a:r>
              <a:rPr lang="ru-RU" sz="2000" dirty="0"/>
              <a:t>Автор фото Е. В. Пушкарев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015" y="216384"/>
            <a:ext cx="8299970" cy="553331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53" y="632867"/>
            <a:ext cx="6062113" cy="454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88602" y="5383204"/>
            <a:ext cx="54716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ru-RU" sz="2000" dirty="0">
                <a:effectLst/>
                <a:ea typeface="SimSun" panose="02010600030101010101" pitchFamily="2" charset="-122"/>
              </a:rPr>
              <a:t>Фотография серого шлиха</a:t>
            </a:r>
          </a:p>
          <a:p>
            <a:pPr algn="ctr">
              <a:buNone/>
            </a:pPr>
            <a:r>
              <a:rPr lang="ru-RU" sz="2000" b="1" dirty="0">
                <a:effectLst/>
                <a:ea typeface="SimSun" panose="02010600030101010101" pitchFamily="2" charset="-122"/>
              </a:rPr>
              <a:t>Автор фото Пушкарёв Е.В.</a:t>
            </a: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/>
        </p:nvGraphicFramePr>
        <p:xfrm>
          <a:off x="6163709" y="3711096"/>
          <a:ext cx="5934938" cy="244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4" imgW="5113020" imgH="2054225" progId="CorelDraw.Graphic.20">
                  <p:embed/>
                </p:oleObj>
              </mc:Choice>
              <mc:Fallback>
                <p:oleObj name="CorelDRAW" r:id="rId4" imgW="5113020" imgH="2054225" progId="CorelDraw.Graphic.20">
                  <p:embed/>
                  <p:pic>
                    <p:nvPicPr>
                      <p:cNvPr id="0" name="Изображение 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163709" y="3711096"/>
                        <a:ext cx="5934938" cy="24458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Объект 10"/>
          <p:cNvGraphicFramePr>
            <a:graphicFrameLocks noChangeAspect="1"/>
          </p:cNvGraphicFramePr>
          <p:nvPr/>
        </p:nvGraphicFramePr>
        <p:xfrm>
          <a:off x="7542191" y="513042"/>
          <a:ext cx="3181890" cy="31980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6" imgW="2755900" imgH="2769235" progId="CorelDraw.Graphic.20">
                  <p:embed/>
                </p:oleObj>
              </mc:Choice>
              <mc:Fallback>
                <p:oleObj name="CorelDRAW" r:id="rId6" imgW="2755900" imgH="2769235" progId="CorelDraw.Graphic.20">
                  <p:embed/>
                  <p:pic>
                    <p:nvPicPr>
                      <p:cNvPr id="0" name="Изображение 2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542191" y="513042"/>
                        <a:ext cx="3181890" cy="31980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52886"/>
            <a:ext cx="10515600" cy="685753"/>
          </a:xfrm>
        </p:spPr>
        <p:txBody>
          <a:bodyPr>
            <a:normAutofit/>
          </a:bodyPr>
          <a:lstStyle/>
          <a:p>
            <a:pPr algn="ctr"/>
            <a:r>
              <a:rPr lang="ru-RU" sz="3600" dirty="0"/>
              <a:t>Методология и пробоподготовка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927691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781494" y="5133737"/>
            <a:ext cx="241050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err="1"/>
              <a:t>Блокдиаграмма</a:t>
            </a:r>
            <a:r>
              <a:rPr lang="ru-RU" sz="2000" dirty="0"/>
              <a:t> последовательности разделения шлиха на фракции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84C1C00-EB24-169B-0A6C-8F6DCD08F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06579" y="0"/>
            <a:ext cx="4378842" cy="733646"/>
          </a:xfrm>
        </p:spPr>
        <p:txBody>
          <a:bodyPr>
            <a:noAutofit/>
          </a:bodyPr>
          <a:lstStyle/>
          <a:p>
            <a:pPr algn="ctr"/>
            <a:r>
              <a:rPr lang="ru-RU" sz="3000" dirty="0"/>
              <a:t>Микрофотографии зёрен в </a:t>
            </a:r>
            <a:r>
              <a:rPr lang="en-US" sz="3000" dirty="0"/>
              <a:t>BSE</a:t>
            </a:r>
            <a:endParaRPr lang="ru-RU" sz="30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7" y="734382"/>
            <a:ext cx="5830600" cy="42705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657" y="734382"/>
            <a:ext cx="5830600" cy="426452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252640" y="4937951"/>
            <a:ext cx="80380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/>
              <a:t>Микрофотографии  многофазных зерен ильменита и магнетита в </a:t>
            </a:r>
            <a:r>
              <a:rPr lang="en-US" sz="2000" b="1" dirty="0"/>
              <a:t>BSE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67070" y="5338061"/>
            <a:ext cx="11057860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dirty="0"/>
              <a:t>В зернах магнетита и ильменита на фотографиях заметны пластинчатые включения менее плотного минерала. Эти закономерные выделения обычно рассматриваются как результат распада твёрдого раствора. Данный факт свидетельствует, что ильменит и магнетит представляют собой  твердые растворы, которые при понижении температуры в твердой породе претерпели распад.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2261</Words>
  <Application>Microsoft Office PowerPoint</Application>
  <PresentationFormat>Широкоэкранный</PresentationFormat>
  <Paragraphs>380</Paragraphs>
  <Slides>26</Slides>
  <Notes>15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36" baseType="lpstr">
      <vt:lpstr>SimSun</vt:lpstr>
      <vt:lpstr>Arial</vt:lpstr>
      <vt:lpstr>Calibri</vt:lpstr>
      <vt:lpstr>Calibri Light</vt:lpstr>
      <vt:lpstr>DS Note</vt:lpstr>
      <vt:lpstr>NewtonSanPin</vt:lpstr>
      <vt:lpstr>Times New Roman</vt:lpstr>
      <vt:lpstr>TimesNewRomanPS-ItalicMT</vt:lpstr>
      <vt:lpstr>Тема Office</vt:lpstr>
      <vt:lpstr>CorelDRAW</vt:lpstr>
      <vt:lpstr>Минеральный состав пляжного песка бухты Харюзовая на Байкале как индикатор вероятных источников сноса</vt:lpstr>
      <vt:lpstr>Введение</vt:lpstr>
      <vt:lpstr>Геологическое строение</vt:lpstr>
      <vt:lpstr>Презентация PowerPoint</vt:lpstr>
      <vt:lpstr>Презентация PowerPoint</vt:lpstr>
      <vt:lpstr>Презентация PowerPoint</vt:lpstr>
      <vt:lpstr>Методология и пробоподготовка</vt:lpstr>
      <vt:lpstr>Презентация PowerPoint</vt:lpstr>
      <vt:lpstr>Микрофотографии зёрен в BSE</vt:lpstr>
      <vt:lpstr>Минеральный состав шлиха</vt:lpstr>
      <vt:lpstr>Причины отсутствия хромшпинелида в выборке</vt:lpstr>
      <vt:lpstr>Презентация PowerPoint</vt:lpstr>
      <vt:lpstr>Презентация PowerPoint</vt:lpstr>
      <vt:lpstr>Состав пироксена</vt:lpstr>
      <vt:lpstr>Презентация PowerPoint</vt:lpstr>
      <vt:lpstr>Презентация PowerPoint</vt:lpstr>
      <vt:lpstr>Составы полевых шпатов</vt:lpstr>
      <vt:lpstr>Составы гранатов</vt:lpstr>
      <vt:lpstr>Презентация PowerPoint</vt:lpstr>
      <vt:lpstr>Габбронорит как источник пижонита</vt:lpstr>
      <vt:lpstr>Состав гранатов из гранитов и пегматитов</vt:lpstr>
      <vt:lpstr>Презентация PowerPoint</vt:lpstr>
      <vt:lpstr>Состав железистых гранатов</vt:lpstr>
      <vt:lpstr>Состав амфибола</vt:lpstr>
      <vt:lpstr>Состав фтортитанита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Roman Yashnov</dc:creator>
  <cp:lastModifiedBy>Roman Yashnov</cp:lastModifiedBy>
  <cp:revision>17</cp:revision>
  <dcterms:created xsi:type="dcterms:W3CDTF">2026-04-09T15:09:00Z</dcterms:created>
  <dcterms:modified xsi:type="dcterms:W3CDTF">2026-04-21T18:57:05Z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E4937895DCCB4AF58E313AE22C0CEBE5_12</vt:lpwstr>
  </property>
  <property fmtid="{D5CDD505-2E9C-101B-9397-08002B2CF9AE}" pid="3" name="KSOProductBuildVer">
    <vt:lpwstr>1049-12.2.0.23196</vt:lpwstr>
  </property>
</Properties>
</file>