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74" r:id="rId4"/>
    <p:sldId id="275" r:id="rId5"/>
    <p:sldId id="276" r:id="rId6"/>
    <p:sldId id="258" r:id="rId7"/>
    <p:sldId id="269" r:id="rId8"/>
    <p:sldId id="271" r:id="rId9"/>
    <p:sldId id="281" r:id="rId10"/>
    <p:sldId id="283" r:id="rId11"/>
    <p:sldId id="282" r:id="rId12"/>
    <p:sldId id="280" r:id="rId13"/>
    <p:sldId id="270" r:id="rId14"/>
    <p:sldId id="267" r:id="rId15"/>
    <p:sldId id="262" r:id="rId16"/>
    <p:sldId id="268" r:id="rId17"/>
    <p:sldId id="272" r:id="rId18"/>
    <p:sldId id="266" r:id="rId19"/>
    <p:sldId id="259" r:id="rId20"/>
    <p:sldId id="265" r:id="rId21"/>
    <p:sldId id="260" r:id="rId22"/>
    <p:sldId id="261" r:id="rId23"/>
    <p:sldId id="263" r:id="rId24"/>
    <p:sldId id="264" r:id="rId25"/>
    <p:sldId id="273" r:id="rId26"/>
    <p:sldId id="284" r:id="rId27"/>
    <p:sldId id="279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CC67"/>
    <a:srgbClr val="99FFFF"/>
    <a:srgbClr val="FFCC00"/>
    <a:srgbClr val="9900CC"/>
    <a:srgbClr val="99FE00"/>
    <a:srgbClr val="47CFFF"/>
    <a:srgbClr val="AC75D5"/>
    <a:srgbClr val="EAAFFF"/>
    <a:srgbClr val="D765FF"/>
    <a:srgbClr val="98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57" autoAdjust="0"/>
    <p:restoredTop sz="95223" autoAdjust="0"/>
  </p:normalViewPr>
  <p:slideViewPr>
    <p:cSldViewPr snapToGrid="0">
      <p:cViewPr>
        <p:scale>
          <a:sx n="98" d="100"/>
          <a:sy n="98" d="100"/>
        </p:scale>
        <p:origin x="551" y="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4DCC7-EEC9-4D8A-9786-0DAF278266B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719D7-191C-4DF2-B526-16212F45F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589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719D7-191C-4DF2-B526-16212F45FDF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205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719D7-191C-4DF2-B526-16212F45FDF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760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719D7-191C-4DF2-B526-16212F45FDF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82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719D7-191C-4DF2-B526-16212F45FDF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467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94E6B-B7AE-4B37-B055-1FB678E65DF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853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51FD03-98F5-417C-84C8-D7446161820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549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51FD03-98F5-417C-84C8-D7446161820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856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62D31-DBEC-4F3B-9EF3-6C11D8003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C6AC90-73F8-4E0E-B4DE-DB0BB0FF3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6D0266-E1A0-4BD3-BDC8-FE058D375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7DCC-4921-47D1-B2D1-4B0E8057A6A6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418A2B-3575-4C7D-A7D4-0841DCD14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5E5EF8-A931-408D-B25A-CBD667605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5C7ED-1F7A-40CB-9900-5B18322A7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527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848B7-698A-483F-BC41-450BDA57A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E7DF58-44EB-449F-97B2-400103DC0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C27CE2-E01F-4A9A-8D79-46D646440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7DCC-4921-47D1-B2D1-4B0E8057A6A6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BE5A23-3968-423E-B43F-DA3892A04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36650F-3EA5-4186-A4A3-749C5DF78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5C7ED-1F7A-40CB-9900-5B18322A7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349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BFBD47-E8FF-488C-94F4-2B36DB19E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526898-8A20-409E-B6E0-243A41CAB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98EB06-1032-44EB-BC0E-7EAFB1B9E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7DCC-4921-47D1-B2D1-4B0E8057A6A6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B0965B-83E6-47BA-9682-BFA9059F8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EDA994-9A46-479A-B09E-2E7606C7E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5C7ED-1F7A-40CB-9900-5B18322A7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124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B1B07-BF25-4672-AC4B-DA215A380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D73495-B184-4A45-AA99-4B7C769FC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894FD-3CCF-4C28-A72D-46485713A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7DCC-4921-47D1-B2D1-4B0E8057A6A6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6C4402-BB5C-432C-9DFE-E759B07B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B8BACF-8F8D-4826-970B-F09D316B3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5C7ED-1F7A-40CB-9900-5B18322A7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297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6DFFA-267B-4B4F-9057-87466DAD0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7EEC2A-8A57-4D75-85AA-50BEC8586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5D3C6D-6850-4DCC-9625-820C9D5A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7DCC-4921-47D1-B2D1-4B0E8057A6A6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61158C-E6DC-4B65-8926-C8ACBE474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837C7B-BF88-4011-A404-07FBD5E2C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5C7ED-1F7A-40CB-9900-5B18322A7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270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3B9A9-4D8F-45F1-9C80-C9D0B0487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E2EBD2-AE03-48B0-B606-383F45A5A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ED081C-D08A-4694-A4AF-3FDA69723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B67059-DD6A-4DA8-90A6-3372610A2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7DCC-4921-47D1-B2D1-4B0E8057A6A6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A34C0B-5F1E-4A57-B901-57A82BD33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7A6895-12CE-4A48-B9F0-DDFD6CA6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5C7ED-1F7A-40CB-9900-5B18322A7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568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8734E-3376-4832-A694-C899FCAD9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7E555B-E8EF-4D10-95B2-F79A8F4D0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F937E2-96CE-4445-8683-CB541A64E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4083FD-A3C6-40ED-9CB8-22AE20AC6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99EEF9-FAC9-44EF-BCB8-74FCC26F29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F9A2509-E506-45EA-8817-7E7FD28B2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7DCC-4921-47D1-B2D1-4B0E8057A6A6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DE2E575-A183-4D55-B7C2-B4D7135D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4BEAD03-D0AF-4F33-8284-4BDF2AD8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5C7ED-1F7A-40CB-9900-5B18322A7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350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C6814-28A3-47C4-B4B0-5563C84D8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17CA9C-1D48-4CA4-8011-DD9B60434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7DCC-4921-47D1-B2D1-4B0E8057A6A6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A25AC36-49B0-4930-A0C4-D3CED4265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DE626C2-603D-4084-9A40-65AEABDC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5C7ED-1F7A-40CB-9900-5B18322A7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886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2EE0B49-D750-4FBA-9F66-6DCBCDD9A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7DCC-4921-47D1-B2D1-4B0E8057A6A6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57161C6-AAC9-4E85-B81D-E435A9DE9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AF18E5-499A-4DA0-BBEB-6A43A291F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5C7ED-1F7A-40CB-9900-5B18322A7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992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AC08C-056D-4041-B769-4EFA15B09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1262A-EEC8-4508-A81F-975FAC5BE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F8B258-6633-4E77-A264-5DDDAEFA5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7E02B6-E03F-4213-9F7E-0EF760A3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7DCC-4921-47D1-B2D1-4B0E8057A6A6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180140-9A59-4960-AB35-FC2105266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42786D-58AC-4B7F-BB28-E1613E44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5C7ED-1F7A-40CB-9900-5B18322A7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412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5D166-3DC7-4B5B-8279-24E025A56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BAB7FB7-55C6-480B-95D8-459BE0E138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0F4569-1257-4448-8A70-4783A96DC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BAD7D6-6C0A-4585-B659-477196D06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7DCC-4921-47D1-B2D1-4B0E8057A6A6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5D87CB-578C-4419-BFBB-E7CD61138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53060F-F8BF-4D5B-B451-B24570462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5C7ED-1F7A-40CB-9900-5B18322A7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500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74B8B0-A5D3-4368-AACC-26DC8979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E4CAD2-82B1-4B9F-91CA-6CB5D080D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4945D8-8A3D-45E1-A983-0BCC1F1CD0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B7DCC-4921-47D1-B2D1-4B0E8057A6A6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CB6200-7804-4B74-BE35-8BE322CCD2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99E70A-56AD-401E-B187-C6817EE00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5C7ED-1F7A-40CB-9900-5B18322A7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09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png"/><Relationship Id="rId7" Type="http://schemas.openxmlformats.org/officeDocument/2006/relationships/image" Target="../media/image41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jp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AAC80-F5FB-4E4A-B154-70FE8A9471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83258"/>
            <a:ext cx="12192000" cy="1285238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Структурно-вещественные признаки изменения самородного золота в россыпях, связанных с различными коренными источниками, на примере Уральской складчатой области и Калбинской структурной зоны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C0DC086-DDF6-4A38-BD70-57E5FBA54CDD}"/>
              </a:ext>
            </a:extLst>
          </p:cNvPr>
          <p:cNvSpPr txBox="1">
            <a:spLocks/>
          </p:cNvSpPr>
          <p:nvPr/>
        </p:nvSpPr>
        <p:spPr>
          <a:xfrm>
            <a:off x="0" y="3429000"/>
            <a:ext cx="12192000" cy="7023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Козин Александр Кириллович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9FB679D-B694-4BB6-853A-3FB00ACB1775}"/>
              </a:ext>
            </a:extLst>
          </p:cNvPr>
          <p:cNvSpPr/>
          <p:nvPr/>
        </p:nvSpPr>
        <p:spPr>
          <a:xfrm>
            <a:off x="0" y="4542099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Специальность 1.6.4. – Минералогия, кристаллография. Геохимия, геохимические методы поисков полезных ископаемых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694ABFD-5433-4E09-A45D-1F31FA174963}"/>
              </a:ext>
            </a:extLst>
          </p:cNvPr>
          <p:cNvSpPr/>
          <p:nvPr/>
        </p:nvSpPr>
        <p:spPr>
          <a:xfrm>
            <a:off x="0" y="567488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Научный руководитель: д.г.-</a:t>
            </a:r>
            <a:r>
              <a:rPr lang="ru-RU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м.н</a:t>
            </a:r>
            <a:r>
              <a:rPr lang="ru-RU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Белогуб Елена Витальевна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240179C-70DF-4A64-BF94-21CDA66B22E1}"/>
              </a:ext>
            </a:extLst>
          </p:cNvPr>
          <p:cNvSpPr/>
          <p:nvPr/>
        </p:nvSpPr>
        <p:spPr>
          <a:xfrm>
            <a:off x="0" y="501009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Южно-Уральский федеральный научный центр минералогии и геоэкологии Уральского отделения Российской академии наук</a:t>
            </a:r>
          </a:p>
        </p:txBody>
      </p:sp>
    </p:spTree>
    <p:extLst>
      <p:ext uri="{BB962C8B-B14F-4D97-AF65-F5344CB8AC3E}">
        <p14:creationId xmlns:p14="http://schemas.microsoft.com/office/powerpoint/2010/main" val="2108502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3F530A-586C-4B19-AC76-465061C11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24" y="523875"/>
            <a:ext cx="3971343" cy="28479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1DAB0F-58DC-4E27-9730-BC4468D62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377" y="558686"/>
            <a:ext cx="4419044" cy="287031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EF7DCD-9827-47E2-999C-E1FC06A4080B}"/>
              </a:ext>
            </a:extLst>
          </p:cNvPr>
          <p:cNvSpPr/>
          <p:nvPr/>
        </p:nvSpPr>
        <p:spPr>
          <a:xfrm>
            <a:off x="75414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ВНУТРЕННЕ СТРОЕНИЕ САМОРОДНОГО ЗОЛОТА ИЗ ЭЛЮВИАЛЬНЫХ ОТЛОЖЕНИЙ</a:t>
            </a: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E55D87-EBA4-443B-BB23-851EB75EC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61" y="3501162"/>
            <a:ext cx="3480789" cy="31184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69F0AF-650C-482A-8B5B-1D2453034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187" y="3872668"/>
            <a:ext cx="4300141" cy="28040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3BA0D6-46D9-4BB9-A913-7FF9EE9A977C}"/>
              </a:ext>
            </a:extLst>
          </p:cNvPr>
          <p:cNvSpPr txBox="1"/>
          <p:nvPr/>
        </p:nvSpPr>
        <p:spPr>
          <a:xfrm>
            <a:off x="9207123" y="1260097"/>
            <a:ext cx="29848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Самородное золото из элювиальных отложений рудопроявления Четырёхлетка в верховье россыпи Сарыбулак, Восточный Казахстан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848AD-3981-4D04-8070-F0757C828976}"/>
              </a:ext>
            </a:extLst>
          </p:cNvPr>
          <p:cNvSpPr txBox="1"/>
          <p:nvPr/>
        </p:nvSpPr>
        <p:spPr>
          <a:xfrm>
            <a:off x="9207122" y="4691054"/>
            <a:ext cx="29848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Самородное золото из элювия месторождения </a:t>
            </a:r>
            <a:r>
              <a:rPr lang="ru-RU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Муршкина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 Гора, Миасская россыпная зона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29C981C-19D0-4BA9-A0A5-991BA3816CA6}"/>
              </a:ext>
            </a:extLst>
          </p:cNvPr>
          <p:cNvSpPr/>
          <p:nvPr/>
        </p:nvSpPr>
        <p:spPr>
          <a:xfrm>
            <a:off x="11373438" y="0"/>
            <a:ext cx="8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cs typeface="Arial" panose="020B0604020202020204" pitchFamily="34" charset="0"/>
              </a:rPr>
              <a:t>10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3079013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D4385D-329F-47CC-BC49-6D5DFE535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157"/>
          <a:stretch/>
        </p:blipFill>
        <p:spPr>
          <a:xfrm>
            <a:off x="5003691" y="3779334"/>
            <a:ext cx="6705435" cy="23666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40E6CA-435F-41A6-8DD3-749561FFB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36" y="3429000"/>
            <a:ext cx="4279956" cy="306730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FB66740-1BC7-4DC7-8702-6A4801A39206}"/>
              </a:ext>
            </a:extLst>
          </p:cNvPr>
          <p:cNvSpPr/>
          <p:nvPr/>
        </p:nvSpPr>
        <p:spPr>
          <a:xfrm>
            <a:off x="75414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ВНУТРЕННЕ КОРЕННОГО САМОРОДНОГО ЗОЛОТА ИЗ ЭЛЮВИЯ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AA77A7-4DE7-4978-A380-6D7137E28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36" y="533688"/>
            <a:ext cx="4279956" cy="27465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168002-039E-442B-9CD9-FBA7FCB9F2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07"/>
          <a:stretch/>
        </p:blipFill>
        <p:spPr>
          <a:xfrm>
            <a:off x="5003691" y="623457"/>
            <a:ext cx="6705435" cy="23879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2109D3-01A5-4652-8A8F-F746EF0AB46D}"/>
              </a:ext>
            </a:extLst>
          </p:cNvPr>
          <p:cNvSpPr txBox="1"/>
          <p:nvPr/>
        </p:nvSpPr>
        <p:spPr>
          <a:xfrm>
            <a:off x="75414" y="6496301"/>
            <a:ext cx="12303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Самородное золото из элювиальных отложений рудопроявления Четырёхлетка в верховье россыпи Сарыбулак, Восточный Казахстан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DB1690F-549D-4B87-A434-F99772E652C4}"/>
              </a:ext>
            </a:extLst>
          </p:cNvPr>
          <p:cNvSpPr/>
          <p:nvPr/>
        </p:nvSpPr>
        <p:spPr>
          <a:xfrm>
            <a:off x="11373438" y="0"/>
            <a:ext cx="8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cs typeface="Arial" panose="020B0604020202020204" pitchFamily="34" charset="0"/>
              </a:rPr>
              <a:t>11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719620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38CA4E-3A13-405E-9056-9575D6F4C35B}"/>
              </a:ext>
            </a:extLst>
          </p:cNvPr>
          <p:cNvSpPr/>
          <p:nvPr/>
        </p:nvSpPr>
        <p:spPr>
          <a:xfrm>
            <a:off x="0" y="641022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ПЕРВОЕ ЗАЩИЩАЕМОЕ ПОЛОЖЕНИЕ</a:t>
            </a:r>
            <a:endParaRPr lang="ru-RU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D5ED0D-5190-43BE-918B-221996B2EC9F}"/>
              </a:ext>
            </a:extLst>
          </p:cNvPr>
          <p:cNvSpPr/>
          <p:nvPr/>
        </p:nvSpPr>
        <p:spPr>
          <a:xfrm>
            <a:off x="11373438" y="0"/>
            <a:ext cx="8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cs typeface="Arial" panose="020B0604020202020204" pitchFamily="34" charset="0"/>
              </a:rPr>
              <a:t>12</a:t>
            </a:r>
            <a:endParaRPr lang="ru-RU" sz="2800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C60483F-7586-4AC6-98BA-5342A4A2EDC6}"/>
              </a:ext>
            </a:extLst>
          </p:cNvPr>
          <p:cNvSpPr/>
          <p:nvPr/>
        </p:nvSpPr>
        <p:spPr>
          <a:xfrm>
            <a:off x="331509" y="1528902"/>
            <a:ext cx="11528982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Агрегаты и индивиды самородного золота из кварцевых жил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россыпеобразующих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коренных источников различных генетических типов обладают схожими структурными признаками, обусловленными процессом свободного роста. Первичные структуры агрегатов самородного золота характеризуются зернистым внутренним строением, корреляцией размеров зёрен и агрегатов, развитием ростовых двойников по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шпинелевому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закону.</a:t>
            </a:r>
          </a:p>
        </p:txBody>
      </p:sp>
    </p:spTree>
    <p:extLst>
      <p:ext uri="{BB962C8B-B14F-4D97-AF65-F5344CB8AC3E}">
        <p14:creationId xmlns:p14="http://schemas.microsoft.com/office/powerpoint/2010/main" val="273818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8F3D09-FD3E-448B-A1AA-AC9C676A41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40"/>
          <a:stretch/>
        </p:blipFill>
        <p:spPr>
          <a:xfrm>
            <a:off x="5467545" y="408435"/>
            <a:ext cx="5722069" cy="4182419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B3D41FB9-EEF8-45B4-B8AC-768F6FFDE0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79592"/>
              </p:ext>
            </p:extLst>
          </p:nvPr>
        </p:nvGraphicFramePr>
        <p:xfrm>
          <a:off x="4779390" y="4590855"/>
          <a:ext cx="7228361" cy="21728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3701">
                  <a:extLst>
                    <a:ext uri="{9D8B030D-6E8A-4147-A177-3AD203B41FA5}">
                      <a16:colId xmlns:a16="http://schemas.microsoft.com/office/drawing/2014/main" val="1504770320"/>
                    </a:ext>
                  </a:extLst>
                </a:gridCol>
                <a:gridCol w="662740">
                  <a:extLst>
                    <a:ext uri="{9D8B030D-6E8A-4147-A177-3AD203B41FA5}">
                      <a16:colId xmlns:a16="http://schemas.microsoft.com/office/drawing/2014/main" val="1465266247"/>
                    </a:ext>
                  </a:extLst>
                </a:gridCol>
                <a:gridCol w="662740">
                  <a:extLst>
                    <a:ext uri="{9D8B030D-6E8A-4147-A177-3AD203B41FA5}">
                      <a16:colId xmlns:a16="http://schemas.microsoft.com/office/drawing/2014/main" val="2561754218"/>
                    </a:ext>
                  </a:extLst>
                </a:gridCol>
                <a:gridCol w="662740">
                  <a:extLst>
                    <a:ext uri="{9D8B030D-6E8A-4147-A177-3AD203B41FA5}">
                      <a16:colId xmlns:a16="http://schemas.microsoft.com/office/drawing/2014/main" val="1130440688"/>
                    </a:ext>
                  </a:extLst>
                </a:gridCol>
                <a:gridCol w="662740">
                  <a:extLst>
                    <a:ext uri="{9D8B030D-6E8A-4147-A177-3AD203B41FA5}">
                      <a16:colId xmlns:a16="http://schemas.microsoft.com/office/drawing/2014/main" val="591761170"/>
                    </a:ext>
                  </a:extLst>
                </a:gridCol>
                <a:gridCol w="662740">
                  <a:extLst>
                    <a:ext uri="{9D8B030D-6E8A-4147-A177-3AD203B41FA5}">
                      <a16:colId xmlns:a16="http://schemas.microsoft.com/office/drawing/2014/main" val="1528465757"/>
                    </a:ext>
                  </a:extLst>
                </a:gridCol>
                <a:gridCol w="662740">
                  <a:extLst>
                    <a:ext uri="{9D8B030D-6E8A-4147-A177-3AD203B41FA5}">
                      <a16:colId xmlns:a16="http://schemas.microsoft.com/office/drawing/2014/main" val="1391191647"/>
                    </a:ext>
                  </a:extLst>
                </a:gridCol>
                <a:gridCol w="662740">
                  <a:extLst>
                    <a:ext uri="{9D8B030D-6E8A-4147-A177-3AD203B41FA5}">
                      <a16:colId xmlns:a16="http://schemas.microsoft.com/office/drawing/2014/main" val="2937896149"/>
                    </a:ext>
                  </a:extLst>
                </a:gridCol>
                <a:gridCol w="662740">
                  <a:extLst>
                    <a:ext uri="{9D8B030D-6E8A-4147-A177-3AD203B41FA5}">
                      <a16:colId xmlns:a16="http://schemas.microsoft.com/office/drawing/2014/main" val="2222077195"/>
                    </a:ext>
                  </a:extLst>
                </a:gridCol>
                <a:gridCol w="662740">
                  <a:extLst>
                    <a:ext uri="{9D8B030D-6E8A-4147-A177-3AD203B41FA5}">
                      <a16:colId xmlns:a16="http://schemas.microsoft.com/office/drawing/2014/main" val="2636174088"/>
                    </a:ext>
                  </a:extLst>
                </a:gridCol>
              </a:tblGrid>
              <a:tr h="19753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Россыпь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520332"/>
                  </a:ext>
                </a:extLst>
              </a:tr>
              <a:tr h="197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Медиана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Медиана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Медиана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2651177"/>
                  </a:ext>
                </a:extLst>
              </a:tr>
              <a:tr h="19753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Максимовка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0.99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0.05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3.01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16.76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3.39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26.15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82.68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73.74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97.36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7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638687"/>
                  </a:ext>
                </a:extLst>
              </a:tr>
              <a:tr h="19753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М. </a:t>
                      </a:r>
                      <a:r>
                        <a:rPr lang="ru-RU" sz="11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Нясьма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0.38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4.40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13.01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1.42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23.85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86.63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76.68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99.97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169459"/>
                  </a:ext>
                </a:extLst>
              </a:tr>
              <a:tr h="19753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Б.Величка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1.23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3.24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13.50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4.02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23.42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86.20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74.98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96.66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666152"/>
                  </a:ext>
                </a:extLst>
              </a:tr>
              <a:tr h="19753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Мурзинка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1.24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4.28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13.40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1.02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19.90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84.68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79.81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97.31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140010"/>
                  </a:ext>
                </a:extLst>
              </a:tr>
              <a:tr h="19753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Талая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0.43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4.96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10.03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0.57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23.11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90.26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74.60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99.99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479367"/>
                  </a:ext>
                </a:extLst>
              </a:tr>
              <a:tr h="19753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Холодный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0.83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7.00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0.74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23.43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92.83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75.73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100.00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420836"/>
                  </a:ext>
                </a:extLst>
              </a:tr>
              <a:tr h="19753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Каменка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1.68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8.68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14.82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91.28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83.40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100.00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176962"/>
                  </a:ext>
                </a:extLst>
              </a:tr>
              <a:tr h="19753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Матюшенка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0.50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7.32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11.00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93.54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89.68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98.88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468667"/>
                  </a:ext>
                </a:extLst>
              </a:tr>
              <a:tr h="19753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Ожеговка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7.66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6.53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14.12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92.48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86.33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94.73</a:t>
                      </a:r>
                    </a:p>
                  </a:txBody>
                  <a:tcPr marL="7951" marR="7951" marT="79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CC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662588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2CFDCF0-69CB-43EF-951A-2DE0DB375A8E}"/>
              </a:ext>
            </a:extLst>
          </p:cNvPr>
          <p:cNvSpPr/>
          <p:nvPr/>
        </p:nvSpPr>
        <p:spPr>
          <a:xfrm>
            <a:off x="75414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ЗОНАЛЬНОСТЬ СОСТАВА САМОРОДНОГО ЗОЛОТА В РОССЫПЯХ</a:t>
            </a:r>
            <a:endParaRPr lang="ru-RU" sz="20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5C84A21-8D95-426D-90FD-9D49B15FA1DB}"/>
              </a:ext>
            </a:extLst>
          </p:cNvPr>
          <p:cNvSpPr/>
          <p:nvPr/>
        </p:nvSpPr>
        <p:spPr>
          <a:xfrm>
            <a:off x="11373438" y="0"/>
            <a:ext cx="8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cs typeface="Arial" panose="020B0604020202020204" pitchFamily="34" charset="0"/>
              </a:rPr>
              <a:t>13</a:t>
            </a:r>
            <a:endParaRPr lang="ru-RU" sz="2800" i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B1B697-471E-4C2C-922C-E24E871841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6" b="6987"/>
          <a:stretch/>
        </p:blipFill>
        <p:spPr>
          <a:xfrm>
            <a:off x="383722" y="400110"/>
            <a:ext cx="3659174" cy="47926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5C727B-6F6B-4283-8C12-C365C4355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14" y="5292947"/>
            <a:ext cx="4416879" cy="14707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F71410-74B2-489D-8D0B-96DD3D5B03E7}"/>
              </a:ext>
            </a:extLst>
          </p:cNvPr>
          <p:cNvSpPr txBox="1"/>
          <p:nvPr/>
        </p:nvSpPr>
        <p:spPr>
          <a:xfrm>
            <a:off x="7792278" y="874644"/>
            <a:ext cx="4716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n=17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884E35-73F0-4597-953E-4491BB1644D0}"/>
              </a:ext>
            </a:extLst>
          </p:cNvPr>
          <p:cNvSpPr txBox="1"/>
          <p:nvPr/>
        </p:nvSpPr>
        <p:spPr>
          <a:xfrm>
            <a:off x="10588615" y="1120865"/>
            <a:ext cx="4716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n=45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4BCDE9-AD79-45A5-A50F-5039B54295F8}"/>
              </a:ext>
            </a:extLst>
          </p:cNvPr>
          <p:cNvSpPr txBox="1"/>
          <p:nvPr/>
        </p:nvSpPr>
        <p:spPr>
          <a:xfrm>
            <a:off x="7792278" y="2673312"/>
            <a:ext cx="4716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n=32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D932BC-B051-4F2B-9D57-EA32558E6514}"/>
              </a:ext>
            </a:extLst>
          </p:cNvPr>
          <p:cNvSpPr txBox="1"/>
          <p:nvPr/>
        </p:nvSpPr>
        <p:spPr>
          <a:xfrm>
            <a:off x="10588615" y="2673312"/>
            <a:ext cx="4716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n=29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434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854F65C9-5BAB-4BBB-B35A-7172958FF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3" y="2707326"/>
            <a:ext cx="2506698" cy="236623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F776396-DB60-4508-89F7-550BA05EC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9342">
            <a:off x="421364" y="4886436"/>
            <a:ext cx="2298625" cy="209358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7389D97-10C9-41B4-868F-931899BB0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3854">
            <a:off x="4883162" y="4761157"/>
            <a:ext cx="2093848" cy="211148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E2EF5BD-CC6A-41F1-BB36-8A124C69E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16276" flipH="1">
            <a:off x="4784904" y="2689937"/>
            <a:ext cx="2013004" cy="240101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2BD11E3-CAAA-4912-9469-4BBEA961A3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85" y="2959596"/>
            <a:ext cx="1968208" cy="203365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80BBEEFC-2DB6-4AEF-9AC0-54BB618409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4352">
            <a:off x="9248355" y="5073293"/>
            <a:ext cx="2686814" cy="181748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2F1F70-0929-4325-8B8C-E6DC75DA59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7795">
            <a:off x="445163" y="828343"/>
            <a:ext cx="2100816" cy="22300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D852C4-AA1E-47B8-B2E8-53853F55AA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01" y="821004"/>
            <a:ext cx="2153623" cy="21208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89AE30-F2BB-4E0E-98FF-A0DD63D423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93526">
            <a:off x="9397273" y="971370"/>
            <a:ext cx="1957089" cy="23679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86E6BD-FC52-4407-9CD4-A160619F19D8}"/>
              </a:ext>
            </a:extLst>
          </p:cNvPr>
          <p:cNvSpPr txBox="1"/>
          <p:nvPr/>
        </p:nvSpPr>
        <p:spPr>
          <a:xfrm>
            <a:off x="4496566" y="424764"/>
            <a:ext cx="2753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Аллювиальные россыпи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6A435C-5D2D-4DD8-AE0A-A7FBBFAD48B7}"/>
              </a:ext>
            </a:extLst>
          </p:cNvPr>
          <p:cNvSpPr txBox="1"/>
          <p:nvPr/>
        </p:nvSpPr>
        <p:spPr>
          <a:xfrm>
            <a:off x="146186" y="424764"/>
            <a:ext cx="39787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Элювиальные и </a:t>
            </a:r>
            <a:r>
              <a:rPr lang="ru-RU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ложковые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 россыпи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525078F-9274-4997-A893-8F146445B189}"/>
              </a:ext>
            </a:extLst>
          </p:cNvPr>
          <p:cNvSpPr/>
          <p:nvPr/>
        </p:nvSpPr>
        <p:spPr>
          <a:xfrm>
            <a:off x="75414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ИЗМЕНЕНИЕ МОРФОЛОГИИ САМОРОДНОГО ЗОЛОТА</a:t>
            </a:r>
            <a:endParaRPr lang="ru-RU" sz="20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3951395-B7FB-46A7-B4CB-7D84E3D59C7D}"/>
              </a:ext>
            </a:extLst>
          </p:cNvPr>
          <p:cNvSpPr/>
          <p:nvPr/>
        </p:nvSpPr>
        <p:spPr>
          <a:xfrm>
            <a:off x="11373438" y="0"/>
            <a:ext cx="8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cs typeface="Arial" panose="020B0604020202020204" pitchFamily="34" charset="0"/>
              </a:rPr>
              <a:t>14</a:t>
            </a:r>
            <a:endParaRPr lang="ru-RU" sz="2800" i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2D6182-71AF-4326-91CB-8F3F2F76689A}"/>
              </a:ext>
            </a:extLst>
          </p:cNvPr>
          <p:cNvSpPr txBox="1"/>
          <p:nvPr/>
        </p:nvSpPr>
        <p:spPr>
          <a:xfrm>
            <a:off x="7806322" y="377422"/>
            <a:ext cx="4465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Аллювиальные россыпи дальнего сноса</a:t>
            </a:r>
          </a:p>
          <a:p>
            <a:pPr algn="ctr"/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и переотложенные</a:t>
            </a:r>
          </a:p>
        </p:txBody>
      </p:sp>
    </p:spTree>
    <p:extLst>
      <p:ext uri="{BB962C8B-B14F-4D97-AF65-F5344CB8AC3E}">
        <p14:creationId xmlns:p14="http://schemas.microsoft.com/office/powerpoint/2010/main" val="1418380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A4B8B67-E5E6-4E9C-85EF-AEF5AF670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2" b="8844"/>
          <a:stretch/>
        </p:blipFill>
        <p:spPr>
          <a:xfrm>
            <a:off x="8790369" y="723268"/>
            <a:ext cx="2980158" cy="53543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CA16F6-95C6-4DCF-9EB1-52AB5F8D7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5" t="-235" r="34287" b="9079"/>
          <a:stretch/>
        </p:blipFill>
        <p:spPr>
          <a:xfrm>
            <a:off x="4493840" y="650113"/>
            <a:ext cx="2980158" cy="53543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F1454B-396E-45B0-B7F2-6DA80D881F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33" b="8844"/>
          <a:stretch/>
        </p:blipFill>
        <p:spPr>
          <a:xfrm>
            <a:off x="580091" y="655926"/>
            <a:ext cx="2646930" cy="53543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4F045D-6A8F-49B0-A4A6-8C7A54BDB062}"/>
              </a:ext>
            </a:extLst>
          </p:cNvPr>
          <p:cNvSpPr txBox="1"/>
          <p:nvPr/>
        </p:nvSpPr>
        <p:spPr>
          <a:xfrm>
            <a:off x="4607132" y="405703"/>
            <a:ext cx="2753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Аллювиальные россыпи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99B56E-A73B-447C-B218-155D9D8E7375}"/>
              </a:ext>
            </a:extLst>
          </p:cNvPr>
          <p:cNvSpPr txBox="1"/>
          <p:nvPr/>
        </p:nvSpPr>
        <p:spPr>
          <a:xfrm>
            <a:off x="7806322" y="377422"/>
            <a:ext cx="4465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Аллювиальные россыпи дальнего сноса</a:t>
            </a:r>
          </a:p>
          <a:p>
            <a:pPr algn="ctr"/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и переотложенные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698265-0C2A-4F4E-9D9A-CAD6E56AEC07}"/>
              </a:ext>
            </a:extLst>
          </p:cNvPr>
          <p:cNvSpPr/>
          <p:nvPr/>
        </p:nvSpPr>
        <p:spPr>
          <a:xfrm>
            <a:off x="75414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ИЗМЕНЕНИЕ ВНУТРЕННЕГО СТРОЕНИЯ И СОСТАВА САМОРОДНОГО ЗОЛОТА</a:t>
            </a:r>
            <a:endParaRPr lang="ru-RU" sz="20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B6DC572-1444-4890-8EBD-612C480BDC24}"/>
              </a:ext>
            </a:extLst>
          </p:cNvPr>
          <p:cNvSpPr/>
          <p:nvPr/>
        </p:nvSpPr>
        <p:spPr>
          <a:xfrm>
            <a:off x="11373438" y="0"/>
            <a:ext cx="8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cs typeface="Arial" panose="020B0604020202020204" pitchFamily="34" charset="0"/>
              </a:rPr>
              <a:t>15</a:t>
            </a:r>
            <a:endParaRPr lang="ru-RU" sz="2800" i="1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D341459-02CC-4CA3-8D53-F947DB99A4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141147"/>
              </p:ext>
            </p:extLst>
          </p:nvPr>
        </p:nvGraphicFramePr>
        <p:xfrm>
          <a:off x="357045" y="6116010"/>
          <a:ext cx="2869976" cy="534366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989355">
                  <a:extLst>
                    <a:ext uri="{9D8B030D-6E8A-4147-A177-3AD203B41FA5}">
                      <a16:colId xmlns:a16="http://schemas.microsoft.com/office/drawing/2014/main" val="2822993852"/>
                    </a:ext>
                  </a:extLst>
                </a:gridCol>
                <a:gridCol w="595737">
                  <a:extLst>
                    <a:ext uri="{9D8B030D-6E8A-4147-A177-3AD203B41FA5}">
                      <a16:colId xmlns:a16="http://schemas.microsoft.com/office/drawing/2014/main" val="2970113099"/>
                    </a:ext>
                  </a:extLst>
                </a:gridCol>
                <a:gridCol w="595737">
                  <a:extLst>
                    <a:ext uri="{9D8B030D-6E8A-4147-A177-3AD203B41FA5}">
                      <a16:colId xmlns:a16="http://schemas.microsoft.com/office/drawing/2014/main" val="444315303"/>
                    </a:ext>
                  </a:extLst>
                </a:gridCol>
                <a:gridCol w="689147">
                  <a:extLst>
                    <a:ext uri="{9D8B030D-6E8A-4147-A177-3AD203B41FA5}">
                      <a16:colId xmlns:a16="http://schemas.microsoft.com/office/drawing/2014/main" val="2268524672"/>
                    </a:ext>
                  </a:extLst>
                </a:gridCol>
              </a:tblGrid>
              <a:tr h="1911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Россыпь</a:t>
                      </a:r>
                    </a:p>
                  </a:txBody>
                  <a:tcPr marL="7951" marR="7951" marT="795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7951" marR="7951" marT="795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/>
                </a:tc>
                <a:extLst>
                  <a:ext uri="{0D108BD9-81ED-4DB2-BD59-A6C34878D82A}">
                    <a16:rowId xmlns:a16="http://schemas.microsoft.com/office/drawing/2014/main" val="3717963079"/>
                  </a:ext>
                </a:extLst>
              </a:tr>
              <a:tr h="1911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Архангельский лог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82.33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17.73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/>
                </a:tc>
                <a:extLst>
                  <a:ext uri="{0D108BD9-81ED-4DB2-BD59-A6C34878D82A}">
                    <a16:rowId xmlns:a16="http://schemas.microsoft.com/office/drawing/2014/main" val="1221946825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E0834788-3741-4154-9B1B-523240E8E4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180915"/>
              </p:ext>
            </p:extLst>
          </p:nvPr>
        </p:nvGraphicFramePr>
        <p:xfrm>
          <a:off x="4862251" y="6116010"/>
          <a:ext cx="2467498" cy="57340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850611">
                  <a:extLst>
                    <a:ext uri="{9D8B030D-6E8A-4147-A177-3AD203B41FA5}">
                      <a16:colId xmlns:a16="http://schemas.microsoft.com/office/drawing/2014/main" val="2822993852"/>
                    </a:ext>
                  </a:extLst>
                </a:gridCol>
                <a:gridCol w="512192">
                  <a:extLst>
                    <a:ext uri="{9D8B030D-6E8A-4147-A177-3AD203B41FA5}">
                      <a16:colId xmlns:a16="http://schemas.microsoft.com/office/drawing/2014/main" val="3325396876"/>
                    </a:ext>
                  </a:extLst>
                </a:gridCol>
                <a:gridCol w="512192">
                  <a:extLst>
                    <a:ext uri="{9D8B030D-6E8A-4147-A177-3AD203B41FA5}">
                      <a16:colId xmlns:a16="http://schemas.microsoft.com/office/drawing/2014/main" val="444315303"/>
                    </a:ext>
                  </a:extLst>
                </a:gridCol>
                <a:gridCol w="592503">
                  <a:extLst>
                    <a:ext uri="{9D8B030D-6E8A-4147-A177-3AD203B41FA5}">
                      <a16:colId xmlns:a16="http://schemas.microsoft.com/office/drawing/2014/main" val="2268524672"/>
                    </a:ext>
                  </a:extLst>
                </a:gridCol>
              </a:tblGrid>
              <a:tr h="1911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Россыпь</a:t>
                      </a:r>
                    </a:p>
                  </a:txBody>
                  <a:tcPr marL="7951" marR="7951" marT="795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7951" marR="7951" marT="795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/>
                </a:tc>
                <a:extLst>
                  <a:ext uri="{0D108BD9-81ED-4DB2-BD59-A6C34878D82A}">
                    <a16:rowId xmlns:a16="http://schemas.microsoft.com/office/drawing/2014/main" val="3717963079"/>
                  </a:ext>
                </a:extLst>
              </a:tr>
              <a:tr h="1911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Атлян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87.37</a:t>
                      </a:r>
                    </a:p>
                  </a:txBody>
                  <a:tcPr marL="7951" marR="7951" marT="7951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13.04</a:t>
                      </a:r>
                    </a:p>
                  </a:txBody>
                  <a:tcPr marL="7951" marR="7951" marT="7951" marB="0" anchor="b"/>
                </a:tc>
                <a:extLst>
                  <a:ext uri="{0D108BD9-81ED-4DB2-BD59-A6C34878D82A}">
                    <a16:rowId xmlns:a16="http://schemas.microsoft.com/office/drawing/2014/main" val="1221946825"/>
                  </a:ext>
                </a:extLst>
              </a:tr>
              <a:tr h="1911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 Каменка</a:t>
                      </a:r>
                    </a:p>
                  </a:txBody>
                  <a:tcPr marL="7951" marR="7951" marT="795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87.04</a:t>
                      </a:r>
                    </a:p>
                  </a:txBody>
                  <a:tcPr marL="7951" marR="7951" marT="7951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11.63</a:t>
                      </a:r>
                    </a:p>
                  </a:txBody>
                  <a:tcPr marL="7951" marR="7951" marT="7951" marB="0" anchor="b"/>
                </a:tc>
                <a:extLst>
                  <a:ext uri="{0D108BD9-81ED-4DB2-BD59-A6C34878D82A}">
                    <a16:rowId xmlns:a16="http://schemas.microsoft.com/office/drawing/2014/main" val="2510923082"/>
                  </a:ext>
                </a:extLst>
              </a:tr>
            </a:tbl>
          </a:graphicData>
        </a:graphic>
      </p:graphicFrame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E0A6FD2A-8350-4C9A-850D-8EEC0A986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734413"/>
              </p:ext>
            </p:extLst>
          </p:nvPr>
        </p:nvGraphicFramePr>
        <p:xfrm>
          <a:off x="8863230" y="6073928"/>
          <a:ext cx="2834436" cy="725501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64460">
                  <a:extLst>
                    <a:ext uri="{9D8B030D-6E8A-4147-A177-3AD203B41FA5}">
                      <a16:colId xmlns:a16="http://schemas.microsoft.com/office/drawing/2014/main" val="2822993852"/>
                    </a:ext>
                  </a:extLst>
                </a:gridCol>
                <a:gridCol w="589992">
                  <a:extLst>
                    <a:ext uri="{9D8B030D-6E8A-4147-A177-3AD203B41FA5}">
                      <a16:colId xmlns:a16="http://schemas.microsoft.com/office/drawing/2014/main" val="1018152357"/>
                    </a:ext>
                  </a:extLst>
                </a:gridCol>
                <a:gridCol w="589992">
                  <a:extLst>
                    <a:ext uri="{9D8B030D-6E8A-4147-A177-3AD203B41FA5}">
                      <a16:colId xmlns:a16="http://schemas.microsoft.com/office/drawing/2014/main" val="444315303"/>
                    </a:ext>
                  </a:extLst>
                </a:gridCol>
                <a:gridCol w="589992">
                  <a:extLst>
                    <a:ext uri="{9D8B030D-6E8A-4147-A177-3AD203B41FA5}">
                      <a16:colId xmlns:a16="http://schemas.microsoft.com/office/drawing/2014/main" val="2268524672"/>
                    </a:ext>
                  </a:extLst>
                </a:gridCol>
              </a:tblGrid>
              <a:tr h="1911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Россыпь</a:t>
                      </a:r>
                    </a:p>
                  </a:txBody>
                  <a:tcPr marL="7951" marR="7951" marT="795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7951" marR="7951" marT="795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/>
                </a:tc>
                <a:extLst>
                  <a:ext uri="{0D108BD9-81ED-4DB2-BD59-A6C34878D82A}">
                    <a16:rowId xmlns:a16="http://schemas.microsoft.com/office/drawing/2014/main" val="3717963079"/>
                  </a:ext>
                </a:extLst>
              </a:tr>
              <a:tr h="1911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 Чёрная</a:t>
                      </a:r>
                    </a:p>
                  </a:txBody>
                  <a:tcPr marL="7951" marR="7951" marT="795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88.36</a:t>
                      </a:r>
                    </a:p>
                  </a:txBody>
                  <a:tcPr marL="7951" marR="7951" marT="7951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10.16</a:t>
                      </a:r>
                    </a:p>
                  </a:txBody>
                  <a:tcPr marL="7951" marR="7951" marT="7951" marB="0" anchor="b"/>
                </a:tc>
                <a:extLst>
                  <a:ext uri="{0D108BD9-81ED-4DB2-BD59-A6C34878D82A}">
                    <a16:rowId xmlns:a16="http://schemas.microsoft.com/office/drawing/2014/main" val="1221946825"/>
                  </a:ext>
                </a:extLst>
              </a:tr>
              <a:tr h="1911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Семениковский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лог</a:t>
                      </a:r>
                    </a:p>
                  </a:txBody>
                  <a:tcPr marL="7951" marR="7951" marT="795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951" marR="7951" marT="795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96.84</a:t>
                      </a:r>
                    </a:p>
                  </a:txBody>
                  <a:tcPr marL="7951" marR="7951" marT="7951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3.02</a:t>
                      </a:r>
                    </a:p>
                  </a:txBody>
                  <a:tcPr marL="7951" marR="7951" marT="7951" marB="0" anchor="b"/>
                </a:tc>
                <a:extLst>
                  <a:ext uri="{0D108BD9-81ED-4DB2-BD59-A6C34878D82A}">
                    <a16:rowId xmlns:a16="http://schemas.microsoft.com/office/drawing/2014/main" val="2510923082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2A8BD82-0A30-4940-A0CB-763969F5C91B}"/>
              </a:ext>
            </a:extLst>
          </p:cNvPr>
          <p:cNvSpPr txBox="1"/>
          <p:nvPr/>
        </p:nvSpPr>
        <p:spPr>
          <a:xfrm>
            <a:off x="146186" y="424764"/>
            <a:ext cx="39787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Элювиальные и </a:t>
            </a:r>
            <a:r>
              <a:rPr lang="ru-RU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ложковые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 россыпи</a:t>
            </a:r>
          </a:p>
        </p:txBody>
      </p:sp>
    </p:spTree>
    <p:extLst>
      <p:ext uri="{BB962C8B-B14F-4D97-AF65-F5344CB8AC3E}">
        <p14:creationId xmlns:p14="http://schemas.microsoft.com/office/powerpoint/2010/main" val="2235793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FE02AE-C343-4956-A4A8-6FDE7D6B0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3" y="5022317"/>
            <a:ext cx="2667426" cy="17117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DC2412-F7ED-43BA-9B7F-1C56D83E4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351" y="5157156"/>
            <a:ext cx="2746227" cy="15769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A04994-66F4-4016-B09D-F338D587E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3" y="3024696"/>
            <a:ext cx="2667426" cy="17325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5E2957-A089-46E9-AF33-4730CC12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351" y="3045504"/>
            <a:ext cx="2746227" cy="17117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2AAE15-2B68-4552-8D42-D93AEFCBE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7435" flipH="1" flipV="1">
            <a:off x="283512" y="1174364"/>
            <a:ext cx="2558644" cy="11975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50E510-9D8F-4274-90DF-8DE012BDD1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077" y="975785"/>
            <a:ext cx="2681624" cy="22985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2B9A94-3903-4B39-B30F-BE78CFE261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197" y="1105689"/>
            <a:ext cx="2409714" cy="1883013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E3BDF34-A68B-4833-B566-25916D11C491}"/>
              </a:ext>
            </a:extLst>
          </p:cNvPr>
          <p:cNvCxnSpPr>
            <a:cxnSpLocks/>
          </p:cNvCxnSpPr>
          <p:nvPr/>
        </p:nvCxnSpPr>
        <p:spPr>
          <a:xfrm flipV="1">
            <a:off x="8524374" y="916937"/>
            <a:ext cx="506504" cy="2374858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77A7A7F-3DBB-4ADA-999B-21E263DDC134}"/>
              </a:ext>
            </a:extLst>
          </p:cNvPr>
          <p:cNvGrpSpPr/>
          <p:nvPr/>
        </p:nvGrpSpPr>
        <p:grpSpPr>
          <a:xfrm>
            <a:off x="7826574" y="3505529"/>
            <a:ext cx="4066457" cy="3033575"/>
            <a:chOff x="166892" y="4773929"/>
            <a:chExt cx="2298178" cy="1805941"/>
          </a:xfrm>
        </p:grpSpPr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98EA053C-8846-4E67-924E-FEAF9003ACBC}"/>
                </a:ext>
              </a:extLst>
            </p:cNvPr>
            <p:cNvPicPr/>
            <p:nvPr/>
          </p:nvPicPr>
          <p:blipFill rotWithShape="1">
            <a:blip r:embed="rId9" cstate="print"/>
            <a:srcRect l="12206" t="4051" r="12052" b="512"/>
            <a:stretch/>
          </p:blipFill>
          <p:spPr bwMode="auto">
            <a:xfrm>
              <a:off x="166892" y="4773929"/>
              <a:ext cx="2298178" cy="1805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6FCD5D30-10D4-4620-B958-060D4AB03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61"/>
            <a:stretch/>
          </p:blipFill>
          <p:spPr>
            <a:xfrm>
              <a:off x="220973" y="5065553"/>
              <a:ext cx="2185296" cy="866617"/>
            </a:xfrm>
            <a:prstGeom prst="rect">
              <a:avLst/>
            </a:prstGeom>
          </p:spPr>
        </p:pic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809F25B-BC32-443F-AEED-FBE4374A417E}"/>
              </a:ext>
            </a:extLst>
          </p:cNvPr>
          <p:cNvSpPr/>
          <p:nvPr/>
        </p:nvSpPr>
        <p:spPr>
          <a:xfrm>
            <a:off x="75414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ИЗМЕНЕНИЕ ВНУТРЕННЕГО СТРОЕНИЯ САМОРОДНОГО ЗОЛОТА</a:t>
            </a:r>
            <a:endParaRPr lang="ru-RU" sz="20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D4817A4-796C-425E-9214-EEC43B9AD945}"/>
              </a:ext>
            </a:extLst>
          </p:cNvPr>
          <p:cNvSpPr/>
          <p:nvPr/>
        </p:nvSpPr>
        <p:spPr>
          <a:xfrm>
            <a:off x="11373438" y="0"/>
            <a:ext cx="8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cs typeface="Arial" panose="020B0604020202020204" pitchFamily="34" charset="0"/>
              </a:rPr>
              <a:t>16</a:t>
            </a:r>
            <a:endParaRPr lang="ru-RU" sz="2800" i="1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CC38067-0052-497A-83C8-F06408047B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27050" y="1262805"/>
            <a:ext cx="1614457" cy="1782699"/>
          </a:xfrm>
          <a:prstGeom prst="rect">
            <a:avLst/>
          </a:prstGeom>
        </p:spPr>
      </p:pic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6B0DD957-A820-418E-9B98-B5844A42EC1C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9962911" y="2154154"/>
            <a:ext cx="464139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C00E681-9D7E-4484-85E8-53A31229A278}"/>
              </a:ext>
            </a:extLst>
          </p:cNvPr>
          <p:cNvCxnSpPr>
            <a:cxnSpLocks/>
          </p:cNvCxnSpPr>
          <p:nvPr/>
        </p:nvCxnSpPr>
        <p:spPr>
          <a:xfrm>
            <a:off x="1623769" y="2672919"/>
            <a:ext cx="92246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1867134-3198-4797-95F2-1ED2D720CD67}"/>
              </a:ext>
            </a:extLst>
          </p:cNvPr>
          <p:cNvSpPr txBox="1"/>
          <p:nvPr/>
        </p:nvSpPr>
        <p:spPr>
          <a:xfrm>
            <a:off x="1675459" y="2295924"/>
            <a:ext cx="1177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мм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0D262E1F-9A23-46B4-A1EC-F5D903829F27}"/>
              </a:ext>
            </a:extLst>
          </p:cNvPr>
          <p:cNvCxnSpPr>
            <a:cxnSpLocks/>
          </p:cNvCxnSpPr>
          <p:nvPr/>
        </p:nvCxnSpPr>
        <p:spPr>
          <a:xfrm>
            <a:off x="3504904" y="865200"/>
            <a:ext cx="405596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8AA13AA-9EE6-4F8B-82DB-4E32E3FC9B48}"/>
              </a:ext>
            </a:extLst>
          </p:cNvPr>
          <p:cNvSpPr txBox="1"/>
          <p:nvPr/>
        </p:nvSpPr>
        <p:spPr>
          <a:xfrm>
            <a:off x="2649644" y="506345"/>
            <a:ext cx="5557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Удаление от коренного источника</a:t>
            </a:r>
          </a:p>
        </p:txBody>
      </p:sp>
    </p:spTree>
    <p:extLst>
      <p:ext uri="{BB962C8B-B14F-4D97-AF65-F5344CB8AC3E}">
        <p14:creationId xmlns:p14="http://schemas.microsoft.com/office/powerpoint/2010/main" val="1529213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38CA4E-3A13-405E-9056-9575D6F4C35B}"/>
              </a:ext>
            </a:extLst>
          </p:cNvPr>
          <p:cNvSpPr/>
          <p:nvPr/>
        </p:nvSpPr>
        <p:spPr>
          <a:xfrm>
            <a:off x="0" y="641022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ВТОРОЕ ЗАЩИЩАЕМОЕ ПОЛОЖЕНИЕ</a:t>
            </a:r>
            <a:endParaRPr lang="ru-RU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D5ED0D-5190-43BE-918B-221996B2EC9F}"/>
              </a:ext>
            </a:extLst>
          </p:cNvPr>
          <p:cNvSpPr/>
          <p:nvPr/>
        </p:nvSpPr>
        <p:spPr>
          <a:xfrm>
            <a:off x="11373438" y="0"/>
            <a:ext cx="8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cs typeface="Arial" panose="020B0604020202020204" pitchFamily="34" charset="0"/>
              </a:rPr>
              <a:t>17</a:t>
            </a:r>
            <a:endParaRPr lang="ru-RU" sz="2800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C60483F-7586-4AC6-98BA-5342A4A2EDC6}"/>
              </a:ext>
            </a:extLst>
          </p:cNvPr>
          <p:cNvSpPr/>
          <p:nvPr/>
        </p:nvSpPr>
        <p:spPr>
          <a:xfrm>
            <a:off x="331509" y="1528902"/>
            <a:ext cx="11528982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Установлена взаимосвязь изменений химического состава и внутреннего строения самородного золота в россыпях. По мере увеличения дальности транспортировки от коренного источника начиная от краевых частей золотин формируется тонкозернистый агрегат хаотически ориентированных зерен повышенной пробы.</a:t>
            </a:r>
          </a:p>
        </p:txBody>
      </p:sp>
    </p:spTree>
    <p:extLst>
      <p:ext uri="{BB962C8B-B14F-4D97-AF65-F5344CB8AC3E}">
        <p14:creationId xmlns:p14="http://schemas.microsoft.com/office/powerpoint/2010/main" val="1663700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B78CBD-80B5-4D5B-B620-4F68B04C1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26"/>
          <a:stretch/>
        </p:blipFill>
        <p:spPr>
          <a:xfrm>
            <a:off x="5839346" y="722115"/>
            <a:ext cx="4530210" cy="59416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F7CBE7-EFB7-4682-8E02-EA79A9231E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6" b="2569"/>
          <a:stretch/>
        </p:blipFill>
        <p:spPr>
          <a:xfrm>
            <a:off x="10292802" y="3888719"/>
            <a:ext cx="1707001" cy="22444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9BA1D7-A337-4497-81E7-538EA29743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22" b="2682"/>
          <a:stretch/>
        </p:blipFill>
        <p:spPr>
          <a:xfrm>
            <a:off x="10292802" y="1502877"/>
            <a:ext cx="1707002" cy="2244490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DFCC72A9-C842-4682-8030-A1F41BD3174F}"/>
              </a:ext>
            </a:extLst>
          </p:cNvPr>
          <p:cNvCxnSpPr>
            <a:cxnSpLocks/>
          </p:cNvCxnSpPr>
          <p:nvPr/>
        </p:nvCxnSpPr>
        <p:spPr>
          <a:xfrm flipH="1">
            <a:off x="10202126" y="781356"/>
            <a:ext cx="556028" cy="31369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5D9BCAB-08D3-4673-89C8-5FA3435E436F}"/>
              </a:ext>
            </a:extLst>
          </p:cNvPr>
          <p:cNvSpPr txBox="1">
            <a:spLocks/>
          </p:cNvSpPr>
          <p:nvPr/>
        </p:nvSpPr>
        <p:spPr>
          <a:xfrm>
            <a:off x="9727439" y="443961"/>
            <a:ext cx="2245456" cy="392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Высокопробная кайма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B9CD9E-E6EB-4440-9E62-FE86556180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984" r="89180" b="62395"/>
          <a:stretch/>
        </p:blipFill>
        <p:spPr>
          <a:xfrm>
            <a:off x="8672266" y="6133210"/>
            <a:ext cx="1456135" cy="5660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8605F7-96D4-4B70-AC89-A3722CD67F9D}"/>
              </a:ext>
            </a:extLst>
          </p:cNvPr>
          <p:cNvSpPr txBox="1"/>
          <p:nvPr/>
        </p:nvSpPr>
        <p:spPr>
          <a:xfrm>
            <a:off x="6360951" y="6509897"/>
            <a:ext cx="4729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Внутреннее строения самородного золота (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EBSD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CAC31D8-E48C-49D0-8661-48C997BD588A}"/>
              </a:ext>
            </a:extLst>
          </p:cNvPr>
          <p:cNvSpPr/>
          <p:nvPr/>
        </p:nvSpPr>
        <p:spPr>
          <a:xfrm>
            <a:off x="75414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ПЕРЕКРИСТАЛЛИЗАЦИЯ САМОРОДНОГО ЗОЛОТА</a:t>
            </a:r>
            <a:endParaRPr lang="ru-RU" sz="2000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A35F2F2-BF43-4B6A-B65F-89205158E5FE}"/>
              </a:ext>
            </a:extLst>
          </p:cNvPr>
          <p:cNvGrpSpPr/>
          <p:nvPr/>
        </p:nvGrpSpPr>
        <p:grpSpPr>
          <a:xfrm>
            <a:off x="192196" y="608605"/>
            <a:ext cx="5386810" cy="5807653"/>
            <a:chOff x="191733" y="836046"/>
            <a:chExt cx="5386810" cy="580765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A2EDE01-CE0B-41B9-AFC0-FC94DEF65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1734" y="836046"/>
              <a:ext cx="5386809" cy="5807653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2A329B11-529C-496A-8FDB-567989D5B0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111"/>
            <a:stretch/>
          </p:blipFill>
          <p:spPr>
            <a:xfrm>
              <a:off x="191733" y="6216203"/>
              <a:ext cx="5386809" cy="427496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C83575D-8BA4-41DF-AC49-60A7860FDEC9}"/>
              </a:ext>
            </a:extLst>
          </p:cNvPr>
          <p:cNvSpPr txBox="1"/>
          <p:nvPr/>
        </p:nvSpPr>
        <p:spPr>
          <a:xfrm>
            <a:off x="721336" y="6470864"/>
            <a:ext cx="4729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BSE 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изображение самородного золота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492BA87-F791-42F5-BBBE-7527C4B22C67}"/>
              </a:ext>
            </a:extLst>
          </p:cNvPr>
          <p:cNvSpPr/>
          <p:nvPr/>
        </p:nvSpPr>
        <p:spPr>
          <a:xfrm>
            <a:off x="11373438" y="0"/>
            <a:ext cx="8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cs typeface="Arial" panose="020B0604020202020204" pitchFamily="34" charset="0"/>
              </a:rPr>
              <a:t>18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3751954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F77FF78-D740-49D7-80EB-BB325FBBDF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1"/>
          <a:stretch/>
        </p:blipFill>
        <p:spPr>
          <a:xfrm>
            <a:off x="5610210" y="423107"/>
            <a:ext cx="6492676" cy="6085949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744C741-9956-4188-8E9A-B3626CD99DA0}"/>
              </a:ext>
            </a:extLst>
          </p:cNvPr>
          <p:cNvSpPr/>
          <p:nvPr/>
        </p:nvSpPr>
        <p:spPr>
          <a:xfrm>
            <a:off x="5438662" y="4151418"/>
            <a:ext cx="645604" cy="2588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8359B9C-A51F-4B63-BE10-CBEAE129925A}"/>
              </a:ext>
            </a:extLst>
          </p:cNvPr>
          <p:cNvSpPr/>
          <p:nvPr/>
        </p:nvSpPr>
        <p:spPr>
          <a:xfrm>
            <a:off x="11546058" y="5752372"/>
            <a:ext cx="6181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i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Au</a:t>
            </a:r>
            <a:endParaRPr lang="ru-RU" sz="1100" b="1" i="1" dirty="0">
              <a:solidFill>
                <a:schemeClr val="bg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AF92CD-D182-4C94-B164-DDF71D7FF7CF}"/>
              </a:ext>
            </a:extLst>
          </p:cNvPr>
          <p:cNvSpPr/>
          <p:nvPr/>
        </p:nvSpPr>
        <p:spPr>
          <a:xfrm>
            <a:off x="11484740" y="3507882"/>
            <a:ext cx="6181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i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Ag</a:t>
            </a:r>
            <a:endParaRPr lang="ru-RU" sz="1100" b="1" i="1" dirty="0">
              <a:solidFill>
                <a:schemeClr val="bg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11708F5-2B49-40AA-8B35-586681B649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06" b="39605"/>
          <a:stretch/>
        </p:blipFill>
        <p:spPr>
          <a:xfrm>
            <a:off x="234647" y="361383"/>
            <a:ext cx="5474949" cy="370575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B87B83B-37EE-4040-B0E7-29C6180C65C9}"/>
              </a:ext>
            </a:extLst>
          </p:cNvPr>
          <p:cNvSpPr/>
          <p:nvPr/>
        </p:nvSpPr>
        <p:spPr>
          <a:xfrm>
            <a:off x="5235540" y="1021250"/>
            <a:ext cx="645604" cy="2588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A6D54D7-DB05-4B48-8558-032BEED793BE}"/>
              </a:ext>
            </a:extLst>
          </p:cNvPr>
          <p:cNvSpPr/>
          <p:nvPr/>
        </p:nvSpPr>
        <p:spPr>
          <a:xfrm>
            <a:off x="75414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ПЕРЕКРИСТАЛЛИЗАЦИЯ САМОРОДНОГО ЗОЛОТА</a:t>
            </a:r>
            <a:endParaRPr lang="ru-RU" sz="20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5EF7A9E-A0E4-4791-A580-3E82F7483F72}"/>
              </a:ext>
            </a:extLst>
          </p:cNvPr>
          <p:cNvSpPr/>
          <p:nvPr/>
        </p:nvSpPr>
        <p:spPr>
          <a:xfrm>
            <a:off x="11373438" y="0"/>
            <a:ext cx="8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cs typeface="Arial" panose="020B0604020202020204" pitchFamily="34" charset="0"/>
              </a:rPr>
              <a:t>19</a:t>
            </a:r>
            <a:endParaRPr lang="ru-RU" sz="2800" i="1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00D788-9B2B-492F-B983-4344B33E9E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16" r="53506"/>
          <a:stretch/>
        </p:blipFill>
        <p:spPr>
          <a:xfrm>
            <a:off x="316847" y="4271801"/>
            <a:ext cx="5392749" cy="23681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0071FD-CE33-471A-8D24-DF08D24D0370}"/>
              </a:ext>
            </a:extLst>
          </p:cNvPr>
          <p:cNvSpPr txBox="1"/>
          <p:nvPr/>
        </p:nvSpPr>
        <p:spPr>
          <a:xfrm>
            <a:off x="506128" y="3987878"/>
            <a:ext cx="4729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Внутреннее строения самородного золота (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EBSD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E60B2-387D-42C6-B56B-A59B7B8C96F4}"/>
              </a:ext>
            </a:extLst>
          </p:cNvPr>
          <p:cNvSpPr txBox="1"/>
          <p:nvPr/>
        </p:nvSpPr>
        <p:spPr>
          <a:xfrm>
            <a:off x="607415" y="6550223"/>
            <a:ext cx="4729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Карты распределения элементов</a:t>
            </a:r>
          </a:p>
        </p:txBody>
      </p:sp>
    </p:spTree>
    <p:extLst>
      <p:ext uri="{BB962C8B-B14F-4D97-AF65-F5344CB8AC3E}">
        <p14:creationId xmlns:p14="http://schemas.microsoft.com/office/powerpoint/2010/main" val="2715839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011E507-E779-49D7-A5C4-507AFCE63390}"/>
              </a:ext>
            </a:extLst>
          </p:cNvPr>
          <p:cNvSpPr/>
          <p:nvPr/>
        </p:nvSpPr>
        <p:spPr>
          <a:xfrm>
            <a:off x="75414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АКТУАЛЬНОСТЬ</a:t>
            </a:r>
            <a:endParaRPr lang="ru-RU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60D2E42-F3B0-4619-8774-10EE8531AA9B}"/>
              </a:ext>
            </a:extLst>
          </p:cNvPr>
          <p:cNvSpPr/>
          <p:nvPr/>
        </p:nvSpPr>
        <p:spPr>
          <a:xfrm>
            <a:off x="11373438" y="0"/>
            <a:ext cx="8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cs typeface="Arial" panose="020B0604020202020204" pitchFamily="34" charset="0"/>
              </a:rPr>
              <a:t>2</a:t>
            </a:r>
            <a:endParaRPr lang="ru-RU" sz="2800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57AE83B-22EB-46FB-B14F-F109533FAA17}"/>
              </a:ext>
            </a:extLst>
          </p:cNvPr>
          <p:cNvSpPr/>
          <p:nvPr/>
        </p:nvSpPr>
        <p:spPr>
          <a:xfrm>
            <a:off x="331509" y="261610"/>
            <a:ext cx="11528982" cy="2632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Самородное золото является традиционным объектом минералогических исследований, в результате которых были сформированы представления о ключевых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типоморфных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признаках и возможности их применения для задач прогноза и поиска коренной минерализации. Основное внимание этих работ было направлено в первую очередь на изучение преобразования формы самородного золота в россыпях и определение коренных источников по химическому составу золота. В значительно меньшей степени были изучены вопросы внутреннего строения самородного золота, его трансформации в условиях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гипергенеза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практически не освещённой осталась проблема связи структуры и химического состава. 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1A5FBD6-4933-48DC-BC8B-0E383BB2E74F}"/>
              </a:ext>
            </a:extLst>
          </p:cNvPr>
          <p:cNvSpPr/>
          <p:nvPr/>
        </p:nvSpPr>
        <p:spPr>
          <a:xfrm>
            <a:off x="331509" y="3516586"/>
            <a:ext cx="4845377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Выщелачивание примесей из золота в россыпях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(Соколов, 1826;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McConnell, 1907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; Вернадский, 1922)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Электрохимическая коррозия золота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(Поликарпов, 1941; Петровская, </a:t>
            </a:r>
            <a:r>
              <a:rPr lang="ru-RU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Фластович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, 1952,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Groen, 1993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Выщелачивание в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корах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выветривания с последующей перекристаллизацией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(Петровская, 1973)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Нарастание «нового» золота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(Осовецкий, 2016)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4F73D75-BF9F-4F65-A019-CBBEEC5EE4BF}"/>
              </a:ext>
            </a:extLst>
          </p:cNvPr>
          <p:cNvSpPr/>
          <p:nvPr/>
        </p:nvSpPr>
        <p:spPr>
          <a:xfrm>
            <a:off x="75414" y="2993366"/>
            <a:ext cx="5608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Проблема повышенной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пробности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россыпного золота и образования высокопробных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кайм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92FE3DA-8BBF-4774-9F97-154D119AF8C8}"/>
              </a:ext>
            </a:extLst>
          </p:cNvPr>
          <p:cNvSpPr/>
          <p:nvPr/>
        </p:nvSpPr>
        <p:spPr>
          <a:xfrm>
            <a:off x="6096000" y="2993366"/>
            <a:ext cx="56089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Проблема образования самородков золота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4F8ADE1-5C97-4543-A790-F2EA44DFDD34}"/>
              </a:ext>
            </a:extLst>
          </p:cNvPr>
          <p:cNvSpPr/>
          <p:nvPr/>
        </p:nvSpPr>
        <p:spPr>
          <a:xfrm>
            <a:off x="6528061" y="3410902"/>
            <a:ext cx="4845377" cy="271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 в коренных месторождениях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(Hough et al., 2007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Butt et al., 2020)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Рост самородков в экзогенных условиях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Craw, Lilly, 2016)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Слипание частиц золота с образованием с самородков (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Биогенное образование самородков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Reith et al., 2010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85CB877-CE1A-45B0-8A35-88F3938B319D}"/>
              </a:ext>
            </a:extLst>
          </p:cNvPr>
          <p:cNvSpPr/>
          <p:nvPr/>
        </p:nvSpPr>
        <p:spPr>
          <a:xfrm>
            <a:off x="550780" y="6434081"/>
            <a:ext cx="119545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Решение этих вопросов требует детальных исследований внутреннего строения золота и его преобразования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139291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262412-9C84-4349-A261-EA8F479A7D05}"/>
              </a:ext>
            </a:extLst>
          </p:cNvPr>
          <p:cNvSpPr/>
          <p:nvPr/>
        </p:nvSpPr>
        <p:spPr>
          <a:xfrm>
            <a:off x="75414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ПЕРЕКРИСТАЛЛИЗАЦИЯ САМОРОДНОГО ЗОЛОТА</a:t>
            </a:r>
            <a:endParaRPr lang="ru-RU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02452EB-0264-4259-A3B9-7A00B8C522F1}"/>
              </a:ext>
            </a:extLst>
          </p:cNvPr>
          <p:cNvSpPr/>
          <p:nvPr/>
        </p:nvSpPr>
        <p:spPr>
          <a:xfrm>
            <a:off x="11373438" y="0"/>
            <a:ext cx="8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cs typeface="Arial" panose="020B0604020202020204" pitchFamily="34" charset="0"/>
              </a:rPr>
              <a:t>20</a:t>
            </a:r>
            <a:endParaRPr lang="ru-RU" sz="2800" i="1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0D2DAE7-FA91-4575-9CCD-61134E26B189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676" y="682183"/>
            <a:ext cx="2797406" cy="253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3D3B7908-B130-45EE-958D-C411DA4BBECE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2564" y="681816"/>
            <a:ext cx="2797406" cy="253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A6585E-5B31-406A-86F7-A03092013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954" y="3214672"/>
            <a:ext cx="3518459" cy="30056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E6D2D6A-2A8F-4202-835F-71CE9864D6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" y="3214855"/>
            <a:ext cx="3518458" cy="3005647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ADBEA163-4842-4C66-A811-B237587E3A23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7804" y="681449"/>
            <a:ext cx="2797406" cy="253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08ACB90-DF9B-4FAE-B8E2-706FBC3A3D37}"/>
              </a:ext>
            </a:extLst>
          </p:cNvPr>
          <p:cNvSpPr/>
          <p:nvPr/>
        </p:nvSpPr>
        <p:spPr>
          <a:xfrm>
            <a:off x="7393581" y="928961"/>
            <a:ext cx="4802144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По мере переноса в гидродинамическом потоке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золотины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испытывают механические деформации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Наибольшее количество деформаций накапливается в краевых частях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Накапливающиеся дефекты кристаллической решётки и дислокации приводят к перекристаллизации деформированных участков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Перемещение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межзерновых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границ в процессе перекристаллизации делает возможным вынос примесей из золота растворами, движущимися по границам зёрен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В результате перекристаллизации, сопровождающейся выносом примесей, образуются высокопробные каймы, лишённые механических деформаций</a:t>
            </a:r>
          </a:p>
        </p:txBody>
      </p:sp>
    </p:spTree>
    <p:extLst>
      <p:ext uri="{BB962C8B-B14F-4D97-AF65-F5344CB8AC3E}">
        <p14:creationId xmlns:p14="http://schemas.microsoft.com/office/powerpoint/2010/main" val="3551553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073888D-865B-491D-8B98-DFA64EC7BC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888733"/>
              </p:ext>
            </p:extLst>
          </p:nvPr>
        </p:nvGraphicFramePr>
        <p:xfrm>
          <a:off x="4615706" y="4778447"/>
          <a:ext cx="7576294" cy="170100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625173">
                  <a:extLst>
                    <a:ext uri="{9D8B030D-6E8A-4147-A177-3AD203B41FA5}">
                      <a16:colId xmlns:a16="http://schemas.microsoft.com/office/drawing/2014/main" val="3738225485"/>
                    </a:ext>
                  </a:extLst>
                </a:gridCol>
                <a:gridCol w="467917">
                  <a:extLst>
                    <a:ext uri="{9D8B030D-6E8A-4147-A177-3AD203B41FA5}">
                      <a16:colId xmlns:a16="http://schemas.microsoft.com/office/drawing/2014/main" val="905527289"/>
                    </a:ext>
                  </a:extLst>
                </a:gridCol>
                <a:gridCol w="406940">
                  <a:extLst>
                    <a:ext uri="{9D8B030D-6E8A-4147-A177-3AD203B41FA5}">
                      <a16:colId xmlns:a16="http://schemas.microsoft.com/office/drawing/2014/main" val="2968441726"/>
                    </a:ext>
                  </a:extLst>
                </a:gridCol>
                <a:gridCol w="439037">
                  <a:extLst>
                    <a:ext uri="{9D8B030D-6E8A-4147-A177-3AD203B41FA5}">
                      <a16:colId xmlns:a16="http://schemas.microsoft.com/office/drawing/2014/main" val="2944987886"/>
                    </a:ext>
                  </a:extLst>
                </a:gridCol>
                <a:gridCol w="363610">
                  <a:extLst>
                    <a:ext uri="{9D8B030D-6E8A-4147-A177-3AD203B41FA5}">
                      <a16:colId xmlns:a16="http://schemas.microsoft.com/office/drawing/2014/main" val="1084201033"/>
                    </a:ext>
                  </a:extLst>
                </a:gridCol>
                <a:gridCol w="697382">
                  <a:extLst>
                    <a:ext uri="{9D8B030D-6E8A-4147-A177-3AD203B41FA5}">
                      <a16:colId xmlns:a16="http://schemas.microsoft.com/office/drawing/2014/main" val="3302878881"/>
                    </a:ext>
                  </a:extLst>
                </a:gridCol>
                <a:gridCol w="421382">
                  <a:extLst>
                    <a:ext uri="{9D8B030D-6E8A-4147-A177-3AD203B41FA5}">
                      <a16:colId xmlns:a16="http://schemas.microsoft.com/office/drawing/2014/main" val="230283630"/>
                    </a:ext>
                  </a:extLst>
                </a:gridCol>
                <a:gridCol w="491987">
                  <a:extLst>
                    <a:ext uri="{9D8B030D-6E8A-4147-A177-3AD203B41FA5}">
                      <a16:colId xmlns:a16="http://schemas.microsoft.com/office/drawing/2014/main" val="4033405225"/>
                    </a:ext>
                  </a:extLst>
                </a:gridCol>
                <a:gridCol w="508032">
                  <a:extLst>
                    <a:ext uri="{9D8B030D-6E8A-4147-A177-3AD203B41FA5}">
                      <a16:colId xmlns:a16="http://schemas.microsoft.com/office/drawing/2014/main" val="631396355"/>
                    </a:ext>
                  </a:extLst>
                </a:gridCol>
                <a:gridCol w="475939">
                  <a:extLst>
                    <a:ext uri="{9D8B030D-6E8A-4147-A177-3AD203B41FA5}">
                      <a16:colId xmlns:a16="http://schemas.microsoft.com/office/drawing/2014/main" val="3095245303"/>
                    </a:ext>
                  </a:extLst>
                </a:gridCol>
                <a:gridCol w="516056">
                  <a:extLst>
                    <a:ext uri="{9D8B030D-6E8A-4147-A177-3AD203B41FA5}">
                      <a16:colId xmlns:a16="http://schemas.microsoft.com/office/drawing/2014/main" val="2977488302"/>
                    </a:ext>
                  </a:extLst>
                </a:gridCol>
                <a:gridCol w="552090">
                  <a:extLst>
                    <a:ext uri="{9D8B030D-6E8A-4147-A177-3AD203B41FA5}">
                      <a16:colId xmlns:a16="http://schemas.microsoft.com/office/drawing/2014/main" val="4281361779"/>
                    </a:ext>
                  </a:extLst>
                </a:gridCol>
                <a:gridCol w="522475">
                  <a:extLst>
                    <a:ext uri="{9D8B030D-6E8A-4147-A177-3AD203B41FA5}">
                      <a16:colId xmlns:a16="http://schemas.microsoft.com/office/drawing/2014/main" val="4029150197"/>
                    </a:ext>
                  </a:extLst>
                </a:gridCol>
                <a:gridCol w="508032">
                  <a:extLst>
                    <a:ext uri="{9D8B030D-6E8A-4147-A177-3AD203B41FA5}">
                      <a16:colId xmlns:a16="http://schemas.microsoft.com/office/drawing/2014/main" val="3915541521"/>
                    </a:ext>
                  </a:extLst>
                </a:gridCol>
                <a:gridCol w="580242">
                  <a:extLst>
                    <a:ext uri="{9D8B030D-6E8A-4147-A177-3AD203B41FA5}">
                      <a16:colId xmlns:a16="http://schemas.microsoft.com/office/drawing/2014/main" val="3358906921"/>
                    </a:ext>
                  </a:extLst>
                </a:gridCol>
              </a:tblGrid>
              <a:tr h="2711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</a:t>
                      </a:r>
                      <a:r>
                        <a:rPr lang="ru-RU" sz="11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11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SiO</a:t>
                      </a:r>
                      <a:r>
                        <a:rPr lang="ru-RU" sz="11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ru-RU" sz="11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11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CaO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FeO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ru-RU" sz="11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11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  <a:r>
                        <a:rPr lang="ru-RU" sz="11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11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</a:t>
                      </a:r>
                      <a:r>
                        <a:rPr lang="ru-RU" sz="11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11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</a:t>
                      </a:r>
                      <a:r>
                        <a:rPr lang="ru-RU" sz="11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11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ru-RU" sz="11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11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</a:t>
                      </a:r>
                      <a:r>
                        <a:rPr lang="ru-RU" sz="11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11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Gd</a:t>
                      </a:r>
                      <a:r>
                        <a:rPr lang="ru-RU" sz="11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11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</a:t>
                      </a:r>
                      <a:r>
                        <a:rPr lang="ru-RU" sz="11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11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464831866"/>
                  </a:ext>
                </a:extLst>
              </a:tr>
              <a:tr h="2711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0.39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27.28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4.87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1.55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22.62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3.03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10.97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1.52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0.79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83.96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1738219471"/>
                  </a:ext>
                </a:extLst>
              </a:tr>
              <a:tr h="2711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0.67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26.98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4.77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1.39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6.38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5.47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17.13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1.99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8.62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1.91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3.15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1.28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79.75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1405909788"/>
                  </a:ext>
                </a:extLst>
              </a:tr>
              <a:tr h="345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1.11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2.73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21.59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4.49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1.73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8.18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23.23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1.98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8.92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1.59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75.55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717955445"/>
                  </a:ext>
                </a:extLst>
              </a:tr>
              <a:tr h="2711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28.04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1.29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9.04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24.99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2.93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9.78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1.58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2.47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1.17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87.96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2775166275"/>
                  </a:ext>
                </a:extLst>
              </a:tr>
              <a:tr h="2711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27.92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4.69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1.87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8.34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25.83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2.66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10.12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1.34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2.17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87.16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2420740730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3397C-5EA5-4FB9-9930-6399A5C38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52" y="473263"/>
            <a:ext cx="5203598" cy="39026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39BAFC-B648-4664-93A5-C5A868402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588" y="473262"/>
            <a:ext cx="5203598" cy="3902699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265BC8F-D89E-48AA-AD9C-60AFC5B1EA1A}"/>
              </a:ext>
            </a:extLst>
          </p:cNvPr>
          <p:cNvSpPr txBox="1">
            <a:spLocks/>
          </p:cNvSpPr>
          <p:nvPr/>
        </p:nvSpPr>
        <p:spPr>
          <a:xfrm>
            <a:off x="1480865" y="3776511"/>
            <a:ext cx="951249" cy="3998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Au-Ag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23FDBF-96DC-4262-81B1-B85CE1E2132F}"/>
              </a:ext>
            </a:extLst>
          </p:cNvPr>
          <p:cNvSpPr txBox="1"/>
          <p:nvPr/>
        </p:nvSpPr>
        <p:spPr>
          <a:xfrm>
            <a:off x="586551" y="4376463"/>
            <a:ext cx="5554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BSE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 изображение внутреннего строения самородного золота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D1E298-1921-4BDD-8F74-7BD31D8078EE}"/>
              </a:ext>
            </a:extLst>
          </p:cNvPr>
          <p:cNvSpPr txBox="1"/>
          <p:nvPr/>
        </p:nvSpPr>
        <p:spPr>
          <a:xfrm>
            <a:off x="8141773" y="4375962"/>
            <a:ext cx="2320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Карта распределения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endParaRPr lang="ru-R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CACD23A-3B0F-4621-B03A-F09A81BC01FD}"/>
              </a:ext>
            </a:extLst>
          </p:cNvPr>
          <p:cNvSpPr txBox="1">
            <a:spLocks/>
          </p:cNvSpPr>
          <p:nvPr/>
        </p:nvSpPr>
        <p:spPr>
          <a:xfrm>
            <a:off x="2528811" y="902471"/>
            <a:ext cx="951249" cy="3998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F3E4DEAF-152E-46D6-9949-B9DB815BDF85}"/>
              </a:ext>
            </a:extLst>
          </p:cNvPr>
          <p:cNvSpPr txBox="1">
            <a:spLocks/>
          </p:cNvSpPr>
          <p:nvPr/>
        </p:nvSpPr>
        <p:spPr>
          <a:xfrm>
            <a:off x="0" y="5078213"/>
            <a:ext cx="4819173" cy="10780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14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Участки высокопробного золота содержат многочисленные включения минерала группы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рабдофана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сложной формы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48EA2E-F574-44DB-B690-87FDA41A1F46}"/>
              </a:ext>
            </a:extLst>
          </p:cNvPr>
          <p:cNvSpPr txBox="1"/>
          <p:nvPr/>
        </p:nvSpPr>
        <p:spPr>
          <a:xfrm>
            <a:off x="6015139" y="6550223"/>
            <a:ext cx="4991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Химический состав включений в высокопробном золоте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54BF7E2-0C00-4C18-80AE-91A224798633}"/>
              </a:ext>
            </a:extLst>
          </p:cNvPr>
          <p:cNvSpPr/>
          <p:nvPr/>
        </p:nvSpPr>
        <p:spPr>
          <a:xfrm>
            <a:off x="11373438" y="0"/>
            <a:ext cx="8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cs typeface="Arial" panose="020B0604020202020204" pitchFamily="34" charset="0"/>
              </a:rPr>
              <a:t>21</a:t>
            </a:r>
            <a:endParaRPr lang="ru-RU" sz="2800" i="1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560F0E0-F370-4826-BE66-3132DCF30FE7}"/>
              </a:ext>
            </a:extLst>
          </p:cNvPr>
          <p:cNvSpPr/>
          <p:nvPr/>
        </p:nvSpPr>
        <p:spPr>
          <a:xfrm>
            <a:off x="75414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ПЕРЕОТЛОЖЕНИЕ САМОРОДНОГО ЗОЛОТА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34370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E654E8-A43C-432B-BE82-A116D3187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1" y="517322"/>
            <a:ext cx="3672242" cy="27541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FBF2E5-90BD-49FC-AFF6-EB5D4B1A6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80" y="3743778"/>
            <a:ext cx="3516319" cy="27654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3FB38F-88AE-4C52-B916-54B29341F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296" y="517322"/>
            <a:ext cx="7665194" cy="59452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C0191A-631C-42DB-978F-47205831C97A}"/>
              </a:ext>
            </a:extLst>
          </p:cNvPr>
          <p:cNvSpPr txBox="1"/>
          <p:nvPr/>
        </p:nvSpPr>
        <p:spPr>
          <a:xfrm>
            <a:off x="18040" y="3220511"/>
            <a:ext cx="464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BSE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 изображение внутреннего строения самородного золота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587EC3-42F9-4406-A49B-F5A9FB0A39DD}"/>
              </a:ext>
            </a:extLst>
          </p:cNvPr>
          <p:cNvSpPr txBox="1"/>
          <p:nvPr/>
        </p:nvSpPr>
        <p:spPr>
          <a:xfrm>
            <a:off x="4840489" y="6462559"/>
            <a:ext cx="6845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Внутреннее строения самородного золота по результатам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EBSD</a:t>
            </a:r>
            <a:endParaRPr lang="ru-R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824017-C4A4-4BC9-838F-6FB01A73C391}"/>
              </a:ext>
            </a:extLst>
          </p:cNvPr>
          <p:cNvSpPr txBox="1"/>
          <p:nvPr/>
        </p:nvSpPr>
        <p:spPr>
          <a:xfrm>
            <a:off x="1183832" y="6462559"/>
            <a:ext cx="2320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Карта распределения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endParaRPr lang="ru-R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6BB86C1-DAE4-4CFA-BD30-0D6836E228E1}"/>
              </a:ext>
            </a:extLst>
          </p:cNvPr>
          <p:cNvSpPr/>
          <p:nvPr/>
        </p:nvSpPr>
        <p:spPr>
          <a:xfrm>
            <a:off x="11373438" y="0"/>
            <a:ext cx="8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cs typeface="Arial" panose="020B0604020202020204" pitchFamily="34" charset="0"/>
              </a:rPr>
              <a:t>22</a:t>
            </a:r>
            <a:endParaRPr lang="ru-RU" sz="2800" i="1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50EEEEC-D665-49FB-91A5-0EA595C71B68}"/>
              </a:ext>
            </a:extLst>
          </p:cNvPr>
          <p:cNvSpPr/>
          <p:nvPr/>
        </p:nvSpPr>
        <p:spPr>
          <a:xfrm>
            <a:off x="75414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ПЕРЕОТЛОЖЕНИЕ САМОРОДНОГО ЗОЛОТА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42035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469776-70CE-4B2E-AA21-688E32747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2" y="132735"/>
            <a:ext cx="4454112" cy="659252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C109D7-0054-4268-8C7D-A9F901938DB6}"/>
              </a:ext>
            </a:extLst>
          </p:cNvPr>
          <p:cNvSpPr/>
          <p:nvPr/>
        </p:nvSpPr>
        <p:spPr>
          <a:xfrm>
            <a:off x="4706691" y="1517580"/>
            <a:ext cx="750846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Растворение первичного самородного золота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лигандами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способными к образованию комплексов с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Au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 избыточных свободных электронов в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корродируемой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золотине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Вынос комплексов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других примесей растворами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Отложение чистого самородного золота на поверхности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корродируемой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золотины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за счёт разности электрохимических потенциалов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236C89-C512-4CA1-84E3-89295C81745D}"/>
              </a:ext>
            </a:extLst>
          </p:cNvPr>
          <p:cNvSpPr txBox="1"/>
          <p:nvPr/>
        </p:nvSpPr>
        <p:spPr>
          <a:xfrm>
            <a:off x="641435" y="6417487"/>
            <a:ext cx="9154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Схема электрохимического рафинирования самородного золота (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self-electrorefining) 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Groen et al., 1990</a:t>
            </a:r>
            <a:endParaRPr lang="ru-R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2286E5D-3BDA-4957-9429-4EB8498F69C5}"/>
              </a:ext>
            </a:extLst>
          </p:cNvPr>
          <p:cNvSpPr/>
          <p:nvPr/>
        </p:nvSpPr>
        <p:spPr>
          <a:xfrm>
            <a:off x="75414" y="0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МОДЕЛЬ ОЧИЩЕНИЯ САМОРОДНОГО ЗОЛОТА ОТ ПРИМЕСЕЙ 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РЕЗУЛЬТАТЕ ПЕРЕОТЛОЖЕНИЯ</a:t>
            </a:r>
            <a:endParaRPr lang="ru-RU" sz="20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E52D496-A1A0-4748-AF3B-D44382F6B299}"/>
              </a:ext>
            </a:extLst>
          </p:cNvPr>
          <p:cNvSpPr/>
          <p:nvPr/>
        </p:nvSpPr>
        <p:spPr>
          <a:xfrm>
            <a:off x="11373438" y="0"/>
            <a:ext cx="8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cs typeface="Arial" panose="020B0604020202020204" pitchFamily="34" charset="0"/>
              </a:rPr>
              <a:t>23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3424711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704F1D9-7CF9-4543-8325-4FDE3C637E71}"/>
              </a:ext>
            </a:extLst>
          </p:cNvPr>
          <p:cNvSpPr txBox="1">
            <a:spLocks/>
          </p:cNvSpPr>
          <p:nvPr/>
        </p:nvSpPr>
        <p:spPr>
          <a:xfrm>
            <a:off x="620874" y="888649"/>
            <a:ext cx="3936502" cy="4292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Каймы перекристаллизации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C6A35F6-A53F-40AF-B876-A9C8FA48BE8E}"/>
              </a:ext>
            </a:extLst>
          </p:cNvPr>
          <p:cNvSpPr txBox="1">
            <a:spLocks/>
          </p:cNvSpPr>
          <p:nvPr/>
        </p:nvSpPr>
        <p:spPr>
          <a:xfrm>
            <a:off x="6966941" y="895212"/>
            <a:ext cx="3936502" cy="4292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Участки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переотложения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056C39-A389-4CA1-A3ED-01B222CAD45C}"/>
              </a:ext>
            </a:extLst>
          </p:cNvPr>
          <p:cNvSpPr/>
          <p:nvPr/>
        </p:nvSpPr>
        <p:spPr>
          <a:xfrm>
            <a:off x="75414" y="0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СТРУКТУРНЫЕ ПРИЗНАКИ ПРОЦЕССОВ ОБЛАГОРАЖИВАНИЯ ЗОЛОТА 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ГИПЕРГЕННЫХ УСЛОВИЯХ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ACF74C9-919C-4C6E-A4AE-D527F048F459}"/>
              </a:ext>
            </a:extLst>
          </p:cNvPr>
          <p:cNvSpPr/>
          <p:nvPr/>
        </p:nvSpPr>
        <p:spPr>
          <a:xfrm>
            <a:off x="11373438" y="0"/>
            <a:ext cx="8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cs typeface="Arial" panose="020B0604020202020204" pitchFamily="34" charset="0"/>
              </a:rPr>
              <a:t>24</a:t>
            </a:r>
            <a:endParaRPr lang="ru-RU" sz="2800" i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C35E37C-879B-4F57-8D8E-76C71F30D43B}"/>
              </a:ext>
            </a:extLst>
          </p:cNvPr>
          <p:cNvSpPr/>
          <p:nvPr/>
        </p:nvSpPr>
        <p:spPr>
          <a:xfrm>
            <a:off x="268815" y="1551968"/>
            <a:ext cx="509310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Гомогенный состав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перекристаллизованных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кайм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Каймы состоят из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изометричных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полиэдрических индивидов размером 1‒10 мкм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Индивиды характеризуются однородным внутренним строением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Отсутствуют минеральные включения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E7DA6CC-5A31-4B2A-8371-7B5057DAAB39}"/>
              </a:ext>
            </a:extLst>
          </p:cNvPr>
          <p:cNvSpPr/>
          <p:nvPr/>
        </p:nvSpPr>
        <p:spPr>
          <a:xfrm>
            <a:off x="5829214" y="1505184"/>
            <a:ext cx="636278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Гетерогенный состав краевых участков, реликты первичного самородного золота с примесями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Новообразованные участки состоят из удлинённых индивидов сложной форсы размером 5‒30 мкм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Распространены структуры ростовых двойников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Различная мощность участков высокопробного золота (до 200 мкм)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Включения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гипергенных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минералов</a:t>
            </a:r>
          </a:p>
        </p:txBody>
      </p:sp>
    </p:spTree>
    <p:extLst>
      <p:ext uri="{BB962C8B-B14F-4D97-AF65-F5344CB8AC3E}">
        <p14:creationId xmlns:p14="http://schemas.microsoft.com/office/powerpoint/2010/main" val="2310714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B77C9C-5E8C-4E6C-8CCB-CF09D4B1DAF5}"/>
              </a:ext>
            </a:extLst>
          </p:cNvPr>
          <p:cNvSpPr/>
          <p:nvPr/>
        </p:nvSpPr>
        <p:spPr>
          <a:xfrm>
            <a:off x="0" y="246974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ТРЕТЬЕ ЗАЩИЩАЕМОЕ ПОЛОЖЕНИЕ</a:t>
            </a:r>
            <a:endParaRPr lang="ru-RU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BA3DB9-0E3A-49D3-99B5-A749B8FA9812}"/>
              </a:ext>
            </a:extLst>
          </p:cNvPr>
          <p:cNvSpPr/>
          <p:nvPr/>
        </p:nvSpPr>
        <p:spPr>
          <a:xfrm>
            <a:off x="11373438" y="0"/>
            <a:ext cx="8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cs typeface="Arial" panose="020B0604020202020204" pitchFamily="34" charset="0"/>
              </a:rPr>
              <a:t>25</a:t>
            </a:r>
            <a:endParaRPr lang="ru-RU" sz="2800" i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24E4F59-7DCC-4286-B2A5-CE9424964663}"/>
              </a:ext>
            </a:extLst>
          </p:cNvPr>
          <p:cNvSpPr/>
          <p:nvPr/>
        </p:nvSpPr>
        <p:spPr>
          <a:xfrm>
            <a:off x="331509" y="647084"/>
            <a:ext cx="11528982" cy="5009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Предложены два механизма формирования высокопробных кайм и участков на самородном золоте в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гипергенных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условиях. Первый механизм, характерен для слабо перемещённых отложений (элювий, делювий ближнего сноса) и заключается в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переотложении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высокопробного золота на поверхности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корродируемого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первичного за счет возникновения разности электрохимических потенциалов. Второй механизм реализуется за счёт перекристаллизации механически деформированных краевых участков золотин и проявляется в аллювиально-делювиальных и аллювиальных отложениях.</a:t>
            </a:r>
          </a:p>
        </p:txBody>
      </p:sp>
    </p:spTree>
    <p:extLst>
      <p:ext uri="{BB962C8B-B14F-4D97-AF65-F5344CB8AC3E}">
        <p14:creationId xmlns:p14="http://schemas.microsoft.com/office/powerpoint/2010/main" val="3144959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12F3B8F-4D24-49B7-966C-0CB8EAE834BC}"/>
              </a:ext>
            </a:extLst>
          </p:cNvPr>
          <p:cNvSpPr/>
          <p:nvPr/>
        </p:nvSpPr>
        <p:spPr>
          <a:xfrm>
            <a:off x="0" y="246974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ЗАКЛЮЧЕНИЕ</a:t>
            </a:r>
            <a:endParaRPr lang="ru-RU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B7672A6-CAF2-45D3-9656-4F6705F30592}"/>
              </a:ext>
            </a:extLst>
          </p:cNvPr>
          <p:cNvSpPr/>
          <p:nvPr/>
        </p:nvSpPr>
        <p:spPr>
          <a:xfrm>
            <a:off x="331509" y="916581"/>
            <a:ext cx="11528982" cy="5317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результате проведённых исследований впервые на представительном материале охарактеризовано внутреннее строение самородного золота в коренных кварцевожильных месторождениях и связанных с ними россыпях.</a:t>
            </a:r>
          </a:p>
          <a:p>
            <a:pPr indent="450215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Установлено, что повышение пробы самородного золота в россыпных отложениях является следствием преобразования его внутреннего строения, вызванного механическими деформациями в ходе транспортировки.</a:t>
            </a:r>
          </a:p>
          <a:p>
            <a:pPr indent="450215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основании структурных признаков предложены две модели преобразования внутреннего строения самородного золота в экзогенных условиях.</a:t>
            </a:r>
          </a:p>
        </p:txBody>
      </p:sp>
    </p:spTree>
    <p:extLst>
      <p:ext uri="{BB962C8B-B14F-4D97-AF65-F5344CB8AC3E}">
        <p14:creationId xmlns:p14="http://schemas.microsoft.com/office/powerpoint/2010/main" val="1383968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E28135C-6163-407C-B36B-826E494C7A6D}"/>
              </a:ext>
            </a:extLst>
          </p:cNvPr>
          <p:cNvSpPr/>
          <p:nvPr/>
        </p:nvSpPr>
        <p:spPr>
          <a:xfrm>
            <a:off x="0" y="2611225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674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4C71F9-94A8-46F4-AB9A-B306C199B0C3}"/>
              </a:ext>
            </a:extLst>
          </p:cNvPr>
          <p:cNvSpPr/>
          <p:nvPr/>
        </p:nvSpPr>
        <p:spPr>
          <a:xfrm>
            <a:off x="11373438" y="0"/>
            <a:ext cx="8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cs typeface="Arial" panose="020B0604020202020204" pitchFamily="34" charset="0"/>
              </a:rPr>
              <a:t>3</a:t>
            </a:r>
            <a:endParaRPr lang="ru-RU" sz="2800" i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165DBD-C0F6-47E9-8014-1F921242B372}"/>
              </a:ext>
            </a:extLst>
          </p:cNvPr>
          <p:cNvSpPr/>
          <p:nvPr/>
        </p:nvSpPr>
        <p:spPr>
          <a:xfrm>
            <a:off x="0" y="12311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ЦЕЛЬ РАБОТЫ</a:t>
            </a:r>
            <a:endParaRPr lang="ru-RU" sz="20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4C15680-D79A-4993-B2A1-AC06F96483CC}"/>
              </a:ext>
            </a:extLst>
          </p:cNvPr>
          <p:cNvSpPr/>
          <p:nvPr/>
        </p:nvSpPr>
        <p:spPr>
          <a:xfrm>
            <a:off x="331509" y="500247"/>
            <a:ext cx="11528982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Выявление закономерностей преобразования внутреннего строения, химического состава и формы самородного золота в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гипергенных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условиях и соотнесение установленных особенностей с конкретными этапами транспортировки самородного золота из коренных источников в россыпи по результатам изучения россыпных систем в пределах Уральской и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Зайсанской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складчатых областей.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276D0D-6BE0-4442-9106-9A0A274D5BF2}"/>
              </a:ext>
            </a:extLst>
          </p:cNvPr>
          <p:cNvSpPr/>
          <p:nvPr/>
        </p:nvSpPr>
        <p:spPr>
          <a:xfrm>
            <a:off x="0" y="2538149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ЗАДАЧИ ИССЛЕДОВАНИЯ</a:t>
            </a:r>
            <a:endParaRPr lang="ru-RU" sz="20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E86C7A-CFA0-4C00-8F57-C6BF84741BC6}"/>
              </a:ext>
            </a:extLst>
          </p:cNvPr>
          <p:cNvSpPr/>
          <p:nvPr/>
        </p:nvSpPr>
        <p:spPr>
          <a:xfrm>
            <a:off x="331509" y="2938259"/>
            <a:ext cx="11528982" cy="367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Выявление внутреннего строения самородного золота методом дифракции обратно рассеянных электронов (EBSD) и их классификация.</a:t>
            </a:r>
          </a:p>
          <a:p>
            <a:pPr indent="450215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Сравнение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типоморфных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характеристик самородного золота из россыпных отложений различных генетических типов (элювиальных, делювиально-аллювиальных, аллювиальных ближнего и дальнего сноса).</a:t>
            </a:r>
          </a:p>
          <a:p>
            <a:pPr indent="450215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Установление механизмов преобразования структуры и химического состава самородного золота под действием различных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гипергенных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факторах на всех этапах его перемещения от зон коренной минерализации до россыпных отложений.</a:t>
            </a:r>
          </a:p>
        </p:txBody>
      </p:sp>
    </p:spTree>
    <p:extLst>
      <p:ext uri="{BB962C8B-B14F-4D97-AF65-F5344CB8AC3E}">
        <p14:creationId xmlns:p14="http://schemas.microsoft.com/office/powerpoint/2010/main" val="1142840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5056DE1-8598-4DB6-85F0-B96E8FFBB36F}"/>
              </a:ext>
            </a:extLst>
          </p:cNvPr>
          <p:cNvSpPr/>
          <p:nvPr/>
        </p:nvSpPr>
        <p:spPr>
          <a:xfrm>
            <a:off x="0" y="117468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НАУЧНАЯ НОВИЗНА</a:t>
            </a:r>
            <a:endParaRPr lang="ru-RU" sz="20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B1E799-0ADB-47D5-ABF3-4F6B12A23AFC}"/>
              </a:ext>
            </a:extLst>
          </p:cNvPr>
          <p:cNvSpPr/>
          <p:nvPr/>
        </p:nvSpPr>
        <p:spPr>
          <a:xfrm>
            <a:off x="11373438" y="0"/>
            <a:ext cx="8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cs typeface="Arial" panose="020B0604020202020204" pitchFamily="34" charset="0"/>
              </a:rPr>
              <a:t>4</a:t>
            </a:r>
            <a:endParaRPr lang="ru-RU" sz="2800" i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B7C0D65-298D-4E61-8115-65E8B7728E36}"/>
              </a:ext>
            </a:extLst>
          </p:cNvPr>
          <p:cNvSpPr/>
          <p:nvPr/>
        </p:nvSpPr>
        <p:spPr>
          <a:xfrm>
            <a:off x="331509" y="489221"/>
            <a:ext cx="11528982" cy="2939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Впервые с применением метода дифракции обратно рассеянных электронов на современном уровне охарактеризовано внутреннее строение самородного золота на всех этапах его движения от коренных источников до россыпей различных генетических типов.</a:t>
            </a:r>
          </a:p>
          <a:p>
            <a:pPr indent="450215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Установлена связь между изменениями внутреннего строения самородного золота и преобразованиями его химического состава.</a:t>
            </a:r>
          </a:p>
          <a:p>
            <a:pPr indent="450215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Предложены и обоснованы два различных механизма очищения самородного золота от примесей с образованием высокопробных периферических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кайм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различных экзогенных обстановках.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6313089-1E95-4120-9088-547AADC1DEA6}"/>
              </a:ext>
            </a:extLst>
          </p:cNvPr>
          <p:cNvSpPr/>
          <p:nvPr/>
        </p:nvSpPr>
        <p:spPr>
          <a:xfrm>
            <a:off x="0" y="3612539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ПРАКТИЧЕСКАЯ ЗНАЧИМОСТЬ</a:t>
            </a:r>
            <a:endParaRPr lang="ru-RU" sz="20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7F50DA-F73E-4DD6-B4EB-F26739FCC117}"/>
              </a:ext>
            </a:extLst>
          </p:cNvPr>
          <p:cNvSpPr/>
          <p:nvPr/>
        </p:nvSpPr>
        <p:spPr>
          <a:xfrm>
            <a:off x="331509" y="4066636"/>
            <a:ext cx="11528982" cy="2262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Выводы, полученные в результате решения поставленных задач, позволят повысить информативность минералогических исследований, направленных на определение коренных источников формирования россыпей. Результаты исследования внутреннего строения и химического состава самородного золота позволили выявить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типоморфные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признаки, характерные для различных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гипергенных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условий. Эти признаки могут быть использованы не только для определения дальности переноса и установления типа коренного источника, но и для реконструкции эволюции самородного золота и её корреляции с историей геологического развития района. </a:t>
            </a:r>
          </a:p>
        </p:txBody>
      </p:sp>
    </p:spTree>
    <p:extLst>
      <p:ext uri="{BB962C8B-B14F-4D97-AF65-F5344CB8AC3E}">
        <p14:creationId xmlns:p14="http://schemas.microsoft.com/office/powerpoint/2010/main" val="1329411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0F2E91-A327-4685-B965-275BE6C3AC9C}"/>
              </a:ext>
            </a:extLst>
          </p:cNvPr>
          <p:cNvSpPr/>
          <p:nvPr/>
        </p:nvSpPr>
        <p:spPr>
          <a:xfrm>
            <a:off x="75414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ФАКТИЧЕСКИЕ МАТЕРИАЛЫ И МЕТОДЫ ИССЛЕДОВАНИЯ</a:t>
            </a:r>
            <a:endParaRPr lang="ru-RU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0939119-354D-4658-B098-6B3A28881A68}"/>
              </a:ext>
            </a:extLst>
          </p:cNvPr>
          <p:cNvSpPr/>
          <p:nvPr/>
        </p:nvSpPr>
        <p:spPr>
          <a:xfrm>
            <a:off x="11373438" y="0"/>
            <a:ext cx="8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cs typeface="Arial" panose="020B0604020202020204" pitchFamily="34" charset="0"/>
              </a:rPr>
              <a:t>5</a:t>
            </a:r>
            <a:endParaRPr lang="ru-RU" sz="2800" i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C6E3C1-BAA0-4B43-83A5-84456E42EE03}"/>
              </a:ext>
            </a:extLst>
          </p:cNvPr>
          <p:cNvSpPr/>
          <p:nvPr/>
        </p:nvSpPr>
        <p:spPr>
          <a:xfrm>
            <a:off x="257665" y="523220"/>
            <a:ext cx="1176150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Основой для проведения исследований послужили материалы, собранные в период 2019–2025 гг. За это время проведены ревизионные, поисковые, разведочные и добычные работы на трёх россыпных системах в пределах Уральской складчатой области и Западно-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Калабинской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структурной зоны, в ходе которых были собраны коллекции шлиховых концентратов и знаков самородного золота.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E3B4A6D7-0E1E-447E-82C4-C0C4616DB8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045284"/>
              </p:ext>
            </p:extLst>
          </p:nvPr>
        </p:nvGraphicFramePr>
        <p:xfrm>
          <a:off x="257665" y="2360421"/>
          <a:ext cx="11396224" cy="43723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49056">
                  <a:extLst>
                    <a:ext uri="{9D8B030D-6E8A-4147-A177-3AD203B41FA5}">
                      <a16:colId xmlns:a16="http://schemas.microsoft.com/office/drawing/2014/main" val="3538817175"/>
                    </a:ext>
                  </a:extLst>
                </a:gridCol>
                <a:gridCol w="2849056">
                  <a:extLst>
                    <a:ext uri="{9D8B030D-6E8A-4147-A177-3AD203B41FA5}">
                      <a16:colId xmlns:a16="http://schemas.microsoft.com/office/drawing/2014/main" val="2923598646"/>
                    </a:ext>
                  </a:extLst>
                </a:gridCol>
                <a:gridCol w="2849056">
                  <a:extLst>
                    <a:ext uri="{9D8B030D-6E8A-4147-A177-3AD203B41FA5}">
                      <a16:colId xmlns:a16="http://schemas.microsoft.com/office/drawing/2014/main" val="160577158"/>
                    </a:ext>
                  </a:extLst>
                </a:gridCol>
                <a:gridCol w="2849056">
                  <a:extLst>
                    <a:ext uri="{9D8B030D-6E8A-4147-A177-3AD203B41FA5}">
                      <a16:colId xmlns:a16="http://schemas.microsoft.com/office/drawing/2014/main" val="1977002328"/>
                    </a:ext>
                  </a:extLst>
                </a:gridCol>
              </a:tblGrid>
              <a:tr h="610184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Предмет исследования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Методика исследования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Лаборатория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исследований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0183421"/>
                  </a:ext>
                </a:extLst>
              </a:tr>
              <a:tr h="7932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Ассоциации минералов шлиховых концентратов и включений в золоте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Электронно-зондовый микроанализ (ЭДС)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ЦКП «Геоаналитик», ИГГ УрО </a:t>
                      </a:r>
                    </a:p>
                    <a:p>
                      <a:pPr algn="ctr"/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ЮУ ФНЦ МиГ УрО РАН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Более 1500 анализов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3958793"/>
                  </a:ext>
                </a:extLst>
              </a:tr>
              <a:tr h="11147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Морфологические особенности самородного золота и рельеф поверхности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Сканирующая электронная микроскопия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РЦ «</a:t>
                      </a:r>
                      <a:r>
                        <a:rPr lang="ru-RU" sz="14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Геомодель</a:t>
                      </a:r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», СПбГУ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ЦКП «</a:t>
                      </a:r>
                      <a:r>
                        <a:rPr lang="ru-RU" sz="14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Геоаналитик</a:t>
                      </a:r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», ИГГ </a:t>
                      </a:r>
                      <a:r>
                        <a:rPr lang="ru-RU" sz="14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</a:t>
                      </a:r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РАН; ЮУ ФНЦ МиГ </a:t>
                      </a:r>
                      <a:r>
                        <a:rPr lang="ru-RU" sz="14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</a:t>
                      </a:r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РАН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620 зёрен самородного золота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9516013"/>
                  </a:ext>
                </a:extLst>
              </a:tr>
              <a:tr h="7932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Химический состав самородного золота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Электронно-зондовый микроанализ (ВДС)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ЦКП «</a:t>
                      </a:r>
                      <a:r>
                        <a:rPr lang="ru-RU" sz="14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Геоаналитик</a:t>
                      </a:r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», ИГГ </a:t>
                      </a:r>
                      <a:r>
                        <a:rPr lang="ru-RU" sz="14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</a:t>
                      </a:r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РАН; ЮУ ФНЦ МиГ </a:t>
                      </a:r>
                      <a:r>
                        <a:rPr lang="ru-RU" sz="14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</a:t>
                      </a:r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РАН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524 анализа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085743"/>
                  </a:ext>
                </a:extLst>
              </a:tr>
              <a:tr h="10311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Внутреннее строение самородного золота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Плазменное травление</a:t>
                      </a:r>
                    </a:p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Дифракция обратно-рассеянных электронов 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(EBSD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РЦ «</a:t>
                      </a:r>
                      <a:r>
                        <a:rPr lang="ru-RU" sz="14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Нанофотоника</a:t>
                      </a:r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</a:t>
                      </a:r>
                      <a:r>
                        <a:rPr lang="ru-RU" sz="14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СПБбГУ</a:t>
                      </a:r>
                      <a:endParaRPr lang="ru-RU" sz="1400" kern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РЦ «</a:t>
                      </a:r>
                      <a:r>
                        <a:rPr lang="ru-RU" sz="14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Геомодель</a:t>
                      </a:r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», СПбГУ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73 картины дифракции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2504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960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B43573-B0A4-46C8-B656-E522D03EED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6"/>
          <a:stretch/>
        </p:blipFill>
        <p:spPr>
          <a:xfrm>
            <a:off x="0" y="143539"/>
            <a:ext cx="12189630" cy="657092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7FF0FB9-06B0-434E-A9DD-3118F9AEC0ED}"/>
              </a:ext>
            </a:extLst>
          </p:cNvPr>
          <p:cNvSpPr/>
          <p:nvPr/>
        </p:nvSpPr>
        <p:spPr>
          <a:xfrm>
            <a:off x="11373438" y="0"/>
            <a:ext cx="8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cs typeface="Arial" panose="020B0604020202020204" pitchFamily="34" charset="0"/>
              </a:rPr>
              <a:t>7</a:t>
            </a:r>
            <a:endParaRPr lang="ru-RU" sz="2800" i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89894D-3F71-4D4C-897F-A902E1A46134}"/>
              </a:ext>
            </a:extLst>
          </p:cNvPr>
          <p:cNvSpPr/>
          <p:nvPr/>
        </p:nvSpPr>
        <p:spPr>
          <a:xfrm>
            <a:off x="75414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ГЕОЛОГИЧЕСКОЕ СТРОЕНИЕ МИАССКОЙ РОССЫПНОЙ ЗОНЫ</a:t>
            </a:r>
            <a:endParaRPr lang="ru-R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C7F714-1385-40A8-964A-B5BE4BCB57F7}"/>
              </a:ext>
            </a:extLst>
          </p:cNvPr>
          <p:cNvSpPr txBox="1"/>
          <p:nvPr/>
        </p:nvSpPr>
        <p:spPr>
          <a:xfrm>
            <a:off x="-88478" y="6604084"/>
            <a:ext cx="73480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Геологическое строение района россыпей Мурзинской группы 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по материалам ГГК 200/2; </a:t>
            </a:r>
            <a:r>
              <a:rPr lang="en-US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Zaykov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 et al.</a:t>
            </a: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, 2017)</a:t>
            </a:r>
          </a:p>
        </p:txBody>
      </p:sp>
    </p:spTree>
    <p:extLst>
      <p:ext uri="{BB962C8B-B14F-4D97-AF65-F5344CB8AC3E}">
        <p14:creationId xmlns:p14="http://schemas.microsoft.com/office/powerpoint/2010/main" val="416999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9B6812-931D-40F8-9A03-27BD4448BD3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921" y="300954"/>
            <a:ext cx="5120363" cy="625609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FED2D1A-2C10-4EBB-8F95-34E232865AF0}"/>
              </a:ext>
            </a:extLst>
          </p:cNvPr>
          <p:cNvSpPr/>
          <p:nvPr/>
        </p:nvSpPr>
        <p:spPr>
          <a:xfrm>
            <a:off x="75414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ГЕОЛОГИЧЕСКОЕ СТРОЕНИЕ МУРЗИНСКОЙ ГРУППЫ РОССЫПЕЙ</a:t>
            </a:r>
            <a:endParaRPr lang="ru-RU" sz="20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D7BC377-5156-4B4E-BD70-7754CF6F7336}"/>
              </a:ext>
            </a:extLst>
          </p:cNvPr>
          <p:cNvSpPr/>
          <p:nvPr/>
        </p:nvSpPr>
        <p:spPr>
          <a:xfrm>
            <a:off x="11373438" y="0"/>
            <a:ext cx="8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cs typeface="Arial" panose="020B0604020202020204" pitchFamily="34" charset="0"/>
              </a:rPr>
              <a:t>6</a:t>
            </a:r>
            <a:endParaRPr lang="ru-RU" sz="2800" i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1DD31F3-218B-4AD0-8858-66D8209587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4"/>
          <a:stretch/>
        </p:blipFill>
        <p:spPr>
          <a:xfrm>
            <a:off x="410716" y="400110"/>
            <a:ext cx="5261705" cy="519930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E770839-E629-40DE-A9A1-6690E6733C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84"/>
          <a:stretch/>
        </p:blipFill>
        <p:spPr>
          <a:xfrm>
            <a:off x="75414" y="5671080"/>
            <a:ext cx="3143392" cy="7868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B424D0C-A938-4240-9F13-54F77D433D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" t="51373" r="27" b="-589"/>
          <a:stretch/>
        </p:blipFill>
        <p:spPr>
          <a:xfrm>
            <a:off x="3272775" y="5671080"/>
            <a:ext cx="3143392" cy="786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4EEA8D-AE61-4C84-9E51-E228B56FA70B}"/>
              </a:ext>
            </a:extLst>
          </p:cNvPr>
          <p:cNvSpPr txBox="1"/>
          <p:nvPr/>
        </p:nvSpPr>
        <p:spPr>
          <a:xfrm>
            <a:off x="142110" y="6548838"/>
            <a:ext cx="6636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Геологическое строение района россыпей Мурзинской группы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по материалам ГГК 200/2)</a:t>
            </a:r>
          </a:p>
        </p:txBody>
      </p:sp>
    </p:spTree>
    <p:extLst>
      <p:ext uri="{BB962C8B-B14F-4D97-AF65-F5344CB8AC3E}">
        <p14:creationId xmlns:p14="http://schemas.microsoft.com/office/powerpoint/2010/main" val="3088528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A2F6B53F-C32E-4922-B227-507E8B99E659}"/>
              </a:ext>
            </a:extLst>
          </p:cNvPr>
          <p:cNvGrpSpPr/>
          <p:nvPr/>
        </p:nvGrpSpPr>
        <p:grpSpPr>
          <a:xfrm>
            <a:off x="142110" y="340966"/>
            <a:ext cx="6690956" cy="6218875"/>
            <a:chOff x="119582" y="299531"/>
            <a:chExt cx="6935862" cy="6446502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46465531-FBD4-4007-AC21-2A8A8F33FB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89" r="21551"/>
            <a:stretch/>
          </p:blipFill>
          <p:spPr>
            <a:xfrm>
              <a:off x="119582" y="299531"/>
              <a:ext cx="6879276" cy="6446502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8380409A-8BCE-4D8C-B530-859AE56BEC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80" t="95659" r="-965" b="-82"/>
            <a:stretch/>
          </p:blipFill>
          <p:spPr>
            <a:xfrm>
              <a:off x="5881649" y="6447453"/>
              <a:ext cx="1173795" cy="298580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648B713-CACD-4BDD-9E76-8FF115DC0318}"/>
              </a:ext>
            </a:extLst>
          </p:cNvPr>
          <p:cNvGrpSpPr/>
          <p:nvPr/>
        </p:nvGrpSpPr>
        <p:grpSpPr>
          <a:xfrm>
            <a:off x="6898677" y="4834551"/>
            <a:ext cx="5293323" cy="1990260"/>
            <a:chOff x="6898677" y="4370729"/>
            <a:chExt cx="5293323" cy="20810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CBBF9F-87EA-4D49-A114-0513FD92B045}"/>
                </a:ext>
              </a:extLst>
            </p:cNvPr>
            <p:cNvSpPr txBox="1"/>
            <p:nvPr/>
          </p:nvSpPr>
          <p:spPr>
            <a:xfrm>
              <a:off x="7482893" y="4370729"/>
              <a:ext cx="36347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latin typeface="Arial" panose="020B0604020202020204" pitchFamily="34" charset="0"/>
                  <a:cs typeface="Arial" panose="020B0604020202020204" pitchFamily="34" charset="0"/>
                </a:rPr>
                <a:t>Современный отдел. Аллювиальные отложения</a:t>
              </a: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FC9529D-859F-496A-9BAB-5B3B66B83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11" t="3496" r="25214" b="93961"/>
            <a:stretch/>
          </p:blipFill>
          <p:spPr>
            <a:xfrm>
              <a:off x="6913145" y="4425901"/>
              <a:ext cx="584216" cy="31866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4C99DF4-84C0-4A66-BCD2-E600E780E6AD}"/>
                </a:ext>
              </a:extLst>
            </p:cNvPr>
            <p:cNvSpPr txBox="1"/>
            <p:nvPr/>
          </p:nvSpPr>
          <p:spPr>
            <a:xfrm>
              <a:off x="7482893" y="4688451"/>
              <a:ext cx="44509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latin typeface="Arial" panose="020B0604020202020204" pitchFamily="34" charset="0"/>
                  <a:cs typeface="Arial" panose="020B0604020202020204" pitchFamily="34" charset="0"/>
                </a:rPr>
                <a:t>Верхнечетвертичные  аллювиальные и делювиально-аллювиальные отложения</a:t>
              </a: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3C3A29E-AB76-4511-B9B3-D911E94D6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11" t="10678" r="25214" b="86779"/>
            <a:stretch/>
          </p:blipFill>
          <p:spPr>
            <a:xfrm>
              <a:off x="6913145" y="4744564"/>
              <a:ext cx="584216" cy="31866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922660A-867C-46A1-9033-DCCE52846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75" t="29484" r="25150" b="67973"/>
            <a:stretch/>
          </p:blipFill>
          <p:spPr>
            <a:xfrm>
              <a:off x="6924575" y="5584758"/>
              <a:ext cx="584216" cy="31866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520A6E1-D0F9-4FC0-820B-DA052994E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58" t="23477" r="25267" b="73980"/>
            <a:stretch/>
          </p:blipFill>
          <p:spPr>
            <a:xfrm>
              <a:off x="6898677" y="5153871"/>
              <a:ext cx="584216" cy="31866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0AA152-289F-4089-BB6B-8C9A1B1AB6B5}"/>
                </a:ext>
              </a:extLst>
            </p:cNvPr>
            <p:cNvSpPr txBox="1"/>
            <p:nvPr/>
          </p:nvSpPr>
          <p:spPr>
            <a:xfrm>
              <a:off x="7482893" y="5088753"/>
              <a:ext cx="455359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latin typeface="Arial" panose="020B0604020202020204" pitchFamily="34" charset="0"/>
                  <a:cs typeface="Arial" panose="020B0604020202020204" pitchFamily="34" charset="0"/>
                </a:rPr>
                <a:t>Верхняя толща </a:t>
              </a:r>
              <a:r>
                <a:rPr lang="ru-RU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намюрского</a:t>
              </a:r>
              <a:r>
                <a:rPr lang="ru-RU" sz="1100" dirty="0">
                  <a:latin typeface="Arial" panose="020B0604020202020204" pitchFamily="34" charset="0"/>
                  <a:cs typeface="Arial" panose="020B0604020202020204" pitchFamily="34" charset="0"/>
                </a:rPr>
                <a:t> яруса. Средне-крупнозернистые </a:t>
              </a:r>
              <a:r>
                <a:rPr lang="ru-RU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полимиктовые</a:t>
              </a:r>
              <a:r>
                <a:rPr lang="ru-RU" sz="1100" dirty="0">
                  <a:latin typeface="Arial" panose="020B0604020202020204" pitchFamily="34" charset="0"/>
                  <a:cs typeface="Arial" panose="020B0604020202020204" pitchFamily="34" charset="0"/>
                </a:rPr>
                <a:t> песчаники с прослоями глинистых алевролитов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6DADE5-09BC-4E87-912F-8629927F38DD}"/>
                </a:ext>
              </a:extLst>
            </p:cNvPr>
            <p:cNvSpPr txBox="1"/>
            <p:nvPr/>
          </p:nvSpPr>
          <p:spPr>
            <a:xfrm>
              <a:off x="7482892" y="5524116"/>
              <a:ext cx="470910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latin typeface="Arial" panose="020B0604020202020204" pitchFamily="34" charset="0"/>
                  <a:cs typeface="Arial" panose="020B0604020202020204" pitchFamily="34" charset="0"/>
                </a:rPr>
                <a:t>Нижняя толща </a:t>
              </a:r>
              <a:r>
                <a:rPr lang="ru-RU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намюрского</a:t>
              </a:r>
              <a:r>
                <a:rPr lang="ru-RU" sz="1100" dirty="0">
                  <a:latin typeface="Arial" panose="020B0604020202020204" pitchFamily="34" charset="0"/>
                  <a:cs typeface="Arial" panose="020B0604020202020204" pitchFamily="34" charset="0"/>
                </a:rPr>
                <a:t> яруса. Мелкозернистые </a:t>
              </a:r>
              <a:r>
                <a:rPr lang="ru-RU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туфопесчаники</a:t>
              </a:r>
              <a:r>
                <a:rPr lang="ru-RU" sz="11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туффиты</a:t>
              </a:r>
              <a:r>
                <a:rPr lang="ru-RU" sz="1100" dirty="0">
                  <a:latin typeface="Arial" panose="020B0604020202020204" pitchFamily="34" charset="0"/>
                  <a:cs typeface="Arial" panose="020B0604020202020204" pitchFamily="34" charset="0"/>
                </a:rPr>
                <a:t>, прослои песчаников и глинистых алевролитов</a:t>
              </a: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D77DB7B-F350-4BD7-BC30-7F7463A22C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85" t="42459" r="25200" b="55025"/>
            <a:stretch/>
          </p:blipFill>
          <p:spPr>
            <a:xfrm>
              <a:off x="6924575" y="6077008"/>
              <a:ext cx="596715" cy="31866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FCB58E-5897-437E-A0A8-7238CD162651}"/>
                </a:ext>
              </a:extLst>
            </p:cNvPr>
            <p:cNvSpPr txBox="1"/>
            <p:nvPr/>
          </p:nvSpPr>
          <p:spPr>
            <a:xfrm>
              <a:off x="7497361" y="6020896"/>
              <a:ext cx="34651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Аркалыкская</a:t>
              </a:r>
              <a:r>
                <a:rPr lang="ru-RU" sz="1100" dirty="0">
                  <a:latin typeface="Arial" panose="020B0604020202020204" pitchFamily="34" charset="0"/>
                  <a:cs typeface="Arial" panose="020B0604020202020204" pitchFamily="34" charset="0"/>
                </a:rPr>
                <a:t> свита. </a:t>
              </a:r>
              <a:r>
                <a:rPr lang="ru-RU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Переслаивание</a:t>
              </a:r>
              <a:r>
                <a:rPr lang="ru-RU" sz="1100" dirty="0">
                  <a:latin typeface="Arial" panose="020B0604020202020204" pitchFamily="34" charset="0"/>
                  <a:cs typeface="Arial" panose="020B0604020202020204" pitchFamily="34" charset="0"/>
                </a:rPr>
                <a:t> слоистых алевролитов и мелкозернистых песчаников</a:t>
              </a: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F437E58-E680-4EA4-9C83-E9FBC31041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54" t="83718" r="6673" b="10903"/>
          <a:stretch/>
        </p:blipFill>
        <p:spPr>
          <a:xfrm>
            <a:off x="7021472" y="4537727"/>
            <a:ext cx="361486" cy="3502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066CB0B-6ABF-4F16-B39C-852F0889C5BC}"/>
              </a:ext>
            </a:extLst>
          </p:cNvPr>
          <p:cNvSpPr txBox="1"/>
          <p:nvPr/>
        </p:nvSpPr>
        <p:spPr>
          <a:xfrm>
            <a:off x="7521290" y="4581410"/>
            <a:ext cx="36347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Рудопроявления золота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0346B2-BE40-4DE8-8ED6-3B8063870546}"/>
              </a:ext>
            </a:extLst>
          </p:cNvPr>
          <p:cNvSpPr txBox="1"/>
          <p:nvPr/>
        </p:nvSpPr>
        <p:spPr>
          <a:xfrm>
            <a:off x="142110" y="6548838"/>
            <a:ext cx="6636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Геологическое строение района россыпей р. Сарыбулак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по материалам Дубовского Н.В., 2017)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37C1A6A-C284-4A60-B7AF-5EC71794243B}"/>
              </a:ext>
            </a:extLst>
          </p:cNvPr>
          <p:cNvGrpSpPr/>
          <p:nvPr/>
        </p:nvGrpSpPr>
        <p:grpSpPr>
          <a:xfrm>
            <a:off x="7482892" y="549026"/>
            <a:ext cx="3929207" cy="3727624"/>
            <a:chOff x="4935893" y="104970"/>
            <a:chExt cx="6811347" cy="646190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9C3CD350-2109-45E0-989D-AA6E180F5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35893" y="104970"/>
              <a:ext cx="6811347" cy="6461900"/>
            </a:xfrm>
            <a:prstGeom prst="rect">
              <a:avLst/>
            </a:prstGeom>
          </p:spPr>
        </p:pic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D2E578D6-13C8-4B10-B64D-1F6A76D15C84}"/>
                </a:ext>
              </a:extLst>
            </p:cNvPr>
            <p:cNvSpPr/>
            <p:nvPr/>
          </p:nvSpPr>
          <p:spPr>
            <a:xfrm>
              <a:off x="9395927" y="139959"/>
              <a:ext cx="2248677" cy="1623527"/>
            </a:xfrm>
            <a:custGeom>
              <a:avLst/>
              <a:gdLst>
                <a:gd name="connsiteX0" fmla="*/ 2118049 w 2248677"/>
                <a:gd name="connsiteY0" fmla="*/ 1623527 h 1623527"/>
                <a:gd name="connsiteX1" fmla="*/ 970383 w 2248677"/>
                <a:gd name="connsiteY1" fmla="*/ 1614196 h 1623527"/>
                <a:gd name="connsiteX2" fmla="*/ 550506 w 2248677"/>
                <a:gd name="connsiteY2" fmla="*/ 1371600 h 1623527"/>
                <a:gd name="connsiteX3" fmla="*/ 279918 w 2248677"/>
                <a:gd name="connsiteY3" fmla="*/ 1026368 h 1623527"/>
                <a:gd name="connsiteX4" fmla="*/ 27991 w 2248677"/>
                <a:gd name="connsiteY4" fmla="*/ 914400 h 1623527"/>
                <a:gd name="connsiteX5" fmla="*/ 0 w 2248677"/>
                <a:gd name="connsiteY5" fmla="*/ 65314 h 1623527"/>
                <a:gd name="connsiteX6" fmla="*/ 1464906 w 2248677"/>
                <a:gd name="connsiteY6" fmla="*/ 27992 h 1623527"/>
                <a:gd name="connsiteX7" fmla="*/ 2080726 w 2248677"/>
                <a:gd name="connsiteY7" fmla="*/ 0 h 1623527"/>
                <a:gd name="connsiteX8" fmla="*/ 2248677 w 2248677"/>
                <a:gd name="connsiteY8" fmla="*/ 242596 h 1623527"/>
                <a:gd name="connsiteX9" fmla="*/ 2118049 w 2248677"/>
                <a:gd name="connsiteY9" fmla="*/ 1623527 h 162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48677" h="1623527">
                  <a:moveTo>
                    <a:pt x="2118049" y="1623527"/>
                  </a:moveTo>
                  <a:lnTo>
                    <a:pt x="970383" y="1614196"/>
                  </a:lnTo>
                  <a:lnTo>
                    <a:pt x="550506" y="1371600"/>
                  </a:lnTo>
                  <a:lnTo>
                    <a:pt x="279918" y="1026368"/>
                  </a:lnTo>
                  <a:lnTo>
                    <a:pt x="27991" y="914400"/>
                  </a:lnTo>
                  <a:lnTo>
                    <a:pt x="0" y="65314"/>
                  </a:lnTo>
                  <a:lnTo>
                    <a:pt x="1464906" y="27992"/>
                  </a:lnTo>
                  <a:lnTo>
                    <a:pt x="2080726" y="0"/>
                  </a:lnTo>
                  <a:lnTo>
                    <a:pt x="2248677" y="242596"/>
                  </a:lnTo>
                  <a:lnTo>
                    <a:pt x="2118049" y="1623527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6856EC8-08DB-476C-8D1C-FAC537EA4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603"/>
            <a:stretch/>
          </p:blipFill>
          <p:spPr>
            <a:xfrm>
              <a:off x="9454340" y="196410"/>
              <a:ext cx="2268068" cy="931350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01E0BF0-588C-4792-8D37-5551A638C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42"/>
            <a:stretch/>
          </p:blipFill>
          <p:spPr>
            <a:xfrm>
              <a:off x="9890760" y="196410"/>
              <a:ext cx="1831648" cy="1304468"/>
            </a:xfrm>
            <a:prstGeom prst="rect">
              <a:avLst/>
            </a:prstGeom>
          </p:spPr>
        </p:pic>
        <p:sp>
          <p:nvSpPr>
            <p:cNvPr id="33" name="Звезда: 5 точек 32">
              <a:extLst>
                <a:ext uri="{FF2B5EF4-FFF2-40B4-BE49-F238E27FC236}">
                  <a16:creationId xmlns:a16="http://schemas.microsoft.com/office/drawing/2014/main" id="{AD08E081-39C0-4DC4-B454-24AA0238EA1B}"/>
                </a:ext>
              </a:extLst>
            </p:cNvPr>
            <p:cNvSpPr/>
            <p:nvPr/>
          </p:nvSpPr>
          <p:spPr>
            <a:xfrm>
              <a:off x="8107886" y="2464526"/>
              <a:ext cx="233680" cy="233680"/>
            </a:xfrm>
            <a:prstGeom prst="star5">
              <a:avLst/>
            </a:prstGeom>
            <a:solidFill>
              <a:srgbClr val="FF09A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9202DD5E-95D1-4658-A7E0-64D123BE4945}"/>
              </a:ext>
            </a:extLst>
          </p:cNvPr>
          <p:cNvSpPr/>
          <p:nvPr/>
        </p:nvSpPr>
        <p:spPr>
          <a:xfrm>
            <a:off x="6714736" y="4177199"/>
            <a:ext cx="5465518" cy="314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1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Металлогенические зоны </a:t>
            </a:r>
            <a:r>
              <a:rPr lang="ru-RU" sz="11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Зайсанской</a:t>
            </a:r>
            <a:r>
              <a:rPr lang="ru-RU" sz="11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складчатости </a:t>
            </a:r>
            <a:r>
              <a:rPr lang="en-US" sz="11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</a:t>
            </a:r>
            <a:r>
              <a:rPr lang="en-US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D’yachkov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et al., 2022]</a:t>
            </a:r>
            <a:endParaRPr lang="ru-RU" sz="11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69AFE78-EE41-4498-BD0A-87114569852D}"/>
              </a:ext>
            </a:extLst>
          </p:cNvPr>
          <p:cNvSpPr/>
          <p:nvPr/>
        </p:nvSpPr>
        <p:spPr>
          <a:xfrm>
            <a:off x="75414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ГЕОЛОГИЧЕСКОЕ СТРОЕНИЕ РАЙОНА РОССЫПИ САРЫБУЛАК </a:t>
            </a:r>
            <a:endParaRPr lang="ru-RU" sz="200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FC7F8991-B5B1-4E36-A1B7-7EDF20631812}"/>
              </a:ext>
            </a:extLst>
          </p:cNvPr>
          <p:cNvSpPr/>
          <p:nvPr/>
        </p:nvSpPr>
        <p:spPr>
          <a:xfrm>
            <a:off x="11373438" y="0"/>
            <a:ext cx="8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cs typeface="Arial" panose="020B0604020202020204" pitchFamily="34" charset="0"/>
              </a:rPr>
              <a:t>8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2929035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2D57EB-0793-403C-938C-562C4C2D9F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18" t="7160" r="19623" b="4157"/>
          <a:stretch/>
        </p:blipFill>
        <p:spPr>
          <a:xfrm>
            <a:off x="162401" y="441272"/>
            <a:ext cx="3408989" cy="298772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6926BE-5B07-46C3-A068-D0A3BB513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41" y="3590950"/>
            <a:ext cx="3023508" cy="27037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8BB165-0CEC-4DEA-89DE-49546298E5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73" t="13789" r="34354" b="10278"/>
          <a:stretch/>
        </p:blipFill>
        <p:spPr>
          <a:xfrm>
            <a:off x="3878519" y="441272"/>
            <a:ext cx="4527324" cy="55830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C25308-55AC-4E79-B2EC-34019FF56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0991" y="1291283"/>
            <a:ext cx="3428608" cy="427543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0729882-CBB5-4AA7-A40E-E8B500DF4D69}"/>
              </a:ext>
            </a:extLst>
          </p:cNvPr>
          <p:cNvSpPr/>
          <p:nvPr/>
        </p:nvSpPr>
        <p:spPr>
          <a:xfrm>
            <a:off x="75414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ВНУТРЕННЕ СТРОЕНИЕ КОРЕННОГО САМОРОДНОГО ЗОЛОТА</a:t>
            </a:r>
            <a:endParaRPr lang="ru-RU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410C78-C3D8-456F-AE3B-019C8FA49CBF}"/>
              </a:ext>
            </a:extLst>
          </p:cNvPr>
          <p:cNvSpPr txBox="1"/>
          <p:nvPr/>
        </p:nvSpPr>
        <p:spPr>
          <a:xfrm>
            <a:off x="1069521" y="750386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7E27D6-AF7D-4018-BF2D-4269BF3185AD}"/>
              </a:ext>
            </a:extLst>
          </p:cNvPr>
          <p:cNvSpPr txBox="1"/>
          <p:nvPr/>
        </p:nvSpPr>
        <p:spPr>
          <a:xfrm>
            <a:off x="2144485" y="2669780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C16A1E-4A07-4503-B260-7B0C066D0B77}"/>
              </a:ext>
            </a:extLst>
          </p:cNvPr>
          <p:cNvSpPr txBox="1"/>
          <p:nvPr/>
        </p:nvSpPr>
        <p:spPr>
          <a:xfrm>
            <a:off x="813681" y="2089693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Qz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F02D53-50E0-4B42-B73C-0658EB3E2217}"/>
              </a:ext>
            </a:extLst>
          </p:cNvPr>
          <p:cNvSpPr txBox="1"/>
          <p:nvPr/>
        </p:nvSpPr>
        <p:spPr>
          <a:xfrm>
            <a:off x="992799" y="3590950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844316-A8F0-49B5-96DE-E7AE227FC63B}"/>
              </a:ext>
            </a:extLst>
          </p:cNvPr>
          <p:cNvSpPr txBox="1"/>
          <p:nvPr/>
        </p:nvSpPr>
        <p:spPr>
          <a:xfrm>
            <a:off x="2160688" y="5098343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F2024D-5A9C-475A-86F9-9A9F1F997F17}"/>
              </a:ext>
            </a:extLst>
          </p:cNvPr>
          <p:cNvSpPr txBox="1"/>
          <p:nvPr/>
        </p:nvSpPr>
        <p:spPr>
          <a:xfrm>
            <a:off x="883916" y="5077421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Qz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E82662-54A6-4A97-AED5-4919A63F930B}"/>
              </a:ext>
            </a:extLst>
          </p:cNvPr>
          <p:cNvSpPr txBox="1"/>
          <p:nvPr/>
        </p:nvSpPr>
        <p:spPr>
          <a:xfrm>
            <a:off x="4768393" y="3581510"/>
            <a:ext cx="656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E372DE-68E6-45B9-BD6B-A264313D295D}"/>
              </a:ext>
            </a:extLst>
          </p:cNvPr>
          <p:cNvSpPr txBox="1"/>
          <p:nvPr/>
        </p:nvSpPr>
        <p:spPr>
          <a:xfrm>
            <a:off x="6262307" y="5454525"/>
            <a:ext cx="63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Qz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089A16-57FD-4326-A62C-92348A3446CF}"/>
              </a:ext>
            </a:extLst>
          </p:cNvPr>
          <p:cNvSpPr txBox="1"/>
          <p:nvPr/>
        </p:nvSpPr>
        <p:spPr>
          <a:xfrm>
            <a:off x="664587" y="6431597"/>
            <a:ext cx="10862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Золото-кварцевые жилы рудопроявления </a:t>
            </a:r>
            <a:r>
              <a:rPr lang="ru-RU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Сенташ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, Восточный Казахстан.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BSE 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изображения и картины дифракции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2077729-3944-447C-A40B-CA660955DBBD}"/>
              </a:ext>
            </a:extLst>
          </p:cNvPr>
          <p:cNvSpPr/>
          <p:nvPr/>
        </p:nvSpPr>
        <p:spPr>
          <a:xfrm>
            <a:off x="11373438" y="0"/>
            <a:ext cx="8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cs typeface="Arial" panose="020B0604020202020204" pitchFamily="34" charset="0"/>
              </a:rPr>
              <a:t>9</a:t>
            </a:r>
            <a:endParaRPr lang="ru-RU" sz="2800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3A0854-41BE-4966-A891-7AD1C01A37F9}"/>
              </a:ext>
            </a:extLst>
          </p:cNvPr>
          <p:cNvSpPr txBox="1"/>
          <p:nvPr/>
        </p:nvSpPr>
        <p:spPr>
          <a:xfrm>
            <a:off x="11146530" y="4942807"/>
            <a:ext cx="63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Qz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61BDA7-3018-483F-A1A7-4D57D5DA0C54}"/>
              </a:ext>
            </a:extLst>
          </p:cNvPr>
          <p:cNvSpPr txBox="1"/>
          <p:nvPr/>
        </p:nvSpPr>
        <p:spPr>
          <a:xfrm>
            <a:off x="8905713" y="2469725"/>
            <a:ext cx="656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5098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1767</Words>
  <Application>Microsoft Office PowerPoint</Application>
  <PresentationFormat>Широкоэкранный</PresentationFormat>
  <Paragraphs>416</Paragraphs>
  <Slides>27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Тема Office</vt:lpstr>
      <vt:lpstr>Структурно-вещественные признаки изменения самородного золота в россыпях, связанных с различными коренными источниками, на примере Уральской складчатой области и Калбинской структурной зоны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Результаты изучения самородного золота из россыпных систем, связанных с различными коренными источниками, на примере Уральской складчатой области и Калбинской структурной зоны</dc:title>
  <dc:creator>Козин Александр</dc:creator>
  <cp:lastModifiedBy>Козин Александр</cp:lastModifiedBy>
  <cp:revision>43</cp:revision>
  <dcterms:created xsi:type="dcterms:W3CDTF">2025-12-11T14:36:10Z</dcterms:created>
  <dcterms:modified xsi:type="dcterms:W3CDTF">2026-04-22T05:30:12Z</dcterms:modified>
</cp:coreProperties>
</file>