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2"/>
    <p:sldId id="322" r:id="rId3"/>
    <p:sldId id="357" r:id="rId4"/>
    <p:sldId id="313" r:id="rId5"/>
    <p:sldId id="343" r:id="rId6"/>
    <p:sldId id="344" r:id="rId7"/>
    <p:sldId id="332" r:id="rId8"/>
    <p:sldId id="353" r:id="rId9"/>
    <p:sldId id="345" r:id="rId10"/>
    <p:sldId id="354" r:id="rId11"/>
    <p:sldId id="331" r:id="rId12"/>
    <p:sldId id="334" r:id="rId13"/>
    <p:sldId id="335" r:id="rId14"/>
    <p:sldId id="348" r:id="rId15"/>
    <p:sldId id="342" r:id="rId16"/>
    <p:sldId id="336" r:id="rId17"/>
    <p:sldId id="355" r:id="rId18"/>
    <p:sldId id="349" r:id="rId19"/>
    <p:sldId id="337" r:id="rId20"/>
    <p:sldId id="351" r:id="rId21"/>
    <p:sldId id="356" r:id="rId22"/>
    <p:sldId id="338" r:id="rId23"/>
    <p:sldId id="339" r:id="rId24"/>
    <p:sldId id="340" r:id="rId25"/>
    <p:sldId id="341" r:id="rId26"/>
    <p:sldId id="330" r:id="rId27"/>
    <p:sldId id="31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5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2485" autoAdjust="0"/>
  </p:normalViewPr>
  <p:slideViewPr>
    <p:cSldViewPr showGuides="1">
      <p:cViewPr varScale="1">
        <p:scale>
          <a:sx n="79" d="100"/>
          <a:sy n="79" d="100"/>
        </p:scale>
        <p:origin x="768" y="77"/>
      </p:cViewPr>
      <p:guideLst>
        <p:guide orient="horz" pos="2145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80C5B-9FD0-4B26-8A0A-41F14A861198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D1DB2-CAFC-462B-8D09-D46B790F3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481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698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11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7ED2A-2993-4173-AA56-173E69A990CB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6DDA3-53F4-40DB-AD4B-C159CAEDDE6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15680" y="88107"/>
            <a:ext cx="556861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800" b="1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-8467" y="-1179407"/>
            <a:ext cx="2051473" cy="19685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en-US" altLang="ru-RU" sz="266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imes New Roman" panose="02020603050405020304"/>
              <a:cs typeface="Tahoma" panose="020B0604030504040204" pitchFamily="34" charset="0"/>
            </a:endParaRPr>
          </a:p>
        </p:txBody>
      </p:sp>
      <p:pic>
        <p:nvPicPr>
          <p:cNvPr id="5" name="Picture 2" descr="C:\Users\Кислов\Desktop\ГИН СО Р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3955627"/>
            <a:ext cx="3197013" cy="14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е поле 8"/>
          <p:cNvSpPr txBox="1"/>
          <p:nvPr/>
        </p:nvSpPr>
        <p:spPr>
          <a:xfrm>
            <a:off x="47625" y="5019040"/>
            <a:ext cx="10182860" cy="1838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266700"/>
            <a:r>
              <a:rPr sz="4000" b="1" u="sng" dirty="0">
                <a:solidFill>
                  <a:srgbClr val="00B05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Кислов Е.В.</a:t>
            </a:r>
          </a:p>
          <a:p>
            <a:pPr algn="ctr" defTabSz="266700"/>
            <a:r>
              <a:rPr sz="3200" i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Геологический</a:t>
            </a:r>
            <a:r>
              <a:rPr sz="3200" i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sz="3200" i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институт</a:t>
            </a:r>
            <a:r>
              <a:rPr sz="3200" i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ru-RU" sz="3200" i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им. Н.Л. Добрецова </a:t>
            </a:r>
            <a:r>
              <a:rPr sz="3200" i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СО РАН,</a:t>
            </a:r>
            <a:r>
              <a:rPr lang="ru-RU" sz="3200" i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sz="3200" i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Улан-Удэ</a:t>
            </a:r>
            <a:endParaRPr sz="3200" i="1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pic>
        <p:nvPicPr>
          <p:cNvPr id="2" name="Изображение 1" descr="Simbo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-27940"/>
            <a:ext cx="2868507" cy="2245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Изображение 7" descr="logo-bi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480" y="3572722"/>
            <a:ext cx="2880360" cy="1812713"/>
          </a:xfrm>
          <a:prstGeom prst="rect">
            <a:avLst/>
          </a:prstGeom>
        </p:spPr>
      </p:pic>
      <p:pic>
        <p:nvPicPr>
          <p:cNvPr id="7" name="Изображение 6" descr="7-OCopLAKn4O2DVxspEBOKfp73aUG80x_mCnDsyqn-5aMu289hQUjCrGKOauRAaQ3JkENpdOe_RpQS7BxSQTynG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9620" y="44450"/>
            <a:ext cx="2484120" cy="685355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-212" y="1716193"/>
            <a:ext cx="107767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Нефрит</a:t>
            </a:r>
            <a:r>
              <a:rPr lang="en-US" alt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Оспинского</a:t>
            </a:r>
            <a:r>
              <a:rPr lang="en-US" alt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месторождения</a:t>
            </a:r>
            <a:r>
              <a:rPr lang="en-US" alt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r>
              <a:rPr lang="en-US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Восточный</a:t>
            </a:r>
            <a:r>
              <a:rPr lang="en-US" altLang="ru-RU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Саян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127548" y="0"/>
            <a:ext cx="10099887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XXXII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молодежн</a:t>
            </a:r>
            <a:r>
              <a:rPr lang="ru-RU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ая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научн</a:t>
            </a:r>
            <a:r>
              <a:rPr lang="ru-RU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ая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школ</a:t>
            </a:r>
            <a:r>
              <a:rPr lang="ru-RU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а</a:t>
            </a:r>
            <a:endParaRPr lang="en-US" altLang="en-US" sz="266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imes New Roman" panose="02020603050405020304"/>
              <a:cs typeface="Tahoma" panose="020B0604030504040204" pitchFamily="34" charset="0"/>
            </a:endParaRPr>
          </a:p>
          <a:p>
            <a:pPr algn="ctr"/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«Металлогения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древних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современных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океанов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-2026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»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</a:t>
            </a:r>
            <a:endParaRPr lang="en-US" altLang="ru-RU" sz="266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imes New Roman" panose="02020603050405020304"/>
              <a:cs typeface="Tahoma" panose="020B0604030504040204" pitchFamily="34" charset="0"/>
            </a:endParaRPr>
          </a:p>
          <a:p>
            <a:pPr algn="ctr"/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(20–24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апреля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 2026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г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.,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г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. </a:t>
            </a:r>
            <a:r>
              <a:rPr lang="en-US" altLang="en-US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Миасс</a:t>
            </a:r>
            <a:r>
              <a:rPr lang="en-US" altLang="ru-RU" sz="266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imes New Roman" panose="02020603050405020304"/>
                <a:cs typeface="Tahoma" panose="020B0604030504040204" pitchFamily="34" charset="0"/>
                <a:sym typeface="+mn-ea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ое поле 6"/>
          <p:cNvSpPr txBox="1"/>
          <p:nvPr/>
        </p:nvSpPr>
        <p:spPr>
          <a:xfrm>
            <a:off x="46778" y="2690495"/>
            <a:ext cx="12225867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7550"/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Массивный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сине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-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светлого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темного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OS-2, OS-3, OS-5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просвечивает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1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5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состав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амфибола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разных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образцах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различается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тремолита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содержанием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2.74-4.19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FeO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актинолита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5.20-10.37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FeO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амфиболе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3.97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Al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2.31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Cr</a:t>
            </a:r>
            <a:r>
              <a:rPr lang="en-US" altLang="ru-RU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O</a:t>
            </a:r>
            <a:r>
              <a:rPr lang="en-US" altLang="ru-RU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также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редко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0.43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MnO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1.10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K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O,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основном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контакте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зернами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хромита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лейстами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диопсида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</a:t>
            </a:r>
          </a:p>
        </p:txBody>
      </p:sp>
      <p:pic>
        <p:nvPicPr>
          <p:cNvPr id="8" name="Изображение 7" descr="SEI5E941FC999D_AIG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4336415"/>
            <a:ext cx="2423160" cy="251841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470785" y="4377267"/>
            <a:ext cx="3594100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829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ромит с марганцем и цинком в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актинолит-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тремолите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Os-3</a:t>
            </a:r>
          </a:p>
        </p:txBody>
      </p:sp>
      <p:pic>
        <p:nvPicPr>
          <p:cNvPr id="12" name="Изображение 11" descr="SEI5E44F8099BE_HTX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50" y="4286885"/>
            <a:ext cx="2470785" cy="2566035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3648075" y="5715000"/>
            <a:ext cx="595884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диоморфные кристаллы хромита одного состава, в крупном светлые прожилки с повышенным содержанием марганца и цинка, в окружении лейстообразных зерен диопсида, вокруг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актинолит, на удалении 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тремолит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Os-5</a:t>
            </a:r>
          </a:p>
        </p:txBody>
      </p:sp>
      <p:pic>
        <p:nvPicPr>
          <p:cNvPr id="2" name="Изображение 1" descr="Os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520" y="6350"/>
            <a:ext cx="2931160" cy="2627630"/>
          </a:xfrm>
          <a:prstGeom prst="rect">
            <a:avLst/>
          </a:prstGeom>
        </p:spPr>
      </p:pic>
      <p:pic>
        <p:nvPicPr>
          <p:cNvPr id="3" name="Изображение 2" descr="Os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585" y="-27305"/>
            <a:ext cx="3857625" cy="2773680"/>
          </a:xfrm>
          <a:prstGeom prst="rect">
            <a:avLst/>
          </a:prstGeom>
        </p:spPr>
      </p:pic>
      <p:pic>
        <p:nvPicPr>
          <p:cNvPr id="9" name="Изображение 8" descr="Os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7490" y="6350"/>
            <a:ext cx="3064510" cy="2540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-24130" y="-27305"/>
            <a:ext cx="12164907" cy="9144847"/>
          </a:xfrm>
        </p:spPr>
        <p:txBody>
          <a:bodyPr>
            <a:normAutofit/>
          </a:bodyPr>
          <a:lstStyle/>
          <a:p>
            <a:pPr marL="0" indent="354330"/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Встречается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хромит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обычно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раздробленый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тонкими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оторочками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прожилками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содержащими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5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51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MnO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9.70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одном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образце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крупные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зерна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хромита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ситцевого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облика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стабильного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состава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1.23-2.05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5.31-6.78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оторочками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включениями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хлорита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клинохлора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48-4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88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Cr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одном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образце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идиоморфные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лейстообразные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зерна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диопсида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окружают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хромит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встречаются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одиночке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скоплениях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тремолите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содержат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1.51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Al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2.07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Cr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2.33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Fe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0.54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0.66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Na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одном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образце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отмечены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мелкие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неправильно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угловатые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зерна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сростки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борнита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никелина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халькопирита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пентландита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пирротина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миллерита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герсдорфита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NiAsS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2" name="Изображение 1" descr="SEI5E944B89956_RP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75" y="2940050"/>
            <a:ext cx="2778760" cy="2889250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9092353" y="5686002"/>
            <a:ext cx="3099647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8930" algn="r" defTabSz="266700">
              <a:lnSpc>
                <a:spcPct val="107000"/>
              </a:lnSpc>
            </a:pP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C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итцевый хромит с марганцем и цинком в оторочке хлорита, вокруг тремолит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Os-3</a:t>
            </a:r>
          </a:p>
        </p:txBody>
      </p:sp>
      <p:pic>
        <p:nvPicPr>
          <p:cNvPr id="6" name="Изображение 5" descr="SEI5E458FA99F7_OE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5" y="2929890"/>
            <a:ext cx="2696845" cy="2803525"/>
          </a:xfrm>
          <a:prstGeom prst="rect">
            <a:avLst/>
          </a:prstGeom>
        </p:spPr>
      </p:pic>
      <p:pic>
        <p:nvPicPr>
          <p:cNvPr id="5" name="Изображение 4" descr="SEI5E45D9B9926_IIQ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75" y="2940685"/>
            <a:ext cx="2753360" cy="2863215"/>
          </a:xfrm>
          <a:prstGeom prst="rect">
            <a:avLst/>
          </a:prstGeom>
        </p:spPr>
      </p:pic>
      <p:pic>
        <p:nvPicPr>
          <p:cNvPr id="4" name="Изображение 3" descr="SEI5E45FC699C2_UXB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895" y="2940050"/>
            <a:ext cx="2737485" cy="284607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-8255" y="5661660"/>
            <a:ext cx="3400425" cy="1167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7211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ромит со светлыми прожилками и оторочками с цинком и марганцем, лейсты диопсида в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олите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Os-5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2999740" y="5733627"/>
            <a:ext cx="329184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893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робленый хромит, светлы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 участки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с марганцем и цинком, лейсты и обрастания диопсида, в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олите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Os-5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456257" y="5715000"/>
            <a:ext cx="2746587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099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З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ерн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хромита в окружении тонких лейст диопсида, в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олите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Os-5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7413" y="3045460"/>
            <a:ext cx="12202160" cy="1868593"/>
          </a:xfrm>
        </p:spPr>
        <p:txBody>
          <a:bodyPr/>
          <a:lstStyle/>
          <a:p>
            <a:pPr marL="29210" indent="300355">
              <a:buNone/>
            </a:pP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Зеленовато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серый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однородный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OS-4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OS-15,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просвечивающий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сложен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разными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размеру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волокнами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однородными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составу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4.89-6.30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0.66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Al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редко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0.41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Изображение 1" descr="SEI5E5532E99B7_SG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420" y="4005157"/>
            <a:ext cx="2717800" cy="28244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735955" y="5710555"/>
            <a:ext cx="3668607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труктура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однородного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по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составу, Os-15</a:t>
            </a:r>
            <a:endParaRPr lang="ru-RU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pic>
        <p:nvPicPr>
          <p:cNvPr id="5" name="Изображение 4" descr="SEI5E558FE9967_UEX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4004945"/>
            <a:ext cx="2698327" cy="280416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784052" y="4004945"/>
            <a:ext cx="3668607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5605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труктура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инол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однородного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по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составу, Os-4</a:t>
            </a:r>
            <a:endParaRPr lang="ru-RU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pic>
        <p:nvPicPr>
          <p:cNvPr id="11" name="Изображение 10" descr="Os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" y="0"/>
            <a:ext cx="5683885" cy="3173730"/>
          </a:xfrm>
          <a:prstGeom prst="rect">
            <a:avLst/>
          </a:prstGeom>
        </p:spPr>
      </p:pic>
      <p:pic>
        <p:nvPicPr>
          <p:cNvPr id="12" name="Изображение 11" descr="Os-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175" y="17780"/>
            <a:ext cx="3342640" cy="3093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-24130" y="5282565"/>
            <a:ext cx="12239625" cy="1575435"/>
          </a:xfrm>
        </p:spPr>
        <p:txBody>
          <a:bodyPr>
            <a:normAutofit lnSpcReduction="10000"/>
          </a:bodyPr>
          <a:lstStyle/>
          <a:p>
            <a:pPr marL="39370" indent="653415" defTabSz="914400">
              <a:buNone/>
              <a:tabLst>
                <a:tab pos="0" algn="l"/>
              </a:tabLst>
            </a:pP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Переливающийся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голубоватый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светло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зеленый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темно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зеленого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иногда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местами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желтоватым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оттенком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OS-8, OS-10, OS-11, OS-14, OS-16,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просвечивает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состоит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преимущественно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актинолита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реже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тремолита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струйчатого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призматического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облика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различающегося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составу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3.56-5.25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FeO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редко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1.21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Al</a:t>
            </a:r>
            <a:r>
              <a:rPr lang="en-US" altLang="ru-RU" sz="20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0.29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Cr</a:t>
            </a:r>
            <a:r>
              <a:rPr lang="en-US" altLang="ru-RU" sz="20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0.40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MnO. </a:t>
            </a:r>
          </a:p>
        </p:txBody>
      </p:sp>
      <p:pic>
        <p:nvPicPr>
          <p:cNvPr id="4" name="Изображение 3" descr="Os-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85" y="44450"/>
            <a:ext cx="3653790" cy="3623310"/>
          </a:xfrm>
          <a:prstGeom prst="rect">
            <a:avLst/>
          </a:prstGeom>
        </p:spPr>
      </p:pic>
      <p:pic>
        <p:nvPicPr>
          <p:cNvPr id="12" name="Изображение 11" descr="Os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15900" y="232410"/>
            <a:ext cx="3428365" cy="2964815"/>
          </a:xfrm>
          <a:prstGeom prst="rect">
            <a:avLst/>
          </a:prstGeom>
        </p:spPr>
      </p:pic>
      <p:pic>
        <p:nvPicPr>
          <p:cNvPr id="13" name="Изображение 12" descr="Os-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415" y="44450"/>
            <a:ext cx="3780155" cy="2655570"/>
          </a:xfrm>
          <a:prstGeom prst="rect">
            <a:avLst/>
          </a:prstGeom>
        </p:spPr>
      </p:pic>
      <p:pic>
        <p:nvPicPr>
          <p:cNvPr id="14" name="Изображение 13" descr="Os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580" y="2661920"/>
            <a:ext cx="3413760" cy="26898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EI5E56A7F9983_QWL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-27305"/>
            <a:ext cx="3894667" cy="4047913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93557" y="4179782"/>
            <a:ext cx="3848947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2740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 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труктура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тремолита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однородного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по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составу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OS-11</a:t>
            </a:r>
            <a:endParaRPr lang="ru-RU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pic>
        <p:nvPicPr>
          <p:cNvPr id="6" name="Изображение 5" descr="SEI5E664089934_ODR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70" y="0"/>
            <a:ext cx="3903980" cy="405638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007908" y="4221692"/>
            <a:ext cx="4094480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фалерит, обрастающий кобальтином и галенитом, в тремолите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OS-14</a:t>
            </a:r>
          </a:p>
        </p:txBody>
      </p:sp>
      <p:pic>
        <p:nvPicPr>
          <p:cNvPr id="8" name="Изображение 7" descr="SEI5E9613299B0_QUT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458" y="-212"/>
            <a:ext cx="3976793" cy="4133427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8212243" y="4179570"/>
            <a:ext cx="3988647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211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аленит, обрастающий брейтгауптитом, в контакте с тальк-флогопитовым агрегатом в тремолите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OS-16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0" y="5732992"/>
            <a:ext cx="12131887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9370" indent="368300" defTabSz="914400">
              <a:tabLst>
                <a:tab pos="0" algn="l"/>
              </a:tabLst>
            </a:pP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Редкие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идиоморфные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зерна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сульфидов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: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галенит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кобальтин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CoAsS,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обрастаемый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сфалеритом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галенитом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срастание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галенита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кобальтином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зерно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галенита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обрастаемого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брейтгауптитом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NiSb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контакте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тальк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-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флогопитовым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агрегатом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-48260" y="2948940"/>
            <a:ext cx="12241953" cy="1412240"/>
          </a:xfrm>
        </p:spPr>
        <p:txBody>
          <a:bodyPr/>
          <a:lstStyle/>
          <a:p>
            <a:pPr marL="0" indent="723900">
              <a:buNone/>
            </a:pPr>
            <a:r>
              <a:rPr lang="ru-RU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араллельно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-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волокнистый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зеленый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нефрит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OS-13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просвечива</a:t>
            </a:r>
            <a:r>
              <a:rPr lang="ru-RU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ет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на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1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сложен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неоднородным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структуре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составу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преимущественно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актинолитом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4.98-6.34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FeO</a:t>
            </a:r>
            <a:r>
              <a:rPr lang="en-US" alt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</a:t>
            </a:r>
            <a:endParaRPr lang="ru-RU" altLang="en-US" sz="2000"/>
          </a:p>
        </p:txBody>
      </p:sp>
      <p:pic>
        <p:nvPicPr>
          <p:cNvPr id="2" name="Изображение 1" descr="SEI5E9505C999B_YRB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3645535"/>
            <a:ext cx="3014980" cy="313309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3144097" y="4797637"/>
            <a:ext cx="6773333" cy="4432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66700">
              <a:lnSpc>
                <a:spcPct val="107000"/>
              </a:lnSpc>
            </a:pPr>
            <a:r>
              <a:rPr lang="ru-RU" sz="213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Актинолит</a:t>
            </a:r>
            <a:r>
              <a:rPr sz="213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-  различия по составу и структуре</a:t>
            </a:r>
          </a:p>
        </p:txBody>
      </p:sp>
      <p:pic>
        <p:nvPicPr>
          <p:cNvPr id="6" name="Изображение 5" descr="Os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25" y="0"/>
            <a:ext cx="5125085" cy="29870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7625" y="5373370"/>
            <a:ext cx="12192000" cy="1423670"/>
          </a:xfrm>
        </p:spPr>
        <p:txBody>
          <a:bodyPr>
            <a:normAutofit/>
          </a:bodyPr>
          <a:lstStyle/>
          <a:p>
            <a:pPr marL="11430" indent="713740">
              <a:buNone/>
            </a:pP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Рассланцованный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синевато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серовато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светло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местами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желтовато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OS-6, OS-7, OS-9, OS-12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просвечивающий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сложен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преимущественно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актинолитом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3.68-6.82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части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образцов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1.25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Al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1.40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Cr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единичные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анализы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0.27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TiO2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0.55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Na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O. </a:t>
            </a:r>
          </a:p>
        </p:txBody>
      </p:sp>
      <p:pic>
        <p:nvPicPr>
          <p:cNvPr id="10" name="Изображение 9" descr="Os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-27305"/>
            <a:ext cx="2759075" cy="2849880"/>
          </a:xfrm>
          <a:prstGeom prst="rect">
            <a:avLst/>
          </a:prstGeom>
        </p:spPr>
      </p:pic>
      <p:pic>
        <p:nvPicPr>
          <p:cNvPr id="11" name="Изображение 10" descr="Os-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915" y="45085"/>
            <a:ext cx="5571490" cy="2496185"/>
          </a:xfrm>
          <a:prstGeom prst="rect">
            <a:avLst/>
          </a:prstGeom>
        </p:spPr>
      </p:pic>
      <p:pic>
        <p:nvPicPr>
          <p:cNvPr id="12" name="Изображение 11" descr="Os-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40" y="2541270"/>
            <a:ext cx="3366770" cy="2957830"/>
          </a:xfrm>
          <a:prstGeom prst="rect">
            <a:avLst/>
          </a:prstGeom>
        </p:spPr>
      </p:pic>
      <p:pic>
        <p:nvPicPr>
          <p:cNvPr id="13" name="Изображение 12" descr="Os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165" y="2672715"/>
            <a:ext cx="4134485" cy="2700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7625" y="5157470"/>
            <a:ext cx="12188825" cy="1642745"/>
          </a:xfrm>
        </p:spPr>
        <p:txBody>
          <a:bodyPr>
            <a:normAutofit/>
          </a:bodyPr>
          <a:lstStyle/>
          <a:p>
            <a:pPr marL="0" indent="324485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половине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образцов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обнаружен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дробленый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хромит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содержанием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2.69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MnO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6.77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ZnO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особенно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светлых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участках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зерен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хромита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чаще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периферии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хромите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сатинового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облика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отмечены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включения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хлорита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галенита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Характерны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многочисленные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мелкие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пятнообразные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ксеноморфные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агрегаты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хлорита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1.70-6.04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Cr</a:t>
            </a:r>
            <a:r>
              <a:rPr lang="en-US" altLang="ru-RU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O</a:t>
            </a:r>
            <a:r>
              <a:rPr lang="en-US" altLang="ru-RU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3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зачастую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реликтами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актинолита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хромита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</a:t>
            </a:r>
            <a:endParaRPr lang="ru-RU" altLang="en-US" sz="2000"/>
          </a:p>
        </p:txBody>
      </p:sp>
      <p:pic>
        <p:nvPicPr>
          <p:cNvPr id="8" name="Изображение 7" descr="SEI5E646E2990E_WV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45" y="-75565"/>
            <a:ext cx="4050030" cy="392366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407670" y="3717290"/>
            <a:ext cx="3017520" cy="14109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9116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робленый хромит со светлыми участками и марганцем и цинком, в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олите с пятнами хлорита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OS-7</a:t>
            </a:r>
          </a:p>
        </p:txBody>
      </p:sp>
      <p:pic>
        <p:nvPicPr>
          <p:cNvPr id="10" name="Изображение 9" descr="SEI5E64D28999A_CKB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65" y="-10160"/>
            <a:ext cx="3713480" cy="386207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4022725" y="3933190"/>
            <a:ext cx="3772747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робленый хромит однородный с марганцем и цинком замещается хлоритом, вокруг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 с агрегатами хлорита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OS-7</a:t>
            </a:r>
          </a:p>
        </p:txBody>
      </p:sp>
      <p:pic>
        <p:nvPicPr>
          <p:cNvPr id="9" name="Изображение 8" descr="SEI5E651B8997D_VGW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710" y="0"/>
            <a:ext cx="3725545" cy="3874770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8296275" y="3789045"/>
            <a:ext cx="3903980" cy="1409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3020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робленое зерно хромита с варьирующими содержаниями марганца и цинка, оторочка и включения хлорита, вокруг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OS-7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EI5E470A49998_DQL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" y="-99060"/>
            <a:ext cx="3851275" cy="4002405"/>
          </a:xfrm>
          <a:prstGeom prst="rect">
            <a:avLst/>
          </a:prstGeom>
        </p:spPr>
      </p:pic>
      <p:pic>
        <p:nvPicPr>
          <p:cNvPr id="5" name="Изображение 4" descr="SEI5E539069915_WRR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280" y="0"/>
            <a:ext cx="3757930" cy="39065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-24977" y="3847677"/>
            <a:ext cx="3379893" cy="140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528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реди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актинолит-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тремолита пятнообразные агрегаты хлорита с мелкими зернами – реликтами хромита с цинком и марганцем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Os-12</a:t>
            </a:r>
            <a:endParaRPr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pic>
        <p:nvPicPr>
          <p:cNvPr id="2" name="Изображение 1" descr="SEI5E53C9A99F9_NGW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00" y="0"/>
            <a:ext cx="3707130" cy="385445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543925" y="3847465"/>
            <a:ext cx="3606165" cy="13608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44170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К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обальтин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срастании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осарситом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–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одном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анализе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52%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свинца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–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возможно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вкрапление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галенита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актинолит-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тремолите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Os-12</a:t>
            </a:r>
            <a:r>
              <a:rPr lang="en-US" altLang="ru-RU" sz="16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 </a:t>
            </a:r>
            <a:endParaRPr sz="1600">
              <a:solidFill>
                <a:srgbClr val="FF0000"/>
              </a:solidFill>
              <a:latin typeface="Calibri" panose="020F0502020204030204"/>
              <a:ea typeface="Calibri" panose="020F0502020204030204"/>
            </a:endParaRPr>
          </a:p>
          <a:p>
            <a:pPr defTabSz="266700">
              <a:lnSpc>
                <a:spcPct val="107000"/>
              </a:lnSpc>
            </a:pPr>
            <a:endParaRPr lang="en-US" altLang="en-US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1905" y="5225415"/>
            <a:ext cx="12220575" cy="1632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324485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актинолите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зерна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миллерита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пентландита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содержащего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даже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пределах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одного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сростка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13.99-43.94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Ni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2.81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% Co,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образующего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срастания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миллеритом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сугакиитом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Cu(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Fe,Ni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)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8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S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8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халькопиритом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кобальтина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срастании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осарситом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OsAsS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переменной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примесью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иридия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кобальтина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оторочкой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галенита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прожилок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аленита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сфалеритом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агрегате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хлорита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встречено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зерно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маухерита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Ni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11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As</a:t>
            </a:r>
            <a:r>
              <a:rPr lang="en-US" alt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8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079875" y="3847465"/>
            <a:ext cx="428879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86080" defTabSz="266700">
              <a:lnSpc>
                <a:spcPct val="107000"/>
              </a:lnSpc>
            </a:pPr>
            <a:r>
              <a:rPr lang="ru-RU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У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длиненный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хромит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дробленый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разными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содержаниями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марганца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цинка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окружении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и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замещаемый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по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секторам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хлоритом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ru-RU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актинолит-</a:t>
            </a:r>
            <a:r>
              <a:rPr lang="en-US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тремолите</a:t>
            </a:r>
            <a:r>
              <a:rPr lang="ru-RU" alt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Os-12</a:t>
            </a:r>
            <a:r>
              <a:rPr lang="en-US" altLang="ru-RU" sz="16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 </a:t>
            </a:r>
            <a:endParaRPr lang="en-US" altLang="ru-RU" sz="1600">
              <a:solidFill>
                <a:srgbClr val="FF0000"/>
              </a:solidFill>
              <a:latin typeface="Calibri" panose="020F0502020204030204"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3495" y="0"/>
            <a:ext cx="12146280" cy="1961515"/>
          </a:xfrm>
        </p:spPr>
        <p:txBody>
          <a:bodyPr>
            <a:normAutofit/>
          </a:bodyPr>
          <a:lstStyle/>
          <a:p>
            <a:pPr marL="0" indent="713105">
              <a:buNone/>
            </a:pP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Основные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минералы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серпентинитов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магнетит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встречающиеся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как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андрадит (</a:t>
            </a:r>
            <a:r>
              <a:rPr lang="ru-RU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иногда с хромом)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зигенит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кальцит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непуит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Хромит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отличается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составу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содержит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больше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марганца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7.48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меньше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цинка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3.75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ZnO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встречено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единственное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зерно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хлорита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содержанием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4.28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время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как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хлорит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содержит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7.45-10.9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% 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Единственное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сходство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широкое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миллерита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Изображение 4" descr="SEI5EB395999C8_GNRZ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988820"/>
            <a:ext cx="3011170" cy="30810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0" y="5253567"/>
            <a:ext cx="2672927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703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З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ерна хромита с включениями серпентина в серпентине, просечки магнетита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-128</a:t>
            </a:r>
          </a:p>
        </p:txBody>
      </p:sp>
      <p:pic>
        <p:nvPicPr>
          <p:cNvPr id="12" name="Изображение 11" descr="SEI5EB62049920_PGNZ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0" y="1961515"/>
            <a:ext cx="2936875" cy="3054350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9252373" y="5349240"/>
            <a:ext cx="2955713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грегат магнетита в серпентине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-43</a:t>
            </a:r>
          </a:p>
        </p:txBody>
      </p:sp>
      <p:pic>
        <p:nvPicPr>
          <p:cNvPr id="8" name="Изображение 7" descr="SEI5EB53E8990E_BYR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65" y="1988820"/>
            <a:ext cx="2933065" cy="304927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6279727" y="5188373"/>
            <a:ext cx="3147907" cy="140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719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З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ерно хромита с включением серпентина замещается по периферии и трещинам магнетитом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в серпентине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-146</a:t>
            </a:r>
          </a:p>
        </p:txBody>
      </p:sp>
      <p:pic>
        <p:nvPicPr>
          <p:cNvPr id="11" name="Изображение 10" descr="SEI5EB598C9934_WBM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455" y="1988820"/>
            <a:ext cx="2933065" cy="304863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2735580" y="5157047"/>
            <a:ext cx="3498427" cy="16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211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З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ерно хромита с крупным включением серпентина, почти полностью замещенное магнетитом с хромом, в серпентине агрегаты магнетита без хрома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-43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9873" y="-27305"/>
            <a:ext cx="7702128" cy="8028305"/>
          </a:xfrm>
        </p:spPr>
        <p:txBody>
          <a:bodyPr>
            <a:normAutofit/>
          </a:bodyPr>
          <a:lstStyle/>
          <a:p>
            <a:pPr marL="0" indent="360680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Нефрит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высоколиквидный ювелирно-поделочный камень, плотный агрегат амфибола тремолит-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ферроактинолитового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ряда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преимущественно тремолита, обладающий характерной спутанно-волокнистой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микроструктурой.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Нефрит особенно ценится в Китае, Новой Зеландии, на тихоокеанском побережье Северной Америки. Месторождения нефрита подразделяются на два эндогенных геолого-промышленных типа. Первый тип –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апосерпентинитовый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офиолитах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Второй тип –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аподоломитовый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тремолит-кальцитовых магнезиальных скарнах. Экзогенный геолого-промышленный тип представлен россыпями, из которых наиболее продуктивны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аллювиальные.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апосерпентинитового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нефрита характерны различные оттенки зеленого цвета, реже коричневого (табачного, болотного) и черного.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аподоломитового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нефрита характерен широкий диапазон преимущественно светлых окрасок от белого, серого до светло-зеленого (салатного), реже коричневого (медового) и черного.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Наиболее ценится яркий голубовато-зеленый нефрит с минимальным количеством зерен хромита, белый нефрит и переливающийся “кошачий глаз”.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 ценятся аллювиальные гальки и валуны нефрита, особенно с корочками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прокрашивания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Изображение 3" descr="Hih-OVp0hSVLcho3dScy8z7_79bKr1Qb_X8WaOkwilvSPOW8dj5FkT8V7Rdh7_NHW-BZkm_pNQuEeD97wglH4-1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4489873" cy="541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SEI5EB5C4A999C_EFW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20" y="-27305"/>
            <a:ext cx="2659380" cy="2764790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3359785" y="2565188"/>
            <a:ext cx="5554980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370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ромит замещается тонкими обрастаниями и прожилками магнетита, прожилки серпентина, магнетит в серпентине с хромом,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-43</a:t>
            </a:r>
          </a:p>
        </p:txBody>
      </p:sp>
      <p:pic>
        <p:nvPicPr>
          <p:cNvPr id="2" name="Изображение 1" descr="SEI5EB423B9967_PWU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95880" cy="269811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-24977" y="2565188"/>
            <a:ext cx="3183467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734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З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ерно хромита с включением серпентина в серпентине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-128</a:t>
            </a:r>
          </a:p>
        </p:txBody>
      </p:sp>
      <p:pic>
        <p:nvPicPr>
          <p:cNvPr id="5" name="Изображение 4" descr="SEI5EA3A109922_QUM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390" y="-27305"/>
            <a:ext cx="2511425" cy="260985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8616527" y="2493222"/>
            <a:ext cx="3545840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К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расивая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структура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граната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зерна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магнетита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основная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масса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серпентин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-23</a:t>
            </a:r>
          </a:p>
        </p:txBody>
      </p:sp>
      <p:pic>
        <p:nvPicPr>
          <p:cNvPr id="12" name="Изображение 11" descr="SEI5EA3B8A997A_XZB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2544445" cy="2644775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0" y="5977890"/>
            <a:ext cx="3463925" cy="8832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7401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П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ятнообразный агрегат граната с различиями по составу в серпентине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-23</a:t>
            </a:r>
          </a:p>
        </p:txBody>
      </p:sp>
      <p:pic>
        <p:nvPicPr>
          <p:cNvPr id="16" name="Изображение 15" descr="SEI5EA3CCC99AE_EDT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3429000"/>
            <a:ext cx="2669540" cy="2775585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3431540" y="6021705"/>
            <a:ext cx="5437293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3540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ерпентин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гранатовый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агрегат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хромит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ом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кальцит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ом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справа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слева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агрегаты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граната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серпентине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-23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8" name="Изображение 17" descr="SEI5EA434699B8_IBK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8670" y="3357245"/>
            <a:ext cx="2562225" cy="2664460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8292888" y="5977890"/>
            <a:ext cx="3898900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грегат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хромита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граната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магнетита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хлорит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серпентиновой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массе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агрегатами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граната</a:t>
            </a:r>
            <a:r>
              <a:rPr lang="ru-RU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ОК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-23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EI5EA536D9948_ERIQ — коп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610" y="4868"/>
            <a:ext cx="2993813" cy="3112347"/>
          </a:xfrm>
          <a:prstGeom prst="rect">
            <a:avLst/>
          </a:prstGeom>
        </p:spPr>
      </p:pic>
      <p:pic>
        <p:nvPicPr>
          <p:cNvPr id="6" name="Изображение 5" descr="SEI5EA55149969_JHD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7" y="-15240"/>
            <a:ext cx="3014133" cy="313436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-97367" y="3284855"/>
            <a:ext cx="3006513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735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хлорите ситцевые хромиты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Z-12-22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999740" y="3284855"/>
            <a:ext cx="2992755" cy="9683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0734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 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хлорите удлиненные агрегаты пентландита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Z-12-22</a:t>
            </a:r>
            <a:endParaRPr lang="en-US" altLang="ru-RU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  <a:p>
            <a:pPr defTabSz="266700">
              <a:lnSpc>
                <a:spcPct val="107000"/>
              </a:lnSpc>
            </a:pPr>
            <a:endParaRPr sz="1600">
              <a:solidFill>
                <a:srgbClr val="FF0000"/>
              </a:solidFill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</p:txBody>
      </p:sp>
      <p:pic>
        <p:nvPicPr>
          <p:cNvPr id="9" name="Изображение 8" descr="SEI5EA678099B9_NFY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275" y="0"/>
            <a:ext cx="2990427" cy="310896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9336193" y="3213312"/>
            <a:ext cx="2813473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 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кт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ите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маленькие зернышки кварца и титанита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, </a:t>
            </a:r>
            <a:r>
              <a:rPr lang="en-US" alt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Z-4-21</a:t>
            </a:r>
          </a:p>
        </p:txBody>
      </p:sp>
      <p:pic>
        <p:nvPicPr>
          <p:cNvPr id="11" name="Изображение 10" descr="SEI5EA64A69948_EPX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543" y="6773"/>
            <a:ext cx="2993813" cy="3112347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6023610" y="3213100"/>
            <a:ext cx="3411855" cy="8928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35941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Внизу актинолит,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сверху эпидот с агрегатами титанита и цирконом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</a:t>
            </a:r>
            <a:r>
              <a:rPr 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en-US" altLang="ru-RU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Z-4-21</a:t>
            </a:r>
            <a:endParaRPr lang="en-US" altLang="ru-RU" sz="16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</a:endParaRPr>
          </a:p>
          <a:p>
            <a:pPr defTabSz="266700">
              <a:lnSpc>
                <a:spcPct val="107000"/>
              </a:lnSpc>
            </a:pPr>
            <a:endParaRPr sz="1600">
              <a:solidFill>
                <a:srgbClr val="FF0000"/>
              </a:solidFill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47837" y="5228167"/>
            <a:ext cx="12236873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93065" defTabSz="266700">
              <a:spcBef>
                <a:spcPct val="0"/>
              </a:spcBef>
              <a:spcAft>
                <a:spcPct val="0"/>
              </a:spcAft>
            </a:pP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Родингитизированные интрузивные породы различаются по минеральному составу. Образец Z-12-22 сложен в основном </a:t>
            </a:r>
            <a:r>
              <a: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хлоритом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с редкими зернами ситцевого хромита и удлиненного пентландита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(апогаббровый?)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. Образец Z-4-21 сложен агрегатами </a:t>
            </a:r>
            <a:r>
              <a: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актино</a:t>
            </a:r>
            <a:r>
              <a:rPr lang="ru-RU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л</a:t>
            </a:r>
            <a:r>
              <a: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ита и эпидота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в подчиненом количестве кварц, титанит, циркон, апатит, халькопирит, троилит, галенит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(апогранитный?).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28270" y="405130"/>
            <a:ext cx="11956415" cy="9095105"/>
          </a:xfrm>
        </p:spPr>
        <p:txBody>
          <a:bodyPr>
            <a:normAutofit/>
          </a:bodyPr>
          <a:lstStyle/>
          <a:p>
            <a:pPr marL="0" indent="339725"/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Таким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образом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нефрите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обнаруживаются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реликты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минералов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серпентинитов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что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оставляет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открытым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вопрос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какому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субстрату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формировался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возможно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свежим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ультраосновным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породам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Отчетливо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выделяются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три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генерации</a:t>
            </a:r>
            <a:r>
              <a:rPr lang="ru-RU" altLang="en-US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35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тремолита </a:t>
            </a:r>
            <a:r>
              <a:rPr lang="ru-RU" altLang="en-US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ранний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изометричный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преимущественно тремолит,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замещаемый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скрытокристаллическим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спутанно</a:t>
            </a:r>
            <a:r>
              <a:rPr lang="en-US" altLang="ru-RU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волокнистым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тот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свою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очередь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волокнистым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актинолитом</a:t>
            </a:r>
            <a:r>
              <a:rPr lang="ru-RU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Зеленовато</a:t>
            </a:r>
            <a:r>
              <a:rPr lang="en-US" altLang="ru-RU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серый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дымчатый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переливающийся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кошачий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глаз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нефриты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наилучшего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качества</a:t>
            </a:r>
            <a:r>
              <a:rPr lang="ru-RU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а также параллельно-волокнистый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результат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перекристаллизации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раннего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3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состоят преимущественно из </a:t>
            </a:r>
            <a:r>
              <a:rPr lang="ru-RU" altLang="ru-RU" sz="235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актинолита с очень узким интервалом содержания железа, лишены</a:t>
            </a:r>
            <a:r>
              <a:rPr lang="en-US" altLang="ru-RU" sz="235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акцессорных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минералов</a:t>
            </a:r>
            <a:r>
              <a:rPr lang="en-US" altLang="ru-RU" sz="23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редким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исключением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низкотемпературных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сульфидов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ru-RU" sz="235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en-US" sz="2355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етаморфизм</a:t>
            </a:r>
            <a:r>
              <a:rPr lang="ru-RU" altLang="en-US" sz="235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приводит</a:t>
            </a:r>
            <a:r>
              <a:rPr lang="en-US" altLang="ru-RU" sz="23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рассланцеванию</a:t>
            </a:r>
            <a:r>
              <a:rPr lang="ru-RU" altLang="en-US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нефрита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3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также с преобладанием актинолита и </a:t>
            </a:r>
            <a:r>
              <a:rPr lang="en-US" altLang="en-US" sz="2355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развитием</a:t>
            </a:r>
            <a:r>
              <a:rPr lang="en-US" altLang="ru-RU" sz="235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хлорита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что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приводит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снижению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качества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подтверждается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реликтовым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хромитам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граната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андрадит</a:t>
            </a:r>
            <a:r>
              <a:rPr lang="en-US" altLang="ru-RU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гроссулярового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состава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Сутурин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др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., 2015),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якобы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придающего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яркую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голубовато</a:t>
            </a:r>
            <a:r>
              <a:rPr lang="en-US" altLang="ru-RU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зеленую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окраску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нефриту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Восточно</a:t>
            </a:r>
            <a:r>
              <a:rPr lang="en-US" altLang="ru-RU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Саянской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провинции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Такая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окраска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объясняется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вхождением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хрома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структуру</a:t>
            </a:r>
            <a:r>
              <a:rPr lang="en-US" altLang="ru-RU" sz="235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актинолита</a:t>
            </a:r>
            <a:r>
              <a:rPr lang="ru-RU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-т</a:t>
            </a:r>
            <a:r>
              <a:rPr lang="en-US" altLang="en-US" sz="235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ремолита</a:t>
            </a:r>
            <a:r>
              <a:rPr lang="en-US" altLang="ru-RU" sz="23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4894" y="45151"/>
            <a:ext cx="12235308" cy="9161079"/>
          </a:xfrm>
        </p:spPr>
        <p:txBody>
          <a:bodyPr>
            <a:normAutofit/>
          </a:bodyPr>
          <a:lstStyle/>
          <a:p>
            <a:pPr marL="0" indent="360680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Нефритоид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 отличается повышенным содержанием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(0.78 вес. %),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(&gt;500 г/т) 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(1550 г/т), пониженной концентрацией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3.48 вес. %. </a:t>
            </a:r>
          </a:p>
          <a:p>
            <a:pPr marL="0" indent="36068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Массивный сине-зеленый нефрит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-2, 3, 5 отличается пониженным содержанием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(0.24-0.39 вес. %), повышенным содержанием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(2.96-5.08 вес. %, в среднем 4.05 вес. %),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(&gt;500 г/т) 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(960-1550 г/т). </a:t>
            </a:r>
          </a:p>
          <a:p>
            <a:pPr marL="0" indent="36068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Переливающийся нефрит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-8, 10, 11, 14, 16 характеризуется еще более низким содержанием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(&lt;0.10-0.57 вес. %, в среднем 0.35 вес. %) и высоким содержанием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(3.28-4.96 вес. %), но концентрации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(103-&gt;500 г/т) 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(805-1220 г/т) пониженные. </a:t>
            </a:r>
          </a:p>
          <a:p>
            <a:pPr marL="0" indent="36068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Параллельно-волокнистый нефрит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-13 отличается лишь повышенным содержанием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0.59 вес. %, остальные компоненты сходны: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4.84 вес. %,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155 г/т,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1350 г/т. </a:t>
            </a:r>
          </a:p>
          <a:p>
            <a:pPr marL="0" indent="36068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Однотонный зеленовато-серый нефрит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-4, 15 характеризуется усиливающейся тенденцией: более низкое содержание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(0.20-0.31 вес. %) и высокое -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(4.72-5.80 вес. %), пониженные концентрации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(93-&gt;500 г/т) 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(550-750 г/т). </a:t>
            </a:r>
          </a:p>
          <a:p>
            <a:pPr marL="0" indent="360680"/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Рассланцованный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нефрит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-6, 7, 9, 12 в целом мало отличается от массивного сине-зеленого: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ru-RU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0.23-0.57 вес. %,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3.52-3.80 вес. %,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&gt;500 г/т 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1050-1440 г/т. </a:t>
            </a:r>
          </a:p>
          <a:p>
            <a:pPr marL="0" indent="360680"/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ерекристаллизция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нефрита ведет к снижению содержания трехвалентного железа, хрома и никеля, содержание двухвалентного железа увеличивается.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Рассланцевание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ведет к изменению химического состава нефрита.</a:t>
            </a:r>
          </a:p>
          <a:p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9965" y="45085"/>
            <a:ext cx="7339330" cy="6808470"/>
          </a:xfrm>
        </p:spPr>
        <p:txBody>
          <a:bodyPr>
            <a:normAutofit/>
          </a:bodyPr>
          <a:lstStyle/>
          <a:p>
            <a:pPr marL="0" indent="36068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Изотопный состав кислорода нефрита достаточно однородный +7.9...+9.2 ‰ δ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V-SMOW, в основном в пределах +8.3...+8.9 ‰ δ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V-SMOW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этом более тяжелый изотопный состав у однотонного зеленовато-серого нефрита +8.7...+9.2 ‰ δ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V-SMOW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более легкий у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рассланцованного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нефрита +7.9...+8.8 ‰ δ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V-SMOW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серпентинитов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Оспинского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массива более легкий изотопный состав +5.5...+6.9 ‰ δ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V-SMOW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у родингитизированных интрузивных пород, с которыми связывается формирование нефрита, более тяжелый +8.5...+9.5 ‰ δ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V-SMOW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 есть нефрит обладает промежуточными метками по отношению к двум материнским породам. Перекристаллизация ведет к утяжелению изотопного состава кислорода, а </a:t>
            </a:r>
            <a:r>
              <a:rPr 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рассланцевание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 облегчению под влиянием серпентинитов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Tahoma" panose="020B0604030504040204" pitchFamily="34" charset="0"/>
                <a:cs typeface="Calibri" panose="020F0502020204030204" charset="0"/>
              </a:rPr>
              <a:t> </a:t>
            </a:r>
          </a:p>
          <a:p>
            <a:endParaRPr lang="ru-RU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Изображение 1" descr="BEq_6_XSwS8GrP32kkTG43twfHK41wCMOlYfoWeDhKwG578Nuxu3J6iM1IT-Kklsxbfb6WsdSJ6U2sI8XBmLCbJ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4314190"/>
            <a:ext cx="3553460" cy="2539365"/>
          </a:xfrm>
          <a:prstGeom prst="rect">
            <a:avLst/>
          </a:prstGeom>
        </p:spPr>
      </p:pic>
      <p:pic>
        <p:nvPicPr>
          <p:cNvPr id="4" name="Изображение 3" descr="bcit_iJaGy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30" y="45085"/>
            <a:ext cx="3602355" cy="41649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25" y="32"/>
            <a:ext cx="12144672" cy="9109043"/>
          </a:xfrm>
        </p:spPr>
        <p:txBody>
          <a:bodyPr>
            <a:noAutofit/>
          </a:bodyPr>
          <a:lstStyle/>
          <a:p>
            <a:pPr marL="0" indent="360680" algn="ctr"/>
            <a:r>
              <a:rPr lang="ru-RU" altLang="en-US" sz="2665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ВЫВОДЫ</a:t>
            </a:r>
          </a:p>
          <a:p>
            <a:pPr marL="0" indent="360680"/>
            <a:r>
              <a:rPr lang="ru-RU" alt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ыдел</a:t>
            </a:r>
            <a:r>
              <a:rPr lang="ru-RU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ены</a:t>
            </a:r>
            <a:r>
              <a:rPr lang="ru-RU" alt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три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генерации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тремолита-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актинолита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ранний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изометричный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замещаемый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скрытокристаллическим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спутанно</a:t>
            </a:r>
            <a:r>
              <a:rPr lang="en-US" altLang="ru-RU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волокнистым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тот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свою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очередь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волокнистым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актинолитом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lang="ru-RU" alt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Я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рк</a:t>
            </a:r>
            <a:r>
              <a:rPr lang="ru-RU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ая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голубовато</a:t>
            </a:r>
            <a:r>
              <a:rPr lang="en-US" altLang="ru-RU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-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зелен</a:t>
            </a:r>
            <a:r>
              <a:rPr lang="ru-RU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ая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окраск</a:t>
            </a:r>
            <a:r>
              <a:rPr lang="ru-RU" alt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нефрит</a:t>
            </a:r>
            <a:r>
              <a:rPr lang="ru-RU" alt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а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объясняется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вхождением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хрома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структуру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тремолита</a:t>
            </a:r>
            <a:r>
              <a:rPr lang="ru-RU" alt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-а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ктинолита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</a:t>
            </a:r>
          </a:p>
          <a:p>
            <a:pPr marL="0" indent="360680"/>
            <a:endParaRPr lang="ru-RU" altLang="ru-RU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Зеленовато</a:t>
            </a:r>
            <a:r>
              <a:rPr lang="en-US" altLang="ru-RU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серый</a:t>
            </a:r>
            <a:r>
              <a:rPr lang="en-US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дымчатый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переливающийся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кошачий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глаз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нефриты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наилучшего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качества</a:t>
            </a:r>
            <a:r>
              <a:rPr lang="ru-RU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как и параллельно-волокнистый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результат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перекристаллизации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раннего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состоят преимущественно из актинолита, лишены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акцессорных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минералов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редким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исключением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низкотемпературных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сульфидов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Перекристаллизция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нефрита ведет к снижению содержания трехвалентного железа, хрома и никеля, содержание двухвалентного железа увеличивается.</a:t>
            </a:r>
          </a:p>
          <a:p>
            <a:pPr marL="0" indent="360680"/>
            <a:endParaRPr lang="ru-RU" altLang="ru-RU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ru-RU" alt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етаморфизм</a:t>
            </a:r>
            <a:r>
              <a:rPr lang="ru-RU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приводит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рассланцеванию</a:t>
            </a:r>
            <a:r>
              <a:rPr lang="ru-RU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нефрита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 сохранении исходного состава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развитием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хлорита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что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приводит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снижению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качества</a:t>
            </a:r>
            <a:r>
              <a:rPr lang="en-US" alt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Рассланцевание</a:t>
            </a:r>
            <a:r>
              <a:rPr 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не ведет к изменению химического состава нефрита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.</a:t>
            </a:r>
          </a:p>
          <a:p>
            <a:pPr marL="0" indent="360680"/>
            <a:endParaRPr lang="ru-RU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360680"/>
            <a:r>
              <a:rPr 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Изотопный состав кислорода нефрита промежуточный </a:t>
            </a:r>
            <a:r>
              <a:rPr 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отношению к двум материнским породам. Перекристаллизация ведет к утяжелению изотопного состава кислорода, а </a:t>
            </a:r>
            <a:r>
              <a:rPr lang="ru-RU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рассланцевание</a:t>
            </a:r>
            <a:r>
              <a:rPr lang="ru-RU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 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облегчению.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16080" y="1"/>
            <a:ext cx="5375920" cy="6819900"/>
          </a:xfrm>
        </p:spPr>
        <p:txBody>
          <a:bodyPr>
            <a:noAutofit/>
          </a:bodyPr>
          <a:lstStyle/>
          <a:p>
            <a:pPr marL="38100" indent="316230"/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Автор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признателен за помощь в исследованиях Д.М. </a:t>
            </a:r>
            <a:r>
              <a:rPr lang="ru-RU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Вурмсу</a:t>
            </a:r>
            <a:r>
              <a:rPr lang="ru-RU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А.В. Трофимову, за выполнение анализов М.Г. Егоровой, О.В. </a:t>
            </a:r>
            <a:r>
              <a:rPr lang="ru-RU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Корсун</a:t>
            </a:r>
            <a:r>
              <a:rPr lang="ru-RU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Б.Б. </a:t>
            </a:r>
            <a:r>
              <a:rPr lang="ru-RU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Лыгденовой</a:t>
            </a:r>
            <a:r>
              <a:rPr lang="ru-RU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В.Ф. </a:t>
            </a:r>
            <a:r>
              <a:rPr lang="ru-RU" alt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Посохову</a:t>
            </a:r>
            <a:r>
              <a:rPr lang="ru-RU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, Е.Д. Утиной,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Е.А. Хромовой, Е.В. Ходыревой, Т.Г.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Хумаевой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  <a:sym typeface="+mn-ea"/>
            </a:endParaRPr>
          </a:p>
          <a:p>
            <a:pPr marL="38100" indent="316230"/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Анализы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выполнены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счет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гранта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РНФ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22-27-20003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использованием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оборудования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ЦКП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«Геоспектр»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ГИН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РАН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Улан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Удэ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).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Тезисы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доклад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подготовлены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рамках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темы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НИР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ГИН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РАН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АААА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21-121011390003-9.</a:t>
            </a:r>
          </a:p>
        </p:txBody>
      </p:sp>
      <p:pic>
        <p:nvPicPr>
          <p:cNvPr id="5" name="Изображение 4" descr="3GLyaAIGe2LZ5uOdha5W4EBwJ5hEYkPTOGEw4Wtn2f5HanI8EdKvFRJNf643ATjsVwZnHxQyELmcdNL-kbGkM2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6211" cy="67911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934" y="45085"/>
            <a:ext cx="1219200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Анхарал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табиһандатнай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баярлаабди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48260" y="6236970"/>
            <a:ext cx="67367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Задавайте вопросы!</a:t>
            </a:r>
          </a:p>
        </p:txBody>
      </p:sp>
      <p:pic>
        <p:nvPicPr>
          <p:cNvPr id="2" name="Изображение 1" descr="2-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580" y="2343785"/>
            <a:ext cx="5449570" cy="4514215"/>
          </a:xfrm>
          <a:prstGeom prst="rect">
            <a:avLst/>
          </a:prstGeom>
        </p:spPr>
      </p:pic>
      <p:pic>
        <p:nvPicPr>
          <p:cNvPr id="3" name="Изображение 2" descr="PGLBpFqzYo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" y="1310005"/>
            <a:ext cx="3395980" cy="45123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1280577" cy="4977823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4941168"/>
            <a:ext cx="12192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/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состоянию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01.01.2025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балансом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запасов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учитываются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запасы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сосредоточены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Бурятии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- 90.11 %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сортового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запасов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разрабатывались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Бурятии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аподоломитовые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Голюбинское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Олломинское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Муйском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Кавоктинское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Хайтинское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Баунтовском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эвенкийском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апосерпентинитовые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Оспинское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Саган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Сайр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Окинском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Хамархудинское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Закаменском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районе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также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Кантегирское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Красноярском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крае</a:t>
            </a: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60680"/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1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7625" y="44450"/>
            <a:ext cx="5614247" cy="9074573"/>
          </a:xfrm>
        </p:spPr>
        <p:txBody>
          <a:bodyPr>
            <a:normAutofit/>
          </a:bodyPr>
          <a:lstStyle/>
          <a:p>
            <a:pPr marL="29210" indent="358140"/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9210" indent="358140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Находки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Восточных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Саянах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фиксируются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середины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XIX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Самое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крупное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России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Оспинское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месторождение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апосерпентинового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открыто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1965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рамках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поисково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оценочных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работ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Нефритовой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партией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Саянской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экспедиции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Иркутского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геологического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управления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расположено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восточной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зоне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соединения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северной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южной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пластин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Оспинско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Китойского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массива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Окинском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районе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Бурятии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Оспинско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Китойский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дунит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гарцбургитовый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массив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ильчирского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комплекса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площадью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около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300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км</a:t>
            </a:r>
            <a:r>
              <a:rPr lang="en-US" alt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состоит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двух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пластин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разделенных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узким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блоком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зеленых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сланцев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известняков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ильчирской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свиты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верхнего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протерозоя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267" y="44238"/>
            <a:ext cx="6625167" cy="609346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591598" y="6092613"/>
            <a:ext cx="6637867" cy="749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9210" indent="358140"/>
            <a:r>
              <a:rPr lang="ru-RU" altLang="en-US" sz="21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Геологическое строение Оспинско-Китойского массива (Григорьева и др., 2018)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-24765" y="44450"/>
            <a:ext cx="12192000" cy="2339340"/>
          </a:xfrm>
        </p:spPr>
        <p:txBody>
          <a:bodyPr>
            <a:normAutofit/>
          </a:bodyPr>
          <a:lstStyle/>
          <a:p>
            <a:pPr marL="0" indent="375285"/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Площадь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месторождения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км</a:t>
            </a:r>
            <a:r>
              <a:rPr lang="en-US" alt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эндоконтактах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обеих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пластин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Выделены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нефритоносные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зоны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рассланцевания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серпентинитов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дайками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штоками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метагабброидов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боксонского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комплекса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апоплагиогранитных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(?)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альбититов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огнитского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комплекса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контактов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этими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телами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хризотил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лизардитовые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превращены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антигоритовые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образует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небольшие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жилы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длиной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5-10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редко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более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мощности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5-0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примыкающие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телам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метагабброидов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альбититов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Наиболее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качественный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связан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родингитизированными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габбро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габбро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долеритами</a:t>
            </a:r>
            <a:r>
              <a:rPr lang="ru-RU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включая отработанные жилы 6 и 32, наиболее пролуктивную 7</a:t>
            </a:r>
            <a:r>
              <a:rPr lang="en-US" alt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30" y="2240280"/>
            <a:ext cx="7576185" cy="4617720"/>
          </a:xfrm>
          <a:prstGeom prst="rect">
            <a:avLst/>
          </a:prstGeom>
        </p:spPr>
      </p:pic>
      <p:pic>
        <p:nvPicPr>
          <p:cNvPr id="2" name="Изображение 1" descr="photo_2025-06-28_13-12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" y="2204720"/>
            <a:ext cx="3145155" cy="464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0" y="764540"/>
            <a:ext cx="12186920" cy="9101667"/>
          </a:xfrm>
        </p:spPr>
        <p:txBody>
          <a:bodyPr>
            <a:noAutofit/>
          </a:bodyPr>
          <a:lstStyle/>
          <a:p>
            <a:pPr marL="0" indent="374650"/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Оспинское месторождение - крупнейшее в России: запасы сортового нефрита 3320.71 т -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36.64 % запасов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сортового нефрита России, добыто в 2024 г. 146.34 т сортового нефрита -</a:t>
            </a:r>
            <a:r>
              <a:rPr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50.11 % добычи </a:t>
            </a:r>
            <a:r>
              <a: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сортового нефрита России. В 2024 г. ООО «Байкалкварцсамоцветы» вело отработку жил 7 и 34, подготавливало к добыче жилы Есевская и Костюковская. АО «Минерал» вело опытно-промышленную эксплуатацию жилы 41. ООО «Окинский-2» подготавливало к отработке жилы 6, 8, 11а, 21</a:t>
            </a:r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</a:t>
            </a:r>
          </a:p>
          <a:p>
            <a:pPr marL="0" indent="374650"/>
            <a:endParaRPr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  <a:sym typeface="+mn-ea"/>
            </a:endParaRPr>
          </a:p>
          <a:p>
            <a:pPr marL="0" indent="374650"/>
            <a:r>
              <a:rPr lang="en-US" alt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Жила</a:t>
            </a:r>
            <a:r>
              <a:rPr lang="en-US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ru-RU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Ильчирском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участке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месторождения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расположена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верхней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части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долины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руч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Ильчир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720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устья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руч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Северный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Балансовые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запасы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01.01.202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202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7.33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сырца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сортового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9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22.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Добыча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202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165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нефрита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сырца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него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.07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сортового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дает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самый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высококачественный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ярко</a:t>
            </a:r>
            <a:r>
              <a:rPr lang="en-US" altLang="ru-RU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зеленого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цвета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эффектом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кошачьего</a:t>
            </a:r>
            <a:r>
              <a:rPr lang="en-US" alt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глаза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Залегает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лежачем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боку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нацело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метасоматически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измененной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дайки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габбро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долеритов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внедрившейся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между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известняково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сланцевой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толщей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оталькованными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серпентинитами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вертикальном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разрезе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выделяются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следующие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зоны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лежачего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бока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висячему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серпентинит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ahoma" panose="020B0604030504040204" pitchFamily="34" charset="0"/>
              </a:rPr>
              <a:t>±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алькит</a:t>
            </a:r>
            <a:r>
              <a:rPr lang="ru-RU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т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ремолитит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нефрит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тремолитит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родингит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ahoma" panose="020B0604030504040204" pitchFamily="34" charset="0"/>
                <a:sym typeface="+mn-ea"/>
              </a:rPr>
              <a:t>±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амфибол</a:t>
            </a:r>
            <a:r>
              <a:rPr lang="en-US" alt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цоизитов</a:t>
            </a:r>
            <a:r>
              <a:rPr lang="ru-RU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пород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углист</a:t>
            </a:r>
            <a:r>
              <a:rPr lang="ru-RU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ый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слан</a:t>
            </a:r>
            <a:r>
              <a:rPr lang="ru-RU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ец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прослоями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кристаллическ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известняк</a:t>
            </a:r>
            <a:r>
              <a:rPr lang="ru-RU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Длина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поверхности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составляет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47,5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Мощность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жилы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варьирует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пределах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0,3–1,8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раздувах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более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падению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жила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прослежена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54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до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полного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выклинивания</a:t>
            </a:r>
            <a:r>
              <a:rPr lang="en-US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752503" y="2493010"/>
            <a:ext cx="4499187" cy="4367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61950" defTabSz="266700">
              <a:lnSpc>
                <a:spcPct val="107000"/>
              </a:lnSpc>
            </a:pP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Были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изучены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16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образцов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нефрита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образца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родингитизированных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интрузивных пород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4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образца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серпентинита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Оспинского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массива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Нефрит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по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качественным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характеристикам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минеральному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составу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разделен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6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групп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: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нефритоид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сине-зеленый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массивный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нефрит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однородный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зеленовато-серый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(«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дымчатый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»),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переливающийся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(«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кошачий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глаз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»)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параллельно-волокнистый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рассланцованный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нефрит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.</a:t>
            </a:r>
            <a:endParaRPr lang="ru-RU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3" name="Изображение 2" descr="D5yWt8aouoO0wIqT0z-JAwrtIUtqS3RKuOa5QHevhA4zFe2yriSXYBuvkYlEc8hOBdF-eFrzkU7T8P9UHhAfvCs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30" y="635"/>
            <a:ext cx="4925695" cy="3086100"/>
          </a:xfrm>
          <a:prstGeom prst="rect">
            <a:avLst/>
          </a:prstGeom>
        </p:spPr>
      </p:pic>
      <p:pic>
        <p:nvPicPr>
          <p:cNvPr id="5" name="Изображение 4" descr="fHGRCat0Qeptti_PSHWiGit0EnKukx6By6EZ0ZnmWR5N8_sQHOVXZg1DxjFApQPCi2jkRnkBJccnv7giE9NM7hU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530" y="2566035"/>
            <a:ext cx="3605530" cy="42335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-212" y="5085292"/>
            <a:ext cx="12182687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72745"/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Нефритоид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OS-1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неоднородного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серовато-зеленого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светло-зеленого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цвета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просвечивающий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2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мм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Визуально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различимы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отдельные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зерна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амфибола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Сложен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тремолитом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актинолитом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с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широкими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вариациями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состава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: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содержание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FeO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от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3.05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9.61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даже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в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соседних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зернах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иногда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амфибол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содержит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1.72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Al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2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O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3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 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1.27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Cr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2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O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3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0.57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MnO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Марганец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хром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максимальное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содержание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глинозема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отмечены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в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зерне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с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максимальным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содержанием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железа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</a:t>
            </a:r>
            <a:endParaRPr lang="ru-RU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863" y="404707"/>
            <a:ext cx="4853093" cy="44119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EI5E666B499E5_JUE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-27517"/>
            <a:ext cx="3121660" cy="324442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-24977" y="3284855"/>
            <a:ext cx="4091940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1790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робленый хромит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уча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стками марганец и цинк, в том числе в центральной части, вокруг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</a:t>
            </a:r>
          </a:p>
        </p:txBody>
      </p:sp>
      <p:pic>
        <p:nvPicPr>
          <p:cNvPr id="6" name="Изображение 5" descr="SEI5E66A7A99C1_VXA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965" y="0"/>
            <a:ext cx="3019213" cy="3137747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079875" y="3213312"/>
            <a:ext cx="4295987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6715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В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актинолите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 миллерит, пентландит, борнит, пентландит, халькопирит</a:t>
            </a:r>
          </a:p>
        </p:txBody>
      </p:sp>
      <p:pic>
        <p:nvPicPr>
          <p:cNvPr id="8" name="Изображение 7" descr="SEI5E66D56992E_AVD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015" y="0"/>
            <a:ext cx="2928620" cy="3043767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8139430" y="3069167"/>
            <a:ext cx="4021667" cy="88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6700">
              <a:lnSpc>
                <a:spcPct val="107000"/>
              </a:lnSpc>
            </a:pP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Д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робленый хромит цементируется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олитом и эпидотом, в 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ак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тр</a:t>
            </a:r>
            <a:r>
              <a:rPr lang="ru-RU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ин</a:t>
            </a:r>
            <a:r>
              <a:rPr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</a:rPr>
              <a:t>олите зерно миллерита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-24977" y="4076700"/>
            <a:ext cx="12186073" cy="2722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52425" defTabSz="266700">
              <a:lnSpc>
                <a:spcPct val="107000"/>
              </a:lnSpc>
              <a:buFont typeface="Times New Roman" panose="02020603050405020304"/>
              <a:buNone/>
            </a:pP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Встречается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раздробленый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хромит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с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1.55-1.63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MnO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1.01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ZnO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цементируемый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тремолитом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эпидотом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с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содержанием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 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0.49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MnO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и 1.90-4.72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Cr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2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O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3.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 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других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образцах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эпидот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не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/>
                <a:cs typeface="Tahoma" panose="020B0604030504040204" pitchFamily="34" charset="0"/>
                <a:sym typeface="+mn-ea"/>
              </a:rPr>
              <a:t>встречен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Единичные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пятна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хлорита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2.40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Cr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2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O</a:t>
            </a:r>
            <a:r>
              <a:rPr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3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Широкое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развитие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сульфидов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преобладанием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миллерита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NiS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с</a:t>
            </a:r>
            <a:r>
              <a:rPr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 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1.67-2.21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Fe,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до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0.86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Co и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пентландита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содержанием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13.09-50.04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Ni и 1.20-9.78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вес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% Co.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Встречаются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также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халькопирит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борнит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галенит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никелин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NiAs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пирротин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Пентландит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обрастается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миллеритом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который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обрастается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халькопиритом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и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галенитом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, а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халькопирит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обрастается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борнитом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 В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целом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нефритоид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крайне</a:t>
            </a:r>
            <a:r>
              <a:rPr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 </a:t>
            </a:r>
            <a:r>
              <a:rPr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неоднородный</a:t>
            </a:r>
            <a:r>
              <a:rPr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sym typeface="+mn-ea"/>
              </a:rPr>
              <a:t>.</a:t>
            </a:r>
            <a:endParaRPr lang="ru-RU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2644</Words>
  <Application>Microsoft Office PowerPoint</Application>
  <PresentationFormat>Широкоэкранный</PresentationFormat>
  <Paragraphs>93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SimSun</vt:lpstr>
      <vt:lpstr>Arial</vt:lpstr>
      <vt:lpstr>Calibri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Кислов</dc:creator>
  <cp:lastModifiedBy>Учетная запись Майкрософт</cp:lastModifiedBy>
  <cp:revision>242</cp:revision>
  <dcterms:created xsi:type="dcterms:W3CDTF">2022-11-16T09:03:00Z</dcterms:created>
  <dcterms:modified xsi:type="dcterms:W3CDTF">2026-04-21T15:37:43Z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ED120474AF1A454083869A9CE2FD58DE_13</vt:lpwstr>
  </property>
  <property fmtid="{D5CDD505-2E9C-101B-9397-08002B2CF9AE}" pid="3" name="KSOProductBuildVer">
    <vt:lpwstr>1049-12.2.0.23196</vt:lpwstr>
  </property>
</Properties>
</file>