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3" r:id="rId2"/>
    <p:sldId id="278" r:id="rId3"/>
    <p:sldId id="300" r:id="rId4"/>
    <p:sldId id="280" r:id="rId5"/>
    <p:sldId id="316" r:id="rId6"/>
    <p:sldId id="302" r:id="rId7"/>
    <p:sldId id="315" r:id="rId8"/>
    <p:sldId id="273" r:id="rId9"/>
    <p:sldId id="327" r:id="rId10"/>
    <p:sldId id="304" r:id="rId11"/>
    <p:sldId id="325" r:id="rId12"/>
    <p:sldId id="287" r:id="rId13"/>
    <p:sldId id="256" r:id="rId14"/>
    <p:sldId id="282" r:id="rId15"/>
    <p:sldId id="308" r:id="rId16"/>
    <p:sldId id="284" r:id="rId17"/>
    <p:sldId id="272" r:id="rId18"/>
    <p:sldId id="262" r:id="rId19"/>
    <p:sldId id="261" r:id="rId20"/>
    <p:sldId id="279" r:id="rId21"/>
    <p:sldId id="310" r:id="rId22"/>
    <p:sldId id="320" r:id="rId23"/>
    <p:sldId id="276" r:id="rId24"/>
    <p:sldId id="314" r:id="rId25"/>
    <p:sldId id="317" r:id="rId26"/>
    <p:sldId id="313" r:id="rId27"/>
    <p:sldId id="307" r:id="rId28"/>
    <p:sldId id="324" r:id="rId29"/>
    <p:sldId id="328" r:id="rId30"/>
    <p:sldId id="303" r:id="rId31"/>
    <p:sldId id="322" r:id="rId32"/>
    <p:sldId id="290" r:id="rId33"/>
    <p:sldId id="329" r:id="rId34"/>
    <p:sldId id="321" r:id="rId35"/>
    <p:sldId id="323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5" autoAdjust="0"/>
    <p:restoredTop sz="69123" autoAdjust="0"/>
  </p:normalViewPr>
  <p:slideViewPr>
    <p:cSldViewPr snapToGrid="0">
      <p:cViewPr varScale="1">
        <p:scale>
          <a:sx n="75" d="100"/>
          <a:sy n="75" d="100"/>
        </p:scale>
        <p:origin x="96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54BF0-3921-41F6-9DAC-EE6D6B98C498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CBE05-9877-4224-B1B4-9BCEB6CE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6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Развитие </a:t>
            </a:r>
            <a:r>
              <a:rPr lang="ru-RU" dirty="0" err="1"/>
              <a:t>Таймыро</a:t>
            </a:r>
            <a:r>
              <a:rPr lang="ru-RU" dirty="0"/>
              <a:t>-Североземельского региона является одним из приоритетных направлений политики России, поскольку оно способствует обеспечению национальной безопасности страны на арктических рубежах и общему социально-экономическому росту региона. Расположенные в его пределах промышленные ресурсы угля, нефти, газа, металлов имеют стратегическое значение и требуют комплексного освоения, стимулом которого может стать открытие месторождений золота. Возможность их обнаружения была обоснована работами сотрудников ВСЕГЕИ, </a:t>
            </a:r>
            <a:r>
              <a:rPr lang="ru-RU" dirty="0" err="1"/>
              <a:t>ВнииОкеангеология</a:t>
            </a:r>
            <a:r>
              <a:rPr lang="ru-RU" dirty="0"/>
              <a:t>, Красноярского института минерального сырья и других организаций. Однако изученность рудообразующих процессов на современном уровне остаётся низкой и недостаточной для выделения новых перспективных площадей.</a:t>
            </a:r>
          </a:p>
          <a:p>
            <a:r>
              <a:rPr lang="ru-RU" dirty="0"/>
              <a:t>Целью работы стала прогнозная оценка золотоносности массива Южный. Поскольку условия образования </a:t>
            </a:r>
            <a:r>
              <a:rPr lang="ru-RU" dirty="0" err="1"/>
              <a:t>гранитоидов</a:t>
            </a:r>
            <a:r>
              <a:rPr lang="ru-RU" dirty="0"/>
              <a:t> и их металлогения связаны, была поставлена задача провести их фациальный анализ, изучить </a:t>
            </a:r>
            <a:r>
              <a:rPr lang="ru-RU" dirty="0" err="1"/>
              <a:t>экзоконтакт</a:t>
            </a:r>
            <a:r>
              <a:rPr lang="ru-RU" dirty="0"/>
              <a:t>, датировать основные магматические, метаморфические и метасоматические образования и составить генетическую модель системы.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37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образом, получены согласующиеся оценки условий кристаллизации </a:t>
            </a:r>
            <a:r>
              <a:rPr lang="ru-RU" dirty="0" err="1"/>
              <a:t>грнаитоидов</a:t>
            </a:r>
            <a:r>
              <a:rPr lang="ru-RU" dirty="0"/>
              <a:t>. Главная фаза внедрения образована на </a:t>
            </a:r>
            <a:r>
              <a:rPr lang="ru-RU" dirty="0" err="1"/>
              <a:t>мезоабиссальном</a:t>
            </a:r>
            <a:r>
              <a:rPr lang="ru-RU" dirty="0"/>
              <a:t> уровне… По данным Стронга, на такой глубине … маловодные магмы </a:t>
            </a:r>
            <a:r>
              <a:rPr lang="ru-RU" dirty="0" err="1"/>
              <a:t>безрудных</a:t>
            </a:r>
            <a:r>
              <a:rPr lang="ru-RU" dirty="0"/>
              <a:t> гран</a:t>
            </a:r>
          </a:p>
          <a:p>
            <a:r>
              <a:rPr lang="ru-RU" dirty="0"/>
              <a:t>По всей видимости, рудогенерирующий потенциал главной фазы ограничивается небольшими </a:t>
            </a:r>
            <a:r>
              <a:rPr lang="ru-RU" dirty="0" err="1"/>
              <a:t>медноскарновыми</a:t>
            </a:r>
            <a:r>
              <a:rPr lang="ru-RU" dirty="0"/>
              <a:t> и шеелитовыми проявлениями.</a:t>
            </a:r>
          </a:p>
          <a:p>
            <a:endParaRPr lang="en-US" dirty="0"/>
          </a:p>
          <a:p>
            <a:r>
              <a:rPr lang="ru-RU" dirty="0"/>
              <a:t>Биотитовые </a:t>
            </a:r>
            <a:r>
              <a:rPr lang="ru-RU" dirty="0" err="1"/>
              <a:t>лейкограниты</a:t>
            </a:r>
            <a:r>
              <a:rPr lang="ru-RU" dirty="0"/>
              <a:t> поздней фазы </a:t>
            </a:r>
            <a:r>
              <a:rPr lang="ru-RU" dirty="0" err="1"/>
              <a:t>сформирвоаны</a:t>
            </a:r>
            <a:r>
              <a:rPr lang="ru-RU" dirty="0"/>
              <a:t> на гипабиссальном уровне, на что указывает мелкозернистое строение пород, высокие содержания кварца в графических сростках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81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Три разновозрастные минеральные ассоциации</a:t>
            </a:r>
          </a:p>
          <a:p>
            <a:r>
              <a:rPr lang="ru-RU" dirty="0"/>
              <a:t>Зональность амфиболов</a:t>
            </a:r>
          </a:p>
          <a:p>
            <a:r>
              <a:rPr lang="ru-RU" dirty="0"/>
              <a:t>Зональность плагиоклазов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88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Прошу обратить внимание на участки, показанные стрелками, где видно, что в единых условиях амфибол-</a:t>
            </a:r>
            <a:r>
              <a:rPr lang="ru-RU" dirty="0" err="1"/>
              <a:t>роговиковой</a:t>
            </a:r>
            <a:r>
              <a:rPr lang="ru-RU" dirty="0"/>
              <a:t> фации, но в разных породах сосуществуют </a:t>
            </a:r>
            <a:r>
              <a:rPr lang="ru-RU" dirty="0" err="1"/>
              <a:t>кордиерит</a:t>
            </a:r>
            <a:r>
              <a:rPr lang="ru-RU" dirty="0"/>
              <a:t> в </a:t>
            </a:r>
            <a:r>
              <a:rPr lang="ru-RU" dirty="0" err="1"/>
              <a:t>метапелитах</a:t>
            </a:r>
            <a:r>
              <a:rPr lang="ru-RU" dirty="0"/>
              <a:t> и роговая </a:t>
            </a:r>
            <a:r>
              <a:rPr lang="ru-RU" dirty="0" err="1"/>
              <a:t>обманкав</a:t>
            </a:r>
            <a:r>
              <a:rPr lang="ru-RU" dirty="0"/>
              <a:t> </a:t>
            </a:r>
            <a:r>
              <a:rPr lang="ru-RU" dirty="0" err="1"/>
              <a:t>метабазитах</a:t>
            </a:r>
            <a:r>
              <a:rPr lang="ru-RU" dirty="0"/>
              <a:t>. По мере отдаления от обнаженного контакта массива…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26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Сдвиговое нарушение. При выходе во вмещающие породы оно расщепляется на три ветви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161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рудопроявлении в элювии обнаружены гидротермальные брекчии по </a:t>
            </a:r>
            <a:r>
              <a:rPr lang="ru-RU" dirty="0" err="1"/>
              <a:t>гранитоидам</a:t>
            </a:r>
            <a:r>
              <a:rPr lang="ru-RU" dirty="0"/>
              <a:t> главной фазы, </a:t>
            </a:r>
            <a:r>
              <a:rPr lang="ru-RU" dirty="0" err="1"/>
              <a:t>пропилиты</a:t>
            </a:r>
            <a:r>
              <a:rPr lang="ru-RU" dirty="0"/>
              <a:t> эпидот-хлоритовые с актинолитом и турмалиновые </a:t>
            </a:r>
            <a:r>
              <a:rPr lang="ru-RU" dirty="0" err="1"/>
              <a:t>метасоматиты</a:t>
            </a:r>
            <a:r>
              <a:rPr lang="ru-RU" dirty="0"/>
              <a:t> так же с </a:t>
            </a:r>
            <a:r>
              <a:rPr lang="ru-RU" dirty="0" err="1"/>
              <a:t>брекчиевым</a:t>
            </a:r>
            <a:r>
              <a:rPr lang="ru-RU" dirty="0"/>
              <a:t> строением.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662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Пробность</a:t>
            </a:r>
            <a:r>
              <a:rPr lang="ru-RU" dirty="0"/>
              <a:t> золота</a:t>
            </a:r>
          </a:p>
          <a:p>
            <a:r>
              <a:rPr lang="ru-RU" dirty="0"/>
              <a:t>Скалистое 643-713</a:t>
            </a:r>
          </a:p>
          <a:p>
            <a:r>
              <a:rPr lang="ru-RU" dirty="0"/>
              <a:t>Продольная 484-511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91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86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Сопоставление полученных данных с представлениями о геологической истории района позволяют составить модель золотоносной минерализации в связи с массивом Южный.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32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Аналогичным геологическим строением характеризуется рудное поле </a:t>
            </a:r>
            <a:r>
              <a:rPr lang="ru-RU" dirty="0" err="1"/>
              <a:t>Грасс-Валли</a:t>
            </a:r>
            <a:r>
              <a:rPr lang="ru-RU" dirty="0"/>
              <a:t> в Центральных Кордильерах, Калифорния, </a:t>
            </a:r>
            <a:r>
              <a:rPr lang="ru-RU" dirty="0" err="1"/>
              <a:t>СэШэА</a:t>
            </a:r>
            <a:r>
              <a:rPr lang="ru-RU" dirty="0"/>
              <a:t>.</a:t>
            </a:r>
          </a:p>
          <a:p>
            <a:r>
              <a:rPr lang="ru-RU" dirty="0" err="1"/>
              <a:t>Оруденение</a:t>
            </a:r>
            <a:r>
              <a:rPr lang="ru-RU" dirty="0"/>
              <a:t> приурочено к апикальной части побочного тела батолита Сьерра-Невада и представлено полого- и крутопадающими </a:t>
            </a:r>
            <a:r>
              <a:rPr lang="ru-RU" dirty="0" err="1"/>
              <a:t>малосульфидными</a:t>
            </a:r>
            <a:r>
              <a:rPr lang="ru-RU" dirty="0"/>
              <a:t> кварцевыми жилами.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900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Надвиговая зона (Юрий Михайлович Мальцев)</a:t>
            </a:r>
          </a:p>
          <a:p>
            <a:r>
              <a:rPr lang="ru-RU" dirty="0"/>
              <a:t>Зона </a:t>
            </a:r>
            <a:r>
              <a:rPr lang="ru-RU" dirty="0" err="1"/>
              <a:t>сульфидизации</a:t>
            </a:r>
            <a:r>
              <a:rPr lang="ru-RU" dirty="0"/>
              <a:t> в </a:t>
            </a:r>
            <a:r>
              <a:rPr lang="ru-RU" dirty="0" err="1"/>
              <a:t>кварцитопесчаниках</a:t>
            </a:r>
            <a:r>
              <a:rPr lang="ru-RU" dirty="0"/>
              <a:t> с повышенным содержанием золота до одного грамма на тонну (Владимир Васильевич Беззубцев)</a:t>
            </a:r>
          </a:p>
          <a:p>
            <a:r>
              <a:rPr lang="ru-RU" dirty="0"/>
              <a:t>Зона </a:t>
            </a:r>
            <a:r>
              <a:rPr lang="ru-RU" dirty="0" err="1"/>
              <a:t>березитизации</a:t>
            </a:r>
            <a:r>
              <a:rPr lang="ru-RU" dirty="0"/>
              <a:t> серицит-</a:t>
            </a:r>
            <a:r>
              <a:rPr lang="ru-RU" dirty="0" err="1"/>
              <a:t>анкеритовой</a:t>
            </a:r>
            <a:r>
              <a:rPr lang="ru-RU" dirty="0"/>
              <a:t> фации и сульфидно-кварцевого </a:t>
            </a:r>
            <a:r>
              <a:rPr lang="ru-RU" dirty="0" err="1"/>
              <a:t>прожилкования</a:t>
            </a:r>
            <a:r>
              <a:rPr lang="ru-RU" dirty="0"/>
              <a:t>, контролируемая серией малоамплитудных сдвигов и трассируемая </a:t>
            </a:r>
            <a:r>
              <a:rPr lang="ru-RU" dirty="0" err="1"/>
              <a:t>лампрофирами</a:t>
            </a:r>
            <a:r>
              <a:rPr lang="ru-RU" dirty="0"/>
              <a:t> и </a:t>
            </a:r>
            <a:r>
              <a:rPr lang="ru-RU" dirty="0" err="1"/>
              <a:t>лейкогранитами</a:t>
            </a:r>
            <a:r>
              <a:rPr lang="ru-RU" dirty="0"/>
              <a:t> среднего позднего триаса. Возраст </a:t>
            </a:r>
            <a:r>
              <a:rPr lang="ru-RU" dirty="0" err="1"/>
              <a:t>метасомтаоза</a:t>
            </a:r>
            <a:r>
              <a:rPr lang="ru-RU" dirty="0"/>
              <a:t> соответствует времени внедрения поздней фазы массива Южный.</a:t>
            </a:r>
          </a:p>
          <a:p>
            <a:r>
              <a:rPr lang="ru-RU" dirty="0"/>
              <a:t>Область прямых поисковых признаков золота оконтурена и выделена как </a:t>
            </a:r>
            <a:r>
              <a:rPr lang="ru-RU" dirty="0" err="1"/>
              <a:t>Продольнинское</a:t>
            </a:r>
            <a:r>
              <a:rPr lang="ru-RU" dirty="0"/>
              <a:t> потенциальное золоторудное поле с прогнозными ресурсами золота категории пэ три шестьдесят четыре тонны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1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Фактический материал получен в ходе полевых работ Института </a:t>
            </a:r>
            <a:r>
              <a:rPr lang="ru-RU" dirty="0" err="1"/>
              <a:t>карпинского</a:t>
            </a:r>
            <a:r>
              <a:rPr lang="ru-RU" dirty="0"/>
              <a:t> в две тысячи </a:t>
            </a:r>
            <a:r>
              <a:rPr lang="ru-RU" dirty="0" err="1"/>
              <a:t>девятнцадцатом</a:t>
            </a:r>
            <a:r>
              <a:rPr lang="ru-RU" dirty="0"/>
              <a:t> году, и, при участии автора, в две тысячи двадцать втором и двадцать третьем годах. Изучалась коллекция шлифов, обрабатывались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666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61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35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27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Порфировидная </a:t>
            </a:r>
            <a:r>
              <a:rPr lang="ru-RU" sz="1200" b="1" dirty="0"/>
              <a:t>мелко-</a:t>
            </a:r>
            <a:r>
              <a:rPr lang="ru-RU" sz="1200" b="1" dirty="0" err="1"/>
              <a:t>среднекристаллическая</a:t>
            </a:r>
            <a:r>
              <a:rPr lang="ru-RU" sz="1200" b="1" dirty="0"/>
              <a:t> </a:t>
            </a:r>
            <a:r>
              <a:rPr lang="ru-RU" sz="1200" b="1" dirty="0" err="1"/>
              <a:t>гипидиомрфнозернистая</a:t>
            </a:r>
            <a:r>
              <a:rPr lang="ru-RU" sz="1200" b="1" dirty="0"/>
              <a:t> </a:t>
            </a:r>
            <a:r>
              <a:rPr lang="ru-RU" sz="1200" dirty="0"/>
              <a:t>структура.</a:t>
            </a:r>
          </a:p>
          <a:p>
            <a:r>
              <a:rPr lang="ru-RU" sz="1200" dirty="0"/>
              <a:t>Калиевый полевой шпат и плагиоклаз присутствуют раздельно.</a:t>
            </a:r>
          </a:p>
          <a:p>
            <a:r>
              <a:rPr lang="ru-RU" sz="1200" dirty="0"/>
              <a:t>Отмечается биотит и, реже, мусковит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41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Псевдоморфное</a:t>
            </a:r>
            <a:r>
              <a:rPr lang="ru-RU" dirty="0"/>
              <a:t> замещение первично магматических минералов.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01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2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306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065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91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6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геологоструктурном</a:t>
            </a:r>
            <a:r>
              <a:rPr lang="ru-RU" dirty="0"/>
              <a:t> отношении массив расположен в Центральной-Таймырской аккреционной </a:t>
            </a:r>
            <a:r>
              <a:rPr lang="ru-RU" dirty="0" err="1"/>
              <a:t>мегазоне</a:t>
            </a:r>
            <a:r>
              <a:rPr lang="ru-RU" dirty="0"/>
              <a:t>, которая представляет </a:t>
            </a:r>
          </a:p>
          <a:p>
            <a:r>
              <a:rPr lang="ru-RU" dirty="0"/>
              <a:t>Металлогения района определяется золото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Массив представляет собой крупное </a:t>
            </a:r>
            <a:r>
              <a:rPr lang="ru-RU" dirty="0" err="1"/>
              <a:t>лополитообразное</a:t>
            </a:r>
            <a:r>
              <a:rPr lang="ru-RU" dirty="0"/>
              <a:t> тело…</a:t>
            </a:r>
          </a:p>
          <a:p>
            <a:endParaRPr lang="ru-RU" dirty="0"/>
          </a:p>
          <a:p>
            <a:r>
              <a:rPr lang="ru-RU" dirty="0"/>
              <a:t>Пётр Григорьевич Падерин, обращая внимание на </a:t>
            </a:r>
            <a:r>
              <a:rPr lang="ru-RU" dirty="0" err="1"/>
              <a:t>крупнопорфировидное</a:t>
            </a:r>
            <a:r>
              <a:rPr lang="ru-RU" dirty="0"/>
              <a:t> строение пород и обилие ксенолитов в боковых частях плутона предположил, что массив </a:t>
            </a:r>
            <a:r>
              <a:rPr lang="ru-RU" dirty="0" err="1"/>
              <a:t>формировалася</a:t>
            </a:r>
            <a:r>
              <a:rPr lang="ru-RU" dirty="0"/>
              <a:t> на гипабиссальном уровне. Новые данные указывают…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089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….на формирование главной фазы внедрения в условиях </a:t>
            </a:r>
            <a:r>
              <a:rPr lang="ru-RU" dirty="0" err="1"/>
              <a:t>мезоабиссальной</a:t>
            </a:r>
            <a:r>
              <a:rPr lang="ru-RU" dirty="0"/>
              <a:t> фации, аргументами к чему выступают химические составы роговых обманок…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1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700" dirty="0"/>
              <a:t>Порфировидная средне-крупнокристаллическая </a:t>
            </a:r>
            <a:r>
              <a:rPr lang="ru-RU" sz="700" dirty="0" err="1"/>
              <a:t>гипидиомрфнозернистая</a:t>
            </a:r>
            <a:r>
              <a:rPr lang="ru-RU" sz="700" dirty="0"/>
              <a:t> структура с элементами </a:t>
            </a:r>
            <a:r>
              <a:rPr lang="ru-RU" sz="700" dirty="0" err="1"/>
              <a:t>монцонитовой</a:t>
            </a:r>
            <a:r>
              <a:rPr lang="ru-RU" sz="700" dirty="0"/>
              <a:t>. Отмечаются ранние кристаллы плагиоклаза в ортоклазе. У плагиоклаза – поздние каемки альбита на границе с ортоклазом.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700" dirty="0"/>
              <a:t>Порфировидная средне-крупнокристаллическая </a:t>
            </a:r>
            <a:r>
              <a:rPr lang="ru-RU" sz="700" dirty="0" err="1"/>
              <a:t>гипидиомрфнозернистая</a:t>
            </a:r>
            <a:r>
              <a:rPr lang="ru-RU" sz="700" dirty="0"/>
              <a:t> структура с элементами </a:t>
            </a:r>
            <a:r>
              <a:rPr lang="ru-RU" sz="700" dirty="0" err="1"/>
              <a:t>монцонитовой</a:t>
            </a:r>
            <a:r>
              <a:rPr lang="ru-RU" sz="700" dirty="0"/>
              <a:t>. Отмечаются ранние кристаллы плагиоклаза в ортоклазе. У плагиоклаза – поздние каемки альбита на границе с ортоклазом.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85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Порфировидная </a:t>
            </a:r>
            <a:r>
              <a:rPr lang="ru-RU" sz="1200" b="1" dirty="0"/>
              <a:t>мелко-</a:t>
            </a:r>
            <a:r>
              <a:rPr lang="ru-RU" sz="1200" b="1" dirty="0" err="1"/>
              <a:t>среднекристаллическая</a:t>
            </a:r>
            <a:r>
              <a:rPr lang="ru-RU" sz="1200" b="1" dirty="0"/>
              <a:t> </a:t>
            </a:r>
            <a:r>
              <a:rPr lang="ru-RU" sz="1200" b="1" dirty="0" err="1"/>
              <a:t>гипидиомрфнозернистая</a:t>
            </a:r>
            <a:r>
              <a:rPr lang="ru-RU" sz="1200" b="1" dirty="0"/>
              <a:t> </a:t>
            </a:r>
            <a:r>
              <a:rPr lang="ru-RU" sz="1200" dirty="0"/>
              <a:t>структура.</a:t>
            </a:r>
          </a:p>
          <a:p>
            <a:r>
              <a:rPr lang="ru-RU" sz="1200" dirty="0"/>
              <a:t>Калиевый полевой шпат и плагиоклаз присутствуют раздельно.</a:t>
            </a:r>
          </a:p>
          <a:p>
            <a:r>
              <a:rPr lang="ru-RU" sz="1200" dirty="0"/>
              <a:t>Отмечается биотит и, реже, мусковит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40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BE05-9877-4224-B1B4-9BCEB6CE908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7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F7BD9-60A6-48A6-8323-73BDBE70B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766F00-AB3D-4222-AE40-F51B97089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195F5-D0F3-4E90-B63D-277E5545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C6010A-DE99-4B32-AB7B-456CD29D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AE4465-7715-4304-BDFC-AF2498D0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0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CC37C-9DB6-48E9-A245-EF021750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5FD30D-9092-44B5-AC61-8A6344280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94B7-D524-4C60-8344-14AD91C0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845DA0-1BD2-444B-8559-7544D8FD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C64A09-2634-4E9D-83FE-E414C85E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8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D0B9F18-0A26-401B-9EAC-4B8466065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190A7D-772D-40D9-B9E4-DA343DF22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5CFBAC-D1B4-4AB3-AEC1-85D2966D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36D063-F47A-4BDC-8806-379FBD45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5AEED-D979-4EFB-9F05-3AEC4E95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6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90CB6-E4E2-4739-B654-DA95F3D3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A841F-B13A-481D-9CE5-D0A6D6624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0DC415-52D1-410E-8906-BB691ABC8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67171-7D16-4153-9C90-781FAC7C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0EC929-2789-4326-ADDC-B6419750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4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ACD5D-5191-4E81-8140-E56D36C9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B31E2A-A567-4051-BC82-FFF710C5A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C70327-5FE4-4C18-A361-322FA5D6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61E60-12E7-442E-98DC-4EAF88EE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5D60A-84E5-45C5-B928-C1221A726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5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DFBFA-D1F2-4A57-B4A7-720D1F4C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B8B15-9C2A-4B98-AB8C-1AE9B1228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12ACF0-70E3-4B86-ABBA-70EC6C337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D0D15C-EEE1-45F6-AAA0-BF916DBC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755FE-77F0-4232-A229-66BD5FB6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EAE90C-393D-4985-A53A-C768CA04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2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DE320-748E-46F6-9D18-9F1101A2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29B66B-E8C5-44B7-9589-2DAF5A86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F9D7DF-F9D4-4966-956E-EB8CEF921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83120F-C328-4202-BF0A-CC04AD593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9F1420-4925-4B75-866A-79627EA80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65799C-F687-4E26-BECD-0D0239AF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564EE7-4B14-4BC2-AA4F-70BC5BEF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FDF31D-E893-4CAD-AE94-9F3B43E0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4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7F45F-7D60-496A-BCDB-623C1FEE3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A58CB8-BDF0-482C-8706-134B2303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88F114-257B-434D-9FDF-19850DB9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3B91B2-E6C5-4CA8-906C-4D125D4C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3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638E4B-A95E-4263-AFA3-FC8727B9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88E6C1-3500-4234-9AF7-D57A4658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ABF3DC-1378-4869-B56A-3F69B8E9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9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B3C2B-C9A3-4BF4-9662-9F7F532F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EE4AE-583D-4183-A062-B3AD1761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36751-FBBC-4D0D-8B35-10E999A56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0DA980-0911-4EA3-9CD7-7F4A44DC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64FC7-D7C1-43C5-B9D6-FB3B063F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9D27BE-0283-4754-8121-0556593AC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83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FDFA1-BAFF-430F-BB7A-75E759AD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77468F-A92E-4626-BB03-11A0E58CA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AABC81-75DA-4B2E-9F53-B9B363BF2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F88478-48BE-46D3-B6E1-733E029B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5E0E11-2D7D-4688-A8BB-BA310DFDA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EE2EF4-C4A0-4498-A894-0C29449D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DA338-E306-44DF-B968-897F5FF7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F13F81-D16C-49DC-8222-C4CBB323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249AC-4B46-47C9-886A-A0E15F00D4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9A41F-089A-45F9-A5F7-F7BF3CD5CB32}" type="datetimeFigureOut">
              <a:rPr lang="ru-RU" smtClean="0"/>
              <a:t>18.04.2026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470A8-03A3-4EFD-8B92-13C30F906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89946-EE59-4A50-B0B7-95A232802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42D6-153A-4707-B2D1-06DCAB7B9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9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24.pn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microsoft.com/office/2007/relationships/hdphoto" Target="../media/hdphoto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F2BD64-A257-49FC-94D1-AF96E20C4BA9}"/>
              </a:ext>
            </a:extLst>
          </p:cNvPr>
          <p:cNvSpPr txBox="1"/>
          <p:nvPr/>
        </p:nvSpPr>
        <p:spPr>
          <a:xfrm>
            <a:off x="1335313" y="2468460"/>
            <a:ext cx="985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образования и золотоносность гранитоидного массива Южный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(Северный Таймыр, Россия)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33DA3-3697-4118-BBDA-F881445D8D2B}"/>
              </a:ext>
            </a:extLst>
          </p:cNvPr>
          <p:cNvSpPr txBox="1"/>
          <p:nvPr/>
        </p:nvSpPr>
        <p:spPr>
          <a:xfrm>
            <a:off x="1002390" y="458680"/>
            <a:ext cx="10666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НАУЧНО-ИССЛЕДОВАТЕЛЬСКИЙ ГЕОЛОГИЧЕСКИЙ ИНСТИТУТ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А.П. КАРПИНСКОГО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E425F-51C7-40A6-A1A8-6BE6AD1E5005}"/>
              </a:ext>
            </a:extLst>
          </p:cNvPr>
          <p:cNvSpPr txBox="1"/>
          <p:nvPr/>
        </p:nvSpPr>
        <p:spPr>
          <a:xfrm>
            <a:off x="3845260" y="1856421"/>
            <a:ext cx="498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Кисельников Юрий Вячеславович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E54F9-BC69-463B-88AB-B8C94BFC1A9F}"/>
              </a:ext>
            </a:extLst>
          </p:cNvPr>
          <p:cNvSpPr txBox="1"/>
          <p:nvPr/>
        </p:nvSpPr>
        <p:spPr>
          <a:xfrm>
            <a:off x="1335313" y="3434506"/>
            <a:ext cx="9853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Диссертация на соискание ученой степени кандидата геолого-минералогических наук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1.6.10 – геология, поиски и разведка твердых полезных ископаемых,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минерагения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CED97-B031-454F-B159-1C4555F13F9B}"/>
              </a:ext>
            </a:extLst>
          </p:cNvPr>
          <p:cNvSpPr txBox="1"/>
          <p:nvPr/>
        </p:nvSpPr>
        <p:spPr>
          <a:xfrm>
            <a:off x="6096000" y="4844206"/>
            <a:ext cx="534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к.г.-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В.В. Шатов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6BED5-9048-4FE1-BA73-0E5E83307843}"/>
              </a:ext>
            </a:extLst>
          </p:cNvPr>
          <p:cNvSpPr txBox="1"/>
          <p:nvPr/>
        </p:nvSpPr>
        <p:spPr>
          <a:xfrm>
            <a:off x="3588656" y="5976907"/>
            <a:ext cx="534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Миасс, 2026</a:t>
            </a:r>
          </a:p>
        </p:txBody>
      </p:sp>
    </p:spTree>
    <p:extLst>
      <p:ext uri="{BB962C8B-B14F-4D97-AF65-F5344CB8AC3E}">
        <p14:creationId xmlns:p14="http://schemas.microsoft.com/office/powerpoint/2010/main" val="1015884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06A4F6-040E-4710-8A51-760783C49BEA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AB3DAB-46EB-4177-856B-D7F4586F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9" y="3639432"/>
            <a:ext cx="5210597" cy="3185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A306D9-FCC7-42DA-82E6-7E4F1376486B}"/>
              </a:ext>
            </a:extLst>
          </p:cNvPr>
          <p:cNvSpPr txBox="1"/>
          <p:nvPr/>
        </p:nvSpPr>
        <p:spPr>
          <a:xfrm>
            <a:off x="208653" y="0"/>
            <a:ext cx="212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Поздняя фаза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4F7C69F-3807-4747-AECE-B77234278839}"/>
              </a:ext>
            </a:extLst>
          </p:cNvPr>
          <p:cNvGrpSpPr/>
          <p:nvPr/>
        </p:nvGrpSpPr>
        <p:grpSpPr>
          <a:xfrm>
            <a:off x="77799" y="400110"/>
            <a:ext cx="2921088" cy="3181216"/>
            <a:chOff x="203200" y="374811"/>
            <a:chExt cx="4267288" cy="464729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EF42291-1F39-469F-87BE-14E1FCA63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0" t="7067" r="21546" b="10095"/>
            <a:stretch/>
          </p:blipFill>
          <p:spPr>
            <a:xfrm rot="5400000">
              <a:off x="13195" y="564816"/>
              <a:ext cx="4647298" cy="4267288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21AEBD02-758C-4F08-A5EC-C612D44690FB}"/>
                </a:ext>
              </a:extLst>
            </p:cNvPr>
            <p:cNvCxnSpPr>
              <a:cxnSpLocks/>
            </p:cNvCxnSpPr>
            <p:nvPr/>
          </p:nvCxnSpPr>
          <p:spPr>
            <a:xfrm>
              <a:off x="1272748" y="4487889"/>
              <a:ext cx="17135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FFE480-1E33-448B-914F-EC5F71C9DE05}"/>
                </a:ext>
              </a:extLst>
            </p:cNvPr>
            <p:cNvSpPr txBox="1"/>
            <p:nvPr/>
          </p:nvSpPr>
          <p:spPr>
            <a:xfrm>
              <a:off x="1764300" y="3878246"/>
              <a:ext cx="1736306" cy="58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2 см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17B35CD-FB02-4376-9691-98DFD8C76E48}"/>
              </a:ext>
            </a:extLst>
          </p:cNvPr>
          <p:cNvSpPr txBox="1"/>
          <p:nvPr/>
        </p:nvSpPr>
        <p:spPr>
          <a:xfrm>
            <a:off x="5080908" y="6411487"/>
            <a:ext cx="311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ß"/>
            </a:pPr>
            <a:r>
              <a:rPr lang="ru-RU" dirty="0">
                <a:sym typeface="Wingdings" panose="05000000000000000000" pitchFamily="2" charset="2"/>
              </a:rPr>
              <a:t>по (</a:t>
            </a:r>
            <a:r>
              <a:rPr lang="ru-RU" dirty="0" err="1">
                <a:sym typeface="Wingdings" panose="05000000000000000000" pitchFamily="2" charset="2"/>
              </a:rPr>
              <a:t>Шарпёнок</a:t>
            </a:r>
            <a:r>
              <a:rPr lang="ru-RU" dirty="0">
                <a:sym typeface="Wingdings" panose="05000000000000000000" pitchFamily="2" charset="2"/>
              </a:rPr>
              <a:t> и др., 2013)</a:t>
            </a:r>
            <a:endParaRPr lang="ru-RU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F72FA03-C539-4908-AAEF-0BF664D096BA}"/>
              </a:ext>
            </a:extLst>
          </p:cNvPr>
          <p:cNvGrpSpPr/>
          <p:nvPr/>
        </p:nvGrpSpPr>
        <p:grpSpPr>
          <a:xfrm>
            <a:off x="3135304" y="142868"/>
            <a:ext cx="3113834" cy="3055559"/>
            <a:chOff x="3297078" y="106741"/>
            <a:chExt cx="3113834" cy="305555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B12EC9F-81E0-479D-8346-816F4972F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44" r="51772" b="30019"/>
            <a:stretch/>
          </p:blipFill>
          <p:spPr>
            <a:xfrm>
              <a:off x="3297078" y="106741"/>
              <a:ext cx="3113834" cy="3055559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056ACBC-EA7B-4FB2-A43F-8AE7A8F434B5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26" y="3029436"/>
              <a:ext cx="234214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517DFA-ACF8-4B10-B41A-D8E8461FF325}"/>
                </a:ext>
              </a:extLst>
            </p:cNvPr>
            <p:cNvSpPr txBox="1"/>
            <p:nvPr/>
          </p:nvSpPr>
          <p:spPr>
            <a:xfrm>
              <a:off x="4252796" y="2690882"/>
              <a:ext cx="740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5 мм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238370-0C9D-4A53-8CA0-353BE8AB933B}"/>
                </a:ext>
              </a:extLst>
            </p:cNvPr>
            <p:cNvSpPr txBox="1"/>
            <p:nvPr/>
          </p:nvSpPr>
          <p:spPr>
            <a:xfrm>
              <a:off x="4498851" y="230833"/>
              <a:ext cx="493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Kfs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F44468-1E61-404F-8089-39B4A5A7F75E}"/>
                </a:ext>
              </a:extLst>
            </p:cNvPr>
            <p:cNvSpPr txBox="1"/>
            <p:nvPr/>
          </p:nvSpPr>
          <p:spPr>
            <a:xfrm>
              <a:off x="4142513" y="1419237"/>
              <a:ext cx="493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Pl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B5EECE-01F8-49E7-AC5E-CC08060321A9}"/>
                </a:ext>
              </a:extLst>
            </p:cNvPr>
            <p:cNvSpPr txBox="1"/>
            <p:nvPr/>
          </p:nvSpPr>
          <p:spPr>
            <a:xfrm>
              <a:off x="5481900" y="1757791"/>
              <a:ext cx="493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Bt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FEE75AD-BBEE-49F3-AA8F-A5BDBDD04EDD}"/>
              </a:ext>
            </a:extLst>
          </p:cNvPr>
          <p:cNvSpPr/>
          <p:nvPr/>
        </p:nvSpPr>
        <p:spPr>
          <a:xfrm>
            <a:off x="3135304" y="3190102"/>
            <a:ext cx="3113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Шлиф, николи скрещены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A6B94A-106B-44E6-9B77-C3E3A7218B7B}"/>
              </a:ext>
            </a:extLst>
          </p:cNvPr>
          <p:cNvSpPr txBox="1"/>
          <p:nvPr/>
        </p:nvSpPr>
        <p:spPr>
          <a:xfrm>
            <a:off x="9188246" y="5637680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25/28</a:t>
            </a:r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3720384-BA7D-4E2B-9C5E-F755D53BD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78" y="3811208"/>
            <a:ext cx="4794145" cy="2336438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A218BDF-43A8-4536-BE61-B2B5D8291A2E}"/>
              </a:ext>
            </a:extLst>
          </p:cNvPr>
          <p:cNvSpPr/>
          <p:nvPr/>
        </p:nvSpPr>
        <p:spPr>
          <a:xfrm>
            <a:off x="9168672" y="5137191"/>
            <a:ext cx="650195" cy="339542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EA06A60E-2388-4674-ABA2-273DC46E5F59}"/>
              </a:ext>
            </a:extLst>
          </p:cNvPr>
          <p:cNvSpPr/>
          <p:nvPr/>
        </p:nvSpPr>
        <p:spPr>
          <a:xfrm rot="1444314">
            <a:off x="9230283" y="4420962"/>
            <a:ext cx="1177166" cy="593978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C9A8A3-13A9-4042-862C-1865559E5DA8}"/>
              </a:ext>
            </a:extLst>
          </p:cNvPr>
          <p:cNvSpPr txBox="1"/>
          <p:nvPr/>
        </p:nvSpPr>
        <p:spPr>
          <a:xfrm>
            <a:off x="7910725" y="3658019"/>
            <a:ext cx="38162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Глубина 1-3 км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(гипабиссальная-субвулканическая)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75229A1-86BE-4F12-8DF1-76FB11009746}"/>
              </a:ext>
            </a:extLst>
          </p:cNvPr>
          <p:cNvSpPr/>
          <p:nvPr/>
        </p:nvSpPr>
        <p:spPr>
          <a:xfrm>
            <a:off x="8670183" y="6179180"/>
            <a:ext cx="24934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Диаграмма по (</a:t>
            </a:r>
            <a:r>
              <a:rPr lang="ru-RU" dirty="0" err="1"/>
              <a:t>Ферштатер</a:t>
            </a:r>
            <a:r>
              <a:rPr lang="ru-RU" dirty="0"/>
              <a:t>, 1987)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099500F-E703-478D-8BB4-DFF21D4E4F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2"/>
          <a:stretch/>
        </p:blipFill>
        <p:spPr>
          <a:xfrm>
            <a:off x="6403786" y="63070"/>
            <a:ext cx="4606375" cy="3490955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6AE46F0-BADE-42DF-9B07-0DF3C4AC5D4A}"/>
              </a:ext>
            </a:extLst>
          </p:cNvPr>
          <p:cNvSpPr/>
          <p:nvPr/>
        </p:nvSpPr>
        <p:spPr>
          <a:xfrm>
            <a:off x="11080512" y="290132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Dy/</a:t>
            </a:r>
            <a:r>
              <a:rPr lang="en-US" dirty="0" err="1"/>
              <a:t>Yb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4B9A4-9DA0-487E-9CF4-AFE81F4DE813}"/>
              </a:ext>
            </a:extLst>
          </p:cNvPr>
          <p:cNvSpPr/>
          <p:nvPr/>
        </p:nvSpPr>
        <p:spPr>
          <a:xfrm>
            <a:off x="9168672" y="251571"/>
            <a:ext cx="1584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en-US" dirty="0"/>
              <a:t>Lu et al, 2015)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85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06A4F6-040E-4710-8A51-760783C49BEA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C86EF-5BA5-4A5A-8420-4C89DB67655A}"/>
              </a:ext>
            </a:extLst>
          </p:cNvPr>
          <p:cNvSpPr txBox="1"/>
          <p:nvPr/>
        </p:nvSpPr>
        <p:spPr>
          <a:xfrm>
            <a:off x="424076" y="39892"/>
            <a:ext cx="270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Возраст </a:t>
            </a:r>
            <a:r>
              <a:rPr lang="ru-RU" sz="2000" b="1" dirty="0" err="1"/>
              <a:t>гранитоидов</a:t>
            </a:r>
            <a:endParaRPr lang="ru-RU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A0886-7D25-4CBF-8CAD-74D8B8FBEC0C}"/>
              </a:ext>
            </a:extLst>
          </p:cNvPr>
          <p:cNvSpPr txBox="1"/>
          <p:nvPr/>
        </p:nvSpPr>
        <p:spPr>
          <a:xfrm>
            <a:off x="259841" y="5294881"/>
            <a:ext cx="515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U/Pb (ID-TIMS) </a:t>
            </a:r>
            <a:r>
              <a:rPr lang="ru-RU" dirty="0"/>
              <a:t>возраст кристаллизации титанита из </a:t>
            </a:r>
            <a:r>
              <a:rPr lang="ru-RU" dirty="0" err="1"/>
              <a:t>гранитоида</a:t>
            </a:r>
            <a:r>
              <a:rPr lang="ru-RU" dirty="0"/>
              <a:t> главной фазы массива Южный</a:t>
            </a:r>
          </a:p>
          <a:p>
            <a:pPr algn="ctr"/>
            <a:r>
              <a:rPr lang="ru-RU" i="1" u="sng" dirty="0"/>
              <a:t>Аналитик Н.Г. </a:t>
            </a:r>
            <a:r>
              <a:rPr lang="ru-RU" i="1" u="sng" dirty="0" err="1"/>
              <a:t>Ризванова</a:t>
            </a:r>
            <a:r>
              <a:rPr lang="ru-RU" i="1" u="sng" dirty="0"/>
              <a:t> (ИГГД РАН)</a:t>
            </a:r>
            <a:r>
              <a:rPr lang="ru-RU" u="sng" dirty="0"/>
              <a:t>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33DAB5-A7F5-46AA-9389-7B5EFF37012B}"/>
              </a:ext>
            </a:extLst>
          </p:cNvPr>
          <p:cNvGrpSpPr/>
          <p:nvPr/>
        </p:nvGrpSpPr>
        <p:grpSpPr>
          <a:xfrm>
            <a:off x="424076" y="639789"/>
            <a:ext cx="5289542" cy="4440211"/>
            <a:chOff x="5953836" y="177370"/>
            <a:chExt cx="4898798" cy="411220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B54A52E-F095-44F8-9DA4-20A518338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836" y="177370"/>
              <a:ext cx="4898798" cy="41122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BFD282-865B-4295-9E3C-0ACEE06832ED}"/>
                </a:ext>
              </a:extLst>
            </p:cNvPr>
            <p:cNvSpPr txBox="1"/>
            <p:nvPr/>
          </p:nvSpPr>
          <p:spPr>
            <a:xfrm>
              <a:off x="6479502" y="1496197"/>
              <a:ext cx="1708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</a:rPr>
                <a:t>Главная фаза</a:t>
              </a:r>
            </a:p>
            <a:p>
              <a:r>
                <a:rPr lang="ru-RU" b="1" dirty="0">
                  <a:solidFill>
                    <a:srgbClr val="FF0000"/>
                  </a:solidFill>
                </a:rPr>
                <a:t>внедрения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9F99A92-5488-45F7-8A32-CCFA14038022}"/>
                </a:ext>
              </a:extLst>
            </p:cNvPr>
            <p:cNvSpPr/>
            <p:nvPr/>
          </p:nvSpPr>
          <p:spPr>
            <a:xfrm>
              <a:off x="8788564" y="2870165"/>
              <a:ext cx="1676400" cy="5791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51E7164-75AB-4F7E-BD51-80D9268DC942}"/>
              </a:ext>
            </a:extLst>
          </p:cNvPr>
          <p:cNvSpPr txBox="1"/>
          <p:nvPr/>
        </p:nvSpPr>
        <p:spPr>
          <a:xfrm>
            <a:off x="636058" y="6161443"/>
            <a:ext cx="439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K/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ru-RU" dirty="0"/>
              <a:t>возраст роговой обманки </a:t>
            </a:r>
            <a:r>
              <a:rPr lang="ru-RU" dirty="0">
                <a:solidFill>
                  <a:srgbClr val="FF0000"/>
                </a:solidFill>
              </a:rPr>
              <a:t>252 ± 5</a:t>
            </a:r>
          </a:p>
          <a:p>
            <a:pPr algn="ctr"/>
            <a:r>
              <a:rPr lang="ru-RU" i="1" u="sng" dirty="0"/>
              <a:t>Аналитик В.А. Лебедев (ИГЕМ РАН)</a:t>
            </a:r>
            <a:endParaRPr lang="ru-RU" u="sng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36A83B-7244-4094-9116-28C101B9F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87" y="97719"/>
            <a:ext cx="5418813" cy="488316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466A3FD-3DFD-4295-A546-A60B10623CFE}"/>
              </a:ext>
            </a:extLst>
          </p:cNvPr>
          <p:cNvSpPr/>
          <p:nvPr/>
        </p:nvSpPr>
        <p:spPr>
          <a:xfrm>
            <a:off x="8902157" y="4980880"/>
            <a:ext cx="3030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Результаты датирования цирконов. </a:t>
            </a:r>
            <a:r>
              <a:rPr lang="ru-RU" u="sng" dirty="0"/>
              <a:t>Аналитик Б.В. Беляцкий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D1BD213-3B28-48F5-A29E-736E1C4CD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40" y="4780416"/>
            <a:ext cx="1909027" cy="1941502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268CED0-FA5B-4D8A-8642-AEAC884E8F2C}"/>
              </a:ext>
            </a:extLst>
          </p:cNvPr>
          <p:cNvSpPr/>
          <p:nvPr/>
        </p:nvSpPr>
        <p:spPr>
          <a:xfrm>
            <a:off x="10491617" y="2888922"/>
            <a:ext cx="1411514" cy="487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F945186-95BF-4174-B7EB-C1266E165046}"/>
              </a:ext>
            </a:extLst>
          </p:cNvPr>
          <p:cNvSpPr/>
          <p:nvPr/>
        </p:nvSpPr>
        <p:spPr>
          <a:xfrm>
            <a:off x="7494360" y="953790"/>
            <a:ext cx="2388811" cy="991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3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EF2B6E-5F09-4871-98AF-CD9649929ED9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42FF4D-178F-4567-BE15-46B565497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1" y="125281"/>
            <a:ext cx="5197450" cy="4681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B7C63-1DA1-4584-BCAF-59B173DCCD6A}"/>
              </a:ext>
            </a:extLst>
          </p:cNvPr>
          <p:cNvSpPr txBox="1"/>
          <p:nvPr/>
        </p:nvSpPr>
        <p:spPr>
          <a:xfrm>
            <a:off x="6832746" y="125281"/>
            <a:ext cx="4724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Фациальный анализ </a:t>
            </a:r>
            <a:r>
              <a:rPr lang="ru-RU" sz="2000" b="1" dirty="0" err="1"/>
              <a:t>гранитоидов</a:t>
            </a:r>
            <a:endParaRPr lang="ru-RU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C8D8E-8E1F-4A02-A9AA-40305EF9A030}"/>
              </a:ext>
            </a:extLst>
          </p:cNvPr>
          <p:cNvSpPr txBox="1"/>
          <p:nvPr/>
        </p:nvSpPr>
        <p:spPr>
          <a:xfrm>
            <a:off x="5616771" y="2044028"/>
            <a:ext cx="519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ru-RU" dirty="0">
                <a:sym typeface="Wingdings" panose="05000000000000000000" pitchFamily="2" charset="2"/>
              </a:rPr>
              <a:t>Небольшие непромышленные </a:t>
            </a:r>
            <a:r>
              <a:rPr lang="en-US" dirty="0">
                <a:sym typeface="Wingdings" panose="05000000000000000000" pitchFamily="2" charset="2"/>
              </a:rPr>
              <a:t>Cu</a:t>
            </a:r>
            <a:r>
              <a:rPr lang="ru-RU" dirty="0">
                <a:sym typeface="Wingdings" panose="05000000000000000000" pitchFamily="2" charset="2"/>
              </a:rPr>
              <a:t> и </a:t>
            </a:r>
            <a:r>
              <a:rPr lang="en-US" dirty="0">
                <a:sym typeface="Wingdings" panose="05000000000000000000" pitchFamily="2" charset="2"/>
              </a:rPr>
              <a:t>W </a:t>
            </a:r>
            <a:r>
              <a:rPr lang="ru-RU" dirty="0" err="1">
                <a:sym typeface="Wingdings" panose="05000000000000000000" pitchFamily="2" charset="2"/>
              </a:rPr>
              <a:t>скарновые</a:t>
            </a:r>
            <a:r>
              <a:rPr lang="ru-RU" dirty="0">
                <a:sym typeface="Wingdings" panose="05000000000000000000" pitchFamily="2" charset="2"/>
              </a:rPr>
              <a:t> проявления (Ю.А. Кузнецов, 1964)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3E1D2-674E-49A5-98BD-C940699019D8}"/>
              </a:ext>
            </a:extLst>
          </p:cNvPr>
          <p:cNvSpPr txBox="1"/>
          <p:nvPr/>
        </p:nvSpPr>
        <p:spPr>
          <a:xfrm>
            <a:off x="5640833" y="617981"/>
            <a:ext cx="3036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sym typeface="Wingdings" panose="05000000000000000000" pitchFamily="2" charset="2"/>
              </a:rPr>
              <a:t>Уровень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Cu-Mo-Au</a:t>
            </a:r>
            <a:r>
              <a:rPr lang="ru-RU" b="1" dirty="0">
                <a:solidFill>
                  <a:srgbClr val="FF0000"/>
                </a:solidFill>
                <a:sym typeface="Wingdings" panose="05000000000000000000" pitchFamily="2" charset="2"/>
              </a:rPr>
              <a:t> гидротермальных месторождений (</a:t>
            </a:r>
            <a:r>
              <a:rPr lang="ru-RU" b="1" dirty="0" err="1">
                <a:solidFill>
                  <a:srgbClr val="FF0000"/>
                </a:solidFill>
                <a:sym typeface="Wingdings" panose="05000000000000000000" pitchFamily="2" charset="2"/>
              </a:rPr>
              <a:t>Изох</a:t>
            </a:r>
            <a:r>
              <a:rPr lang="ru-RU" b="1" dirty="0">
                <a:solidFill>
                  <a:srgbClr val="FF0000"/>
                </a:solidFill>
                <a:sym typeface="Wingdings" panose="05000000000000000000" pitchFamily="2" charset="2"/>
              </a:rPr>
              <a:t>, 1978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; Backer et al., 2000</a:t>
            </a:r>
            <a:r>
              <a:rPr lang="ru-RU" b="1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232781-DA5C-424F-B410-A055BC6B4887}"/>
              </a:ext>
            </a:extLst>
          </p:cNvPr>
          <p:cNvSpPr/>
          <p:nvPr/>
        </p:nvSpPr>
        <p:spPr>
          <a:xfrm>
            <a:off x="5994400" y="2762507"/>
            <a:ext cx="607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ru-RU" dirty="0">
                <a:sym typeface="Wingdings" panose="05000000000000000000" pitchFamily="2" charset="2"/>
              </a:rPr>
              <a:t>Маловодные (3-4 </a:t>
            </a:r>
            <a:r>
              <a:rPr lang="ru-RU" dirty="0" err="1">
                <a:sym typeface="Wingdings" panose="05000000000000000000" pitchFamily="2" charset="2"/>
              </a:rPr>
              <a:t>мас</a:t>
            </a:r>
            <a:r>
              <a:rPr lang="ru-RU" dirty="0">
                <a:sym typeface="Wingdings" panose="05000000000000000000" pitchFamily="2" charset="2"/>
              </a:rPr>
              <a:t>. % </a:t>
            </a:r>
            <a:r>
              <a:rPr lang="en-US" dirty="0">
                <a:sym typeface="Wingdings" panose="05000000000000000000" pitchFamily="2" charset="2"/>
              </a:rPr>
              <a:t>H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O)</a:t>
            </a:r>
            <a:r>
              <a:rPr lang="ru-RU" dirty="0">
                <a:sym typeface="Wingdings" panose="05000000000000000000" pitchFamily="2" charset="2"/>
              </a:rPr>
              <a:t> расплавы преимущественно </a:t>
            </a:r>
            <a:r>
              <a:rPr lang="ru-RU" dirty="0" err="1">
                <a:sym typeface="Wingdings" panose="05000000000000000000" pitchFamily="2" charset="2"/>
              </a:rPr>
              <a:t>безрудных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гранитоидов</a:t>
            </a:r>
            <a:r>
              <a:rPr lang="ru-RU" dirty="0">
                <a:sym typeface="Wingdings" panose="05000000000000000000" pitchFamily="2" charset="2"/>
              </a:rPr>
              <a:t> (</a:t>
            </a:r>
            <a:r>
              <a:rPr lang="en-US" dirty="0">
                <a:sym typeface="Wingdings" panose="05000000000000000000" pitchFamily="2" charset="2"/>
              </a:rPr>
              <a:t>Strong, 1998)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90C7F-07C8-4053-8029-3B6FF3EB5C34}"/>
              </a:ext>
            </a:extLst>
          </p:cNvPr>
          <p:cNvSpPr txBox="1"/>
          <p:nvPr/>
        </p:nvSpPr>
        <p:spPr>
          <a:xfrm>
            <a:off x="9194873" y="617981"/>
            <a:ext cx="281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sym typeface="Wingdings" panose="05000000000000000000" pitchFamily="2" charset="2"/>
              </a:rPr>
              <a:t>Возраст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Cu-Mo</a:t>
            </a:r>
            <a:r>
              <a:rPr lang="ru-RU" b="1" dirty="0">
                <a:solidFill>
                  <a:srgbClr val="FF0000"/>
                </a:solidFill>
                <a:sym typeface="Wingdings" panose="05000000000000000000" pitchFamily="2" charset="2"/>
              </a:rPr>
              <a:t> порфировых проявлений Северного Таймыра (</a:t>
            </a:r>
            <a:r>
              <a:rPr lang="ru-RU" b="1" dirty="0" err="1">
                <a:solidFill>
                  <a:srgbClr val="FF0000"/>
                </a:solidFill>
                <a:sym typeface="Wingdings" panose="05000000000000000000" pitchFamily="2" charset="2"/>
              </a:rPr>
              <a:t>Берзон</a:t>
            </a:r>
            <a:r>
              <a:rPr lang="ru-RU" b="1" dirty="0">
                <a:solidFill>
                  <a:srgbClr val="FF0000"/>
                </a:solidFill>
                <a:sym typeface="Wingdings" panose="05000000000000000000" pitchFamily="2" charset="2"/>
              </a:rPr>
              <a:t> и др., 2021)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E5711D1-17A5-463E-970A-F2FEF21DE2BE}"/>
              </a:ext>
            </a:extLst>
          </p:cNvPr>
          <p:cNvCxnSpPr>
            <a:cxnSpLocks/>
          </p:cNvCxnSpPr>
          <p:nvPr/>
        </p:nvCxnSpPr>
        <p:spPr>
          <a:xfrm flipV="1">
            <a:off x="4136144" y="1082180"/>
            <a:ext cx="1346200" cy="209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0CB264-C9C9-4842-AAA8-5735BE588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15" y="3700907"/>
            <a:ext cx="3241494" cy="294681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3AC1647-1FA8-481B-8475-ED94B892463E}"/>
              </a:ext>
            </a:extLst>
          </p:cNvPr>
          <p:cNvSpPr/>
          <p:nvPr/>
        </p:nvSpPr>
        <p:spPr>
          <a:xfrm>
            <a:off x="9691860" y="3700907"/>
            <a:ext cx="18111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ym typeface="Wingdings" panose="05000000000000000000" pitchFamily="2" charset="2"/>
              </a:rPr>
              <a:t>Ставролит в роговике по глинистому сланцу.</a:t>
            </a:r>
          </a:p>
          <a:p>
            <a:r>
              <a:rPr lang="ru-RU" dirty="0">
                <a:sym typeface="Wingdings" panose="05000000000000000000" pitchFamily="2" charset="2"/>
              </a:rPr>
              <a:t>Шлиф, фото без анализатора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6CED7D6-1A12-4655-8F71-BD77436FBA3E}"/>
              </a:ext>
            </a:extLst>
          </p:cNvPr>
          <p:cNvCxnSpPr>
            <a:cxnSpLocks/>
          </p:cNvCxnSpPr>
          <p:nvPr/>
        </p:nvCxnSpPr>
        <p:spPr>
          <a:xfrm flipH="1" flipV="1">
            <a:off x="4232185" y="3274497"/>
            <a:ext cx="1970532" cy="989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8ED4522-F4B4-48CB-9D72-79A9CFD337FC}"/>
              </a:ext>
            </a:extLst>
          </p:cNvPr>
          <p:cNvSpPr txBox="1"/>
          <p:nvPr/>
        </p:nvSpPr>
        <p:spPr>
          <a:xfrm>
            <a:off x="8736760" y="961175"/>
            <a:ext cx="3986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4C30FB6-3E44-4ECB-ABF7-45B8EFEA3335}"/>
              </a:ext>
            </a:extLst>
          </p:cNvPr>
          <p:cNvSpPr/>
          <p:nvPr/>
        </p:nvSpPr>
        <p:spPr>
          <a:xfrm>
            <a:off x="635000" y="4871057"/>
            <a:ext cx="5740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 – </a:t>
            </a:r>
            <a:r>
              <a:rPr lang="ru-RU" dirty="0" err="1"/>
              <a:t>солидус</a:t>
            </a:r>
            <a:r>
              <a:rPr lang="ru-RU" dirty="0"/>
              <a:t> водонасыщенного гранитного расплава (</a:t>
            </a:r>
            <a:r>
              <a:rPr lang="en-US" dirty="0"/>
              <a:t>Holtz et al., 2001)</a:t>
            </a:r>
            <a:r>
              <a:rPr lang="ru-RU" dirty="0"/>
              <a:t> </a:t>
            </a:r>
            <a:endParaRPr lang="en-US" dirty="0"/>
          </a:p>
          <a:p>
            <a:r>
              <a:rPr lang="ru-RU" dirty="0"/>
              <a:t>Поле устойчивости ставролита в </a:t>
            </a:r>
            <a:r>
              <a:rPr lang="ru-RU" dirty="0" err="1"/>
              <a:t>метапелитах</a:t>
            </a:r>
            <a:r>
              <a:rPr lang="ru-RU" dirty="0"/>
              <a:t>  согласно (</a:t>
            </a:r>
            <a:r>
              <a:rPr lang="en-US" dirty="0"/>
              <a:t>Richardson, 1968; Yardley, 1990)</a:t>
            </a:r>
            <a:r>
              <a:rPr lang="ru-RU" dirty="0"/>
              <a:t>.</a:t>
            </a:r>
          </a:p>
          <a:p>
            <a:r>
              <a:rPr lang="en-US" dirty="0" err="1"/>
              <a:t>Crd</a:t>
            </a:r>
            <a:r>
              <a:rPr lang="en-US" dirty="0"/>
              <a:t> – </a:t>
            </a:r>
            <a:r>
              <a:rPr lang="ru-RU" dirty="0" err="1"/>
              <a:t>кордиерит</a:t>
            </a:r>
            <a:r>
              <a:rPr lang="ru-RU" dirty="0"/>
              <a:t>, </a:t>
            </a:r>
            <a:r>
              <a:rPr lang="en-US" dirty="0"/>
              <a:t>And – </a:t>
            </a:r>
            <a:r>
              <a:rPr lang="ru-RU" dirty="0"/>
              <a:t>андалузит, </a:t>
            </a:r>
            <a:r>
              <a:rPr lang="en-US" dirty="0"/>
              <a:t>Ky –</a:t>
            </a:r>
            <a:r>
              <a:rPr lang="ru-RU" dirty="0"/>
              <a:t>кианит, </a:t>
            </a:r>
            <a:r>
              <a:rPr lang="en-US" dirty="0"/>
              <a:t>Sil – </a:t>
            </a:r>
            <a:r>
              <a:rPr lang="ru-RU" dirty="0"/>
              <a:t>силлиманит, </a:t>
            </a:r>
            <a:r>
              <a:rPr lang="en-US" dirty="0"/>
              <a:t>St – </a:t>
            </a:r>
            <a:r>
              <a:rPr lang="ru-RU" dirty="0"/>
              <a:t>ставролит, </a:t>
            </a:r>
            <a:r>
              <a:rPr lang="en-US" dirty="0" err="1"/>
              <a:t>Qz</a:t>
            </a:r>
            <a:r>
              <a:rPr lang="en-US" dirty="0"/>
              <a:t> - </a:t>
            </a:r>
            <a:r>
              <a:rPr lang="ru-RU" dirty="0"/>
              <a:t>кварц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5459C2A4-B013-494A-B756-3269C40C8B4C}"/>
              </a:ext>
            </a:extLst>
          </p:cNvPr>
          <p:cNvSpPr/>
          <p:nvPr/>
        </p:nvSpPr>
        <p:spPr>
          <a:xfrm>
            <a:off x="8735261" y="1033480"/>
            <a:ext cx="400110" cy="40011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E26A55-5C88-4132-8AE4-2D0C1476AA41}"/>
              </a:ext>
            </a:extLst>
          </p:cNvPr>
          <p:cNvSpPr/>
          <p:nvPr/>
        </p:nvSpPr>
        <p:spPr>
          <a:xfrm>
            <a:off x="5616772" y="617981"/>
            <a:ext cx="6395395" cy="133644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5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56855-00BA-4BB6-B8B5-2C87426D7E1F}"/>
              </a:ext>
            </a:extLst>
          </p:cNvPr>
          <p:cNvSpPr txBox="1"/>
          <p:nvPr/>
        </p:nvSpPr>
        <p:spPr>
          <a:xfrm>
            <a:off x="570367" y="362139"/>
            <a:ext cx="43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Защищаемое положение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0AFAA-53C6-4E98-9059-D3548F4AA9AD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33EE4-11D8-4E7F-A3B8-0309A1C492D1}"/>
              </a:ext>
            </a:extLst>
          </p:cNvPr>
          <p:cNvSpPr txBox="1"/>
          <p:nvPr/>
        </p:nvSpPr>
        <p:spPr>
          <a:xfrm>
            <a:off x="570367" y="1372409"/>
            <a:ext cx="10958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северном </a:t>
            </a:r>
            <a:r>
              <a:rPr lang="ru-RU" dirty="0" err="1"/>
              <a:t>экзоконтакте</a:t>
            </a:r>
            <a:r>
              <a:rPr lang="ru-RU" dirty="0"/>
              <a:t> массива развит зонально построенный </a:t>
            </a:r>
            <a:r>
              <a:rPr lang="ru-RU" b="1" dirty="0"/>
              <a:t>ореол контактового метаморфизма</a:t>
            </a:r>
            <a:r>
              <a:rPr lang="ru-RU" dirty="0"/>
              <a:t>, выделяемый по минералам-индикаторам: по </a:t>
            </a:r>
            <a:r>
              <a:rPr lang="ru-RU" b="1" dirty="0"/>
              <a:t>роговой обманке</a:t>
            </a:r>
            <a:r>
              <a:rPr lang="ru-RU" dirty="0"/>
              <a:t>, пирротину, биотиту, хлориту, эпидоту. Очертания ореола, </a:t>
            </a:r>
            <a:r>
              <a:rPr lang="ru-RU" b="1" dirty="0" err="1"/>
              <a:t>дискордантные</a:t>
            </a:r>
            <a:r>
              <a:rPr lang="ru-RU" b="1" dirty="0"/>
              <a:t> по отношению к региональным складчатым структурам</a:t>
            </a:r>
            <a:r>
              <a:rPr lang="ru-RU" dirty="0"/>
              <a:t>, повторяют контур </a:t>
            </a:r>
            <a:r>
              <a:rPr lang="ru-RU" b="1" dirty="0"/>
              <a:t>невскрытого гранитного массива</a:t>
            </a:r>
            <a:r>
              <a:rPr lang="ru-RU" dirty="0"/>
              <a:t>. Возраст метаморфических пород, определяемый </a:t>
            </a:r>
            <a:r>
              <a:rPr lang="en-US" dirty="0"/>
              <a:t>K/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err="1"/>
              <a:t>Rb</a:t>
            </a:r>
            <a:r>
              <a:rPr lang="en-US" dirty="0"/>
              <a:t>/Sr </a:t>
            </a:r>
            <a:r>
              <a:rPr lang="ru-RU" dirty="0"/>
              <a:t>методами по биотиту и плагиоклазу, составляет </a:t>
            </a:r>
            <a:r>
              <a:rPr lang="ru-RU" b="1" dirty="0"/>
              <a:t>248-253 млн</a:t>
            </a:r>
            <a:r>
              <a:rPr lang="ru-RU" dirty="0"/>
              <a:t>, что согласуется со временем формирования главной фазы массива Южный.</a:t>
            </a:r>
          </a:p>
        </p:txBody>
      </p:sp>
    </p:spTree>
    <p:extLst>
      <p:ext uri="{BB962C8B-B14F-4D97-AF65-F5344CB8AC3E}">
        <p14:creationId xmlns:p14="http://schemas.microsoft.com/office/powerpoint/2010/main" val="54995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5BD11-2EAF-4324-920E-BF6EC043A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88220"/>
            <a:ext cx="7456932" cy="66177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C731C1-A3B2-4F8F-B559-2D55C0B2D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871" y="358181"/>
            <a:ext cx="4190059" cy="3730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F8622-5E68-4E59-AA3D-55ACE479227E}"/>
              </a:ext>
            </a:extLst>
          </p:cNvPr>
          <p:cNvSpPr txBox="1"/>
          <p:nvPr/>
        </p:nvSpPr>
        <p:spPr>
          <a:xfrm>
            <a:off x="7651242" y="6059678"/>
            <a:ext cx="3835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 </a:t>
            </a:r>
            <a:r>
              <a:rPr lang="ru-RU" sz="1600" dirty="0" err="1"/>
              <a:t>Переслаивание</a:t>
            </a:r>
            <a:r>
              <a:rPr lang="ru-RU" sz="1600" dirty="0"/>
              <a:t> </a:t>
            </a:r>
            <a:r>
              <a:rPr lang="ru-RU" sz="1600" dirty="0" err="1"/>
              <a:t>ортокварцитов</a:t>
            </a:r>
            <a:r>
              <a:rPr lang="ru-RU" sz="1600" dirty="0"/>
              <a:t> и </a:t>
            </a:r>
            <a:r>
              <a:rPr lang="ru-RU" sz="1600" dirty="0" err="1"/>
              <a:t>метабазитов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76DB4-4252-43F0-86B9-F0FA4D12BB5A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3C4EC-847F-47B4-9079-E6FBA5992D75}"/>
              </a:ext>
            </a:extLst>
          </p:cNvPr>
          <p:cNvSpPr txBox="1"/>
          <p:nvPr/>
        </p:nvSpPr>
        <p:spPr>
          <a:xfrm>
            <a:off x="7956872" y="37836"/>
            <a:ext cx="419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ym typeface="Wingdings" panose="05000000000000000000" pitchFamily="2" charset="2"/>
              </a:rPr>
              <a:t>Метаморфизм вмещающих пород</a:t>
            </a:r>
            <a:endParaRPr lang="ru-RU" sz="20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7395F1-21A9-4D97-BFEF-9557D561A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203" y="4615374"/>
            <a:ext cx="2054392" cy="15281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0E9B4A-8A3B-43BC-B916-2CF8B8DCDCB3}"/>
              </a:ext>
            </a:extLst>
          </p:cNvPr>
          <p:cNvSpPr txBox="1"/>
          <p:nvPr/>
        </p:nvSpPr>
        <p:spPr>
          <a:xfrm rot="1553681">
            <a:off x="8308574" y="5264868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19839-0462-4945-BEC4-7A159BEAC609}"/>
              </a:ext>
            </a:extLst>
          </p:cNvPr>
          <p:cNvSpPr txBox="1"/>
          <p:nvPr/>
        </p:nvSpPr>
        <p:spPr>
          <a:xfrm rot="1261088">
            <a:off x="8520347" y="4374251"/>
            <a:ext cx="172488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ym typeface="Wingdings" panose="05000000000000000000" pitchFamily="2" charset="2"/>
              </a:rPr>
              <a:t>Вмещающие породы</a:t>
            </a:r>
            <a:endParaRPr lang="ru-RU" sz="1600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AE75642-3FFF-4AA0-B777-FED668B7502F}"/>
              </a:ext>
            </a:extLst>
          </p:cNvPr>
          <p:cNvCxnSpPr>
            <a:cxnSpLocks/>
          </p:cNvCxnSpPr>
          <p:nvPr/>
        </p:nvCxnSpPr>
        <p:spPr>
          <a:xfrm flipH="1" flipV="1">
            <a:off x="10208838" y="5013352"/>
            <a:ext cx="453539" cy="172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E4770C-5D7F-4CE1-B856-0434FAEA7F9D}"/>
              </a:ext>
            </a:extLst>
          </p:cNvPr>
          <p:cNvSpPr txBox="1"/>
          <p:nvPr/>
        </p:nvSpPr>
        <p:spPr>
          <a:xfrm>
            <a:off x="10344388" y="5189622"/>
            <a:ext cx="193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ym typeface="Wingdings" panose="05000000000000000000" pitchFamily="2" charset="2"/>
              </a:rPr>
              <a:t>Борзовский</a:t>
            </a:r>
            <a:r>
              <a:rPr lang="ru-RU" sz="1600" dirty="0">
                <a:sym typeface="Wingdings" panose="05000000000000000000" pitchFamily="2" charset="2"/>
              </a:rPr>
              <a:t> </a:t>
            </a:r>
            <a:r>
              <a:rPr lang="ru-RU" sz="1600" dirty="0" err="1">
                <a:sym typeface="Wingdings" panose="05000000000000000000" pitchFamily="2" charset="2"/>
              </a:rPr>
              <a:t>потенц</a:t>
            </a:r>
            <a:r>
              <a:rPr lang="ru-RU" sz="1600" dirty="0">
                <a:sym typeface="Wingdings" panose="05000000000000000000" pitchFamily="2" charset="2"/>
              </a:rPr>
              <a:t>. рудный узел</a:t>
            </a:r>
            <a:endParaRPr lang="ru-RU" sz="1600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4D56171-3CA3-4D1F-97B3-C8DC27373C2D}"/>
              </a:ext>
            </a:extLst>
          </p:cNvPr>
          <p:cNvCxnSpPr>
            <a:cxnSpLocks/>
          </p:cNvCxnSpPr>
          <p:nvPr/>
        </p:nvCxnSpPr>
        <p:spPr>
          <a:xfrm flipV="1">
            <a:off x="7468803" y="1365813"/>
            <a:ext cx="481496" cy="202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5292046-CACA-4F59-91FE-58BCECD91BA4}"/>
              </a:ext>
            </a:extLst>
          </p:cNvPr>
          <p:cNvCxnSpPr>
            <a:cxnSpLocks/>
          </p:cNvCxnSpPr>
          <p:nvPr/>
        </p:nvCxnSpPr>
        <p:spPr>
          <a:xfrm flipH="1" flipV="1">
            <a:off x="7835925" y="4103026"/>
            <a:ext cx="651896" cy="2537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216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FE2710-DF72-4FF4-B79C-E471CF2FACDD}"/>
              </a:ext>
            </a:extLst>
          </p:cNvPr>
          <p:cNvSpPr txBox="1"/>
          <p:nvPr/>
        </p:nvSpPr>
        <p:spPr>
          <a:xfrm>
            <a:off x="106909" y="5224926"/>
            <a:ext cx="668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Парагенетические минеральные ассоциации в </a:t>
            </a:r>
            <a:r>
              <a:rPr lang="ru-RU" u="sng" dirty="0" err="1"/>
              <a:t>метабазитах</a:t>
            </a:r>
            <a:endParaRPr lang="ru-RU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EE2F7-43D0-4979-B9C3-048E4C82D7AE}"/>
              </a:ext>
            </a:extLst>
          </p:cNvPr>
          <p:cNvSpPr txBox="1"/>
          <p:nvPr/>
        </p:nvSpPr>
        <p:spPr>
          <a:xfrm>
            <a:off x="64997" y="5594258"/>
            <a:ext cx="9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Ранняя: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E6144-C1BF-4C7C-B1AC-92674AC78A66}"/>
              </a:ext>
            </a:extLst>
          </p:cNvPr>
          <p:cNvSpPr txBox="1"/>
          <p:nvPr/>
        </p:nvSpPr>
        <p:spPr>
          <a:xfrm>
            <a:off x="257633" y="5963590"/>
            <a:ext cx="45262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Промежуточная: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18320-EFAA-4083-88D0-DC32A1B368A2}"/>
              </a:ext>
            </a:extLst>
          </p:cNvPr>
          <p:cNvSpPr txBox="1"/>
          <p:nvPr/>
        </p:nvSpPr>
        <p:spPr>
          <a:xfrm>
            <a:off x="1517682" y="6307674"/>
            <a:ext cx="168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Поздняя: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2BCAF-EE89-45D8-B3E1-4C66FBBE544E}"/>
              </a:ext>
            </a:extLst>
          </p:cNvPr>
          <p:cNvSpPr txBox="1"/>
          <p:nvPr/>
        </p:nvSpPr>
        <p:spPr>
          <a:xfrm>
            <a:off x="6791957" y="5569010"/>
            <a:ext cx="236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Зеленых сланцев?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C03FC-B756-48EF-A5B1-E57D3F9D9E18}"/>
              </a:ext>
            </a:extLst>
          </p:cNvPr>
          <p:cNvSpPr txBox="1"/>
          <p:nvPr/>
        </p:nvSpPr>
        <p:spPr>
          <a:xfrm>
            <a:off x="6791957" y="5964535"/>
            <a:ext cx="283233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Амфиболовых роговиков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C2758D-F3CE-418E-83B9-93E63711C45A}"/>
              </a:ext>
            </a:extLst>
          </p:cNvPr>
          <p:cNvSpPr txBox="1"/>
          <p:nvPr/>
        </p:nvSpPr>
        <p:spPr>
          <a:xfrm>
            <a:off x="6610016" y="6307674"/>
            <a:ext cx="317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Альбит-</a:t>
            </a:r>
            <a:r>
              <a:rPr lang="ru-RU" dirty="0" err="1"/>
              <a:t>эпидотовых</a:t>
            </a:r>
            <a:r>
              <a:rPr lang="ru-RU" dirty="0"/>
              <a:t> роговиков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D16680-7B3A-4171-9039-047CF59AC692}"/>
              </a:ext>
            </a:extLst>
          </p:cNvPr>
          <p:cNvSpPr txBox="1"/>
          <p:nvPr/>
        </p:nvSpPr>
        <p:spPr>
          <a:xfrm>
            <a:off x="6515333" y="5199678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/>
              <a:t>Метаморфические фации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75DD89-30C4-4913-A5EB-C26BA6382554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1BE52-3D06-4782-9724-3EF17BAC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8" y="253564"/>
            <a:ext cx="7583422" cy="37039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B89C82-F397-447F-AA7B-B7E2F0DF1489}"/>
              </a:ext>
            </a:extLst>
          </p:cNvPr>
          <p:cNvSpPr txBox="1"/>
          <p:nvPr/>
        </p:nvSpPr>
        <p:spPr>
          <a:xfrm>
            <a:off x="2658811" y="5594258"/>
            <a:ext cx="34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Актинолит + плагиоклаз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F5E3F5-05C4-413F-B0D3-9871979916D7}"/>
              </a:ext>
            </a:extLst>
          </p:cNvPr>
          <p:cNvSpPr txBox="1"/>
          <p:nvPr/>
        </p:nvSpPr>
        <p:spPr>
          <a:xfrm>
            <a:off x="2057733" y="5963590"/>
            <a:ext cx="473422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«Роговые обманки» + олигоклаз-андезины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E5A658-703E-40BD-85E6-56B4955550B9}"/>
              </a:ext>
            </a:extLst>
          </p:cNvPr>
          <p:cNvSpPr txBox="1"/>
          <p:nvPr/>
        </p:nvSpPr>
        <p:spPr>
          <a:xfrm>
            <a:off x="9575745" y="5198106"/>
            <a:ext cx="257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(</a:t>
            </a:r>
            <a:r>
              <a:rPr lang="ru-RU" u="sng" dirty="0" err="1"/>
              <a:t>Ревердатто</a:t>
            </a:r>
            <a:r>
              <a:rPr lang="ru-RU" u="sng" dirty="0"/>
              <a:t> и др., 2017)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31282C-5B2C-41D3-85E4-3F7AE61E57C6}"/>
              </a:ext>
            </a:extLst>
          </p:cNvPr>
          <p:cNvSpPr txBox="1"/>
          <p:nvPr/>
        </p:nvSpPr>
        <p:spPr>
          <a:xfrm>
            <a:off x="9624293" y="5968822"/>
            <a:ext cx="2237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500-700 </a:t>
            </a:r>
            <a:r>
              <a:rPr lang="ru-RU" b="1" dirty="0">
                <a:solidFill>
                  <a:srgbClr val="FF0000"/>
                </a:solidFill>
              </a:rPr>
              <a:t>°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CD5875-AC4C-425D-BDD3-9B8800CAE4D7}"/>
              </a:ext>
            </a:extLst>
          </p:cNvPr>
          <p:cNvSpPr txBox="1"/>
          <p:nvPr/>
        </p:nvSpPr>
        <p:spPr>
          <a:xfrm>
            <a:off x="2811211" y="6307674"/>
            <a:ext cx="34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Эпидот, хлорит, альбит, биотит?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A153FB-C5B1-4599-8BC1-1D6565348AB6}"/>
              </a:ext>
            </a:extLst>
          </p:cNvPr>
          <p:cNvSpPr txBox="1"/>
          <p:nvPr/>
        </p:nvSpPr>
        <p:spPr>
          <a:xfrm>
            <a:off x="10134267" y="6286339"/>
            <a:ext cx="149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300-500 °</a:t>
            </a:r>
            <a:r>
              <a:rPr lang="en-US" dirty="0"/>
              <a:t>C 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552E0A-DB06-4AF4-9D0D-9447B02E8618}"/>
              </a:ext>
            </a:extLst>
          </p:cNvPr>
          <p:cNvSpPr txBox="1"/>
          <p:nvPr/>
        </p:nvSpPr>
        <p:spPr>
          <a:xfrm>
            <a:off x="7740942" y="-19061"/>
            <a:ext cx="4514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ym typeface="Wingdings" panose="05000000000000000000" pitchFamily="2" charset="2"/>
              </a:rPr>
              <a:t>Метаморфизм вмещающих пород</a:t>
            </a:r>
            <a:endParaRPr lang="ru-RU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252056-426C-41C6-8601-D9EC87001261}"/>
              </a:ext>
            </a:extLst>
          </p:cNvPr>
          <p:cNvSpPr txBox="1"/>
          <p:nvPr/>
        </p:nvSpPr>
        <p:spPr>
          <a:xfrm>
            <a:off x="10134267" y="5584250"/>
            <a:ext cx="149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300-500 °</a:t>
            </a:r>
            <a:r>
              <a:rPr lang="en-US" dirty="0"/>
              <a:t>C 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970F72-77F7-4F57-BD51-BBE383FC67B3}"/>
              </a:ext>
            </a:extLst>
          </p:cNvPr>
          <p:cNvSpPr txBox="1"/>
          <p:nvPr/>
        </p:nvSpPr>
        <p:spPr>
          <a:xfrm>
            <a:off x="156071" y="4091682"/>
            <a:ext cx="7768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Зональность породообразующих минералов. </a:t>
            </a:r>
            <a:r>
              <a:rPr lang="en-US" dirty="0"/>
              <a:t>Act – </a:t>
            </a:r>
            <a:r>
              <a:rPr lang="ru-RU" dirty="0"/>
              <a:t>актинолит, </a:t>
            </a:r>
            <a:r>
              <a:rPr lang="en-US" dirty="0"/>
              <a:t>Hb – </a:t>
            </a:r>
            <a:r>
              <a:rPr lang="ru-RU" dirty="0"/>
              <a:t>«роговые обманки», </a:t>
            </a:r>
            <a:r>
              <a:rPr lang="en-US" dirty="0" err="1"/>
              <a:t>Bt</a:t>
            </a:r>
            <a:r>
              <a:rPr lang="ru-RU" dirty="0"/>
              <a:t> – биотит, </a:t>
            </a:r>
            <a:r>
              <a:rPr lang="en-US" dirty="0" err="1"/>
              <a:t>Ttn</a:t>
            </a:r>
            <a:r>
              <a:rPr lang="en-US" dirty="0"/>
              <a:t> – </a:t>
            </a:r>
            <a:r>
              <a:rPr lang="ru-RU" dirty="0"/>
              <a:t>титанит, </a:t>
            </a:r>
            <a:r>
              <a:rPr lang="en-US" dirty="0"/>
              <a:t>Ap-F</a:t>
            </a:r>
            <a:r>
              <a:rPr lang="ru-RU" dirty="0"/>
              <a:t> – </a:t>
            </a:r>
            <a:r>
              <a:rPr lang="ru-RU" dirty="0" err="1"/>
              <a:t>фторапатит</a:t>
            </a:r>
            <a:r>
              <a:rPr lang="ru-RU" dirty="0"/>
              <a:t>, </a:t>
            </a:r>
            <a:r>
              <a:rPr lang="en-US" dirty="0" err="1"/>
              <a:t>Xtm</a:t>
            </a:r>
            <a:r>
              <a:rPr lang="en-US" dirty="0"/>
              <a:t>-Y – </a:t>
            </a:r>
            <a:r>
              <a:rPr lang="ru-RU" dirty="0" err="1"/>
              <a:t>ксенотим</a:t>
            </a:r>
            <a:r>
              <a:rPr lang="ru-RU" dirty="0"/>
              <a:t>-</a:t>
            </a:r>
            <a:r>
              <a:rPr lang="en-US" dirty="0"/>
              <a:t>Y</a:t>
            </a:r>
            <a:r>
              <a:rPr lang="ru-RU" dirty="0"/>
              <a:t>. </a:t>
            </a:r>
            <a:r>
              <a:rPr lang="en-US" dirty="0" err="1"/>
              <a:t>Cls</a:t>
            </a:r>
            <a:r>
              <a:rPr lang="ru-RU" dirty="0"/>
              <a:t> – </a:t>
            </a:r>
            <a:r>
              <a:rPr lang="en-US" dirty="0"/>
              <a:t>Ba-K </a:t>
            </a:r>
            <a:r>
              <a:rPr lang="ru-RU" dirty="0"/>
              <a:t> полевой шпат. Фото в обратно-рассеянных электронах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B7BDADF-5567-46CF-ABA9-97CDD6382B17}"/>
              </a:ext>
            </a:extLst>
          </p:cNvPr>
          <p:cNvCxnSpPr>
            <a:cxnSpLocks/>
          </p:cNvCxnSpPr>
          <p:nvPr/>
        </p:nvCxnSpPr>
        <p:spPr>
          <a:xfrm>
            <a:off x="540497" y="5199678"/>
            <a:ext cx="110229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9659672-D1C4-4936-A746-C55A21C2BFF7}"/>
              </a:ext>
            </a:extLst>
          </p:cNvPr>
          <p:cNvSpPr txBox="1"/>
          <p:nvPr/>
        </p:nvSpPr>
        <p:spPr>
          <a:xfrm>
            <a:off x="8069813" y="4128473"/>
            <a:ext cx="375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Rb</a:t>
            </a:r>
            <a:r>
              <a:rPr lang="en-US" sz="1600" dirty="0"/>
              <a:t>/Sr </a:t>
            </a:r>
            <a:r>
              <a:rPr lang="ru-RU" sz="1600" dirty="0"/>
              <a:t>возраст образования метаморфических минералов </a:t>
            </a:r>
            <a:r>
              <a:rPr lang="ru-RU" sz="1600" b="1" i="1" dirty="0"/>
              <a:t>Аналитик В.М. </a:t>
            </a:r>
            <a:r>
              <a:rPr lang="ru-RU" sz="1600" b="1" i="1" dirty="0" err="1"/>
              <a:t>Саватенков</a:t>
            </a:r>
            <a:r>
              <a:rPr lang="ru-RU" sz="1600" b="1" i="1" dirty="0"/>
              <a:t> (ИГГД РАН)</a:t>
            </a:r>
            <a:r>
              <a:rPr lang="ru-RU" sz="1600" b="1" dirty="0"/>
              <a:t>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3146B45-384F-4B1C-BF90-8BD2FB2C23E7}"/>
              </a:ext>
            </a:extLst>
          </p:cNvPr>
          <p:cNvGrpSpPr/>
          <p:nvPr/>
        </p:nvGrpSpPr>
        <p:grpSpPr>
          <a:xfrm>
            <a:off x="8119285" y="345563"/>
            <a:ext cx="3757544" cy="3581468"/>
            <a:chOff x="7876117" y="433578"/>
            <a:chExt cx="4800742" cy="4575782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67C6EB1-9E5F-4319-AF9B-541EEE2CE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6117" y="433578"/>
              <a:ext cx="4800742" cy="4575782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A105F9A6-D5EC-456C-9E63-080741DBEAB1}"/>
                </a:ext>
              </a:extLst>
            </p:cNvPr>
            <p:cNvSpPr/>
            <p:nvPr/>
          </p:nvSpPr>
          <p:spPr>
            <a:xfrm>
              <a:off x="8260095" y="1513626"/>
              <a:ext cx="2604073" cy="7408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859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288A0E-2628-4F4D-8D5D-D81B72676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" y="500047"/>
            <a:ext cx="11968910" cy="3749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56855-00BA-4BB6-B8B5-2C87426D7E1F}"/>
              </a:ext>
            </a:extLst>
          </p:cNvPr>
          <p:cNvSpPr txBox="1"/>
          <p:nvPr/>
        </p:nvSpPr>
        <p:spPr>
          <a:xfrm>
            <a:off x="7807424" y="28674"/>
            <a:ext cx="4399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Метаморфизм вмещающих пород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15B4D1-96C5-48A4-B07B-26AE88B40EB1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E4709E-A0F9-48A0-90D2-690D40993E45}"/>
              </a:ext>
            </a:extLst>
          </p:cNvPr>
          <p:cNvSpPr txBox="1"/>
          <p:nvPr/>
        </p:nvSpPr>
        <p:spPr>
          <a:xfrm>
            <a:off x="434786" y="4485470"/>
            <a:ext cx="8439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Мощность метаморфической зоны (5-6 км) выше, чем характерно для гранитных батолитов (2-3 км), согласно (</a:t>
            </a:r>
            <a:r>
              <a:rPr lang="ru-RU" dirty="0" err="1"/>
              <a:t>Ревердатто</a:t>
            </a:r>
            <a:r>
              <a:rPr lang="ru-RU" dirty="0"/>
              <a:t> и др., 2017)</a:t>
            </a:r>
          </a:p>
          <a:p>
            <a:r>
              <a:rPr lang="ru-RU" dirty="0"/>
              <a:t>Метаморфическая зона повторяет очертания невскрытого массива </a:t>
            </a:r>
            <a:r>
              <a:rPr lang="ru-RU" dirty="0" err="1"/>
              <a:t>гранитоидов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1FE795-C537-4A19-9161-4C6AA969F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235" y="4906161"/>
            <a:ext cx="2054392" cy="15281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655F36-59C7-4B56-9B3F-51DF992A7510}"/>
              </a:ext>
            </a:extLst>
          </p:cNvPr>
          <p:cNvSpPr txBox="1"/>
          <p:nvPr/>
        </p:nvSpPr>
        <p:spPr>
          <a:xfrm rot="1553681">
            <a:off x="10199606" y="5555655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2BA3BA-D08C-4781-A5F2-B6ACD7C7F993}"/>
              </a:ext>
            </a:extLst>
          </p:cNvPr>
          <p:cNvSpPr txBox="1"/>
          <p:nvPr/>
        </p:nvSpPr>
        <p:spPr>
          <a:xfrm rot="1261088">
            <a:off x="10503035" y="4628352"/>
            <a:ext cx="129289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ym typeface="Wingdings" panose="05000000000000000000" pitchFamily="2" charset="2"/>
              </a:rPr>
              <a:t>Вмещающие породы</a:t>
            </a:r>
            <a:endParaRPr lang="ru-RU" sz="16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46ACBCD-0601-49D2-9B0F-7FDD33B5EB64}"/>
              </a:ext>
            </a:extLst>
          </p:cNvPr>
          <p:cNvCxnSpPr>
            <a:cxnSpLocks/>
          </p:cNvCxnSpPr>
          <p:nvPr/>
        </p:nvCxnSpPr>
        <p:spPr>
          <a:xfrm>
            <a:off x="10052573" y="4508119"/>
            <a:ext cx="419941" cy="184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7BCEDB-8D59-472D-845A-680691BC6607}"/>
              </a:ext>
            </a:extLst>
          </p:cNvPr>
          <p:cNvSpPr txBox="1"/>
          <p:nvPr/>
        </p:nvSpPr>
        <p:spPr>
          <a:xfrm>
            <a:off x="8965731" y="4146916"/>
            <a:ext cx="2531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ym typeface="Wingdings" panose="05000000000000000000" pitchFamily="2" charset="2"/>
              </a:rPr>
              <a:t>Северный </a:t>
            </a:r>
            <a:r>
              <a:rPr lang="ru-RU" sz="1600" b="1" dirty="0" err="1">
                <a:sym typeface="Wingdings" panose="05000000000000000000" pitchFamily="2" charset="2"/>
              </a:rPr>
              <a:t>экзоконтакт</a:t>
            </a:r>
            <a:endParaRPr lang="ru-RU" sz="16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CD209C-2DFA-44DC-B3C3-A479F593410E}"/>
              </a:ext>
            </a:extLst>
          </p:cNvPr>
          <p:cNvSpPr/>
          <p:nvPr/>
        </p:nvSpPr>
        <p:spPr>
          <a:xfrm>
            <a:off x="2170765" y="5670233"/>
            <a:ext cx="783785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Au-</a:t>
            </a:r>
            <a:r>
              <a:rPr lang="ru-RU" b="1" dirty="0">
                <a:solidFill>
                  <a:srgbClr val="FF0000"/>
                </a:solidFill>
              </a:rPr>
              <a:t>минерализация во вмещающих породах - выводы: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b="1" dirty="0" err="1">
                <a:solidFill>
                  <a:srgbClr val="FF0000"/>
                </a:solidFill>
              </a:rPr>
              <a:t>Плутоногенная</a:t>
            </a:r>
            <a:r>
              <a:rPr lang="ru-RU" b="1" dirty="0">
                <a:solidFill>
                  <a:srgbClr val="FF0000"/>
                </a:solidFill>
              </a:rPr>
              <a:t> природа,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2. Нижняя возрастная граница – ранний мезозой (время метаморфизма)</a:t>
            </a:r>
          </a:p>
        </p:txBody>
      </p:sp>
    </p:spTree>
    <p:extLst>
      <p:ext uri="{BB962C8B-B14F-4D97-AF65-F5344CB8AC3E}">
        <p14:creationId xmlns:p14="http://schemas.microsoft.com/office/powerpoint/2010/main" val="420707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3DDB9F-FCD0-4703-84F2-33C81D8DD8EE}"/>
              </a:ext>
            </a:extLst>
          </p:cNvPr>
          <p:cNvSpPr txBox="1"/>
          <p:nvPr/>
        </p:nvSpPr>
        <p:spPr>
          <a:xfrm>
            <a:off x="570368" y="362139"/>
            <a:ext cx="43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Защищаемое положение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6309B-336B-48AF-BADF-43EF833FF170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17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0F356-781F-4C92-A140-720B67BC4050}"/>
              </a:ext>
            </a:extLst>
          </p:cNvPr>
          <p:cNvSpPr txBox="1"/>
          <p:nvPr/>
        </p:nvSpPr>
        <p:spPr>
          <a:xfrm>
            <a:off x="570367" y="1174296"/>
            <a:ext cx="10958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Жильная золотоносная минерализация </a:t>
            </a:r>
            <a:r>
              <a:rPr lang="ru-RU" dirty="0"/>
              <a:t>связана с формированием малых тел </a:t>
            </a:r>
            <a:r>
              <a:rPr lang="ru-RU" dirty="0" err="1"/>
              <a:t>гранитоидов</a:t>
            </a:r>
            <a:r>
              <a:rPr lang="ru-RU" dirty="0"/>
              <a:t> </a:t>
            </a:r>
            <a:r>
              <a:rPr lang="ru-RU" b="1" dirty="0"/>
              <a:t>поздней фазы внедрения</a:t>
            </a:r>
            <a:r>
              <a:rPr lang="ru-RU" dirty="0"/>
              <a:t>, контролируется </a:t>
            </a:r>
            <a:r>
              <a:rPr lang="ru-RU" b="1" dirty="0"/>
              <a:t>разрывными нарушениями северо-западного простирания</a:t>
            </a:r>
            <a:r>
              <a:rPr lang="ru-RU" dirty="0"/>
              <a:t> и сопровождается гидротермальными брекчиями. </a:t>
            </a:r>
            <a:r>
              <a:rPr lang="ru-RU" b="1" dirty="0"/>
              <a:t>Источником рудных компонентов</a:t>
            </a:r>
            <a:r>
              <a:rPr lang="ru-RU" dirty="0"/>
              <a:t> явились </a:t>
            </a:r>
            <a:r>
              <a:rPr lang="ru-RU" b="1" dirty="0"/>
              <a:t>углеродистые </a:t>
            </a:r>
            <a:r>
              <a:rPr lang="ru-RU" b="1" dirty="0" err="1"/>
              <a:t>алевроаргиллиты</a:t>
            </a:r>
            <a:r>
              <a:rPr lang="ru-RU" b="1" dirty="0"/>
              <a:t> нижнего палеозоя</a:t>
            </a:r>
            <a:r>
              <a:rPr lang="ru-RU" dirty="0"/>
              <a:t>, содержащие сингенетические выделения пирита и характеризующиеся, среди прочих вмещающих пород, повышенными фоновыми содержаниями элементов-спутников золота.</a:t>
            </a:r>
          </a:p>
        </p:txBody>
      </p:sp>
    </p:spTree>
    <p:extLst>
      <p:ext uri="{BB962C8B-B14F-4D97-AF65-F5344CB8AC3E}">
        <p14:creationId xmlns:p14="http://schemas.microsoft.com/office/powerpoint/2010/main" val="2740211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A9A18D-EE65-4C46-ADE0-2CE4A7FDAE8D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D7AC52-2333-4230-A4C1-D3FEC30A3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6" y="501691"/>
            <a:ext cx="11918768" cy="586515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96885-A0C5-4279-8C4A-D14BFE2E0E88}"/>
              </a:ext>
            </a:extLst>
          </p:cNvPr>
          <p:cNvSpPr txBox="1"/>
          <p:nvPr/>
        </p:nvSpPr>
        <p:spPr>
          <a:xfrm>
            <a:off x="185290" y="4973114"/>
            <a:ext cx="3877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Красный цвет – канал коротковолнового</a:t>
            </a:r>
          </a:p>
          <a:p>
            <a:r>
              <a:rPr lang="ru-RU" sz="1600" dirty="0"/>
              <a:t>инфракрасного; синий и зеленый – истинные цвета</a:t>
            </a:r>
          </a:p>
          <a:p>
            <a:r>
              <a:rPr lang="ru-RU" sz="1600" dirty="0"/>
              <a:t>Синие линии - маршруты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5B22A7-5142-43DA-8FBB-D32313C4C740}"/>
              </a:ext>
            </a:extLst>
          </p:cNvPr>
          <p:cNvGrpSpPr/>
          <p:nvPr/>
        </p:nvGrpSpPr>
        <p:grpSpPr>
          <a:xfrm>
            <a:off x="10221368" y="4409954"/>
            <a:ext cx="1918336" cy="1396855"/>
            <a:chOff x="10049666" y="4348114"/>
            <a:chExt cx="2054392" cy="152814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8049107-2945-4C14-BE90-C0496FBD3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9666" y="4348114"/>
              <a:ext cx="2054392" cy="15281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5A84BA-564E-45AC-9174-C685D0D35D38}"/>
                </a:ext>
              </a:extLst>
            </p:cNvPr>
            <p:cNvSpPr txBox="1"/>
            <p:nvPr/>
          </p:nvSpPr>
          <p:spPr>
            <a:xfrm rot="1553681">
              <a:off x="10218509" y="5074687"/>
              <a:ext cx="1751900" cy="37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ym typeface="Wingdings" panose="05000000000000000000" pitchFamily="2" charset="2"/>
                </a:rPr>
                <a:t>Массив Южный</a:t>
              </a:r>
              <a:endParaRPr lang="ru-RU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2436A7-2043-459A-819E-0D5A024181F1}"/>
                </a:ext>
              </a:extLst>
            </p:cNvPr>
            <p:cNvSpPr txBox="1"/>
            <p:nvPr/>
          </p:nvSpPr>
          <p:spPr>
            <a:xfrm>
              <a:off x="11076862" y="4773632"/>
              <a:ext cx="266540" cy="3385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ym typeface="Wingdings" panose="05000000000000000000" pitchFamily="2" charset="2"/>
                </a:rPr>
                <a:t>    </a:t>
              </a:r>
              <a:endParaRPr lang="ru-RU" sz="16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A9B6AC-E1FF-4DD5-A0F5-0BCCC33AC927}"/>
              </a:ext>
            </a:extLst>
          </p:cNvPr>
          <p:cNvSpPr txBox="1"/>
          <p:nvPr/>
        </p:nvSpPr>
        <p:spPr>
          <a:xfrm>
            <a:off x="8370298" y="101581"/>
            <a:ext cx="35148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Золотоносность </a:t>
            </a:r>
            <a:r>
              <a:rPr lang="ru-RU" sz="2000" b="1" dirty="0" err="1"/>
              <a:t>гранитоидов</a:t>
            </a:r>
            <a:endParaRPr lang="ru-RU" sz="2000" b="1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DD39354-585D-4CCC-ABA7-93FBBE8F61BF}"/>
              </a:ext>
            </a:extLst>
          </p:cNvPr>
          <p:cNvCxnSpPr>
            <a:cxnSpLocks/>
          </p:cNvCxnSpPr>
          <p:nvPr/>
        </p:nvCxnSpPr>
        <p:spPr>
          <a:xfrm flipH="1" flipV="1">
            <a:off x="10717314" y="4689035"/>
            <a:ext cx="445399" cy="2197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27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634B13-1215-435D-BDF5-B8CFDF8C30A2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4A7B2C-6897-42D5-BBD7-3241498A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3" b="7696"/>
          <a:stretch/>
        </p:blipFill>
        <p:spPr>
          <a:xfrm>
            <a:off x="368286" y="155254"/>
            <a:ext cx="4438836" cy="60979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03609A-FABD-45CF-A689-CF4351C384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0" b="44162"/>
          <a:stretch/>
        </p:blipFill>
        <p:spPr>
          <a:xfrm>
            <a:off x="4807122" y="240759"/>
            <a:ext cx="4438836" cy="4534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B927B5-BC33-40FD-950A-75D3283F4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6276" y="2275983"/>
            <a:ext cx="4363127" cy="3275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D22B60-9700-4965-B0DC-202AD4CA523A}"/>
              </a:ext>
            </a:extLst>
          </p:cNvPr>
          <p:cNvSpPr txBox="1"/>
          <p:nvPr/>
        </p:nvSpPr>
        <p:spPr>
          <a:xfrm>
            <a:off x="9855200" y="114446"/>
            <a:ext cx="218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Золотоносность </a:t>
            </a:r>
            <a:r>
              <a:rPr lang="ru-RU" sz="2000" b="1" dirty="0" err="1"/>
              <a:t>гранитоидов</a:t>
            </a:r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D60D7-57D2-4B94-9F7A-CE8008FB793D}"/>
              </a:ext>
            </a:extLst>
          </p:cNvPr>
          <p:cNvSpPr txBox="1"/>
          <p:nvPr/>
        </p:nvSpPr>
        <p:spPr>
          <a:xfrm>
            <a:off x="8870836" y="6086332"/>
            <a:ext cx="315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Турмалиновый </a:t>
            </a:r>
            <a:r>
              <a:rPr lang="ru-RU" dirty="0" err="1"/>
              <a:t>метасоматит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06443-3A79-424F-8725-D8B3139DADA9}"/>
              </a:ext>
            </a:extLst>
          </p:cNvPr>
          <p:cNvSpPr txBox="1"/>
          <p:nvPr/>
        </p:nvSpPr>
        <p:spPr>
          <a:xfrm>
            <a:off x="6301100" y="4331656"/>
            <a:ext cx="192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Пропилит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D804D-3F23-468E-AE17-BEC28D198D47}"/>
              </a:ext>
            </a:extLst>
          </p:cNvPr>
          <p:cNvSpPr txBox="1"/>
          <p:nvPr/>
        </p:nvSpPr>
        <p:spPr>
          <a:xfrm>
            <a:off x="4939724" y="4774879"/>
            <a:ext cx="298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Гидротермальная брекчия по </a:t>
            </a:r>
            <a:r>
              <a:rPr lang="ru-RU" dirty="0" err="1"/>
              <a:t>гранитоиду</a:t>
            </a:r>
            <a:r>
              <a:rPr lang="ru-RU" dirty="0"/>
              <a:t> главной фазы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3DB65C-8F05-498F-8E17-479688B22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06" y="3657503"/>
            <a:ext cx="2054392" cy="1528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7E0A15-6013-4591-A8F8-52F5CF7F24C7}"/>
              </a:ext>
            </a:extLst>
          </p:cNvPr>
          <p:cNvSpPr txBox="1"/>
          <p:nvPr/>
        </p:nvSpPr>
        <p:spPr>
          <a:xfrm rot="1553681">
            <a:off x="546657" y="4376447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8A8F6A-F447-427A-89D1-10254EB9F450}"/>
              </a:ext>
            </a:extLst>
          </p:cNvPr>
          <p:cNvSpPr txBox="1"/>
          <p:nvPr/>
        </p:nvSpPr>
        <p:spPr>
          <a:xfrm>
            <a:off x="1401302" y="4083021"/>
            <a:ext cx="266540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ym typeface="Wingdings" panose="05000000000000000000" pitchFamily="2" charset="2"/>
              </a:rPr>
              <a:t>    </a:t>
            </a:r>
            <a:endParaRPr lang="ru-RU" sz="1600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A5A1815-3362-46F9-95DD-C2F25A9B5FE7}"/>
              </a:ext>
            </a:extLst>
          </p:cNvPr>
          <p:cNvCxnSpPr>
            <a:cxnSpLocks/>
          </p:cNvCxnSpPr>
          <p:nvPr/>
        </p:nvCxnSpPr>
        <p:spPr>
          <a:xfrm flipV="1">
            <a:off x="1708745" y="3808071"/>
            <a:ext cx="524036" cy="2442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31F087C-03ED-403A-A668-FE0234ECD2A2}"/>
              </a:ext>
            </a:extLst>
          </p:cNvPr>
          <p:cNvCxnSpPr>
            <a:cxnSpLocks/>
          </p:cNvCxnSpPr>
          <p:nvPr/>
        </p:nvCxnSpPr>
        <p:spPr>
          <a:xfrm flipV="1">
            <a:off x="4178359" y="4162379"/>
            <a:ext cx="816072" cy="1692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9280EA9-A521-462D-B59D-C38DB4891B45}"/>
              </a:ext>
            </a:extLst>
          </p:cNvPr>
          <p:cNvCxnSpPr>
            <a:cxnSpLocks/>
          </p:cNvCxnSpPr>
          <p:nvPr/>
        </p:nvCxnSpPr>
        <p:spPr>
          <a:xfrm flipV="1">
            <a:off x="7671172" y="5779794"/>
            <a:ext cx="816072" cy="1692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82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DB60802-5A63-497D-BF76-FED978E3AAA0}"/>
              </a:ext>
            </a:extLst>
          </p:cNvPr>
          <p:cNvSpPr txBox="1"/>
          <p:nvPr/>
        </p:nvSpPr>
        <p:spPr>
          <a:xfrm>
            <a:off x="7293450" y="1432565"/>
            <a:ext cx="488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Цель</a:t>
            </a:r>
            <a:r>
              <a:rPr lang="en-US" dirty="0"/>
              <a:t> – </a:t>
            </a:r>
            <a:r>
              <a:rPr lang="ru-RU" dirty="0"/>
              <a:t>прогнозная оценка золотоносности эндо- и экзоконтактовой зоны массива Южный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CA5477-B5B9-4FF9-8EDE-0DA9305943D8}"/>
              </a:ext>
            </a:extLst>
          </p:cNvPr>
          <p:cNvSpPr txBox="1"/>
          <p:nvPr/>
        </p:nvSpPr>
        <p:spPr>
          <a:xfrm>
            <a:off x="6911589" y="2135063"/>
            <a:ext cx="51376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Задачи:</a:t>
            </a:r>
          </a:p>
          <a:p>
            <a:r>
              <a:rPr lang="ru-RU" b="1" dirty="0"/>
              <a:t>1</a:t>
            </a:r>
            <a:r>
              <a:rPr lang="en-US" b="1" dirty="0"/>
              <a:t>)</a:t>
            </a:r>
            <a:r>
              <a:rPr lang="ru-RU" b="1" dirty="0"/>
              <a:t> </a:t>
            </a:r>
            <a:r>
              <a:rPr lang="ru-RU" dirty="0"/>
              <a:t>Провести </a:t>
            </a:r>
            <a:r>
              <a:rPr lang="ru-RU" b="1" dirty="0"/>
              <a:t>фациальный анализ </a:t>
            </a:r>
            <a:r>
              <a:rPr lang="ru-RU" b="1" dirty="0" err="1"/>
              <a:t>гранитоидов</a:t>
            </a:r>
            <a:r>
              <a:rPr lang="ru-RU" dirty="0"/>
              <a:t> массива Южный;</a:t>
            </a:r>
          </a:p>
          <a:p>
            <a:r>
              <a:rPr lang="ru-RU" b="1" dirty="0"/>
              <a:t>2</a:t>
            </a:r>
            <a:r>
              <a:rPr lang="en-US" b="1" dirty="0"/>
              <a:t>)</a:t>
            </a:r>
            <a:r>
              <a:rPr lang="ru-RU" b="1" dirty="0"/>
              <a:t> </a:t>
            </a:r>
            <a:r>
              <a:rPr lang="ru-RU" dirty="0"/>
              <a:t>Диагностировать во вмещающих породах </a:t>
            </a:r>
            <a:r>
              <a:rPr lang="ru-RU" b="1" dirty="0"/>
              <a:t>метаморфические минералы</a:t>
            </a:r>
            <a:r>
              <a:rPr lang="ru-RU" dirty="0"/>
              <a:t>, выявить закономерности </a:t>
            </a:r>
            <a:r>
              <a:rPr lang="ru-RU" b="1" dirty="0"/>
              <a:t>температурной зональности</a:t>
            </a:r>
            <a:r>
              <a:rPr lang="ru-RU" dirty="0"/>
              <a:t> метаморфизма в экзоконтактовой зоне массива;</a:t>
            </a:r>
          </a:p>
          <a:p>
            <a:r>
              <a:rPr lang="ru-RU" b="1" dirty="0"/>
              <a:t>3</a:t>
            </a:r>
            <a:r>
              <a:rPr lang="en-US" b="1" dirty="0"/>
              <a:t>)</a:t>
            </a:r>
            <a:r>
              <a:rPr lang="ru-RU" b="1" dirty="0"/>
              <a:t> </a:t>
            </a:r>
            <a:r>
              <a:rPr lang="ru-RU" dirty="0"/>
              <a:t>Провести </a:t>
            </a:r>
            <a:r>
              <a:rPr lang="ru-RU" b="1" dirty="0"/>
              <a:t>изотопное датирование</a:t>
            </a:r>
            <a:r>
              <a:rPr lang="ru-RU" dirty="0"/>
              <a:t> интрузивных массива Южный, контактово-метаморфических и золотоносных гидротермально-метасоматических образований;</a:t>
            </a:r>
          </a:p>
          <a:p>
            <a:r>
              <a:rPr lang="ru-RU" b="1" dirty="0"/>
              <a:t>4</a:t>
            </a:r>
            <a:r>
              <a:rPr lang="en-US" b="1" dirty="0"/>
              <a:t>)</a:t>
            </a:r>
            <a:r>
              <a:rPr lang="ru-RU" b="1" dirty="0"/>
              <a:t> </a:t>
            </a:r>
            <a:r>
              <a:rPr lang="ru-RU" dirty="0"/>
              <a:t>Подготовить </a:t>
            </a:r>
            <a:r>
              <a:rPr lang="ru-RU" b="1" dirty="0"/>
              <a:t>геолого-генетическую модель</a:t>
            </a:r>
            <a:r>
              <a:rPr lang="ru-RU" dirty="0"/>
              <a:t> </a:t>
            </a:r>
            <a:r>
              <a:rPr lang="ru-RU" dirty="0" err="1"/>
              <a:t>рудоформирующей</a:t>
            </a:r>
            <a:r>
              <a:rPr lang="ru-RU" dirty="0"/>
              <a:t> </a:t>
            </a:r>
            <a:r>
              <a:rPr lang="ru-RU" dirty="0" err="1"/>
              <a:t>плутоногенной</a:t>
            </a:r>
            <a:r>
              <a:rPr lang="ru-RU" dirty="0"/>
              <a:t> системы и провести </a:t>
            </a:r>
            <a:r>
              <a:rPr lang="ru-RU" b="1" dirty="0"/>
              <a:t>прогнозно-</a:t>
            </a:r>
            <a:r>
              <a:rPr lang="ru-RU" b="1" dirty="0" err="1"/>
              <a:t>минерагенический</a:t>
            </a:r>
            <a:r>
              <a:rPr lang="ru-RU" b="1" dirty="0"/>
              <a:t> анализ</a:t>
            </a:r>
            <a:r>
              <a:rPr lang="ru-RU" dirty="0"/>
              <a:t> массива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03614D-7268-4181-B65F-7D66B7C13A74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80D09D5-FC3B-4DFC-A766-4C80DEEC3876}"/>
              </a:ext>
            </a:extLst>
          </p:cNvPr>
          <p:cNvGrpSpPr/>
          <p:nvPr/>
        </p:nvGrpSpPr>
        <p:grpSpPr>
          <a:xfrm>
            <a:off x="258038" y="145102"/>
            <a:ext cx="6472962" cy="5602102"/>
            <a:chOff x="385038" y="226974"/>
            <a:chExt cx="6536462" cy="565705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124432D-BEB9-4959-91D5-EEBA0EFB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038" y="226974"/>
              <a:ext cx="6536462" cy="5657059"/>
            </a:xfrm>
            <a:prstGeom prst="rect">
              <a:avLst/>
            </a:prstGeom>
          </p:spPr>
        </p:pic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DD280924-943A-4031-BFDE-78336A9CCA68}"/>
                </a:ext>
              </a:extLst>
            </p:cNvPr>
            <p:cNvSpPr/>
            <p:nvPr/>
          </p:nvSpPr>
          <p:spPr>
            <a:xfrm>
              <a:off x="4148988" y="2004687"/>
              <a:ext cx="301110" cy="30111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0DB28B-9C5A-45AF-9A30-AA7B7CD96645}"/>
                </a:ext>
              </a:extLst>
            </p:cNvPr>
            <p:cNvSpPr txBox="1"/>
            <p:nvPr/>
          </p:nvSpPr>
          <p:spPr>
            <a:xfrm>
              <a:off x="2302767" y="1857373"/>
              <a:ext cx="1873977" cy="74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100" b="1" dirty="0">
                  <a:solidFill>
                    <a:schemeClr val="bg1"/>
                  </a:solidFill>
                </a:rPr>
                <a:t>Объект исследования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E78E01-5E00-4496-906D-2F21EB899D6C}"/>
                </a:ext>
              </a:extLst>
            </p:cNvPr>
            <p:cNvSpPr txBox="1"/>
            <p:nvPr/>
          </p:nvSpPr>
          <p:spPr>
            <a:xfrm>
              <a:off x="1000125" y="4010240"/>
              <a:ext cx="1056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>
                  <a:solidFill>
                    <a:schemeClr val="bg1"/>
                  </a:solidFill>
                </a:rPr>
                <a:t>Канада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83FA05-CFB2-4699-9973-2C0DCE107180}"/>
                </a:ext>
              </a:extLst>
            </p:cNvPr>
            <p:cNvSpPr txBox="1"/>
            <p:nvPr/>
          </p:nvSpPr>
          <p:spPr>
            <a:xfrm>
              <a:off x="4669773" y="1125235"/>
              <a:ext cx="1064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Россия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6BBF86-F536-4483-A258-EA3C5031CD99}"/>
                </a:ext>
              </a:extLst>
            </p:cNvPr>
            <p:cNvSpPr txBox="1"/>
            <p:nvPr/>
          </p:nvSpPr>
          <p:spPr>
            <a:xfrm rot="4370473">
              <a:off x="3028932" y="4407513"/>
              <a:ext cx="1392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/>
                <a:t>Гренландия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FE5267-871C-4760-813F-94DB79096A23}"/>
                </a:ext>
              </a:extLst>
            </p:cNvPr>
            <p:cNvSpPr txBox="1"/>
            <p:nvPr/>
          </p:nvSpPr>
          <p:spPr>
            <a:xfrm rot="2434083">
              <a:off x="5301782" y="4149404"/>
              <a:ext cx="1064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Швеция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895396A-6263-47AB-9300-C6EE147DE8CE}"/>
              </a:ext>
            </a:extLst>
          </p:cNvPr>
          <p:cNvSpPr txBox="1"/>
          <p:nvPr/>
        </p:nvSpPr>
        <p:spPr>
          <a:xfrm>
            <a:off x="385694" y="266566"/>
            <a:ext cx="15274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Введение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343838-E9E3-4B4F-BCD1-F58D2845C586}"/>
              </a:ext>
            </a:extLst>
          </p:cNvPr>
          <p:cNvSpPr txBox="1"/>
          <p:nvPr/>
        </p:nvSpPr>
        <p:spPr>
          <a:xfrm>
            <a:off x="6858000" y="145102"/>
            <a:ext cx="4700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Степень разработанности вопроса </a:t>
            </a:r>
            <a:r>
              <a:rPr lang="ru-RU" dirty="0"/>
              <a:t>– связь гранитоидного магматизма с золотоносной минерализацией изучена недостаточно для прогноза новых перспективных участков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F59475-BF7B-46FB-9339-81EEFC751726}"/>
              </a:ext>
            </a:extLst>
          </p:cNvPr>
          <p:cNvSpPr txBox="1"/>
          <p:nvPr/>
        </p:nvSpPr>
        <p:spPr>
          <a:xfrm rot="20689323">
            <a:off x="5493464" y="2139421"/>
            <a:ext cx="105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Урал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A5C55-E2E3-49A3-804A-C04DBED6194D}"/>
              </a:ext>
            </a:extLst>
          </p:cNvPr>
          <p:cNvSpPr/>
          <p:nvPr/>
        </p:nvSpPr>
        <p:spPr>
          <a:xfrm>
            <a:off x="1315551" y="5835340"/>
            <a:ext cx="4073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https://search.earthdata.nasa.gov/search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ru-RU" i="1" dirty="0"/>
              <a:t>дата обращения 15.04.2026</a:t>
            </a:r>
            <a:r>
              <a:rPr lang="ru-RU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B180C2-A113-4C6B-A624-74E8B9454DC4}"/>
              </a:ext>
            </a:extLst>
          </p:cNvPr>
          <p:cNvSpPr txBox="1"/>
          <p:nvPr/>
        </p:nvSpPr>
        <p:spPr>
          <a:xfrm rot="818343">
            <a:off x="2132808" y="2840557"/>
            <a:ext cx="299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Северный Ледовитый океан</a:t>
            </a:r>
          </a:p>
        </p:txBody>
      </p:sp>
    </p:spTree>
    <p:extLst>
      <p:ext uri="{BB962C8B-B14F-4D97-AF65-F5344CB8AC3E}">
        <p14:creationId xmlns:p14="http://schemas.microsoft.com/office/powerpoint/2010/main" val="2395839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4E510-552A-44DA-BB1A-1003BA240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25" y="160955"/>
            <a:ext cx="6568254" cy="3210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29A42-BD4D-4BA6-A985-CB3C09F16397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0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15A8D-82E4-4DCF-A804-1728D676308C}"/>
              </a:ext>
            </a:extLst>
          </p:cNvPr>
          <p:cNvSpPr txBox="1"/>
          <p:nvPr/>
        </p:nvSpPr>
        <p:spPr>
          <a:xfrm>
            <a:off x="96719" y="25679"/>
            <a:ext cx="358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Золотоносность </a:t>
            </a:r>
            <a:r>
              <a:rPr lang="ru-RU" sz="2000" b="1" dirty="0" err="1"/>
              <a:t>гранитоидов</a:t>
            </a:r>
            <a:endParaRPr lang="ru-RU" sz="20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DE01E-5714-4D23-ADDD-76611E92B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786" y="4962947"/>
            <a:ext cx="2054392" cy="1528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428CE3-E7F5-400A-981F-AAFCB43B435B}"/>
              </a:ext>
            </a:extLst>
          </p:cNvPr>
          <p:cNvSpPr txBox="1"/>
          <p:nvPr/>
        </p:nvSpPr>
        <p:spPr>
          <a:xfrm rot="1553681">
            <a:off x="1531157" y="5705041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17D3F-442B-446A-8A3C-9743CCA0425E}"/>
              </a:ext>
            </a:extLst>
          </p:cNvPr>
          <p:cNvSpPr txBox="1"/>
          <p:nvPr/>
        </p:nvSpPr>
        <p:spPr>
          <a:xfrm>
            <a:off x="2379982" y="5388465"/>
            <a:ext cx="266540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ym typeface="Wingdings" panose="05000000000000000000" pitchFamily="2" charset="2"/>
              </a:rPr>
              <a:t>    </a:t>
            </a:r>
            <a:endParaRPr lang="ru-RU" sz="1600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2265888-1B35-498F-9EE4-772D1758F5BA}"/>
              </a:ext>
            </a:extLst>
          </p:cNvPr>
          <p:cNvCxnSpPr>
            <a:cxnSpLocks/>
          </p:cNvCxnSpPr>
          <p:nvPr/>
        </p:nvCxnSpPr>
        <p:spPr>
          <a:xfrm flipV="1">
            <a:off x="3922160" y="639284"/>
            <a:ext cx="56551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40770F-1809-4D5A-9591-3C23893B987F}"/>
              </a:ext>
            </a:extLst>
          </p:cNvPr>
          <p:cNvSpPr txBox="1"/>
          <p:nvPr/>
        </p:nvSpPr>
        <p:spPr>
          <a:xfrm>
            <a:off x="122503" y="4012716"/>
            <a:ext cx="3330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Qz</a:t>
            </a:r>
            <a:r>
              <a:rPr lang="en-US" dirty="0"/>
              <a:t> – </a:t>
            </a:r>
            <a:r>
              <a:rPr lang="ru-RU" dirty="0"/>
              <a:t>кварц, </a:t>
            </a:r>
            <a:r>
              <a:rPr lang="en-US" dirty="0" err="1"/>
              <a:t>Py</a:t>
            </a:r>
            <a:r>
              <a:rPr lang="en-US" dirty="0"/>
              <a:t> – </a:t>
            </a:r>
            <a:r>
              <a:rPr lang="ru-RU" dirty="0"/>
              <a:t>пирит,</a:t>
            </a:r>
          </a:p>
          <a:p>
            <a:r>
              <a:rPr lang="en-US" dirty="0" err="1"/>
              <a:t>Gn</a:t>
            </a:r>
            <a:r>
              <a:rPr lang="en-US" dirty="0"/>
              <a:t> – </a:t>
            </a:r>
            <a:r>
              <a:rPr lang="ru-RU" dirty="0"/>
              <a:t>галенит, </a:t>
            </a:r>
            <a:r>
              <a:rPr lang="en-US" dirty="0" err="1"/>
              <a:t>Ttr</a:t>
            </a:r>
            <a:r>
              <a:rPr lang="en-US" dirty="0"/>
              <a:t> – </a:t>
            </a:r>
            <a:r>
              <a:rPr lang="ru-RU" dirty="0"/>
              <a:t>тетраэдрит. Фото в обратно-рассеянных электронах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5AF8371-24C1-496E-820B-4047F8906CEA}"/>
              </a:ext>
            </a:extLst>
          </p:cNvPr>
          <p:cNvGrpSpPr/>
          <p:nvPr/>
        </p:nvGrpSpPr>
        <p:grpSpPr>
          <a:xfrm>
            <a:off x="3452911" y="3481323"/>
            <a:ext cx="8652791" cy="3092793"/>
            <a:chOff x="4607690" y="3481324"/>
            <a:chExt cx="7498012" cy="268003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50530B6-F61E-4520-AF15-1079F3F7D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7690" y="3481324"/>
              <a:ext cx="7498012" cy="2680037"/>
            </a:xfrm>
            <a:prstGeom prst="rect">
              <a:avLst/>
            </a:prstGeom>
          </p:spPr>
        </p:pic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699B1DD1-C8DB-4721-99F5-ACCFD46F8934}"/>
                </a:ext>
              </a:extLst>
            </p:cNvPr>
            <p:cNvCxnSpPr/>
            <p:nvPr/>
          </p:nvCxnSpPr>
          <p:spPr>
            <a:xfrm>
              <a:off x="9505950" y="3758579"/>
              <a:ext cx="1952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74548CC2-A5CE-4D8B-9F2A-F9E9BBC8AD22}"/>
                </a:ext>
              </a:extLst>
            </p:cNvPr>
            <p:cNvCxnSpPr/>
            <p:nvPr/>
          </p:nvCxnSpPr>
          <p:spPr>
            <a:xfrm>
              <a:off x="9505950" y="4930154"/>
              <a:ext cx="1952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928D3F6C-BC7F-4973-B361-12BE7F295DAD}"/>
                </a:ext>
              </a:extLst>
            </p:cNvPr>
            <p:cNvCxnSpPr/>
            <p:nvPr/>
          </p:nvCxnSpPr>
          <p:spPr>
            <a:xfrm>
              <a:off x="9505950" y="5139704"/>
              <a:ext cx="1952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BC5CC400-6C5C-40FD-9E21-30913AC1EEEB}"/>
                </a:ext>
              </a:extLst>
            </p:cNvPr>
            <p:cNvCxnSpPr/>
            <p:nvPr/>
          </p:nvCxnSpPr>
          <p:spPr>
            <a:xfrm>
              <a:off x="9505950" y="5382592"/>
              <a:ext cx="1952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8B662950-2545-40EE-B391-DDA0ED12E20E}"/>
                </a:ext>
              </a:extLst>
            </p:cNvPr>
            <p:cNvCxnSpPr/>
            <p:nvPr/>
          </p:nvCxnSpPr>
          <p:spPr>
            <a:xfrm>
              <a:off x="10582275" y="4922905"/>
              <a:ext cx="1952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0CF908-7987-4218-B3A5-1E2ABDDC093A}"/>
                </a:ext>
              </a:extLst>
            </p:cNvPr>
            <p:cNvSpPr txBox="1"/>
            <p:nvPr/>
          </p:nvSpPr>
          <p:spPr>
            <a:xfrm>
              <a:off x="10033830" y="5343542"/>
              <a:ext cx="16088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FF0000"/>
                  </a:solidFill>
                </a:rPr>
                <a:t>индикаторные</a:t>
              </a:r>
            </a:p>
            <a:p>
              <a:pPr algn="ctr"/>
              <a:r>
                <a:rPr lang="ru-RU" dirty="0">
                  <a:solidFill>
                    <a:srgbClr val="FF0000"/>
                  </a:solidFill>
                </a:rPr>
                <a:t>элементы</a:t>
              </a:r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E053579-3B15-4DB3-8A96-99834C1D0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9906" y="4992537"/>
              <a:ext cx="0" cy="4347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AEEF0989-6A40-4499-8630-45C7039800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58989" y="5130869"/>
              <a:ext cx="422352" cy="25172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0282ADC2-BD80-4348-ADC9-9E1B0FFC7E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40843" y="5343542"/>
              <a:ext cx="317892" cy="1943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D7DA53D8-77FD-4B6F-9DC4-061319332D7B}"/>
                </a:ext>
              </a:extLst>
            </p:cNvPr>
            <p:cNvCxnSpPr/>
            <p:nvPr/>
          </p:nvCxnSpPr>
          <p:spPr>
            <a:xfrm>
              <a:off x="11252200" y="4922905"/>
              <a:ext cx="1952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EE16F0EB-86EF-4AD0-ABF3-B8F815264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49831" y="4981935"/>
              <a:ext cx="0" cy="4347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902C7-A587-4B80-A44A-50063052C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6" y="378250"/>
            <a:ext cx="4074290" cy="3619648"/>
          </a:xfrm>
          <a:prstGeom prst="rect">
            <a:avLst/>
          </a:prstGeom>
        </p:spPr>
      </p:pic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D2C5D12-C307-401A-A825-1726EAC2DD67}"/>
              </a:ext>
            </a:extLst>
          </p:cNvPr>
          <p:cNvCxnSpPr>
            <a:cxnSpLocks/>
          </p:cNvCxnSpPr>
          <p:nvPr/>
        </p:nvCxnSpPr>
        <p:spPr>
          <a:xfrm flipV="1">
            <a:off x="3086442" y="3371646"/>
            <a:ext cx="1650121" cy="8545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043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31FED30-C25D-48BB-83EE-85B2BCE5AAB0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1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7BB6C-E66F-4F35-B91A-A37EC0FDFAD6}"/>
              </a:ext>
            </a:extLst>
          </p:cNvPr>
          <p:cNvSpPr txBox="1"/>
          <p:nvPr/>
        </p:nvSpPr>
        <p:spPr>
          <a:xfrm>
            <a:off x="6804304" y="4094677"/>
            <a:ext cx="404672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В </a:t>
            </a:r>
            <a:r>
              <a:rPr lang="ru-RU" b="1" dirty="0"/>
              <a:t>углеродистых </a:t>
            </a:r>
            <a:r>
              <a:rPr lang="ru-RU" b="1" dirty="0" err="1"/>
              <a:t>алевроаргиллитах</a:t>
            </a:r>
            <a:r>
              <a:rPr lang="ru-RU" b="1" dirty="0"/>
              <a:t> </a:t>
            </a:r>
            <a:r>
              <a:rPr lang="ru-RU" dirty="0"/>
              <a:t>- повышенные фоновые содержания:</a:t>
            </a:r>
          </a:p>
          <a:p>
            <a:pPr algn="r"/>
            <a:r>
              <a:rPr lang="en-US" b="1" dirty="0"/>
              <a:t>V, U, </a:t>
            </a:r>
            <a:r>
              <a:rPr lang="en-US" b="1" dirty="0">
                <a:solidFill>
                  <a:srgbClr val="FF0000"/>
                </a:solidFill>
              </a:rPr>
              <a:t>Mo</a:t>
            </a:r>
            <a:r>
              <a:rPr lang="en-US" b="1" dirty="0"/>
              <a:t>, Zn, </a:t>
            </a:r>
            <a:r>
              <a:rPr lang="ru-RU" b="1" dirty="0">
                <a:solidFill>
                  <a:srgbClr val="FF0000"/>
                </a:solidFill>
              </a:rPr>
              <a:t>С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/>
              <a:t>, Bi, Se, </a:t>
            </a:r>
            <a:r>
              <a:rPr lang="en-US" b="1" dirty="0" err="1"/>
              <a:t>Te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Ag</a:t>
            </a:r>
            <a:r>
              <a:rPr lang="en-US" b="1" dirty="0"/>
              <a:t>, As</a:t>
            </a:r>
            <a:r>
              <a:rPr lang="ru-RU" b="1" dirty="0"/>
              <a:t>, </a:t>
            </a:r>
            <a:r>
              <a:rPr lang="ru-RU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Au?</a:t>
            </a:r>
            <a:r>
              <a:rPr lang="ru-RU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24E055-5005-476B-BFDD-2E5D7835C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0" t="21476" r="-149" b="14962"/>
          <a:stretch/>
        </p:blipFill>
        <p:spPr>
          <a:xfrm>
            <a:off x="9915052" y="1006195"/>
            <a:ext cx="1476646" cy="23959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D70FB1-6744-43D4-B98F-D8046129C689}"/>
              </a:ext>
            </a:extLst>
          </p:cNvPr>
          <p:cNvSpPr txBox="1"/>
          <p:nvPr/>
        </p:nvSpPr>
        <p:spPr>
          <a:xfrm>
            <a:off x="3323386" y="5599049"/>
            <a:ext cx="564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Sb 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   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   Cd</a:t>
            </a:r>
            <a:r>
              <a:rPr lang="ru-RU" b="1" dirty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    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 Au       Ag</a:t>
            </a:r>
            <a:r>
              <a:rPr lang="en-US" dirty="0"/>
              <a:t>      Pb     Zn     As    </a:t>
            </a:r>
            <a:r>
              <a:rPr lang="ru-RU" dirty="0"/>
              <a:t> </a:t>
            </a:r>
            <a:r>
              <a:rPr lang="en-US" dirty="0"/>
              <a:t> Bi     </a:t>
            </a:r>
            <a:r>
              <a:rPr lang="en-US" dirty="0">
                <a:solidFill>
                  <a:srgbClr val="FF0000"/>
                </a:solidFill>
              </a:rPr>
              <a:t>Mo</a:t>
            </a:r>
            <a:r>
              <a:rPr lang="ru-RU" dirty="0"/>
              <a:t> </a:t>
            </a:r>
            <a:r>
              <a:rPr lang="en-US" dirty="0"/>
              <a:t>  Cu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79C43D-A8A2-4D05-9260-88D055C30E61}"/>
              </a:ext>
            </a:extLst>
          </p:cNvPr>
          <p:cNvSpPr txBox="1"/>
          <p:nvPr/>
        </p:nvSpPr>
        <p:spPr>
          <a:xfrm>
            <a:off x="3254807" y="5870692"/>
            <a:ext cx="565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13150    4438   1950    288</a:t>
            </a:r>
            <a:r>
              <a:rPr lang="en-US" dirty="0"/>
              <a:t>    223    78     69    </a:t>
            </a:r>
            <a:r>
              <a:rPr lang="ru-RU" dirty="0"/>
              <a:t> </a:t>
            </a:r>
            <a:r>
              <a:rPr lang="en-US" dirty="0"/>
              <a:t> 66 </a:t>
            </a:r>
            <a:r>
              <a:rPr lang="ru-RU" dirty="0"/>
              <a:t>  </a:t>
            </a:r>
            <a:r>
              <a:rPr lang="en-US" dirty="0"/>
              <a:t>  22  </a:t>
            </a:r>
            <a:r>
              <a:rPr lang="ru-RU" dirty="0"/>
              <a:t> </a:t>
            </a:r>
            <a:r>
              <a:rPr lang="en-US" dirty="0"/>
              <a:t> 18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EFD589-68F8-494E-9F40-89BA7A319A90}"/>
              </a:ext>
            </a:extLst>
          </p:cNvPr>
          <p:cNvSpPr txBox="1"/>
          <p:nvPr/>
        </p:nvSpPr>
        <p:spPr>
          <a:xfrm>
            <a:off x="1149202" y="5482634"/>
            <a:ext cx="2001359" cy="92333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Рудопроявление Скалистое</a:t>
            </a:r>
          </a:p>
          <a:p>
            <a:pPr algn="ctr"/>
            <a:r>
              <a:rPr lang="en-US" dirty="0"/>
              <a:t>n = 2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515822-5D2C-4045-8C22-BD80703D435F}"/>
              </a:ext>
            </a:extLst>
          </p:cNvPr>
          <p:cNvSpPr txBox="1"/>
          <p:nvPr/>
        </p:nvSpPr>
        <p:spPr>
          <a:xfrm>
            <a:off x="1099122" y="4491633"/>
            <a:ext cx="4749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Среднее содержание рудных компонентов </a:t>
            </a:r>
            <a:r>
              <a:rPr lang="en-US" dirty="0"/>
              <a:t>(ICP MS) </a:t>
            </a:r>
            <a:r>
              <a:rPr lang="ru-RU" dirty="0"/>
              <a:t>в штуфах </a:t>
            </a:r>
            <a:r>
              <a:rPr lang="en-US" b="1" dirty="0"/>
              <a:t>Au-</a:t>
            </a:r>
            <a:r>
              <a:rPr lang="ru-RU" b="1" dirty="0"/>
              <a:t>кварцевых жил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в единицах </a:t>
            </a:r>
            <a:r>
              <a:rPr lang="ru-RU" dirty="0" err="1"/>
              <a:t>кларка</a:t>
            </a:r>
            <a:r>
              <a:rPr lang="ru-RU" dirty="0"/>
              <a:t> континентальной </a:t>
            </a:r>
            <a:r>
              <a:rPr lang="ru-RU" dirty="0" err="1"/>
              <a:t>коры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B0936E-2B01-4AD2-8D56-C3EEDE350784}"/>
              </a:ext>
            </a:extLst>
          </p:cNvPr>
          <p:cNvSpPr txBox="1"/>
          <p:nvPr/>
        </p:nvSpPr>
        <p:spPr>
          <a:xfrm>
            <a:off x="3308119" y="6294797"/>
            <a:ext cx="554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Se, </a:t>
            </a:r>
            <a:r>
              <a:rPr lang="en-US" dirty="0" err="1"/>
              <a:t>Te</a:t>
            </a:r>
            <a:r>
              <a:rPr lang="en-US" dirty="0"/>
              <a:t> – </a:t>
            </a:r>
            <a:r>
              <a:rPr lang="ru-RU" dirty="0"/>
              <a:t>нет данных о концентрациях в штуфах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0699258-D71F-484C-91B0-E3B0F6928FFE}"/>
              </a:ext>
            </a:extLst>
          </p:cNvPr>
          <p:cNvCxnSpPr>
            <a:cxnSpLocks/>
          </p:cNvCxnSpPr>
          <p:nvPr/>
        </p:nvCxnSpPr>
        <p:spPr>
          <a:xfrm>
            <a:off x="7686081" y="4960361"/>
            <a:ext cx="247026" cy="2772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FF3CF10-3172-48B1-907C-B0661FB7FDC2}"/>
              </a:ext>
            </a:extLst>
          </p:cNvPr>
          <p:cNvCxnSpPr>
            <a:cxnSpLocks/>
          </p:cNvCxnSpPr>
          <p:nvPr/>
        </p:nvCxnSpPr>
        <p:spPr>
          <a:xfrm>
            <a:off x="9405015" y="4967716"/>
            <a:ext cx="84205" cy="448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31508ED0-4DE8-4489-844B-5BA127D22A2B}"/>
              </a:ext>
            </a:extLst>
          </p:cNvPr>
          <p:cNvCxnSpPr>
            <a:cxnSpLocks/>
          </p:cNvCxnSpPr>
          <p:nvPr/>
        </p:nvCxnSpPr>
        <p:spPr>
          <a:xfrm>
            <a:off x="9692874" y="4989873"/>
            <a:ext cx="13751" cy="425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E4F69A3E-A974-416A-BE9A-1ED7C70FB5C3}"/>
              </a:ext>
            </a:extLst>
          </p:cNvPr>
          <p:cNvCxnSpPr>
            <a:cxnSpLocks/>
          </p:cNvCxnSpPr>
          <p:nvPr/>
        </p:nvCxnSpPr>
        <p:spPr>
          <a:xfrm flipH="1">
            <a:off x="9967207" y="4990081"/>
            <a:ext cx="53520" cy="404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1C55A45-06EA-4748-B70C-660DCC014CAC}"/>
              </a:ext>
            </a:extLst>
          </p:cNvPr>
          <p:cNvSpPr txBox="1"/>
          <p:nvPr/>
        </p:nvSpPr>
        <p:spPr>
          <a:xfrm>
            <a:off x="8986380" y="5470763"/>
            <a:ext cx="194611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Обнаружены в составе жильных</a:t>
            </a:r>
          </a:p>
          <a:p>
            <a:pPr algn="ctr"/>
            <a:r>
              <a:rPr lang="ru-RU" dirty="0"/>
              <a:t>минералов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FC765AF8-0C43-4186-8635-390DD17A73AA}"/>
              </a:ext>
            </a:extLst>
          </p:cNvPr>
          <p:cNvCxnSpPr>
            <a:cxnSpLocks/>
          </p:cNvCxnSpPr>
          <p:nvPr/>
        </p:nvCxnSpPr>
        <p:spPr>
          <a:xfrm flipH="1">
            <a:off x="10209063" y="5009098"/>
            <a:ext cx="169682" cy="414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52E7AE19-B3C8-4C74-97A8-1EA626971018}"/>
              </a:ext>
            </a:extLst>
          </p:cNvPr>
          <p:cNvCxnSpPr>
            <a:cxnSpLocks/>
          </p:cNvCxnSpPr>
          <p:nvPr/>
        </p:nvCxnSpPr>
        <p:spPr>
          <a:xfrm>
            <a:off x="7933107" y="5327406"/>
            <a:ext cx="256615" cy="3403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0A8766-3C04-4102-9959-669D302F6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2" y="257882"/>
            <a:ext cx="9377712" cy="3816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813AB-2ED0-46E5-8567-9692FB90A570}"/>
              </a:ext>
            </a:extLst>
          </p:cNvPr>
          <p:cNvSpPr txBox="1"/>
          <p:nvPr/>
        </p:nvSpPr>
        <p:spPr>
          <a:xfrm>
            <a:off x="8519421" y="-51460"/>
            <a:ext cx="388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Источник рудных компонентов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00338E2-F92C-4A84-9219-0D8FD030BD47}"/>
              </a:ext>
            </a:extLst>
          </p:cNvPr>
          <p:cNvSpPr txBox="1"/>
          <p:nvPr/>
        </p:nvSpPr>
        <p:spPr>
          <a:xfrm>
            <a:off x="7079505" y="5119801"/>
            <a:ext cx="1707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наследование</a:t>
            </a:r>
            <a:r>
              <a:rPr lang="en-US" dirty="0"/>
              <a:t>?</a:t>
            </a:r>
            <a:endParaRPr lang="ru-RU" dirty="0"/>
          </a:p>
        </p:txBody>
      </p: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DF79E05C-CF4F-4E0A-8387-8857C1093BA5}"/>
              </a:ext>
            </a:extLst>
          </p:cNvPr>
          <p:cNvCxnSpPr>
            <a:cxnSpLocks/>
          </p:cNvCxnSpPr>
          <p:nvPr/>
        </p:nvCxnSpPr>
        <p:spPr>
          <a:xfrm>
            <a:off x="8442193" y="4967716"/>
            <a:ext cx="814704" cy="4117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9745B9D-8B72-4A97-B476-7276C54E0D43}"/>
              </a:ext>
            </a:extLst>
          </p:cNvPr>
          <p:cNvCxnSpPr>
            <a:cxnSpLocks/>
          </p:cNvCxnSpPr>
          <p:nvPr/>
        </p:nvCxnSpPr>
        <p:spPr>
          <a:xfrm>
            <a:off x="9104525" y="5064898"/>
            <a:ext cx="246400" cy="3145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B702B9-7439-441F-A23F-D8F8759F8B4C}"/>
              </a:ext>
            </a:extLst>
          </p:cNvPr>
          <p:cNvSpPr txBox="1"/>
          <p:nvPr/>
        </p:nvSpPr>
        <p:spPr>
          <a:xfrm>
            <a:off x="2523953" y="52532"/>
            <a:ext cx="35720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ICP MS (</a:t>
            </a:r>
            <a:r>
              <a:rPr lang="ru-RU" sz="1600" dirty="0"/>
              <a:t>АО «</a:t>
            </a:r>
            <a:r>
              <a:rPr lang="ru-RU" sz="1600" i="1" dirty="0"/>
              <a:t>СГС Восток Лимитед»</a:t>
            </a:r>
            <a:r>
              <a:rPr lang="ru-RU" sz="1600" dirty="0"/>
              <a:t>)</a:t>
            </a:r>
          </a:p>
          <a:p>
            <a:r>
              <a:rPr lang="ru-RU" sz="1600" dirty="0"/>
              <a:t>Нижний предел обнаружения 0.05 г/т</a:t>
            </a:r>
          </a:p>
        </p:txBody>
      </p:sp>
    </p:spTree>
    <p:extLst>
      <p:ext uri="{BB962C8B-B14F-4D97-AF65-F5344CB8AC3E}">
        <p14:creationId xmlns:p14="http://schemas.microsoft.com/office/powerpoint/2010/main" val="400623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905C240-9D9C-4C00-A2C2-7CC77E551BF8}"/>
              </a:ext>
            </a:extLst>
          </p:cNvPr>
          <p:cNvSpPr txBox="1"/>
          <p:nvPr/>
        </p:nvSpPr>
        <p:spPr>
          <a:xfrm>
            <a:off x="2400301" y="4823"/>
            <a:ext cx="9630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Обсуждение. Генетическая модель золотоносной минерализации массива Южный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296A04D-C8EA-44D6-B176-5E1DBB0F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4"/>
          <a:stretch/>
        </p:blipFill>
        <p:spPr>
          <a:xfrm>
            <a:off x="341173" y="366833"/>
            <a:ext cx="11366456" cy="62498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BF0DA4-4FC4-444E-957B-8A318D9C0BEE}"/>
              </a:ext>
            </a:extLst>
          </p:cNvPr>
          <p:cNvSpPr/>
          <p:nvPr/>
        </p:nvSpPr>
        <p:spPr>
          <a:xfrm>
            <a:off x="2835797" y="4292600"/>
            <a:ext cx="9173750" cy="256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(Верниковский, 1996)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8063B-3F68-485C-9FA9-87EC9FF2459B}"/>
              </a:ext>
            </a:extLst>
          </p:cNvPr>
          <p:cNvSpPr txBox="1"/>
          <p:nvPr/>
        </p:nvSpPr>
        <p:spPr>
          <a:xfrm>
            <a:off x="11176001" y="6430264"/>
            <a:ext cx="9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2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9C43D-344B-4682-9B21-C1281C91E7F2}"/>
              </a:ext>
            </a:extLst>
          </p:cNvPr>
          <p:cNvSpPr txBox="1"/>
          <p:nvPr/>
        </p:nvSpPr>
        <p:spPr>
          <a:xfrm>
            <a:off x="419988" y="4708573"/>
            <a:ext cx="235215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Венд-карбон</a:t>
            </a:r>
            <a:endParaRPr lang="en-US" sz="1600" b="1" dirty="0"/>
          </a:p>
          <a:p>
            <a:pPr algn="ctr"/>
            <a:r>
              <a:rPr lang="ru-RU" sz="1600" dirty="0"/>
              <a:t>Море</a:t>
            </a:r>
          </a:p>
          <a:p>
            <a:pPr algn="ctr"/>
            <a:r>
              <a:rPr lang="ru-RU" sz="1600" dirty="0"/>
              <a:t>(</a:t>
            </a:r>
            <a:r>
              <a:rPr lang="ru-RU" sz="1600" dirty="0" err="1"/>
              <a:t>Верниковский</a:t>
            </a:r>
            <a:r>
              <a:rPr lang="ru-RU" sz="1600" dirty="0"/>
              <a:t>, 1996)</a:t>
            </a:r>
          </a:p>
          <a:p>
            <a:pPr algn="ctr"/>
            <a:r>
              <a:rPr lang="ru-RU" sz="1600" dirty="0"/>
              <a:t>(Качурина и др., 2013)</a:t>
            </a:r>
          </a:p>
          <a:p>
            <a:pPr algn="ctr"/>
            <a:r>
              <a:rPr lang="ru-RU" sz="1600" dirty="0"/>
              <a:t>Накопление </a:t>
            </a:r>
            <a:r>
              <a:rPr lang="ru-RU" sz="1600" b="1" dirty="0"/>
              <a:t>рудоносной толщи </a:t>
            </a:r>
            <a:r>
              <a:rPr lang="ru-RU" sz="1600" dirty="0"/>
              <a:t>– застойные впадины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D8B75A-38FE-4B42-A3B2-DCECE85D0A18}"/>
              </a:ext>
            </a:extLst>
          </p:cNvPr>
          <p:cNvSpPr txBox="1"/>
          <p:nvPr/>
        </p:nvSpPr>
        <p:spPr>
          <a:xfrm>
            <a:off x="2959452" y="4219443"/>
            <a:ext cx="2633935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Герцинская эпоха складчатости</a:t>
            </a:r>
          </a:p>
          <a:p>
            <a:pPr algn="ctr"/>
            <a:r>
              <a:rPr lang="ru-RU" sz="1600" dirty="0"/>
              <a:t>(</a:t>
            </a:r>
            <a:r>
              <a:rPr lang="ru-RU" sz="1600" dirty="0" err="1"/>
              <a:t>Верниковский</a:t>
            </a:r>
            <a:r>
              <a:rPr lang="ru-RU" sz="1600" dirty="0"/>
              <a:t>, 1996)</a:t>
            </a:r>
          </a:p>
          <a:p>
            <a:pPr algn="ctr"/>
            <a:r>
              <a:rPr lang="ru-RU" sz="1600" dirty="0"/>
              <a:t>(</a:t>
            </a:r>
            <a:r>
              <a:rPr lang="ru-RU" sz="1600" dirty="0" err="1"/>
              <a:t>Проскрунин</a:t>
            </a:r>
            <a:r>
              <a:rPr lang="ru-RU" sz="1600" dirty="0"/>
              <a:t>, 2013) и др.</a:t>
            </a:r>
          </a:p>
          <a:p>
            <a:pPr algn="ctr"/>
            <a:r>
              <a:rPr lang="ru-RU" sz="1600" dirty="0"/>
              <a:t>Смятие толщ, надвиги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764847-CF02-47EF-9A45-AC5CAA17A996}"/>
              </a:ext>
            </a:extLst>
          </p:cNvPr>
          <p:cNvSpPr txBox="1"/>
          <p:nvPr/>
        </p:nvSpPr>
        <p:spPr>
          <a:xfrm>
            <a:off x="5717042" y="4081243"/>
            <a:ext cx="3147558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/>
              <a:t>Посторогенный</a:t>
            </a:r>
            <a:r>
              <a:rPr lang="ru-RU" sz="1600" b="1" dirty="0"/>
              <a:t> магматизм</a:t>
            </a:r>
            <a:r>
              <a:rPr lang="en-US" sz="1600" b="1" dirty="0"/>
              <a:t>-1</a:t>
            </a:r>
            <a:endParaRPr lang="ru-RU" sz="1600" b="1" dirty="0"/>
          </a:p>
          <a:p>
            <a:pPr algn="ctr"/>
            <a:r>
              <a:rPr lang="ru-RU" sz="1600" dirty="0"/>
              <a:t>(</a:t>
            </a:r>
            <a:r>
              <a:rPr lang="ru-RU" sz="1600" dirty="0" err="1"/>
              <a:t>Верниковский</a:t>
            </a:r>
            <a:r>
              <a:rPr lang="ru-RU" sz="1600" dirty="0"/>
              <a:t>, 1996)</a:t>
            </a:r>
          </a:p>
          <a:p>
            <a:pPr algn="ctr"/>
            <a:r>
              <a:rPr lang="ru-RU" sz="1600" dirty="0"/>
              <a:t>(</a:t>
            </a:r>
            <a:r>
              <a:rPr lang="en-US" sz="1600" dirty="0" err="1"/>
              <a:t>Kurapov</a:t>
            </a:r>
            <a:r>
              <a:rPr lang="en-US" sz="1600" dirty="0"/>
              <a:t> et al., 2024</a:t>
            </a:r>
            <a:r>
              <a:rPr lang="ru-RU" sz="1600" dirty="0"/>
              <a:t>) и др.</a:t>
            </a:r>
          </a:p>
          <a:p>
            <a:pPr algn="ctr"/>
            <a:r>
              <a:rPr lang="ru-RU" sz="1600" i="1" dirty="0"/>
              <a:t>Отгонка золота?</a:t>
            </a:r>
            <a:endParaRPr lang="ru-RU" sz="1600" dirty="0"/>
          </a:p>
          <a:p>
            <a:pPr algn="ctr"/>
            <a:r>
              <a:rPr lang="ru-RU" sz="1600" i="1" dirty="0"/>
              <a:t>Батолиты, </a:t>
            </a:r>
            <a:r>
              <a:rPr lang="ru-RU" sz="1600" i="1" dirty="0" err="1"/>
              <a:t>мезоабиссальная</a:t>
            </a:r>
            <a:r>
              <a:rPr lang="ru-RU" sz="1600" i="1" dirty="0"/>
              <a:t> фация, </a:t>
            </a:r>
            <a:r>
              <a:rPr lang="en-US" sz="1600" b="1" i="1" dirty="0"/>
              <a:t>~</a:t>
            </a:r>
            <a:r>
              <a:rPr lang="ru-RU" sz="1600" b="1" i="1" dirty="0"/>
              <a:t>250 млн лет</a:t>
            </a:r>
            <a:endParaRPr lang="en-US" sz="1600" b="1" i="1" dirty="0"/>
          </a:p>
          <a:p>
            <a:pPr algn="ctr"/>
            <a:r>
              <a:rPr lang="ru-RU" sz="1600" b="1" dirty="0"/>
              <a:t>(Кисельников и др., 2026)</a:t>
            </a:r>
          </a:p>
          <a:p>
            <a:pPr algn="ctr"/>
            <a:r>
              <a:rPr lang="ru-RU" sz="1600" dirty="0"/>
              <a:t>(и </a:t>
            </a:r>
            <a:r>
              <a:rPr lang="ru-RU" sz="1600" dirty="0" err="1"/>
              <a:t>неопубл</a:t>
            </a:r>
            <a:r>
              <a:rPr lang="ru-RU" sz="1600" dirty="0"/>
              <a:t>.)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6D385E-1F3D-4032-B1AB-39300A0F0034}"/>
              </a:ext>
            </a:extLst>
          </p:cNvPr>
          <p:cNvSpPr txBox="1"/>
          <p:nvPr/>
        </p:nvSpPr>
        <p:spPr>
          <a:xfrm>
            <a:off x="8944072" y="4128158"/>
            <a:ext cx="3147558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/>
              <a:t>Посторогенный</a:t>
            </a:r>
            <a:r>
              <a:rPr lang="ru-RU" sz="1600" b="1" dirty="0"/>
              <a:t> магматизм</a:t>
            </a:r>
            <a:r>
              <a:rPr lang="en-US" sz="1600" b="1" dirty="0"/>
              <a:t>-2</a:t>
            </a:r>
            <a:endParaRPr lang="ru-RU" sz="1600" b="1" dirty="0"/>
          </a:p>
          <a:p>
            <a:pPr algn="ctr"/>
            <a:r>
              <a:rPr lang="ru-RU" sz="1600" dirty="0"/>
              <a:t>(</a:t>
            </a:r>
            <a:r>
              <a:rPr lang="ru-RU" sz="1600" dirty="0" err="1"/>
              <a:t>Верниковский</a:t>
            </a:r>
            <a:r>
              <a:rPr lang="ru-RU" sz="1600" dirty="0"/>
              <a:t>, </a:t>
            </a:r>
            <a:r>
              <a:rPr lang="en-US" sz="1600" dirty="0"/>
              <a:t>2003)</a:t>
            </a:r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Vernikovsky</a:t>
            </a:r>
            <a:r>
              <a:rPr lang="en-US" sz="1600" dirty="0"/>
              <a:t> et al, 2020) (</a:t>
            </a:r>
            <a:r>
              <a:rPr lang="en-US" sz="1600" dirty="0" err="1"/>
              <a:t>Kurapov</a:t>
            </a:r>
            <a:r>
              <a:rPr lang="en-US" sz="1600" dirty="0"/>
              <a:t> et al., 2024</a:t>
            </a:r>
            <a:r>
              <a:rPr lang="ru-RU" sz="1600" dirty="0"/>
              <a:t>)</a:t>
            </a:r>
          </a:p>
          <a:p>
            <a:pPr algn="ctr"/>
            <a:r>
              <a:rPr lang="ru-RU" sz="1600" i="1" dirty="0"/>
              <a:t>Малые тела, метасоматоз, жилы, </a:t>
            </a:r>
            <a:r>
              <a:rPr lang="en-US" sz="1600" b="1" i="1" dirty="0"/>
              <a:t>~</a:t>
            </a:r>
            <a:r>
              <a:rPr lang="ru-RU" sz="1600" b="1" i="1" dirty="0"/>
              <a:t>235 млн лет</a:t>
            </a:r>
          </a:p>
          <a:p>
            <a:pPr algn="ctr"/>
            <a:r>
              <a:rPr lang="ru-RU" sz="1600" b="1" dirty="0"/>
              <a:t>(Кисельников и др., </a:t>
            </a:r>
            <a:r>
              <a:rPr lang="ru-RU" sz="1600" b="1" dirty="0" err="1"/>
              <a:t>неопубл</a:t>
            </a:r>
            <a:r>
              <a:rPr lang="ru-RU" sz="1600" b="1" dirty="0"/>
              <a:t>.)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1E78217-721F-4B8C-A2AE-7A79A9F8CC53}"/>
              </a:ext>
            </a:extLst>
          </p:cNvPr>
          <p:cNvCxnSpPr>
            <a:cxnSpLocks/>
          </p:cNvCxnSpPr>
          <p:nvPr/>
        </p:nvCxnSpPr>
        <p:spPr>
          <a:xfrm>
            <a:off x="10566400" y="6146800"/>
            <a:ext cx="14431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9F588E0-4727-4554-8F11-DC6E8DF3399E}"/>
              </a:ext>
            </a:extLst>
          </p:cNvPr>
          <p:cNvSpPr txBox="1"/>
          <p:nvPr/>
        </p:nvSpPr>
        <p:spPr>
          <a:xfrm>
            <a:off x="8163914" y="5900054"/>
            <a:ext cx="3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J-Q</a:t>
            </a:r>
          </a:p>
          <a:p>
            <a:pPr algn="ctr"/>
            <a:r>
              <a:rPr lang="ru-RU" dirty="0"/>
              <a:t>Подъем, эрозия, блоковые движения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056195-13E0-4D59-BEF3-D97A15292973}"/>
              </a:ext>
            </a:extLst>
          </p:cNvPr>
          <p:cNvSpPr txBox="1"/>
          <p:nvPr/>
        </p:nvSpPr>
        <p:spPr>
          <a:xfrm>
            <a:off x="5497898" y="6107098"/>
            <a:ext cx="231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+ </a:t>
            </a:r>
            <a:r>
              <a:rPr lang="ru-RU" b="1" dirty="0" err="1"/>
              <a:t>надинтрузивные</a:t>
            </a:r>
            <a:endParaRPr lang="ru-RU" b="1" dirty="0"/>
          </a:p>
          <a:p>
            <a:pPr algn="ctr"/>
            <a:r>
              <a:rPr lang="ru-RU" b="1" dirty="0"/>
              <a:t>деформации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091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3371D8-4997-477D-8A4F-EC38247165C1}"/>
              </a:ext>
            </a:extLst>
          </p:cNvPr>
          <p:cNvSpPr txBox="1"/>
          <p:nvPr/>
        </p:nvSpPr>
        <p:spPr>
          <a:xfrm>
            <a:off x="7440632" y="2855290"/>
            <a:ext cx="445472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Геолого-промышленный тип – </a:t>
            </a:r>
            <a:r>
              <a:rPr lang="ru-RU" sz="1600" b="1" dirty="0">
                <a:solidFill>
                  <a:srgbClr val="FF0000"/>
                </a:solidFill>
              </a:rPr>
              <a:t>месторождения, локализованные в деформированных эндо- и </a:t>
            </a:r>
            <a:r>
              <a:rPr lang="ru-RU" sz="1600" b="1" dirty="0" err="1">
                <a:solidFill>
                  <a:srgbClr val="FF0000"/>
                </a:solidFill>
              </a:rPr>
              <a:t>экзоконтактах</a:t>
            </a:r>
            <a:r>
              <a:rPr lang="ru-RU" sz="1600" b="1" dirty="0">
                <a:solidFill>
                  <a:srgbClr val="FF0000"/>
                </a:solidFill>
              </a:rPr>
              <a:t> гранитных массивов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3A20B-9E18-4C07-8D77-39B4A2C0AE6F}"/>
              </a:ext>
            </a:extLst>
          </p:cNvPr>
          <p:cNvSpPr txBox="1"/>
          <p:nvPr/>
        </p:nvSpPr>
        <p:spPr>
          <a:xfrm>
            <a:off x="7169558" y="546966"/>
            <a:ext cx="4996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Параметры</a:t>
            </a:r>
            <a:r>
              <a:rPr lang="ru-RU" sz="1600" dirty="0"/>
              <a:t> </a:t>
            </a:r>
            <a:r>
              <a:rPr lang="ru-RU" sz="1600" b="1" dirty="0"/>
              <a:t>эталона (рудное поле </a:t>
            </a:r>
            <a:r>
              <a:rPr lang="ru-RU" sz="1600" b="1" dirty="0" err="1"/>
              <a:t>Грасс-Валли</a:t>
            </a:r>
            <a:r>
              <a:rPr lang="ru-RU" sz="1600" b="1" dirty="0"/>
              <a:t>, Центральные Кордильеры, Калифорния, США):</a:t>
            </a:r>
            <a:endParaRPr lang="ru-RU" sz="1600" dirty="0"/>
          </a:p>
          <a:p>
            <a:r>
              <a:rPr lang="ru-RU" sz="1600" dirty="0"/>
              <a:t>Площадь объекта – 24 км</a:t>
            </a:r>
            <a:r>
              <a:rPr lang="ru-RU" sz="1600" baseline="30000" dirty="0"/>
              <a:t>2</a:t>
            </a:r>
          </a:p>
          <a:p>
            <a:r>
              <a:rPr lang="ru-RU" sz="1600" b="1" dirty="0"/>
              <a:t>- Форма рудных тел</a:t>
            </a:r>
            <a:r>
              <a:rPr lang="ru-RU" sz="1600" dirty="0"/>
              <a:t> – полого- и крутопадающие протяженные (до 2 км) кварцевые жилы мощностью 0.3 – 3.5 м</a:t>
            </a:r>
          </a:p>
          <a:p>
            <a:r>
              <a:rPr lang="ru-RU" sz="1600" dirty="0"/>
              <a:t>- Среднее содержание </a:t>
            </a:r>
            <a:r>
              <a:rPr lang="en-US" sz="1600" b="1" dirty="0"/>
              <a:t>Au </a:t>
            </a:r>
            <a:r>
              <a:rPr lang="ru-RU" sz="1600" b="1" dirty="0"/>
              <a:t>в руде: 8 – 15 г/т</a:t>
            </a:r>
          </a:p>
          <a:p>
            <a:r>
              <a:rPr lang="ru-RU" sz="1600" dirty="0"/>
              <a:t>- Глубина </a:t>
            </a:r>
            <a:r>
              <a:rPr lang="ru-RU" sz="1600" dirty="0" err="1"/>
              <a:t>оруденения</a:t>
            </a:r>
            <a:r>
              <a:rPr lang="ru-RU" sz="1600" dirty="0"/>
              <a:t> – 1400 м</a:t>
            </a:r>
          </a:p>
          <a:p>
            <a:r>
              <a:rPr lang="ru-RU" sz="1600" dirty="0"/>
              <a:t>- Количество добытого </a:t>
            </a:r>
            <a:r>
              <a:rPr lang="en-US" sz="1600" dirty="0"/>
              <a:t>Au – </a:t>
            </a:r>
            <a:r>
              <a:rPr lang="ru-RU" sz="1600" b="1" dirty="0"/>
              <a:t>386 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A82128-E239-4993-9456-30AAED059B54}"/>
              </a:ext>
            </a:extLst>
          </p:cNvPr>
          <p:cNvSpPr txBox="1"/>
          <p:nvPr/>
        </p:nvSpPr>
        <p:spPr>
          <a:xfrm>
            <a:off x="7440632" y="3769901"/>
            <a:ext cx="4464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Рудные тела сопряжены с гидротермальными брекчиями, с процессами «пиритизации, </a:t>
            </a:r>
            <a:r>
              <a:rPr lang="ru-RU" sz="1600" dirty="0" err="1"/>
              <a:t>серицитизации</a:t>
            </a:r>
            <a:r>
              <a:rPr lang="ru-RU" sz="1600" dirty="0"/>
              <a:t>, </a:t>
            </a:r>
            <a:r>
              <a:rPr lang="ru-RU" sz="1600" dirty="0" err="1"/>
              <a:t>анкеритизации</a:t>
            </a:r>
            <a:r>
              <a:rPr lang="ru-RU" sz="1600" dirty="0"/>
              <a:t>, </a:t>
            </a:r>
            <a:r>
              <a:rPr lang="ru-RU" sz="1600" dirty="0" err="1"/>
              <a:t>эпидотизации</a:t>
            </a:r>
            <a:r>
              <a:rPr lang="ru-RU" sz="1600" dirty="0"/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4F2BA-B84B-44D4-958D-10634F74DBC2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3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55C17-FBD9-428E-BB66-A5682D18B042}"/>
              </a:ext>
            </a:extLst>
          </p:cNvPr>
          <p:cNvSpPr txBox="1"/>
          <p:nvPr/>
        </p:nvSpPr>
        <p:spPr>
          <a:xfrm>
            <a:off x="7169558" y="5620308"/>
            <a:ext cx="4454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 данным (</a:t>
            </a:r>
            <a:r>
              <a:rPr lang="en-US" sz="1600" dirty="0"/>
              <a:t>Lindgren, 1896; </a:t>
            </a:r>
            <a:r>
              <a:rPr lang="en-US" sz="1600" dirty="0" err="1"/>
              <a:t>Farmin</a:t>
            </a:r>
            <a:r>
              <a:rPr lang="en-US" sz="1600" dirty="0"/>
              <a:t>, 1941; </a:t>
            </a:r>
            <a:r>
              <a:rPr lang="ru-RU" sz="1600" dirty="0"/>
              <a:t>Некрасов,</a:t>
            </a:r>
            <a:r>
              <a:rPr lang="en-US" sz="1600" dirty="0"/>
              <a:t> </a:t>
            </a:r>
            <a:r>
              <a:rPr lang="ru-RU" sz="1600" dirty="0"/>
              <a:t>1989; </a:t>
            </a:r>
            <a:r>
              <a:rPr lang="en-US" sz="1600" dirty="0"/>
              <a:t>Taylor et al., 2015)</a:t>
            </a:r>
            <a:endParaRPr lang="ru-RU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4DA63C-6108-4A19-BCB9-F30E646F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2" y="179406"/>
            <a:ext cx="7007504" cy="6423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D32BB9-6D9A-4AA2-8D73-3C640C6F8195}"/>
              </a:ext>
            </a:extLst>
          </p:cNvPr>
          <p:cNvSpPr txBox="1"/>
          <p:nvPr/>
        </p:nvSpPr>
        <p:spPr>
          <a:xfrm>
            <a:off x="6096000" y="0"/>
            <a:ext cx="607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Обсуждение. Аналог </a:t>
            </a:r>
            <a:r>
              <a:rPr lang="ru-RU" sz="2000" b="1" dirty="0" err="1"/>
              <a:t>рудоформирующей</a:t>
            </a:r>
            <a:r>
              <a:rPr lang="ru-RU" sz="2000" b="1" dirty="0"/>
              <a:t>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68977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2CBE3D-B30D-45BA-81FE-FD9529224801}"/>
              </a:ext>
            </a:extLst>
          </p:cNvPr>
          <p:cNvSpPr txBox="1"/>
          <p:nvPr/>
        </p:nvSpPr>
        <p:spPr>
          <a:xfrm>
            <a:off x="7942147" y="214173"/>
            <a:ext cx="423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Обсуждение. </a:t>
            </a:r>
            <a:r>
              <a:rPr lang="ru-RU" sz="2000" b="1" dirty="0" err="1"/>
              <a:t>Продольнинское</a:t>
            </a:r>
            <a:r>
              <a:rPr lang="ru-RU" sz="2000" b="1" dirty="0"/>
              <a:t> потенциальное золоторудное поле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ED5EF-5B3B-4218-89B5-36F20C38A2E0}"/>
              </a:ext>
            </a:extLst>
          </p:cNvPr>
          <p:cNvSpPr txBox="1"/>
          <p:nvPr/>
        </p:nvSpPr>
        <p:spPr>
          <a:xfrm>
            <a:off x="7621980" y="4842041"/>
            <a:ext cx="4459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ß"/>
            </a:pPr>
            <a:r>
              <a:rPr lang="ru-RU" b="1" dirty="0" err="1"/>
              <a:t>Продольнинское</a:t>
            </a:r>
            <a:r>
              <a:rPr lang="ru-RU" b="1" dirty="0"/>
              <a:t> </a:t>
            </a:r>
            <a:r>
              <a:rPr lang="ru-RU" b="1" dirty="0" err="1"/>
              <a:t>потнециальное</a:t>
            </a:r>
            <a:r>
              <a:rPr lang="ru-RU" b="1" dirty="0"/>
              <a:t> рудное поле:</a:t>
            </a:r>
          </a:p>
          <a:p>
            <a:r>
              <a:rPr lang="ru-RU" dirty="0"/>
              <a:t>Площадь – 37 км</a:t>
            </a:r>
            <a:r>
              <a:rPr lang="ru-RU" baseline="30000" dirty="0"/>
              <a:t>2</a:t>
            </a:r>
          </a:p>
          <a:p>
            <a:r>
              <a:rPr lang="ru-RU" dirty="0"/>
              <a:t>Глубина прогноза – 300 м</a:t>
            </a:r>
          </a:p>
          <a:p>
            <a:r>
              <a:rPr lang="ru-RU" dirty="0"/>
              <a:t>Прогнозные ресурсы </a:t>
            </a:r>
            <a:r>
              <a:rPr lang="en-US" dirty="0"/>
              <a:t>Au</a:t>
            </a:r>
            <a:r>
              <a:rPr lang="ru-RU" dirty="0"/>
              <a:t> категории </a:t>
            </a:r>
            <a:r>
              <a:rPr lang="en-US" b="1" dirty="0"/>
              <a:t>P</a:t>
            </a:r>
            <a:r>
              <a:rPr lang="en-US" b="1" baseline="-25000" dirty="0"/>
              <a:t>3</a:t>
            </a:r>
            <a:r>
              <a:rPr lang="en-US" b="1" dirty="0"/>
              <a:t> – </a:t>
            </a:r>
            <a:r>
              <a:rPr lang="ru-RU" b="1" dirty="0"/>
              <a:t>64 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48BAC-9264-497E-B200-538F7A76BB69}"/>
              </a:ext>
            </a:extLst>
          </p:cNvPr>
          <p:cNvSpPr txBox="1"/>
          <p:nvPr/>
        </p:nvSpPr>
        <p:spPr>
          <a:xfrm>
            <a:off x="7676368" y="1999277"/>
            <a:ext cx="44050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Прямые поисковые признаки:</a:t>
            </a:r>
          </a:p>
          <a:p>
            <a:pPr marL="285750" indent="-285750">
              <a:buFontTx/>
              <a:buChar char="-"/>
            </a:pPr>
            <a:r>
              <a:rPr lang="ru-RU" sz="1600" b="1" dirty="0"/>
              <a:t>Турмалиновые </a:t>
            </a:r>
            <a:r>
              <a:rPr lang="ru-RU" sz="1600" b="1" dirty="0" err="1"/>
              <a:t>метасоматиты</a:t>
            </a:r>
            <a:r>
              <a:rPr lang="ru-RU" sz="1600" b="1" dirty="0"/>
              <a:t> </a:t>
            </a:r>
            <a:r>
              <a:rPr lang="ru-RU" sz="1600" dirty="0"/>
              <a:t>и </a:t>
            </a:r>
            <a:r>
              <a:rPr lang="ru-RU" sz="1600" b="1" dirty="0" err="1"/>
              <a:t>березиты</a:t>
            </a:r>
            <a:r>
              <a:rPr lang="ru-RU" sz="1600" b="1" dirty="0"/>
              <a:t> серицит-хлорит-</a:t>
            </a:r>
            <a:r>
              <a:rPr lang="ru-RU" sz="1600" b="1" dirty="0" err="1"/>
              <a:t>анкеритовой</a:t>
            </a:r>
            <a:r>
              <a:rPr lang="ru-RU" sz="1600" b="1" dirty="0"/>
              <a:t> фации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Маломощные сульфидно-кварцевые жилы с самородным золотом, теллуридами и селенидами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Дешифрируемые зоны </a:t>
            </a:r>
            <a:r>
              <a:rPr lang="ru-RU" sz="1600" dirty="0" err="1"/>
              <a:t>березитизации</a:t>
            </a:r>
            <a:endParaRPr lang="ru-RU" sz="1600" dirty="0"/>
          </a:p>
          <a:p>
            <a:r>
              <a:rPr lang="ru-RU" sz="1600" b="1" dirty="0"/>
              <a:t>Возраст метасоматического пирита в </a:t>
            </a:r>
            <a:r>
              <a:rPr lang="ru-RU" sz="1600" b="1" dirty="0" err="1"/>
              <a:t>березите</a:t>
            </a:r>
            <a:r>
              <a:rPr lang="ru-RU" sz="1600" b="1" dirty="0"/>
              <a:t> 239 ±  4 млн лет (</a:t>
            </a:r>
            <a:r>
              <a:rPr lang="en-US" sz="1600" b="1" dirty="0"/>
              <a:t>U-Th/He)</a:t>
            </a:r>
            <a:endParaRPr lang="ru-RU" sz="1600" b="1" dirty="0"/>
          </a:p>
          <a:p>
            <a:r>
              <a:rPr lang="ru-RU" sz="1600" b="1" i="1" dirty="0"/>
              <a:t>Аналитик О.В. Якубович (ИГГД РАН)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3524B-8953-4DB0-97FD-CA4E730D9DE6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4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FE192-ACE8-4B13-8DB0-8564C3FBF518}"/>
              </a:ext>
            </a:extLst>
          </p:cNvPr>
          <p:cNvSpPr txBox="1"/>
          <p:nvPr/>
        </p:nvSpPr>
        <p:spPr>
          <a:xfrm>
            <a:off x="7387355" y="922059"/>
            <a:ext cx="4405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Надвиговая зона (Мальцев, Беззубцев, 1978)</a:t>
            </a:r>
          </a:p>
          <a:p>
            <a:r>
              <a:rPr lang="ru-RU" sz="1600" dirty="0"/>
              <a:t>Зона </a:t>
            </a:r>
            <a:r>
              <a:rPr lang="ru-RU" sz="1600" dirty="0" err="1"/>
              <a:t>карбонатизации</a:t>
            </a:r>
            <a:r>
              <a:rPr lang="ru-RU" sz="1600" dirty="0"/>
              <a:t>, </a:t>
            </a:r>
            <a:r>
              <a:rPr lang="ru-RU" sz="1600" dirty="0" err="1"/>
              <a:t>турмалинизации</a:t>
            </a:r>
            <a:r>
              <a:rPr lang="ru-RU" sz="1600" dirty="0"/>
              <a:t>, </a:t>
            </a:r>
            <a:r>
              <a:rPr lang="ru-RU" sz="1600" dirty="0" err="1"/>
              <a:t>сульфидизации</a:t>
            </a:r>
            <a:r>
              <a:rPr lang="ru-RU" sz="1600" dirty="0"/>
              <a:t> с повышенными (0.5 г/т, до 4 г/т) содержаниями </a:t>
            </a:r>
            <a:r>
              <a:rPr lang="en-US" sz="1600" dirty="0"/>
              <a:t>Au</a:t>
            </a:r>
            <a:r>
              <a:rPr lang="ru-RU" sz="1600" dirty="0"/>
              <a:t> (Забияка и др., 1983)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6556B7-54D2-477B-AF81-E7A4FA61A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6" y="84079"/>
            <a:ext cx="6405917" cy="59798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521FBBA-77AB-4ED6-9403-70C66BDF6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3" y="3895544"/>
            <a:ext cx="1575217" cy="142971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6F09DE-0DDB-4AB6-BC3D-D5935C473A00}"/>
              </a:ext>
            </a:extLst>
          </p:cNvPr>
          <p:cNvSpPr txBox="1"/>
          <p:nvPr/>
        </p:nvSpPr>
        <p:spPr>
          <a:xfrm rot="1902441">
            <a:off x="178958" y="4672764"/>
            <a:ext cx="167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A26E1A-5A84-4CAF-AE3A-BCE3B580D6AE}"/>
              </a:ext>
            </a:extLst>
          </p:cNvPr>
          <p:cNvSpPr txBox="1"/>
          <p:nvPr/>
        </p:nvSpPr>
        <p:spPr>
          <a:xfrm>
            <a:off x="571123" y="3867054"/>
            <a:ext cx="501832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ym typeface="Wingdings" panose="05000000000000000000" pitchFamily="2" charset="2"/>
              </a:rPr>
              <a:t>    </a:t>
            </a:r>
            <a:endParaRPr lang="ru-RU" sz="1600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D938566-4E08-467B-B033-9F732258AB50}"/>
              </a:ext>
            </a:extLst>
          </p:cNvPr>
          <p:cNvCxnSpPr>
            <a:cxnSpLocks/>
          </p:cNvCxnSpPr>
          <p:nvPr/>
        </p:nvCxnSpPr>
        <p:spPr>
          <a:xfrm flipV="1">
            <a:off x="1108312" y="3971229"/>
            <a:ext cx="577528" cy="129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D95790-3ECB-4003-894A-EB0892C6E27C}"/>
              </a:ext>
            </a:extLst>
          </p:cNvPr>
          <p:cNvSpPr txBox="1"/>
          <p:nvPr/>
        </p:nvSpPr>
        <p:spPr>
          <a:xfrm>
            <a:off x="369410" y="6134441"/>
            <a:ext cx="701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Геологическая схема участка на основе </a:t>
            </a:r>
            <a:r>
              <a:rPr lang="ru-RU" sz="1600" dirty="0" err="1"/>
              <a:t>космоснимка</a:t>
            </a:r>
            <a:r>
              <a:rPr lang="ru-RU" sz="1600" dirty="0"/>
              <a:t> </a:t>
            </a:r>
            <a:r>
              <a:rPr lang="en-US" sz="1600" dirty="0"/>
              <a:t>Sentinel-2</a:t>
            </a:r>
            <a:r>
              <a:rPr lang="ru-RU" sz="1600" dirty="0"/>
              <a:t>. Оранжевое – дешифрируемые и заверенные в маршрутах зоны </a:t>
            </a:r>
            <a:r>
              <a:rPr lang="ru-RU" sz="1600" dirty="0" err="1"/>
              <a:t>березитизации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78464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2CBE3D-B30D-45BA-81FE-FD9529224801}"/>
              </a:ext>
            </a:extLst>
          </p:cNvPr>
          <p:cNvSpPr txBox="1"/>
          <p:nvPr/>
        </p:nvSpPr>
        <p:spPr>
          <a:xfrm>
            <a:off x="841830" y="54321"/>
            <a:ext cx="2293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Заключение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07170-2D06-4330-B988-C5FD2394741C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5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49A07-2E86-4EA4-BB11-0AA60E6EFF53}"/>
              </a:ext>
            </a:extLst>
          </p:cNvPr>
          <p:cNvSpPr txBox="1"/>
          <p:nvPr/>
        </p:nvSpPr>
        <p:spPr>
          <a:xfrm>
            <a:off x="275810" y="583858"/>
            <a:ext cx="115351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В составе массива Южный выделяются две разновозрастные фазы внедрения. Главная фаза (</a:t>
            </a:r>
            <a:r>
              <a:rPr lang="ru-RU" dirty="0" err="1"/>
              <a:t>ок</a:t>
            </a:r>
            <a:r>
              <a:rPr lang="ru-RU" dirty="0"/>
              <a:t>. 250 млн лет) формировалась на </a:t>
            </a:r>
            <a:r>
              <a:rPr lang="ru-RU" dirty="0" err="1"/>
              <a:t>мезоабиссальном</a:t>
            </a:r>
            <a:r>
              <a:rPr lang="ru-RU" dirty="0"/>
              <a:t> уровне. Кристаллизация </a:t>
            </a:r>
            <a:r>
              <a:rPr lang="ru-RU" dirty="0" err="1"/>
              <a:t>гранитоидов</a:t>
            </a:r>
            <a:r>
              <a:rPr lang="ru-RU" dirty="0"/>
              <a:t> поздней фазы (</a:t>
            </a:r>
            <a:r>
              <a:rPr lang="ru-RU" dirty="0" err="1"/>
              <a:t>ок</a:t>
            </a:r>
            <a:r>
              <a:rPr lang="ru-RU" dirty="0"/>
              <a:t>. 235 млн лет) происходила в приповерхностных условиях (гипабиссальная-субвулканическая фации).</a:t>
            </a:r>
          </a:p>
          <a:p>
            <a:pPr marL="342900" indent="-342900">
              <a:buAutoNum type="arabicPeriod"/>
            </a:pPr>
            <a:r>
              <a:rPr lang="ru-RU" dirty="0"/>
              <a:t>В </a:t>
            </a:r>
            <a:r>
              <a:rPr lang="ru-RU" dirty="0" err="1"/>
              <a:t>надинтрузивной</a:t>
            </a:r>
            <a:r>
              <a:rPr lang="ru-RU" dirty="0"/>
              <a:t> зоне невскрытого сателлита массива развит ореол контактового метаморфизма. Расположенные в пределах ореола пункты минерализации золота имеют </a:t>
            </a:r>
            <a:r>
              <a:rPr lang="ru-RU" dirty="0" err="1"/>
              <a:t>плутоногенную</a:t>
            </a:r>
            <a:r>
              <a:rPr lang="ru-RU" dirty="0"/>
              <a:t> природу и характеризуются возрастом, моложе процесса контактового метаморфизма.</a:t>
            </a:r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ru-RU" dirty="0"/>
              <a:t>Золотоносная минерализация связана с внедрением </a:t>
            </a:r>
            <a:r>
              <a:rPr lang="ru-RU" dirty="0" err="1"/>
              <a:t>лейкогранитов</a:t>
            </a:r>
            <a:r>
              <a:rPr lang="ru-RU" dirty="0"/>
              <a:t> поздней фазы</a:t>
            </a:r>
            <a:r>
              <a:rPr lang="en-US" dirty="0"/>
              <a:t> </a:t>
            </a:r>
            <a:r>
              <a:rPr lang="ru-RU" dirty="0"/>
              <a:t>и контролируется разрывными нарушениями «секущего»  северо-западного и </a:t>
            </a:r>
            <a:r>
              <a:rPr lang="ru-RU" dirty="0" err="1"/>
              <a:t>субмеридионального</a:t>
            </a:r>
            <a:r>
              <a:rPr lang="ru-RU" dirty="0"/>
              <a:t> направления, сопровождается гидротермальными брекчиями, </a:t>
            </a:r>
            <a:r>
              <a:rPr lang="ru-RU" dirty="0" err="1"/>
              <a:t>пропилитами</a:t>
            </a:r>
            <a:r>
              <a:rPr lang="ru-RU" dirty="0"/>
              <a:t>, турмалиновыми </a:t>
            </a:r>
            <a:r>
              <a:rPr lang="ru-RU" dirty="0" err="1"/>
              <a:t>метасоматитами</a:t>
            </a:r>
            <a:r>
              <a:rPr lang="ru-RU" dirty="0"/>
              <a:t> и </a:t>
            </a:r>
            <a:r>
              <a:rPr lang="ru-RU" dirty="0" err="1"/>
              <a:t>березитами</a:t>
            </a:r>
            <a:r>
              <a:rPr lang="ru-RU" dirty="0"/>
              <a:t>.</a:t>
            </a:r>
          </a:p>
          <a:p>
            <a:pPr marL="342900" indent="-342900">
              <a:buAutoNum type="arabicPeriod"/>
            </a:pPr>
            <a:r>
              <a:rPr lang="ru-RU" dirty="0"/>
              <a:t>Источник рудных компонентов выделяется при анализе элементов-примесей главных рудных минералов золотоносных жил и геохимической характеристике вмещающих пород. Наибольшие содержания </a:t>
            </a:r>
            <a:r>
              <a:rPr lang="en-US" dirty="0"/>
              <a:t>Mo, Se, </a:t>
            </a:r>
            <a:r>
              <a:rPr lang="en-US" dirty="0" err="1"/>
              <a:t>Te</a:t>
            </a:r>
            <a:r>
              <a:rPr lang="en-US" dirty="0"/>
              <a:t>, Ag, As</a:t>
            </a:r>
            <a:r>
              <a:rPr lang="ru-RU" dirty="0"/>
              <a:t> типичны для углеродистых </a:t>
            </a:r>
            <a:r>
              <a:rPr lang="ru-RU" dirty="0" err="1"/>
              <a:t>алевроаргиллитов</a:t>
            </a:r>
            <a:r>
              <a:rPr lang="ru-RU" dirty="0"/>
              <a:t> нижнего ордовика, развитых в </a:t>
            </a:r>
            <a:r>
              <a:rPr lang="ru-RU" dirty="0" err="1"/>
              <a:t>экзоконтакте</a:t>
            </a:r>
            <a:r>
              <a:rPr lang="ru-RU" dirty="0"/>
              <a:t> массива. Породы характеризуются развитием сингенетического </a:t>
            </a:r>
            <a:r>
              <a:rPr lang="ru-RU" dirty="0" err="1"/>
              <a:t>фрамбоидального</a:t>
            </a:r>
            <a:r>
              <a:rPr lang="ru-RU" dirty="0"/>
              <a:t> пирита.</a:t>
            </a:r>
          </a:p>
          <a:p>
            <a:pPr marL="342900" indent="-342900">
              <a:buAutoNum type="arabicPeriod"/>
            </a:pPr>
            <a:r>
              <a:rPr lang="ru-RU" dirty="0"/>
              <a:t>Аналогом </a:t>
            </a:r>
            <a:r>
              <a:rPr lang="ru-RU" dirty="0" err="1"/>
              <a:t>рудоформирующей</a:t>
            </a:r>
            <a:r>
              <a:rPr lang="ru-RU" dirty="0"/>
              <a:t> системы является рудное поле </a:t>
            </a:r>
            <a:r>
              <a:rPr lang="ru-RU" dirty="0" err="1"/>
              <a:t>Грасс-Валли</a:t>
            </a:r>
            <a:r>
              <a:rPr lang="ru-RU" dirty="0"/>
              <a:t> (Калифорния, США), представляющее геолого-промышленный тип месторождений золота в деформированных эндо- и </a:t>
            </a:r>
            <a:r>
              <a:rPr lang="ru-RU" dirty="0" err="1"/>
              <a:t>экзоконтактах</a:t>
            </a:r>
            <a:r>
              <a:rPr lang="ru-RU" dirty="0"/>
              <a:t> </a:t>
            </a:r>
            <a:r>
              <a:rPr lang="ru-RU" dirty="0" err="1"/>
              <a:t>гранитоидов</a:t>
            </a:r>
            <a:r>
              <a:rPr lang="ru-RU" dirty="0"/>
              <a:t>. </a:t>
            </a:r>
          </a:p>
          <a:p>
            <a:pPr marL="342900" indent="-342900">
              <a:buAutoNum type="arabicPeriod"/>
            </a:pPr>
            <a:r>
              <a:rPr lang="ru-RU" dirty="0"/>
              <a:t>Анализ разрывных нарушений и маршрутные наблюдения позволяют локализовать новое рудное поле с прогнозными ресурсами золота категории </a:t>
            </a:r>
            <a:r>
              <a:rPr lang="en-US" dirty="0"/>
              <a:t>P</a:t>
            </a:r>
            <a:r>
              <a:rPr lang="en-US" baseline="-25000" dirty="0"/>
              <a:t>3</a:t>
            </a:r>
            <a:r>
              <a:rPr lang="ru-RU" dirty="0"/>
              <a:t> 64 т.</a:t>
            </a:r>
          </a:p>
        </p:txBody>
      </p:sp>
    </p:spTree>
    <p:extLst>
      <p:ext uri="{BB962C8B-B14F-4D97-AF65-F5344CB8AC3E}">
        <p14:creationId xmlns:p14="http://schemas.microsoft.com/office/powerpoint/2010/main" val="1383261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2CBE3D-B30D-45BA-81FE-FD9529224801}"/>
              </a:ext>
            </a:extLst>
          </p:cNvPr>
          <p:cNvSpPr txBox="1"/>
          <p:nvPr/>
        </p:nvSpPr>
        <p:spPr>
          <a:xfrm>
            <a:off x="275810" y="54321"/>
            <a:ext cx="423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Апробация работы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07170-2D06-4330-B988-C5FD2394741C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26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5264D-128F-43AA-B46C-E7590D34A537}"/>
              </a:ext>
            </a:extLst>
          </p:cNvPr>
          <p:cNvSpPr txBox="1"/>
          <p:nvPr/>
        </p:nvSpPr>
        <p:spPr>
          <a:xfrm>
            <a:off x="275810" y="583858"/>
            <a:ext cx="115351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Статьи в журналах из списка ВАК:</a:t>
            </a:r>
          </a:p>
          <a:p>
            <a:r>
              <a:rPr lang="ru-RU" b="1" dirty="0"/>
              <a:t>Кисельников Ю.В., Перова Е.Н., Проскурнин В.Ф., Шнейдер А.Г. (2026) </a:t>
            </a:r>
            <a:r>
              <a:rPr lang="ru-RU" dirty="0"/>
              <a:t>Условия метаморфизма вмещающих пород </a:t>
            </a:r>
            <a:r>
              <a:rPr lang="ru-RU" dirty="0" err="1"/>
              <a:t>Борзовского</a:t>
            </a:r>
            <a:r>
              <a:rPr lang="ru-RU" dirty="0"/>
              <a:t> золоторудного узла (Северо-Восточный Таймыр) // Геология и геофизика, 67 (3), с. 405-423.</a:t>
            </a:r>
          </a:p>
          <a:p>
            <a:endParaRPr lang="ru-RU" b="1" dirty="0"/>
          </a:p>
          <a:p>
            <a:r>
              <a:rPr lang="ru-RU" b="1" dirty="0"/>
              <a:t>Кисельников Ю.В., Шнейдер А.Г., Проскурнин В.Ф. (2026) </a:t>
            </a:r>
            <a:r>
              <a:rPr lang="ru-RU" dirty="0"/>
              <a:t>Условия кристаллизации </a:t>
            </a:r>
            <a:r>
              <a:rPr lang="ru-RU" dirty="0" err="1"/>
              <a:t>гранитоидов</a:t>
            </a:r>
            <a:r>
              <a:rPr lang="ru-RU" dirty="0"/>
              <a:t> массива Южный (Северо-Восточный Таймыр, Россия) // Минералогия, 12(1), с. 85-104.</a:t>
            </a:r>
          </a:p>
          <a:p>
            <a:endParaRPr lang="ru-RU" dirty="0"/>
          </a:p>
          <a:p>
            <a:r>
              <a:rPr lang="ru-RU" b="1" dirty="0"/>
              <a:t>Выступления на конференциях:</a:t>
            </a:r>
            <a:endParaRPr lang="en-US" b="1" dirty="0"/>
          </a:p>
          <a:p>
            <a:r>
              <a:rPr lang="ru-RU" dirty="0"/>
              <a:t>1. ФГБУ ЦНИГРИ, Москва, 14-16 февраля 2024 г.</a:t>
            </a:r>
          </a:p>
          <a:p>
            <a:r>
              <a:rPr lang="ru-RU" dirty="0"/>
              <a:t>2. ФГБУ ЦНИГРИ, Москва, 12-14 февраля 2025 г.</a:t>
            </a:r>
          </a:p>
          <a:p>
            <a:r>
              <a:rPr lang="ru-RU" dirty="0"/>
              <a:t>3. ЮУ ФНЦ МиГ </a:t>
            </a:r>
            <a:r>
              <a:rPr lang="ru-RU" dirty="0" err="1"/>
              <a:t>УрО</a:t>
            </a:r>
            <a:r>
              <a:rPr lang="ru-RU" dirty="0"/>
              <a:t> РАН, Миасс, 21-25 апреля</a:t>
            </a:r>
          </a:p>
          <a:p>
            <a:r>
              <a:rPr lang="ru-RU" dirty="0"/>
              <a:t>4. Институт Карпинского, </a:t>
            </a:r>
            <a:r>
              <a:rPr lang="ru-RU" dirty="0" err="1"/>
              <a:t>Санкт-петербург</a:t>
            </a:r>
            <a:r>
              <a:rPr lang="ru-RU" dirty="0"/>
              <a:t>, 28 сентября – 3 октября 2025 г.</a:t>
            </a:r>
          </a:p>
          <a:p>
            <a:r>
              <a:rPr lang="ru-RU" dirty="0"/>
              <a:t>5. ИГЕМ РАН, Москва, 17-21 ноября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3207795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FB1E3B-BA5E-4115-9094-FE52485BAA33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27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10E10-06CB-4A59-9241-B5954D44AA25}"/>
              </a:ext>
            </a:extLst>
          </p:cNvPr>
          <p:cNvSpPr txBox="1"/>
          <p:nvPr/>
        </p:nvSpPr>
        <p:spPr>
          <a:xfrm>
            <a:off x="1340681" y="54321"/>
            <a:ext cx="423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Благодарности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E3F9A-4864-4C87-BCEC-A012EC37E20D}"/>
              </a:ext>
            </a:extLst>
          </p:cNvPr>
          <p:cNvSpPr txBox="1"/>
          <p:nvPr/>
        </p:nvSpPr>
        <p:spPr>
          <a:xfrm>
            <a:off x="297083" y="583858"/>
            <a:ext cx="114242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u="sng" dirty="0"/>
              <a:t>Научному руководителю </a:t>
            </a:r>
            <a:r>
              <a:rPr lang="ru-RU" dirty="0"/>
              <a:t>к.г.-</a:t>
            </a:r>
            <a:r>
              <a:rPr lang="ru-RU" dirty="0" err="1"/>
              <a:t>м.н</a:t>
            </a:r>
            <a:r>
              <a:rPr lang="ru-RU" dirty="0"/>
              <a:t>. </a:t>
            </a:r>
            <a:r>
              <a:rPr lang="ru-RU" b="1" dirty="0"/>
              <a:t>В.В. Шатову</a:t>
            </a:r>
            <a:r>
              <a:rPr lang="ru-RU" dirty="0"/>
              <a:t> (</a:t>
            </a:r>
            <a:r>
              <a:rPr lang="ru-RU" i="1" dirty="0"/>
              <a:t>Институт Карпинского</a:t>
            </a:r>
            <a:r>
              <a:rPr lang="ru-RU" dirty="0"/>
              <a:t>) за руководство работой, проведение изотопно-геохимических исследований кристаллов цирконов, за критику, советы, рекомендации и пожелания</a:t>
            </a:r>
          </a:p>
          <a:p>
            <a:pPr algn="just"/>
            <a:r>
              <a:rPr lang="ru-RU" dirty="0"/>
              <a:t>Д.г.-</a:t>
            </a:r>
            <a:r>
              <a:rPr lang="ru-RU" dirty="0" err="1"/>
              <a:t>м.н</a:t>
            </a:r>
            <a:r>
              <a:rPr lang="ru-RU" dirty="0"/>
              <a:t>. </a:t>
            </a:r>
            <a:r>
              <a:rPr lang="ru-RU" b="1" dirty="0"/>
              <a:t>В.Ф. Проскурнину </a:t>
            </a:r>
            <a:r>
              <a:rPr lang="ru-RU" dirty="0"/>
              <a:t>(</a:t>
            </a:r>
            <a:r>
              <a:rPr lang="ru-RU" i="1" dirty="0"/>
              <a:t>Институт Карпинского</a:t>
            </a:r>
            <a:r>
              <a:rPr lang="ru-RU" dirty="0"/>
              <a:t>) за обсуждение и помощь в формулировании и проверке рабочих гипотез</a:t>
            </a:r>
          </a:p>
          <a:p>
            <a:pPr algn="just"/>
            <a:r>
              <a:rPr lang="ru-RU" dirty="0"/>
              <a:t>К.г.-</a:t>
            </a:r>
            <a:r>
              <a:rPr lang="ru-RU" dirty="0" err="1"/>
              <a:t>м.н</a:t>
            </a:r>
            <a:r>
              <a:rPr lang="ru-RU" dirty="0"/>
              <a:t>. </a:t>
            </a:r>
            <a:r>
              <a:rPr lang="ru-RU" b="1" dirty="0"/>
              <a:t>Е.Н. Перовой </a:t>
            </a:r>
            <a:r>
              <a:rPr lang="ru-RU" dirty="0"/>
              <a:t>(</a:t>
            </a:r>
            <a:r>
              <a:rPr lang="ru-RU" i="1" dirty="0"/>
              <a:t>Каф. Минералогии СПбГУ</a:t>
            </a:r>
            <a:r>
              <a:rPr lang="ru-RU" dirty="0"/>
              <a:t>) за руководство работой на ранних этапах и консультации</a:t>
            </a:r>
          </a:p>
          <a:p>
            <a:pPr algn="just"/>
            <a:r>
              <a:rPr lang="ru-RU" b="1" dirty="0"/>
              <a:t>А.Г. Шнейдеру </a:t>
            </a:r>
            <a:r>
              <a:rPr lang="ru-RU" dirty="0"/>
              <a:t>(</a:t>
            </a:r>
            <a:r>
              <a:rPr lang="ru-RU" i="1" dirty="0"/>
              <a:t>Институт Карпинского</a:t>
            </a:r>
            <a:r>
              <a:rPr lang="ru-RU" b="1" dirty="0"/>
              <a:t>)</a:t>
            </a:r>
            <a:r>
              <a:rPr lang="ru-RU" dirty="0"/>
              <a:t> за организацию полевых работ</a:t>
            </a:r>
          </a:p>
          <a:p>
            <a:pPr algn="just"/>
            <a:endParaRPr lang="ru-RU" dirty="0"/>
          </a:p>
          <a:p>
            <a:pPr algn="just"/>
            <a:r>
              <a:rPr lang="ru-RU" u="sng" dirty="0"/>
              <a:t>Рецензентам и редакторам журналов </a:t>
            </a:r>
            <a:r>
              <a:rPr lang="ru-RU" b="1" dirty="0"/>
              <a:t>«</a:t>
            </a:r>
            <a:r>
              <a:rPr lang="ru-RU" b="1" i="1" dirty="0"/>
              <a:t>Геология и геофизика</a:t>
            </a:r>
            <a:r>
              <a:rPr lang="ru-RU" b="1" dirty="0"/>
              <a:t>» </a:t>
            </a:r>
            <a:r>
              <a:rPr lang="ru-RU" dirty="0"/>
              <a:t>и </a:t>
            </a:r>
            <a:r>
              <a:rPr lang="ru-RU" b="1" dirty="0"/>
              <a:t>«</a:t>
            </a:r>
            <a:r>
              <a:rPr lang="ru-RU" b="1" i="1" dirty="0"/>
              <a:t>Минералогия</a:t>
            </a:r>
            <a:r>
              <a:rPr lang="ru-RU" b="1" dirty="0"/>
              <a:t>»</a:t>
            </a:r>
          </a:p>
          <a:p>
            <a:pPr algn="just"/>
            <a:endParaRPr lang="ru-RU" dirty="0"/>
          </a:p>
          <a:p>
            <a:pPr algn="just"/>
            <a:r>
              <a:rPr lang="ru-RU" u="sng" dirty="0"/>
              <a:t>Коллегам</a:t>
            </a:r>
            <a:r>
              <a:rPr lang="ru-RU" dirty="0"/>
              <a:t> за рекомендации и обсуждение: акад. д. г.-</a:t>
            </a:r>
            <a:r>
              <a:rPr lang="ru-RU" dirty="0" err="1"/>
              <a:t>м.н</a:t>
            </a:r>
            <a:r>
              <a:rPr lang="ru-RU" dirty="0"/>
              <a:t>. </a:t>
            </a:r>
            <a:r>
              <a:rPr lang="ru-RU" b="1" dirty="0"/>
              <a:t>В.А. </a:t>
            </a:r>
            <a:r>
              <a:rPr lang="ru-RU" b="1" dirty="0" err="1"/>
              <a:t>Верниковскому</a:t>
            </a:r>
            <a:r>
              <a:rPr lang="ru-RU" dirty="0"/>
              <a:t> (</a:t>
            </a:r>
            <a:r>
              <a:rPr lang="ru-RU" i="1" dirty="0"/>
              <a:t>ИНГГ СО РАН</a:t>
            </a:r>
            <a:r>
              <a:rPr lang="ru-RU" dirty="0"/>
              <a:t>),</a:t>
            </a:r>
          </a:p>
          <a:p>
            <a:pPr algn="just"/>
            <a:r>
              <a:rPr lang="ru-RU" dirty="0"/>
              <a:t>д.г.-</a:t>
            </a:r>
            <a:r>
              <a:rPr lang="ru-RU" dirty="0" err="1"/>
              <a:t>м.н</a:t>
            </a:r>
            <a:r>
              <a:rPr lang="ru-RU" dirty="0"/>
              <a:t>. </a:t>
            </a:r>
            <a:r>
              <a:rPr lang="ru-RU" b="1" dirty="0"/>
              <a:t>О.П. Полянскому</a:t>
            </a:r>
            <a:r>
              <a:rPr lang="ru-RU" dirty="0"/>
              <a:t> (</a:t>
            </a:r>
            <a:r>
              <a:rPr lang="ru-RU" i="1" dirty="0"/>
              <a:t>ИГМ СО РАН</a:t>
            </a:r>
            <a:r>
              <a:rPr lang="ru-RU" dirty="0"/>
              <a:t>), </a:t>
            </a:r>
            <a:r>
              <a:rPr lang="ru-RU" b="1" dirty="0"/>
              <a:t>А.А. </a:t>
            </a:r>
            <a:r>
              <a:rPr lang="ru-RU" b="1" dirty="0" err="1"/>
              <a:t>Багаевой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b="1" dirty="0"/>
              <a:t>Н.И. </a:t>
            </a:r>
            <a:r>
              <a:rPr lang="ru-RU" b="1" dirty="0" err="1"/>
              <a:t>Березюку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i="1" dirty="0"/>
              <a:t>Институт Карпинского</a:t>
            </a:r>
            <a:r>
              <a:rPr lang="ru-RU" dirty="0"/>
              <a:t>),</a:t>
            </a:r>
          </a:p>
          <a:p>
            <a:pPr algn="just"/>
            <a:r>
              <a:rPr lang="ru-RU" dirty="0"/>
              <a:t>д.г.-</a:t>
            </a:r>
            <a:r>
              <a:rPr lang="ru-RU" dirty="0" err="1"/>
              <a:t>м.н</a:t>
            </a:r>
            <a:r>
              <a:rPr lang="ru-RU" dirty="0"/>
              <a:t>. </a:t>
            </a:r>
            <a:r>
              <a:rPr lang="ru-RU" b="1" dirty="0"/>
              <a:t>Е.В. Белогуб</a:t>
            </a:r>
            <a:r>
              <a:rPr lang="ru-RU" dirty="0"/>
              <a:t> и к.г.-</a:t>
            </a:r>
            <a:r>
              <a:rPr lang="ru-RU" dirty="0" err="1"/>
              <a:t>м.н</a:t>
            </a:r>
            <a:r>
              <a:rPr lang="ru-RU" dirty="0"/>
              <a:t>. </a:t>
            </a:r>
            <a:r>
              <a:rPr lang="ru-RU" b="1" dirty="0"/>
              <a:t>И.Ю. </a:t>
            </a:r>
            <a:r>
              <a:rPr lang="ru-RU" b="1" dirty="0" err="1"/>
              <a:t>Мелекесцевой</a:t>
            </a:r>
            <a:r>
              <a:rPr lang="ru-RU" dirty="0"/>
              <a:t> (</a:t>
            </a:r>
            <a:r>
              <a:rPr lang="ru-RU" i="1" dirty="0"/>
              <a:t>ЮУ ФНЦ МиГ </a:t>
            </a:r>
            <a:r>
              <a:rPr lang="ru-RU" i="1" dirty="0" err="1"/>
              <a:t>УрО</a:t>
            </a:r>
            <a:r>
              <a:rPr lang="ru-RU" i="1" dirty="0"/>
              <a:t> РАН</a:t>
            </a:r>
            <a:r>
              <a:rPr lang="ru-RU" dirty="0"/>
              <a:t>), </a:t>
            </a:r>
            <a:r>
              <a:rPr lang="ru-RU" b="1" dirty="0"/>
              <a:t>Е.В. Пушкарёву</a:t>
            </a:r>
            <a:r>
              <a:rPr lang="ru-RU" dirty="0"/>
              <a:t> (</a:t>
            </a:r>
            <a:r>
              <a:rPr lang="ru-RU" i="1" dirty="0"/>
              <a:t>ИГГ </a:t>
            </a:r>
            <a:r>
              <a:rPr lang="ru-RU" i="1" dirty="0" err="1"/>
              <a:t>УрО</a:t>
            </a:r>
            <a:r>
              <a:rPr lang="ru-RU" i="1" dirty="0"/>
              <a:t> РАН</a:t>
            </a:r>
            <a:r>
              <a:rPr lang="ru-RU" dirty="0"/>
              <a:t>),</a:t>
            </a:r>
          </a:p>
          <a:p>
            <a:pPr algn="just"/>
            <a:r>
              <a:rPr lang="ru-RU" b="1" dirty="0"/>
              <a:t>П.Н. </a:t>
            </a:r>
            <a:r>
              <a:rPr lang="ru-RU" b="1" dirty="0" err="1"/>
              <a:t>Лейбгам</a:t>
            </a:r>
            <a:r>
              <a:rPr lang="ru-RU" dirty="0"/>
              <a:t> (</a:t>
            </a:r>
            <a:r>
              <a:rPr lang="ru-RU" i="1" dirty="0"/>
              <a:t>ЦНИГРИ</a:t>
            </a:r>
            <a:r>
              <a:rPr lang="ru-RU" dirty="0"/>
              <a:t>), </a:t>
            </a:r>
            <a:r>
              <a:rPr lang="ru-RU" b="1" dirty="0"/>
              <a:t>А.В. Чумакову</a:t>
            </a:r>
            <a:r>
              <a:rPr lang="ru-RU" dirty="0"/>
              <a:t> (</a:t>
            </a:r>
            <a:r>
              <a:rPr lang="ru-RU" i="1" dirty="0"/>
              <a:t>ООО ЛИМС</a:t>
            </a:r>
            <a:r>
              <a:rPr lang="ru-RU" dirty="0"/>
              <a:t>)</a:t>
            </a:r>
          </a:p>
          <a:p>
            <a:pPr algn="just"/>
            <a:endParaRPr lang="ru-RU" dirty="0"/>
          </a:p>
          <a:p>
            <a:pPr algn="just"/>
            <a:r>
              <a:rPr lang="ru-RU" u="sng" dirty="0"/>
              <a:t>Аналитикам и работникам лабораторий</a:t>
            </a:r>
          </a:p>
          <a:p>
            <a:pPr algn="just"/>
            <a:r>
              <a:rPr lang="ru-RU" b="1" dirty="0"/>
              <a:t>А.Г. Яновичу, В.Н. Кириллову, Е.Л. Грузовой, Б.В. Беляцкому, О.В. Вакуленко, Н.В. Родионову</a:t>
            </a:r>
          </a:p>
          <a:p>
            <a:pPr algn="just"/>
            <a:r>
              <a:rPr lang="ru-RU" dirty="0"/>
              <a:t>(</a:t>
            </a:r>
            <a:r>
              <a:rPr lang="ru-RU" i="1" dirty="0"/>
              <a:t>Институт Карпинского</a:t>
            </a:r>
            <a:r>
              <a:rPr lang="ru-RU" dirty="0"/>
              <a:t>)</a:t>
            </a:r>
          </a:p>
          <a:p>
            <a:pPr algn="just"/>
            <a:r>
              <a:rPr lang="ru-RU" b="1" dirty="0"/>
              <a:t>Н.С. Власенко</a:t>
            </a:r>
            <a:r>
              <a:rPr lang="ru-RU" dirty="0"/>
              <a:t> (</a:t>
            </a:r>
            <a:r>
              <a:rPr lang="ru-RU" i="1" dirty="0"/>
              <a:t>СПбГУ</a:t>
            </a:r>
            <a:r>
              <a:rPr lang="ru-RU" dirty="0"/>
              <a:t>), </a:t>
            </a:r>
            <a:r>
              <a:rPr lang="ru-RU" b="1" dirty="0"/>
              <a:t>В.М. </a:t>
            </a:r>
            <a:r>
              <a:rPr lang="ru-RU" b="1" dirty="0" err="1"/>
              <a:t>Саватенкову</a:t>
            </a:r>
            <a:r>
              <a:rPr lang="ru-RU" b="1" dirty="0"/>
              <a:t> и О.В. Якубович</a:t>
            </a:r>
            <a:r>
              <a:rPr lang="ru-RU" dirty="0"/>
              <a:t> (</a:t>
            </a:r>
            <a:r>
              <a:rPr lang="ru-RU" i="1" dirty="0"/>
              <a:t>СПбГУ, ИГГД РАН</a:t>
            </a:r>
            <a:r>
              <a:rPr lang="ru-RU" dirty="0"/>
              <a:t>), </a:t>
            </a:r>
            <a:r>
              <a:rPr lang="ru-RU" b="1" dirty="0"/>
              <a:t>Н.Г. </a:t>
            </a:r>
            <a:r>
              <a:rPr lang="ru-RU" b="1" dirty="0" err="1"/>
              <a:t>Ризвановой</a:t>
            </a:r>
            <a:r>
              <a:rPr lang="ru-RU" dirty="0"/>
              <a:t> (</a:t>
            </a:r>
            <a:r>
              <a:rPr lang="ru-RU" i="1" dirty="0"/>
              <a:t>ИГГД РАН</a:t>
            </a:r>
            <a:r>
              <a:rPr lang="ru-RU" dirty="0"/>
              <a:t>),</a:t>
            </a:r>
          </a:p>
          <a:p>
            <a:pPr algn="just"/>
            <a:r>
              <a:rPr lang="ru-RU" b="1" dirty="0"/>
              <a:t>А.В. Лебедеву </a:t>
            </a:r>
            <a:r>
              <a:rPr lang="ru-RU" dirty="0"/>
              <a:t>(</a:t>
            </a:r>
            <a:r>
              <a:rPr lang="ru-RU" i="1" dirty="0"/>
              <a:t>ИГЕМ РАН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1223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FB1E3B-BA5E-4115-9094-FE52485BAA33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доп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10E10-06CB-4A59-9241-B5954D44AA25}"/>
              </a:ext>
            </a:extLst>
          </p:cNvPr>
          <p:cNvSpPr txBox="1"/>
          <p:nvPr/>
        </p:nvSpPr>
        <p:spPr>
          <a:xfrm>
            <a:off x="1340681" y="54321"/>
            <a:ext cx="423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Главная фаза - </a:t>
            </a:r>
            <a:r>
              <a:rPr lang="ru-RU" sz="2000" b="1" dirty="0" err="1"/>
              <a:t>термобарометрия</a:t>
            </a:r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23F01-6FBC-45D2-98FC-F17EA7012A8C}"/>
              </a:ext>
            </a:extLst>
          </p:cNvPr>
          <p:cNvSpPr txBox="1"/>
          <p:nvPr/>
        </p:nvSpPr>
        <p:spPr>
          <a:xfrm>
            <a:off x="137337" y="517880"/>
            <a:ext cx="6261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</a:rPr>
              <a:t>Критерий 1.</a:t>
            </a:r>
            <a:r>
              <a:rPr lang="ru-RU" sz="1600" dirty="0"/>
              <a:t> </a:t>
            </a:r>
            <a:r>
              <a:rPr lang="en-US" sz="1600" dirty="0"/>
              <a:t>[Anderson, Smith, 1995]</a:t>
            </a:r>
            <a:endParaRPr lang="ru-RU" sz="1600" dirty="0"/>
          </a:p>
          <a:p>
            <a:pPr algn="ctr"/>
            <a:r>
              <a:rPr lang="ru-RU" sz="1600" dirty="0"/>
              <a:t>Необходимо присутствие в породе минералов </a:t>
            </a:r>
            <a:r>
              <a:rPr lang="en-US" sz="1600" dirty="0"/>
              <a:t>:</a:t>
            </a:r>
            <a:endParaRPr lang="ru-RU" sz="1600" dirty="0"/>
          </a:p>
          <a:p>
            <a:pPr algn="ctr"/>
            <a:r>
              <a:rPr lang="ru-RU" sz="1600" b="1" dirty="0"/>
              <a:t>Кварц + КПШ + андезин + биотит + роговая обманка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E93F14-2B46-4E85-8E00-C6F6296013E7}"/>
              </a:ext>
            </a:extLst>
          </p:cNvPr>
          <p:cNvSpPr txBox="1"/>
          <p:nvPr/>
        </p:nvSpPr>
        <p:spPr>
          <a:xfrm>
            <a:off x="410975" y="2803458"/>
            <a:ext cx="5762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Термометр</a:t>
            </a:r>
            <a:r>
              <a:rPr lang="ru-RU" sz="1600" dirty="0"/>
              <a:t> </a:t>
            </a:r>
            <a:r>
              <a:rPr lang="en-US" sz="1600" dirty="0"/>
              <a:t>[Blundy, Holland, 1990]</a:t>
            </a:r>
            <a:endParaRPr lang="ru-RU" sz="1600" dirty="0"/>
          </a:p>
          <a:p>
            <a:pPr algn="ctr"/>
            <a:r>
              <a:rPr lang="ru-RU" sz="1600" dirty="0"/>
              <a:t>Смещение равновесия:</a:t>
            </a:r>
          </a:p>
          <a:p>
            <a:pPr algn="ctr"/>
            <a:r>
              <a:rPr lang="ru-RU" sz="1600" b="1" dirty="0" err="1"/>
              <a:t>Эденит</a:t>
            </a:r>
            <a:r>
              <a:rPr lang="ru-RU" sz="1600" b="1" dirty="0"/>
              <a:t> </a:t>
            </a:r>
            <a:r>
              <a:rPr lang="ru-RU" sz="1600" dirty="0"/>
              <a:t>+ 4 кварц = </a:t>
            </a:r>
            <a:r>
              <a:rPr lang="ru-RU" sz="1600" b="1" dirty="0"/>
              <a:t>тремолит </a:t>
            </a:r>
            <a:r>
              <a:rPr lang="ru-RU" sz="1600" dirty="0"/>
              <a:t>+ альбит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8AFA9-2E02-4241-BBDB-B451211F38E2}"/>
              </a:ext>
            </a:extLst>
          </p:cNvPr>
          <p:cNvSpPr txBox="1"/>
          <p:nvPr/>
        </p:nvSpPr>
        <p:spPr>
          <a:xfrm>
            <a:off x="751462" y="3726424"/>
            <a:ext cx="528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/>
              <a:t>Эденит</a:t>
            </a:r>
            <a:r>
              <a:rPr lang="ru-RU" sz="1600" dirty="0"/>
              <a:t> = </a:t>
            </a:r>
            <a:r>
              <a:rPr lang="en-US" sz="1600" dirty="0"/>
              <a:t>NaCa</a:t>
            </a:r>
            <a:r>
              <a:rPr lang="en-US" sz="1600" baseline="-25000" dirty="0"/>
              <a:t>2</a:t>
            </a:r>
            <a:r>
              <a:rPr lang="en-US" sz="1600" dirty="0"/>
              <a:t>[Mg</a:t>
            </a:r>
            <a:r>
              <a:rPr lang="en-US" sz="1600" baseline="-25000" dirty="0"/>
              <a:t>5</a:t>
            </a:r>
            <a:r>
              <a:rPr lang="en-US" sz="1600" dirty="0"/>
              <a:t>][Si</a:t>
            </a:r>
            <a:r>
              <a:rPr lang="en-US" sz="1600" baseline="-25000" dirty="0"/>
              <a:t>7</a:t>
            </a:r>
            <a:r>
              <a:rPr lang="en-US" sz="1600" dirty="0"/>
              <a:t>Al</a:t>
            </a:r>
            <a:r>
              <a:rPr lang="en-US" sz="1600" baseline="30000" dirty="0"/>
              <a:t>IV</a:t>
            </a:r>
            <a:r>
              <a:rPr lang="en-US" sz="1600" dirty="0"/>
              <a:t>O</a:t>
            </a:r>
            <a:r>
              <a:rPr lang="en-US" sz="1600" baseline="-25000" dirty="0"/>
              <a:t>22</a:t>
            </a:r>
            <a:r>
              <a:rPr lang="en-US" sz="1600" dirty="0"/>
              <a:t>](OH)</a:t>
            </a:r>
            <a:r>
              <a:rPr lang="en-US" sz="1600" baseline="-25000" dirty="0"/>
              <a:t>2</a:t>
            </a:r>
            <a:endParaRPr lang="ru-RU" sz="1600" baseline="-25000" dirty="0"/>
          </a:p>
          <a:p>
            <a:pPr algn="ctr"/>
            <a:r>
              <a:rPr lang="ru-RU" sz="1600" b="1" dirty="0"/>
              <a:t>Тремолит</a:t>
            </a:r>
            <a:r>
              <a:rPr lang="ru-RU" sz="1600" dirty="0"/>
              <a:t> = </a:t>
            </a:r>
            <a:r>
              <a:rPr lang="en-US" sz="1600" dirty="0"/>
              <a:t>Ca</a:t>
            </a:r>
            <a:r>
              <a:rPr lang="en-US" sz="1600" baseline="-25000" dirty="0"/>
              <a:t>2</a:t>
            </a:r>
            <a:r>
              <a:rPr lang="en-US" sz="1600" dirty="0"/>
              <a:t>Mg</a:t>
            </a:r>
            <a:r>
              <a:rPr lang="en-US" sz="1600" baseline="-25000" dirty="0"/>
              <a:t>5</a:t>
            </a:r>
            <a:r>
              <a:rPr lang="en-US" sz="1600" dirty="0"/>
              <a:t>(Si</a:t>
            </a:r>
            <a:r>
              <a:rPr lang="en-US" sz="1600" baseline="-25000" dirty="0"/>
              <a:t>8</a:t>
            </a:r>
            <a:r>
              <a:rPr lang="en-US" sz="1600" dirty="0"/>
              <a:t>O</a:t>
            </a:r>
            <a:r>
              <a:rPr lang="en-US" sz="1600" baseline="-25000" dirty="0"/>
              <a:t>22</a:t>
            </a:r>
            <a:r>
              <a:rPr lang="en-US" sz="1600" dirty="0"/>
              <a:t>)(OH)</a:t>
            </a:r>
            <a:r>
              <a:rPr lang="en-US" sz="1600" baseline="-25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0B954-EFF7-47FE-A4B7-763AA95C117C}"/>
              </a:ext>
            </a:extLst>
          </p:cNvPr>
          <p:cNvSpPr txBox="1"/>
          <p:nvPr/>
        </p:nvSpPr>
        <p:spPr>
          <a:xfrm>
            <a:off x="1004101" y="3246377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ACAC6E3-A827-43FE-B3F6-7BEFA5FD0507}"/>
              </a:ext>
            </a:extLst>
          </p:cNvPr>
          <p:cNvCxnSpPr/>
          <p:nvPr/>
        </p:nvCxnSpPr>
        <p:spPr>
          <a:xfrm flipV="1">
            <a:off x="1081412" y="3105379"/>
            <a:ext cx="0" cy="492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AA12B7-D875-44D6-8AA6-5F80408238ED}"/>
              </a:ext>
            </a:extLst>
          </p:cNvPr>
          <p:cNvSpPr txBox="1"/>
          <p:nvPr/>
        </p:nvSpPr>
        <p:spPr>
          <a:xfrm>
            <a:off x="5076832" y="3240153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8D8C5B4-771A-409C-85EE-2F1227A2C54F}"/>
              </a:ext>
            </a:extLst>
          </p:cNvPr>
          <p:cNvCxnSpPr/>
          <p:nvPr/>
        </p:nvCxnSpPr>
        <p:spPr>
          <a:xfrm flipV="1">
            <a:off x="5572132" y="3099155"/>
            <a:ext cx="0" cy="49244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1107EB-DA31-4852-8F62-A7F21993D6D7}"/>
              </a:ext>
            </a:extLst>
          </p:cNvPr>
          <p:cNvSpPr txBox="1"/>
          <p:nvPr/>
        </p:nvSpPr>
        <p:spPr>
          <a:xfrm>
            <a:off x="487970" y="1484424"/>
            <a:ext cx="5757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Барометр</a:t>
            </a:r>
            <a:r>
              <a:rPr lang="ru-RU" sz="1600" dirty="0"/>
              <a:t> </a:t>
            </a:r>
            <a:r>
              <a:rPr lang="en-US" sz="1600" dirty="0"/>
              <a:t>[Hollister et al., 1987]</a:t>
            </a:r>
            <a:endParaRPr lang="ru-RU" sz="1600" dirty="0"/>
          </a:p>
          <a:p>
            <a:pPr algn="ctr"/>
            <a:r>
              <a:rPr lang="ru-RU" sz="1600" dirty="0"/>
              <a:t>Смещение равновесия:</a:t>
            </a:r>
          </a:p>
          <a:p>
            <a:pPr algn="ctr"/>
            <a:r>
              <a:rPr lang="ru-RU" sz="1600" dirty="0"/>
              <a:t>КПШ + </a:t>
            </a:r>
            <a:r>
              <a:rPr lang="ru-RU" sz="1600" b="1" dirty="0" err="1"/>
              <a:t>чермакит</a:t>
            </a:r>
            <a:r>
              <a:rPr lang="en-US" sz="1600" b="1" dirty="0"/>
              <a:t> </a:t>
            </a:r>
            <a:r>
              <a:rPr lang="en-US" sz="1600" dirty="0"/>
              <a:t>= </a:t>
            </a:r>
            <a:r>
              <a:rPr lang="ru-RU" sz="1600" dirty="0"/>
              <a:t>2 кварц + 2 анортит + биотит</a:t>
            </a:r>
            <a:r>
              <a:rPr lang="en-US" sz="16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1CAE45-C567-4211-BD0E-7533B32E5BE6}"/>
              </a:ext>
            </a:extLst>
          </p:cNvPr>
          <p:cNvSpPr txBox="1"/>
          <p:nvPr/>
        </p:nvSpPr>
        <p:spPr>
          <a:xfrm>
            <a:off x="657832" y="2267585"/>
            <a:ext cx="57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/>
              <a:t>Чермакит</a:t>
            </a:r>
            <a:r>
              <a:rPr lang="ru-RU" sz="1600" dirty="0"/>
              <a:t> = </a:t>
            </a:r>
            <a:r>
              <a:rPr lang="en-US" sz="1600" dirty="0"/>
              <a:t>Ca</a:t>
            </a:r>
            <a:r>
              <a:rPr lang="en-US" sz="1600" baseline="-25000" dirty="0"/>
              <a:t>2</a:t>
            </a:r>
            <a:r>
              <a:rPr lang="en-US" sz="1600" dirty="0"/>
              <a:t>[Mg</a:t>
            </a:r>
            <a:r>
              <a:rPr lang="en-US" sz="1600" baseline="-25000" dirty="0"/>
              <a:t>3</a:t>
            </a:r>
            <a:r>
              <a:rPr lang="en-US" sz="1600" dirty="0"/>
              <a:t>Al</a:t>
            </a:r>
            <a:r>
              <a:rPr lang="en-US" sz="1600" baseline="30000" dirty="0"/>
              <a:t>VI</a:t>
            </a:r>
            <a:r>
              <a:rPr lang="en-US" sz="1600" dirty="0"/>
              <a:t>Fe</a:t>
            </a:r>
            <a:r>
              <a:rPr lang="en-US" sz="1600" baseline="30000" dirty="0"/>
              <a:t>3+</a:t>
            </a:r>
            <a:r>
              <a:rPr lang="en-US" sz="1600" dirty="0"/>
              <a:t>][Si</a:t>
            </a:r>
            <a:r>
              <a:rPr lang="en-US" sz="1600" baseline="-25000" dirty="0"/>
              <a:t>6</a:t>
            </a:r>
            <a:r>
              <a:rPr lang="en-US" sz="1600" dirty="0"/>
              <a:t>Al</a:t>
            </a:r>
            <a:r>
              <a:rPr lang="en-US" sz="1600" baseline="30000" dirty="0"/>
              <a:t>IV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22</a:t>
            </a:r>
            <a:r>
              <a:rPr lang="en-US" sz="1600" dirty="0"/>
              <a:t>](OH)</a:t>
            </a:r>
            <a:r>
              <a:rPr lang="en-US" sz="1600" baseline="-250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C69C3-AF3A-48C6-8FF2-38C8BE912AF1}"/>
              </a:ext>
            </a:extLst>
          </p:cNvPr>
          <p:cNvSpPr txBox="1"/>
          <p:nvPr/>
        </p:nvSpPr>
        <p:spPr>
          <a:xfrm>
            <a:off x="508801" y="1886682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D157674-E346-49A2-A61A-E20B5312254C}"/>
              </a:ext>
            </a:extLst>
          </p:cNvPr>
          <p:cNvCxnSpPr/>
          <p:nvPr/>
        </p:nvCxnSpPr>
        <p:spPr>
          <a:xfrm flipV="1">
            <a:off x="586112" y="1926659"/>
            <a:ext cx="0" cy="492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5D97A7E-37C4-4B14-A43A-AD267E083495}"/>
              </a:ext>
            </a:extLst>
          </p:cNvPr>
          <p:cNvGrpSpPr/>
          <p:nvPr/>
        </p:nvGrpSpPr>
        <p:grpSpPr>
          <a:xfrm>
            <a:off x="5678494" y="1852932"/>
            <a:ext cx="495300" cy="541108"/>
            <a:chOff x="11213532" y="3743624"/>
            <a:chExt cx="495300" cy="541108"/>
          </a:xfrm>
        </p:grpSpPr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DF6B7798-00A8-4AA3-8277-70BC4C6C647B}"/>
                </a:ext>
              </a:extLst>
            </p:cNvPr>
            <p:cNvCxnSpPr/>
            <p:nvPr/>
          </p:nvCxnSpPr>
          <p:spPr>
            <a:xfrm flipV="1">
              <a:off x="11708832" y="3743624"/>
              <a:ext cx="0" cy="4924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A192C3-420E-4238-945F-947AB87E96F3}"/>
                </a:ext>
              </a:extLst>
            </p:cNvPr>
            <p:cNvSpPr txBox="1"/>
            <p:nvPr/>
          </p:nvSpPr>
          <p:spPr>
            <a:xfrm>
              <a:off x="11213532" y="3884622"/>
              <a:ext cx="495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3BD855A-5C3C-4AB7-888D-057B9502BA3C}"/>
              </a:ext>
            </a:extLst>
          </p:cNvPr>
          <p:cNvSpPr/>
          <p:nvPr/>
        </p:nvSpPr>
        <p:spPr>
          <a:xfrm>
            <a:off x="276037" y="517881"/>
            <a:ext cx="6122593" cy="38800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EE92D7-2BC9-4E77-A39C-54B644FBC66A}"/>
              </a:ext>
            </a:extLst>
          </p:cNvPr>
          <p:cNvSpPr txBox="1"/>
          <p:nvPr/>
        </p:nvSpPr>
        <p:spPr>
          <a:xfrm>
            <a:off x="7313008" y="1178050"/>
            <a:ext cx="4139748" cy="206210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</a:rPr>
              <a:t>Критерий 2</a:t>
            </a:r>
            <a:r>
              <a:rPr lang="ru-RU" sz="1600" dirty="0"/>
              <a:t>. </a:t>
            </a:r>
            <a:r>
              <a:rPr lang="en-US" sz="1600" dirty="0"/>
              <a:t>[Anderson</a:t>
            </a:r>
            <a:r>
              <a:rPr lang="ru-RU" sz="1600" dirty="0"/>
              <a:t>,</a:t>
            </a:r>
            <a:r>
              <a:rPr lang="en-US" sz="1600" dirty="0"/>
              <a:t> Smith</a:t>
            </a:r>
            <a:r>
              <a:rPr lang="ru-RU" sz="1600" dirty="0"/>
              <a:t>,</a:t>
            </a:r>
            <a:r>
              <a:rPr lang="en-US" sz="1600" dirty="0"/>
              <a:t> 199</a:t>
            </a:r>
            <a:r>
              <a:rPr lang="ru-RU" sz="1600" dirty="0"/>
              <a:t>5</a:t>
            </a:r>
            <a:r>
              <a:rPr lang="en-US" sz="1600" dirty="0"/>
              <a:t>]</a:t>
            </a:r>
            <a:endParaRPr lang="ru-RU" sz="1600" dirty="0"/>
          </a:p>
          <a:p>
            <a:pPr algn="ctr"/>
            <a:r>
              <a:rPr lang="ru-RU" sz="1600" dirty="0"/>
              <a:t>Допустимые составы амфиболов</a:t>
            </a:r>
            <a:r>
              <a:rPr lang="en-US" sz="1600" dirty="0"/>
              <a:t>:</a:t>
            </a:r>
            <a:endParaRPr lang="ru-RU" sz="1600" dirty="0"/>
          </a:p>
          <a:p>
            <a:pPr algn="ctr"/>
            <a:r>
              <a:rPr lang="ru-RU" sz="1600" dirty="0"/>
              <a:t>0.40 </a:t>
            </a:r>
            <a:r>
              <a:rPr lang="en-US" sz="1600" dirty="0"/>
              <a:t>&lt; </a:t>
            </a:r>
            <a:r>
              <a:rPr lang="en-US" sz="1600" dirty="0" err="1"/>
              <a:t>Fe</a:t>
            </a:r>
            <a:r>
              <a:rPr lang="en-US" sz="1600" baseline="30000" dirty="0" err="1"/>
              <a:t>total</a:t>
            </a:r>
            <a:r>
              <a:rPr lang="en-US" sz="1600" dirty="0"/>
              <a:t>/(</a:t>
            </a:r>
            <a:r>
              <a:rPr lang="en-US" sz="1600" dirty="0" err="1"/>
              <a:t>Fe</a:t>
            </a:r>
            <a:r>
              <a:rPr lang="en-US" sz="1600" baseline="30000" dirty="0" err="1"/>
              <a:t>total</a:t>
            </a:r>
            <a:r>
              <a:rPr lang="en-US" sz="1600" dirty="0"/>
              <a:t> + Mg) &lt; 0.65</a:t>
            </a:r>
            <a:endParaRPr lang="ru-RU" sz="1600" dirty="0"/>
          </a:p>
          <a:p>
            <a:pPr algn="ctr"/>
            <a:r>
              <a:rPr lang="en-US" sz="1600" dirty="0"/>
              <a:t>Fe</a:t>
            </a:r>
            <a:r>
              <a:rPr lang="en-US" sz="1600" baseline="30000" dirty="0"/>
              <a:t>3+</a:t>
            </a:r>
            <a:r>
              <a:rPr lang="en-US" sz="1600" dirty="0"/>
              <a:t>/(Fe</a:t>
            </a:r>
            <a:r>
              <a:rPr lang="en-US" sz="1600" baseline="30000" dirty="0"/>
              <a:t>3+</a:t>
            </a:r>
            <a:r>
              <a:rPr lang="en-US" sz="1600" dirty="0"/>
              <a:t> + Fe</a:t>
            </a:r>
            <a:r>
              <a:rPr lang="en-US" sz="1600" baseline="30000" dirty="0"/>
              <a:t>2+</a:t>
            </a:r>
            <a:r>
              <a:rPr lang="en-US" sz="1600" dirty="0"/>
              <a:t>) &gt; 0.25</a:t>
            </a:r>
            <a:endParaRPr lang="ru-RU" sz="1600" dirty="0"/>
          </a:p>
          <a:p>
            <a:pPr algn="ctr"/>
            <a:endParaRPr lang="ru-RU" sz="1600" dirty="0"/>
          </a:p>
          <a:p>
            <a:pPr algn="ctr"/>
            <a:r>
              <a:rPr lang="ru-RU" sz="1600" b="1" dirty="0"/>
              <a:t>Составы изученных амфиболов</a:t>
            </a:r>
            <a:endParaRPr lang="ru-RU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err="1"/>
              <a:t>Fe</a:t>
            </a:r>
            <a:r>
              <a:rPr lang="en-US" sz="1600" b="1" baseline="30000" dirty="0" err="1"/>
              <a:t>total</a:t>
            </a:r>
            <a:r>
              <a:rPr lang="en-US" sz="1600" b="1" dirty="0"/>
              <a:t>/(</a:t>
            </a:r>
            <a:r>
              <a:rPr lang="en-US" sz="1600" b="1" dirty="0" err="1"/>
              <a:t>Fe</a:t>
            </a:r>
            <a:r>
              <a:rPr lang="en-US" sz="1600" b="1" baseline="30000" dirty="0" err="1"/>
              <a:t>total</a:t>
            </a:r>
            <a:r>
              <a:rPr lang="en-US" sz="1600" b="1" dirty="0"/>
              <a:t> + Mg) = 0.40...0.58</a:t>
            </a:r>
          </a:p>
          <a:p>
            <a:pPr algn="ctr"/>
            <a:r>
              <a:rPr lang="en-US" sz="1600" b="1" dirty="0"/>
              <a:t>Fe</a:t>
            </a:r>
            <a:r>
              <a:rPr lang="en-US" sz="1600" b="1" baseline="30000" dirty="0"/>
              <a:t>3+</a:t>
            </a:r>
            <a:r>
              <a:rPr lang="en-US" sz="1600" b="1" dirty="0"/>
              <a:t>/(Fe</a:t>
            </a:r>
            <a:r>
              <a:rPr lang="en-US" sz="1600" b="1" baseline="30000" dirty="0"/>
              <a:t>3+</a:t>
            </a:r>
            <a:r>
              <a:rPr lang="en-US" sz="1600" b="1" dirty="0"/>
              <a:t> + Fe</a:t>
            </a:r>
            <a:r>
              <a:rPr lang="en-US" sz="1600" b="1" baseline="30000" dirty="0"/>
              <a:t>2+</a:t>
            </a:r>
            <a:r>
              <a:rPr lang="en-US" sz="1600" b="1" dirty="0"/>
              <a:t>) = 0.34…0.58</a:t>
            </a: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06E39A9D-D679-4680-A141-E40493C3D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336814"/>
              </p:ext>
            </p:extLst>
          </p:nvPr>
        </p:nvGraphicFramePr>
        <p:xfrm>
          <a:off x="5926144" y="3949360"/>
          <a:ext cx="6115049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122">
                  <a:extLst>
                    <a:ext uri="{9D8B030D-6E8A-4147-A177-3AD203B41FA5}">
                      <a16:colId xmlns:a16="http://schemas.microsoft.com/office/drawing/2014/main" val="3346852128"/>
                    </a:ext>
                  </a:extLst>
                </a:gridCol>
                <a:gridCol w="1113969">
                  <a:extLst>
                    <a:ext uri="{9D8B030D-6E8A-4147-A177-3AD203B41FA5}">
                      <a16:colId xmlns:a16="http://schemas.microsoft.com/office/drawing/2014/main" val="1970682819"/>
                    </a:ext>
                  </a:extLst>
                </a:gridCol>
                <a:gridCol w="1268585">
                  <a:extLst>
                    <a:ext uri="{9D8B030D-6E8A-4147-A177-3AD203B41FA5}">
                      <a16:colId xmlns:a16="http://schemas.microsoft.com/office/drawing/2014/main" val="2951257830"/>
                    </a:ext>
                  </a:extLst>
                </a:gridCol>
                <a:gridCol w="744331">
                  <a:extLst>
                    <a:ext uri="{9D8B030D-6E8A-4147-A177-3AD203B41FA5}">
                      <a16:colId xmlns:a16="http://schemas.microsoft.com/office/drawing/2014/main" val="3063799515"/>
                    </a:ext>
                  </a:extLst>
                </a:gridCol>
                <a:gridCol w="1120232">
                  <a:extLst>
                    <a:ext uri="{9D8B030D-6E8A-4147-A177-3AD203B41FA5}">
                      <a16:colId xmlns:a16="http://schemas.microsoft.com/office/drawing/2014/main" val="4261780086"/>
                    </a:ext>
                  </a:extLst>
                </a:gridCol>
                <a:gridCol w="1327810">
                  <a:extLst>
                    <a:ext uri="{9D8B030D-6E8A-4147-A177-3AD203B41FA5}">
                      <a16:colId xmlns:a16="http://schemas.microsoft.com/office/drawing/2014/main" val="2343208007"/>
                    </a:ext>
                  </a:extLst>
                </a:gridCol>
              </a:tblGrid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Образец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Определение</a:t>
                      </a:r>
                    </a:p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породы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600" dirty="0"/>
                        <a:t>°С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кбар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0608198"/>
                  </a:ext>
                </a:extLst>
              </a:tr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823045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Граносиенит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 </a:t>
                      </a:r>
                      <a:r>
                        <a:rPr lang="ru-RU" sz="1600" dirty="0"/>
                        <a:t>± 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 </a:t>
                      </a:r>
                      <a:r>
                        <a:rPr lang="ru-RU" sz="1600" dirty="0"/>
                        <a:t>± 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800726"/>
                  </a:ext>
                </a:extLst>
              </a:tr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1223056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Граносиенит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 </a:t>
                      </a:r>
                      <a:r>
                        <a:rPr lang="ru-RU" sz="1600" dirty="0"/>
                        <a:t>± 77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 </a:t>
                      </a:r>
                      <a:r>
                        <a:rPr lang="ru-RU" sz="1600" dirty="0"/>
                        <a:t>± 0.6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8276586"/>
                  </a:ext>
                </a:extLst>
              </a:tr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1023004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Гранит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709 </a:t>
                      </a:r>
                      <a:r>
                        <a:rPr lang="ru-RU" sz="1600" dirty="0"/>
                        <a:t>± 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 </a:t>
                      </a:r>
                      <a:r>
                        <a:rPr lang="ru-RU" sz="1600" dirty="0"/>
                        <a:t>± 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20928"/>
                  </a:ext>
                </a:extLst>
              </a:tr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1223062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Монцонит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739 </a:t>
                      </a:r>
                      <a:r>
                        <a:rPr lang="ru-RU" sz="1600" dirty="0"/>
                        <a:t>± 59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 </a:t>
                      </a:r>
                      <a:r>
                        <a:rPr lang="ru-RU" sz="1600" dirty="0"/>
                        <a:t>± 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3374165"/>
                  </a:ext>
                </a:extLst>
              </a:tr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19284</a:t>
                      </a:r>
                      <a:r>
                        <a:rPr lang="en-US" sz="1600" u="none" strike="noStrike" dirty="0">
                          <a:effectLst/>
                        </a:rPr>
                        <a:t>/1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Граносиенит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692 </a:t>
                      </a:r>
                      <a:r>
                        <a:rPr lang="ru-RU" sz="1600" dirty="0"/>
                        <a:t>± 61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 </a:t>
                      </a:r>
                      <a:r>
                        <a:rPr lang="ru-RU" sz="1600" dirty="0"/>
                        <a:t>± 0.6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870520"/>
                  </a:ext>
                </a:extLst>
              </a:tr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19189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Монцонит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715 </a:t>
                      </a:r>
                      <a:r>
                        <a:rPr lang="ru-RU" sz="1600" dirty="0"/>
                        <a:t>± 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 </a:t>
                      </a:r>
                      <a:r>
                        <a:rPr lang="ru-RU" sz="1600" dirty="0"/>
                        <a:t>± 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2564965"/>
                  </a:ext>
                </a:extLst>
              </a:tr>
              <a:tr h="1952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19170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Монцонит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743 </a:t>
                      </a:r>
                      <a:r>
                        <a:rPr lang="ru-RU" sz="1600" dirty="0"/>
                        <a:t>± 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 </a:t>
                      </a:r>
                      <a:r>
                        <a:rPr lang="ru-RU" sz="1600" dirty="0"/>
                        <a:t>± 0.2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15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613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EF5A63-0E29-4EE9-A80C-F17F9BEA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4" y="174171"/>
            <a:ext cx="11668365" cy="6531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74E20F-8E8C-4A85-856A-A7ABDC3DB29B}"/>
              </a:ext>
            </a:extLst>
          </p:cNvPr>
          <p:cNvSpPr txBox="1"/>
          <p:nvPr/>
        </p:nvSpPr>
        <p:spPr>
          <a:xfrm>
            <a:off x="4132041" y="3028890"/>
            <a:ext cx="39279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О метаморфическом ореоле</a:t>
            </a:r>
          </a:p>
        </p:txBody>
      </p:sp>
    </p:spTree>
    <p:extLst>
      <p:ext uri="{BB962C8B-B14F-4D97-AF65-F5344CB8AC3E}">
        <p14:creationId xmlns:p14="http://schemas.microsoft.com/office/powerpoint/2010/main" val="1051540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303600-6BF0-41A8-BF18-952F0E810417}"/>
              </a:ext>
            </a:extLst>
          </p:cNvPr>
          <p:cNvSpPr txBox="1"/>
          <p:nvPr/>
        </p:nvSpPr>
        <p:spPr>
          <a:xfrm>
            <a:off x="426721" y="102493"/>
            <a:ext cx="809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	Фактические материалы и методы исследования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EA054-C7F9-4B06-85D2-5DE0478917E1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29EB1-5316-4A0D-98E5-DAFB8A8BA4C8}"/>
              </a:ext>
            </a:extLst>
          </p:cNvPr>
          <p:cNvSpPr txBox="1"/>
          <p:nvPr/>
        </p:nvSpPr>
        <p:spPr>
          <a:xfrm>
            <a:off x="426720" y="502603"/>
            <a:ext cx="1149520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Материалы получены во время экспедиций ФГБУ «Институт Карпинского» </a:t>
            </a:r>
            <a:r>
              <a:rPr lang="ru-RU" b="1" dirty="0"/>
              <a:t>в 2019, 2022 и 2023 </a:t>
            </a:r>
            <a:r>
              <a:rPr lang="ru-RU" dirty="0"/>
              <a:t>гг. в рамках выполнения </a:t>
            </a:r>
            <a:r>
              <a:rPr lang="ru-RU" b="1" dirty="0" err="1"/>
              <a:t>госзадания</a:t>
            </a:r>
            <a:r>
              <a:rPr lang="ru-RU" b="1" dirty="0"/>
              <a:t> №42215500 Федерального Агентства по Недропользованию:</a:t>
            </a:r>
          </a:p>
          <a:p>
            <a:r>
              <a:rPr lang="ru-RU" b="1" dirty="0">
                <a:solidFill>
                  <a:srgbClr val="FF0000"/>
                </a:solidFill>
              </a:rPr>
              <a:t>1)</a:t>
            </a:r>
            <a:r>
              <a:rPr lang="ru-RU" dirty="0"/>
              <a:t> Представительная коллекция </a:t>
            </a:r>
            <a:r>
              <a:rPr lang="ru-RU" b="1" dirty="0">
                <a:solidFill>
                  <a:srgbClr val="FF0000"/>
                </a:solidFill>
              </a:rPr>
              <a:t>шлифов</a:t>
            </a:r>
            <a:r>
              <a:rPr lang="ru-RU" dirty="0"/>
              <a:t> горных пород – </a:t>
            </a:r>
            <a:r>
              <a:rPr lang="ru-RU" b="1" dirty="0"/>
              <a:t>200 шт.</a:t>
            </a:r>
            <a:r>
              <a:rPr lang="ru-RU" dirty="0"/>
              <a:t> – изучение на микроскопе </a:t>
            </a:r>
            <a:r>
              <a:rPr lang="en-US" i="1" dirty="0"/>
              <a:t>Leica DM 2500</a:t>
            </a:r>
          </a:p>
          <a:p>
            <a:r>
              <a:rPr lang="ru-RU" b="1" dirty="0">
                <a:solidFill>
                  <a:srgbClr val="FF0000"/>
                </a:solidFill>
              </a:rPr>
              <a:t>2)</a:t>
            </a:r>
            <a:r>
              <a:rPr lang="ru-RU" dirty="0"/>
              <a:t> Результаты анализа пород: </a:t>
            </a:r>
            <a:r>
              <a:rPr lang="en-US" dirty="0"/>
              <a:t>Ba, Cr, Co, Ni, </a:t>
            </a:r>
            <a:r>
              <a:rPr lang="en-US" dirty="0" err="1"/>
              <a:t>Zr</a:t>
            </a:r>
            <a:r>
              <a:rPr lang="en-US" dirty="0"/>
              <a:t>, U, Ta, </a:t>
            </a:r>
            <a:r>
              <a:rPr lang="en-US" dirty="0" err="1"/>
              <a:t>nb</a:t>
            </a:r>
            <a:r>
              <a:rPr lang="en-US" dirty="0"/>
              <a:t>, Cs, </a:t>
            </a:r>
            <a:r>
              <a:rPr lang="en-US" dirty="0" err="1"/>
              <a:t>Rb</a:t>
            </a:r>
            <a:r>
              <a:rPr lang="en-US" dirty="0"/>
              <a:t>, Li, W, Mo, Sn, Cu, Pb, Zn, Cd, Bi, Sb, Se, </a:t>
            </a:r>
            <a:r>
              <a:rPr lang="en-US" dirty="0" err="1"/>
              <a:t>Te</a:t>
            </a:r>
            <a:r>
              <a:rPr lang="en-US" dirty="0"/>
              <a:t>, Ag, Au, As (147 </a:t>
            </a:r>
            <a:r>
              <a:rPr lang="ru-RU" dirty="0"/>
              <a:t>анализов) </a:t>
            </a:r>
            <a:r>
              <a:rPr lang="en-US" dirty="0"/>
              <a:t>– </a:t>
            </a:r>
            <a:r>
              <a:rPr lang="ru-RU" b="1" dirty="0">
                <a:solidFill>
                  <a:srgbClr val="FF0000"/>
                </a:solidFill>
              </a:rPr>
              <a:t>масс-спектрометр</a:t>
            </a:r>
            <a:r>
              <a:rPr lang="ru-RU" b="1" dirty="0"/>
              <a:t> </a:t>
            </a:r>
            <a:r>
              <a:rPr lang="en-US" b="1" i="1" dirty="0"/>
              <a:t>SUPEC 7000</a:t>
            </a:r>
            <a:r>
              <a:rPr lang="en-US" dirty="0"/>
              <a:t> (</a:t>
            </a:r>
            <a:r>
              <a:rPr lang="ru-RU" dirty="0"/>
              <a:t>«СЖС Восток Лимитед»)</a:t>
            </a:r>
          </a:p>
          <a:p>
            <a:r>
              <a:rPr lang="ru-RU" b="1" dirty="0">
                <a:solidFill>
                  <a:srgbClr val="FF0000"/>
                </a:solidFill>
              </a:rPr>
              <a:t>3)</a:t>
            </a:r>
            <a:r>
              <a:rPr lang="ru-RU" dirty="0"/>
              <a:t> Результаты анализа содержаний </a:t>
            </a:r>
            <a:r>
              <a:rPr lang="ru-RU" dirty="0" err="1"/>
              <a:t>петрогенных</a:t>
            </a:r>
            <a:r>
              <a:rPr lang="ru-RU" dirty="0"/>
              <a:t> компонентов – </a:t>
            </a:r>
            <a:r>
              <a:rPr lang="ru-RU" b="1" dirty="0" err="1">
                <a:solidFill>
                  <a:srgbClr val="FF0000"/>
                </a:solidFill>
              </a:rPr>
              <a:t>рентгенофлуоресцентный</a:t>
            </a:r>
            <a:r>
              <a:rPr lang="ru-RU" b="1" dirty="0"/>
              <a:t> </a:t>
            </a:r>
            <a:r>
              <a:rPr lang="ru-RU" dirty="0"/>
              <a:t>спектрометр </a:t>
            </a:r>
            <a:r>
              <a:rPr lang="en-US" i="1" dirty="0"/>
              <a:t>ARL 9000</a:t>
            </a:r>
            <a:r>
              <a:rPr lang="ru-RU" dirty="0"/>
              <a:t>, </a:t>
            </a:r>
            <a:r>
              <a:rPr lang="en-US" dirty="0"/>
              <a:t>Fe</a:t>
            </a:r>
            <a:r>
              <a:rPr lang="en-US" baseline="30000" dirty="0"/>
              <a:t>2+</a:t>
            </a:r>
            <a:r>
              <a:rPr lang="en-US" dirty="0"/>
              <a:t>/Fe</a:t>
            </a:r>
            <a:r>
              <a:rPr lang="en-US" baseline="30000" dirty="0"/>
              <a:t>3+</a:t>
            </a:r>
            <a:r>
              <a:rPr lang="en-US" dirty="0"/>
              <a:t> </a:t>
            </a:r>
            <a:r>
              <a:rPr lang="en-US" b="1" dirty="0"/>
              <a:t>- </a:t>
            </a:r>
            <a:r>
              <a:rPr lang="ru-RU" b="1" i="1" dirty="0" err="1">
                <a:solidFill>
                  <a:srgbClr val="FF0000"/>
                </a:solidFill>
              </a:rPr>
              <a:t>титриметрия</a:t>
            </a:r>
            <a:r>
              <a:rPr lang="ru-RU" i="1" dirty="0"/>
              <a:t>. </a:t>
            </a:r>
            <a:r>
              <a:rPr lang="ru-RU" dirty="0"/>
              <a:t>Всего – 20 проб (Институт Карпинского, аналитик В.Н. Кириллов)</a:t>
            </a:r>
          </a:p>
          <a:p>
            <a:r>
              <a:rPr lang="ru-RU" b="1" dirty="0">
                <a:solidFill>
                  <a:srgbClr val="FF0000"/>
                </a:solidFill>
              </a:rPr>
              <a:t>4)</a:t>
            </a:r>
            <a:r>
              <a:rPr lang="ru-RU" dirty="0"/>
              <a:t> Результаты </a:t>
            </a:r>
            <a:r>
              <a:rPr lang="ru-RU" b="1" dirty="0"/>
              <a:t>локального рентгеноспектрального анализа</a:t>
            </a:r>
            <a:r>
              <a:rPr lang="ru-RU" dirty="0"/>
              <a:t> (120 шт.) породообразующих минералов – </a:t>
            </a:r>
            <a:r>
              <a:rPr lang="ru-RU" b="1" dirty="0">
                <a:solidFill>
                  <a:srgbClr val="FF0000"/>
                </a:solidFill>
              </a:rPr>
              <a:t>электронный микроскоп </a:t>
            </a:r>
            <a:r>
              <a:rPr lang="en-US" i="1" dirty="0"/>
              <a:t>Hitachi</a:t>
            </a:r>
            <a:r>
              <a:rPr lang="ru-RU" i="1" dirty="0"/>
              <a:t> </a:t>
            </a:r>
            <a:r>
              <a:rPr lang="en-US" i="1" dirty="0"/>
              <a:t>S-3400 </a:t>
            </a:r>
            <a:r>
              <a:rPr lang="ru-RU" dirty="0"/>
              <a:t>с приставкой </a:t>
            </a:r>
            <a:r>
              <a:rPr lang="ru-RU" b="1" dirty="0" err="1">
                <a:solidFill>
                  <a:srgbClr val="FF0000"/>
                </a:solidFill>
              </a:rPr>
              <a:t>энергодисперсионного</a:t>
            </a:r>
            <a:r>
              <a:rPr lang="ru-RU" b="1" dirty="0">
                <a:solidFill>
                  <a:srgbClr val="FF0000"/>
                </a:solidFill>
              </a:rPr>
              <a:t> анализа</a:t>
            </a:r>
            <a:r>
              <a:rPr lang="ru-RU" b="1" dirty="0"/>
              <a:t> </a:t>
            </a:r>
            <a:r>
              <a:rPr lang="en-US" i="1" dirty="0" err="1"/>
              <a:t>AzTec</a:t>
            </a:r>
            <a:r>
              <a:rPr lang="en-US" i="1" dirty="0"/>
              <a:t> Energy X-Max 20</a:t>
            </a:r>
            <a:r>
              <a:rPr lang="en-US" dirty="0"/>
              <a:t> (</a:t>
            </a:r>
            <a:r>
              <a:rPr lang="ru-RU" dirty="0"/>
              <a:t>РЦ СПбГУ «</a:t>
            </a:r>
            <a:r>
              <a:rPr lang="ru-RU" dirty="0" err="1"/>
              <a:t>Геомодель</a:t>
            </a:r>
            <a:r>
              <a:rPr lang="ru-RU" dirty="0"/>
              <a:t>», аналитик Н.С. Власенко) и электронный микроскоп </a:t>
            </a:r>
            <a:r>
              <a:rPr lang="en-US" i="1" dirty="0" err="1"/>
              <a:t>CamScan</a:t>
            </a:r>
            <a:r>
              <a:rPr lang="en-US" i="1" dirty="0"/>
              <a:t> MV 2300</a:t>
            </a:r>
            <a:r>
              <a:rPr lang="en-US" dirty="0"/>
              <a:t> </a:t>
            </a:r>
            <a:r>
              <a:rPr lang="ru-RU" dirty="0"/>
              <a:t>с </a:t>
            </a:r>
            <a:r>
              <a:rPr lang="ru-RU" dirty="0" err="1"/>
              <a:t>энергодипсерсионным</a:t>
            </a:r>
            <a:r>
              <a:rPr lang="ru-RU" dirty="0"/>
              <a:t> спектрометром </a:t>
            </a:r>
            <a:r>
              <a:rPr lang="en-US" i="1" dirty="0"/>
              <a:t>LINK </a:t>
            </a:r>
            <a:r>
              <a:rPr lang="en-US" i="1" dirty="0" err="1"/>
              <a:t>Pentafet</a:t>
            </a:r>
            <a:r>
              <a:rPr lang="en-US" i="1" dirty="0"/>
              <a:t> (Oxford Instruments)</a:t>
            </a:r>
            <a:r>
              <a:rPr lang="en-US" dirty="0"/>
              <a:t> </a:t>
            </a:r>
            <a:r>
              <a:rPr lang="ru-RU" dirty="0"/>
              <a:t>с набором стандартных образцов </a:t>
            </a:r>
            <a:r>
              <a:rPr lang="en-US" i="1" dirty="0"/>
              <a:t>MAC</a:t>
            </a:r>
            <a:r>
              <a:rPr lang="ru-RU" i="1" dirty="0"/>
              <a:t> №4911 </a:t>
            </a:r>
            <a:r>
              <a:rPr lang="ru-RU" dirty="0"/>
              <a:t>(Институт Карпинского, аналитик, Е.Л. </a:t>
            </a:r>
            <a:r>
              <a:rPr lang="ru-RU" dirty="0" err="1"/>
              <a:t>Грузова</a:t>
            </a:r>
            <a:r>
              <a:rPr lang="ru-RU" dirty="0"/>
              <a:t>)</a:t>
            </a:r>
          </a:p>
          <a:p>
            <a:r>
              <a:rPr lang="ru-RU" b="1" dirty="0">
                <a:solidFill>
                  <a:srgbClr val="FF0000"/>
                </a:solidFill>
              </a:rPr>
              <a:t>5)</a:t>
            </a:r>
            <a:r>
              <a:rPr lang="ru-RU" dirty="0"/>
              <a:t> Результатам </a:t>
            </a:r>
            <a:r>
              <a:rPr lang="en-US" b="1" dirty="0">
                <a:solidFill>
                  <a:srgbClr val="FF0000"/>
                </a:solidFill>
              </a:rPr>
              <a:t>U/Pb </a:t>
            </a:r>
            <a:r>
              <a:rPr lang="ru-RU" b="1" dirty="0">
                <a:solidFill>
                  <a:srgbClr val="FF0000"/>
                </a:solidFill>
              </a:rPr>
              <a:t>датирования цирконов</a:t>
            </a:r>
            <a:r>
              <a:rPr lang="ru-RU" b="1" dirty="0"/>
              <a:t> </a:t>
            </a:r>
            <a:r>
              <a:rPr lang="ru-RU" dirty="0"/>
              <a:t>(4 пробы, 10-15 зерен) методом </a:t>
            </a:r>
            <a:r>
              <a:rPr lang="en-US" i="1" dirty="0"/>
              <a:t>SIMS</a:t>
            </a:r>
            <a:r>
              <a:rPr lang="en-US" dirty="0"/>
              <a:t> </a:t>
            </a:r>
            <a:r>
              <a:rPr lang="ru-RU" dirty="0"/>
              <a:t>на </a:t>
            </a:r>
            <a:r>
              <a:rPr lang="ru-RU" dirty="0" err="1"/>
              <a:t>микрозонде</a:t>
            </a:r>
            <a:r>
              <a:rPr lang="ru-RU" dirty="0"/>
              <a:t> </a:t>
            </a:r>
            <a:r>
              <a:rPr lang="en-US" b="1" i="1" dirty="0"/>
              <a:t>SHRIMP-2</a:t>
            </a:r>
            <a:r>
              <a:rPr lang="en-US" dirty="0"/>
              <a:t> (</a:t>
            </a:r>
            <a:r>
              <a:rPr lang="ru-RU" dirty="0"/>
              <a:t>Институт Карпинского, аналитики О.В. Вакуленко и Б.В. Беляцкий</a:t>
            </a:r>
            <a:r>
              <a:rPr lang="ru-RU" dirty="0">
                <a:solidFill>
                  <a:srgbClr val="FF0000"/>
                </a:solidFill>
              </a:rPr>
              <a:t>), </a:t>
            </a:r>
            <a:r>
              <a:rPr lang="en-US" b="1" dirty="0">
                <a:solidFill>
                  <a:srgbClr val="FF0000"/>
                </a:solidFill>
              </a:rPr>
              <a:t>U/Pb </a:t>
            </a:r>
            <a:r>
              <a:rPr lang="ru-RU" b="1" dirty="0">
                <a:solidFill>
                  <a:srgbClr val="FF0000"/>
                </a:solidFill>
              </a:rPr>
              <a:t>датирование титанита</a:t>
            </a:r>
            <a:r>
              <a:rPr lang="ru-RU" dirty="0"/>
              <a:t> (1 проба, 3 навески) на масс-спектрометре </a:t>
            </a:r>
            <a:r>
              <a:rPr lang="en-US" b="1" i="1" dirty="0"/>
              <a:t>TRITON TL</a:t>
            </a:r>
            <a:r>
              <a:rPr lang="ru-RU" b="1" dirty="0"/>
              <a:t> </a:t>
            </a:r>
            <a:r>
              <a:rPr lang="ru-RU" dirty="0"/>
              <a:t>(ИГГД РАН, аналитик Н.Г. </a:t>
            </a:r>
            <a:r>
              <a:rPr lang="ru-RU" dirty="0" err="1"/>
              <a:t>Ризванова</a:t>
            </a:r>
            <a:r>
              <a:rPr lang="ru-RU" dirty="0"/>
              <a:t>), </a:t>
            </a:r>
            <a:r>
              <a:rPr lang="en-US" b="1" dirty="0" err="1">
                <a:solidFill>
                  <a:srgbClr val="FF0000"/>
                </a:solidFill>
              </a:rPr>
              <a:t>Rb</a:t>
            </a:r>
            <a:r>
              <a:rPr lang="en-US" b="1" dirty="0">
                <a:solidFill>
                  <a:srgbClr val="FF0000"/>
                </a:solidFill>
              </a:rPr>
              <a:t>/Sr </a:t>
            </a:r>
            <a:r>
              <a:rPr lang="ru-RU" b="1" dirty="0">
                <a:solidFill>
                  <a:srgbClr val="FF0000"/>
                </a:solidFill>
              </a:rPr>
              <a:t>датирование</a:t>
            </a:r>
            <a:r>
              <a:rPr lang="ru-RU" b="1" dirty="0"/>
              <a:t> </a:t>
            </a:r>
            <a:r>
              <a:rPr lang="ru-RU" dirty="0"/>
              <a:t>(1 проба, 2 навески) - </a:t>
            </a:r>
            <a:r>
              <a:rPr lang="en-US" b="1" i="1" dirty="0"/>
              <a:t>Finnigan MAT-262</a:t>
            </a:r>
            <a:r>
              <a:rPr lang="en-US" dirty="0"/>
              <a:t> (</a:t>
            </a:r>
            <a:r>
              <a:rPr lang="ru-RU" dirty="0"/>
              <a:t>ИГГД РАН, аналитик В.М. </a:t>
            </a:r>
            <a:r>
              <a:rPr lang="ru-RU" dirty="0" err="1"/>
              <a:t>Саватенков</a:t>
            </a:r>
            <a:r>
              <a:rPr lang="ru-RU" dirty="0"/>
              <a:t>), </a:t>
            </a:r>
            <a:r>
              <a:rPr lang="en-US" b="1" dirty="0"/>
              <a:t>K/</a:t>
            </a:r>
            <a:r>
              <a:rPr lang="en-US" b="1" dirty="0" err="1"/>
              <a:t>Ar</a:t>
            </a:r>
            <a:r>
              <a:rPr lang="en-US" b="1" dirty="0"/>
              <a:t> </a:t>
            </a:r>
            <a:r>
              <a:rPr lang="ru-RU" b="1" dirty="0"/>
              <a:t>датирование </a:t>
            </a:r>
            <a:r>
              <a:rPr lang="ru-RU" dirty="0"/>
              <a:t>(4 пробы) - МИ-1201 ИГ (ИГЕМ РАН, аналитик В.А. Лебедев), </a:t>
            </a:r>
            <a:r>
              <a:rPr lang="en-US" b="1" dirty="0">
                <a:solidFill>
                  <a:srgbClr val="FF0000"/>
                </a:solidFill>
              </a:rPr>
              <a:t>U-Th/He </a:t>
            </a:r>
            <a:r>
              <a:rPr lang="ru-RU" b="1" dirty="0">
                <a:solidFill>
                  <a:srgbClr val="FF0000"/>
                </a:solidFill>
              </a:rPr>
              <a:t>датирование пирита</a:t>
            </a:r>
            <a:r>
              <a:rPr lang="ru-RU" b="1" dirty="0"/>
              <a:t> </a:t>
            </a:r>
            <a:r>
              <a:rPr lang="ru-RU" dirty="0"/>
              <a:t>– МСУ-Г-01-М (ИГГД РАН) и </a:t>
            </a:r>
            <a:r>
              <a:rPr lang="en-US" dirty="0"/>
              <a:t>ELEMENT XR (</a:t>
            </a:r>
            <a:r>
              <a:rPr lang="ru-RU" dirty="0"/>
              <a:t>ГЕОХИ РАН) – аналитик О.В. Якубович (ИГГД РАН)</a:t>
            </a:r>
          </a:p>
          <a:p>
            <a:r>
              <a:rPr lang="ru-RU" b="1" dirty="0">
                <a:solidFill>
                  <a:srgbClr val="FF0000"/>
                </a:solidFill>
              </a:rPr>
              <a:t>6)</a:t>
            </a:r>
            <a:r>
              <a:rPr lang="ru-RU" dirty="0"/>
              <a:t> Результатами </a:t>
            </a:r>
            <a:r>
              <a:rPr lang="ru-RU" b="1" dirty="0">
                <a:solidFill>
                  <a:srgbClr val="FF0000"/>
                </a:solidFill>
              </a:rPr>
              <a:t>анализа содержания редкоземельных элементов в цирконах</a:t>
            </a:r>
            <a:r>
              <a:rPr lang="ru-RU" b="1" dirty="0"/>
              <a:t> </a:t>
            </a:r>
            <a:r>
              <a:rPr lang="ru-RU" dirty="0"/>
              <a:t>(4 пробы, 5 анализов в каждой) на </a:t>
            </a:r>
            <a:r>
              <a:rPr lang="ru-RU" dirty="0" err="1"/>
              <a:t>микрозонде</a:t>
            </a:r>
            <a:r>
              <a:rPr lang="ru-RU" dirty="0"/>
              <a:t> </a:t>
            </a:r>
            <a:r>
              <a:rPr lang="en-US" dirty="0"/>
              <a:t>SHRIMP-2 </a:t>
            </a:r>
            <a:r>
              <a:rPr lang="ru-RU" dirty="0"/>
              <a:t>(Институт Карпинского, аналитик Н.В. Родионов)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949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634B13-1215-435D-BDF5-B8CFDF8C30A2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2</a:t>
            </a:r>
            <a:r>
              <a:rPr lang="en-US" dirty="0"/>
              <a:t>/</a:t>
            </a:r>
            <a:r>
              <a:rPr lang="ru-RU" dirty="0"/>
              <a:t>31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074C6D-6311-408A-ACC2-323E69C9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10266" r="21343" b="14140"/>
          <a:stretch/>
        </p:blipFill>
        <p:spPr>
          <a:xfrm rot="5400000">
            <a:off x="3437180" y="1701890"/>
            <a:ext cx="4684322" cy="3454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B26317-3744-46BE-8AFE-1724A70A4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3" b="7696"/>
          <a:stretch/>
        </p:blipFill>
        <p:spPr>
          <a:xfrm>
            <a:off x="393685" y="230979"/>
            <a:ext cx="3576697" cy="4913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62C0AD-30A2-46F5-86FF-CDDC7F99C2B7}"/>
              </a:ext>
            </a:extLst>
          </p:cNvPr>
          <p:cNvSpPr txBox="1"/>
          <p:nvPr/>
        </p:nvSpPr>
        <p:spPr>
          <a:xfrm>
            <a:off x="8331200" y="30924"/>
            <a:ext cx="370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Золотоносность </a:t>
            </a:r>
            <a:r>
              <a:rPr lang="ru-RU" sz="2000" b="1" dirty="0" err="1"/>
              <a:t>гранитоидов</a:t>
            </a:r>
            <a:endParaRPr lang="ru-RU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C041D-09A8-4C3B-883E-6353D17ACC81}"/>
              </a:ext>
            </a:extLst>
          </p:cNvPr>
          <p:cNvSpPr txBox="1"/>
          <p:nvPr/>
        </p:nvSpPr>
        <p:spPr>
          <a:xfrm>
            <a:off x="4046048" y="5794533"/>
            <a:ext cx="799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Слабоберезитизированный</a:t>
            </a:r>
            <a:r>
              <a:rPr lang="ru-RU" sz="1600" dirty="0"/>
              <a:t> </a:t>
            </a:r>
            <a:r>
              <a:rPr lang="ru-RU" sz="1600" dirty="0" err="1"/>
              <a:t>гранитоид</a:t>
            </a:r>
            <a:r>
              <a:rPr lang="ru-RU" sz="1600" dirty="0"/>
              <a:t> главной фазы. Развитие псевдоморфоз </a:t>
            </a:r>
            <a:r>
              <a:rPr lang="en-US" sz="1600" dirty="0"/>
              <a:t>(</a:t>
            </a:r>
            <a:r>
              <a:rPr lang="en-US" sz="1600" dirty="0">
                <a:sym typeface="Wingdings" panose="05000000000000000000" pitchFamily="2" charset="2"/>
              </a:rPr>
              <a:t>) </a:t>
            </a:r>
            <a:r>
              <a:rPr lang="ru-RU" sz="1600" dirty="0"/>
              <a:t>хлорита</a:t>
            </a:r>
            <a:r>
              <a:rPr lang="en-US" sz="1600" dirty="0"/>
              <a:t> (</a:t>
            </a:r>
            <a:r>
              <a:rPr lang="en-US" sz="1600" dirty="0" err="1"/>
              <a:t>Chl</a:t>
            </a:r>
            <a:r>
              <a:rPr lang="en-US" sz="1600" dirty="0"/>
              <a:t>)</a:t>
            </a:r>
            <a:r>
              <a:rPr lang="ru-RU" sz="1600" dirty="0"/>
              <a:t>, карбоната (</a:t>
            </a:r>
            <a:r>
              <a:rPr lang="en-US" sz="1600" dirty="0"/>
              <a:t>Carb),</a:t>
            </a:r>
            <a:r>
              <a:rPr lang="ru-RU" sz="1600" dirty="0"/>
              <a:t> серицита </a:t>
            </a:r>
            <a:r>
              <a:rPr lang="en-US" sz="1600" dirty="0"/>
              <a:t>(Ser)</a:t>
            </a:r>
            <a:r>
              <a:rPr lang="ru-RU" sz="1600" dirty="0"/>
              <a:t>, </a:t>
            </a:r>
            <a:r>
              <a:rPr lang="ru-RU" sz="1600" dirty="0" err="1"/>
              <a:t>лейкоксена</a:t>
            </a:r>
            <a:r>
              <a:rPr lang="ru-RU" sz="1600" dirty="0"/>
              <a:t> (</a:t>
            </a:r>
            <a:r>
              <a:rPr lang="en-US" sz="1600" dirty="0" err="1"/>
              <a:t>Leuc</a:t>
            </a:r>
            <a:r>
              <a:rPr lang="en-US" sz="1600" dirty="0"/>
              <a:t>) </a:t>
            </a:r>
            <a:r>
              <a:rPr lang="ru-RU" sz="1600" dirty="0"/>
              <a:t>по первичным минералам. Шлиф, панорама, николи скрещены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4B41B5-C52C-474D-8A91-230CB594F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86" y="5218882"/>
            <a:ext cx="2054392" cy="1528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A72201-35FC-4CFA-9C25-3557AE77CF09}"/>
              </a:ext>
            </a:extLst>
          </p:cNvPr>
          <p:cNvSpPr txBox="1"/>
          <p:nvPr/>
        </p:nvSpPr>
        <p:spPr>
          <a:xfrm rot="1553681">
            <a:off x="546657" y="5916720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E40C1-9CC5-4F19-AE9A-C8D81BB14B93}"/>
              </a:ext>
            </a:extLst>
          </p:cNvPr>
          <p:cNvSpPr txBox="1"/>
          <p:nvPr/>
        </p:nvSpPr>
        <p:spPr>
          <a:xfrm>
            <a:off x="1395482" y="5600144"/>
            <a:ext cx="266540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ym typeface="Wingdings" panose="05000000000000000000" pitchFamily="2" charset="2"/>
              </a:rPr>
              <a:t>    </a:t>
            </a:r>
            <a:endParaRPr lang="ru-RU" sz="1600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EEC07DA-5B13-4BF1-BA6A-F140AFBC7AD2}"/>
              </a:ext>
            </a:extLst>
          </p:cNvPr>
          <p:cNvCxnSpPr>
            <a:cxnSpLocks/>
          </p:cNvCxnSpPr>
          <p:nvPr/>
        </p:nvCxnSpPr>
        <p:spPr>
          <a:xfrm flipV="1">
            <a:off x="1737688" y="5233059"/>
            <a:ext cx="145455" cy="3838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3416FEA-4821-49D8-857E-F0091BFD2D5C}"/>
              </a:ext>
            </a:extLst>
          </p:cNvPr>
          <p:cNvCxnSpPr>
            <a:cxnSpLocks/>
          </p:cNvCxnSpPr>
          <p:nvPr/>
        </p:nvCxnSpPr>
        <p:spPr>
          <a:xfrm flipV="1">
            <a:off x="3189406" y="3086003"/>
            <a:ext cx="816072" cy="1692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6671D-B1AC-49F5-9D27-0B01CC69B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00" y="501324"/>
            <a:ext cx="4583130" cy="41755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9BB062-FE81-4435-9AE2-9410DBC4F548}"/>
              </a:ext>
            </a:extLst>
          </p:cNvPr>
          <p:cNvSpPr txBox="1"/>
          <p:nvPr/>
        </p:nvSpPr>
        <p:spPr>
          <a:xfrm>
            <a:off x="7779574" y="4905685"/>
            <a:ext cx="423020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Нарушение замкнутости </a:t>
            </a:r>
            <a:r>
              <a:rPr lang="en-US" sz="1600" b="1" dirty="0">
                <a:solidFill>
                  <a:schemeClr val="accent2"/>
                </a:solidFill>
              </a:rPr>
              <a:t>U/Pb </a:t>
            </a:r>
            <a:r>
              <a:rPr lang="ru-RU" sz="1600" b="1" dirty="0">
                <a:solidFill>
                  <a:schemeClr val="accent2"/>
                </a:solidFill>
              </a:rPr>
              <a:t>изотопной системы фиксирует время метасоматоза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300F8C4-6A24-4219-AEF8-6E7116A16CE5}"/>
              </a:ext>
            </a:extLst>
          </p:cNvPr>
          <p:cNvCxnSpPr>
            <a:cxnSpLocks/>
          </p:cNvCxnSpPr>
          <p:nvPr/>
        </p:nvCxnSpPr>
        <p:spPr>
          <a:xfrm>
            <a:off x="4343700" y="5614980"/>
            <a:ext cx="234214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C00ADD-C986-4F96-B331-2B3ABBD0D728}"/>
              </a:ext>
            </a:extLst>
          </p:cNvPr>
          <p:cNvSpPr txBox="1"/>
          <p:nvPr/>
        </p:nvSpPr>
        <p:spPr>
          <a:xfrm>
            <a:off x="5144770" y="5276426"/>
            <a:ext cx="740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5 мм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FC6D06-62A5-43C7-B855-CC9B6B308FCE}"/>
              </a:ext>
            </a:extLst>
          </p:cNvPr>
          <p:cNvSpPr txBox="1"/>
          <p:nvPr/>
        </p:nvSpPr>
        <p:spPr>
          <a:xfrm>
            <a:off x="4357559" y="1658191"/>
            <a:ext cx="16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Pl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 Ser + Carb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613209-2E41-4F9A-968E-9284FFCA0354}"/>
              </a:ext>
            </a:extLst>
          </p:cNvPr>
          <p:cNvSpPr txBox="1"/>
          <p:nvPr/>
        </p:nvSpPr>
        <p:spPr>
          <a:xfrm>
            <a:off x="6096000" y="1591749"/>
            <a:ext cx="164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Hb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 Carb + </a:t>
            </a:r>
            <a:r>
              <a:rPr lang="en-US" b="1" dirty="0" err="1">
                <a:solidFill>
                  <a:schemeClr val="bg1"/>
                </a:solidFill>
                <a:sym typeface="Wingdings" panose="05000000000000000000" pitchFamily="2" charset="2"/>
              </a:rPr>
              <a:t>Chl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 + </a:t>
            </a:r>
            <a:r>
              <a:rPr lang="en-US" b="1" dirty="0" err="1">
                <a:solidFill>
                  <a:schemeClr val="bg1"/>
                </a:solidFill>
                <a:sym typeface="Wingdings" panose="05000000000000000000" pitchFamily="2" charset="2"/>
              </a:rPr>
              <a:t>Leuc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66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FB1E3B-BA5E-4115-9094-FE52485BAA33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доп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10E10-06CB-4A59-9241-B5954D44AA25}"/>
              </a:ext>
            </a:extLst>
          </p:cNvPr>
          <p:cNvSpPr txBox="1"/>
          <p:nvPr/>
        </p:nvSpPr>
        <p:spPr>
          <a:xfrm>
            <a:off x="1340681" y="54321"/>
            <a:ext cx="423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Скалистое проявление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9DEF5-BE0F-434A-B6CA-7DAB2B9D0595}"/>
              </a:ext>
            </a:extLst>
          </p:cNvPr>
          <p:cNvSpPr txBox="1"/>
          <p:nvPr/>
        </p:nvSpPr>
        <p:spPr>
          <a:xfrm>
            <a:off x="7548783" y="2699060"/>
            <a:ext cx="289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Fe = Fe / (Fe + Zn + Cd)</a:t>
            </a:r>
          </a:p>
          <a:p>
            <a:r>
              <a:rPr lang="en-US" dirty="0"/>
              <a:t>X Ag = Ag / (Ag + Cu)</a:t>
            </a:r>
          </a:p>
          <a:p>
            <a:r>
              <a:rPr lang="en-US" dirty="0"/>
              <a:t>X Sb = Sb / (Sb + As)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4DAC61-D610-4360-AB1D-86CC36789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1"/>
          <a:stretch/>
        </p:blipFill>
        <p:spPr>
          <a:xfrm>
            <a:off x="33768" y="1037056"/>
            <a:ext cx="12124464" cy="15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20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28F2AF1-3C79-4836-8DFC-06FD4BA5AC38}"/>
              </a:ext>
            </a:extLst>
          </p:cNvPr>
          <p:cNvGrpSpPr/>
          <p:nvPr/>
        </p:nvGrpSpPr>
        <p:grpSpPr>
          <a:xfrm>
            <a:off x="3848197" y="206916"/>
            <a:ext cx="8147843" cy="5298409"/>
            <a:chOff x="3851029" y="283241"/>
            <a:chExt cx="6906392" cy="449111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3F362F2-D7F5-4761-BCA4-ABB08DC34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" t="-328" r="11814" b="11813"/>
            <a:stretch/>
          </p:blipFill>
          <p:spPr>
            <a:xfrm rot="5400000">
              <a:off x="3289111" y="845160"/>
              <a:ext cx="4491113" cy="336727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B6093F3-17CA-406E-B308-1B6451EA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28225" y="845159"/>
              <a:ext cx="4491113" cy="336727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1FED30-C25D-48BB-83EE-85B2BCE5AAB0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25/</a:t>
            </a:r>
            <a:r>
              <a:rPr lang="ru-RU" dirty="0"/>
              <a:t>31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13B15A-4548-48E3-889F-21D018649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5" y="429321"/>
            <a:ext cx="2036129" cy="3715853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66E5619-AB69-473A-B111-B4925CAF5C4B}"/>
              </a:ext>
            </a:extLst>
          </p:cNvPr>
          <p:cNvCxnSpPr>
            <a:cxnSpLocks/>
          </p:cNvCxnSpPr>
          <p:nvPr/>
        </p:nvCxnSpPr>
        <p:spPr>
          <a:xfrm>
            <a:off x="3057935" y="594574"/>
            <a:ext cx="524036" cy="2442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869CD6-B589-4C2B-9891-154D71A0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2" b="89954" l="9985" r="94251">
                        <a14:foregroundMark x1="84266" y1="78671" x2="65809" y2="59505"/>
                        <a14:foregroundMark x1="65809" y1="59505" x2="55371" y2="53787"/>
                        <a14:foregroundMark x1="76551" y1="74807" x2="46445" y2="58733"/>
                        <a14:foregroundMark x1="46445" y1="58733" x2="23903" y2="35240"/>
                        <a14:foregroundMark x1="51891" y1="43895" x2="50227" y2="36012"/>
                        <a14:foregroundMark x1="52950" y1="43122" x2="43722" y2="32148"/>
                        <a14:foregroundMark x1="43722" y1="31994" x2="22239" y2="20556"/>
                        <a14:foregroundMark x1="22239" y1="20556" x2="21483" y2="21020"/>
                        <a14:foregroundMark x1="39637" y1="28130" x2="26778" y2="20402"/>
                        <a14:foregroundMark x1="43722" y1="34930" x2="68835" y2="36012"/>
                        <a14:foregroundMark x1="68835" y1="36012" x2="73525" y2="35858"/>
                        <a14:foregroundMark x1="73525" y1="34776" x2="90015" y2="54869"/>
                        <a14:foregroundMark x1="90015" y1="54869" x2="93949" y2="70943"/>
                        <a14:foregroundMark x1="94251" y1="64451" x2="82148" y2="86862"/>
                        <a14:foregroundMark x1="82148" y1="86862" x2="70045" y2="87790"/>
                        <a14:backgroundMark x1="34644" y1="7264" x2="17095" y2="4946"/>
                        <a14:backgroundMark x1="35250" y1="10355" x2="14070" y2="6337"/>
                        <a14:backgroundMark x1="13616" y1="5719" x2="12708" y2="8192"/>
                        <a14:backgroundMark x1="24054" y1="5255" x2="30408" y2="3864"/>
                        <a14:backgroundMark x1="30257" y1="4946" x2="34191" y2="3555"/>
                        <a14:backgroundMark x1="34493" y1="3400" x2="29198" y2="6182"/>
                        <a14:backgroundMark x1="32375" y1="4328" x2="21180" y2="12365"/>
                        <a14:backgroundMark x1="13162" y1="17002" x2="4085" y2="31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85" y="4884092"/>
            <a:ext cx="1968354" cy="19266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A9233F-3D6A-4386-8AAA-58224806541F}"/>
              </a:ext>
            </a:extLst>
          </p:cNvPr>
          <p:cNvSpPr txBox="1"/>
          <p:nvPr/>
        </p:nvSpPr>
        <p:spPr>
          <a:xfrm rot="1553681">
            <a:off x="1064583" y="5767599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C60A2EF-6119-453C-9F80-B3C812DEF38C}"/>
              </a:ext>
            </a:extLst>
          </p:cNvPr>
          <p:cNvCxnSpPr>
            <a:cxnSpLocks/>
          </p:cNvCxnSpPr>
          <p:nvPr/>
        </p:nvCxnSpPr>
        <p:spPr>
          <a:xfrm flipV="1">
            <a:off x="2366799" y="5067124"/>
            <a:ext cx="1295717" cy="262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7453410-EEE0-4F89-A84D-A615D3D8F69D}"/>
              </a:ext>
            </a:extLst>
          </p:cNvPr>
          <p:cNvSpPr txBox="1"/>
          <p:nvPr/>
        </p:nvSpPr>
        <p:spPr>
          <a:xfrm rot="1013753">
            <a:off x="1132359" y="5156224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углеродистые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12F25-8DDA-4ADB-A170-3786D68F1E7C}"/>
              </a:ext>
            </a:extLst>
          </p:cNvPr>
          <p:cNvSpPr txBox="1"/>
          <p:nvPr/>
        </p:nvSpPr>
        <p:spPr>
          <a:xfrm>
            <a:off x="117971" y="0"/>
            <a:ext cx="3779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Источник рудных компонентов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EB587-9D3E-409A-992A-C416C2E54F0A}"/>
              </a:ext>
            </a:extLst>
          </p:cNvPr>
          <p:cNvSpPr txBox="1"/>
          <p:nvPr/>
        </p:nvSpPr>
        <p:spPr>
          <a:xfrm>
            <a:off x="204218" y="4176080"/>
            <a:ext cx="335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Схематичный разрез вмещающих пород массива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85AAC9-7BAD-4786-ADCE-09F6BEBDE12B}"/>
              </a:ext>
            </a:extLst>
          </p:cNvPr>
          <p:cNvSpPr txBox="1"/>
          <p:nvPr/>
        </p:nvSpPr>
        <p:spPr>
          <a:xfrm>
            <a:off x="3825696" y="5534538"/>
            <a:ext cx="39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Углеродистые </a:t>
            </a:r>
            <a:r>
              <a:rPr lang="ru-RU" dirty="0" err="1"/>
              <a:t>алевроаргиллиты</a:t>
            </a:r>
            <a:r>
              <a:rPr lang="ru-RU" dirty="0"/>
              <a:t> с сингенетическим пиритом и пирротином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8B4A90-EA1A-43CA-91FD-090049E15851}"/>
              </a:ext>
            </a:extLst>
          </p:cNvPr>
          <p:cNvSpPr txBox="1"/>
          <p:nvPr/>
        </p:nvSpPr>
        <p:spPr>
          <a:xfrm>
            <a:off x="8023480" y="5714471"/>
            <a:ext cx="3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Фрамбоидальный</a:t>
            </a:r>
            <a:r>
              <a:rPr lang="ru-RU" dirty="0"/>
              <a:t> пирит</a:t>
            </a:r>
          </a:p>
          <a:p>
            <a:pPr algn="ctr"/>
            <a:r>
              <a:rPr lang="ru-RU" dirty="0"/>
              <a:t>Аншлиф, фото без анализатора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1AEBB5F-D79A-4337-A409-0A15BDC22E5A}"/>
              </a:ext>
            </a:extLst>
          </p:cNvPr>
          <p:cNvCxnSpPr>
            <a:cxnSpLocks/>
          </p:cNvCxnSpPr>
          <p:nvPr/>
        </p:nvCxnSpPr>
        <p:spPr>
          <a:xfrm rot="5400000">
            <a:off x="8620593" y="5072204"/>
            <a:ext cx="0" cy="1117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0804E4D-124C-4271-BCBD-993DFC97D0C1}"/>
              </a:ext>
            </a:extLst>
          </p:cNvPr>
          <p:cNvSpPr txBox="1"/>
          <p:nvPr/>
        </p:nvSpPr>
        <p:spPr>
          <a:xfrm>
            <a:off x="9269753" y="5419993"/>
            <a:ext cx="124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0.05 мм</a:t>
            </a:r>
          </a:p>
        </p:txBody>
      </p:sp>
    </p:spTree>
    <p:extLst>
      <p:ext uri="{BB962C8B-B14F-4D97-AF65-F5344CB8AC3E}">
        <p14:creationId xmlns:p14="http://schemas.microsoft.com/office/powerpoint/2010/main" val="427023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13B15A-4548-48E3-889F-21D018649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5" y="429321"/>
            <a:ext cx="2036129" cy="3715853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66E5619-AB69-473A-B111-B4925CAF5C4B}"/>
              </a:ext>
            </a:extLst>
          </p:cNvPr>
          <p:cNvCxnSpPr>
            <a:cxnSpLocks/>
          </p:cNvCxnSpPr>
          <p:nvPr/>
        </p:nvCxnSpPr>
        <p:spPr>
          <a:xfrm>
            <a:off x="3057935" y="594574"/>
            <a:ext cx="524036" cy="2442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869CD6-B589-4C2B-9891-154D71A0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2" b="89954" l="9985" r="94251">
                        <a14:foregroundMark x1="84266" y1="78671" x2="65809" y2="59505"/>
                        <a14:foregroundMark x1="65809" y1="59505" x2="55371" y2="53787"/>
                        <a14:foregroundMark x1="76551" y1="74807" x2="46445" y2="58733"/>
                        <a14:foregroundMark x1="46445" y1="58733" x2="23903" y2="35240"/>
                        <a14:foregroundMark x1="51891" y1="43895" x2="50227" y2="36012"/>
                        <a14:foregroundMark x1="52950" y1="43122" x2="43722" y2="32148"/>
                        <a14:foregroundMark x1="43722" y1="31994" x2="22239" y2="20556"/>
                        <a14:foregroundMark x1="22239" y1="20556" x2="21483" y2="21020"/>
                        <a14:foregroundMark x1="39637" y1="28130" x2="26778" y2="20402"/>
                        <a14:foregroundMark x1="43722" y1="34930" x2="68835" y2="36012"/>
                        <a14:foregroundMark x1="68835" y1="36012" x2="73525" y2="35858"/>
                        <a14:foregroundMark x1="73525" y1="34776" x2="90015" y2="54869"/>
                        <a14:foregroundMark x1="90015" y1="54869" x2="93949" y2="70943"/>
                        <a14:foregroundMark x1="94251" y1="64451" x2="82148" y2="86862"/>
                        <a14:foregroundMark x1="82148" y1="86862" x2="70045" y2="87790"/>
                        <a14:backgroundMark x1="34644" y1="7264" x2="17095" y2="4946"/>
                        <a14:backgroundMark x1="35250" y1="10355" x2="14070" y2="6337"/>
                        <a14:backgroundMark x1="13616" y1="5719" x2="12708" y2="8192"/>
                        <a14:backgroundMark x1="24054" y1="5255" x2="30408" y2="3864"/>
                        <a14:backgroundMark x1="30257" y1="4946" x2="34191" y2="3555"/>
                        <a14:backgroundMark x1="34493" y1="3400" x2="29198" y2="6182"/>
                        <a14:backgroundMark x1="32375" y1="4328" x2="21180" y2="12365"/>
                        <a14:backgroundMark x1="13162" y1="17002" x2="4085" y2="31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85" y="4884092"/>
            <a:ext cx="1968354" cy="19266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A9233F-3D6A-4386-8AAA-58224806541F}"/>
              </a:ext>
            </a:extLst>
          </p:cNvPr>
          <p:cNvSpPr txBox="1"/>
          <p:nvPr/>
        </p:nvSpPr>
        <p:spPr>
          <a:xfrm rot="1553681">
            <a:off x="1064583" y="5767599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Массив Южный</a:t>
            </a:r>
            <a:endParaRPr lang="ru-RU" sz="1600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C60A2EF-6119-453C-9F80-B3C812DEF38C}"/>
              </a:ext>
            </a:extLst>
          </p:cNvPr>
          <p:cNvCxnSpPr>
            <a:cxnSpLocks/>
          </p:cNvCxnSpPr>
          <p:nvPr/>
        </p:nvCxnSpPr>
        <p:spPr>
          <a:xfrm flipV="1">
            <a:off x="2366799" y="5067124"/>
            <a:ext cx="1295717" cy="262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7453410-EEE0-4F89-A84D-A615D3D8F69D}"/>
              </a:ext>
            </a:extLst>
          </p:cNvPr>
          <p:cNvSpPr txBox="1"/>
          <p:nvPr/>
        </p:nvSpPr>
        <p:spPr>
          <a:xfrm rot="1013753">
            <a:off x="1132359" y="5156224"/>
            <a:ext cx="156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ym typeface="Wingdings" panose="05000000000000000000" pitchFamily="2" charset="2"/>
              </a:rPr>
              <a:t>углеродистые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12F25-8DDA-4ADB-A170-3786D68F1E7C}"/>
              </a:ext>
            </a:extLst>
          </p:cNvPr>
          <p:cNvSpPr txBox="1"/>
          <p:nvPr/>
        </p:nvSpPr>
        <p:spPr>
          <a:xfrm>
            <a:off x="117971" y="0"/>
            <a:ext cx="3779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Источник рудных компонентов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EB587-9D3E-409A-992A-C416C2E54F0A}"/>
              </a:ext>
            </a:extLst>
          </p:cNvPr>
          <p:cNvSpPr txBox="1"/>
          <p:nvPr/>
        </p:nvSpPr>
        <p:spPr>
          <a:xfrm>
            <a:off x="204218" y="4176080"/>
            <a:ext cx="335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Схематичный разрез вмещающих пород массива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DC22FC-DB21-47AC-87F9-9E66ABDCC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63" y="643773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83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FB1E3B-BA5E-4115-9094-FE52485BAA33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доп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10E10-06CB-4A59-9241-B5954D44AA25}"/>
              </a:ext>
            </a:extLst>
          </p:cNvPr>
          <p:cNvSpPr txBox="1"/>
          <p:nvPr/>
        </p:nvSpPr>
        <p:spPr>
          <a:xfrm>
            <a:off x="1340681" y="54321"/>
            <a:ext cx="423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Продольнинское</a:t>
            </a:r>
            <a:r>
              <a:rPr lang="ru-RU" sz="2000" b="1" dirty="0"/>
              <a:t> проявление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E3F9A-4864-4C87-BCEC-A012EC37E20D}"/>
              </a:ext>
            </a:extLst>
          </p:cNvPr>
          <p:cNvSpPr txBox="1"/>
          <p:nvPr/>
        </p:nvSpPr>
        <p:spPr>
          <a:xfrm>
            <a:off x="297083" y="4787558"/>
            <a:ext cx="289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Метакристалл турмалина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5A0547-6A4F-4B92-B9C5-3DC6CA8EF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" y="702056"/>
            <a:ext cx="11918814" cy="3882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C079E-499A-42E5-AEDB-B8D9C5EDAA50}"/>
              </a:ext>
            </a:extLst>
          </p:cNvPr>
          <p:cNvSpPr txBox="1"/>
          <p:nvPr/>
        </p:nvSpPr>
        <p:spPr>
          <a:xfrm>
            <a:off x="4488083" y="4787558"/>
            <a:ext cx="2890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Анкерит </a:t>
            </a:r>
            <a:r>
              <a:rPr lang="ru-RU" dirty="0" err="1"/>
              <a:t>корродирует</a:t>
            </a:r>
            <a:r>
              <a:rPr lang="ru-RU" dirty="0"/>
              <a:t> обломочное зерно кварца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9DEF5-BE0F-434A-B6CA-7DAB2B9D0595}"/>
              </a:ext>
            </a:extLst>
          </p:cNvPr>
          <p:cNvSpPr txBox="1"/>
          <p:nvPr/>
        </p:nvSpPr>
        <p:spPr>
          <a:xfrm>
            <a:off x="8679083" y="4787557"/>
            <a:ext cx="289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Сросток метакристаллов турмалина, пирита и хлорита</a:t>
            </a:r>
          </a:p>
        </p:txBody>
      </p:sp>
    </p:spTree>
    <p:extLst>
      <p:ext uri="{BB962C8B-B14F-4D97-AF65-F5344CB8AC3E}">
        <p14:creationId xmlns:p14="http://schemas.microsoft.com/office/powerpoint/2010/main" val="3731725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FB1E3B-BA5E-4115-9094-FE52485BAA33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доп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10E10-06CB-4A59-9241-B5954D44AA25}"/>
              </a:ext>
            </a:extLst>
          </p:cNvPr>
          <p:cNvSpPr txBox="1"/>
          <p:nvPr/>
        </p:nvSpPr>
        <p:spPr>
          <a:xfrm>
            <a:off x="1340681" y="54321"/>
            <a:ext cx="423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Продольнинское</a:t>
            </a:r>
            <a:r>
              <a:rPr lang="ru-RU" sz="2000" b="1" dirty="0"/>
              <a:t> проявление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73B1C8-33A3-421A-8978-47681E3D8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8" y="723088"/>
            <a:ext cx="5950712" cy="541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4EF767-0C8D-4452-9C13-A94C40F55379}"/>
              </a:ext>
            </a:extLst>
          </p:cNvPr>
          <p:cNvSpPr/>
          <p:nvPr/>
        </p:nvSpPr>
        <p:spPr>
          <a:xfrm>
            <a:off x="383891" y="153608"/>
            <a:ext cx="1154367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Научная новизна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Приведены новые данные о химическом составе породообразующих минералов интрузивных пород, определены условия и возраст кристаллизации </a:t>
            </a:r>
            <a:r>
              <a:rPr lang="ru-RU" dirty="0" err="1"/>
              <a:t>гранитоидов</a:t>
            </a:r>
            <a:r>
              <a:rPr lang="ru-RU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Закартирован</a:t>
            </a:r>
            <a:r>
              <a:rPr lang="ru-RU" dirty="0"/>
              <a:t> ореол высокотемпературного метаморфизма в северном </a:t>
            </a:r>
            <a:r>
              <a:rPr lang="ru-RU" dirty="0" err="1"/>
              <a:t>экзоконтакте</a:t>
            </a:r>
            <a:r>
              <a:rPr lang="ru-RU" dirty="0"/>
              <a:t> массива, определен возраст данного ореола и доказана его контактовая природа;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Составлена геологическая, петрографическая и минералогическая характеристика </a:t>
            </a:r>
            <a:r>
              <a:rPr lang="ru-RU" dirty="0" err="1"/>
              <a:t>золотопроявления</a:t>
            </a:r>
            <a:r>
              <a:rPr lang="ru-RU" dirty="0"/>
              <a:t> Скалистое, установлен возраст метасоматоза;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Составлена геолого-генетическая модель </a:t>
            </a:r>
            <a:r>
              <a:rPr lang="ru-RU" dirty="0" err="1"/>
              <a:t>плутоногенной</a:t>
            </a:r>
            <a:r>
              <a:rPr lang="ru-RU" dirty="0"/>
              <a:t> </a:t>
            </a:r>
            <a:r>
              <a:rPr lang="ru-RU" dirty="0" err="1"/>
              <a:t>рудоформирующей</a:t>
            </a:r>
            <a:r>
              <a:rPr lang="ru-RU" dirty="0"/>
              <a:t> системы, предложен ее аналог;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На основании структурных, минералого-петрографических данных выделено новое </a:t>
            </a:r>
            <a:r>
              <a:rPr lang="ru-RU" dirty="0" err="1"/>
              <a:t>Продольнинское</a:t>
            </a:r>
            <a:r>
              <a:rPr lang="ru-RU" dirty="0"/>
              <a:t> потенциальное золоторудное поле.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b="1" dirty="0"/>
              <a:t>	Личный вклад автора</a:t>
            </a:r>
          </a:p>
          <a:p>
            <a:r>
              <a:rPr lang="ru-RU" dirty="0"/>
              <a:t>Автор самостоятельно формулировал задачи исследования, принимал участие в полевых работах (2022 и 2023 гг.), в маршрутных наблюдениях, в </a:t>
            </a:r>
            <a:r>
              <a:rPr lang="ru-RU" dirty="0" err="1"/>
              <a:t>пробоотборе</a:t>
            </a:r>
            <a:r>
              <a:rPr lang="ru-RU" dirty="0"/>
              <a:t>; содействовал в получении концентратов минералов-</a:t>
            </a:r>
            <a:r>
              <a:rPr lang="ru-RU" dirty="0" err="1"/>
              <a:t>геохронометров</a:t>
            </a:r>
            <a:r>
              <a:rPr lang="ru-RU" dirty="0"/>
              <a:t>, осуществлял геологическую интерпретацию данных, участвовал в изготовлении препаратов горных пород; проводил электронно-микроскопические исследования, статистическую обработку массива химических анализов.</a:t>
            </a:r>
          </a:p>
          <a:p>
            <a:endParaRPr lang="ru-RU" dirty="0"/>
          </a:p>
          <a:p>
            <a:r>
              <a:rPr lang="ru-RU" b="1" dirty="0"/>
              <a:t>	Практическая значимость</a:t>
            </a:r>
          </a:p>
          <a:p>
            <a:r>
              <a:rPr lang="ru-RU" dirty="0"/>
              <a:t>Результаты работы могут быть востребованы геологоразведочными организациями</a:t>
            </a:r>
          </a:p>
          <a:p>
            <a:r>
              <a:rPr lang="ru-RU" dirty="0"/>
              <a:t>(</a:t>
            </a:r>
            <a:r>
              <a:rPr lang="ru-RU" b="1" dirty="0">
                <a:solidFill>
                  <a:srgbClr val="FF0000"/>
                </a:solidFill>
              </a:rPr>
              <a:t>АЛРОСА, Полиметалл, Сезар-Арктика, Полярная ЭК</a:t>
            </a:r>
            <a:r>
              <a:rPr lang="ru-RU" dirty="0"/>
              <a:t>), проводящими поисковые работы на золото на Северном</a:t>
            </a:r>
          </a:p>
          <a:p>
            <a:r>
              <a:rPr lang="ru-RU" dirty="0"/>
              <a:t>Таймыре. Полученные данные вошли в </a:t>
            </a:r>
            <a:r>
              <a:rPr lang="ru-RU" b="1" dirty="0"/>
              <a:t>состав паспорта перспективного объекта</a:t>
            </a:r>
            <a:r>
              <a:rPr lang="ru-RU" dirty="0"/>
              <a:t> № 2661620 (</a:t>
            </a:r>
            <a:r>
              <a:rPr lang="ru-RU" dirty="0" err="1"/>
              <a:t>Борзовский</a:t>
            </a:r>
            <a:r>
              <a:rPr lang="ru-RU" dirty="0"/>
              <a:t> потенциальный золоторудный узел) и </a:t>
            </a:r>
            <a:r>
              <a:rPr lang="ru-RU" b="1" dirty="0"/>
              <a:t>в главу</a:t>
            </a:r>
            <a:r>
              <a:rPr lang="ru-RU" dirty="0"/>
              <a:t> «Метаморфизм и гидротермально-метасоматические образования»</a:t>
            </a:r>
          </a:p>
          <a:p>
            <a:r>
              <a:rPr lang="ru-RU" b="1" dirty="0"/>
              <a:t>объяснительной записки листа </a:t>
            </a:r>
            <a:r>
              <a:rPr lang="ru-RU" b="1" dirty="0" err="1"/>
              <a:t>госгеолкарты</a:t>
            </a:r>
            <a:r>
              <a:rPr lang="ru-RU" dirty="0"/>
              <a:t> </a:t>
            </a:r>
            <a:r>
              <a:rPr lang="en-US" dirty="0"/>
              <a:t>T-48-XXV</a:t>
            </a:r>
            <a:r>
              <a:rPr lang="ru-RU" dirty="0"/>
              <a:t>, </a:t>
            </a:r>
            <a:r>
              <a:rPr lang="en-US" dirty="0"/>
              <a:t>XXVI, XXVII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5E50D-3A9C-4F3F-B5CD-B7C96EB739B7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283320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5E50D-3A9C-4F3F-B5CD-B7C96EB739B7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</a:t>
            </a:r>
            <a:r>
              <a:rPr lang="ru-RU" dirty="0"/>
              <a:t>27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3844B1-4123-4208-9CB1-042B456E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397169"/>
            <a:ext cx="9042400" cy="561178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C7B75F-5D5C-40C6-A81E-F3DBBC0625A1}"/>
              </a:ext>
            </a:extLst>
          </p:cNvPr>
          <p:cNvSpPr/>
          <p:nvPr/>
        </p:nvSpPr>
        <p:spPr>
          <a:xfrm>
            <a:off x="197642" y="27837"/>
            <a:ext cx="250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Геологический очерк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DBDBEE-B37A-4BAB-85CF-9371F216A245}"/>
              </a:ext>
            </a:extLst>
          </p:cNvPr>
          <p:cNvSpPr/>
          <p:nvPr/>
        </p:nvSpPr>
        <p:spPr>
          <a:xfrm>
            <a:off x="966856" y="6008955"/>
            <a:ext cx="6460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Геологическая схема Северного Таймыра (Качурина и др., 2013)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A73FCB-C16B-4583-B194-DE369269900C}"/>
              </a:ext>
            </a:extLst>
          </p:cNvPr>
          <p:cNvSpPr/>
          <p:nvPr/>
        </p:nvSpPr>
        <p:spPr>
          <a:xfrm>
            <a:off x="7427727" y="6008955"/>
            <a:ext cx="3280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Металлогеническая схема</a:t>
            </a:r>
          </a:p>
          <a:p>
            <a:r>
              <a:rPr lang="ru-RU" dirty="0"/>
              <a:t>Северного Таймыра (в разрезе)</a:t>
            </a:r>
          </a:p>
        </p:txBody>
      </p:sp>
    </p:spTree>
    <p:extLst>
      <p:ext uri="{BB962C8B-B14F-4D97-AF65-F5344CB8AC3E}">
        <p14:creationId xmlns:p14="http://schemas.microsoft.com/office/powerpoint/2010/main" val="136541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EB4F70-7E27-44C1-8499-74076392FC89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EF55AB-90DC-4728-9A8E-66E95306E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" y="70793"/>
            <a:ext cx="9764631" cy="67164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D4D652-7C19-4774-A247-7B139FC56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9" r="49909" b="32972"/>
          <a:stretch/>
        </p:blipFill>
        <p:spPr>
          <a:xfrm>
            <a:off x="8250119" y="217787"/>
            <a:ext cx="3834824" cy="29267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E0B984-3D45-48E1-A06F-C0730BB939C1}"/>
              </a:ext>
            </a:extLst>
          </p:cNvPr>
          <p:cNvSpPr/>
          <p:nvPr/>
        </p:nvSpPr>
        <p:spPr>
          <a:xfrm>
            <a:off x="5879940" y="17732"/>
            <a:ext cx="253242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/>
              <a:t>Геологический очерк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AFC8DFC-8883-45C4-AFD0-12B202CFD79F}"/>
              </a:ext>
            </a:extLst>
          </p:cNvPr>
          <p:cNvCxnSpPr>
            <a:cxnSpLocks/>
          </p:cNvCxnSpPr>
          <p:nvPr/>
        </p:nvCxnSpPr>
        <p:spPr>
          <a:xfrm flipV="1">
            <a:off x="4762500" y="1841500"/>
            <a:ext cx="3378200" cy="9538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5AE109-9FE5-4AE1-AD8F-5D16475C136F}"/>
              </a:ext>
            </a:extLst>
          </p:cNvPr>
          <p:cNvSpPr/>
          <p:nvPr/>
        </p:nvSpPr>
        <p:spPr>
          <a:xfrm>
            <a:off x="9970325" y="3144553"/>
            <a:ext cx="2114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Ксенолиты боковых пород, </a:t>
            </a:r>
            <a:r>
              <a:rPr lang="ru-RU" dirty="0" err="1"/>
              <a:t>эндоконтакт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A384CB-D854-41E5-B37B-8101E4A9F1B1}"/>
              </a:ext>
            </a:extLst>
          </p:cNvPr>
          <p:cNvSpPr/>
          <p:nvPr/>
        </p:nvSpPr>
        <p:spPr>
          <a:xfrm>
            <a:off x="8831214" y="6260171"/>
            <a:ext cx="2800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(Лазарев и др., 1997ф; Качурина и др., 2013)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C47507D-2364-45E3-9B9C-127C642BDDED}"/>
              </a:ext>
            </a:extLst>
          </p:cNvPr>
          <p:cNvCxnSpPr>
            <a:cxnSpLocks/>
          </p:cNvCxnSpPr>
          <p:nvPr/>
        </p:nvCxnSpPr>
        <p:spPr>
          <a:xfrm>
            <a:off x="10954808" y="2971606"/>
            <a:ext cx="8629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C7E155-6957-47AD-A2AF-B30B551E33B5}"/>
              </a:ext>
            </a:extLst>
          </p:cNvPr>
          <p:cNvSpPr txBox="1"/>
          <p:nvPr/>
        </p:nvSpPr>
        <p:spPr>
          <a:xfrm>
            <a:off x="11077745" y="2626026"/>
            <a:ext cx="740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30 см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A24CE4-ED38-4347-AFF2-524D96EDD090}"/>
              </a:ext>
            </a:extLst>
          </p:cNvPr>
          <p:cNvSpPr/>
          <p:nvPr/>
        </p:nvSpPr>
        <p:spPr>
          <a:xfrm>
            <a:off x="9195412" y="5025395"/>
            <a:ext cx="3028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Датировки главной фазы</a:t>
            </a:r>
            <a:endParaRPr lang="en-US" sz="1600" dirty="0"/>
          </a:p>
          <a:p>
            <a:r>
              <a:rPr lang="ru-RU" sz="1600" dirty="0"/>
              <a:t>256 ± 5 (</a:t>
            </a:r>
            <a:r>
              <a:rPr lang="en-US" sz="1600" dirty="0" err="1"/>
              <a:t>Vernikovsky</a:t>
            </a:r>
            <a:r>
              <a:rPr lang="en-US" sz="1600" dirty="0"/>
              <a:t> et al., 2020)</a:t>
            </a:r>
            <a:endParaRPr lang="ru-RU" sz="1600" dirty="0"/>
          </a:p>
          <a:p>
            <a:r>
              <a:rPr lang="ru-RU" sz="1600" dirty="0"/>
              <a:t>244 ± 9 (Забияка и др., 1983)</a:t>
            </a:r>
          </a:p>
        </p:txBody>
      </p:sp>
    </p:spTree>
    <p:extLst>
      <p:ext uri="{BB962C8B-B14F-4D97-AF65-F5344CB8AC3E}">
        <p14:creationId xmlns:p14="http://schemas.microsoft.com/office/powerpoint/2010/main" val="82945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1EBB3A-87EF-437C-960D-A932B410503F}"/>
              </a:ext>
            </a:extLst>
          </p:cNvPr>
          <p:cNvSpPr/>
          <p:nvPr/>
        </p:nvSpPr>
        <p:spPr>
          <a:xfrm>
            <a:off x="574466" y="363974"/>
            <a:ext cx="282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Защищаемое положение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CCA67-09E2-4035-9B9C-CC1DACC22FCC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C702B-D5E2-44D8-84EC-7C06952C0FC1}"/>
              </a:ext>
            </a:extLst>
          </p:cNvPr>
          <p:cNvSpPr txBox="1"/>
          <p:nvPr/>
        </p:nvSpPr>
        <p:spPr>
          <a:xfrm>
            <a:off x="570367" y="1704918"/>
            <a:ext cx="10958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Главная фаза внедрения</a:t>
            </a:r>
            <a:r>
              <a:rPr lang="ru-RU" dirty="0"/>
              <a:t>, представленная </a:t>
            </a:r>
            <a:r>
              <a:rPr lang="ru-RU" dirty="0" err="1"/>
              <a:t>крупнопорфировидными</a:t>
            </a:r>
            <a:r>
              <a:rPr lang="ru-RU" dirty="0"/>
              <a:t> биотит-роговообманковыми </a:t>
            </a:r>
            <a:r>
              <a:rPr lang="ru-RU" dirty="0" err="1"/>
              <a:t>гранитоидами</a:t>
            </a:r>
            <a:r>
              <a:rPr lang="ru-RU" dirty="0"/>
              <a:t> нормальной и умеренной щелочности, формировалась </a:t>
            </a:r>
            <a:r>
              <a:rPr lang="ru-RU" b="1" dirty="0"/>
              <a:t>около 251 млн лет т.н.</a:t>
            </a:r>
            <a:r>
              <a:rPr lang="ru-RU" dirty="0"/>
              <a:t> в условиях </a:t>
            </a:r>
            <a:r>
              <a:rPr lang="ru-RU" b="1" dirty="0" err="1"/>
              <a:t>мезоабиссальной</a:t>
            </a:r>
            <a:r>
              <a:rPr lang="ru-RU" b="1" dirty="0"/>
              <a:t> фации</a:t>
            </a:r>
            <a:r>
              <a:rPr lang="ru-RU" dirty="0"/>
              <a:t>. Количество </a:t>
            </a:r>
            <a:r>
              <a:rPr lang="en-US" dirty="0"/>
              <a:t>Al</a:t>
            </a:r>
            <a:r>
              <a:rPr lang="ru-RU" dirty="0"/>
              <a:t> (</a:t>
            </a:r>
            <a:r>
              <a:rPr lang="ru-RU" dirty="0" err="1"/>
              <a:t>а.ф</a:t>
            </a:r>
            <a:r>
              <a:rPr lang="ru-RU" dirty="0"/>
              <a:t>.) в роговой обманке, содержание кварца (30-40 %) в графических агрегатах жильных </a:t>
            </a:r>
            <a:r>
              <a:rPr lang="ru-RU" dirty="0" err="1"/>
              <a:t>аплитовидных</a:t>
            </a:r>
            <a:r>
              <a:rPr lang="ru-RU" dirty="0"/>
              <a:t> гранитов и присутствие ставролита в контактовом ореоле указывают на величину давления 2-3 </a:t>
            </a:r>
            <a:r>
              <a:rPr lang="ru-RU" dirty="0" err="1"/>
              <a:t>кбар</a:t>
            </a:r>
            <a:r>
              <a:rPr lang="ru-RU" dirty="0"/>
              <a:t>. </a:t>
            </a:r>
            <a:r>
              <a:rPr lang="ru-RU" dirty="0" err="1"/>
              <a:t>Лейкограниты</a:t>
            </a:r>
            <a:r>
              <a:rPr lang="ru-RU" dirty="0"/>
              <a:t> </a:t>
            </a:r>
            <a:r>
              <a:rPr lang="ru-RU" b="1" dirty="0"/>
              <a:t>поздней фазы</a:t>
            </a:r>
            <a:r>
              <a:rPr lang="ru-RU" dirty="0"/>
              <a:t> кристаллизовались на </a:t>
            </a:r>
            <a:r>
              <a:rPr lang="ru-RU" b="1" dirty="0"/>
              <a:t>гипабиссальном уровне</a:t>
            </a:r>
            <a:r>
              <a:rPr lang="ru-RU" dirty="0"/>
              <a:t>. Содержания кварца в микрографических агрегатах достигают 45 %, что соответствует величине давления 1-0.5 </a:t>
            </a:r>
            <a:r>
              <a:rPr lang="ru-RU" dirty="0" err="1"/>
              <a:t>кбар</a:t>
            </a:r>
            <a:r>
              <a:rPr lang="ru-RU" dirty="0"/>
              <a:t>. </a:t>
            </a:r>
            <a:r>
              <a:rPr lang="ru-RU" b="1" dirty="0"/>
              <a:t>Поздняя фаза внедрения </a:t>
            </a:r>
            <a:r>
              <a:rPr lang="ru-RU" dirty="0"/>
              <a:t>имеет возраст </a:t>
            </a:r>
            <a:r>
              <a:rPr lang="ru-RU" b="1" dirty="0"/>
              <a:t>около  235 млн лет, </a:t>
            </a:r>
            <a:r>
              <a:rPr lang="ru-RU" dirty="0"/>
              <a:t>что соотносится со временем формирования </a:t>
            </a:r>
            <a:r>
              <a:rPr lang="en-US" b="1" dirty="0"/>
              <a:t>Cu-Mo</a:t>
            </a:r>
            <a:r>
              <a:rPr lang="ru-RU" b="1" dirty="0"/>
              <a:t> порфировых проявлений</a:t>
            </a:r>
            <a:r>
              <a:rPr lang="ru-RU" dirty="0"/>
              <a:t> Северного Таймыра.</a:t>
            </a:r>
          </a:p>
        </p:txBody>
      </p:sp>
    </p:spTree>
    <p:extLst>
      <p:ext uri="{BB962C8B-B14F-4D97-AF65-F5344CB8AC3E}">
        <p14:creationId xmlns:p14="http://schemas.microsoft.com/office/powerpoint/2010/main" val="374042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2D5101B-160D-4DCA-A4AB-5C7FD69C1273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AB8B5F-0EB0-448C-AF6A-EA23A8BC7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71"/>
          <a:stretch/>
        </p:blipFill>
        <p:spPr>
          <a:xfrm>
            <a:off x="3498097" y="91121"/>
            <a:ext cx="6854942" cy="3174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6C9E1-25D5-4195-AB72-A4D134B4C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49644" y="1852679"/>
            <a:ext cx="5933912" cy="304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7BD50-ED69-4CE6-B145-5B2C7E0CD747}"/>
              </a:ext>
            </a:extLst>
          </p:cNvPr>
          <p:cNvSpPr txBox="1"/>
          <p:nvPr/>
        </p:nvSpPr>
        <p:spPr>
          <a:xfrm>
            <a:off x="8800963" y="5255335"/>
            <a:ext cx="2851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 </a:t>
            </a:r>
            <a:r>
              <a:rPr lang="ru-RU" dirty="0">
                <a:sym typeface="Wingdings" panose="05000000000000000000" pitchFamily="2" charset="2"/>
              </a:rPr>
              <a:t>Составы </a:t>
            </a:r>
            <a:r>
              <a:rPr lang="ru-RU" dirty="0" err="1">
                <a:sym typeface="Wingdings" panose="05000000000000000000" pitchFamily="2" charset="2"/>
              </a:rPr>
              <a:t>гранитоидов</a:t>
            </a:r>
            <a:r>
              <a:rPr lang="ru-RU" dirty="0">
                <a:sym typeface="Wingdings" panose="05000000000000000000" pitchFamily="2" charset="2"/>
              </a:rPr>
              <a:t> главной фазы на </a:t>
            </a:r>
            <a:r>
              <a:rPr lang="en-US" dirty="0">
                <a:sym typeface="Wingdings" panose="05000000000000000000" pitchFamily="2" charset="2"/>
              </a:rPr>
              <a:t>TAS-</a:t>
            </a:r>
            <a:r>
              <a:rPr lang="ru-RU" dirty="0">
                <a:sym typeface="Wingdings" panose="05000000000000000000" pitchFamily="2" charset="2"/>
              </a:rPr>
              <a:t>диаграмме по (</a:t>
            </a:r>
            <a:r>
              <a:rPr lang="ru-RU" dirty="0" err="1">
                <a:sym typeface="Wingdings" panose="05000000000000000000" pitchFamily="2" charset="2"/>
              </a:rPr>
              <a:t>Шарпёнок</a:t>
            </a:r>
            <a:r>
              <a:rPr lang="ru-RU" dirty="0">
                <a:sym typeface="Wingdings" panose="05000000000000000000" pitchFamily="2" charset="2"/>
              </a:rPr>
              <a:t> и др., 2013)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D4B1B-9456-4CFB-B6F8-617F2C61189F}"/>
              </a:ext>
            </a:extLst>
          </p:cNvPr>
          <p:cNvSpPr txBox="1"/>
          <p:nvPr/>
        </p:nvSpPr>
        <p:spPr>
          <a:xfrm>
            <a:off x="1748056" y="155545"/>
            <a:ext cx="1672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Главная фаза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2954D5-9F9C-4F11-916B-20FBEBECB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62" y="3320572"/>
            <a:ext cx="5577839" cy="3410428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D770222-6F3F-4247-B1C7-80CA1698511E}"/>
              </a:ext>
            </a:extLst>
          </p:cNvPr>
          <p:cNvCxnSpPr>
            <a:cxnSpLocks/>
          </p:cNvCxnSpPr>
          <p:nvPr/>
        </p:nvCxnSpPr>
        <p:spPr>
          <a:xfrm>
            <a:off x="3021262" y="2425700"/>
            <a:ext cx="3569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2CEAE46-C8BB-4011-9FDC-2A06F964ACA3}"/>
              </a:ext>
            </a:extLst>
          </p:cNvPr>
          <p:cNvCxnSpPr>
            <a:cxnSpLocks/>
          </p:cNvCxnSpPr>
          <p:nvPr/>
        </p:nvCxnSpPr>
        <p:spPr>
          <a:xfrm>
            <a:off x="2921000" y="3962400"/>
            <a:ext cx="1333500" cy="698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F686923-E37F-496E-B8BC-DF6A26C843F5}"/>
              </a:ext>
            </a:extLst>
          </p:cNvPr>
          <p:cNvCxnSpPr>
            <a:cxnSpLocks/>
          </p:cNvCxnSpPr>
          <p:nvPr/>
        </p:nvCxnSpPr>
        <p:spPr>
          <a:xfrm flipH="1">
            <a:off x="7367201" y="3429000"/>
            <a:ext cx="265499" cy="7315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46A518-786A-4A06-B00E-DC7EA4C7CA55}"/>
              </a:ext>
            </a:extLst>
          </p:cNvPr>
          <p:cNvSpPr txBox="1"/>
          <p:nvPr/>
        </p:nvSpPr>
        <p:spPr>
          <a:xfrm>
            <a:off x="8771242" y="3376678"/>
            <a:ext cx="3163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КПШ</a:t>
            </a:r>
            <a:r>
              <a:rPr lang="en-US" sz="1600" dirty="0"/>
              <a:t> </a:t>
            </a:r>
            <a:r>
              <a:rPr lang="en-US" sz="1600" b="1" i="1" dirty="0" err="1"/>
              <a:t>Kfs</a:t>
            </a:r>
            <a:r>
              <a:rPr lang="ru-RU" sz="1600" dirty="0"/>
              <a:t>, плагиоклаз</a:t>
            </a:r>
            <a:r>
              <a:rPr lang="en-US" sz="1600" dirty="0"/>
              <a:t> </a:t>
            </a:r>
            <a:r>
              <a:rPr lang="en-US" sz="1600" b="1" i="1" dirty="0"/>
              <a:t>Pl</a:t>
            </a:r>
            <a:r>
              <a:rPr lang="ru-RU" sz="1600" dirty="0"/>
              <a:t> (№20-29), альбит (№0-10), кварц</a:t>
            </a:r>
            <a:r>
              <a:rPr lang="en-US" sz="1600" dirty="0"/>
              <a:t> </a:t>
            </a:r>
            <a:r>
              <a:rPr lang="en-US" sz="1600" b="1" i="1" dirty="0"/>
              <a:t>Qtz</a:t>
            </a:r>
            <a:r>
              <a:rPr lang="ru-RU" sz="1600" dirty="0"/>
              <a:t>, роговая обманка</a:t>
            </a:r>
            <a:r>
              <a:rPr lang="en-US" sz="1600" dirty="0"/>
              <a:t> </a:t>
            </a:r>
            <a:r>
              <a:rPr lang="en-US" sz="1600" b="1" i="1" dirty="0"/>
              <a:t>Hb</a:t>
            </a:r>
            <a:r>
              <a:rPr lang="ru-RU" sz="1600" dirty="0"/>
              <a:t>, биотит</a:t>
            </a:r>
            <a:r>
              <a:rPr lang="en-US" sz="1600" dirty="0"/>
              <a:t> </a:t>
            </a:r>
            <a:r>
              <a:rPr lang="en-US" sz="1600" b="1" i="1" dirty="0" err="1"/>
              <a:t>Bt</a:t>
            </a:r>
            <a:r>
              <a:rPr lang="ru-RU" sz="1600" dirty="0"/>
              <a:t>, </a:t>
            </a:r>
            <a:r>
              <a:rPr lang="ru-RU" sz="1600" dirty="0" err="1"/>
              <a:t>фторапатит</a:t>
            </a:r>
            <a:r>
              <a:rPr lang="ru-RU" sz="1600" dirty="0"/>
              <a:t>, титанит, циркон</a:t>
            </a:r>
          </a:p>
          <a:p>
            <a:r>
              <a:rPr lang="ru-RU" sz="1600" dirty="0" err="1"/>
              <a:t>Граносиенит</a:t>
            </a:r>
            <a:r>
              <a:rPr lang="ru-RU" sz="1600" dirty="0"/>
              <a:t> главной фазы. Шлиф, николи скрещены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14EB2-71DC-4F2D-869C-402979D9CDA4}"/>
              </a:ext>
            </a:extLst>
          </p:cNvPr>
          <p:cNvSpPr txBox="1"/>
          <p:nvPr/>
        </p:nvSpPr>
        <p:spPr>
          <a:xfrm>
            <a:off x="787488" y="1778395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Kfs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AFA58E-90C3-45A1-B1B4-7B0C2BBA9263}"/>
              </a:ext>
            </a:extLst>
          </p:cNvPr>
          <p:cNvSpPr txBox="1"/>
          <p:nvPr/>
        </p:nvSpPr>
        <p:spPr>
          <a:xfrm>
            <a:off x="2086582" y="2331459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Pl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CE6EE-BEF2-4DC6-92DA-52E56EBA3C9F}"/>
              </a:ext>
            </a:extLst>
          </p:cNvPr>
          <p:cNvSpPr txBox="1"/>
          <p:nvPr/>
        </p:nvSpPr>
        <p:spPr>
          <a:xfrm>
            <a:off x="2307151" y="4443787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011BB1-0B6F-4F4D-8A91-E51C931A06FE}"/>
              </a:ext>
            </a:extLst>
          </p:cNvPr>
          <p:cNvSpPr txBox="1"/>
          <p:nvPr/>
        </p:nvSpPr>
        <p:spPr>
          <a:xfrm>
            <a:off x="1892324" y="3735298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Bt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7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6C9E1-25D5-4195-AB72-A4D134B4C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49644" y="1852679"/>
            <a:ext cx="5933912" cy="304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D4B1B-9456-4CFB-B6F8-617F2C61189F}"/>
              </a:ext>
            </a:extLst>
          </p:cNvPr>
          <p:cNvSpPr txBox="1"/>
          <p:nvPr/>
        </p:nvSpPr>
        <p:spPr>
          <a:xfrm>
            <a:off x="83799" y="15754"/>
            <a:ext cx="1672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Главная фаза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14EB2-71DC-4F2D-869C-402979D9CDA4}"/>
              </a:ext>
            </a:extLst>
          </p:cNvPr>
          <p:cNvSpPr txBox="1"/>
          <p:nvPr/>
        </p:nvSpPr>
        <p:spPr>
          <a:xfrm>
            <a:off x="787488" y="1778395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Kfs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AFA58E-90C3-45A1-B1B4-7B0C2BBA9263}"/>
              </a:ext>
            </a:extLst>
          </p:cNvPr>
          <p:cNvSpPr txBox="1"/>
          <p:nvPr/>
        </p:nvSpPr>
        <p:spPr>
          <a:xfrm>
            <a:off x="2086582" y="2331459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Pl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CE6EE-BEF2-4DC6-92DA-52E56EBA3C9F}"/>
              </a:ext>
            </a:extLst>
          </p:cNvPr>
          <p:cNvSpPr txBox="1"/>
          <p:nvPr/>
        </p:nvSpPr>
        <p:spPr>
          <a:xfrm>
            <a:off x="2307151" y="4443787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011BB1-0B6F-4F4D-8A91-E51C931A06FE}"/>
              </a:ext>
            </a:extLst>
          </p:cNvPr>
          <p:cNvSpPr txBox="1"/>
          <p:nvPr/>
        </p:nvSpPr>
        <p:spPr>
          <a:xfrm>
            <a:off x="1892324" y="3735298"/>
            <a:ext cx="49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Bt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37CC9D-C665-463D-9BA9-813F2E6F1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8"/>
          <a:stretch/>
        </p:blipFill>
        <p:spPr>
          <a:xfrm>
            <a:off x="3013578" y="234372"/>
            <a:ext cx="4800808" cy="33449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F74F2FFB-F84E-41A0-B0D2-07C83C3C82B7}"/>
              </a:ext>
            </a:extLst>
          </p:cNvPr>
          <p:cNvSpPr/>
          <p:nvPr/>
        </p:nvSpPr>
        <p:spPr>
          <a:xfrm>
            <a:off x="5029106" y="1737659"/>
            <a:ext cx="1519114" cy="793305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BC1E33-7162-4825-ABC9-99430621D3EF}"/>
              </a:ext>
            </a:extLst>
          </p:cNvPr>
          <p:cNvSpPr txBox="1"/>
          <p:nvPr/>
        </p:nvSpPr>
        <p:spPr>
          <a:xfrm>
            <a:off x="2310807" y="41486"/>
            <a:ext cx="321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ym typeface="Wingdings" panose="05000000000000000000" pitchFamily="2" charset="2"/>
              </a:rPr>
              <a:t>(</a:t>
            </a:r>
            <a:r>
              <a:rPr lang="en-US" dirty="0">
                <a:sym typeface="Wingdings" panose="05000000000000000000" pitchFamily="2" charset="2"/>
              </a:rPr>
              <a:t>Hawthorne et al., 2013)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C2C7D1-7DB8-49A1-8F30-A84EB9C5E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49" y="124336"/>
            <a:ext cx="4050518" cy="39048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0E62C9-8CC4-47D7-A74C-655B7BD785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9" b="49867"/>
          <a:stretch/>
        </p:blipFill>
        <p:spPr>
          <a:xfrm>
            <a:off x="4018497" y="3768363"/>
            <a:ext cx="3920628" cy="288772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79B962E-0471-4333-AE90-77BF7345285D}"/>
              </a:ext>
            </a:extLst>
          </p:cNvPr>
          <p:cNvSpPr/>
          <p:nvPr/>
        </p:nvSpPr>
        <p:spPr>
          <a:xfrm rot="17452446">
            <a:off x="-783747" y="2740096"/>
            <a:ext cx="3850239" cy="448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EF9197D-6C13-4F08-8B17-D11701E7C781}"/>
              </a:ext>
            </a:extLst>
          </p:cNvPr>
          <p:cNvGrpSpPr/>
          <p:nvPr/>
        </p:nvGrpSpPr>
        <p:grpSpPr>
          <a:xfrm>
            <a:off x="140862" y="3743518"/>
            <a:ext cx="3853298" cy="2860281"/>
            <a:chOff x="-647423" y="3735298"/>
            <a:chExt cx="4807756" cy="3568770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F00C0E1-9DF4-4913-AA48-B07839DBB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31" t="67133"/>
            <a:stretch/>
          </p:blipFill>
          <p:spPr>
            <a:xfrm>
              <a:off x="-647423" y="3735298"/>
              <a:ext cx="4807756" cy="3568770"/>
            </a:xfrm>
            <a:prstGeom prst="rect">
              <a:avLst/>
            </a:prstGeom>
          </p:spPr>
        </p:pic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2D3FE71-EB26-4D48-8501-F26ED30C6866}"/>
                </a:ext>
              </a:extLst>
            </p:cNvPr>
            <p:cNvCxnSpPr>
              <a:cxnSpLocks/>
            </p:cNvCxnSpPr>
            <p:nvPr/>
          </p:nvCxnSpPr>
          <p:spPr>
            <a:xfrm>
              <a:off x="-413008" y="7077357"/>
              <a:ext cx="1051911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4C608B1-2355-4584-AEC8-89646AF833D9}"/>
                </a:ext>
              </a:extLst>
            </p:cNvPr>
            <p:cNvSpPr txBox="1"/>
            <p:nvPr/>
          </p:nvSpPr>
          <p:spPr>
            <a:xfrm>
              <a:off x="-290071" y="6471936"/>
              <a:ext cx="1163389" cy="49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30 см</a:t>
              </a: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227C396-AFA7-4CE3-925C-53905B3878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47"/>
          <a:stretch/>
        </p:blipFill>
        <p:spPr>
          <a:xfrm>
            <a:off x="8218795" y="4192877"/>
            <a:ext cx="3332108" cy="2512282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32D1693C-9F90-45AD-A05E-803A4321389F}"/>
              </a:ext>
            </a:extLst>
          </p:cNvPr>
          <p:cNvSpPr/>
          <p:nvPr/>
        </p:nvSpPr>
        <p:spPr>
          <a:xfrm>
            <a:off x="11013349" y="4872681"/>
            <a:ext cx="650195" cy="339542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5DB6FE9-34F9-4BE6-BE3E-301EE8186319}"/>
              </a:ext>
            </a:extLst>
          </p:cNvPr>
          <p:cNvSpPr/>
          <p:nvPr/>
        </p:nvSpPr>
        <p:spPr>
          <a:xfrm>
            <a:off x="10969558" y="5214974"/>
            <a:ext cx="1259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ym typeface="Wingdings" panose="05000000000000000000" pitchFamily="2" charset="2"/>
              </a:rPr>
              <a:t>Давление, </a:t>
            </a:r>
            <a:endParaRPr lang="en-US" dirty="0">
              <a:sym typeface="Wingdings" panose="05000000000000000000" pitchFamily="2" charset="2"/>
            </a:endParaRPr>
          </a:p>
          <a:p>
            <a:pPr algn="r"/>
            <a:r>
              <a:rPr lang="ru-RU" dirty="0" err="1">
                <a:sym typeface="Wingdings" panose="05000000000000000000" pitchFamily="2" charset="2"/>
              </a:rPr>
              <a:t>кбар</a:t>
            </a:r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0CDA66-9B20-4E70-B780-C494A59D0551}"/>
              </a:ext>
            </a:extLst>
          </p:cNvPr>
          <p:cNvSpPr txBox="1"/>
          <p:nvPr/>
        </p:nvSpPr>
        <p:spPr>
          <a:xfrm>
            <a:off x="8880315" y="4141665"/>
            <a:ext cx="208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ym typeface="Wingdings" panose="05000000000000000000" pitchFamily="2" charset="2"/>
              </a:rPr>
              <a:t>(</a:t>
            </a:r>
            <a:r>
              <a:rPr lang="ru-RU" dirty="0" err="1">
                <a:sym typeface="Wingdings" panose="05000000000000000000" pitchFamily="2" charset="2"/>
              </a:rPr>
              <a:t>Ферштатер</a:t>
            </a:r>
            <a:r>
              <a:rPr lang="ru-RU" dirty="0">
                <a:sym typeface="Wingdings" panose="05000000000000000000" pitchFamily="2" charset="2"/>
              </a:rPr>
              <a:t>, 1987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4B1199-0616-478D-B648-BD1316FDF5E2}"/>
              </a:ext>
            </a:extLst>
          </p:cNvPr>
          <p:cNvSpPr txBox="1"/>
          <p:nvPr/>
        </p:nvSpPr>
        <p:spPr>
          <a:xfrm>
            <a:off x="11411017" y="6455664"/>
            <a:ext cx="7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  <a:r>
              <a:rPr lang="en-US" dirty="0"/>
              <a:t>/</a:t>
            </a:r>
            <a:r>
              <a:rPr lang="ru-RU" dirty="0"/>
              <a:t>27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E1EFFC82-0BE0-4D9F-BEA8-57194B164371}"/>
              </a:ext>
            </a:extLst>
          </p:cNvPr>
          <p:cNvSpPr/>
          <p:nvPr/>
        </p:nvSpPr>
        <p:spPr>
          <a:xfrm>
            <a:off x="9713118" y="5900737"/>
            <a:ext cx="831553" cy="404105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990EC1C3-DB90-4BF7-8F50-C2CA155437B3}"/>
              </a:ext>
            </a:extLst>
          </p:cNvPr>
          <p:cNvSpPr/>
          <p:nvPr/>
        </p:nvSpPr>
        <p:spPr>
          <a:xfrm>
            <a:off x="8511923" y="1560670"/>
            <a:ext cx="1362025" cy="686581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418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8451</TotalTime>
  <Words>4036</Words>
  <Application>Microsoft Office PowerPoint</Application>
  <PresentationFormat>Широкоэкранный</PresentationFormat>
  <Paragraphs>476</Paragraphs>
  <Slides>35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Кисельников Юрий Вячеславович</dc:creator>
  <cp:lastModifiedBy>Кисельников Юрий Вячеславович</cp:lastModifiedBy>
  <cp:revision>741</cp:revision>
  <dcterms:created xsi:type="dcterms:W3CDTF">2026-03-24T11:34:08Z</dcterms:created>
  <dcterms:modified xsi:type="dcterms:W3CDTF">2026-04-18T18:50:29Z</dcterms:modified>
</cp:coreProperties>
</file>