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9" r:id="rId4"/>
    <p:sldId id="260" r:id="rId5"/>
    <p:sldId id="310" r:id="rId6"/>
    <p:sldId id="287" r:id="rId7"/>
    <p:sldId id="274" r:id="rId8"/>
    <p:sldId id="262" r:id="rId9"/>
    <p:sldId id="315" r:id="rId10"/>
    <p:sldId id="313" r:id="rId11"/>
    <p:sldId id="314" r:id="rId12"/>
    <p:sldId id="311" r:id="rId13"/>
    <p:sldId id="317" r:id="rId14"/>
    <p:sldId id="272" r:id="rId15"/>
    <p:sldId id="270" r:id="rId16"/>
    <p:sldId id="265" r:id="rId17"/>
    <p:sldId id="273" r:id="rId18"/>
    <p:sldId id="271" r:id="rId19"/>
    <p:sldId id="267" r:id="rId20"/>
    <p:sldId id="281" r:id="rId21"/>
    <p:sldId id="258" r:id="rId22"/>
    <p:sldId id="266" r:id="rId23"/>
    <p:sldId id="316" r:id="rId24"/>
  </p:sldIdLst>
  <p:sldSz cx="18288000" cy="10287000"/>
  <p:notesSz cx="6858000" cy="9144000"/>
  <p:embeddedFontLst>
    <p:embeddedFont>
      <p:font typeface="Helvetica World" panose="020B0604020202020204" charset="-128"/>
      <p:regular r:id="rId26"/>
    </p:embeddedFont>
    <p:embeddedFont>
      <p:font typeface="Helvetica World Bold" panose="020B0604020202020204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6397" autoAdjust="0"/>
  </p:normalViewPr>
  <p:slideViewPr>
    <p:cSldViewPr>
      <p:cViewPr varScale="1">
        <p:scale>
          <a:sx n="29" d="100"/>
          <a:sy n="29" d="100"/>
        </p:scale>
        <p:origin x="15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724C7-6F18-4EFB-90DA-3E9FC4CF06E5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28087-A8EE-4B57-A95A-640AA4BAA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06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6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45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54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35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850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2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584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07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3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986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85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29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2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0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61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68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657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98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28087-A8EE-4B57-A95A-640AA4BAA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6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3C178-3869-4BCE-9D79-65844C4543D9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5AFB2-1C15-4EB9-9C5D-ADABA8622C7A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AFAF2-5A9A-4A3C-9B3C-8FDA826F660C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1A13-99D5-484E-B2C4-A1EE2263661B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DCCA-565A-420F-8FA7-2C5E73D87334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286F-3644-4788-934A-4868843EDA9B}" type="datetime1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11ABB-CFD6-43FC-A931-43AFA7C50A24}" type="datetime1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CF6B-825A-49B3-A9F7-81A6717284F9}" type="datetime1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D3630-7113-4A06-B461-ECA83FC14658}" type="datetime1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330D-FD80-418D-BA3E-7F6F0BD0B8D7}" type="datetime1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E2A19-1A19-44E6-8101-7BEF44F18C54}" type="datetime1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1E1DC-F6D8-4B03-9E1D-BA9693C63179}" type="datetime1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sv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971157" y="1785450"/>
            <a:ext cx="243686" cy="243686"/>
          </a:xfrm>
          <a:custGeom>
            <a:avLst/>
            <a:gdLst/>
            <a:ahLst/>
            <a:cxnLst/>
            <a:rect l="l" t="t" r="r" b="b"/>
            <a:pathLst>
              <a:path w="243686" h="243686">
                <a:moveTo>
                  <a:pt x="0" y="0"/>
                </a:moveTo>
                <a:lnTo>
                  <a:pt x="243686" y="0"/>
                </a:lnTo>
                <a:lnTo>
                  <a:pt x="243686" y="243686"/>
                </a:lnTo>
                <a:lnTo>
                  <a:pt x="0" y="243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43E25-7B0C-438E-8BC8-21E7EF7FB717}"/>
              </a:ext>
            </a:extLst>
          </p:cNvPr>
          <p:cNvSpPr txBox="1"/>
          <p:nvPr/>
        </p:nvSpPr>
        <p:spPr>
          <a:xfrm>
            <a:off x="7424490" y="5815483"/>
            <a:ext cx="1059681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С.А. Дьякова, Н.Д., Сергеева, А.В. Куликова, К.Р. </a:t>
            </a:r>
            <a:r>
              <a:rPr lang="ru-RU" sz="2800" b="1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Миннебаев</a:t>
            </a:r>
            <a:endParaRPr lang="ru-RU" sz="2800" b="1" dirty="0"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</a:endParaRPr>
          </a:p>
          <a:p>
            <a:endParaRPr lang="ru-RU" sz="2800" dirty="0"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</a:endParaRPr>
          </a:p>
          <a:p>
            <a:r>
              <a:rPr lang="ru-RU" sz="28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Институт геологии Уфимского федерального исследовательского центра РАН, г. Уфа</a:t>
            </a:r>
          </a:p>
          <a:p>
            <a:endParaRPr lang="ru-RU" sz="2800" dirty="0"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</a:endParaRPr>
          </a:p>
          <a:p>
            <a:r>
              <a:rPr lang="ru-RU" sz="28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Научно-образовательный центр «</a:t>
            </a:r>
            <a:r>
              <a:rPr lang="ru-RU" sz="28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Геотермохронология</a:t>
            </a:r>
            <a:r>
              <a:rPr lang="ru-RU" sz="28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» Института геологии и нефтегазовых технологий Казанского (Приволжского) федерального университета, Казань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0B9FE02-83CF-4509-A1ED-59CA244812C9}"/>
              </a:ext>
            </a:extLst>
          </p:cNvPr>
          <p:cNvSpPr txBox="1"/>
          <p:nvPr/>
        </p:nvSpPr>
        <p:spPr>
          <a:xfrm>
            <a:off x="266700" y="3239997"/>
            <a:ext cx="17754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СТАРОПЕТРОВСКАЯ СВИТА КАИРОВСКОЙ СЕРИИ ВЕНДА ВОЛГО-УРАЛЬСКОЙ ОБЛАСТИ – ИСТОЧНИКИ СНОСА ПО ДАННЫМ ПЕТРОГРАФИИ И ЛОКАЛЬНОГО U-PB ДАТИРОВАНИЯ ЦИРКОНА</a:t>
            </a:r>
          </a:p>
        </p:txBody>
      </p:sp>
      <p:pic>
        <p:nvPicPr>
          <p:cNvPr id="9" name="Рисунок 8" descr="Изображение выглядит как мультфильм, круг, графическая вста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01FA62BF-EC06-443F-B319-623E0E3F7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64" y="5815483"/>
            <a:ext cx="4103048" cy="2028444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E4D8EA9-A10F-4F48-9B01-172174263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99623"/>
            <a:ext cx="14020800" cy="201154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4B50B73-8BD6-4C06-AB23-8B384E037E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3"/>
          <a:stretch/>
        </p:blipFill>
        <p:spPr>
          <a:xfrm>
            <a:off x="1752600" y="8376199"/>
            <a:ext cx="5029200" cy="15746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ACA16904-1B31-4A6C-8C3C-43555F89FB77}"/>
              </a:ext>
            </a:extLst>
          </p:cNvPr>
          <p:cNvGrpSpPr/>
          <p:nvPr/>
        </p:nvGrpSpPr>
        <p:grpSpPr>
          <a:xfrm>
            <a:off x="291961" y="266700"/>
            <a:ext cx="9918840" cy="1154333"/>
            <a:chOff x="0" y="0"/>
            <a:chExt cx="1848623" cy="1133913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4D60D83-590B-4D91-8477-19257D5078DC}"/>
                </a:ext>
              </a:extLst>
            </p:cNvPr>
            <p:cNvSpPr/>
            <p:nvPr/>
          </p:nvSpPr>
          <p:spPr>
            <a:xfrm>
              <a:off x="0" y="0"/>
              <a:ext cx="1848623" cy="1133913"/>
            </a:xfrm>
            <a:custGeom>
              <a:avLst/>
              <a:gdLst/>
              <a:ahLst/>
              <a:cxnLst/>
              <a:rect l="l" t="t" r="r" b="b"/>
              <a:pathLst>
                <a:path w="1848623" h="1133913">
                  <a:moveTo>
                    <a:pt x="0" y="0"/>
                  </a:moveTo>
                  <a:lnTo>
                    <a:pt x="1848623" y="0"/>
                  </a:lnTo>
                  <a:lnTo>
                    <a:pt x="1848623" y="1133913"/>
                  </a:lnTo>
                  <a:lnTo>
                    <a:pt x="0" y="1133913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99FB42DA-0DC5-4EB6-8F1C-414AFC004486}"/>
                </a:ext>
              </a:extLst>
            </p:cNvPr>
            <p:cNvSpPr txBox="1"/>
            <p:nvPr/>
          </p:nvSpPr>
          <p:spPr>
            <a:xfrm>
              <a:off x="0" y="-38100"/>
              <a:ext cx="1848623" cy="1172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0BCB963F-1A14-46C2-9E42-DC92741DCA62}"/>
              </a:ext>
            </a:extLst>
          </p:cNvPr>
          <p:cNvSpPr txBox="1"/>
          <p:nvPr/>
        </p:nvSpPr>
        <p:spPr>
          <a:xfrm>
            <a:off x="603181" y="580192"/>
            <a:ext cx="9296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Скв. 4 </a:t>
            </a:r>
            <a:r>
              <a:rPr lang="ru-RU" sz="4400" b="1" dirty="0" err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Аслыкульская</a:t>
            </a:r>
            <a:endParaRPr lang="en-US" sz="4400" b="1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pic>
        <p:nvPicPr>
          <p:cNvPr id="9" name="Рисунок 8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DD7E7A3-4FBB-4B2F-BFFB-2C911301E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7063" r="50532" b="7854"/>
          <a:stretch/>
        </p:blipFill>
        <p:spPr>
          <a:xfrm>
            <a:off x="-4011" y="4527314"/>
            <a:ext cx="6409212" cy="573169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EE22CB9-356E-4685-B80D-B85CC00BF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7"/>
          <a:stretch/>
        </p:blipFill>
        <p:spPr>
          <a:xfrm>
            <a:off x="13255406" y="-4430"/>
            <a:ext cx="5093197" cy="10291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5ACF0C-126C-457E-AF86-F7A78934CF3E}"/>
              </a:ext>
            </a:extLst>
          </p:cNvPr>
          <p:cNvSpPr txBox="1"/>
          <p:nvPr/>
        </p:nvSpPr>
        <p:spPr>
          <a:xfrm>
            <a:off x="3886200" y="4728268"/>
            <a:ext cx="5649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полевошпато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-кварцевые песчаники;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 –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мезомиктовые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кварцевые песчаники;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6 – граувакковые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аркозы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11 – полевошпатовые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граувакки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Рисунок 1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E3053F6-3F28-4BF0-8E88-DD4A17A2A4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1" r="63803"/>
          <a:stretch/>
        </p:blipFill>
        <p:spPr>
          <a:xfrm>
            <a:off x="9296400" y="190500"/>
            <a:ext cx="4094203" cy="99275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8DB6495-D16C-4F0A-B695-8773E2313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15" y="1511956"/>
            <a:ext cx="4159163" cy="31193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F00C4D-F741-4332-BF64-1606BBD41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1" y="1511956"/>
            <a:ext cx="4159163" cy="31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Галька, на открытом воздухе, камень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2DE72809-8D6A-43ED-ADF9-496BCADDB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2" y="230366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Изображение выглядит как на открытом воздухе, снег, камень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155E14D8-8D99-4172-A534-AEC5E92D2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02" y="254198"/>
            <a:ext cx="4572001" cy="3429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B8224AA-6584-45BC-9D43-154AE7F606E2}"/>
              </a:ext>
            </a:extLst>
          </p:cNvPr>
          <p:cNvCxnSpPr>
            <a:cxnSpLocks/>
          </p:cNvCxnSpPr>
          <p:nvPr/>
        </p:nvCxnSpPr>
        <p:spPr>
          <a:xfrm flipV="1">
            <a:off x="11734801" y="2291935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56B80BA-57C3-4DE9-A43C-D1A1924F8F6F}"/>
              </a:ext>
            </a:extLst>
          </p:cNvPr>
          <p:cNvCxnSpPr>
            <a:cxnSpLocks/>
          </p:cNvCxnSpPr>
          <p:nvPr/>
        </p:nvCxnSpPr>
        <p:spPr>
          <a:xfrm flipV="1">
            <a:off x="12782551" y="2444335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AD2B983-4E93-453D-BB9B-4EC6393BC923}"/>
              </a:ext>
            </a:extLst>
          </p:cNvPr>
          <p:cNvCxnSpPr>
            <a:cxnSpLocks/>
          </p:cNvCxnSpPr>
          <p:nvPr/>
        </p:nvCxnSpPr>
        <p:spPr>
          <a:xfrm flipV="1">
            <a:off x="13953811" y="2273963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на открытом воздухе, земля, лист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D9FB26A8-4310-4716-8E90-063F0FBBF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1" y="230366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Изображение выглядит как снег, на открытом воздухе, земля, зима&#10;&#10;Автоматически созданное описание">
            <a:extLst>
              <a:ext uri="{FF2B5EF4-FFF2-40B4-BE49-F238E27FC236}">
                <a16:creationId xmlns:a16="http://schemas.microsoft.com/office/drawing/2014/main" id="{12BF837B-F5CC-448B-87CE-999FEF8C02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0" y="3490932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Изображение выглядит как риф, вода, камень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3C5DE34C-3580-4325-A3B9-40C1755C1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" y="6743699"/>
            <a:ext cx="4572001" cy="3429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9C06DA-7581-4914-BE9C-E4A2E435CF44}"/>
              </a:ext>
            </a:extLst>
          </p:cNvPr>
          <p:cNvSpPr txBox="1"/>
          <p:nvPr/>
        </p:nvSpPr>
        <p:spPr>
          <a:xfrm>
            <a:off x="4687085" y="230365"/>
            <a:ext cx="2137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Гл. 2697.4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285AE9-E7C4-47BC-91A9-98C2BF716797}"/>
              </a:ext>
            </a:extLst>
          </p:cNvPr>
          <p:cNvSpPr txBox="1"/>
          <p:nvPr/>
        </p:nvSpPr>
        <p:spPr>
          <a:xfrm>
            <a:off x="15876130" y="230366"/>
            <a:ext cx="1796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Гл. 2626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2D03A32-9E41-4809-8ECF-7E09D2F592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2402" y="3581638"/>
            <a:ext cx="10494398" cy="64826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B9053B-8012-49BC-92CA-847E28F4A571}"/>
              </a:ext>
            </a:extLst>
          </p:cNvPr>
          <p:cNvSpPr txBox="1"/>
          <p:nvPr/>
        </p:nvSpPr>
        <p:spPr>
          <a:xfrm>
            <a:off x="17719242" y="954881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311149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ACA16904-1B31-4A6C-8C3C-43555F89FB77}"/>
              </a:ext>
            </a:extLst>
          </p:cNvPr>
          <p:cNvGrpSpPr/>
          <p:nvPr/>
        </p:nvGrpSpPr>
        <p:grpSpPr>
          <a:xfrm>
            <a:off x="291961" y="190500"/>
            <a:ext cx="9918840" cy="1295401"/>
            <a:chOff x="0" y="0"/>
            <a:chExt cx="1848623" cy="1133913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44D60D83-590B-4D91-8477-19257D5078DC}"/>
                </a:ext>
              </a:extLst>
            </p:cNvPr>
            <p:cNvSpPr/>
            <p:nvPr/>
          </p:nvSpPr>
          <p:spPr>
            <a:xfrm>
              <a:off x="0" y="0"/>
              <a:ext cx="1848623" cy="1133913"/>
            </a:xfrm>
            <a:custGeom>
              <a:avLst/>
              <a:gdLst/>
              <a:ahLst/>
              <a:cxnLst/>
              <a:rect l="l" t="t" r="r" b="b"/>
              <a:pathLst>
                <a:path w="1848623" h="1133913">
                  <a:moveTo>
                    <a:pt x="0" y="0"/>
                  </a:moveTo>
                  <a:lnTo>
                    <a:pt x="1848623" y="0"/>
                  </a:lnTo>
                  <a:lnTo>
                    <a:pt x="1848623" y="1133913"/>
                  </a:lnTo>
                  <a:lnTo>
                    <a:pt x="0" y="1133913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99FB42DA-0DC5-4EB6-8F1C-414AFC004486}"/>
                </a:ext>
              </a:extLst>
            </p:cNvPr>
            <p:cNvSpPr txBox="1"/>
            <p:nvPr/>
          </p:nvSpPr>
          <p:spPr>
            <a:xfrm>
              <a:off x="0" y="-38100"/>
              <a:ext cx="1848623" cy="1172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5" name="TextBox 9">
            <a:extLst>
              <a:ext uri="{FF2B5EF4-FFF2-40B4-BE49-F238E27FC236}">
                <a16:creationId xmlns:a16="http://schemas.microsoft.com/office/drawing/2014/main" id="{0BCB963F-1A14-46C2-9E42-DC92741DCA62}"/>
              </a:ext>
            </a:extLst>
          </p:cNvPr>
          <p:cNvSpPr txBox="1"/>
          <p:nvPr/>
        </p:nvSpPr>
        <p:spPr>
          <a:xfrm>
            <a:off x="603181" y="523685"/>
            <a:ext cx="9296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Скв. 40 Красноусольская</a:t>
            </a:r>
            <a:endParaRPr lang="en-US" sz="4400" b="1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pic>
        <p:nvPicPr>
          <p:cNvPr id="7" name="Рисунок 6" descr="Изображение выглядит как текст, снимок экрана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6C04C678-AD0D-41A2-AEAF-2E8927613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7056"/>
            <a:ext cx="7839456" cy="10219944"/>
          </a:xfrm>
          <a:prstGeom prst="rect">
            <a:avLst/>
          </a:prstGeom>
        </p:spPr>
      </p:pic>
      <p:pic>
        <p:nvPicPr>
          <p:cNvPr id="8" name="Рисунок 7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DDBA843-DF41-4F7F-8A36-AF00D9DD3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9" t="8326" r="-476" b="5316"/>
          <a:stretch/>
        </p:blipFill>
        <p:spPr>
          <a:xfrm>
            <a:off x="89510" y="3819580"/>
            <a:ext cx="7453974" cy="646742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ешок, аксессуар, строчить&#10;&#10;Автоматически созданное описание">
            <a:extLst>
              <a:ext uri="{FF2B5EF4-FFF2-40B4-BE49-F238E27FC236}">
                <a16:creationId xmlns:a16="http://schemas.microsoft.com/office/drawing/2014/main" id="{F4AC629B-52E0-4578-85E0-D47DB5327A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6" b="30144"/>
          <a:stretch/>
        </p:blipFill>
        <p:spPr>
          <a:xfrm>
            <a:off x="5567981" y="2185961"/>
            <a:ext cx="3760673" cy="37726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иль&#10;&#10;Автоматически созданное описание">
            <a:extLst>
              <a:ext uri="{FF2B5EF4-FFF2-40B4-BE49-F238E27FC236}">
                <a16:creationId xmlns:a16="http://schemas.microsoft.com/office/drawing/2014/main" id="{12173B70-6A74-402A-8C5B-FD95E71329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3583" r="7108" b="22713"/>
          <a:stretch/>
        </p:blipFill>
        <p:spPr>
          <a:xfrm>
            <a:off x="7150286" y="5889149"/>
            <a:ext cx="3432447" cy="31623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41463A-E877-4107-B996-778A2436C7C7}"/>
              </a:ext>
            </a:extLst>
          </p:cNvPr>
          <p:cNvSpPr txBox="1"/>
          <p:nvPr/>
        </p:nvSpPr>
        <p:spPr>
          <a:xfrm>
            <a:off x="291961" y="1734525"/>
            <a:ext cx="7764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4 – </a:t>
            </a:r>
            <a:r>
              <a:rPr lang="ru-RU" sz="2800" b="1" dirty="0" err="1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мезомиктовые</a:t>
            </a:r>
            <a:r>
              <a:rPr lang="ru-RU" sz="2800" b="1" dirty="0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 кварцевые песчаники; 5 – собственно </a:t>
            </a:r>
            <a:r>
              <a:rPr lang="ru-RU" sz="2800" b="1" dirty="0" err="1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аркозы</a:t>
            </a:r>
            <a:r>
              <a:rPr lang="ru-RU" sz="2800" b="1" dirty="0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;  </a:t>
            </a:r>
          </a:p>
          <a:p>
            <a:r>
              <a:rPr lang="ru-RU" sz="2800" b="1" dirty="0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6 – граувакковые </a:t>
            </a:r>
            <a:r>
              <a:rPr lang="ru-RU" sz="2800" b="1" dirty="0" err="1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аркозы</a:t>
            </a:r>
            <a:r>
              <a:rPr lang="ru-RU" sz="2800" b="1" dirty="0"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1D82BA-327C-43B9-870E-066D9B5F11BA}"/>
              </a:ext>
            </a:extLst>
          </p:cNvPr>
          <p:cNvSpPr txBox="1"/>
          <p:nvPr/>
        </p:nvSpPr>
        <p:spPr>
          <a:xfrm>
            <a:off x="121882" y="962881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918829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B13DB4-F8F6-4572-B9D3-6B6FF76180D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6858000" cy="99945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85524-A44F-49A9-8E2C-87667ACD7861}"/>
              </a:ext>
            </a:extLst>
          </p:cNvPr>
          <p:cNvSpPr txBox="1"/>
          <p:nvPr/>
        </p:nvSpPr>
        <p:spPr>
          <a:xfrm>
            <a:off x="7696200" y="3086100"/>
            <a:ext cx="9906000" cy="3231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solidFill>
                  <a:srgbClr val="000000"/>
                </a:solidFill>
                <a:effectLst/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Микрофотографии шлифа 2657. </a:t>
            </a:r>
            <a:endParaRPr lang="ru-RU" sz="2000" dirty="0">
              <a:effectLst/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solidFill>
                  <a:srgbClr val="000000"/>
                </a:solidFill>
                <a:effectLst/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А – общий вид шлифа (увеличение 2Х);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solidFill>
                  <a:srgbClr val="000000"/>
                </a:solidFill>
                <a:effectLst/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Б – песчаный прослой (увеличение 4Х);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solidFill>
                  <a:srgbClr val="000000"/>
                </a:solidFill>
                <a:effectLst/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В – карбонатный цемент в песчаном прослое и пиритовые скопления (увеличение 10Х),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0" i="0" dirty="0">
                <a:solidFill>
                  <a:srgbClr val="000000"/>
                </a:solidFill>
                <a:effectLst/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Г – скопления пирита (увеличение 20Х). </a:t>
            </a:r>
            <a:endParaRPr lang="ru-RU" sz="2000" dirty="0">
              <a:effectLst/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8AEE79-1F1B-41A4-BF48-FDEFF7BA8A39}"/>
              </a:ext>
            </a:extLst>
          </p:cNvPr>
          <p:cNvSpPr txBox="1"/>
          <p:nvPr/>
        </p:nvSpPr>
        <p:spPr>
          <a:xfrm>
            <a:off x="17659175" y="21963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47017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CE44DA4-635B-44D7-87AF-B0E372CFE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808" b="26389"/>
          <a:stretch/>
        </p:blipFill>
        <p:spPr bwMode="auto">
          <a:xfrm>
            <a:off x="9243852" y="465496"/>
            <a:ext cx="5113949" cy="963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5398BA2-FD26-4D1C-8C1A-C7910D08A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/>
          <a:stretch/>
        </p:blipFill>
        <p:spPr>
          <a:xfrm>
            <a:off x="3733800" y="342900"/>
            <a:ext cx="4670270" cy="9688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2570C6-F143-417C-A371-E1E22C9FC220}"/>
              </a:ext>
            </a:extLst>
          </p:cNvPr>
          <p:cNvSpPr txBox="1"/>
          <p:nvPr/>
        </p:nvSpPr>
        <p:spPr>
          <a:xfrm>
            <a:off x="17719242" y="954881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14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158DF5B8-ECDF-4D26-A1C3-EDEE0A54A764}"/>
              </a:ext>
            </a:extLst>
          </p:cNvPr>
          <p:cNvSpPr txBox="1"/>
          <p:nvPr/>
        </p:nvSpPr>
        <p:spPr>
          <a:xfrm>
            <a:off x="304800" y="1376151"/>
            <a:ext cx="356711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8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4 АСЛЫКУЛЬСКАЯ</a:t>
            </a:r>
            <a:endParaRPr lang="en-US" sz="28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7BAB97E6-77E5-4F7E-9E6E-EE8F7BE12A33}"/>
              </a:ext>
            </a:extLst>
          </p:cNvPr>
          <p:cNvSpPr txBox="1"/>
          <p:nvPr/>
        </p:nvSpPr>
        <p:spPr>
          <a:xfrm>
            <a:off x="14173200" y="1376150"/>
            <a:ext cx="3886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8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КРАСНОУСОЛЬСКАЯ</a:t>
            </a:r>
            <a:endParaRPr lang="en-US" sz="28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1" name="Звезда: 5 точек 10">
            <a:extLst>
              <a:ext uri="{FF2B5EF4-FFF2-40B4-BE49-F238E27FC236}">
                <a16:creationId xmlns:a16="http://schemas.microsoft.com/office/drawing/2014/main" id="{372774FC-D61B-401B-BD2B-D668BFBD62EE}"/>
              </a:ext>
            </a:extLst>
          </p:cNvPr>
          <p:cNvSpPr/>
          <p:nvPr/>
        </p:nvSpPr>
        <p:spPr>
          <a:xfrm>
            <a:off x="7467600" y="5676900"/>
            <a:ext cx="567267" cy="5905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F6ACB-1B5C-4ED1-8CF8-58D287C2DE70}"/>
              </a:ext>
            </a:extLst>
          </p:cNvPr>
          <p:cNvSpPr txBox="1"/>
          <p:nvPr/>
        </p:nvSpPr>
        <p:spPr>
          <a:xfrm>
            <a:off x="7935928" y="5898118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2697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33BF2C-3ED9-46E6-827D-D955E7A33016}"/>
              </a:ext>
            </a:extLst>
          </p:cNvPr>
          <p:cNvSpPr/>
          <p:nvPr/>
        </p:nvSpPr>
        <p:spPr>
          <a:xfrm>
            <a:off x="13639800" y="8189545"/>
            <a:ext cx="910953" cy="459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везда: 5 точек 1">
            <a:extLst>
              <a:ext uri="{FF2B5EF4-FFF2-40B4-BE49-F238E27FC236}">
                <a16:creationId xmlns:a16="http://schemas.microsoft.com/office/drawing/2014/main" id="{3A5183A8-FBDD-4F50-BFD2-B7DC07265FF6}"/>
              </a:ext>
            </a:extLst>
          </p:cNvPr>
          <p:cNvSpPr/>
          <p:nvPr/>
        </p:nvSpPr>
        <p:spPr>
          <a:xfrm>
            <a:off x="13258800" y="8058150"/>
            <a:ext cx="567267" cy="5905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F8CA7-797F-4684-B328-9D438F6AF79E}"/>
              </a:ext>
            </a:extLst>
          </p:cNvPr>
          <p:cNvSpPr txBox="1"/>
          <p:nvPr/>
        </p:nvSpPr>
        <p:spPr>
          <a:xfrm>
            <a:off x="13680739" y="8355568"/>
            <a:ext cx="1332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2889,5</a:t>
            </a:r>
          </a:p>
        </p:txBody>
      </p:sp>
    </p:spTree>
    <p:extLst>
      <p:ext uri="{BB962C8B-B14F-4D97-AF65-F5344CB8AC3E}">
        <p14:creationId xmlns:p14="http://schemas.microsoft.com/office/powerpoint/2010/main" val="64304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316BDE-6052-44AF-B496-9AD41232A425}"/>
              </a:ext>
            </a:extLst>
          </p:cNvPr>
          <p:cNvSpPr txBox="1"/>
          <p:nvPr/>
        </p:nvSpPr>
        <p:spPr>
          <a:xfrm>
            <a:off x="17780413" y="3007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C03976-AA72-4524-828C-33B521FB68E1}"/>
              </a:ext>
            </a:extLst>
          </p:cNvPr>
          <p:cNvSpPr txBox="1"/>
          <p:nvPr/>
        </p:nvSpPr>
        <p:spPr>
          <a:xfrm>
            <a:off x="519130" y="1050165"/>
            <a:ext cx="7924800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U-Pb изотопное датирование зерен циркона выполнено в НОЦ «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Геотермохронологии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» Института геологии и нефтегазовых технологий КФУ (г. Казань).</a:t>
            </a:r>
          </a:p>
          <a:p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</a:p>
          <a:p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Для проведения U-Pb датирования цирконов использовалась система лазерной абляции на основе эксимерного лазера (длина волны 193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нм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)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Analyte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Excite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(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Teledyne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Cetac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Technologies, США), соединенная с квадрупольным масс-спектрометром с ионизацией в индуктивно-связанной плазме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iCAP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Qс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(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Thermo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Fisher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Scientific, Германия). </a:t>
            </a:r>
          </a:p>
          <a:p>
            <a:endParaRPr lang="ru-RU" sz="2800" b="1" spc="-84" dirty="0"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В качестве газов-переносчиков были использованы: в лазерной установке –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He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и в масс-спектрометре –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Ar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жидкий.</a:t>
            </a:r>
            <a:r>
              <a:rPr lang="en-US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  <a:endParaRPr lang="ru-RU" sz="2800" b="1" spc="-84" dirty="0"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endParaRPr lang="ru-RU" sz="2800" b="1" spc="-84" dirty="0">
              <a:latin typeface="Helvetica World Bold"/>
              <a:ea typeface="Helvetica World Bold"/>
              <a:cs typeface="Helvetica World Bold"/>
              <a:sym typeface="Helvetica World Bold"/>
            </a:endParaRPr>
          </a:p>
          <a:p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Измерения, где </a:t>
            </a:r>
            <a:r>
              <a:rPr lang="ru-RU" sz="2800" b="1" spc="-84" dirty="0" err="1">
                <a:latin typeface="Helvetica World Bold"/>
                <a:ea typeface="Helvetica World Bold"/>
                <a:cs typeface="Helvetica World Bold"/>
                <a:sym typeface="Helvetica World Bold"/>
              </a:rPr>
              <a:t>дискордантность</a:t>
            </a:r>
            <a:r>
              <a:rPr lang="ru-RU" sz="2800" b="1" spc="-84" dirty="0">
                <a:latin typeface="Helvetica World Bold"/>
                <a:ea typeface="Helvetica World Bold"/>
                <a:cs typeface="Helvetica World Bold"/>
                <a:sym typeface="Helvetica World Bold"/>
              </a:rPr>
              <a:t> &gt;10% исключались из выборки. </a:t>
            </a:r>
          </a:p>
        </p:txBody>
      </p:sp>
      <p:sp>
        <p:nvSpPr>
          <p:cNvPr id="12" name="Стрелка: изогнутая вниз 11">
            <a:extLst>
              <a:ext uri="{FF2B5EF4-FFF2-40B4-BE49-F238E27FC236}">
                <a16:creationId xmlns:a16="http://schemas.microsoft.com/office/drawing/2014/main" id="{68CF0AD8-3AD1-4269-AFE1-0FE57AE6E22C}"/>
              </a:ext>
            </a:extLst>
          </p:cNvPr>
          <p:cNvSpPr/>
          <p:nvPr/>
        </p:nvSpPr>
        <p:spPr>
          <a:xfrm rot="5664637">
            <a:off x="16796460" y="5229875"/>
            <a:ext cx="1219200" cy="6096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 descr="3vEuoN36ctU.jpg">
            <a:extLst>
              <a:ext uri="{FF2B5EF4-FFF2-40B4-BE49-F238E27FC236}">
                <a16:creationId xmlns:a16="http://schemas.microsoft.com/office/drawing/2014/main" id="{AC9142D0-F1A9-4AD8-B06A-6855BA65A9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7451" y="1943100"/>
            <a:ext cx="2220255" cy="2960340"/>
          </a:xfrm>
          <a:prstGeom prst="rect">
            <a:avLst/>
          </a:prstGeom>
        </p:spPr>
      </p:pic>
      <p:pic>
        <p:nvPicPr>
          <p:cNvPr id="13" name="Рисунок 12" descr="IMG_20171023_150700.jpg">
            <a:extLst>
              <a:ext uri="{FF2B5EF4-FFF2-40B4-BE49-F238E27FC236}">
                <a16:creationId xmlns:a16="http://schemas.microsoft.com/office/drawing/2014/main" id="{8BAD8D5E-03AC-43B1-8F49-D028CCC551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838" t="4851" r="5113" b="19550"/>
          <a:stretch>
            <a:fillRect/>
          </a:stretch>
        </p:blipFill>
        <p:spPr>
          <a:xfrm>
            <a:off x="12743983" y="2360617"/>
            <a:ext cx="4159357" cy="2575148"/>
          </a:xfrm>
          <a:prstGeom prst="rect">
            <a:avLst/>
          </a:prstGeom>
        </p:spPr>
      </p:pic>
      <p:pic>
        <p:nvPicPr>
          <p:cNvPr id="14" name="Рисунок 13" descr="циркон.jpg">
            <a:extLst>
              <a:ext uri="{FF2B5EF4-FFF2-40B4-BE49-F238E27FC236}">
                <a16:creationId xmlns:a16="http://schemas.microsoft.com/office/drawing/2014/main" id="{FE6D894D-7FEF-4088-9133-50B2FEB1767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8400" t="20600" r="16001" b="19551"/>
          <a:stretch>
            <a:fillRect/>
          </a:stretch>
        </p:blipFill>
        <p:spPr>
          <a:xfrm>
            <a:off x="9271786" y="5055406"/>
            <a:ext cx="2620198" cy="27657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46FC72-C195-4397-8257-96960392E9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58"/>
          <a:stretch/>
        </p:blipFill>
        <p:spPr>
          <a:xfrm>
            <a:off x="12619425" y="5202671"/>
            <a:ext cx="4159357" cy="2836980"/>
          </a:xfrm>
          <a:prstGeom prst="rect">
            <a:avLst/>
          </a:prstGeom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16F32406-A44D-4734-9DC7-992EA8EA0C45}"/>
              </a:ext>
            </a:extLst>
          </p:cNvPr>
          <p:cNvSpPr/>
          <p:nvPr/>
        </p:nvSpPr>
        <p:spPr>
          <a:xfrm>
            <a:off x="11891984" y="3305017"/>
            <a:ext cx="666549" cy="468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1B208C79-BC8F-4709-83FB-0FBB9595A72F}"/>
              </a:ext>
            </a:extLst>
          </p:cNvPr>
          <p:cNvSpPr/>
          <p:nvPr/>
        </p:nvSpPr>
        <p:spPr>
          <a:xfrm rot="10800000">
            <a:off x="11984990" y="7018018"/>
            <a:ext cx="666549" cy="4688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311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664217" y="521375"/>
            <a:ext cx="7471383" cy="8965525"/>
            <a:chOff x="0" y="0"/>
            <a:chExt cx="1918445" cy="11424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8445" cy="1142407"/>
            </a:xfrm>
            <a:custGeom>
              <a:avLst/>
              <a:gdLst/>
              <a:ahLst/>
              <a:cxnLst/>
              <a:rect l="l" t="t" r="r" b="b"/>
              <a:pathLst>
                <a:path w="1918445" h="1142407">
                  <a:moveTo>
                    <a:pt x="0" y="0"/>
                  </a:moveTo>
                  <a:lnTo>
                    <a:pt x="1918445" y="0"/>
                  </a:lnTo>
                  <a:lnTo>
                    <a:pt x="1918445" y="1142407"/>
                  </a:lnTo>
                  <a:lnTo>
                    <a:pt x="0" y="1142407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18445" cy="1180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97301" y="1620933"/>
            <a:ext cx="561909" cy="561909"/>
          </a:xfrm>
          <a:custGeom>
            <a:avLst/>
            <a:gdLst/>
            <a:ahLst/>
            <a:cxnLst/>
            <a:rect l="l" t="t" r="r" b="b"/>
            <a:pathLst>
              <a:path w="561909" h="561909">
                <a:moveTo>
                  <a:pt x="0" y="0"/>
                </a:moveTo>
                <a:lnTo>
                  <a:pt x="561909" y="0"/>
                </a:lnTo>
                <a:lnTo>
                  <a:pt x="561909" y="561909"/>
                </a:lnTo>
                <a:lnTo>
                  <a:pt x="0" y="561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9686" y="521375"/>
            <a:ext cx="10175914" cy="187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Изображения цирконов из песчаников </a:t>
            </a:r>
          </a:p>
          <a:p>
            <a:r>
              <a:rPr lang="en-US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V</a:t>
            </a:r>
            <a:r>
              <a:rPr lang="en-US" sz="24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</a:t>
            </a:r>
            <a:r>
              <a:rPr lang="en-US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stp </a:t>
            </a:r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в разрезе скв. </a:t>
            </a:r>
            <a:r>
              <a:rPr lang="ru-RU" sz="4000" b="1" dirty="0" err="1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Аслыкульская</a:t>
            </a:r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</a:p>
          <a:p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(проба </a:t>
            </a:r>
            <a:r>
              <a:rPr lang="en-US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SD-</a:t>
            </a:r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</a:t>
            </a:r>
            <a:r>
              <a:rPr lang="en-US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-24)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75856" y="1957685"/>
            <a:ext cx="241675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 – номер зерна,</a:t>
            </a:r>
          </a:p>
          <a:p>
            <a:pPr algn="l"/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Т – возраст</a:t>
            </a:r>
            <a:endParaRPr lang="en-US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975856" y="876300"/>
            <a:ext cx="2416755" cy="71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Условные обозначения:</a:t>
            </a:r>
            <a:endParaRPr lang="en-US" sz="2400" b="1" spc="-84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976361" y="3032556"/>
            <a:ext cx="241675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Кружками обозначено положение абляционных кратеров (диаметр кратера 35 мкм).</a:t>
            </a:r>
            <a:endParaRPr lang="en-US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813845" y="876300"/>
            <a:ext cx="2416755" cy="71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Особенности цирконов</a:t>
            </a:r>
            <a:endParaRPr lang="en-US" sz="2400" b="1" spc="-84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A106D324-E572-45E7-BAD5-F2D6024D3192}"/>
              </a:ext>
            </a:extLst>
          </p:cNvPr>
          <p:cNvSpPr txBox="1"/>
          <p:nvPr/>
        </p:nvSpPr>
        <p:spPr>
          <a:xfrm>
            <a:off x="13456847" y="1957685"/>
            <a:ext cx="4491467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Окатанные зерна, реже кристаллы </a:t>
            </a:r>
            <a:r>
              <a:rPr lang="ru-RU" sz="2400" spc="-56" dirty="0" err="1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цирконового</a:t>
            </a: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и копьевидного облика со сглаженными ребрами;</a:t>
            </a:r>
          </a:p>
          <a:p>
            <a:endParaRPr lang="ru-RU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Окраска бледно-розовая, почти бесцветная;</a:t>
            </a:r>
          </a:p>
          <a:p>
            <a:pPr marL="342900" indent="-342900">
              <a:buFontTx/>
              <a:buChar char="-"/>
            </a:pPr>
            <a:endParaRPr lang="ru-RU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В цирконах присутствуют ядра, минеральные и газово-жидкие включения, в зернах есть отчетливые зоны роста;</a:t>
            </a:r>
          </a:p>
          <a:p>
            <a:pPr marL="342900" indent="-342900">
              <a:buFontTx/>
              <a:buChar char="-"/>
            </a:pPr>
            <a:endParaRPr lang="ru-RU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Размеры зерен колеблются от 0,15 х 0,1 до 0,075х0,15 мм.</a:t>
            </a:r>
          </a:p>
          <a:p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  <a:endParaRPr lang="en-US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A1E00D-4399-453A-AAA3-1709159A9798}"/>
              </a:ext>
            </a:extLst>
          </p:cNvPr>
          <p:cNvSpPr txBox="1"/>
          <p:nvPr/>
        </p:nvSpPr>
        <p:spPr>
          <a:xfrm>
            <a:off x="262850" y="956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Катодолюминисцентные</a:t>
            </a:r>
            <a:r>
              <a:rPr lang="ru-RU" sz="24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(слева) и оптические (справа) 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DF4870-5F9E-409C-9A26-652040672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6" y="2400300"/>
            <a:ext cx="10256285" cy="66643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E5A387-9BE3-41D7-969F-373496568ACE}"/>
              </a:ext>
            </a:extLst>
          </p:cNvPr>
          <p:cNvSpPr txBox="1"/>
          <p:nvPr/>
        </p:nvSpPr>
        <p:spPr>
          <a:xfrm>
            <a:off x="17666008" y="972666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B457E828-6D3A-490A-B019-C984248285D7}"/>
              </a:ext>
            </a:extLst>
          </p:cNvPr>
          <p:cNvSpPr txBox="1"/>
          <p:nvPr/>
        </p:nvSpPr>
        <p:spPr>
          <a:xfrm>
            <a:off x="10351497" y="571500"/>
            <a:ext cx="793955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ПРЕДПОЛАГАЕМЫЕ ИСТОЧНИКИ </a:t>
            </a:r>
            <a:r>
              <a:rPr lang="en-US" sz="4800" b="1" dirty="0" err="1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dZr</a:t>
            </a:r>
            <a:r>
              <a:rPr lang="en-US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(</a:t>
            </a:r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скв. </a:t>
            </a:r>
            <a:r>
              <a:rPr lang="ru-RU" sz="4800" b="1" dirty="0" err="1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Аслыкульская</a:t>
            </a:r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)</a:t>
            </a:r>
            <a:endParaRPr lang="en-US" sz="4800" b="1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pic>
        <p:nvPicPr>
          <p:cNvPr id="3" name="Рисунок 2" descr="Изображение выглядит как текст, снимок экрана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3999D28F-32B7-477E-B824-F30C4DFD8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2" y="742950"/>
            <a:ext cx="10848348" cy="8801100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2B1FD286-4DB0-42B9-AA38-68E145367C25}"/>
              </a:ext>
            </a:extLst>
          </p:cNvPr>
          <p:cNvSpPr txBox="1"/>
          <p:nvPr/>
        </p:nvSpPr>
        <p:spPr>
          <a:xfrm>
            <a:off x="11353800" y="3127391"/>
            <a:ext cx="653034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spc="-56" dirty="0">
                <a:latin typeface="Helvetica World"/>
                <a:ea typeface="Helvetica World"/>
                <a:cs typeface="Helvetica World"/>
                <a:sym typeface="Helvetica World"/>
              </a:rPr>
              <a:t>Временной диапазон от 1880 до 3597 млн лет:</a:t>
            </a:r>
          </a:p>
          <a:p>
            <a:pPr marL="342900" indent="-342900">
              <a:buFontTx/>
              <a:buChar char="-"/>
            </a:pPr>
            <a:endParaRPr lang="ru-RU" sz="3200" spc="-56" dirty="0">
              <a:latin typeface="Helvetica World"/>
              <a:ea typeface="Helvetica World"/>
              <a:cs typeface="Helvetica World"/>
              <a:sym typeface="Helvetica World"/>
            </a:endParaRPr>
          </a:p>
          <a:p>
            <a:r>
              <a:rPr lang="ru-RU" sz="3200" spc="-56" dirty="0">
                <a:latin typeface="Helvetica World"/>
                <a:ea typeface="Helvetica World"/>
                <a:cs typeface="Helvetica World"/>
                <a:sym typeface="Helvetica World"/>
              </a:rPr>
              <a:t>Архей нижний (3597–3511 млн лет, n – 2) и верхний (3189–2550 млн лет, n – 48), </a:t>
            </a:r>
          </a:p>
          <a:p>
            <a:pPr marL="342900" indent="-342900">
              <a:buFontTx/>
              <a:buChar char="-"/>
            </a:pPr>
            <a:endParaRPr lang="ru-RU" sz="3200" spc="-56" dirty="0">
              <a:latin typeface="Helvetica World"/>
              <a:ea typeface="Helvetica World"/>
              <a:cs typeface="Helvetica World"/>
              <a:sym typeface="Helvetica World"/>
            </a:endParaRPr>
          </a:p>
          <a:p>
            <a:r>
              <a:rPr lang="ru-RU" sz="3200" spc="-56" dirty="0">
                <a:latin typeface="Helvetica World"/>
                <a:ea typeface="Helvetica World"/>
                <a:cs typeface="Helvetica World"/>
                <a:sym typeface="Helvetica World"/>
              </a:rPr>
              <a:t>Нижний протерозой (2499–1880 млн лет, n – 25) – </a:t>
            </a:r>
            <a:r>
              <a:rPr lang="ru-RU" sz="32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Тараташский</a:t>
            </a:r>
            <a:r>
              <a:rPr lang="ru-RU" sz="3200" spc="-56" dirty="0">
                <a:latin typeface="Helvetica World"/>
                <a:ea typeface="Helvetica World"/>
                <a:cs typeface="Helvetica World"/>
                <a:sym typeface="Helvetica World"/>
              </a:rPr>
              <a:t> метаморфический комплекс ЮУ и выступы пород кристаллического фундамента Татарского свода (ВЕП).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E0C41-6833-4A09-8CD9-3084E70F8D91}"/>
              </a:ext>
            </a:extLst>
          </p:cNvPr>
          <p:cNvSpPr txBox="1"/>
          <p:nvPr/>
        </p:nvSpPr>
        <p:spPr>
          <a:xfrm>
            <a:off x="17221200" y="9526165"/>
            <a:ext cx="618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70613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664217" y="521375"/>
            <a:ext cx="7471383" cy="8965525"/>
            <a:chOff x="0" y="0"/>
            <a:chExt cx="1918445" cy="11424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8445" cy="1142407"/>
            </a:xfrm>
            <a:custGeom>
              <a:avLst/>
              <a:gdLst/>
              <a:ahLst/>
              <a:cxnLst/>
              <a:rect l="l" t="t" r="r" b="b"/>
              <a:pathLst>
                <a:path w="1918445" h="1142407">
                  <a:moveTo>
                    <a:pt x="0" y="0"/>
                  </a:moveTo>
                  <a:lnTo>
                    <a:pt x="1918445" y="0"/>
                  </a:lnTo>
                  <a:lnTo>
                    <a:pt x="1918445" y="1142407"/>
                  </a:lnTo>
                  <a:lnTo>
                    <a:pt x="0" y="1142407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18445" cy="11805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651969" y="-1083459"/>
            <a:ext cx="561909" cy="561909"/>
          </a:xfrm>
          <a:custGeom>
            <a:avLst/>
            <a:gdLst/>
            <a:ahLst/>
            <a:cxnLst/>
            <a:rect l="l" t="t" r="r" b="b"/>
            <a:pathLst>
              <a:path w="561909" h="561909">
                <a:moveTo>
                  <a:pt x="0" y="0"/>
                </a:moveTo>
                <a:lnTo>
                  <a:pt x="561909" y="0"/>
                </a:lnTo>
                <a:lnTo>
                  <a:pt x="561909" y="561909"/>
                </a:lnTo>
                <a:lnTo>
                  <a:pt x="0" y="561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9686" y="521375"/>
            <a:ext cx="10175914" cy="1878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Изображения цирконов из песчаников </a:t>
            </a:r>
          </a:p>
          <a:p>
            <a:r>
              <a:rPr lang="en-US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V</a:t>
            </a:r>
            <a:r>
              <a:rPr lang="en-US" sz="24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2</a:t>
            </a:r>
            <a:r>
              <a:rPr lang="en-US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stp </a:t>
            </a:r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в разрезе скв. Красноусольская </a:t>
            </a:r>
          </a:p>
          <a:p>
            <a:r>
              <a:rPr lang="ru-RU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(проба </a:t>
            </a:r>
            <a:r>
              <a:rPr lang="en-US" sz="40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SD-1-24)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975856" y="1957685"/>
            <a:ext cx="241675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 – номер зерна,</a:t>
            </a:r>
          </a:p>
          <a:p>
            <a:pPr algn="l"/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Т – возраст</a:t>
            </a:r>
            <a:endParaRPr lang="en-US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975856" y="876300"/>
            <a:ext cx="2416755" cy="71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Условные обозначения:</a:t>
            </a:r>
            <a:endParaRPr lang="en-US" sz="2400" b="1" spc="-84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976361" y="3032556"/>
            <a:ext cx="241675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Кружками обозначено положение абляционных кратеров (диаметр кратера 35 мкм).</a:t>
            </a:r>
            <a:endParaRPr lang="en-US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813845" y="876300"/>
            <a:ext cx="2416755" cy="71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Особенности цирконов</a:t>
            </a:r>
            <a:endParaRPr lang="en-US" sz="2400" b="1" spc="-84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pic>
        <p:nvPicPr>
          <p:cNvPr id="18" name="Рисунок 1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CCE941B-E1B7-484E-AAE2-DCBC0449F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9" y="2552700"/>
            <a:ext cx="9948151" cy="7015589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A106D324-E572-45E7-BAD5-F2D6024D3192}"/>
              </a:ext>
            </a:extLst>
          </p:cNvPr>
          <p:cNvSpPr txBox="1"/>
          <p:nvPr/>
        </p:nvSpPr>
        <p:spPr>
          <a:xfrm>
            <a:off x="13456847" y="1957685"/>
            <a:ext cx="4491467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Окатанные зерна, реже кристаллы со сглаженными ребрами;</a:t>
            </a:r>
          </a:p>
          <a:p>
            <a:endParaRPr lang="ru-RU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Окраска бледно-розовая;</a:t>
            </a:r>
          </a:p>
          <a:p>
            <a:pPr marL="342900" indent="-342900">
              <a:buFontTx/>
              <a:buChar char="-"/>
            </a:pPr>
            <a:endParaRPr lang="ru-RU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В цирконах присутствуют ядра, минеральные и газово-жидкие включения, в зернах есть отчетливые зоны роста;</a:t>
            </a:r>
          </a:p>
          <a:p>
            <a:pPr marL="342900" indent="-342900">
              <a:buFontTx/>
              <a:buChar char="-"/>
            </a:pPr>
            <a:endParaRPr lang="ru-RU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На поверхности некоторых зерен развиты углубления в виде ветвящихся каналов (структуры растворения и/или трещины механической абразии);</a:t>
            </a:r>
          </a:p>
          <a:p>
            <a:pPr marL="342900" indent="-342900">
              <a:buFontTx/>
              <a:buChar char="-"/>
            </a:pPr>
            <a:endParaRPr lang="ru-RU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marL="342900" indent="-342900">
              <a:buFontTx/>
              <a:buChar char="-"/>
            </a:pPr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Размеры зерен колеблются от 0,05 х 0,05 до 0,125х0,25 мм.</a:t>
            </a:r>
          </a:p>
          <a:p>
            <a:r>
              <a:rPr lang="ru-RU" sz="2400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  <a:endParaRPr lang="en-US" sz="2400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A1E00D-4399-453A-AAA3-1709159A9798}"/>
              </a:ext>
            </a:extLst>
          </p:cNvPr>
          <p:cNvSpPr txBox="1"/>
          <p:nvPr/>
        </p:nvSpPr>
        <p:spPr>
          <a:xfrm>
            <a:off x="262850" y="956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Катодолюминисцентные</a:t>
            </a:r>
            <a:r>
              <a:rPr lang="ru-RU" sz="24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(слева) и оптические (справа) 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3D930-D324-45A6-BDDB-68C9C7383624}"/>
              </a:ext>
            </a:extLst>
          </p:cNvPr>
          <p:cNvSpPr txBox="1"/>
          <p:nvPr/>
        </p:nvSpPr>
        <p:spPr>
          <a:xfrm>
            <a:off x="17666008" y="972666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185504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CEF3D5-63C4-4697-88FE-CE33AC9AD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300"/>
            <a:ext cx="10325100" cy="1008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B457E828-6D3A-490A-B019-C984248285D7}"/>
              </a:ext>
            </a:extLst>
          </p:cNvPr>
          <p:cNvSpPr txBox="1"/>
          <p:nvPr/>
        </p:nvSpPr>
        <p:spPr>
          <a:xfrm>
            <a:off x="10157949" y="342900"/>
            <a:ext cx="793955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ПРЕДПОЛАГАЕМЫЕ ИСТОЧНИКИ </a:t>
            </a:r>
            <a:r>
              <a:rPr lang="en-US" sz="4800" b="1" dirty="0" err="1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dZr</a:t>
            </a:r>
            <a:r>
              <a:rPr lang="en-US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</a:t>
            </a:r>
          </a:p>
          <a:p>
            <a:pPr algn="ctr"/>
            <a:r>
              <a:rPr lang="en-US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(</a:t>
            </a:r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скв. Красноусольская)</a:t>
            </a:r>
            <a:endParaRPr lang="en-US" sz="4800" b="1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DDFEC7C-6D0B-49B9-AB8D-FB7D502C7C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310667"/>
              </p:ext>
            </p:extLst>
          </p:nvPr>
        </p:nvGraphicFramePr>
        <p:xfrm>
          <a:off x="10762450" y="2661046"/>
          <a:ext cx="6992150" cy="728305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992150">
                  <a:extLst>
                    <a:ext uri="{9D8B030D-6E8A-4147-A177-3AD203B41FA5}">
                      <a16:colId xmlns:a16="http://schemas.microsoft.com/office/drawing/2014/main" val="1592937752"/>
                    </a:ext>
                  </a:extLst>
                </a:gridCol>
              </a:tblGrid>
              <a:tr h="72830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Временной диапазон от 3247 до 577,8 млн лет: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Архей нижний (3247 млн лет, n – 1) и верхний (2944–2660 млн лет, n – 5), нижний протерозой (2507–1831 млн лет, n – 23) – </a:t>
                      </a:r>
                      <a:r>
                        <a:rPr lang="ru-RU" sz="1800" dirty="0" err="1">
                          <a:effectLst/>
                        </a:rPr>
                        <a:t>Тараташский</a:t>
                      </a:r>
                      <a:r>
                        <a:rPr lang="ru-RU" sz="1800" dirty="0">
                          <a:effectLst/>
                        </a:rPr>
                        <a:t> метаморфический комплекс ЮУ и выступы пород кристаллического фундамента ВЕП.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Нижний рифей (1720–1472 млн лет, n – 10) – базальты </a:t>
                      </a:r>
                      <a:r>
                        <a:rPr lang="ru-RU" sz="1800" dirty="0" err="1">
                          <a:effectLst/>
                        </a:rPr>
                        <a:t>навышского</a:t>
                      </a:r>
                      <a:r>
                        <a:rPr lang="ru-RU" sz="1800" dirty="0">
                          <a:effectLst/>
                        </a:rPr>
                        <a:t> (ЮУ) и актанышского (ВУО) вулканогенных комплексов.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Средний рифей (1390–1044 млн лет, n – 19) – магматические комплексы </a:t>
                      </a:r>
                      <a:r>
                        <a:rPr lang="ru-RU" sz="1800" dirty="0" err="1">
                          <a:effectLst/>
                        </a:rPr>
                        <a:t>машакский</a:t>
                      </a:r>
                      <a:r>
                        <a:rPr lang="ru-RU" sz="1800" dirty="0">
                          <a:effectLst/>
                        </a:rPr>
                        <a:t> (ЮУ) и надеждинский (ВУО).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Верхний рифей (964–851 млн лет, n – 3) – местные источники цирконовой кластики не установлены. Допускаются магматические породы (1,22–0,95 млрд лет) </a:t>
                      </a:r>
                      <a:r>
                        <a:rPr lang="ru-RU" sz="1800" dirty="0" err="1">
                          <a:effectLst/>
                        </a:rPr>
                        <a:t>Свеко</a:t>
                      </a:r>
                      <a:r>
                        <a:rPr lang="ru-RU" sz="1800" dirty="0">
                          <a:effectLst/>
                        </a:rPr>
                        <a:t>-Норвежского </a:t>
                      </a:r>
                      <a:r>
                        <a:rPr lang="ru-RU" sz="1800" dirty="0" err="1">
                          <a:effectLst/>
                        </a:rPr>
                        <a:t>орогена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Завершающий рифей (736–653 млн лет, n – 6) – метабазальты и </a:t>
                      </a:r>
                      <a:r>
                        <a:rPr lang="ru-RU" sz="1800" dirty="0" err="1">
                          <a:effectLst/>
                        </a:rPr>
                        <a:t>габбро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err="1">
                          <a:effectLst/>
                        </a:rPr>
                        <a:t>игонинского</a:t>
                      </a:r>
                      <a:r>
                        <a:rPr lang="ru-RU" sz="1800" dirty="0">
                          <a:effectLst/>
                        </a:rPr>
                        <a:t> комплекса и гранитов </a:t>
                      </a:r>
                      <a:r>
                        <a:rPr lang="ru-RU" sz="1800" dirty="0" err="1">
                          <a:effectLst/>
                        </a:rPr>
                        <a:t>Барангуловского</a:t>
                      </a:r>
                      <a:r>
                        <a:rPr lang="ru-RU" sz="1800" dirty="0">
                          <a:effectLst/>
                        </a:rPr>
                        <a:t> и </a:t>
                      </a:r>
                      <a:r>
                        <a:rPr lang="ru-RU" sz="1800" dirty="0" err="1">
                          <a:effectLst/>
                        </a:rPr>
                        <a:t>Мазаринского</a:t>
                      </a:r>
                      <a:r>
                        <a:rPr lang="ru-RU" sz="1800" dirty="0">
                          <a:effectLst/>
                        </a:rPr>
                        <a:t> массивов (ЮУ).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Венд (645–577,8 млн лет, n – 15) – местные источники цирконовой кластики не выявлены в пределах ЮУ и сопредельной части ВЕП, но установлены на Приполярном Урале и Северном </a:t>
                      </a:r>
                      <a:r>
                        <a:rPr lang="ru-RU" sz="1800" dirty="0" err="1">
                          <a:effectLst/>
                        </a:rPr>
                        <a:t>Тимане</a:t>
                      </a:r>
                      <a:r>
                        <a:rPr lang="ru-RU" sz="1800" dirty="0">
                          <a:effectLst/>
                        </a:rPr>
                        <a:t>. Единичные датировки 578 и 577 млн лет соответствуют возрасту цирконов из пепловых прослоев эквивалентных отложений </a:t>
                      </a:r>
                      <a:r>
                        <a:rPr lang="ru-RU" sz="1800" dirty="0" err="1">
                          <a:effectLst/>
                        </a:rPr>
                        <a:t>басинской</a:t>
                      </a:r>
                      <a:r>
                        <a:rPr lang="ru-RU" sz="1800" dirty="0">
                          <a:effectLst/>
                        </a:rPr>
                        <a:t> свиты ЮУ. 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7" marR="63267" marT="0" marB="0"/>
                </a:tc>
                <a:extLst>
                  <a:ext uri="{0D108BD9-81ED-4DB2-BD59-A6C34878D82A}">
                    <a16:rowId xmlns:a16="http://schemas.microsoft.com/office/drawing/2014/main" val="37144494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EAFB7C-133B-4C64-B4EF-ED7FFBD93D11}"/>
              </a:ext>
            </a:extLst>
          </p:cNvPr>
          <p:cNvSpPr txBox="1"/>
          <p:nvPr/>
        </p:nvSpPr>
        <p:spPr>
          <a:xfrm>
            <a:off x="212912" y="114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61112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57275" y="604837"/>
            <a:ext cx="7560993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12"/>
              </a:lnSpc>
            </a:pPr>
            <a:r>
              <a:rPr lang="ru-RU" sz="10412" b="1" spc="-780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ВЕНДСКАЯ </a:t>
            </a:r>
          </a:p>
          <a:p>
            <a:pPr algn="l">
              <a:lnSpc>
                <a:spcPts val="10412"/>
              </a:lnSpc>
            </a:pPr>
            <a:r>
              <a:rPr lang="ru-RU" sz="10412" b="1" spc="-780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СИСТЕМА</a:t>
            </a:r>
            <a:endParaRPr lang="en-US" sz="10412" b="1" spc="-780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57560" y="8887644"/>
            <a:ext cx="4433772" cy="734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советский и российский учёный-геолог и палеонтолог, обосновал выделение венда в геологии. </a:t>
            </a:r>
            <a:endParaRPr lang="en-US" sz="2000" spc="-56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80751" y="8479140"/>
            <a:ext cx="3935682" cy="37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36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Б.С. Соколов </a:t>
            </a:r>
            <a:endParaRPr lang="en-US" sz="36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57275" y="9772650"/>
            <a:ext cx="16202025" cy="514350"/>
            <a:chOff x="0" y="0"/>
            <a:chExt cx="4267200" cy="135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67200" cy="135467"/>
            </a:xfrm>
            <a:custGeom>
              <a:avLst/>
              <a:gdLst/>
              <a:ahLst/>
              <a:cxnLst/>
              <a:rect l="l" t="t" r="r" b="b"/>
              <a:pathLst>
                <a:path w="4267200" h="135467">
                  <a:moveTo>
                    <a:pt x="0" y="0"/>
                  </a:moveTo>
                  <a:lnTo>
                    <a:pt x="4267200" y="0"/>
                  </a:lnTo>
                  <a:lnTo>
                    <a:pt x="4267200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67200" cy="173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351243" y="2536403"/>
            <a:ext cx="561909" cy="561909"/>
          </a:xfrm>
          <a:custGeom>
            <a:avLst/>
            <a:gdLst/>
            <a:ahLst/>
            <a:cxnLst/>
            <a:rect l="l" t="t" r="r" b="b"/>
            <a:pathLst>
              <a:path w="561909" h="561909">
                <a:moveTo>
                  <a:pt x="0" y="0"/>
                </a:moveTo>
                <a:lnTo>
                  <a:pt x="561909" y="0"/>
                </a:lnTo>
                <a:lnTo>
                  <a:pt x="561909" y="561909"/>
                </a:lnTo>
                <a:lnTo>
                  <a:pt x="0" y="561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48C702-4599-4524-95F0-B2B3F1D10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559" y="3446297"/>
            <a:ext cx="3499851" cy="48595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8C3D7A6-146F-4D57-A2DB-95C2C90D0263}"/>
              </a:ext>
            </a:extLst>
          </p:cNvPr>
          <p:cNvSpPr txBox="1"/>
          <p:nvPr/>
        </p:nvSpPr>
        <p:spPr>
          <a:xfrm>
            <a:off x="17666008" y="9726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BF8DEA4-F8A5-415A-BB67-00579B864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020" r="17163" b="-2020"/>
          <a:stretch/>
        </p:blipFill>
        <p:spPr bwMode="auto">
          <a:xfrm>
            <a:off x="424280" y="3446660"/>
            <a:ext cx="4413492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DB24AEE2-2749-4CAC-AF50-F9F565C1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9" y="6515100"/>
            <a:ext cx="4413492" cy="29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285954-0959-4BA6-9D46-B17D82302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8695" y="2050246"/>
            <a:ext cx="6672029" cy="7426540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CA63EB42-6256-4760-B116-FD5660611979}"/>
              </a:ext>
            </a:extLst>
          </p:cNvPr>
          <p:cNvSpPr txBox="1"/>
          <p:nvPr/>
        </p:nvSpPr>
        <p:spPr>
          <a:xfrm>
            <a:off x="14249400" y="1693310"/>
            <a:ext cx="3160708" cy="247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[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Вендская система, 1985</a:t>
            </a:r>
            <a:r>
              <a:rPr lang="en-US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]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83A53F7A-D2FA-4FE2-A4C3-545578C3F1BD}"/>
              </a:ext>
            </a:extLst>
          </p:cNvPr>
          <p:cNvSpPr txBox="1"/>
          <p:nvPr/>
        </p:nvSpPr>
        <p:spPr>
          <a:xfrm>
            <a:off x="9891332" y="860717"/>
            <a:ext cx="758956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3600" b="1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Схема вендской структуры ВЕП </a:t>
            </a:r>
            <a:endParaRPr lang="en-US" sz="3600" b="1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1057275" y="9772650"/>
            <a:ext cx="16202025" cy="514350"/>
            <a:chOff x="0" y="0"/>
            <a:chExt cx="4267200" cy="135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67200" cy="135467"/>
            </a:xfrm>
            <a:custGeom>
              <a:avLst/>
              <a:gdLst/>
              <a:ahLst/>
              <a:cxnLst/>
              <a:rect l="l" t="t" r="r" b="b"/>
              <a:pathLst>
                <a:path w="4267200" h="135467">
                  <a:moveTo>
                    <a:pt x="0" y="0"/>
                  </a:moveTo>
                  <a:lnTo>
                    <a:pt x="4267200" y="0"/>
                  </a:lnTo>
                  <a:lnTo>
                    <a:pt x="4267200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67200" cy="173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83A53F7A-D2FA-4FE2-A4C3-545578C3F1BD}"/>
              </a:ext>
            </a:extLst>
          </p:cNvPr>
          <p:cNvSpPr txBox="1"/>
          <p:nvPr/>
        </p:nvSpPr>
        <p:spPr>
          <a:xfrm>
            <a:off x="6781800" y="473966"/>
            <a:ext cx="3935682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ru-RU" sz="3600" b="1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ВЫВОДЫ:</a:t>
            </a:r>
            <a:endParaRPr lang="en-US" sz="3600" b="1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530C3AA4-F35A-4824-BCA0-D881D8395F79}"/>
              </a:ext>
            </a:extLst>
          </p:cNvPr>
          <p:cNvSpPr txBox="1"/>
          <p:nvPr/>
        </p:nvSpPr>
        <p:spPr>
          <a:xfrm>
            <a:off x="609600" y="1163766"/>
            <a:ext cx="17068800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Выполнено изучение терригенных отложений старопетровской свиты в двух скважинах на восточном и западном бортах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Шкапово-Шиханской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впадины с целью определения источников сноса.  </a:t>
            </a:r>
          </a:p>
          <a:p>
            <a:pPr marL="457200" indent="-457200" algn="just">
              <a:buFontTx/>
              <a:buChar char="-"/>
            </a:pP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Для песчаников скв. 4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Аслыкуль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характерны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полевошпато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-кварцевые и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мезомиктовые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песчаники, граувакковые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аркозы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и полевошпатовые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граувакки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Для песчаников скв. 40 Красноусольская характерны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мезомиктовые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кварцевые песчаники, собственно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аркозы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и граувакковые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аркозы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По результатам изотопного датирования детритового циркона определен широкий возрастной диапазон пород в области питающих провинций.  Значительный разброс возрастных характеристик (от нижнего архея до венда) цирконовой кластики характерен для восточной зоны, в то время как в западной зоне они ограничены нижним и верхним археем и нижним протерозоем. </a:t>
            </a:r>
          </a:p>
          <a:p>
            <a:pPr marL="457200" indent="-457200" algn="just">
              <a:buFontTx/>
              <a:buChar char="-"/>
            </a:pP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Первичным источником цирконовой кластики являются магматические породы. Особенности возрастных характеристик циркона позволяют говорить, что мы имеем три источника сноса для старопетровской свиты венда: </a:t>
            </a:r>
            <a:r>
              <a:rPr lang="ru-RU" sz="2400" b="1" spc="-56" dirty="0">
                <a:solidFill>
                  <a:srgbClr val="C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западный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, для разреза скв. 4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Аслыкульская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, питающей провинцией предполагаются породы кристаллического фундамента Татарского свода, что подтверждается и наличием гранатов с отличительной морфологией, характерных для пород фундамента; для скв. Красноусольской определен </a:t>
            </a:r>
            <a:r>
              <a:rPr lang="ru-RU" sz="2400" b="1" spc="-56" dirty="0">
                <a:solidFill>
                  <a:srgbClr val="C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восточный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, характеризующийся широким разбросом  возрастных датировок, соответствующий местным уральским магматическим комплексам (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навышский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машакский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и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игонинский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и др.), а также предполагается </a:t>
            </a:r>
            <a:r>
              <a:rPr lang="ru-RU" sz="2400" b="1" spc="-56" dirty="0">
                <a:solidFill>
                  <a:srgbClr val="C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северный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источник сноса для цирконов с возрастом 1,22–0,95 млрд лет и 645–577,8 млн лет, неизвестных среди местных пород, но установленных  в пределах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Свеко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-Норвежского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орогена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 и вулканогенных комплексов Приполярного Урала и Северного </a:t>
            </a:r>
            <a:r>
              <a:rPr lang="ru-RU" sz="2400" spc="-56" dirty="0" err="1">
                <a:latin typeface="Helvetica World"/>
                <a:ea typeface="Helvetica World"/>
                <a:cs typeface="Helvetica World"/>
                <a:sym typeface="Helvetica World"/>
              </a:rPr>
              <a:t>Тимана</a:t>
            </a: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ru-RU" sz="2400" spc="-56" dirty="0">
                <a:latin typeface="Helvetica World"/>
                <a:ea typeface="Helvetica World"/>
                <a:cs typeface="Helvetica World"/>
                <a:sym typeface="Helvetica World"/>
              </a:rPr>
              <a:t>Определение возрастных характеристик циркона позволяют сделать вывод не только о возрасте пород источников сноса, но и положении возможных областей сноса. </a:t>
            </a:r>
          </a:p>
        </p:txBody>
      </p:sp>
    </p:spTree>
    <p:extLst>
      <p:ext uri="{BB962C8B-B14F-4D97-AF65-F5344CB8AC3E}">
        <p14:creationId xmlns:p14="http://schemas.microsoft.com/office/powerpoint/2010/main" val="3151091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052129" y="7033175"/>
            <a:ext cx="1179789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ГРАФИКИ РАСПРЕДЕЛЕНИЯ ВОЗРАСТОВ ДЛЯ ЦИРКОНОВ ИЗ ПЕСЧАНИКОВ СТАРОПЕТРОВСКОЙ (ВУО) И БАСИНСКОЙ (ЮУ) СВИТ</a:t>
            </a:r>
            <a:endParaRPr lang="en-US" sz="4800" b="1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6200" y="5553659"/>
            <a:ext cx="5715000" cy="4710481"/>
            <a:chOff x="0" y="0"/>
            <a:chExt cx="1610548" cy="14586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548" cy="1458678"/>
            </a:xfrm>
            <a:custGeom>
              <a:avLst/>
              <a:gdLst/>
              <a:ahLst/>
              <a:cxnLst/>
              <a:rect l="l" t="t" r="r" b="b"/>
              <a:pathLst>
                <a:path w="1610548" h="1458678">
                  <a:moveTo>
                    <a:pt x="0" y="0"/>
                  </a:moveTo>
                  <a:lnTo>
                    <a:pt x="1610548" y="0"/>
                  </a:lnTo>
                  <a:lnTo>
                    <a:pt x="1610548" y="1458678"/>
                  </a:lnTo>
                  <a:lnTo>
                    <a:pt x="0" y="1458678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10548" cy="1496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697391" y="7248591"/>
            <a:ext cx="561909" cy="561909"/>
          </a:xfrm>
          <a:custGeom>
            <a:avLst/>
            <a:gdLst/>
            <a:ahLst/>
            <a:cxnLst/>
            <a:rect l="l" t="t" r="r" b="b"/>
            <a:pathLst>
              <a:path w="561909" h="561909">
                <a:moveTo>
                  <a:pt x="0" y="0"/>
                </a:moveTo>
                <a:lnTo>
                  <a:pt x="561909" y="0"/>
                </a:lnTo>
                <a:lnTo>
                  <a:pt x="561909" y="561909"/>
                </a:lnTo>
                <a:lnTo>
                  <a:pt x="0" y="561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6" name="Рисунок 15" descr="Изображение выглядит как зарисо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62715512-0AB9-49B5-8AD7-FFB1306473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6"/>
          <a:stretch/>
        </p:blipFill>
        <p:spPr>
          <a:xfrm>
            <a:off x="65868" y="1389168"/>
            <a:ext cx="18094427" cy="52783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B63975-6167-4500-B9CC-145DC0D2882E}"/>
              </a:ext>
            </a:extLst>
          </p:cNvPr>
          <p:cNvSpPr txBox="1"/>
          <p:nvPr/>
        </p:nvSpPr>
        <p:spPr>
          <a:xfrm>
            <a:off x="17602200" y="9526165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21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F1397216-BAF5-459B-A3C8-9C4A0F99309C}"/>
              </a:ext>
            </a:extLst>
          </p:cNvPr>
          <p:cNvSpPr txBox="1"/>
          <p:nvPr/>
        </p:nvSpPr>
        <p:spPr>
          <a:xfrm>
            <a:off x="7169981" y="698411"/>
            <a:ext cx="3886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8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КРАСНОУСОЛЬСКАЯ</a:t>
            </a:r>
            <a:endParaRPr lang="en-US" sz="28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7D78FB13-495B-4373-97EB-4CC531C906A3}"/>
              </a:ext>
            </a:extLst>
          </p:cNvPr>
          <p:cNvSpPr txBox="1"/>
          <p:nvPr/>
        </p:nvSpPr>
        <p:spPr>
          <a:xfrm>
            <a:off x="1219200" y="698411"/>
            <a:ext cx="3886200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8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АСЛЫКУЛЬСКАЯ</a:t>
            </a:r>
            <a:endParaRPr lang="en-US" sz="28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C1F489A0-22CF-4193-BDA3-7464AFABCDA2}"/>
              </a:ext>
            </a:extLst>
          </p:cNvPr>
          <p:cNvSpPr txBox="1"/>
          <p:nvPr/>
        </p:nvSpPr>
        <p:spPr>
          <a:xfrm>
            <a:off x="12496799" y="512462"/>
            <a:ext cx="5416145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ru-RU" sz="28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БАСИНСКАЯ СВИТА </a:t>
            </a:r>
          </a:p>
          <a:p>
            <a:pPr algn="ctr">
              <a:lnSpc>
                <a:spcPts val="2879"/>
              </a:lnSpc>
            </a:pPr>
            <a:r>
              <a:rPr lang="ru-RU" sz="28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(РУЧ. КУКРАУК)</a:t>
            </a:r>
            <a:endParaRPr lang="en-US" sz="28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23734" y="7328828"/>
            <a:ext cx="1020372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72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СПАСИБО ЗА ВНИМАНИЕ!</a:t>
            </a:r>
            <a:endParaRPr lang="en-US" sz="7200" b="1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232422" y="3171715"/>
            <a:ext cx="6431844" cy="6094131"/>
            <a:chOff x="0" y="0"/>
            <a:chExt cx="1587326" cy="16050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7326" cy="1605039"/>
            </a:xfrm>
            <a:custGeom>
              <a:avLst/>
              <a:gdLst/>
              <a:ahLst/>
              <a:cxnLst/>
              <a:rect l="l" t="t" r="r" b="b"/>
              <a:pathLst>
                <a:path w="1587326" h="1605039">
                  <a:moveTo>
                    <a:pt x="0" y="0"/>
                  </a:moveTo>
                  <a:lnTo>
                    <a:pt x="1587326" y="0"/>
                  </a:lnTo>
                  <a:lnTo>
                    <a:pt x="1587326" y="1605039"/>
                  </a:lnTo>
                  <a:lnTo>
                    <a:pt x="0" y="1605039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87326" cy="1643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270931" y="7255994"/>
            <a:ext cx="376800" cy="376800"/>
          </a:xfrm>
          <a:custGeom>
            <a:avLst/>
            <a:gdLst/>
            <a:ahLst/>
            <a:cxnLst/>
            <a:rect l="l" t="t" r="r" b="b"/>
            <a:pathLst>
              <a:path w="376800" h="376800">
                <a:moveTo>
                  <a:pt x="0" y="0"/>
                </a:moveTo>
                <a:lnTo>
                  <a:pt x="376800" y="0"/>
                </a:lnTo>
                <a:lnTo>
                  <a:pt x="376800" y="376800"/>
                </a:lnTo>
                <a:lnTo>
                  <a:pt x="0" y="376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2261122" y="7857148"/>
            <a:ext cx="396418" cy="396418"/>
          </a:xfrm>
          <a:custGeom>
            <a:avLst/>
            <a:gdLst/>
            <a:ahLst/>
            <a:cxnLst/>
            <a:rect l="l" t="t" r="r" b="b"/>
            <a:pathLst>
              <a:path w="396418" h="396418">
                <a:moveTo>
                  <a:pt x="0" y="0"/>
                </a:moveTo>
                <a:lnTo>
                  <a:pt x="396418" y="0"/>
                </a:lnTo>
                <a:lnTo>
                  <a:pt x="396418" y="396418"/>
                </a:lnTo>
                <a:lnTo>
                  <a:pt x="0" y="396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2261122" y="8480882"/>
            <a:ext cx="396418" cy="396418"/>
          </a:xfrm>
          <a:custGeom>
            <a:avLst/>
            <a:gdLst/>
            <a:ahLst/>
            <a:cxnLst/>
            <a:rect l="l" t="t" r="r" b="b"/>
            <a:pathLst>
              <a:path w="396418" h="396418">
                <a:moveTo>
                  <a:pt x="0" y="0"/>
                </a:moveTo>
                <a:lnTo>
                  <a:pt x="396418" y="0"/>
                </a:lnTo>
                <a:lnTo>
                  <a:pt x="396418" y="396418"/>
                </a:lnTo>
                <a:lnTo>
                  <a:pt x="0" y="39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>
          <a:xfrm>
            <a:off x="14037674" y="1143417"/>
            <a:ext cx="2397998" cy="269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  <a:spcBef>
                <a:spcPct val="0"/>
              </a:spcBef>
            </a:pPr>
            <a:r>
              <a:rPr lang="ru-RU" b="1" spc="-56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ИГ УФИЦ РАН</a:t>
            </a:r>
            <a:endParaRPr lang="en-US" b="1" spc="-56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062506" y="7357017"/>
            <a:ext cx="3634885" cy="2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920"/>
              </a:lnSpc>
              <a:spcBef>
                <a:spcPct val="0"/>
              </a:spcBef>
            </a:pPr>
            <a:r>
              <a:rPr lang="en-US" sz="1600" u="none" strike="noStrike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+</a:t>
            </a:r>
            <a:r>
              <a:rPr lang="ru-RU" sz="1600" u="none" strike="noStrike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7 9279579560</a:t>
            </a:r>
            <a:endParaRPr lang="en-US" sz="1600" u="none" strike="noStrike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062506" y="7967980"/>
            <a:ext cx="3634885" cy="2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920"/>
              </a:lnSpc>
              <a:spcBef>
                <a:spcPct val="0"/>
              </a:spcBef>
            </a:pPr>
            <a:r>
              <a:rPr lang="en-US" sz="1600" u="none" strike="noStrike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Solodova.IG@yandex.ru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062506" y="8579999"/>
            <a:ext cx="3634885" cy="2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920"/>
              </a:lnSpc>
              <a:spcBef>
                <a:spcPct val="0"/>
              </a:spcBef>
            </a:pPr>
            <a:r>
              <a:rPr lang="ru-RU" sz="1600" u="none" strike="noStrike" spc="-56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Г. Уфа, ул. Карла Маркса, 16/2</a:t>
            </a:r>
            <a:endParaRPr lang="en-US" sz="1600" u="none" strike="noStrike" spc="-56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pic>
        <p:nvPicPr>
          <p:cNvPr id="29" name="Рисунок 28" descr="Изображение выглядит как на открытом воздухе, палатка, трава, кемпинг&#10;&#10;Автоматически созданное описание">
            <a:extLst>
              <a:ext uri="{FF2B5EF4-FFF2-40B4-BE49-F238E27FC236}">
                <a16:creationId xmlns:a16="http://schemas.microsoft.com/office/drawing/2014/main" id="{988A6CDC-2945-4663-AF7C-BB24AA0761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863516"/>
            <a:ext cx="2149382" cy="286584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F727708-B59C-451D-B6E4-A30E5C1F7F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6" b="20231"/>
          <a:stretch/>
        </p:blipFill>
        <p:spPr>
          <a:xfrm>
            <a:off x="1000542" y="952500"/>
            <a:ext cx="6474278" cy="57736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04B4C6A-B079-42F5-82E3-D721A5810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52500"/>
            <a:ext cx="2149382" cy="286584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круг, графическая вставк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E4989D8-40D3-4FB5-9DC4-D479360FC1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06" y="602901"/>
            <a:ext cx="2760268" cy="136460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3F0DCB4-F8EF-4341-8E05-BDA264606A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83"/>
          <a:stretch/>
        </p:blipFill>
        <p:spPr>
          <a:xfrm>
            <a:off x="14355667" y="1953585"/>
            <a:ext cx="3308599" cy="1035945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4D64D878-6BBA-4504-9F83-A8350757BFCB}"/>
              </a:ext>
            </a:extLst>
          </p:cNvPr>
          <p:cNvSpPr txBox="1"/>
          <p:nvPr/>
        </p:nvSpPr>
        <p:spPr>
          <a:xfrm>
            <a:off x="11776121" y="2480912"/>
            <a:ext cx="1743220" cy="261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40"/>
              </a:lnSpc>
              <a:spcBef>
                <a:spcPct val="0"/>
              </a:spcBef>
            </a:pPr>
            <a:r>
              <a:rPr lang="ru-RU" b="1" spc="-56" dirty="0" err="1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ИГиНГ</a:t>
            </a:r>
            <a:r>
              <a:rPr lang="ru-RU" b="1" spc="-56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КФУ</a:t>
            </a:r>
            <a:endParaRPr lang="en-US" b="1" spc="-56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диаграмма, линия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4CC4B7C-1537-4D34-AC39-11C3F9EFC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240"/>
            <a:ext cx="12464668" cy="102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38200" y="201925"/>
            <a:ext cx="98686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ВЕНД</a:t>
            </a:r>
          </a:p>
          <a:p>
            <a:pPr algn="ctr"/>
            <a:r>
              <a:rPr lang="ru-RU" sz="4800" b="1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Волго-Уральской области</a:t>
            </a:r>
            <a:endParaRPr lang="en-US" sz="4800" b="1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57275" y="9772650"/>
            <a:ext cx="16202025" cy="514350"/>
            <a:chOff x="0" y="0"/>
            <a:chExt cx="4267200" cy="13546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67200" cy="135467"/>
            </a:xfrm>
            <a:custGeom>
              <a:avLst/>
              <a:gdLst/>
              <a:ahLst/>
              <a:cxnLst/>
              <a:rect l="l" t="t" r="r" b="b"/>
              <a:pathLst>
                <a:path w="4267200" h="135467">
                  <a:moveTo>
                    <a:pt x="0" y="0"/>
                  </a:moveTo>
                  <a:lnTo>
                    <a:pt x="4267200" y="0"/>
                  </a:lnTo>
                  <a:lnTo>
                    <a:pt x="4267200" y="135467"/>
                  </a:lnTo>
                  <a:lnTo>
                    <a:pt x="0" y="135467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267200" cy="173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8C3D7A6-146F-4D57-A2DB-95C2C90D0263}"/>
              </a:ext>
            </a:extLst>
          </p:cNvPr>
          <p:cNvSpPr txBox="1"/>
          <p:nvPr/>
        </p:nvSpPr>
        <p:spPr>
          <a:xfrm>
            <a:off x="17666008" y="9726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F19458-C341-4702-9527-5D0625944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9" y="2314256"/>
            <a:ext cx="4908609" cy="682339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77CD99-A5E1-409F-BF44-68C717AB5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5" t="14008" b="27482"/>
          <a:stretch/>
        </p:blipFill>
        <p:spPr>
          <a:xfrm>
            <a:off x="5851086" y="2003327"/>
            <a:ext cx="4339001" cy="713432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9765BC-8A4C-4262-BB8C-4AD89E8861E4}"/>
              </a:ext>
            </a:extLst>
          </p:cNvPr>
          <p:cNvSpPr/>
          <p:nvPr/>
        </p:nvSpPr>
        <p:spPr>
          <a:xfrm>
            <a:off x="3536152" y="3590362"/>
            <a:ext cx="1928538" cy="386143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215D9CF-0BF1-4D5B-9A6F-5F53F5D9BA9E}"/>
              </a:ext>
            </a:extLst>
          </p:cNvPr>
          <p:cNvCxnSpPr>
            <a:cxnSpLocks/>
          </p:cNvCxnSpPr>
          <p:nvPr/>
        </p:nvCxnSpPr>
        <p:spPr>
          <a:xfrm flipV="1">
            <a:off x="3508580" y="1918876"/>
            <a:ext cx="2208091" cy="15733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305284CA-2F57-44DA-88DC-4A7231B83BBD}"/>
              </a:ext>
            </a:extLst>
          </p:cNvPr>
          <p:cNvCxnSpPr>
            <a:cxnSpLocks/>
          </p:cNvCxnSpPr>
          <p:nvPr/>
        </p:nvCxnSpPr>
        <p:spPr>
          <a:xfrm>
            <a:off x="3536152" y="7517148"/>
            <a:ext cx="2180519" cy="17186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E8DCC57-EBFE-4F30-B61F-48EBA7F39E09}"/>
              </a:ext>
            </a:extLst>
          </p:cNvPr>
          <p:cNvSpPr/>
          <p:nvPr/>
        </p:nvSpPr>
        <p:spPr>
          <a:xfrm>
            <a:off x="5791200" y="1918876"/>
            <a:ext cx="4338021" cy="721877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2B91B7-AF91-42CE-93F7-E60497192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464125" y="963624"/>
            <a:ext cx="9524744" cy="78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7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69481" y="273441"/>
            <a:ext cx="937837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36"/>
              </a:lnSpc>
            </a:pPr>
            <a:r>
              <a:rPr lang="ru-RU" sz="6336" b="1" spc="-475" dirty="0">
                <a:solidFill>
                  <a:srgbClr val="0B1934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Молассовая формация венда ВУО И ЮУ</a:t>
            </a:r>
            <a:endParaRPr lang="en-US" sz="6336" b="1" spc="-475" dirty="0">
              <a:solidFill>
                <a:srgbClr val="0B1934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67100" y="5680719"/>
            <a:ext cx="64388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Впервые молассовые комплексы на Южном Урале выделил М.И.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Гарань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. </a:t>
            </a:r>
          </a:p>
          <a:p>
            <a:endParaRPr lang="ru-RU" sz="2000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/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Их молассовая природа была обоснована Ю.Р. Беккером (1968, 1988 и ссылки там же). </a:t>
            </a:r>
            <a:endParaRPr lang="en-US" sz="2000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3834" y="5812581"/>
            <a:ext cx="2496974" cy="34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ОТКРЫТИЕ</a:t>
            </a:r>
            <a:endParaRPr lang="en-US" sz="24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11309" y="7560936"/>
            <a:ext cx="639469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 типично молассовым образованиям отнесены отложения только верхнего венда: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басинская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куккараукская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и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зиганская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свиты (ЮУ)  и их возрастные аналоги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старопетровская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салиховская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и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карлинская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свиты (ВУО)  [Пучков, 2010</a:t>
            </a:r>
            <a:r>
              <a:rPr lang="en-US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]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3834" y="7612745"/>
            <a:ext cx="2496974" cy="71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СОВРЕМЕННОЕ </a:t>
            </a:r>
          </a:p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СОСТОЯНИЕ</a:t>
            </a:r>
            <a:endParaRPr lang="en-US" sz="24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42900" y="9505795"/>
            <a:ext cx="561909" cy="561909"/>
          </a:xfrm>
          <a:custGeom>
            <a:avLst/>
            <a:gdLst/>
            <a:ahLst/>
            <a:cxnLst/>
            <a:rect l="l" t="t" r="r" b="b"/>
            <a:pathLst>
              <a:path w="561909" h="561909">
                <a:moveTo>
                  <a:pt x="0" y="0"/>
                </a:moveTo>
                <a:lnTo>
                  <a:pt x="561909" y="0"/>
                </a:lnTo>
                <a:lnTo>
                  <a:pt x="561909" y="561909"/>
                </a:lnTo>
                <a:lnTo>
                  <a:pt x="0" y="561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186983" y="9762904"/>
            <a:ext cx="5843717" cy="117475"/>
            <a:chOff x="0" y="0"/>
            <a:chExt cx="1539086" cy="309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39086" cy="30940"/>
            </a:xfrm>
            <a:custGeom>
              <a:avLst/>
              <a:gdLst/>
              <a:ahLst/>
              <a:cxnLst/>
              <a:rect l="l" t="t" r="r" b="b"/>
              <a:pathLst>
                <a:path w="1539086" h="30940">
                  <a:moveTo>
                    <a:pt x="0" y="0"/>
                  </a:moveTo>
                  <a:lnTo>
                    <a:pt x="1539086" y="0"/>
                  </a:lnTo>
                  <a:lnTo>
                    <a:pt x="1539086" y="30940"/>
                  </a:lnTo>
                  <a:lnTo>
                    <a:pt x="0" y="30940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539086" cy="69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F8BF099F-EB2F-4A1C-BD31-63A091DBD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b="4066"/>
          <a:stretch/>
        </p:blipFill>
        <p:spPr bwMode="auto">
          <a:xfrm>
            <a:off x="10096500" y="454806"/>
            <a:ext cx="7843837" cy="90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9AC3986-666F-409A-8729-78755067C693}"/>
              </a:ext>
            </a:extLst>
          </p:cNvPr>
          <p:cNvSpPr/>
          <p:nvPr/>
        </p:nvSpPr>
        <p:spPr>
          <a:xfrm>
            <a:off x="11849100" y="1838104"/>
            <a:ext cx="2578583" cy="762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77FD9C-EF11-443D-A352-61A78CCA7901}"/>
              </a:ext>
            </a:extLst>
          </p:cNvPr>
          <p:cNvSpPr txBox="1"/>
          <p:nvPr/>
        </p:nvSpPr>
        <p:spPr>
          <a:xfrm>
            <a:off x="3401783" y="2863139"/>
            <a:ext cx="67149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Моласса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– это комплекс отложений, возникших за счет</a:t>
            </a:r>
          </a:p>
          <a:p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размыва гор. Термин предложен в конце XVIII в.</a:t>
            </a:r>
          </a:p>
          <a:p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О. Б. Соссюром. М. и является показателем </a:t>
            </a:r>
          </a:p>
          <a:p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горообразования.</a:t>
            </a:r>
          </a:p>
          <a:p>
            <a:endParaRPr lang="ru-RU" sz="2000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Представлены комплексами терригенных пород венда </a:t>
            </a:r>
          </a:p>
          <a:p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ашинской серии на Южном Урале и </a:t>
            </a:r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каировской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и </a:t>
            </a:r>
          </a:p>
          <a:p>
            <a:r>
              <a:rPr lang="ru-RU" sz="2000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шкаповской</a:t>
            </a:r>
            <a:r>
              <a:rPr lang="ru-RU" sz="2000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сериями на востоке ВЕП. </a:t>
            </a:r>
            <a:endParaRPr lang="ru-RU" sz="2000" dirty="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3CC20E38-2EFA-428D-B048-074E2B991A7E}"/>
              </a:ext>
            </a:extLst>
          </p:cNvPr>
          <p:cNvSpPr txBox="1"/>
          <p:nvPr/>
        </p:nvSpPr>
        <p:spPr>
          <a:xfrm>
            <a:off x="809559" y="2934575"/>
            <a:ext cx="2496974" cy="34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ОПРЕДЕЛЕНИЕ</a:t>
            </a:r>
            <a:endParaRPr lang="en-US" sz="24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6E5FF-9A88-4A03-B816-C9FCF0C63FA8}"/>
              </a:ext>
            </a:extLst>
          </p:cNvPr>
          <p:cNvSpPr txBox="1"/>
          <p:nvPr/>
        </p:nvSpPr>
        <p:spPr>
          <a:xfrm>
            <a:off x="17666008" y="9726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2B447-D47C-4E31-A3DD-750617FCD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3" r="10324" b="10912"/>
          <a:stretch/>
        </p:blipFill>
        <p:spPr>
          <a:xfrm>
            <a:off x="9800899" y="827406"/>
            <a:ext cx="8432854" cy="8031288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C5FD8F8-BFA8-415C-A6BB-DFA10FE4F924}"/>
              </a:ext>
            </a:extLst>
          </p:cNvPr>
          <p:cNvSpPr txBox="1"/>
          <p:nvPr/>
        </p:nvSpPr>
        <p:spPr>
          <a:xfrm>
            <a:off x="1745417" y="38100"/>
            <a:ext cx="14797166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6"/>
              </a:lnSpc>
            </a:pPr>
            <a:r>
              <a:rPr lang="ru-RU" sz="6336" b="1" spc="-475" dirty="0">
                <a:solidFill>
                  <a:srgbClr val="0B1934"/>
                </a:solidFill>
                <a:latin typeface="Times New Roman" panose="02020603050405020304" pitchFamily="18" charset="0"/>
                <a:ea typeface="Helvetica World Bold"/>
                <a:cs typeface="Times New Roman" panose="02020603050405020304" pitchFamily="18" charset="0"/>
                <a:sym typeface="Helvetica World Bold"/>
              </a:rPr>
              <a:t>Аргументы выделения </a:t>
            </a:r>
            <a:r>
              <a:rPr lang="ru-RU" sz="6336" b="1" spc="-475" dirty="0" err="1">
                <a:solidFill>
                  <a:srgbClr val="0B1934"/>
                </a:solidFill>
                <a:latin typeface="Times New Roman" panose="02020603050405020304" pitchFamily="18" charset="0"/>
                <a:ea typeface="Helvetica World Bold"/>
                <a:cs typeface="Times New Roman" panose="02020603050405020304" pitchFamily="18" charset="0"/>
                <a:sym typeface="Helvetica World Bold"/>
              </a:rPr>
              <a:t>молассы</a:t>
            </a:r>
            <a:r>
              <a:rPr lang="ru-RU" sz="6336" b="1" spc="-475" dirty="0">
                <a:solidFill>
                  <a:srgbClr val="0B1934"/>
                </a:solidFill>
                <a:latin typeface="Times New Roman" panose="02020603050405020304" pitchFamily="18" charset="0"/>
                <a:ea typeface="Helvetica World Bold"/>
                <a:cs typeface="Times New Roman" panose="02020603050405020304" pitchFamily="18" charset="0"/>
                <a:sym typeface="Helvetica World Bold"/>
              </a:rPr>
              <a:t> </a:t>
            </a:r>
            <a:r>
              <a:rPr lang="en-US" sz="6336" b="1" spc="-475" dirty="0">
                <a:solidFill>
                  <a:srgbClr val="0B1934"/>
                </a:solidFill>
                <a:latin typeface="Times New Roman" panose="02020603050405020304" pitchFamily="18" charset="0"/>
                <a:ea typeface="Helvetica World Bold"/>
                <a:cs typeface="Times New Roman" panose="02020603050405020304" pitchFamily="18" charset="0"/>
                <a:sym typeface="Helvetica World Bold"/>
              </a:rPr>
              <a:t>bs-kk-</a:t>
            </a:r>
            <a:r>
              <a:rPr lang="en-US" sz="6336" b="1" spc="-475" dirty="0" err="1">
                <a:solidFill>
                  <a:srgbClr val="0B1934"/>
                </a:solidFill>
                <a:latin typeface="Times New Roman" panose="02020603050405020304" pitchFamily="18" charset="0"/>
                <a:ea typeface="Helvetica World Bold"/>
                <a:cs typeface="Times New Roman" panose="02020603050405020304" pitchFamily="18" charset="0"/>
                <a:sym typeface="Helvetica World Bold"/>
              </a:rPr>
              <a:t>zn</a:t>
            </a:r>
            <a:endParaRPr lang="en-US" sz="6336" b="1" spc="-475" dirty="0">
              <a:solidFill>
                <a:srgbClr val="0B1934"/>
              </a:solidFill>
              <a:latin typeface="Times New Roman" panose="02020603050405020304" pitchFamily="18" charset="0"/>
              <a:ea typeface="Helvetica World Bold"/>
              <a:cs typeface="Times New Roman" panose="02020603050405020304" pitchFamily="18" charset="0"/>
              <a:sym typeface="Helvetica World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98504-1733-4DAE-8673-E3D98BA2DD79}"/>
              </a:ext>
            </a:extLst>
          </p:cNvPr>
          <p:cNvSpPr txBox="1"/>
          <p:nvPr/>
        </p:nvSpPr>
        <p:spPr>
          <a:xfrm>
            <a:off x="304800" y="846013"/>
            <a:ext cx="95828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Ниже</a:t>
            </a:r>
            <a:r>
              <a:rPr lang="en-US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подошвы 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басинской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свиты цирконы образуют 4</a:t>
            </a:r>
            <a:r>
              <a:rPr lang="en-US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кластера:</a:t>
            </a:r>
            <a:r>
              <a:rPr lang="en-US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цирконы с возрастом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1525–1859,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1958–1989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млн. лет, указывают на возраст</a:t>
            </a:r>
            <a:r>
              <a:rPr lang="en-US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кристаллизации, близкий к 2000 млн. лет. Наиболее древними являются цирконы 2124–2185 млн. лет. Самый молодой кластер —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1399–1572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млн. лет. Учитывая датировки цирконов кристаллического фундамента Восточно-Европейской платформы [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Bogdanova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et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al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., 2008], для всех этих групп можно найти аналоги, и таким образом подтверждается, что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источником сноса терригенного материала в рифее был континент к западу от Урала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(в современных координатах).</a:t>
            </a:r>
          </a:p>
          <a:p>
            <a:pPr algn="just"/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Цирконы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из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венда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образуют две группы. Происхождение группы I с возрастами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1932, 1847, 1788 и 1483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млн. лет и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1898–2058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млн. лет объясняется тем, что в размыв попадали терригенные 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рифейские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осадки, вовлеченные в орогенические поднятия. Группа II варьирует между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643 и 512 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млн. лет, образуя кластер с возрастом 580 млн. лет. Наличие этих цирконов, имеющих отчетливо магматическое происхождение, указывает 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на восточный источник сноса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, поскольку на западе интрузии этого возраста, совпадающего со временем образования 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орогена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, отсутствуют, и не было предпосылок для их образования. [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Willner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et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al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., 2003]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3F8AC-8D6D-49C7-AFE4-8DC079112BBD}"/>
              </a:ext>
            </a:extLst>
          </p:cNvPr>
          <p:cNvSpPr txBox="1"/>
          <p:nvPr/>
        </p:nvSpPr>
        <p:spPr>
          <a:xfrm>
            <a:off x="281834" y="6496931"/>
            <a:ext cx="94961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Согласно 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массовым определениям </a:t>
            </a:r>
            <a:r>
              <a:rPr lang="ru-RU" sz="2000" b="1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Ar-Ar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возраста белых слюд 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из вендских </a:t>
            </a:r>
            <a:r>
              <a:rPr lang="ru-RU" sz="2000" b="0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синорогенных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отложений Южного Урала методом лазерной абляции показано, что эти слюды образуют две отчетливые возрастные группы. Первая, с возрастом 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571–609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млн. лет, имеет </a:t>
            </a:r>
            <a:r>
              <a:rPr lang="ru-RU" sz="2000" b="1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фенгитовый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состав 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и, таким образом, прямо ук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азывает на источник сноса: она может быть напрямую скоррелирована с эксгумацией </a:t>
            </a:r>
            <a:r>
              <a:rPr lang="ru-RU" sz="2000" b="1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высокобарических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</a:t>
            </a:r>
            <a:r>
              <a:rPr lang="ru-RU" sz="2000" b="1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метаморфитов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в </a:t>
            </a:r>
            <a:r>
              <a:rPr lang="ru-RU" sz="2000" b="1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орогене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(Белорецкий купол). 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В то же время, более 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древние слюды (645–732 млн. лет)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представлены только 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мусковитом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, отвечают более сложной и длительной истории преобразований </a:t>
            </a:r>
            <a:r>
              <a:rPr lang="ru-RU" sz="2000" b="0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рифейских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пород, не испытавших </a:t>
            </a:r>
            <a:r>
              <a:rPr lang="ru-RU" sz="2000" b="0" i="0" dirty="0" err="1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высокобарического</a:t>
            </a:r>
            <a:r>
              <a:rPr lang="ru-RU" sz="2000" b="0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метаморфизма, и </a:t>
            </a:r>
            <a:r>
              <a:rPr lang="ru-RU" sz="2000" b="1" i="0" dirty="0">
                <a:solidFill>
                  <a:srgbClr val="231F20"/>
                </a:solidFill>
                <a:effectLst/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могут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быть связаны с размываемым </a:t>
            </a:r>
            <a:r>
              <a:rPr lang="ru-RU" sz="2000" b="1" dirty="0" err="1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доорогенным</a:t>
            </a:r>
            <a:r>
              <a:rPr lang="ru-RU" sz="2000" b="1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 материалом</a:t>
            </a:r>
            <a:r>
              <a:rPr lang="ru-RU" sz="2000" dirty="0"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505017-5D53-41BC-8EC5-34D77FC03CA2}"/>
              </a:ext>
            </a:extLst>
          </p:cNvPr>
          <p:cNvSpPr txBox="1"/>
          <p:nvPr/>
        </p:nvSpPr>
        <p:spPr>
          <a:xfrm>
            <a:off x="17666008" y="9726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F593EF-533C-4F7D-93CB-C41B9D08A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63"/>
          <a:stretch/>
        </p:blipFill>
        <p:spPr>
          <a:xfrm>
            <a:off x="9887687" y="8877301"/>
            <a:ext cx="8118479" cy="73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3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DCAB72C3-EC3D-4803-8F1B-A09E761F5195}"/>
              </a:ext>
            </a:extLst>
          </p:cNvPr>
          <p:cNvSpPr txBox="1"/>
          <p:nvPr/>
        </p:nvSpPr>
        <p:spPr>
          <a:xfrm>
            <a:off x="1745417" y="132352"/>
            <a:ext cx="1479716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6"/>
              </a:lnSpc>
            </a:pPr>
            <a:r>
              <a:rPr lang="ru-RU" sz="6000" b="1" spc="-475" dirty="0">
                <a:solidFill>
                  <a:srgbClr val="0B1934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  <a:sym typeface="Helvetica World Bold"/>
              </a:rPr>
              <a:t>Взгляды на источники сноса для вендских отложений ВУО И ЮУ</a:t>
            </a:r>
            <a:endParaRPr lang="en-US" sz="6000" b="1" spc="-475" dirty="0">
              <a:solidFill>
                <a:srgbClr val="0B1934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  <a:sym typeface="Helvetica World Bold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482293B-FFC2-4DEF-A118-D74309A08E3A}"/>
              </a:ext>
            </a:extLst>
          </p:cNvPr>
          <p:cNvSpPr txBox="1"/>
          <p:nvPr/>
        </p:nvSpPr>
        <p:spPr>
          <a:xfrm>
            <a:off x="266700" y="1773929"/>
            <a:ext cx="177546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«Ниже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подошвы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басинской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свиты цирконы образуют 4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кластера, отвечающие особенностям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конкретных блоков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кристаллического фундамента кратона, поставлявших терригенный материал …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Учитывая новые датировки цирконов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кристаллического фундамента Восточно-Европейской платформы ([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Bogdanova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et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al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., 2008] и ссылки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в этой работе), для всех этих групп там можно найти аналоги, и таким образом подтверждается, что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источником сноса терригенного материала </a:t>
            </a:r>
            <a:r>
              <a:rPr lang="ru-RU" sz="2400" b="1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в рифее</a:t>
            </a:r>
            <a:r>
              <a:rPr lang="en-US" sz="2400" b="1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b="1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был континент к западу от Урала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(в современных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координатах). </a:t>
            </a:r>
            <a:r>
              <a:rPr lang="ru-RU" sz="2400" b="1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Цирконы из венда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образуют две группы.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Происхождение группы I с возрастами 1932, 1847,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1788 и 1483 млн. лет и 1898–2058 млн. лет объясняется тем, что в размыв попадали терригенные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рифейские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осадки, вовлеченные в орогенические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поднятия. Группа II варьирует между 643 и 512 млн.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лет, образуя кластер вблизи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конкордии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, с возрастом 580 млн. лет. Наличие этих цирконов,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имеющих отчетливо магматическое происхождение,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четко </a:t>
            </a:r>
            <a:r>
              <a:rPr lang="ru-RU" sz="2400" b="1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указывает на восточный источник сноса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,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поскольку на западе интрузии этого возраста, совпадающего со временем образования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орогена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,</a:t>
            </a:r>
            <a:r>
              <a:rPr lang="en-US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отсутствуют, и не было предпосылок для их образования.</a:t>
            </a:r>
            <a:endParaRPr lang="en-US" sz="2400" dirty="0">
              <a:solidFill>
                <a:srgbClr val="0B1934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5E1872C-2C53-450E-82F0-5D57E3F42E31}"/>
              </a:ext>
            </a:extLst>
          </p:cNvPr>
          <p:cNvSpPr txBox="1"/>
          <p:nvPr/>
        </p:nvSpPr>
        <p:spPr>
          <a:xfrm>
            <a:off x="15925800" y="5448300"/>
            <a:ext cx="2496974" cy="356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84" dirty="0">
                <a:solidFill>
                  <a:srgbClr val="1E74C0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 Bold"/>
              </a:rPr>
              <a:t>[</a:t>
            </a:r>
            <a:r>
              <a:rPr lang="ru-RU" sz="2400" b="1" spc="-84" dirty="0">
                <a:solidFill>
                  <a:srgbClr val="1E74C0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 Bold"/>
              </a:rPr>
              <a:t>Пучков, 2010</a:t>
            </a:r>
            <a:r>
              <a:rPr lang="en-US" sz="2400" b="1" spc="-84" dirty="0">
                <a:solidFill>
                  <a:srgbClr val="1E74C0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 Bold"/>
              </a:rPr>
              <a:t>]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7965F50-8988-49D0-9B83-BC0CE75E61B1}"/>
              </a:ext>
            </a:extLst>
          </p:cNvPr>
          <p:cNvSpPr txBox="1"/>
          <p:nvPr/>
        </p:nvSpPr>
        <p:spPr>
          <a:xfrm>
            <a:off x="266700" y="5818588"/>
            <a:ext cx="177546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«В песчаниках из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куккараукской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свиты выявлены позднедокембрийские цирконы, возраст которых попадает в интервал, характерный для кристаллических комплексов, участвующих в строении реликтов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орогена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Протоуралид-Тиманид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. Резкое доминирование в ашинских песчаниках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ранне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- и среднерифейских и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ранне-палеопротерозойских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цирконов (с возрастом от ~900 до 1750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млн.лет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), источники которых на Восточно-Европейской платформе (ВЕП) известны только в ее западной и северо-западной частях (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Свеко-Фенская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и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Свеко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-Норвежская области), … предполагать, что ашинская свита формировалась из кластики, поступавшей преимущественно не из фундамента ВЕП. Проведенное с помощью теста Колмогорова-Смирнова сопоставление наборов возрастов цирконов из одновозрастных ашинской серии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кварцито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-песчаников Кап-Ривер (Квинсленд, Австралия) показало их высокую степень сходства… Это означает, что Южно-Уральский край Балтики и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Квинслендский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край Австралии могли располагаться в непосредственной близости в структуре </a:t>
            </a:r>
            <a:r>
              <a:rPr lang="ru-RU" sz="2400" dirty="0" err="1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Родинии</a:t>
            </a:r>
            <a:r>
              <a:rPr lang="ru-RU" sz="2400" dirty="0">
                <a:solidFill>
                  <a:srgbClr val="0B1934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"/>
              </a:rPr>
              <a:t> до времени накопления ашинской серии, включительно, то есть, не только в течение позднего рифея, но также и в течение всего венда, и даже в начале кембрия»</a:t>
            </a:r>
            <a:endParaRPr lang="en-US" sz="2400" dirty="0">
              <a:solidFill>
                <a:srgbClr val="0B1934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Helvetica Wor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4958F0B-C577-48ED-B74F-B5FAF8E06F45}"/>
              </a:ext>
            </a:extLst>
          </p:cNvPr>
          <p:cNvSpPr txBox="1"/>
          <p:nvPr/>
        </p:nvSpPr>
        <p:spPr>
          <a:xfrm>
            <a:off x="15103288" y="9634247"/>
            <a:ext cx="3162300" cy="356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84" dirty="0">
                <a:solidFill>
                  <a:srgbClr val="1E74C0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 Bold"/>
              </a:rPr>
              <a:t>[</a:t>
            </a:r>
            <a:r>
              <a:rPr lang="ru-RU" sz="2400" b="1" spc="-84" dirty="0">
                <a:solidFill>
                  <a:srgbClr val="1E74C0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 Bold"/>
              </a:rPr>
              <a:t>Кузнецов и др., 2012</a:t>
            </a:r>
            <a:r>
              <a:rPr lang="en-US" sz="2400" b="1" spc="-84" dirty="0">
                <a:solidFill>
                  <a:srgbClr val="1E74C0"/>
                </a:solidFill>
                <a:latin typeface="Helvetica World" panose="020B0604020202020204" charset="-128"/>
                <a:ea typeface="Helvetica World" panose="020B0604020202020204" charset="-128"/>
                <a:cs typeface="Helvetica World" panose="020B0604020202020204" charset="-128"/>
                <a:sym typeface="Helvetica World Bold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746AC4-764B-47F0-8F8F-893BEFCAE800}"/>
              </a:ext>
            </a:extLst>
          </p:cNvPr>
          <p:cNvSpPr txBox="1"/>
          <p:nvPr/>
        </p:nvSpPr>
        <p:spPr>
          <a:xfrm>
            <a:off x="17681142" y="770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6130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961" y="276520"/>
            <a:ext cx="9918840" cy="2085837"/>
            <a:chOff x="0" y="0"/>
            <a:chExt cx="1848623" cy="1133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8623" cy="1133913"/>
            </a:xfrm>
            <a:custGeom>
              <a:avLst/>
              <a:gdLst/>
              <a:ahLst/>
              <a:cxnLst/>
              <a:rect l="l" t="t" r="r" b="b"/>
              <a:pathLst>
                <a:path w="1848623" h="1133913">
                  <a:moveTo>
                    <a:pt x="0" y="0"/>
                  </a:moveTo>
                  <a:lnTo>
                    <a:pt x="1848623" y="0"/>
                  </a:lnTo>
                  <a:lnTo>
                    <a:pt x="1848623" y="1133913"/>
                  </a:lnTo>
                  <a:lnTo>
                    <a:pt x="0" y="1133913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48623" cy="1172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481471" y="276520"/>
            <a:ext cx="561909" cy="561909"/>
          </a:xfrm>
          <a:custGeom>
            <a:avLst/>
            <a:gdLst/>
            <a:ahLst/>
            <a:cxnLst/>
            <a:rect l="l" t="t" r="r" b="b"/>
            <a:pathLst>
              <a:path w="561909" h="561909">
                <a:moveTo>
                  <a:pt x="0" y="0"/>
                </a:moveTo>
                <a:lnTo>
                  <a:pt x="561909" y="0"/>
                </a:lnTo>
                <a:lnTo>
                  <a:pt x="561909" y="561909"/>
                </a:lnTo>
                <a:lnTo>
                  <a:pt x="0" y="561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9811" y="702330"/>
            <a:ext cx="9296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РАСПОЛОЖЕНИЕ ИЗУЧЕННЫХ СКВАЖИН </a:t>
            </a:r>
            <a:endParaRPr lang="en-US" sz="4400" b="1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3181" y="3232309"/>
            <a:ext cx="671201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Параметрическая скважина, расположенная в районе оз. </a:t>
            </a:r>
            <a:r>
              <a:rPr lang="ru-RU" sz="24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Аслы</a:t>
            </a:r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-Куль, в 110 км юго-западнее </a:t>
            </a:r>
          </a:p>
          <a:p>
            <a:pPr algn="l"/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г. Уфы.</a:t>
            </a:r>
          </a:p>
          <a:p>
            <a:pPr algn="l"/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Скважина пробурена в центральной зоне Камско-Бельского авлакогена, в своде </a:t>
            </a:r>
            <a:r>
              <a:rPr lang="ru-RU" sz="24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Бурангуловского</a:t>
            </a:r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сейсмического поднятия. </a:t>
            </a:r>
            <a:endParaRPr lang="en-US" sz="2400" spc="-56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3916" y="2641080"/>
            <a:ext cx="530968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32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4 АСЛЫКУЛЬСКАЯ</a:t>
            </a:r>
            <a:endParaRPr lang="en-US" sz="32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44335" y="6644378"/>
            <a:ext cx="668128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Поисково-оценочная скважина, расположенная</a:t>
            </a:r>
          </a:p>
          <a:p>
            <a:pPr algn="l"/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к югу от пос. Красноусольский Гафурийского района РБ. </a:t>
            </a:r>
          </a:p>
          <a:p>
            <a:pPr algn="l"/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Скважина находится в южной части Бельской депрессии </a:t>
            </a:r>
            <a:r>
              <a:rPr lang="ru-RU" sz="24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Предуральского</a:t>
            </a:r>
            <a:r>
              <a:rPr lang="ru-RU" sz="24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краевого прогиба на подготовленной к поисковому бурению Сахалинской высокоамплитудной структуре в пределах крупного Красноусольского поднятия.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4335" y="5981700"/>
            <a:ext cx="583881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32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КРАСНОУСОЛЬСКАЯ</a:t>
            </a:r>
            <a:endParaRPr lang="en-US" sz="32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03EB08-8C5B-441A-A706-7EED17C3754B}"/>
              </a:ext>
            </a:extLst>
          </p:cNvPr>
          <p:cNvSpPr txBox="1"/>
          <p:nvPr/>
        </p:nvSpPr>
        <p:spPr>
          <a:xfrm>
            <a:off x="17719242" y="954881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7</a:t>
            </a:r>
          </a:p>
        </p:txBody>
      </p:sp>
      <p:pic>
        <p:nvPicPr>
          <p:cNvPr id="6" name="Рисунок 5" descr="Изображение выглядит как текст, карта, диаграмма, План&#10;&#10;Автоматически созданное описание">
            <a:extLst>
              <a:ext uri="{FF2B5EF4-FFF2-40B4-BE49-F238E27FC236}">
                <a16:creationId xmlns:a16="http://schemas.microsoft.com/office/drawing/2014/main" id="{AF636796-3A6A-4B21-842C-2DE84B58B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/>
          <a:stretch/>
        </p:blipFill>
        <p:spPr>
          <a:xfrm>
            <a:off x="7721400" y="2362357"/>
            <a:ext cx="10000768" cy="77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1961" y="276520"/>
            <a:ext cx="9918840" cy="2085837"/>
            <a:chOff x="0" y="0"/>
            <a:chExt cx="1848623" cy="1133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8623" cy="1133913"/>
            </a:xfrm>
            <a:custGeom>
              <a:avLst/>
              <a:gdLst/>
              <a:ahLst/>
              <a:cxnLst/>
              <a:rect l="l" t="t" r="r" b="b"/>
              <a:pathLst>
                <a:path w="1848623" h="1133913">
                  <a:moveTo>
                    <a:pt x="0" y="0"/>
                  </a:moveTo>
                  <a:lnTo>
                    <a:pt x="1848623" y="0"/>
                  </a:lnTo>
                  <a:lnTo>
                    <a:pt x="1848623" y="1133913"/>
                  </a:lnTo>
                  <a:lnTo>
                    <a:pt x="0" y="1133913"/>
                  </a:lnTo>
                  <a:close/>
                </a:path>
              </a:pathLst>
            </a:custGeom>
            <a:solidFill>
              <a:srgbClr val="1E74C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48623" cy="11720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481471" y="276520"/>
            <a:ext cx="561909" cy="561909"/>
          </a:xfrm>
          <a:custGeom>
            <a:avLst/>
            <a:gdLst/>
            <a:ahLst/>
            <a:cxnLst/>
            <a:rect l="l" t="t" r="r" b="b"/>
            <a:pathLst>
              <a:path w="561909" h="561909">
                <a:moveTo>
                  <a:pt x="0" y="0"/>
                </a:moveTo>
                <a:lnTo>
                  <a:pt x="561909" y="0"/>
                </a:lnTo>
                <a:lnTo>
                  <a:pt x="561909" y="561909"/>
                </a:lnTo>
                <a:lnTo>
                  <a:pt x="0" y="561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3181" y="607287"/>
            <a:ext cx="9296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ЛИТОЛОГИЧЕСКИЙ СОСТАВ СТАРОПЕТРОВСКОЙ СВИТЫ</a:t>
            </a:r>
            <a:endParaRPr lang="en-US" sz="4400" b="1" dirty="0">
              <a:solidFill>
                <a:srgbClr val="FFFFFF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3180" y="3062350"/>
            <a:ext cx="815981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Свита представлена неравномерным чередованием преимущественно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сероцветных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песчаников и алевролитов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полимиктового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полевошпат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-кварцевого,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аркозового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и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субаркозового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состава и аргиллитов, часто темно-серых и черных углеродсодержащих.</a:t>
            </a:r>
            <a:endParaRPr lang="en-US" sz="2000" spc="-56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3916" y="2641080"/>
            <a:ext cx="4924416" cy="34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ЛИТОЛОГИЧЕСКИЙ СОСТАВ </a:t>
            </a:r>
            <a:endParaRPr lang="en-US" sz="24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5832" y="6669101"/>
            <a:ext cx="823374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 подстилающей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байкибашевской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свитой связана постепенным переходом, местами, где эта свита отсутствует, в результате «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прислонения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» к бортам впадин или поднятий,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старопетровская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свита залегает на подстилающих отложениях несогласно.</a:t>
            </a:r>
          </a:p>
          <a:p>
            <a:pPr algn="l"/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 перекрывающей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салиховской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свитой связана постепенным переходом.</a:t>
            </a:r>
            <a:endParaRPr lang="en-US" sz="2000" spc="-56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2760" y="5870344"/>
            <a:ext cx="7236721" cy="717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ОТНОШЕНИЯ С ПОДСТИЛАЮЩИМИ И ПЕРЕКРЫВАЮЩИМИ СВИТАМИ </a:t>
            </a:r>
            <a:endParaRPr lang="en-US" sz="24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4304" y="9213682"/>
            <a:ext cx="3678286" cy="24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80–465 м</a:t>
            </a:r>
            <a:endParaRPr lang="en-US" sz="2000" spc="-56" dirty="0">
              <a:solidFill>
                <a:srgbClr val="0B1934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92760" y="8768060"/>
            <a:ext cx="3678286" cy="345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МОЩНОСТЬ </a:t>
            </a:r>
            <a:endParaRPr lang="en-US" sz="24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33915" y="4928410"/>
            <a:ext cx="8129084" cy="734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Для отложений характерна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полимиктовость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, что связано с неспокойными тектоническими условиями их образования, т.к. это время </a:t>
            </a:r>
            <a:r>
              <a:rPr lang="ru-RU" sz="2000" spc="-56" dirty="0" err="1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тиманского</a:t>
            </a:r>
            <a:r>
              <a:rPr lang="ru-RU" sz="2000" spc="-56" dirty="0">
                <a:solidFill>
                  <a:srgbClr val="0B1934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 орогенеза.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4335" y="4504300"/>
            <a:ext cx="5838816" cy="34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ОТЛИЧИТЕЛЬНЫЕ ОСОБЕННОСТИ</a:t>
            </a:r>
            <a:endParaRPr lang="en-US" sz="2400" b="1" spc="-84" dirty="0">
              <a:solidFill>
                <a:srgbClr val="1E74C0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pic>
        <p:nvPicPr>
          <p:cNvPr id="22" name="Рисунок 21" descr="Изображение выглядит как текст, снимок экрана, Параллельный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75AFD61-6066-48DA-B66D-A7088C6A9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41743"/>
            <a:ext cx="8853655" cy="99707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908ECE-F378-4D20-B567-F5FD39DDF811}"/>
              </a:ext>
            </a:extLst>
          </p:cNvPr>
          <p:cNvSpPr txBox="1"/>
          <p:nvPr/>
        </p:nvSpPr>
        <p:spPr>
          <a:xfrm>
            <a:off x="17719242" y="954881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EB8365-33C5-40BB-819E-5C105944D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5" y="238878"/>
            <a:ext cx="10926511" cy="72771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24D46DD-D925-4CF2-A7D4-956E573F5C9F}"/>
              </a:ext>
            </a:extLst>
          </p:cNvPr>
          <p:cNvSpPr txBox="1"/>
          <p:nvPr/>
        </p:nvSpPr>
        <p:spPr>
          <a:xfrm>
            <a:off x="266025" y="7580547"/>
            <a:ext cx="4038600" cy="34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[</a:t>
            </a: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Сергеева и </a:t>
            </a:r>
            <a:r>
              <a:rPr lang="ru-RU" sz="2400" b="1" spc="-84" dirty="0" err="1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др</a:t>
            </a: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, 2021</a:t>
            </a:r>
            <a:r>
              <a:rPr lang="en-US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]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F64BF6-9F76-4455-8EA3-747539DBB5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581031" y="3162300"/>
            <a:ext cx="7656761" cy="681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FA8FB-E351-4AA3-A08F-8088051BA8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6218575" y="5840504"/>
            <a:ext cx="1803400" cy="393914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F9A6DC9-ACA1-4849-AC45-5F681D74826A}"/>
              </a:ext>
            </a:extLst>
          </p:cNvPr>
          <p:cNvSpPr txBox="1"/>
          <p:nvPr/>
        </p:nvSpPr>
        <p:spPr>
          <a:xfrm>
            <a:off x="14859000" y="2816564"/>
            <a:ext cx="4038600" cy="345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[</a:t>
            </a:r>
            <a:r>
              <a:rPr lang="ru-RU" sz="2400" b="1" spc="-84" dirty="0" err="1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Михненко</a:t>
            </a: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 и </a:t>
            </a:r>
            <a:r>
              <a:rPr lang="ru-RU" sz="2400" b="1" spc="-84" dirty="0" err="1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др</a:t>
            </a:r>
            <a:r>
              <a:rPr lang="ru-RU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, 2025</a:t>
            </a:r>
            <a:r>
              <a:rPr lang="en-US" sz="2400" b="1" spc="-84" dirty="0">
                <a:solidFill>
                  <a:srgbClr val="1E74C0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3BCE3-59FC-457D-8295-9A1DBB443FC4}"/>
              </a:ext>
            </a:extLst>
          </p:cNvPr>
          <p:cNvSpPr txBox="1"/>
          <p:nvPr/>
        </p:nvSpPr>
        <p:spPr>
          <a:xfrm>
            <a:off x="17851896" y="13836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0177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10284</TotalTime>
  <Words>2148</Words>
  <Application>Microsoft Office PowerPoint</Application>
  <PresentationFormat>Произвольный</PresentationFormat>
  <Paragraphs>195</Paragraphs>
  <Slides>23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Helvetica World Bold</vt:lpstr>
      <vt:lpstr>Calibri</vt:lpstr>
      <vt:lpstr>Arial</vt:lpstr>
      <vt:lpstr>Helvetica World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Geometric Antarctica Presentation</dc:title>
  <cp:lastModifiedBy>Светлана Солодова</cp:lastModifiedBy>
  <cp:revision>132</cp:revision>
  <dcterms:created xsi:type="dcterms:W3CDTF">2006-08-16T00:00:00Z</dcterms:created>
  <dcterms:modified xsi:type="dcterms:W3CDTF">2026-04-20T16:04:44Z</dcterms:modified>
  <dc:identifier>DAGvScHPMhU</dc:identifier>
</cp:coreProperties>
</file>