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71" r:id="rId3"/>
    <p:sldId id="272" r:id="rId4"/>
    <p:sldId id="275" r:id="rId5"/>
    <p:sldId id="261" r:id="rId6"/>
    <p:sldId id="276" r:id="rId7"/>
    <p:sldId id="265" r:id="rId8"/>
    <p:sldId id="270" r:id="rId9"/>
    <p:sldId id="264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A1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98" autoAdjust="0"/>
  </p:normalViewPr>
  <p:slideViewPr>
    <p:cSldViewPr snapToGrid="0" showGuides="1">
      <p:cViewPr varScale="1">
        <p:scale>
          <a:sx n="48" d="100"/>
          <a:sy n="48" d="100"/>
        </p:scale>
        <p:origin x="53" y="42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-27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4350A-6050-4BC0-8C47-019A045797FC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11D79-4DCC-465F-956C-E3018D201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3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Верх-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Чемское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медно-молибден-порфировое рудопроявление локализуется в центральной части Улантовского гранитоидного массива, находящегося примерно в 118 км на юго-восток от г. Новосибирска. Массив располагается в Северо-Западной части Салаирского кряжа, на стыке его со структурой Доронинской впадины и представляет собой крупное субизометричное в плане интрузивное тело, вмещаемое карбонатно-терригенными отложениями нижнего кембрия, среднего-верхнего девона и нижнего карбона. На севере массив частично перекрыт юрскими отложениями Доронинской впадины. Контакты между интрузивными образованиями Улантовского массива и вмещающими породами преимущественно тектонические. Только в южной части массива, терригенно-карбонатные отложения нижнего кембрия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ороговикованы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скарнированы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контакте с раннедевонскими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гранитоидами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AA8E8-0683-48D9-AA61-EC94D4C45A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6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Близкие к нулевым значения δ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сульфидах предполагают магматический источник рудообразующих флюидов, что подтверждают и рассчитанные значения δ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H2O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Ассоциация кальцитовых и кальцит-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ломонтитовых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прожилков сама по себе предполагает более низкие температуры образования по сравнению с кварц-сульфидными, а полученные данные свидетельствуют о том, что помимо магматической составляющей флюида, также имеет место незначительный вклад известняков на поздней стадии эволюции рудно-магматической системы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Рудоносные флюиды, формирующие кварц-сульфидный штокверк Верх-Чемского порфирового рудопроявления произошли, преимущественно, из магматического источника, с потенциальным взаимодействием магматических вод с вмещающими карбонатными породами на поздней стадии эволюции рудно-магматической системы, что привело к формированию кальцитовых и кальцит-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ломонтитовых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прожилков.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11D79-4DCC-465F-956C-E3018D201C0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0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пределах Улантовского массива в 2021 – 2023 годах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проводились поисковые работы на медно-молибден-порфировое оруденение, по результатам которых было выявлено Верх-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Чемское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медно-молибденовое рудопроявление.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A8E8-0683-48D9-AA61-EC94D4C45A72}" type="slidenum">
              <a:rPr lang="ru-RU" smtClean="0"/>
              <a:t>3</a:t>
            </a:fld>
            <a:endParaRPr lang="ru-RU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19037368-60D5-4B59-B611-D9AF445AFD2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85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Верх-</a:t>
            </a:r>
            <a:r>
              <a:rPr lang="ru-RU" dirty="0" err="1"/>
              <a:t>Чемское</a:t>
            </a:r>
            <a:r>
              <a:rPr lang="ru-RU" dirty="0"/>
              <a:t> рудопроявление сложено несколькими типами пород раннедевонского возраста: это диориты и амфибол-биотитовые плагиограниты, биотитовые плагиограниты и дайки плагиогранит-порфиров. Все вышеперечисленные типы пород были подвергнуты гидротермально-метасоматическим изменениям в разной степени.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11D79-4DCC-465F-956C-E3018D201C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1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Изменения сопровождаются неравномерной вкрапленной, прожилково- и </a:t>
            </a:r>
            <a:r>
              <a:rPr lang="ru-RU" dirty="0" err="1"/>
              <a:t>гнездово</a:t>
            </a:r>
            <a:r>
              <a:rPr lang="ru-RU" dirty="0"/>
              <a:t>-вкрапленной сульфидной минерализацией.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Характер метасоматических изменений площадной, присутствуют неравномерно распределенные жилы и прожилки.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рудопроявлении было</a:t>
            </a:r>
            <a:r>
              <a:rPr lang="ru-RU" dirty="0"/>
              <a:t> установлено три типа наложенных изменений: калиевые, хлорит-серицитовые и пропилитовые. Калиевые изменения проявлены в замещении амфиболов биотитом, распространением новообразованного биотита по массе породы и в прожилках, </a:t>
            </a:r>
            <a:r>
              <a:rPr lang="ru-RU" dirty="0" err="1"/>
              <a:t>калишпатизацией</a:t>
            </a:r>
            <a:r>
              <a:rPr lang="ru-RU" dirty="0"/>
              <a:t> пород, развитием калишпат-альбит-кварцевых прожилков. Хлорит-серицитовые изменения включают в себя замещение плагиоклазов серицитом, развитием кварц-хлорит-серицитовых агрегатов по массе породы и прожилков аналогичного состава. Также к этой стадии были отнесены прожилки кварц-пирит-халькопирит-</a:t>
            </a:r>
            <a:r>
              <a:rPr lang="ru-RU" dirty="0" err="1"/>
              <a:t>молибденитового</a:t>
            </a:r>
            <a:r>
              <a:rPr lang="ru-RU" dirty="0"/>
              <a:t> состава с оторочками светлых слюд. Пропилитовые изменения проявлены слабо, заключаются они в распространении по массе породы эпидот-цоизит-кальцитовых агрегатов и прожилков, замещением темноцветов хлоритом, и разложением биотита на карбонаты железа и магния, рутил и светлую слюду.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11D79-4DCC-465F-956C-E3018D201C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6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основе проведенных исследований, удалось установить закономерность в расположении метасоматических изменений на рудопроявлении: на более глубоких уровнях разреза преобладают калиевые изменения, которые выше по разрезу сменяются кварц-хлорит-серицитовыми изменениями, а пропилитовые изменения слабо проявлены по всему разрезу.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11D79-4DCC-465F-956C-E3018D201C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35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Цель данного исследования  - установить источники флюида, сформировавшего  рудный штокверк Верх-Чемского рудопроявления на основе данных по изотопии серы, кислорода и углерода материала рудоносных и </a:t>
            </a:r>
            <a:r>
              <a:rPr lang="ru-RU" dirty="0" err="1"/>
              <a:t>безрудных</a:t>
            </a:r>
            <a:r>
              <a:rPr lang="ru-RU" dirty="0"/>
              <a:t> прожилков. Для анализа изотопов серы были отобраны пирит и молибденит из кварц-сульфидных прожилков, локализованных в </a:t>
            </a:r>
            <a:r>
              <a:rPr lang="ru-RU" dirty="0" err="1"/>
              <a:t>плагиогранитах</a:t>
            </a:r>
            <a:r>
              <a:rPr lang="ru-RU" dirty="0"/>
              <a:t> и диоритах, подвергшихся калиевым и хлорит-серицитовым изменениям, из этих же прожилков были отобраны зерна кварца для определения изотопных отношений кислорода.  Из кальцитовых и кальцит-</a:t>
            </a:r>
            <a:r>
              <a:rPr lang="ru-RU" dirty="0" err="1"/>
              <a:t>ломонтитовых</a:t>
            </a:r>
            <a:r>
              <a:rPr lang="ru-RU" dirty="0"/>
              <a:t> </a:t>
            </a:r>
            <a:r>
              <a:rPr lang="ru-RU" dirty="0" err="1"/>
              <a:t>безрудных</a:t>
            </a:r>
            <a:r>
              <a:rPr lang="ru-RU" dirty="0"/>
              <a:t> прожилков был отобран кальцит для анализа изотопии углерода и кислорода, эти прожилки локализованы также в </a:t>
            </a:r>
            <a:r>
              <a:rPr lang="ru-RU" dirty="0" err="1"/>
              <a:t>плагиогранитах</a:t>
            </a:r>
            <a:r>
              <a:rPr lang="ru-RU" dirty="0"/>
              <a:t> и диоритах и сопровождаются </a:t>
            </a:r>
            <a:r>
              <a:rPr lang="ru-RU" dirty="0" err="1"/>
              <a:t>пропилитовыми</a:t>
            </a:r>
            <a:r>
              <a:rPr lang="ru-RU" dirty="0"/>
              <a:t> изменениями (часто в зальбандах прожилок располагаются хлорит, плюс-минус эпидот-</a:t>
            </a:r>
            <a:r>
              <a:rPr lang="ru-RU" dirty="0" err="1"/>
              <a:t>цоизитовые</a:t>
            </a:r>
            <a:r>
              <a:rPr lang="ru-RU" dirty="0"/>
              <a:t> агрегаты).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11D79-4DCC-465F-956C-E3018D201C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96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Значения δ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пирите находятся в интервале от +2.3 до +3.1 ‰, в молибдените – от +1.6 до +2.6 ‰, что соответствует интервалу значений δ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гранитах ≈ –2‰ … +8‰. На рисунок я вынесла свои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значения δ</a:t>
            </a:r>
            <a:r>
              <a:rPr lang="ru-RU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34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 пирите и молибдените и в сульфидах некоторых порфировых месторождений по литературным данным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11D79-4DCC-465F-956C-E3018D201C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19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Значения δ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VSMOW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в кварце составляют +9.5 … +11.7 ‰. По этим данным были рассчитаны значения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δ</a:t>
            </a:r>
            <a:r>
              <a:rPr lang="ru-RU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во флюиде с предполагаемой температурой равновесия 350 градусов цельсия, поскольку пока нет данных по флюидным включениям в кварце. Рассчитанный δ</a:t>
            </a:r>
            <a:r>
              <a:rPr lang="ru-RU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во флюиде находится в интервале от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+4.2 до +6.4 ‰, что соответствует интервалу δ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в гранитах. Это приблизительно  –5‰ … +14‰.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11D79-4DCC-465F-956C-E3018D201C0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9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кальците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значения δ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находятся в интервале от +11.58 до +14.36 ‰, а δ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– от –5.64 до –1.88 ‰. На графике значения соотношения изотопов углерода и кислорода располагаются между полями «магматического» кальцита и морского карбоната. Это может свидетельствовать о «смешанном» источнике флюида с большим вкладом магматических вод. (для справки мантийные значения углерода примерно -4 -6 промилле)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11D79-4DCC-465F-956C-E3018D201C0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92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5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22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4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904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90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1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4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56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2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1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2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2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3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4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1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6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3B168D8-5B51-4DB3-86F8-567F47D1FEA1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7FC4F77-BF42-4ECF-8935-C0A63CB5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9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28800"/>
            <a:ext cx="12192000" cy="2258678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Источники рудообразующих флюидов Верх-Чемского </a:t>
            </a:r>
            <a:r>
              <a:rPr lang="en-US" dirty="0"/>
              <a:t>Cu-Mo </a:t>
            </a:r>
            <a:r>
              <a:rPr lang="ru-RU" dirty="0"/>
              <a:t>рудопроявления по данным изотопии </a:t>
            </a:r>
            <a:r>
              <a:rPr lang="en-US" dirty="0"/>
              <a:t>S,O,C.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6947" y="4580606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i="1" u="sng" dirty="0"/>
              <a:t>Дранишникова Д.Е.</a:t>
            </a:r>
          </a:p>
          <a:p>
            <a:pPr algn="r"/>
            <a:r>
              <a:rPr lang="ru-RU" i="1" dirty="0"/>
              <a:t>Институт геологии и минералогии им. В.С. Соболева СО РАН,</a:t>
            </a:r>
          </a:p>
          <a:p>
            <a:pPr algn="r"/>
            <a:r>
              <a:rPr lang="ru-RU" i="1" dirty="0"/>
              <a:t>г. Новосибирск</a:t>
            </a:r>
          </a:p>
          <a:p>
            <a:pPr algn="r"/>
            <a:r>
              <a:rPr lang="ru-RU" i="1" dirty="0"/>
              <a:t>(Научный руководитель к.г.-</a:t>
            </a:r>
            <a:r>
              <a:rPr lang="ru-RU" i="1" dirty="0" err="1"/>
              <a:t>м.н</a:t>
            </a:r>
            <a:r>
              <a:rPr lang="ru-RU" i="1" dirty="0"/>
              <a:t>. Т.В. </a:t>
            </a:r>
            <a:r>
              <a:rPr lang="ru-RU" i="1" dirty="0" err="1"/>
              <a:t>Светлицкая</a:t>
            </a:r>
            <a:r>
              <a:rPr lang="ru-RU" i="1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88758"/>
            <a:ext cx="1007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XXXII </a:t>
            </a:r>
            <a:r>
              <a:rPr lang="ru-RU" i="1" dirty="0"/>
              <a:t>молодежная научная школа «Металлогения древних и современных океанов-2025. Стратегические элементы: минералого-геохимические и цифровые модели»</a:t>
            </a:r>
          </a:p>
        </p:txBody>
      </p:sp>
    </p:spTree>
    <p:extLst>
      <p:ext uri="{BB962C8B-B14F-4D97-AF65-F5344CB8AC3E}">
        <p14:creationId xmlns:p14="http://schemas.microsoft.com/office/powerpoint/2010/main" val="134916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24" y="0"/>
            <a:ext cx="12192000" cy="97045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изотопии углерода и кислорода из карбоната  прожилков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0" y="1293090"/>
            <a:ext cx="6461425" cy="4526371"/>
          </a:xfrm>
          <a:ln>
            <a:solidFill>
              <a:schemeClr val="accent1"/>
            </a:solidFill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52566"/>
              </p:ext>
            </p:extLst>
          </p:nvPr>
        </p:nvGraphicFramePr>
        <p:xfrm>
          <a:off x="7559040" y="1298020"/>
          <a:ext cx="4318110" cy="4521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9370">
                  <a:extLst>
                    <a:ext uri="{9D8B030D-6E8A-4147-A177-3AD203B41FA5}">
                      <a16:colId xmlns:a16="http://schemas.microsoft.com/office/drawing/2014/main" val="2906228626"/>
                    </a:ext>
                  </a:extLst>
                </a:gridCol>
                <a:gridCol w="1439370">
                  <a:extLst>
                    <a:ext uri="{9D8B030D-6E8A-4147-A177-3AD203B41FA5}">
                      <a16:colId xmlns:a16="http://schemas.microsoft.com/office/drawing/2014/main" val="2862879328"/>
                    </a:ext>
                  </a:extLst>
                </a:gridCol>
                <a:gridCol w="1439370">
                  <a:extLst>
                    <a:ext uri="{9D8B030D-6E8A-4147-A177-3AD203B41FA5}">
                      <a16:colId xmlns:a16="http://schemas.microsoft.com/office/drawing/2014/main" val="722695889"/>
                    </a:ext>
                  </a:extLst>
                </a:gridCol>
              </a:tblGrid>
              <a:tr h="293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Образец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δ</a:t>
                      </a:r>
                      <a:r>
                        <a:rPr lang="el-GR" sz="1000" u="none" strike="noStrike" baseline="30000">
                          <a:effectLst/>
                        </a:rPr>
                        <a:t>13</a:t>
                      </a:r>
                      <a:r>
                        <a:rPr lang="en-US" sz="1000" u="none" strike="noStrike">
                          <a:effectLst/>
                        </a:rPr>
                        <a:t>C,‰ (PDB)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δ</a:t>
                      </a:r>
                      <a:r>
                        <a:rPr lang="el-GR" sz="1000" u="none" strike="noStrike" baseline="30000">
                          <a:effectLst/>
                        </a:rPr>
                        <a:t>18</a:t>
                      </a:r>
                      <a:r>
                        <a:rPr lang="en-US" sz="1000" u="none" strike="noStrike">
                          <a:effectLst/>
                        </a:rPr>
                        <a:t>O,‰ (SMOW)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1877507188"/>
                  </a:ext>
                </a:extLst>
              </a:tr>
              <a:tr h="1921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21-284.5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-2,05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13,02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1279530221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-2,26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1500207936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-2,12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1799872842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-2,31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1900734981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-2,48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4253255463"/>
                  </a:ext>
                </a:extLst>
              </a:tr>
              <a:tr h="1921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23-97.8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-2,68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14,36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3023669623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-2,95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1769691651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-2,82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2438941609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-3,04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12,44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768582157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-2,88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13,83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1048565107"/>
                  </a:ext>
                </a:extLst>
              </a:tr>
              <a:tr h="19215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23-173.5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-1,89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3339519464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-2,53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3319016576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-2,55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2653996066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-2,48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12,91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1584840880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-2,14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681056968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-2,27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12,97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3890345139"/>
                  </a:ext>
                </a:extLst>
              </a:tr>
              <a:tr h="19215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23-213.6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-2,52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12,17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1914999795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-5,64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57161679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-3,52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4078645133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-5,21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2742011996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-4,74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12,12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2681284585"/>
                  </a:ext>
                </a:extLst>
              </a:tr>
              <a:tr h="19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-3,00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04" marR="8404" marT="8404" marB="0" anchor="ctr"/>
                </a:tc>
                <a:extLst>
                  <a:ext uri="{0D108BD9-81ED-4DB2-BD59-A6C34878D82A}">
                    <a16:rowId xmlns:a16="http://schemas.microsoft.com/office/drawing/2014/main" val="2843474464"/>
                  </a:ext>
                </a:extLst>
              </a:tr>
            </a:tbl>
          </a:graphicData>
        </a:graphic>
      </p:graphicFrame>
      <p:sp>
        <p:nvSpPr>
          <p:cNvPr id="3" name="Овал 2">
            <a:extLst>
              <a:ext uri="{FF2B5EF4-FFF2-40B4-BE49-F238E27FC236}">
                <a16:creationId xmlns:a16="http://schemas.microsoft.com/office/drawing/2014/main" id="{9C39D4F9-3520-4A20-AC03-8E4AE0694068}"/>
              </a:ext>
            </a:extLst>
          </p:cNvPr>
          <p:cNvSpPr/>
          <p:nvPr/>
        </p:nvSpPr>
        <p:spPr>
          <a:xfrm>
            <a:off x="3440783" y="2554663"/>
            <a:ext cx="669303" cy="688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3E651D-2795-43B9-A4A9-55F2C30F82B1}"/>
              </a:ext>
            </a:extLst>
          </p:cNvPr>
          <p:cNvSpPr txBox="1"/>
          <p:nvPr/>
        </p:nvSpPr>
        <p:spPr>
          <a:xfrm>
            <a:off x="314850" y="5880705"/>
            <a:ext cx="646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График δ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(PDB)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δ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(SMOW)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кальцита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Поля и тренды по данным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[Hudson, 1977;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Hoefs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2015; Taylor et al., 1967; Ray et al., 1999].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78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119" y="1254369"/>
            <a:ext cx="10353762" cy="970450"/>
          </a:xfrm>
        </p:spPr>
        <p:txBody>
          <a:bodyPr>
            <a:normAutofit/>
          </a:bodyPr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119" y="2490546"/>
            <a:ext cx="10353762" cy="1733064"/>
          </a:xfrm>
        </p:spPr>
        <p:txBody>
          <a:bodyPr/>
          <a:lstStyle/>
          <a:p>
            <a:pPr marL="36900" indent="0">
              <a:buNone/>
            </a:pPr>
            <a:r>
              <a:rPr lang="ru-RU" dirty="0">
                <a:effectLst/>
              </a:rPr>
              <a:t>Рудоносные флюиды, формирующие кварц-сульфидный штокверк Верх-Чемского порфирового рудопроявления произошли, преимущественно, из магматического источника, с потенциальным взаимодействием магматических вод с вмещающими карбонатными породами на поздней стадии эволюции рудно-магматической системы, что привело к формированию кальцитовых и кальцит-</a:t>
            </a:r>
            <a:r>
              <a:rPr lang="ru-RU" dirty="0" err="1">
                <a:effectLst/>
              </a:rPr>
              <a:t>ломонтитовых</a:t>
            </a:r>
            <a:r>
              <a:rPr lang="ru-RU" dirty="0">
                <a:effectLst/>
              </a:rPr>
              <a:t> прожилков.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27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74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29" y="62846"/>
            <a:ext cx="6495068" cy="97045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tx2">
                    <a:lumMod val="10000"/>
                  </a:schemeClr>
                </a:solidFill>
              </a:rPr>
              <a:t>Геологическое положение Улантовского массива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72F4ED4-3F57-4C86-9DB3-C8E4D9FE0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0750" y="0"/>
            <a:ext cx="5031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C0040-2C66-4002-AA05-F534EB474AF3}"/>
              </a:ext>
            </a:extLst>
          </p:cNvPr>
          <p:cNvSpPr txBox="1"/>
          <p:nvPr/>
        </p:nvSpPr>
        <p:spPr>
          <a:xfrm>
            <a:off x="4909335" y="6245946"/>
            <a:ext cx="2373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(</a:t>
            </a:r>
            <a:r>
              <a:rPr lang="ru-RU" sz="2000" b="1" i="1" u="sng" dirty="0"/>
              <a:t>Сотников, 1999</a:t>
            </a:r>
            <a:r>
              <a:rPr lang="ru-RU" sz="2000" b="1" i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B2CA7-BB53-4CEF-AF47-4C02F2B67885}"/>
              </a:ext>
            </a:extLst>
          </p:cNvPr>
          <p:cNvSpPr txBox="1"/>
          <p:nvPr/>
        </p:nvSpPr>
        <p:spPr>
          <a:xfrm>
            <a:off x="370687" y="1223575"/>
            <a:ext cx="60944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200" i="1" dirty="0">
                <a:effectLst/>
                <a:ea typeface="Times New Roman" panose="02020603050405020304" pitchFamily="18" charset="0"/>
              </a:rPr>
              <a:t>Схема области сочленения Колывань-Томской складчатой зоны и северо-западной части Салаира:</a:t>
            </a:r>
          </a:p>
          <a:p>
            <a:pPr marL="0" indent="0" algn="just">
              <a:buNone/>
            </a:pPr>
            <a:r>
              <a:rPr lang="ru-RU" sz="2200" i="0" dirty="0">
                <a:effectLst/>
                <a:ea typeface="Times New Roman" panose="02020603050405020304" pitchFamily="18" charset="0"/>
              </a:rPr>
              <a:t> 1 – покровные отложения,</a:t>
            </a:r>
          </a:p>
          <a:p>
            <a:pPr marL="0" indent="0" algn="just">
              <a:buNone/>
            </a:pPr>
            <a:r>
              <a:rPr lang="ru-RU" sz="2200" i="0" dirty="0">
                <a:effectLst/>
                <a:ea typeface="Times New Roman" panose="02020603050405020304" pitchFamily="18" charset="0"/>
              </a:rPr>
              <a:t> 2 – Доронинская впадина, </a:t>
            </a:r>
          </a:p>
          <a:p>
            <a:pPr marL="0" indent="0" algn="just">
              <a:buNone/>
            </a:pPr>
            <a:r>
              <a:rPr lang="ru-RU" sz="2200" i="0" dirty="0">
                <a:effectLst/>
                <a:ea typeface="Times New Roman" panose="02020603050405020304" pitchFamily="18" charset="0"/>
              </a:rPr>
              <a:t>3 – </a:t>
            </a:r>
            <a:r>
              <a:rPr lang="ru-RU" sz="2200" i="0" dirty="0" err="1">
                <a:effectLst/>
                <a:ea typeface="Times New Roman" panose="02020603050405020304" pitchFamily="18" charset="0"/>
              </a:rPr>
              <a:t>Горловский</a:t>
            </a:r>
            <a:r>
              <a:rPr lang="ru-RU" sz="2200" i="0" dirty="0">
                <a:effectLst/>
                <a:ea typeface="Times New Roman" panose="02020603050405020304" pitchFamily="18" charset="0"/>
              </a:rPr>
              <a:t> прогиб,</a:t>
            </a:r>
          </a:p>
          <a:p>
            <a:pPr marL="0" indent="0" algn="just">
              <a:buNone/>
            </a:pPr>
            <a:r>
              <a:rPr lang="ru-RU" sz="2200" i="0" dirty="0">
                <a:effectLst/>
                <a:ea typeface="Times New Roman" panose="02020603050405020304" pitchFamily="18" charset="0"/>
              </a:rPr>
              <a:t> 4 – Колывань-Томская складчатая зона,</a:t>
            </a:r>
          </a:p>
          <a:p>
            <a:pPr marL="0" indent="0" algn="just">
              <a:buNone/>
            </a:pPr>
            <a:r>
              <a:rPr lang="ru-RU" sz="2200" i="0" dirty="0">
                <a:effectLst/>
                <a:ea typeface="Times New Roman" panose="02020603050405020304" pitchFamily="18" charset="0"/>
              </a:rPr>
              <a:t> 5 – Северо-Западный Салаир,</a:t>
            </a:r>
          </a:p>
          <a:p>
            <a:pPr marL="0" indent="0" algn="just">
              <a:buNone/>
            </a:pPr>
            <a:r>
              <a:rPr lang="ru-RU" sz="2200" i="0" dirty="0">
                <a:effectLst/>
                <a:ea typeface="Times New Roman" panose="02020603050405020304" pitchFamily="18" charset="0"/>
              </a:rPr>
              <a:t> 6 –  гранитоидные массивы: 1 – Орловский, 2 – Обской, 3 – Колыванский, 4 – </a:t>
            </a:r>
            <a:r>
              <a:rPr lang="ru-RU" sz="2200" i="0" dirty="0" err="1">
                <a:effectLst/>
                <a:ea typeface="Times New Roman" panose="02020603050405020304" pitchFamily="18" charset="0"/>
              </a:rPr>
              <a:t>Барлакский</a:t>
            </a:r>
            <a:r>
              <a:rPr lang="ru-RU" sz="2200" i="0" dirty="0">
                <a:effectLst/>
                <a:ea typeface="Times New Roman" panose="02020603050405020304" pitchFamily="18" charset="0"/>
              </a:rPr>
              <a:t>, 5 – Новосибирский, </a:t>
            </a:r>
            <a:r>
              <a:rPr lang="ru-RU" sz="22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6 – Улантовский</a:t>
            </a:r>
            <a:r>
              <a:rPr lang="ru-RU" sz="2200" i="0" dirty="0">
                <a:effectLst/>
                <a:ea typeface="Times New Roman" panose="02020603050405020304" pitchFamily="18" charset="0"/>
              </a:rPr>
              <a:t>, 7 – </a:t>
            </a:r>
            <a:r>
              <a:rPr lang="ru-RU" sz="2200" i="0" dirty="0" err="1">
                <a:effectLst/>
                <a:ea typeface="Times New Roman" panose="02020603050405020304" pitchFamily="18" charset="0"/>
              </a:rPr>
              <a:t>Коуракский</a:t>
            </a:r>
            <a:r>
              <a:rPr lang="ru-RU" sz="2200" i="0" dirty="0">
                <a:effectLst/>
                <a:ea typeface="Times New Roman" panose="02020603050405020304" pitchFamily="18" charset="0"/>
              </a:rPr>
              <a:t>, 8 – </a:t>
            </a:r>
            <a:r>
              <a:rPr lang="ru-RU" sz="2200" i="0" dirty="0" err="1">
                <a:effectLst/>
                <a:ea typeface="Times New Roman" panose="02020603050405020304" pitchFamily="18" charset="0"/>
              </a:rPr>
              <a:t>Мокрушинский</a:t>
            </a:r>
            <a:r>
              <a:rPr lang="ru-RU" sz="2200" i="0" dirty="0">
                <a:effectLst/>
                <a:ea typeface="Times New Roman" panose="02020603050405020304" pitchFamily="18" charset="0"/>
              </a:rPr>
              <a:t>, 9 – </a:t>
            </a:r>
            <a:r>
              <a:rPr lang="ru-RU" sz="2200" i="0" dirty="0" err="1">
                <a:effectLst/>
                <a:ea typeface="Times New Roman" panose="02020603050405020304" pitchFamily="18" charset="0"/>
              </a:rPr>
              <a:t>Старогутовский</a:t>
            </a:r>
            <a:r>
              <a:rPr lang="ru-RU" sz="2200" i="0" dirty="0">
                <a:effectLst/>
                <a:ea typeface="Times New Roman" panose="02020603050405020304" pitchFamily="18" charset="0"/>
              </a:rPr>
              <a:t>, 10 – </a:t>
            </a:r>
            <a:r>
              <a:rPr lang="ru-RU" sz="2200" i="0" dirty="0" err="1">
                <a:effectLst/>
                <a:ea typeface="Times New Roman" panose="02020603050405020304" pitchFamily="18" charset="0"/>
              </a:rPr>
              <a:t>Елбанский</a:t>
            </a:r>
            <a:r>
              <a:rPr lang="ru-RU" sz="2200" i="0" dirty="0">
                <a:effectLst/>
                <a:ea typeface="Times New Roman" panose="02020603050405020304" pitchFamily="18" charset="0"/>
              </a:rPr>
              <a:t>, 11 – </a:t>
            </a:r>
            <a:r>
              <a:rPr lang="ru-RU" sz="2200" i="0" dirty="0" err="1">
                <a:effectLst/>
                <a:ea typeface="Times New Roman" panose="02020603050405020304" pitchFamily="18" charset="0"/>
              </a:rPr>
              <a:t>Выдрихинский</a:t>
            </a:r>
            <a:r>
              <a:rPr lang="ru-RU" sz="2200" i="0" dirty="0">
                <a:effectLst/>
                <a:ea typeface="Times New Roman" panose="02020603050405020304" pitchFamily="18" charset="0"/>
              </a:rPr>
              <a:t>, 12 – Залесовский.</a:t>
            </a:r>
            <a:endParaRPr lang="ru-RU" sz="2200" i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0113" y="0"/>
            <a:ext cx="5091887" cy="6857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Геологическое строение окрестностей Верх-Чемского рудопроявления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</a:rPr>
              <a:t> (</a:t>
            </a: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  <a:effectLst/>
              </a:rPr>
              <a:t>по материалам </a:t>
            </a:r>
            <a:r>
              <a:rPr lang="ru-RU" sz="1600" u="sng" dirty="0" err="1">
                <a:solidFill>
                  <a:schemeClr val="accent1">
                    <a:lumMod val="75000"/>
                  </a:schemeClr>
                </a:solidFill>
                <a:effectLst/>
              </a:rPr>
              <a:t>СНИИГиМС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</a:rPr>
              <a:t>).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1 – </a:t>
            </a:r>
            <a:r>
              <a:rPr lang="ru-RU" sz="1800" i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Живетский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effectLst/>
              </a:rPr>
              <a:t> ярус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, песчаники, алевролиты, конгломераты,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Px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-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Pl-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порфириты, туфы смешанного состава, известняки, углистые аргиллиты; 2 – </a:t>
            </a:r>
            <a:r>
              <a:rPr lang="ru-RU" sz="1800" i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Суенгинская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  <a:effectLst/>
              </a:rPr>
              <a:t> свита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,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Px-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,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 Pl-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, диабазовые порфириты,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туфоконгломераты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, известняки; 3 – триасовые (?) долериты, габбро-долериты, диабазы магнитные; 4 –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послесредне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-девонские габбро-диабазы, диабазы, диабазовые порфириты магнитные; 5 – граниты; 6 – граниты, в различной степени затронутые процессами метасоматоза; 7 – гранодиориты; 8 – кварцевые диориты; 9 – диориты; 10 – гранодиориты, возможно, затронутые процессами метасоматоза; 11 – гранит-порфиры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 12 – контактовые роговики,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ороговикованные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 породы (по геологическим данным); 13 –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скарнированные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 породы, скарны магнетитовые (предполагаемые по данным МС); 14 – зоны кварц-серицитовых метасоматитов.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0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8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27" y="896159"/>
            <a:ext cx="5071777" cy="506568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92567" y="223227"/>
            <a:ext cx="1680087" cy="7048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Amph-Bt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граниты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3F925-0FC1-45C9-B390-6D921FCDE443}"/>
              </a:ext>
            </a:extLst>
          </p:cNvPr>
          <p:cNvSpPr txBox="1"/>
          <p:nvPr/>
        </p:nvSpPr>
        <p:spPr>
          <a:xfrm>
            <a:off x="5485888" y="314042"/>
            <a:ext cx="990014" cy="738664"/>
          </a:xfrm>
          <a:prstGeom prst="rect">
            <a:avLst/>
          </a:prstGeom>
          <a:noFill/>
          <a:ln>
            <a:solidFill>
              <a:srgbClr val="E8E26E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ahnschrift SemiCondensed" panose="020B0502040204020203" pitchFamily="34" charset="0"/>
              </a:rPr>
              <a:t>41</a:t>
            </a:r>
            <a:r>
              <a:rPr lang="ru-RU" sz="1400" dirty="0">
                <a:latin typeface="Bahnschrift SemiCondensed" panose="020B0502040204020203" pitchFamily="34" charset="0"/>
              </a:rPr>
              <a:t>4</a:t>
            </a:r>
            <a:r>
              <a:rPr lang="en-US" sz="1400" dirty="0">
                <a:latin typeface="Bahnschrift SemiCondensed" panose="020B0502040204020203" pitchFamily="34" charset="0"/>
              </a:rPr>
              <a:t>.</a:t>
            </a:r>
            <a:r>
              <a:rPr lang="ru-RU" sz="1400" dirty="0">
                <a:latin typeface="Bahnschrift SemiCondensed" panose="020B0502040204020203" pitchFamily="34" charset="0"/>
              </a:rPr>
              <a:t>2</a:t>
            </a:r>
            <a:r>
              <a:rPr lang="en-US" sz="1400" dirty="0">
                <a:latin typeface="Bahnschrift SemiCondensed" panose="020B0502040204020203" pitchFamily="34" charset="0"/>
              </a:rPr>
              <a:t> ± 1.</a:t>
            </a:r>
            <a:r>
              <a:rPr lang="ru-RU" sz="1400" dirty="0">
                <a:latin typeface="Bahnschrift SemiCondensed" panose="020B0502040204020203" pitchFamily="34" charset="0"/>
              </a:rPr>
              <a:t>7</a:t>
            </a:r>
            <a:r>
              <a:rPr lang="en-US" sz="1400" dirty="0">
                <a:latin typeface="Bahnschrift SemiCondensed" panose="020B0502040204020203" pitchFamily="34" charset="0"/>
              </a:rPr>
              <a:t> </a:t>
            </a:r>
            <a:r>
              <a:rPr lang="ru-RU" sz="1400" dirty="0">
                <a:latin typeface="Bahnschrift SemiCondensed" panose="020B0502040204020203" pitchFamily="34" charset="0"/>
              </a:rPr>
              <a:t>млн. лет</a:t>
            </a:r>
          </a:p>
          <a:p>
            <a:pPr algn="ctr"/>
            <a:r>
              <a:rPr lang="ru-RU" sz="1400" dirty="0">
                <a:latin typeface="Bahnschrift SemiCondensed" panose="020B0502040204020203" pitchFamily="34" charset="0"/>
              </a:rPr>
              <a:t>(19 </a:t>
            </a:r>
            <a:r>
              <a:rPr lang="ru-RU" sz="1400" dirty="0" err="1">
                <a:latin typeface="Bahnschrift SemiCondensed" panose="020B0502040204020203" pitchFamily="34" charset="0"/>
              </a:rPr>
              <a:t>скв</a:t>
            </a:r>
            <a:r>
              <a:rPr lang="ru-RU" sz="1400" dirty="0">
                <a:latin typeface="Bahnschrift SemiCondensed" panose="020B0502040204020203" pitchFamily="34" charset="0"/>
              </a:rPr>
              <a:t>.)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2B9E35E-8CAC-44D3-895F-BFCACE2F07FD}"/>
              </a:ext>
            </a:extLst>
          </p:cNvPr>
          <p:cNvSpPr txBox="1">
            <a:spLocks/>
          </p:cNvSpPr>
          <p:nvPr/>
        </p:nvSpPr>
        <p:spPr>
          <a:xfrm>
            <a:off x="1078078" y="5787517"/>
            <a:ext cx="1866900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Bt-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граниты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813904" y="191309"/>
            <a:ext cx="1680087" cy="7048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Гранит-порфиры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13903" y="5732036"/>
            <a:ext cx="1680087" cy="7048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Диориты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1195" y="5764095"/>
            <a:ext cx="959400" cy="7386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ahnschrift SemiCondensed" panose="020B0502040204020203" pitchFamily="34" charset="0"/>
              </a:rPr>
              <a:t>41</a:t>
            </a:r>
            <a:r>
              <a:rPr lang="ru-RU" sz="1400" dirty="0">
                <a:latin typeface="Bahnschrift SemiCondensed" panose="020B0502040204020203" pitchFamily="34" charset="0"/>
              </a:rPr>
              <a:t>7</a:t>
            </a:r>
            <a:r>
              <a:rPr lang="en-US" sz="1400" dirty="0">
                <a:latin typeface="Bahnschrift SemiCondensed" panose="020B0502040204020203" pitchFamily="34" charset="0"/>
              </a:rPr>
              <a:t>.</a:t>
            </a:r>
            <a:r>
              <a:rPr lang="ru-RU" sz="1400" dirty="0">
                <a:latin typeface="Bahnschrift SemiCondensed" panose="020B0502040204020203" pitchFamily="34" charset="0"/>
              </a:rPr>
              <a:t>3</a:t>
            </a:r>
            <a:r>
              <a:rPr lang="en-US" sz="1400" dirty="0">
                <a:latin typeface="Bahnschrift SemiCondensed" panose="020B0502040204020203" pitchFamily="34" charset="0"/>
              </a:rPr>
              <a:t> ± 1.</a:t>
            </a:r>
            <a:r>
              <a:rPr lang="ru-RU" sz="1400" dirty="0">
                <a:latin typeface="Bahnschrift SemiCondensed" panose="020B0502040204020203" pitchFamily="34" charset="0"/>
              </a:rPr>
              <a:t>2</a:t>
            </a:r>
            <a:r>
              <a:rPr lang="en-US" sz="1400" dirty="0">
                <a:latin typeface="Bahnschrift SemiCondensed" panose="020B0502040204020203" pitchFamily="34" charset="0"/>
              </a:rPr>
              <a:t> </a:t>
            </a:r>
            <a:r>
              <a:rPr lang="ru-RU" sz="1400" dirty="0">
                <a:latin typeface="Bahnschrift SemiCondensed" panose="020B0502040204020203" pitchFamily="34" charset="0"/>
              </a:rPr>
              <a:t>млн. лет</a:t>
            </a:r>
          </a:p>
          <a:p>
            <a:pPr algn="ctr"/>
            <a:r>
              <a:rPr lang="ru-RU" sz="1400" dirty="0">
                <a:latin typeface="Bahnschrift SemiCondensed" panose="020B0502040204020203" pitchFamily="34" charset="0"/>
              </a:rPr>
              <a:t>(23 </a:t>
            </a:r>
            <a:r>
              <a:rPr lang="ru-RU" sz="1400" dirty="0" err="1">
                <a:latin typeface="Bahnschrift SemiCondensed" panose="020B0502040204020203" pitchFamily="34" charset="0"/>
              </a:rPr>
              <a:t>скв</a:t>
            </a:r>
            <a:r>
              <a:rPr lang="ru-RU" sz="1400" dirty="0">
                <a:latin typeface="Bahnschrift SemiCondensed" panose="020B0502040204020203" pitchFamily="34" charset="0"/>
              </a:rPr>
              <a:t>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40BF43-75CC-4609-9330-3D99B26E300E}"/>
              </a:ext>
            </a:extLst>
          </p:cNvPr>
          <p:cNvSpPr txBox="1"/>
          <p:nvPr/>
        </p:nvSpPr>
        <p:spPr>
          <a:xfrm>
            <a:off x="104675" y="5759127"/>
            <a:ext cx="946515" cy="7386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glow rad="101600">
              <a:srgbClr val="5C7A18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ahnschrift SemiCondensed" panose="020B0502040204020203" pitchFamily="34" charset="0"/>
              </a:rPr>
              <a:t>41</a:t>
            </a:r>
            <a:r>
              <a:rPr lang="ru-RU" sz="1400" dirty="0">
                <a:latin typeface="Bahnschrift SemiCondensed" panose="020B0502040204020203" pitchFamily="34" charset="0"/>
              </a:rPr>
              <a:t>0</a:t>
            </a:r>
            <a:r>
              <a:rPr lang="en-US" sz="1400" dirty="0">
                <a:latin typeface="Bahnschrift SemiCondensed" panose="020B0502040204020203" pitchFamily="34" charset="0"/>
              </a:rPr>
              <a:t>.</a:t>
            </a:r>
            <a:r>
              <a:rPr lang="ru-RU" sz="1400" dirty="0">
                <a:latin typeface="Bahnschrift SemiCondensed" panose="020B0502040204020203" pitchFamily="34" charset="0"/>
              </a:rPr>
              <a:t>0</a:t>
            </a:r>
            <a:r>
              <a:rPr lang="en-US" sz="1400" dirty="0">
                <a:latin typeface="Bahnschrift SemiCondensed" panose="020B0502040204020203" pitchFamily="34" charset="0"/>
              </a:rPr>
              <a:t> ± 1.</a:t>
            </a:r>
            <a:r>
              <a:rPr lang="ru-RU" sz="1400" dirty="0">
                <a:latin typeface="Bahnschrift SemiCondensed" panose="020B0502040204020203" pitchFamily="34" charset="0"/>
              </a:rPr>
              <a:t>0</a:t>
            </a:r>
            <a:r>
              <a:rPr lang="en-US" sz="1400" dirty="0">
                <a:latin typeface="Bahnschrift SemiCondensed" panose="020B0502040204020203" pitchFamily="34" charset="0"/>
              </a:rPr>
              <a:t> </a:t>
            </a:r>
            <a:r>
              <a:rPr lang="ru-RU" sz="1400" dirty="0">
                <a:latin typeface="Bahnschrift SemiCondensed" panose="020B0502040204020203" pitchFamily="34" charset="0"/>
              </a:rPr>
              <a:t>млн. лет</a:t>
            </a:r>
          </a:p>
          <a:p>
            <a:pPr algn="ctr"/>
            <a:r>
              <a:rPr lang="ru-RU" sz="1400" dirty="0">
                <a:latin typeface="Bahnschrift SemiCondensed" panose="020B0502040204020203" pitchFamily="34" charset="0"/>
              </a:rPr>
              <a:t>(23 </a:t>
            </a:r>
            <a:r>
              <a:rPr lang="ru-RU" sz="1400" dirty="0" err="1">
                <a:latin typeface="Bahnschrift SemiCondensed" panose="020B0502040204020203" pitchFamily="34" charset="0"/>
              </a:rPr>
              <a:t>скв</a:t>
            </a:r>
            <a:r>
              <a:rPr lang="ru-RU" sz="1400" dirty="0">
                <a:latin typeface="Bahnschrift SemiCondensed" panose="020B0502040204020203" pitchFamily="34" charset="0"/>
              </a:rPr>
              <a:t>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0760" y="113739"/>
            <a:ext cx="946515" cy="73866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>
            <a:glow rad="101600">
              <a:schemeClr val="bg2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ahnschrift SemiCondensed" panose="020B0502040204020203" pitchFamily="34" charset="0"/>
              </a:rPr>
              <a:t>417.4 ± 1.7 </a:t>
            </a:r>
            <a:r>
              <a:rPr lang="ru-RU" sz="1400" dirty="0">
                <a:latin typeface="Bahnschrift SemiCondensed" panose="020B0502040204020203" pitchFamily="34" charset="0"/>
              </a:rPr>
              <a:t>млн. лет</a:t>
            </a:r>
          </a:p>
          <a:p>
            <a:pPr algn="ctr"/>
            <a:r>
              <a:rPr lang="ru-RU" sz="1400" dirty="0">
                <a:latin typeface="Bahnschrift SemiCondensed" panose="020B0502040204020203" pitchFamily="34" charset="0"/>
              </a:rPr>
              <a:t>(21 </a:t>
            </a:r>
            <a:r>
              <a:rPr lang="ru-RU" sz="1400" dirty="0" err="1">
                <a:latin typeface="Bahnschrift SemiCondensed" panose="020B0502040204020203" pitchFamily="34" charset="0"/>
              </a:rPr>
              <a:t>скв</a:t>
            </a:r>
            <a:r>
              <a:rPr lang="ru-RU" sz="1400" dirty="0">
                <a:latin typeface="Bahnschrift SemiCondensed" panose="020B0502040204020203" pitchFamily="34" charset="0"/>
              </a:rPr>
              <a:t>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9148" y="1009059"/>
            <a:ext cx="912041" cy="73866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ahnschrift SemiCondensed" panose="020B0502040204020203" pitchFamily="34" charset="0"/>
              </a:rPr>
              <a:t>41</a:t>
            </a:r>
            <a:r>
              <a:rPr lang="ru-RU" sz="1400" dirty="0">
                <a:latin typeface="Bahnschrift SemiCondensed" panose="020B0502040204020203" pitchFamily="34" charset="0"/>
              </a:rPr>
              <a:t>8</a:t>
            </a:r>
            <a:r>
              <a:rPr lang="en-US" sz="1400" dirty="0">
                <a:latin typeface="Bahnschrift SemiCondensed" panose="020B0502040204020203" pitchFamily="34" charset="0"/>
              </a:rPr>
              <a:t>.</a:t>
            </a:r>
            <a:r>
              <a:rPr lang="ru-RU" sz="1400" dirty="0">
                <a:latin typeface="Bahnschrift SemiCondensed" panose="020B0502040204020203" pitchFamily="34" charset="0"/>
              </a:rPr>
              <a:t>3</a:t>
            </a:r>
            <a:r>
              <a:rPr lang="en-US" sz="1400" dirty="0">
                <a:latin typeface="Bahnschrift SemiCondensed" panose="020B0502040204020203" pitchFamily="34" charset="0"/>
              </a:rPr>
              <a:t> ± 1.7 </a:t>
            </a:r>
            <a:r>
              <a:rPr lang="ru-RU" sz="1400" dirty="0">
                <a:latin typeface="Bahnschrift SemiCondensed" panose="020B0502040204020203" pitchFamily="34" charset="0"/>
              </a:rPr>
              <a:t>млн. лет</a:t>
            </a:r>
          </a:p>
          <a:p>
            <a:pPr algn="ctr"/>
            <a:r>
              <a:rPr lang="ru-RU" sz="1400" dirty="0">
                <a:latin typeface="Bahnschrift SemiCondensed" panose="020B0502040204020203" pitchFamily="34" charset="0"/>
              </a:rPr>
              <a:t>(22 </a:t>
            </a:r>
            <a:r>
              <a:rPr lang="ru-RU" sz="1400" dirty="0" err="1">
                <a:latin typeface="Bahnschrift SemiCondensed" panose="020B0502040204020203" pitchFamily="34" charset="0"/>
              </a:rPr>
              <a:t>скв</a:t>
            </a:r>
            <a:r>
              <a:rPr lang="ru-RU" sz="1400" dirty="0">
                <a:latin typeface="Bahnschrift SemiCondensed" panose="020B0502040204020203" pitchFamily="34" charset="0"/>
              </a:rPr>
              <a:t>)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7165974" y="560189"/>
            <a:ext cx="4687134" cy="5641805"/>
            <a:chOff x="7457813" y="795081"/>
            <a:chExt cx="4395295" cy="526783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813" y="795081"/>
              <a:ext cx="4395295" cy="5267837"/>
            </a:xfrm>
            <a:prstGeom prst="rect">
              <a:avLst/>
            </a:prstGeom>
          </p:spPr>
        </p:pic>
        <p:sp>
          <p:nvSpPr>
            <p:cNvPr id="6" name="Звезда: 4 точки 26">
              <a:extLst>
                <a:ext uri="{FF2B5EF4-FFF2-40B4-BE49-F238E27FC236}">
                  <a16:creationId xmlns:a16="http://schemas.microsoft.com/office/drawing/2014/main" id="{CA603A7B-996C-4B5E-8A66-193C8A6A2420}"/>
                </a:ext>
              </a:extLst>
            </p:cNvPr>
            <p:cNvSpPr/>
            <p:nvPr/>
          </p:nvSpPr>
          <p:spPr>
            <a:xfrm>
              <a:off x="8874968" y="1940671"/>
              <a:ext cx="412132" cy="466290"/>
            </a:xfrm>
            <a:prstGeom prst="star4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Звезда: 4 точки 27">
              <a:extLst>
                <a:ext uri="{FF2B5EF4-FFF2-40B4-BE49-F238E27FC236}">
                  <a16:creationId xmlns:a16="http://schemas.microsoft.com/office/drawing/2014/main" id="{DA041337-8A0B-40C3-98E6-41F5724ED8A6}"/>
                </a:ext>
              </a:extLst>
            </p:cNvPr>
            <p:cNvSpPr/>
            <p:nvPr/>
          </p:nvSpPr>
          <p:spPr>
            <a:xfrm>
              <a:off x="9081034" y="2513444"/>
              <a:ext cx="412132" cy="466290"/>
            </a:xfrm>
            <a:prstGeom prst="star4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Звезда: 4 точки 24">
              <a:extLst>
                <a:ext uri="{FF2B5EF4-FFF2-40B4-BE49-F238E27FC236}">
                  <a16:creationId xmlns:a16="http://schemas.microsoft.com/office/drawing/2014/main" id="{4A9A076F-65D3-4E1F-8E0B-26BC84644A9F}"/>
                </a:ext>
              </a:extLst>
            </p:cNvPr>
            <p:cNvSpPr/>
            <p:nvPr/>
          </p:nvSpPr>
          <p:spPr>
            <a:xfrm>
              <a:off x="9742818" y="5187231"/>
              <a:ext cx="473725" cy="544805"/>
            </a:xfrm>
            <a:prstGeom prst="star4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Звезда: 4 точки 23">
              <a:extLst>
                <a:ext uri="{FF2B5EF4-FFF2-40B4-BE49-F238E27FC236}">
                  <a16:creationId xmlns:a16="http://schemas.microsoft.com/office/drawing/2014/main" id="{68BC95D4-9132-4091-8BC0-19534DE44FF7}"/>
                </a:ext>
              </a:extLst>
            </p:cNvPr>
            <p:cNvSpPr/>
            <p:nvPr/>
          </p:nvSpPr>
          <p:spPr>
            <a:xfrm>
              <a:off x="8468756" y="2213534"/>
              <a:ext cx="473725" cy="493337"/>
            </a:xfrm>
            <a:prstGeom prst="star4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везда: 4 точки 28">
              <a:extLst>
                <a:ext uri="{FF2B5EF4-FFF2-40B4-BE49-F238E27FC236}">
                  <a16:creationId xmlns:a16="http://schemas.microsoft.com/office/drawing/2014/main" id="{8B8FE30B-8A82-4FC6-9602-31D61D455713}"/>
                </a:ext>
              </a:extLst>
            </p:cNvPr>
            <p:cNvSpPr/>
            <p:nvPr/>
          </p:nvSpPr>
          <p:spPr>
            <a:xfrm>
              <a:off x="8597862" y="2173816"/>
              <a:ext cx="412132" cy="466290"/>
            </a:xfrm>
            <a:prstGeom prst="star4">
              <a:avLst/>
            </a:prstGeom>
            <a:solidFill>
              <a:srgbClr val="5C7A18"/>
            </a:solidFill>
            <a:ln>
              <a:solidFill>
                <a:srgbClr val="445A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277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73" y="-7774"/>
            <a:ext cx="12192000" cy="1193164"/>
          </a:xfrm>
        </p:spPr>
        <p:txBody>
          <a:bodyPr>
            <a:normAutofit fontScale="90000"/>
          </a:bodyPr>
          <a:lstStyle/>
          <a:p>
            <a:r>
              <a:rPr lang="ru-RU" dirty="0"/>
              <a:t>Гидротермально-метасоматические изменения в породах рудопроявления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ru-RU" dirty="0"/>
              <a:t>Калиевые изменения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5"/>
          </p:nvPr>
        </p:nvSpPr>
        <p:spPr/>
      </p:sp>
      <p:sp>
        <p:nvSpPr>
          <p:cNvPr id="14" name="Текст 1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21642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Амфибол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dirty="0">
                <a:cs typeface="Times New Roman" panose="02020603050405020304" pitchFamily="18" charset="0"/>
              </a:rPr>
              <a:t>биотит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</a:rPr>
              <a:t>Новообразованный биотит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cs typeface="Times New Roman" panose="02020603050405020304" pitchFamily="18" charset="0"/>
              </a:rPr>
              <a:t>Калишпатизация</a:t>
            </a:r>
            <a:endParaRPr lang="ru-RU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</a:rPr>
              <a:t>Калишпат-альбит-кварцевые прожилки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r>
              <a:rPr lang="ru-RU" dirty="0"/>
              <a:t>Хлорит-серицитовые изменения</a:t>
            </a:r>
          </a:p>
        </p:txBody>
      </p:sp>
      <p:sp>
        <p:nvSpPr>
          <p:cNvPr id="17" name="Рисунок 16"/>
          <p:cNvSpPr>
            <a:spLocks noGrp="1"/>
          </p:cNvSpPr>
          <p:nvPr>
            <p:ph type="pic" idx="21"/>
          </p:nvPr>
        </p:nvSpPr>
        <p:spPr/>
      </p:sp>
      <p:sp>
        <p:nvSpPr>
          <p:cNvPr id="15" name="Текст 14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2164272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Замещение плагиоклазов серицитом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Распространение светлых слюд + хлорита + кварца по массе породы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Прожилки светлых слюд ± хлорит ±кварц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Кварц-пирит-халькопирит-</a:t>
            </a:r>
            <a:r>
              <a:rPr lang="ru-RU" dirty="0" err="1"/>
              <a:t>молибденитовые</a:t>
            </a:r>
            <a:r>
              <a:rPr lang="ru-RU" dirty="0"/>
              <a:t> прожилки с оторочками светлых слюд</a:t>
            </a:r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ru-RU" dirty="0"/>
              <a:t>Пропилитовые изменения</a:t>
            </a:r>
          </a:p>
        </p:txBody>
      </p:sp>
      <p:sp>
        <p:nvSpPr>
          <p:cNvPr id="18" name="Рисунок 17"/>
          <p:cNvSpPr>
            <a:spLocks noGrp="1"/>
          </p:cNvSpPr>
          <p:nvPr>
            <p:ph type="pic" idx="22"/>
          </p:nvPr>
        </p:nvSpPr>
        <p:spPr/>
      </p:sp>
      <p:sp>
        <p:nvSpPr>
          <p:cNvPr id="16" name="Текст 15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216427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Распространение по массе породы эпидот-</a:t>
            </a:r>
            <a:r>
              <a:rPr lang="ru-RU" dirty="0" err="1"/>
              <a:t>цоизит</a:t>
            </a:r>
            <a:r>
              <a:rPr lang="ru-RU" dirty="0"/>
              <a:t>-кальцитовых агрегатов и прожилков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Замещение хлоритом темноцветов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Разложение биотита на карбонаты </a:t>
            </a:r>
            <a:r>
              <a:rPr lang="en-US" dirty="0"/>
              <a:t>Fe </a:t>
            </a:r>
            <a:r>
              <a:rPr lang="ru-RU" dirty="0"/>
              <a:t>и </a:t>
            </a:r>
            <a:r>
              <a:rPr lang="en-US" dirty="0"/>
              <a:t>Mg</a:t>
            </a:r>
            <a:r>
              <a:rPr lang="ru-RU" dirty="0"/>
              <a:t>, рутил и светлую слюду</a:t>
            </a:r>
          </a:p>
          <a:p>
            <a:endParaRPr lang="ru-RU" dirty="0"/>
          </a:p>
        </p:txBody>
      </p:sp>
      <p:pic>
        <p:nvPicPr>
          <p:cNvPr id="19" name="Объект 5">
            <a:extLst>
              <a:ext uri="{FF2B5EF4-FFF2-40B4-BE49-F238E27FC236}">
                <a16:creationId xmlns:a16="http://schemas.microsoft.com/office/drawing/2014/main" id="{0B8222A3-4EF8-4E17-92DC-B3610206A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52" y="1770819"/>
            <a:ext cx="3410095" cy="19181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E2E077-5EF1-4377-8AF9-1894C1CC80EE}"/>
              </a:ext>
            </a:extLst>
          </p:cNvPr>
          <p:cNvSpPr txBox="1"/>
          <p:nvPr/>
        </p:nvSpPr>
        <p:spPr>
          <a:xfrm>
            <a:off x="5150840" y="2063205"/>
            <a:ext cx="459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Pl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80ACEE-4706-4EF8-8E57-DC9EC7901989}"/>
              </a:ext>
            </a:extLst>
          </p:cNvPr>
          <p:cNvSpPr txBox="1"/>
          <p:nvPr/>
        </p:nvSpPr>
        <p:spPr>
          <a:xfrm>
            <a:off x="4511405" y="3279574"/>
            <a:ext cx="639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Qz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E79DAB-17FC-4E20-BE44-96F8960E09FF}"/>
              </a:ext>
            </a:extLst>
          </p:cNvPr>
          <p:cNvSpPr txBox="1"/>
          <p:nvPr/>
        </p:nvSpPr>
        <p:spPr>
          <a:xfrm>
            <a:off x="7180526" y="3208705"/>
            <a:ext cx="625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WM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1A1023-E924-4315-B32D-784C63FD3686}"/>
              </a:ext>
            </a:extLst>
          </p:cNvPr>
          <p:cNvSpPr txBox="1"/>
          <p:nvPr/>
        </p:nvSpPr>
        <p:spPr>
          <a:xfrm>
            <a:off x="6719929" y="1698947"/>
            <a:ext cx="560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Chl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984C898-F0E1-4748-9756-3792F25DD853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7280083" y="1868224"/>
            <a:ext cx="101482" cy="69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A2175D9-FE38-4F85-9A50-ADE2BBCDB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00" y="1762630"/>
            <a:ext cx="3437194" cy="19334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682306D-E5EE-4FA5-BA2D-330B2721BB0E}"/>
              </a:ext>
            </a:extLst>
          </p:cNvPr>
          <p:cNvSpPr txBox="1"/>
          <p:nvPr/>
        </p:nvSpPr>
        <p:spPr>
          <a:xfrm>
            <a:off x="8108426" y="2931645"/>
            <a:ext cx="478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Ep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3B1040-3AF3-42C4-8996-6F0BE78B1005}"/>
              </a:ext>
            </a:extLst>
          </p:cNvPr>
          <p:cNvSpPr txBox="1"/>
          <p:nvPr/>
        </p:nvSpPr>
        <p:spPr>
          <a:xfrm>
            <a:off x="8418033" y="1714051"/>
            <a:ext cx="560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Ep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0DDBDE-FC1E-4431-8CFC-8FFC95B461CA}"/>
              </a:ext>
            </a:extLst>
          </p:cNvPr>
          <p:cNvSpPr txBox="1"/>
          <p:nvPr/>
        </p:nvSpPr>
        <p:spPr>
          <a:xfrm>
            <a:off x="8457224" y="2544512"/>
            <a:ext cx="48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Pl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97134B-958C-4EFA-8374-EDE19896C51B}"/>
              </a:ext>
            </a:extLst>
          </p:cNvPr>
          <p:cNvSpPr txBox="1"/>
          <p:nvPr/>
        </p:nvSpPr>
        <p:spPr>
          <a:xfrm>
            <a:off x="9709830" y="2464522"/>
            <a:ext cx="47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Qz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E25EF7-9634-48B3-8B5C-AA55F91008EA}"/>
              </a:ext>
            </a:extLst>
          </p:cNvPr>
          <p:cNvSpPr txBox="1"/>
          <p:nvPr/>
        </p:nvSpPr>
        <p:spPr>
          <a:xfrm>
            <a:off x="10247332" y="3208705"/>
            <a:ext cx="1206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WM + Chl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5746CABD-B4EA-4A74-A9E4-FC37AF120B5C}"/>
              </a:ext>
            </a:extLst>
          </p:cNvPr>
          <p:cNvCxnSpPr>
            <a:cxnSpLocks/>
          </p:cNvCxnSpPr>
          <p:nvPr/>
        </p:nvCxnSpPr>
        <p:spPr>
          <a:xfrm flipH="1" flipV="1">
            <a:off x="10262469" y="3224278"/>
            <a:ext cx="49729" cy="42907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DFCD00-B508-4FD8-B303-8767396C9CB3}"/>
              </a:ext>
            </a:extLst>
          </p:cNvPr>
          <p:cNvSpPr txBox="1"/>
          <p:nvPr/>
        </p:nvSpPr>
        <p:spPr>
          <a:xfrm>
            <a:off x="8108426" y="2224407"/>
            <a:ext cx="619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Ccp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3" name="Объект 4">
            <a:extLst>
              <a:ext uri="{FF2B5EF4-FFF2-40B4-BE49-F238E27FC236}">
                <a16:creationId xmlns:a16="http://schemas.microsoft.com/office/drawing/2014/main" id="{C3202427-21A1-446F-A891-16F841E3BE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3" y="1774906"/>
            <a:ext cx="3442485" cy="193639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9579B60-EC6C-470A-9B43-FD64573BE1C9}"/>
              </a:ext>
            </a:extLst>
          </p:cNvPr>
          <p:cNvSpPr txBox="1"/>
          <p:nvPr/>
        </p:nvSpPr>
        <p:spPr>
          <a:xfrm>
            <a:off x="2162974" y="2205958"/>
            <a:ext cx="677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Qz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BF16D1-F4B0-4487-A9B8-7DFE140953EB}"/>
              </a:ext>
            </a:extLst>
          </p:cNvPr>
          <p:cNvSpPr txBox="1"/>
          <p:nvPr/>
        </p:nvSpPr>
        <p:spPr>
          <a:xfrm>
            <a:off x="3854727" y="2904354"/>
            <a:ext cx="396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Pl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863B14-1547-4739-BDBA-20A0F8DBFAB7}"/>
              </a:ext>
            </a:extLst>
          </p:cNvPr>
          <p:cNvSpPr txBox="1"/>
          <p:nvPr/>
        </p:nvSpPr>
        <p:spPr>
          <a:xfrm>
            <a:off x="2162974" y="2941020"/>
            <a:ext cx="396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Bt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3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3E1C46-1C80-42CE-8F1C-5931ED38B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6758" y="339566"/>
            <a:ext cx="6096000" cy="65309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622D89-053D-401B-9EC9-7F87CFB83C56}"/>
              </a:ext>
            </a:extLst>
          </p:cNvPr>
          <p:cNvSpPr txBox="1"/>
          <p:nvPr/>
        </p:nvSpPr>
        <p:spPr>
          <a:xfrm>
            <a:off x="4089361" y="-29766"/>
            <a:ext cx="401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Разрез через скважины 23П – 21П</a:t>
            </a:r>
          </a:p>
        </p:txBody>
      </p:sp>
    </p:spTree>
    <p:extLst>
      <p:ext uri="{BB962C8B-B14F-4D97-AF65-F5344CB8AC3E}">
        <p14:creationId xmlns:p14="http://schemas.microsoft.com/office/powerpoint/2010/main" val="156638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07185" cy="746234"/>
          </a:xfrm>
        </p:spPr>
        <p:txBody>
          <a:bodyPr>
            <a:normAutofit/>
          </a:bodyPr>
          <a:lstStyle/>
          <a:p>
            <a:r>
              <a:rPr lang="ru-RU" dirty="0"/>
              <a:t>Исследуемые образцы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599" y="1777836"/>
            <a:ext cx="3748640" cy="1211717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ru-RU" sz="1400" dirty="0">
                <a:effectLst/>
              </a:rPr>
              <a:t>Определения изотопного состава </a:t>
            </a:r>
            <a:r>
              <a:rPr lang="en-US" sz="1400" dirty="0">
                <a:effectLst/>
              </a:rPr>
              <a:t>S</a:t>
            </a:r>
            <a:r>
              <a:rPr lang="ru-RU" sz="1400" dirty="0">
                <a:effectLst/>
              </a:rPr>
              <a:t> (</a:t>
            </a:r>
            <a:r>
              <a:rPr lang="en-US" sz="1400" dirty="0">
                <a:effectLst/>
              </a:rPr>
              <a:t>CDT</a:t>
            </a:r>
            <a:r>
              <a:rPr lang="ru-RU" sz="1400" dirty="0">
                <a:effectLst/>
              </a:rPr>
              <a:t>), </a:t>
            </a:r>
            <a:r>
              <a:rPr lang="en-US" sz="1400" dirty="0">
                <a:effectLst/>
              </a:rPr>
              <a:t>C</a:t>
            </a:r>
            <a:r>
              <a:rPr lang="ru-RU" sz="1400" dirty="0">
                <a:effectLst/>
              </a:rPr>
              <a:t> (</a:t>
            </a:r>
            <a:r>
              <a:rPr lang="en-US" sz="1400" dirty="0">
                <a:effectLst/>
              </a:rPr>
              <a:t>PDB</a:t>
            </a:r>
            <a:r>
              <a:rPr lang="ru-RU" sz="1400" dirty="0">
                <a:effectLst/>
              </a:rPr>
              <a:t>), </a:t>
            </a:r>
            <a:r>
              <a:rPr lang="en-US" sz="1400" dirty="0">
                <a:effectLst/>
              </a:rPr>
              <a:t>O</a:t>
            </a:r>
            <a:r>
              <a:rPr lang="ru-RU" sz="1400" dirty="0">
                <a:effectLst/>
              </a:rPr>
              <a:t> (</a:t>
            </a:r>
            <a:r>
              <a:rPr lang="en-US" sz="1400" dirty="0">
                <a:effectLst/>
              </a:rPr>
              <a:t>SMOW</a:t>
            </a:r>
            <a:r>
              <a:rPr lang="ru-RU" sz="1400" dirty="0">
                <a:effectLst/>
              </a:rPr>
              <a:t>, </a:t>
            </a:r>
            <a:r>
              <a:rPr lang="en-US" sz="1400" dirty="0">
                <a:effectLst/>
              </a:rPr>
              <a:t>VSMOW</a:t>
            </a:r>
            <a:r>
              <a:rPr lang="ru-RU" sz="1400" dirty="0">
                <a:effectLst/>
              </a:rPr>
              <a:t>) выполнены на масс-спектрометре </a:t>
            </a:r>
            <a:r>
              <a:rPr lang="en-US" sz="1400" dirty="0">
                <a:effectLst/>
              </a:rPr>
              <a:t>Delta V Advantage</a:t>
            </a:r>
            <a:r>
              <a:rPr lang="ru-RU" sz="1400" dirty="0">
                <a:effectLst/>
              </a:rPr>
              <a:t> в ЦКП многоэлементных и изотопных исследований СО РАН </a:t>
            </a:r>
            <a:endParaRPr lang="ru-RU" sz="1400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32" y="373117"/>
            <a:ext cx="3368518" cy="201057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254117" y="469316"/>
            <a:ext cx="1919235" cy="821700"/>
          </a:xfrm>
          <a:prstGeom prst="wedgeRoundRectCallout">
            <a:avLst>
              <a:gd name="adj1" fmla="val 73693"/>
              <a:gd name="adj2" fmla="val 75267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Кварц</a:t>
            </a:r>
          </a:p>
          <a:p>
            <a:pPr algn="ctr"/>
            <a:r>
              <a:rPr lang="ru-RU" dirty="0"/>
              <a:t>Пирит</a:t>
            </a:r>
          </a:p>
          <a:p>
            <a:pPr algn="ctr"/>
            <a:r>
              <a:rPr lang="ru-RU" dirty="0"/>
              <a:t>Молибденит</a:t>
            </a: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85" y="1574913"/>
            <a:ext cx="4205414" cy="1890600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254116" y="455028"/>
            <a:ext cx="1919235" cy="821700"/>
          </a:xfrm>
          <a:prstGeom prst="wedgeRoundRectCallout">
            <a:avLst>
              <a:gd name="adj1" fmla="val -27354"/>
              <a:gd name="adj2" fmla="val 12295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Кварц</a:t>
            </a:r>
          </a:p>
          <a:p>
            <a:pPr algn="ctr"/>
            <a:r>
              <a:rPr lang="ru-RU" dirty="0"/>
              <a:t>Пирит</a:t>
            </a:r>
          </a:p>
          <a:p>
            <a:pPr algn="ctr"/>
            <a:r>
              <a:rPr lang="ru-RU" dirty="0"/>
              <a:t>Молибденит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962751" y="138459"/>
            <a:ext cx="1154582" cy="4693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Обр. 21-250:260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69857" y="1574913"/>
            <a:ext cx="1154582" cy="4693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Обр. 23-284.5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96" y="4294192"/>
            <a:ext cx="3072390" cy="213360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81369" y="5867234"/>
            <a:ext cx="1154582" cy="4693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Обр. 23-</a:t>
            </a:r>
            <a:r>
              <a:rPr lang="en-US" sz="1400" dirty="0"/>
              <a:t>173</a:t>
            </a:r>
            <a:r>
              <a:rPr lang="ru-RU" sz="1400" dirty="0"/>
              <a:t>.5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612338" y="4053032"/>
            <a:ext cx="1919235" cy="821700"/>
          </a:xfrm>
          <a:prstGeom prst="wedgeRoundRectCallout">
            <a:avLst>
              <a:gd name="adj1" fmla="val -82851"/>
              <a:gd name="adj2" fmla="val 7404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Кальцит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726" y="4294192"/>
            <a:ext cx="3281212" cy="2306097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0187800" y="6193138"/>
            <a:ext cx="1154582" cy="4693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Обр. 23-97.8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612338" y="4053032"/>
            <a:ext cx="1919235" cy="821700"/>
          </a:xfrm>
          <a:prstGeom prst="wedgeRoundRectCallout">
            <a:avLst>
              <a:gd name="adj1" fmla="val 78929"/>
              <a:gd name="adj2" fmla="val 9483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Кальцит</a:t>
            </a:r>
          </a:p>
        </p:txBody>
      </p:sp>
    </p:spTree>
    <p:extLst>
      <p:ext uri="{BB962C8B-B14F-4D97-AF65-F5344CB8AC3E}">
        <p14:creationId xmlns:p14="http://schemas.microsoft.com/office/powerpoint/2010/main" val="340297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1122365"/>
              </p:ext>
            </p:extLst>
          </p:nvPr>
        </p:nvGraphicFramePr>
        <p:xfrm>
          <a:off x="480961" y="1354937"/>
          <a:ext cx="4233652" cy="3695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6570">
                  <a:extLst>
                    <a:ext uri="{9D8B030D-6E8A-4147-A177-3AD203B41FA5}">
                      <a16:colId xmlns:a16="http://schemas.microsoft.com/office/drawing/2014/main" val="3515271230"/>
                    </a:ext>
                  </a:extLst>
                </a:gridCol>
                <a:gridCol w="1373076">
                  <a:extLst>
                    <a:ext uri="{9D8B030D-6E8A-4147-A177-3AD203B41FA5}">
                      <a16:colId xmlns:a16="http://schemas.microsoft.com/office/drawing/2014/main" val="2319618372"/>
                    </a:ext>
                  </a:extLst>
                </a:gridCol>
                <a:gridCol w="1354006">
                  <a:extLst>
                    <a:ext uri="{9D8B030D-6E8A-4147-A177-3AD203B41FA5}">
                      <a16:colId xmlns:a16="http://schemas.microsoft.com/office/drawing/2014/main" val="3159413463"/>
                    </a:ext>
                  </a:extLst>
                </a:gridCol>
              </a:tblGrid>
              <a:tr h="289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Образец 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Минерал 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l-GR" sz="1800" u="none" strike="noStrike" baseline="30000">
                          <a:effectLst/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S,‰CDT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8792431"/>
                  </a:ext>
                </a:extLst>
              </a:tr>
              <a:tr h="262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21-72.6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Пирит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+2.6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5560454"/>
                  </a:ext>
                </a:extLst>
              </a:tr>
              <a:tr h="262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21-182.0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-//-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+2.6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8123990"/>
                  </a:ext>
                </a:extLst>
              </a:tr>
              <a:tr h="262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21-256:260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-//-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+2.7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130021"/>
                  </a:ext>
                </a:extLst>
              </a:tr>
              <a:tr h="262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22-202.7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-//-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+2.8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5769558"/>
                  </a:ext>
                </a:extLst>
              </a:tr>
              <a:tr h="262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22-205.6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-//-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+2.8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5927112"/>
                  </a:ext>
                </a:extLst>
              </a:tr>
              <a:tr h="262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23-46.2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-//-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+2.6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3049174"/>
                  </a:ext>
                </a:extLst>
              </a:tr>
              <a:tr h="262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23-61.6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-//-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+2.3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6844601"/>
                  </a:ext>
                </a:extLst>
              </a:tr>
              <a:tr h="262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23-107.0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-//-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+2.9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3106583"/>
                  </a:ext>
                </a:extLst>
              </a:tr>
              <a:tr h="262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23-284.5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-//-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+3.1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1762573"/>
                  </a:ext>
                </a:extLst>
              </a:tr>
              <a:tr h="262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21-67.0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Молибденит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+1.9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8268895"/>
                  </a:ext>
                </a:extLst>
              </a:tr>
              <a:tr h="262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21-182.0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-//-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+1.6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2438229"/>
                  </a:ext>
                </a:extLst>
              </a:tr>
              <a:tr h="262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+mn-lt"/>
                          <a:cs typeface="Arial" panose="020B0604020202020204" pitchFamily="34" charset="0"/>
                        </a:rPr>
                        <a:t>21-250:260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-//-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+2.6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4119022"/>
                  </a:ext>
                </a:extLst>
              </a:tr>
            </a:tbl>
          </a:graphicData>
        </a:graphic>
      </p:graphicFrame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8" y="1744382"/>
            <a:ext cx="5419653" cy="2920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0240" y="0"/>
            <a:ext cx="5975758" cy="96252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Результаты изотопии серы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5998" y="4802156"/>
            <a:ext cx="5419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δ</a:t>
            </a:r>
            <a:r>
              <a:rPr lang="ru-RU" sz="1400" baseline="30000" dirty="0"/>
              <a:t>34</a:t>
            </a:r>
            <a:r>
              <a:rPr lang="en-US" sz="1400" dirty="0"/>
              <a:t>S </a:t>
            </a:r>
            <a:r>
              <a:rPr lang="ru-RU" sz="1400" dirty="0"/>
              <a:t>в сульфидах некоторых порфировых месторождений (</a:t>
            </a:r>
            <a:r>
              <a:rPr lang="en-US" sz="1400" b="1" u="sng" dirty="0" err="1"/>
              <a:t>Ohmoto</a:t>
            </a:r>
            <a:r>
              <a:rPr lang="en-US" sz="1400" b="1" u="sng" dirty="0"/>
              <a:t> and Rye, 1979</a:t>
            </a:r>
            <a:r>
              <a:rPr lang="ru-RU" sz="1400" dirty="0"/>
              <a:t>), гранитах </a:t>
            </a:r>
            <a:r>
              <a:rPr lang="ru-RU" sz="1400" b="1" u="sng" dirty="0"/>
              <a:t>(</a:t>
            </a:r>
            <a:r>
              <a:rPr lang="en-US" sz="1400" b="1" u="sng" dirty="0" err="1"/>
              <a:t>Hoefs</a:t>
            </a:r>
            <a:r>
              <a:rPr lang="en-US" sz="1400" b="1" u="sng" dirty="0"/>
              <a:t>, 2018</a:t>
            </a:r>
            <a:r>
              <a:rPr lang="ru-RU" sz="1400" b="1" u="sng" dirty="0"/>
              <a:t>)</a:t>
            </a:r>
            <a:r>
              <a:rPr lang="ru-RU" sz="1400" dirty="0"/>
              <a:t> </a:t>
            </a:r>
            <a:r>
              <a:rPr lang="en-US" sz="1400" dirty="0"/>
              <a:t> </a:t>
            </a:r>
            <a:r>
              <a:rPr lang="ru-RU" sz="1400" dirty="0"/>
              <a:t>и в сульфидах Верх-Чемского рудопроявления.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961" y="5123774"/>
            <a:ext cx="416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Изотопный состав серы в сульфидах кварцевых прожилков Верх-Чемского рудопроявления.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58750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419288" y="5047229"/>
            <a:ext cx="6425967" cy="105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79" y="104700"/>
            <a:ext cx="7106799" cy="644435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изотопии кислорода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7991733"/>
              </p:ext>
            </p:extLst>
          </p:nvPr>
        </p:nvGraphicFramePr>
        <p:xfrm>
          <a:off x="192949" y="1151140"/>
          <a:ext cx="5159228" cy="4949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4684">
                  <a:extLst>
                    <a:ext uri="{9D8B030D-6E8A-4147-A177-3AD203B41FA5}">
                      <a16:colId xmlns:a16="http://schemas.microsoft.com/office/drawing/2014/main" val="2763601591"/>
                    </a:ext>
                  </a:extLst>
                </a:gridCol>
                <a:gridCol w="1538609">
                  <a:extLst>
                    <a:ext uri="{9D8B030D-6E8A-4147-A177-3AD203B41FA5}">
                      <a16:colId xmlns:a16="http://schemas.microsoft.com/office/drawing/2014/main" val="2173896356"/>
                    </a:ext>
                  </a:extLst>
                </a:gridCol>
                <a:gridCol w="1419551">
                  <a:extLst>
                    <a:ext uri="{9D8B030D-6E8A-4147-A177-3AD203B41FA5}">
                      <a16:colId xmlns:a16="http://schemas.microsoft.com/office/drawing/2014/main" val="3568263519"/>
                    </a:ext>
                  </a:extLst>
                </a:gridCol>
                <a:gridCol w="1236384">
                  <a:extLst>
                    <a:ext uri="{9D8B030D-6E8A-4147-A177-3AD203B41FA5}">
                      <a16:colId xmlns:a16="http://schemas.microsoft.com/office/drawing/2014/main" val="52781864"/>
                    </a:ext>
                  </a:extLst>
                </a:gridCol>
              </a:tblGrid>
              <a:tr h="51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Скважина - глубина, 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Краткая характеристика образца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>
                          <a:effectLst/>
                          <a:latin typeface="+mn-lt"/>
                        </a:rPr>
                        <a:t>δ</a:t>
                      </a:r>
                      <a:r>
                        <a:rPr lang="el-GR" sz="1200" u="none" strike="noStrike" baseline="30000">
                          <a:effectLst/>
                          <a:latin typeface="+mn-lt"/>
                        </a:rPr>
                        <a:t>18</a:t>
                      </a:r>
                      <a:r>
                        <a:rPr lang="en-US" sz="1200" u="none" strike="noStrike">
                          <a:effectLst/>
                          <a:latin typeface="+mn-lt"/>
                        </a:rPr>
                        <a:t>O,‰ (VSMOW)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>
                          <a:effectLst/>
                          <a:latin typeface="+mn-lt"/>
                        </a:rPr>
                        <a:t>δ</a:t>
                      </a:r>
                      <a:r>
                        <a:rPr lang="el-GR" sz="1200" u="none" strike="noStrike" baseline="30000">
                          <a:effectLst/>
                          <a:latin typeface="+mn-lt"/>
                        </a:rPr>
                        <a:t>18</a:t>
                      </a:r>
                      <a:r>
                        <a:rPr lang="en-US" sz="1200" u="none" strike="noStrike">
                          <a:effectLst/>
                          <a:latin typeface="+mn-lt"/>
                        </a:rPr>
                        <a:t>O</a:t>
                      </a:r>
                      <a:r>
                        <a:rPr lang="en-US" sz="1200" u="none" strike="noStrike" baseline="-25000">
                          <a:effectLst/>
                          <a:latin typeface="+mn-lt"/>
                        </a:rPr>
                        <a:t>H2O</a:t>
                      </a:r>
                      <a:r>
                        <a:rPr lang="en-US" sz="1200" u="none" strike="noStrike">
                          <a:effectLst/>
                          <a:latin typeface="+mn-lt"/>
                        </a:rPr>
                        <a:t>,‰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extLst>
                  <a:ext uri="{0D108BD9-81ED-4DB2-BD59-A6C34878D82A}">
                    <a16:rowId xmlns:a16="http://schemas.microsoft.com/office/drawing/2014/main" val="325118340"/>
                  </a:ext>
                </a:extLst>
              </a:tr>
              <a:tr h="345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21-72.6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Кварц-пиритовый прожилок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+10.5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+5.2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extLst>
                  <a:ext uri="{0D108BD9-81ED-4DB2-BD59-A6C34878D82A}">
                    <a16:rowId xmlns:a16="http://schemas.microsoft.com/office/drawing/2014/main" val="1436454466"/>
                  </a:ext>
                </a:extLst>
              </a:tr>
              <a:tr h="51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21-182.0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Кварц-пирит-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молибденитовый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прожилок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+11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+5.7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extLst>
                  <a:ext uri="{0D108BD9-81ED-4DB2-BD59-A6C34878D82A}">
                    <a16:rowId xmlns:a16="http://schemas.microsoft.com/office/drawing/2014/main" val="2241730096"/>
                  </a:ext>
                </a:extLst>
              </a:tr>
              <a:tr h="501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21-256:260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-//-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+11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+5.7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extLst>
                  <a:ext uri="{0D108BD9-81ED-4DB2-BD59-A6C34878D82A}">
                    <a16:rowId xmlns:a16="http://schemas.microsoft.com/office/drawing/2014/main" val="1080174239"/>
                  </a:ext>
                </a:extLst>
              </a:tr>
              <a:tr h="51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22-202.7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Кварц-пирит-халькопиритовый прожилок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+10.6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+5.3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extLst>
                  <a:ext uri="{0D108BD9-81ED-4DB2-BD59-A6C34878D82A}">
                    <a16:rowId xmlns:a16="http://schemas.microsoft.com/office/drawing/2014/main" val="1884824570"/>
                  </a:ext>
                </a:extLst>
              </a:tr>
              <a:tr h="501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22-205.6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-//-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+9.5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+4.2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extLst>
                  <a:ext uri="{0D108BD9-81ED-4DB2-BD59-A6C34878D82A}">
                    <a16:rowId xmlns:a16="http://schemas.microsoft.com/office/drawing/2014/main" val="573230305"/>
                  </a:ext>
                </a:extLst>
              </a:tr>
              <a:tr h="501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23-61.6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-//-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+10.4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+5.1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extLst>
                  <a:ext uri="{0D108BD9-81ED-4DB2-BD59-A6C34878D82A}">
                    <a16:rowId xmlns:a16="http://schemas.microsoft.com/office/drawing/2014/main" val="4117254918"/>
                  </a:ext>
                </a:extLst>
              </a:tr>
              <a:tr h="684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23-107.0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Кварц-пирит-халькопирит-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молибденитовый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прожилок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+11.7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+6.4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extLst>
                  <a:ext uri="{0D108BD9-81ED-4DB2-BD59-A6C34878D82A}">
                    <a16:rowId xmlns:a16="http://schemas.microsoft.com/office/drawing/2014/main" val="3943442484"/>
                  </a:ext>
                </a:extLst>
              </a:tr>
              <a:tr h="66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23-284.5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-//-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+10.4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+5.1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64" marR="6464" marT="6464" marB="0" anchor="ctr"/>
                </a:tc>
                <a:extLst>
                  <a:ext uri="{0D108BD9-81ED-4DB2-BD59-A6C34878D82A}">
                    <a16:rowId xmlns:a16="http://schemas.microsoft.com/office/drawing/2014/main" val="3442061420"/>
                  </a:ext>
                </a:extLst>
              </a:tr>
            </a:tbl>
          </a:graphicData>
        </a:graphic>
      </p:graphicFrame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77" y="1307524"/>
            <a:ext cx="5343479" cy="2785849"/>
          </a:xfrm>
        </p:spPr>
      </p:pic>
      <p:sp>
        <p:nvSpPr>
          <p:cNvPr id="7" name="TextBox 6"/>
          <p:cNvSpPr txBox="1"/>
          <p:nvPr/>
        </p:nvSpPr>
        <p:spPr>
          <a:xfrm>
            <a:off x="1" y="6100238"/>
            <a:ext cx="53521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Изотопный состав кислорода в кварце и расчетный состав кислорода во флюиде. Значения кислорода во флюиде были рассчитаны по формуле (</a:t>
            </a:r>
            <a:r>
              <a:rPr lang="ru-RU" sz="1100" b="1" u="sng" dirty="0" err="1"/>
              <a:t>Matsuhisa</a:t>
            </a:r>
            <a:r>
              <a:rPr lang="ru-RU" sz="1100" b="1" u="sng" dirty="0"/>
              <a:t> </a:t>
            </a:r>
            <a:r>
              <a:rPr lang="ru-RU" sz="1100" b="1" u="sng" dirty="0" err="1"/>
              <a:t>et</a:t>
            </a:r>
            <a:r>
              <a:rPr lang="ru-RU" sz="1100" b="1" u="sng" dirty="0"/>
              <a:t> al.,1979</a:t>
            </a:r>
            <a:r>
              <a:rPr lang="ru-RU" sz="1100" dirty="0"/>
              <a:t>) для предполагаемой усредненной температуры образования кварц-сульфидной ассоциации в 350˚С. </a:t>
            </a:r>
            <a:endParaRPr lang="ru-RU" sz="11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49601" y="5588401"/>
            <a:ext cx="432842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δ</a:t>
            </a:r>
            <a:r>
              <a:rPr lang="ru-RU" baseline="30000" dirty="0"/>
              <a:t>18</a:t>
            </a:r>
            <a:r>
              <a:rPr lang="ru-RU" dirty="0"/>
              <a:t>O</a:t>
            </a:r>
            <a:r>
              <a:rPr lang="ru-RU" baseline="-25000" dirty="0"/>
              <a:t>кварц</a:t>
            </a:r>
            <a:r>
              <a:rPr lang="ru-RU" dirty="0"/>
              <a:t> - δ</a:t>
            </a:r>
            <a:r>
              <a:rPr lang="ru-RU" baseline="30000" dirty="0"/>
              <a:t>18</a:t>
            </a:r>
            <a:r>
              <a:rPr lang="ru-RU" dirty="0"/>
              <a:t>O</a:t>
            </a:r>
            <a:r>
              <a:rPr lang="ru-RU" baseline="-25000" dirty="0"/>
              <a:t>H2O</a:t>
            </a:r>
            <a:r>
              <a:rPr lang="ru-RU" dirty="0"/>
              <a:t> = 3,34*(10</a:t>
            </a:r>
            <a:r>
              <a:rPr lang="ru-RU" baseline="30000" dirty="0"/>
              <a:t>6</a:t>
            </a:r>
            <a:r>
              <a:rPr lang="ru-RU" dirty="0"/>
              <a:t>/T</a:t>
            </a:r>
            <a:r>
              <a:rPr lang="ru-RU" baseline="30000" dirty="0"/>
              <a:t>2</a:t>
            </a:r>
            <a:r>
              <a:rPr lang="ru-RU" dirty="0"/>
              <a:t>) - 3,31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2177" y="5047229"/>
            <a:ext cx="671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Уравнение (</a:t>
            </a:r>
            <a:r>
              <a:rPr lang="ru-RU" b="1" u="sng" dirty="0" err="1">
                <a:solidFill>
                  <a:schemeClr val="bg2"/>
                </a:solidFill>
              </a:rPr>
              <a:t>Matsuhisa</a:t>
            </a:r>
            <a:r>
              <a:rPr lang="ru-RU" b="1" u="sng" dirty="0">
                <a:solidFill>
                  <a:schemeClr val="bg2"/>
                </a:solidFill>
              </a:rPr>
              <a:t> </a:t>
            </a:r>
            <a:r>
              <a:rPr lang="ru-RU" b="1" u="sng" dirty="0" err="1">
                <a:solidFill>
                  <a:schemeClr val="bg2"/>
                </a:solidFill>
              </a:rPr>
              <a:t>et</a:t>
            </a:r>
            <a:r>
              <a:rPr lang="ru-RU" b="1" u="sng" dirty="0">
                <a:solidFill>
                  <a:schemeClr val="bg2"/>
                </a:solidFill>
              </a:rPr>
              <a:t> al.,1979</a:t>
            </a:r>
            <a:r>
              <a:rPr lang="ru-RU" dirty="0">
                <a:solidFill>
                  <a:schemeClr val="bg2"/>
                </a:solidFill>
              </a:rPr>
              <a:t>) для диапазона температур 250 – 500 </a:t>
            </a:r>
            <a:r>
              <a:rPr lang="he-IL" dirty="0">
                <a:solidFill>
                  <a:schemeClr val="bg2"/>
                </a:solidFill>
              </a:rPr>
              <a:t>°</a:t>
            </a:r>
            <a:r>
              <a:rPr lang="ru-RU" dirty="0">
                <a:solidFill>
                  <a:schemeClr val="bg2"/>
                </a:solidFill>
              </a:rPr>
              <a:t>С: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42077" y="4093373"/>
            <a:ext cx="515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δ</a:t>
            </a:r>
            <a:r>
              <a:rPr lang="ru-RU" sz="1200" baseline="30000" dirty="0"/>
              <a:t>18</a:t>
            </a:r>
            <a:r>
              <a:rPr lang="ru-RU" sz="1200" dirty="0"/>
              <a:t>О в некоторых естественных резервуарах (</a:t>
            </a:r>
            <a:r>
              <a:rPr lang="en-US" sz="1200" b="1" u="sng" dirty="0" err="1"/>
              <a:t>Hoefs</a:t>
            </a:r>
            <a:r>
              <a:rPr lang="en-US" sz="1200" b="1" u="sng" dirty="0"/>
              <a:t>, 2018</a:t>
            </a:r>
            <a:r>
              <a:rPr lang="ru-RU" sz="1200" dirty="0"/>
              <a:t>)</a:t>
            </a:r>
            <a:r>
              <a:rPr lang="en-US" sz="1200" dirty="0"/>
              <a:t> </a:t>
            </a:r>
            <a:r>
              <a:rPr lang="ru-RU" sz="1200" dirty="0"/>
              <a:t>и </a:t>
            </a:r>
            <a:r>
              <a:rPr lang="el-GR" sz="1200" dirty="0"/>
              <a:t>δ</a:t>
            </a:r>
            <a:r>
              <a:rPr lang="ru-RU" sz="1200" baseline="30000" dirty="0"/>
              <a:t>18</a:t>
            </a:r>
            <a:r>
              <a:rPr lang="ru-RU" sz="1200" dirty="0"/>
              <a:t>О флюида по полученным значениям.</a:t>
            </a:r>
          </a:p>
        </p:txBody>
      </p:sp>
    </p:spTree>
    <p:extLst>
      <p:ext uri="{BB962C8B-B14F-4D97-AF65-F5344CB8AC3E}">
        <p14:creationId xmlns:p14="http://schemas.microsoft.com/office/powerpoint/2010/main" val="3741370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Другая 4">
      <a:dk1>
        <a:srgbClr val="363636"/>
      </a:dk1>
      <a:lt1>
        <a:srgbClr val="363636"/>
      </a:lt1>
      <a:dk2>
        <a:srgbClr val="DADADA"/>
      </a:dk2>
      <a:lt2>
        <a:srgbClr val="363636"/>
      </a:lt2>
      <a:accent1>
        <a:srgbClr val="363636"/>
      </a:accent1>
      <a:accent2>
        <a:srgbClr val="363636"/>
      </a:accent2>
      <a:accent3>
        <a:srgbClr val="363636"/>
      </a:accent3>
      <a:accent4>
        <a:srgbClr val="626262"/>
      </a:accent4>
      <a:accent5>
        <a:srgbClr val="6D6D6D"/>
      </a:accent5>
      <a:accent6>
        <a:srgbClr val="363636"/>
      </a:accent6>
      <a:hlink>
        <a:srgbClr val="1B1B1B"/>
      </a:hlink>
      <a:folHlink>
        <a:srgbClr val="5E220D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2150</TotalTime>
  <Words>1730</Words>
  <Application>Microsoft Office PowerPoint</Application>
  <PresentationFormat>Широкоэкранный</PresentationFormat>
  <Paragraphs>233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Bahnschrift SemiCondensed</vt:lpstr>
      <vt:lpstr>Calibri</vt:lpstr>
      <vt:lpstr>Calisto MT</vt:lpstr>
      <vt:lpstr>Times New Roman</vt:lpstr>
      <vt:lpstr>Wingdings 2</vt:lpstr>
      <vt:lpstr>Сланец</vt:lpstr>
      <vt:lpstr>Источники рудообразующих флюидов Верх-Чемского Cu-Mo рудопроявления по данным изотопии S,O,C.</vt:lpstr>
      <vt:lpstr>Геологическое положение Улантовского массива</vt:lpstr>
      <vt:lpstr>Презентация PowerPoint</vt:lpstr>
      <vt:lpstr>Презентация PowerPoint</vt:lpstr>
      <vt:lpstr>Гидротермально-метасоматические изменения в породах рудопроявления</vt:lpstr>
      <vt:lpstr>Презентация PowerPoint</vt:lpstr>
      <vt:lpstr>Исследуемые образцы</vt:lpstr>
      <vt:lpstr>Презентация PowerPoint</vt:lpstr>
      <vt:lpstr>Результаты изотопии кислорода</vt:lpstr>
      <vt:lpstr>Результаты изотопии углерода и кислорода из карбоната  прожилков</vt:lpstr>
      <vt:lpstr>Выводы</vt:lpstr>
      <vt:lpstr>Презентация PowerPoint</vt:lpstr>
    </vt:vector>
  </TitlesOfParts>
  <Company>IGM SB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Источники рудообразующих флюидов Верх-Чемского Cu-Mo рудопроявления по данным изотопии S,O,C.</dc:title>
  <dc:creator>Дранишникова Дарья Евгеньевна</dc:creator>
  <cp:lastModifiedBy>Дарья Дранишникова</cp:lastModifiedBy>
  <cp:revision>52</cp:revision>
  <dcterms:created xsi:type="dcterms:W3CDTF">2026-04-13T04:49:28Z</dcterms:created>
  <dcterms:modified xsi:type="dcterms:W3CDTF">2026-04-20T17:46:43Z</dcterms:modified>
</cp:coreProperties>
</file>