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7"/>
  </p:notesMasterIdLst>
  <p:sldIdLst>
    <p:sldId id="256" r:id="rId3"/>
    <p:sldId id="272" r:id="rId4"/>
    <p:sldId id="257" r:id="rId5"/>
    <p:sldId id="259" r:id="rId6"/>
    <p:sldId id="275" r:id="rId7"/>
    <p:sldId id="260" r:id="rId8"/>
    <p:sldId id="263" r:id="rId9"/>
    <p:sldId id="264" r:id="rId10"/>
    <p:sldId id="273" r:id="rId11"/>
    <p:sldId id="278" r:id="rId12"/>
    <p:sldId id="294" r:id="rId13"/>
    <p:sldId id="261" r:id="rId14"/>
    <p:sldId id="280" r:id="rId15"/>
    <p:sldId id="295" r:id="rId16"/>
    <p:sldId id="265" r:id="rId17"/>
    <p:sldId id="292" r:id="rId18"/>
    <p:sldId id="277" r:id="rId19"/>
    <p:sldId id="276" r:id="rId20"/>
    <p:sldId id="279" r:id="rId21"/>
    <p:sldId id="298" r:id="rId22"/>
    <p:sldId id="274" r:id="rId23"/>
    <p:sldId id="297" r:id="rId24"/>
    <p:sldId id="270" r:id="rId25"/>
    <p:sldId id="267" r:id="rId26"/>
    <p:sldId id="268" r:id="rId28"/>
    <p:sldId id="286" r:id="rId29"/>
    <p:sldId id="287" r:id="rId30"/>
    <p:sldId id="271"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userDrawn="1">
          <p15:clr>
            <a:srgbClr val="A4A3A4"/>
          </p15:clr>
        </p15:guide>
        <p15:guide id="2" pos="387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82" d="100"/>
          <a:sy n="82" d="100"/>
        </p:scale>
        <p:origin x="-691" y="-91"/>
      </p:cViewPr>
      <p:guideLst>
        <p:guide orient="horz" pos="2168"/>
        <p:guide pos="387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18E2A4-380C-4971-AB5F-80D01BDEE417}" type="datetimeFigureOut">
              <a:rPr lang="ru-RU" smtClean="0"/>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endParaRPr lang="ru-RU" smtClean="0"/>
          </a:p>
          <a:p>
            <a:pPr lvl="1"/>
            <a:r>
              <a:rPr lang="ru-RU" smtClean="0"/>
              <a:t>Второй уровень</a:t>
            </a:r>
            <a:endParaRPr lang="ru-RU" smtClean="0"/>
          </a:p>
          <a:p>
            <a:pPr lvl="2"/>
            <a:r>
              <a:rPr lang="ru-RU" smtClean="0"/>
              <a:t>Третий уровень</a:t>
            </a:r>
            <a:endParaRPr lang="ru-RU" smtClean="0"/>
          </a:p>
          <a:p>
            <a:pPr lvl="3"/>
            <a:r>
              <a:rPr lang="ru-RU" smtClean="0"/>
              <a:t>Четвертый уровень</a:t>
            </a:r>
            <a:endParaRPr lang="ru-RU" smtClean="0"/>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864439-F880-4912-BB1F-14843C75F460}" type="slidenum">
              <a:rPr lang="ru-RU" smtClean="0"/>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1864439-F880-4912-BB1F-14843C75F460}" type="slidenum">
              <a:rPr lang="ru-RU" smtClean="0"/>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мещающий образ слайда 1"/>
          <p:cNvSpPr>
            <a:spLocks noGrp="1"/>
          </p:cNvSpPr>
          <p:nvPr>
            <p:ph type="sldImg" idx="2"/>
          </p:nvPr>
        </p:nvSpPr>
        <p:spPr/>
      </p:sp>
      <p:sp>
        <p:nvSpPr>
          <p:cNvPr id="3" name="Замещающий текст 2"/>
          <p:cNvSpPr>
            <a:spLocks noGrp="1"/>
          </p:cNvSpPr>
          <p:nvPr>
            <p:ph type="body" idx="3"/>
          </p:nvPr>
        </p:nvSpPr>
        <p:spPr/>
        <p:txBody>
          <a:bodyPr/>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RU"/>
          </a:p>
        </p:txBody>
      </p:sp>
      <p:sp>
        <p:nvSpPr>
          <p:cNvPr id="4" name="Дата 3"/>
          <p:cNvSpPr>
            <a:spLocks noGrp="1"/>
          </p:cNvSpPr>
          <p:nvPr>
            <p:ph type="dt" sz="half" idx="10"/>
          </p:nvPr>
        </p:nvSpPr>
        <p:spPr/>
        <p:txBody>
          <a:bodyPr/>
          <a:lstStyle/>
          <a:p>
            <a:fld id="{20AFA7DA-B515-4E24-B258-3ADBE982183E}"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20AFA7DA-B515-4E24-B258-3ADBE982183E}"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20AFA7DA-B515-4E24-B258-3ADBE982183E}"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idx="1"/>
          </p:nvPr>
        </p:nvSpPr>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10"/>
          </p:nvPr>
        </p:nvSpPr>
        <p:spPr/>
        <p:txBody>
          <a:bodyPr/>
          <a:lstStyle/>
          <a:p>
            <a:fld id="{20AFA7DA-B515-4E24-B258-3ADBE982183E}"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endParaRPr lang="ru-RU"/>
          </a:p>
        </p:txBody>
      </p:sp>
      <p:sp>
        <p:nvSpPr>
          <p:cNvPr id="4" name="Дата 3"/>
          <p:cNvSpPr>
            <a:spLocks noGrp="1"/>
          </p:cNvSpPr>
          <p:nvPr>
            <p:ph type="dt" sz="half" idx="10"/>
          </p:nvPr>
        </p:nvSpPr>
        <p:spPr/>
        <p:txBody>
          <a:bodyPr/>
          <a:lstStyle/>
          <a:p>
            <a:fld id="{20AFA7DA-B515-4E24-B258-3ADBE982183E}" type="datetimeFigureOut">
              <a:rPr lang="ru-RU" smtClean="0"/>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Дата 4"/>
          <p:cNvSpPr>
            <a:spLocks noGrp="1"/>
          </p:cNvSpPr>
          <p:nvPr>
            <p:ph type="dt" sz="half" idx="10"/>
          </p:nvPr>
        </p:nvSpPr>
        <p:spPr/>
        <p:txBody>
          <a:bodyPr/>
          <a:lstStyle/>
          <a:p>
            <a:fld id="{20AFA7DA-B515-4E24-B258-3ADBE982183E}"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7" name="Дата 6"/>
          <p:cNvSpPr>
            <a:spLocks noGrp="1"/>
          </p:cNvSpPr>
          <p:nvPr>
            <p:ph type="dt" sz="half" idx="10"/>
          </p:nvPr>
        </p:nvSpPr>
        <p:spPr/>
        <p:txBody>
          <a:bodyPr/>
          <a:lstStyle/>
          <a:p>
            <a:fld id="{20AFA7DA-B515-4E24-B258-3ADBE982183E}" type="datetimeFigureOut">
              <a:rPr lang="ru-RU" smtClean="0"/>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Дата 2"/>
          <p:cNvSpPr>
            <a:spLocks noGrp="1"/>
          </p:cNvSpPr>
          <p:nvPr>
            <p:ph type="dt" sz="half" idx="10"/>
          </p:nvPr>
        </p:nvSpPr>
        <p:spPr/>
        <p:txBody>
          <a:bodyPr/>
          <a:lstStyle/>
          <a:p>
            <a:fld id="{20AFA7DA-B515-4E24-B258-3ADBE982183E}" type="datetimeFigureOut">
              <a:rPr lang="ru-RU" smtClean="0"/>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0AFA7DA-B515-4E24-B258-3ADBE982183E}" type="datetimeFigureOut">
              <a:rPr lang="ru-RU" smtClean="0"/>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endParaRPr lang="ru-RU"/>
          </a:p>
        </p:txBody>
      </p:sp>
      <p:sp>
        <p:nvSpPr>
          <p:cNvPr id="5" name="Дата 4"/>
          <p:cNvSpPr>
            <a:spLocks noGrp="1"/>
          </p:cNvSpPr>
          <p:nvPr>
            <p:ph type="dt" sz="half" idx="10"/>
          </p:nvPr>
        </p:nvSpPr>
        <p:spPr/>
        <p:txBody>
          <a:bodyPr/>
          <a:lstStyle/>
          <a:p>
            <a:fld id="{20AFA7DA-B515-4E24-B258-3ADBE982183E}"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endParaRPr lang="ru-RU"/>
          </a:p>
        </p:txBody>
      </p:sp>
      <p:sp>
        <p:nvSpPr>
          <p:cNvPr id="5" name="Дата 4"/>
          <p:cNvSpPr>
            <a:spLocks noGrp="1"/>
          </p:cNvSpPr>
          <p:nvPr>
            <p:ph type="dt" sz="half" idx="10"/>
          </p:nvPr>
        </p:nvSpPr>
        <p:spPr/>
        <p:txBody>
          <a:bodyPr/>
          <a:lstStyle/>
          <a:p>
            <a:fld id="{20AFA7DA-B515-4E24-B258-3ADBE982183E}" type="datetimeFigureOut">
              <a:rPr lang="ru-RU" smtClean="0"/>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FA42C7-30A1-4F53-AB79-1E47B09DE456}" type="slidenum">
              <a:rPr lang="ru-RU" smtClean="0"/>
            </a:fld>
            <a:endParaRPr lang="ru-RU"/>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FA7DA-B515-4E24-B258-3ADBE982183E}" type="datetimeFigureOut">
              <a:rPr lang="ru-RU" smtClean="0"/>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A42C7-30A1-4F53-AB79-1E47B09DE456}" type="slidenum">
              <a:rPr lang="ru-RU" smtClean="0"/>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9.jpeg"/><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jpeg"/><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jpeg"/><Relationship Id="rId1"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2661" y="2243233"/>
            <a:ext cx="9144000" cy="1063698"/>
          </a:xfrm>
        </p:spPr>
        <p:txBody>
          <a:bodyPr>
            <a:normAutofit fontScale="90000"/>
          </a:bodyPr>
          <a:lstStyle/>
          <a:p>
            <a:r>
              <a:rPr lang="ru-RU" sz="3200" b="1" dirty="0" smtClean="0"/>
              <a:t>МИНЕРАЛЫ ПЛАТИНОВОЙ ГРУППЫ ИЗ ЗОЛОТОНОСНЫХ РОССЫПЕЙ ТАРЛАУ И МУРИНСКАЯ (</a:t>
            </a:r>
            <a:r>
              <a:rPr lang="ru-RU" sz="3200" b="1" cap="all" dirty="0" smtClean="0"/>
              <a:t>Южный Урал</a:t>
            </a:r>
            <a:r>
              <a:rPr lang="ru-RU" sz="3200" b="1" dirty="0" smtClean="0"/>
              <a:t>)</a:t>
            </a:r>
            <a:endParaRPr lang="ru-RU" sz="3200" dirty="0"/>
          </a:p>
        </p:txBody>
      </p:sp>
      <p:sp>
        <p:nvSpPr>
          <p:cNvPr id="3" name="Подзаголовок 2"/>
          <p:cNvSpPr>
            <a:spLocks noGrp="1"/>
          </p:cNvSpPr>
          <p:nvPr>
            <p:ph type="subTitle" idx="1"/>
          </p:nvPr>
        </p:nvSpPr>
        <p:spPr>
          <a:xfrm>
            <a:off x="1524000" y="4273094"/>
            <a:ext cx="9144000" cy="1655762"/>
          </a:xfrm>
        </p:spPr>
        <p:txBody>
          <a:bodyPr>
            <a:normAutofit lnSpcReduction="10000"/>
          </a:bodyPr>
          <a:lstStyle/>
          <a:p>
            <a:r>
              <a:rPr lang="ru-RU" b="1" dirty="0" err="1" smtClean="0"/>
              <a:t>Гатауллин</a:t>
            </a:r>
            <a:r>
              <a:rPr lang="ru-RU" b="1" dirty="0" smtClean="0"/>
              <a:t> Р.А.</a:t>
            </a:r>
            <a:r>
              <a:rPr lang="ru-RU" b="1" baseline="30000" dirty="0" smtClean="0"/>
              <a:t>1</a:t>
            </a:r>
            <a:r>
              <a:rPr lang="ru-RU" b="1" dirty="0" smtClean="0"/>
              <a:t>, </a:t>
            </a:r>
            <a:r>
              <a:rPr lang="ru-RU" b="1" dirty="0" err="1" smtClean="0"/>
              <a:t>Сначёв</a:t>
            </a:r>
            <a:r>
              <a:rPr lang="ru-RU" b="1" dirty="0" smtClean="0"/>
              <a:t> А.В.</a:t>
            </a:r>
            <a:r>
              <a:rPr lang="ru-RU" b="1" baseline="30000" dirty="0" smtClean="0"/>
              <a:t>1</a:t>
            </a:r>
            <a:r>
              <a:rPr lang="ru-RU" b="1" dirty="0" smtClean="0"/>
              <a:t>, Савельев Д.Е.</a:t>
            </a:r>
            <a:r>
              <a:rPr lang="ru-RU" b="1" baseline="30000" dirty="0" smtClean="0"/>
              <a:t>1</a:t>
            </a:r>
            <a:r>
              <a:rPr lang="ru-RU" b="1" dirty="0" smtClean="0"/>
              <a:t>, Баширов В.Э.</a:t>
            </a:r>
            <a:r>
              <a:rPr lang="ru-RU" b="1" baseline="30000" dirty="0" smtClean="0"/>
              <a:t>1,2</a:t>
            </a:r>
            <a:r>
              <a:rPr lang="ru-RU" b="1" dirty="0" smtClean="0">
                <a:sym typeface="+mn-ea"/>
              </a:rPr>
              <a:t>, Шабутдинов Т.Д.</a:t>
            </a:r>
            <a:r>
              <a:rPr lang="ru-RU" b="1" baseline="30000" dirty="0" smtClean="0">
                <a:sym typeface="+mn-ea"/>
              </a:rPr>
              <a:t>1</a:t>
            </a:r>
            <a:endParaRPr lang="ru-RU" dirty="0" smtClean="0"/>
          </a:p>
          <a:p>
            <a:r>
              <a:rPr lang="ru-RU" i="1" baseline="30000" dirty="0" smtClean="0"/>
              <a:t>1</a:t>
            </a:r>
            <a:r>
              <a:rPr lang="ru-RU" i="1" dirty="0" smtClean="0"/>
              <a:t>Институт геологии УФИЦ РАН, г. Уфа</a:t>
            </a:r>
            <a:endParaRPr lang="ru-RU" dirty="0" smtClean="0"/>
          </a:p>
          <a:p>
            <a:r>
              <a:rPr lang="ru-RU" i="1" baseline="30000" dirty="0" smtClean="0"/>
              <a:t>2</a:t>
            </a:r>
            <a:r>
              <a:rPr lang="ru-RU" i="1" dirty="0" smtClean="0"/>
              <a:t>Уфимский Университет Науки и Технологий, г. Уфа</a:t>
            </a:r>
            <a:endParaRPr lang="ru-RU" dirty="0" smtClean="0"/>
          </a:p>
          <a:p>
            <a:endParaRPr lang="ru-RU" dirty="0"/>
          </a:p>
        </p:txBody>
      </p:sp>
      <p:pic>
        <p:nvPicPr>
          <p:cNvPr id="5" name="Изображение 4"/>
          <p:cNvPicPr>
            <a:picLocks noChangeAspect="1"/>
          </p:cNvPicPr>
          <p:nvPr/>
        </p:nvPicPr>
        <p:blipFill>
          <a:blip r:embed="rId1"/>
          <a:stretch>
            <a:fillRect/>
          </a:stretch>
        </p:blipFill>
        <p:spPr>
          <a:xfrm>
            <a:off x="2910205" y="0"/>
            <a:ext cx="6371590" cy="91376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0" y="1215993"/>
            <a:ext cx="6038850" cy="5191125"/>
          </a:xfrm>
          <a:prstGeom prst="rect">
            <a:avLst/>
          </a:prstGeom>
          <a:noFill/>
          <a:ln w="9525">
            <a:noFill/>
            <a:miter lim="800000"/>
            <a:headEnd/>
            <a:tailEnd/>
          </a:ln>
          <a:effectLst/>
        </p:spPr>
      </p:pic>
      <p:sp>
        <p:nvSpPr>
          <p:cNvPr id="4" name="Заголовок 1"/>
          <p:cNvSpPr>
            <a:spLocks noGrp="1"/>
          </p:cNvSpPr>
          <p:nvPr>
            <p:ph type="title"/>
          </p:nvPr>
        </p:nvSpPr>
        <p:spPr>
          <a:xfrm>
            <a:off x="0" y="0"/>
            <a:ext cx="12192000" cy="635000"/>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ru-RU" sz="2800" b="0" i="0" u="none" strike="noStrike" kern="0" cap="none" spc="0" normalizeH="0" baseline="0" noProof="0" dirty="0">
                <a:ln>
                  <a:noFill/>
                </a:ln>
                <a:effectLst/>
                <a:uLnTx/>
                <a:uFillTx/>
              </a:rPr>
              <a:t>Сплавы </a:t>
            </a:r>
            <a:r>
              <a:rPr kumimoji="0" lang="en-US" sz="2800" b="0" i="0" u="none" strike="noStrike" kern="0" cap="none" spc="0" normalizeH="0" baseline="0" noProof="0" dirty="0">
                <a:ln>
                  <a:noFill/>
                </a:ln>
                <a:effectLst/>
                <a:uLnTx/>
                <a:uFillTx/>
              </a:rPr>
              <a:t>Ru-Ir-Os</a:t>
            </a:r>
            <a:r>
              <a:rPr kumimoji="0" lang="ru-RU" sz="2800" b="0" i="0" u="none" strike="noStrike" kern="0" cap="none" spc="0" normalizeH="0" baseline="0" noProof="0" dirty="0">
                <a:ln>
                  <a:noFill/>
                </a:ln>
                <a:effectLst/>
                <a:uLnTx/>
                <a:uFillTx/>
              </a:rPr>
              <a:t> в </a:t>
            </a:r>
            <a:r>
              <a:rPr kumimoji="0" lang="ru-RU" sz="2800" b="0" i="0" u="none" strike="noStrike" kern="0" cap="none" spc="0" normalizeH="0" baseline="0" noProof="0" dirty="0" err="1" smtClean="0">
                <a:ln>
                  <a:noFill/>
                </a:ln>
                <a:effectLst/>
                <a:uLnTx/>
                <a:uFillTx/>
              </a:rPr>
              <a:t>хромититах</a:t>
            </a:r>
            <a:r>
              <a:rPr kumimoji="0" lang="ru-RU" sz="2800" b="0" i="0" u="none" strike="noStrike" kern="0" cap="none" spc="0" normalizeH="0" baseline="0" noProof="0" dirty="0" smtClean="0">
                <a:ln>
                  <a:noFill/>
                </a:ln>
                <a:effectLst/>
                <a:uLnTx/>
                <a:uFillTx/>
              </a:rPr>
              <a:t> мантийного комплекса массивов </a:t>
            </a:r>
            <a:r>
              <a:rPr kumimoji="0" lang="ru-RU" sz="2800" b="0" i="0" u="none" strike="noStrike" kern="0" cap="none" spc="0" normalizeH="0" baseline="0" noProof="0" dirty="0" err="1" smtClean="0">
                <a:ln>
                  <a:noFill/>
                </a:ln>
                <a:effectLst/>
                <a:uLnTx/>
                <a:uFillTx/>
              </a:rPr>
              <a:t>Нурали</a:t>
            </a:r>
            <a:r>
              <a:rPr kumimoji="0" lang="ru-RU" sz="2800" b="0" i="0" u="none" strike="noStrike" kern="0" cap="none" spc="0" normalizeH="0" baseline="0" noProof="0" dirty="0" smtClean="0">
                <a:ln>
                  <a:noFill/>
                </a:ln>
                <a:effectLst/>
                <a:uLnTx/>
                <a:uFillTx/>
              </a:rPr>
              <a:t> и </a:t>
            </a:r>
            <a:r>
              <a:rPr kumimoji="0" lang="ru-RU" sz="2800" b="0" i="0" u="none" strike="noStrike" kern="0" cap="none" spc="0" normalizeH="0" baseline="0" noProof="0" dirty="0" err="1" smtClean="0">
                <a:ln>
                  <a:noFill/>
                </a:ln>
                <a:effectLst/>
                <a:uLnTx/>
                <a:uFillTx/>
              </a:rPr>
              <a:t>Крака</a:t>
            </a:r>
            <a:br>
              <a:rPr kumimoji="0" lang="ru-RU" sz="2800" b="0" i="0" u="none" strike="noStrike" kern="0" cap="none" spc="0" normalizeH="0" baseline="0" noProof="0" dirty="0" err="1" smtClean="0">
                <a:ln>
                  <a:noFill/>
                </a:ln>
                <a:effectLst/>
                <a:uLnTx/>
                <a:uFillTx/>
              </a:rPr>
            </a:br>
            <a:r>
              <a:rPr kumimoji="0" lang="en-US" altLang="ru-RU" sz="2800" b="0" i="0" u="none" strike="noStrike" kern="0" cap="none" spc="0" normalizeH="0" baseline="0" noProof="0" dirty="0" err="1" smtClean="0">
                <a:ln>
                  <a:noFill/>
                </a:ln>
                <a:effectLst/>
                <a:uLnTx/>
                <a:uFillTx/>
              </a:rPr>
              <a:t>(</a:t>
            </a:r>
            <a:r>
              <a:rPr kumimoji="0" lang="en-US" sz="2800" b="0" i="0" u="none" strike="noStrike" kern="0" cap="none" spc="0" normalizeH="0" baseline="0" noProof="0" dirty="0" err="1" smtClean="0">
                <a:ln>
                  <a:noFill/>
                </a:ln>
                <a:effectLst/>
                <a:uLnTx/>
                <a:uFillTx/>
              </a:rPr>
              <a:t>Rakhimov et al., 2021)</a:t>
            </a:r>
            <a:endParaRPr kumimoji="0" lang="en-US" sz="2800" b="0" i="0" u="none" strike="noStrike" kern="0" cap="none" spc="0" normalizeH="0" baseline="0" noProof="0" dirty="0" err="1" smtClean="0">
              <a:ln>
                <a:noFill/>
              </a:ln>
              <a:effectLst/>
              <a:uLnTx/>
              <a:uFillTx/>
            </a:endParaRPr>
          </a:p>
        </p:txBody>
      </p:sp>
      <p:sp>
        <p:nvSpPr>
          <p:cNvPr id="5" name="Содержимое 2"/>
          <p:cNvSpPr>
            <a:spLocks noGrp="1"/>
          </p:cNvSpPr>
          <p:nvPr>
            <p:ph idx="1"/>
          </p:nvPr>
        </p:nvSpPr>
        <p:spPr>
          <a:xfrm>
            <a:off x="5645020" y="1408922"/>
            <a:ext cx="6546980" cy="2295331"/>
          </a:xfrm>
        </p:spPr>
        <p:txBody>
          <a:bodyPr>
            <a:normAutofit/>
          </a:bodyPr>
          <a:lstStyle/>
          <a:p>
            <a:pPr>
              <a:buNone/>
            </a:pP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Фигуративные</a:t>
            </a:r>
            <a:r>
              <a:rPr lang="ru-RU" sz="2000" dirty="0" smtClean="0">
                <a:latin typeface="Times New Roman" panose="02020603050405020304" pitchFamily="18" charset="0"/>
                <a:cs typeface="Times New Roman" panose="02020603050405020304" pitchFamily="18" charset="0"/>
              </a:rPr>
              <a:t> точки:</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	1–3 – массивы </a:t>
            </a:r>
            <a:r>
              <a:rPr lang="ru-RU" sz="2000" dirty="0" err="1" smtClean="0">
                <a:latin typeface="Times New Roman" panose="02020603050405020304" pitchFamily="18" charset="0"/>
                <a:cs typeface="Times New Roman" panose="02020603050405020304" pitchFamily="18" charset="0"/>
              </a:rPr>
              <a:t>Крака</a:t>
            </a:r>
            <a:r>
              <a:rPr lang="ru-RU" sz="2000" dirty="0" smtClean="0">
                <a:latin typeface="Times New Roman" panose="02020603050405020304" pitchFamily="18" charset="0"/>
                <a:cs typeface="Times New Roman" panose="02020603050405020304" pitchFamily="18" charset="0"/>
              </a:rPr>
              <a:t>: 1 – мантийный разрез, 2 – </a:t>
            </a:r>
            <a:r>
              <a:rPr lang="ru-RU" sz="2000" dirty="0" err="1" smtClean="0">
                <a:latin typeface="Times New Roman" panose="02020603050405020304" pitchFamily="18" charset="0"/>
                <a:cs typeface="Times New Roman" panose="02020603050405020304" pitchFamily="18" charset="0"/>
              </a:rPr>
              <a:t>верлит-клинопироксенитовый</a:t>
            </a:r>
            <a:r>
              <a:rPr lang="ru-RU" sz="2000" dirty="0" smtClean="0">
                <a:latin typeface="Times New Roman" panose="02020603050405020304" pitchFamily="18" charset="0"/>
                <a:cs typeface="Times New Roman" panose="02020603050405020304" pitchFamily="18" charset="0"/>
              </a:rPr>
              <a:t> комплекс, 3 – меланж;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	4–6 – массив </a:t>
            </a:r>
            <a:r>
              <a:rPr lang="ru-RU" sz="2000" dirty="0" err="1" smtClean="0">
                <a:latin typeface="Times New Roman" panose="02020603050405020304" pitchFamily="18" charset="0"/>
                <a:cs typeface="Times New Roman" panose="02020603050405020304" pitchFamily="18" charset="0"/>
              </a:rPr>
              <a:t>Нурали</a:t>
            </a:r>
            <a:r>
              <a:rPr lang="ru-RU" sz="2000" dirty="0" smtClean="0">
                <a:latin typeface="Times New Roman" panose="02020603050405020304" pitchFamily="18" charset="0"/>
                <a:cs typeface="Times New Roman" panose="02020603050405020304" pitchFamily="18" charset="0"/>
              </a:rPr>
              <a:t>: 4 – мантийный разрез, 5 – </a:t>
            </a:r>
            <a:r>
              <a:rPr lang="ru-RU" sz="2000" dirty="0" err="1" smtClean="0">
                <a:latin typeface="Times New Roman" panose="02020603050405020304" pitchFamily="18" charset="0"/>
                <a:cs typeface="Times New Roman" panose="02020603050405020304" pitchFamily="18" charset="0"/>
              </a:rPr>
              <a:t>верлит-клинопироксенитовый</a:t>
            </a:r>
            <a:r>
              <a:rPr lang="ru-RU" sz="2000" dirty="0" smtClean="0">
                <a:latin typeface="Times New Roman" panose="02020603050405020304" pitchFamily="18" charset="0"/>
                <a:cs typeface="Times New Roman" panose="02020603050405020304" pitchFamily="18" charset="0"/>
              </a:rPr>
              <a:t> комплекс, 6 – меланж</a:t>
            </a:r>
            <a:endParaRPr lang="en-US" sz="2000" dirty="0" smtClean="0">
              <a:latin typeface="Times New Roman" panose="02020603050405020304" pitchFamily="18" charset="0"/>
              <a:cs typeface="Times New Roman" panose="02020603050405020304" pitchFamily="18" charset="0"/>
            </a:endParaRPr>
          </a:p>
          <a:p>
            <a:pPr>
              <a:buNone/>
            </a:pPr>
            <a:endParaRPr lang="ru-RU" sz="2000" dirty="0" smtClean="0">
              <a:latin typeface="Times New Roman" panose="02020603050405020304" pitchFamily="18" charset="0"/>
              <a:cs typeface="Times New Roman" panose="02020603050405020304" pitchFamily="18" charset="0"/>
            </a:endParaRPr>
          </a:p>
          <a:p>
            <a:pPr>
              <a:buNone/>
            </a:pPr>
            <a:endParaRPr lang="ru-RU" sz="2000" dirty="0" smtClean="0">
              <a:latin typeface="Times New Roman" panose="02020603050405020304" pitchFamily="18" charset="0"/>
              <a:cs typeface="Times New Roman" panose="02020603050405020304" pitchFamily="18" charset="0"/>
            </a:endParaRPr>
          </a:p>
          <a:p>
            <a:pPr>
              <a:buNone/>
            </a:pPr>
            <a:endParaRPr lang="ru-RU" dirty="0">
              <a:latin typeface="Times New Roman" panose="02020603050405020304" pitchFamily="18" charset="0"/>
              <a:cs typeface="Times New Roman" panose="02020603050405020304" pitchFamily="18" charset="0"/>
            </a:endParaRPr>
          </a:p>
        </p:txBody>
      </p:sp>
      <p:sp>
        <p:nvSpPr>
          <p:cNvPr id="6" name="Содержимое 2"/>
          <p:cNvSpPr txBox="1"/>
          <p:nvPr/>
        </p:nvSpPr>
        <p:spPr>
          <a:xfrm>
            <a:off x="5731380" y="5037623"/>
            <a:ext cx="6546980" cy="1318727"/>
          </a:xfrm>
          <a:prstGeom prst="rect">
            <a:avLst/>
          </a:prstGeom>
        </p:spPr>
        <p:txBody>
          <a:bodyPr vert="horz" lIns="91440" tIns="45720" rIns="91440" bIns="45720" rtlCol="0">
            <a:normAutofit/>
          </a:bodyPr>
          <a:lstStyle/>
          <a:p>
            <a:pPr marL="228600" lvl="0" indent="-228600">
              <a:lnSpc>
                <a:spcPct val="90000"/>
              </a:lnSpc>
              <a:spcBef>
                <a:spcPts val="1000"/>
              </a:spcBef>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Rakhimov</a:t>
            </a:r>
            <a:r>
              <a:rPr lang="en-US" sz="1600" dirty="0" smtClean="0">
                <a:latin typeface="Times New Roman" panose="02020603050405020304" pitchFamily="18" charset="0"/>
                <a:cs typeface="Times New Roman" panose="02020603050405020304" pitchFamily="18" charset="0"/>
              </a:rPr>
              <a:t> I.R., </a:t>
            </a:r>
            <a:r>
              <a:rPr lang="en-US" sz="1600" dirty="0" err="1" smtClean="0">
                <a:latin typeface="Times New Roman" panose="02020603050405020304" pitchFamily="18" charset="0"/>
                <a:cs typeface="Times New Roman" panose="02020603050405020304" pitchFamily="18" charset="0"/>
              </a:rPr>
              <a:t>Saveliev</a:t>
            </a:r>
            <a:r>
              <a:rPr lang="en-US" sz="1600" dirty="0" smtClean="0">
                <a:latin typeface="Times New Roman" panose="02020603050405020304" pitchFamily="18" charset="0"/>
                <a:cs typeface="Times New Roman" panose="02020603050405020304" pitchFamily="18" charset="0"/>
              </a:rPr>
              <a:t> D.E., </a:t>
            </a:r>
            <a:r>
              <a:rPr lang="en-US" sz="1600" dirty="0" err="1" smtClean="0">
                <a:latin typeface="Times New Roman" panose="02020603050405020304" pitchFamily="18" charset="0"/>
                <a:cs typeface="Times New Roman" panose="02020603050405020304" pitchFamily="18" charset="0"/>
              </a:rPr>
              <a:t>Vishnevskiy</a:t>
            </a:r>
            <a:r>
              <a:rPr lang="en-US" sz="1600" dirty="0" smtClean="0">
                <a:latin typeface="Times New Roman" panose="02020603050405020304" pitchFamily="18" charset="0"/>
                <a:cs typeface="Times New Roman" panose="02020603050405020304" pitchFamily="18" charset="0"/>
              </a:rPr>
              <a:t> A.V., 2021. Platinum metal mineralization of the South Urals magmatic complexes: geological and geodynamic characteristics of formations, problems of their genesis, and prospects. Geodynamics &amp; </a:t>
            </a:r>
            <a:r>
              <a:rPr lang="en-US" sz="1600" dirty="0" err="1" smtClean="0">
                <a:latin typeface="Times New Roman" panose="02020603050405020304" pitchFamily="18" charset="0"/>
                <a:cs typeface="Times New Roman" panose="02020603050405020304" pitchFamily="18" charset="0"/>
              </a:rPr>
              <a:t>Tectonophysics</a:t>
            </a:r>
            <a:r>
              <a:rPr lang="en-US" sz="1600" dirty="0" smtClean="0">
                <a:latin typeface="Times New Roman" panose="02020603050405020304" pitchFamily="18" charset="0"/>
                <a:cs typeface="Times New Roman" panose="02020603050405020304" pitchFamily="18" charset="0"/>
              </a:rPr>
              <a:t> 12 (2), 409–434. doi:10.5800/GT-2021-12-2-0531</a:t>
            </a:r>
            <a:endPar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Изображение 6" descr="RuOsIr диаграмма"/>
          <p:cNvPicPr>
            <a:picLocks noChangeAspect="1"/>
          </p:cNvPicPr>
          <p:nvPr/>
        </p:nvPicPr>
        <p:blipFill>
          <a:blip r:embed="rId1"/>
          <a:stretch>
            <a:fillRect/>
          </a:stretch>
        </p:blipFill>
        <p:spPr>
          <a:xfrm>
            <a:off x="9525" y="1170305"/>
            <a:ext cx="6173470" cy="5687695"/>
          </a:xfrm>
          <a:prstGeom prst="rect">
            <a:avLst/>
          </a:prstGeom>
        </p:spPr>
      </p:pic>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sp>
        <p:nvSpPr>
          <p:cNvPr id="9" name="Содержимое 2"/>
          <p:cNvSpPr txBox="1"/>
          <p:nvPr/>
        </p:nvSpPr>
        <p:spPr>
          <a:xfrm>
            <a:off x="6096000" y="1724660"/>
            <a:ext cx="6182995" cy="5133340"/>
          </a:xfrm>
          <a:prstGeom prst="rect">
            <a:avLst/>
          </a:prstGeom>
        </p:spPr>
        <p:txBody>
          <a:bodyPr vert="horz" lIns="91440" tIns="45720" rIns="91440" bIns="45720" rtlCol="0"/>
          <a:lstStyle/>
          <a:p>
            <a:pPr lvl="0" indent="-228600" fontAlgn="auto">
              <a:lnSpc>
                <a:spcPct val="70000"/>
              </a:lnSpc>
              <a:spcBef>
                <a:spcPts val="1000"/>
              </a:spcBef>
            </a:pPr>
            <a:r>
              <a:rPr kumimoji="0" lang="ru-RU" sz="1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Поля составов:</a:t>
            </a:r>
            <a:endParaRPr kumimoji="0" 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Оранжевое - соотношение валовых содержаний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Ru/Os/Ir </a:t>
            </a: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в хромититах мантийного разреза офиолитов по:</a:t>
            </a:r>
            <a:endPar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El Ghorfi M., Melcher F., Oberthur T., Boukhari A. E., Maacha L., Maddi A., Mhaili M. Platinum group minerals in podiform chromitites of the Bou Azzer ophiolite, Anti Atlas, Central Morocco. Mineralogy and Petrology, 2008, 92, 59–80 https://doi.org/10.1007/s00710-007-0208-2</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Серое - сплавы ЭПГ в хромититах Урало-Аляскинского типа по:</a:t>
            </a:r>
            <a:endPar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Stepanov</a:t>
            </a:r>
            <a:r>
              <a:rPr lang="ru-RU" altLang="en-US" sz="1200" noProof="0" dirty="0" smtClean="0">
                <a:ln>
                  <a:noFill/>
                </a:ln>
                <a:effectLst/>
                <a:uLnTx/>
                <a:uFillTx/>
                <a:latin typeface="Times New Roman" panose="02020603050405020304" pitchFamily="18" charset="0"/>
                <a:cs typeface="Times New Roman" panose="02020603050405020304" pitchFamily="18" charset="0"/>
                <a:sym typeface="+mn-ea"/>
              </a:rPr>
              <a:t> </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S.Yu.</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Palamarchuk </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R.S.</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Antonov </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A.V.</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Kozlov </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A.V.</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Varlamov</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D.A.</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Khanin </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D.A.</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Zolotarev </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A.A.</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Morphology, Composition, and Ontogenesis of Platinum-Group Minerals in Chromitites of Zoned Clinopyroxenite–Dunite Massifs of the Middle Urals</a:t>
            </a:r>
            <a:r>
              <a:rPr lang="ru-RU" altLang="en-US" sz="1200" noProof="0" dirty="0" smtClean="0">
                <a:ln>
                  <a:noFill/>
                </a:ln>
                <a:effectLst/>
                <a:uLnTx/>
                <a:uFillTx/>
                <a:latin typeface="Times New Roman" panose="02020603050405020304" pitchFamily="18" charset="0"/>
                <a:cs typeface="Times New Roman" panose="02020603050405020304" pitchFamily="18" charset="0"/>
                <a:sym typeface="+mn-ea"/>
              </a:rPr>
              <a:t> //</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 Russ. Geol. Geophys. 2020; 61 (1): 47–67. doi: https://doi.org/10.15372/RGG2019089</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Фиолетовое - сплавы ЭПГ из хромититов мантийного разреза офиолитов по:</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Zaccarini F., Proenza J. A., Ortega-Gutierrez F., Garuti G. Platinum group minerals in ophiolitic chromitites from Tehuitzingo (Acatl</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á</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n complex, southern Mexico): implications for post-magmatic modification. Mineralogy and Petrology, 2005, 84, 147–168 https://doi.org/10.1007/s00710-005-0075-7</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Garuti G, Zaccarini F, Moloshag V, Alimov V. Platinum-group minerals as indicators of sulfur fugacity in ophiolitic upper mantle: an example from chromitites of the Ray-Iz ultramafic complex, Polar Urals, Russia. Can. Mineral., 1999, 37, 1099–1115</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Melcher F., Grum W., Simon G., Thalhammer T.V., Stumpfl E.F. Petrogenesis of the ophiolitic giant chromite deposits of Kempirsai, Kazakhstan: a study of solid and fluid inclusions in chromite. J. Petrol., 1997, 38, 1419–1458. https://doi.org/10.1093/petroj/38.10.1419</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Vatin-Perignon N, Amosse J, Radelli L, Keller F, Castro Leyva T. Platinum-group elements behaviour and thermochemical constraints in the ultrabasic-basic complex of the Vizcaino Peninsula, Baja California Sur, Mexico. Lithos, 2000, 53, 59–80. https://doi.org/10.1016/S0024-4937(00)00006-2</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Поле несмесимости по:</a:t>
            </a:r>
            <a:endPar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Harris D.C., Cabri L.J. Nomenclature of platinum-group-elementalloys: review and revision. Can. Miner., 1991, 29, 231–237</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ru-RU" sz="1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ru-RU" sz="1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ru-RU" sz="1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10" name="Содержимое 2"/>
          <p:cNvSpPr txBox="1"/>
          <p:nvPr/>
        </p:nvSpPr>
        <p:spPr>
          <a:xfrm>
            <a:off x="3329940" y="0"/>
            <a:ext cx="8862060" cy="1802130"/>
          </a:xfrm>
          <a:prstGeom prst="rect">
            <a:avLst/>
          </a:prstGeom>
        </p:spPr>
        <p:txBody>
          <a:bodyPr vert="horz" lIns="91440" tIns="45720" rIns="91440" bIns="45720" rtlCol="0"/>
          <a:lstStyle/>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Тренды:</a:t>
            </a:r>
            <a:endPar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Зелёным -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осмий</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рутениевый</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и</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рутениевый</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тренды</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для</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платиноидов</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Миасской</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группы</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россыпей</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по</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lang="ru-RU" sz="1200" dirty="0" err="1" smtClean="0">
                <a:latin typeface="Times New Roman" panose="02020603050405020304" pitchFamily="18" charset="0"/>
                <a:cs typeface="Times New Roman" panose="02020603050405020304" pitchFamily="18" charset="0"/>
                <a:sym typeface="+mn-ea"/>
              </a:rPr>
              <a:t>Зайков</a:t>
            </a:r>
            <a:r>
              <a:rPr lang="ru-RU" sz="1200" dirty="0" smtClean="0">
                <a:latin typeface="Times New Roman" panose="02020603050405020304" pitchFamily="18" charset="0"/>
                <a:cs typeface="Times New Roman" panose="02020603050405020304" pitchFamily="18" charset="0"/>
                <a:sym typeface="+mn-ea"/>
              </a:rPr>
              <a:t> В.В., </a:t>
            </a:r>
            <a:r>
              <a:rPr lang="ru-RU" sz="1200" dirty="0" err="1" smtClean="0">
                <a:latin typeface="Times New Roman" panose="02020603050405020304" pitchFamily="18" charset="0"/>
                <a:cs typeface="Times New Roman" panose="02020603050405020304" pitchFamily="18" charset="0"/>
                <a:sym typeface="+mn-ea"/>
              </a:rPr>
              <a:t>Мелекесцева</a:t>
            </a:r>
            <a:r>
              <a:rPr lang="ru-RU" sz="1200" dirty="0" smtClean="0">
                <a:latin typeface="Times New Roman" panose="02020603050405020304" pitchFamily="18" charset="0"/>
                <a:cs typeface="Times New Roman" panose="02020603050405020304" pitchFamily="18" charset="0"/>
                <a:sym typeface="+mn-ea"/>
              </a:rPr>
              <a:t> И.Ю., Котляров В.А., Зайкова</a:t>
            </a:r>
            <a:r>
              <a:rPr lang="en-US" altLang="ru-RU" sz="1200" dirty="0" smtClean="0">
                <a:latin typeface="Times New Roman" panose="02020603050405020304" pitchFamily="18" charset="0"/>
                <a:cs typeface="Times New Roman" panose="02020603050405020304" pitchFamily="18" charset="0"/>
                <a:sym typeface="+mn-ea"/>
              </a:rPr>
              <a:t> </a:t>
            </a:r>
            <a:r>
              <a:rPr lang="ru-RU" sz="1200" dirty="0" smtClean="0">
                <a:latin typeface="Times New Roman" panose="02020603050405020304" pitchFamily="18" charset="0"/>
                <a:cs typeface="Times New Roman" panose="02020603050405020304" pitchFamily="18" charset="0"/>
                <a:sym typeface="+mn-ea"/>
              </a:rPr>
              <a:t>Е.В., Крайнев Ю.Д. Сростки минералов ЭПГ в </a:t>
            </a:r>
            <a:r>
              <a:rPr lang="ru-RU" sz="1200" dirty="0" err="1" smtClean="0">
                <a:latin typeface="Times New Roman" panose="02020603050405020304" pitchFamily="18" charset="0"/>
                <a:cs typeface="Times New Roman" panose="02020603050405020304" pitchFamily="18" charset="0"/>
                <a:sym typeface="+mn-ea"/>
              </a:rPr>
              <a:t>Миасской</a:t>
            </a:r>
            <a:r>
              <a:rPr lang="ru-RU" sz="1200" dirty="0" smtClean="0">
                <a:latin typeface="Times New Roman" panose="02020603050405020304" pitchFamily="18" charset="0"/>
                <a:cs typeface="Times New Roman" panose="02020603050405020304" pitchFamily="18" charset="0"/>
                <a:sym typeface="+mn-ea"/>
              </a:rPr>
              <a:t> россыпной зоне (Южный Урал) и их коренные источники // Минералогия, 2016, №4, с. 31-47</a:t>
            </a:r>
            <a:endParaRPr kumimoji="0" lang="ru-RU" sz="1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Чёрным - тренд составов самородных ЭПГ в россыпях, приуроченных к массивам Урало-Аляскинского типа</a:t>
            </a:r>
            <a:r>
              <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r>
              <a:rPr kumimoji="0" lang="ru-RU" altLang="en-US"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Синим - тренд составов с</a:t>
            </a:r>
            <a:r>
              <a:rPr lang="ru-RU" altLang="en-US" sz="1200" noProof="0" dirty="0" smtClean="0">
                <a:ln>
                  <a:noFill/>
                </a:ln>
                <a:effectLst/>
                <a:uLnTx/>
                <a:uFillTx/>
                <a:latin typeface="Times New Roman" panose="02020603050405020304" pitchFamily="18" charset="0"/>
                <a:cs typeface="Times New Roman" panose="02020603050405020304" pitchFamily="18" charset="0"/>
                <a:sym typeface="+mn-ea"/>
              </a:rPr>
              <a:t>амородных ЭПГ в россыпях, приуроченных к офиолитовым массивам по:</a:t>
            </a:r>
            <a:endParaRPr lang="ru-RU" altLang="en-US" sz="1200" noProof="0" dirty="0" smtClean="0">
              <a:ln>
                <a:noFill/>
              </a:ln>
              <a:effectLst/>
              <a:uLnTx/>
              <a:uFillTx/>
              <a:latin typeface="Times New Roman" panose="02020603050405020304" pitchFamily="18" charset="0"/>
              <a:cs typeface="Times New Roman" panose="02020603050405020304" pitchFamily="18" charset="0"/>
              <a:sym typeface="+mn-ea"/>
            </a:endParaRPr>
          </a:p>
          <a:p>
            <a:pPr lvl="0" indent="0" fontAlgn="auto">
              <a:lnSpc>
                <a:spcPct val="70000"/>
              </a:lnSpc>
              <a:spcBef>
                <a:spcPts val="1000"/>
              </a:spcBef>
            </a:pP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Cabri L.J., Oberth</a:t>
            </a:r>
            <a:r>
              <a:rPr lang="en-US" altLang="en-US" sz="1200" noProof="0" dirty="0" smtClean="0">
                <a:ln>
                  <a:noFill/>
                </a:ln>
                <a:effectLst/>
                <a:uLnTx/>
                <a:uFillTx/>
                <a:latin typeface="Times New Roman" panose="02020603050405020304" pitchFamily="18" charset="0"/>
                <a:cs typeface="Times New Roman" panose="02020603050405020304" pitchFamily="18" charset="0"/>
                <a:sym typeface="+mn-ea"/>
              </a:rPr>
              <a:t>ü</a:t>
            </a:r>
            <a:r>
              <a:rPr lang="en-US" altLang="ru-RU" sz="1200" noProof="0" dirty="0" smtClean="0">
                <a:ln>
                  <a:noFill/>
                </a:ln>
                <a:effectLst/>
                <a:uLnTx/>
                <a:uFillTx/>
                <a:latin typeface="Times New Roman" panose="02020603050405020304" pitchFamily="18" charset="0"/>
                <a:cs typeface="Times New Roman" panose="02020603050405020304" pitchFamily="18" charset="0"/>
                <a:sym typeface="+mn-ea"/>
              </a:rPr>
              <a:t>r T., Keays R.R., Origin and depositional history of platinum-group minerals in placers – A critical review of facts and fiction, Ore Geology Reviews, V. 144, 2022, https://doi.org/10.1016/j.oregeorev.2022.104733.</a:t>
            </a: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lang="ru-RU" altLang="en-US" sz="1200" noProof="0" dirty="0" smtClean="0">
              <a:ln>
                <a:noFill/>
              </a:ln>
              <a:effectLst/>
              <a:uLnTx/>
              <a:uFillTx/>
              <a:latin typeface="Times New Roman" panose="02020603050405020304" pitchFamily="18" charset="0"/>
              <a:cs typeface="Times New Roman" panose="02020603050405020304" pitchFamily="18" charset="0"/>
              <a:sym typeface="+mn-ea"/>
            </a:endParaRPr>
          </a:p>
          <a:p>
            <a:pPr lvl="0" indent="0" fontAlgn="auto">
              <a:lnSpc>
                <a:spcPct val="70000"/>
              </a:lnSpc>
              <a:spcBef>
                <a:spcPts val="1000"/>
              </a:spcBef>
            </a:pP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en-US" altLang="ru-RU" sz="12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ru-RU"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ru-RU"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0" fontAlgn="auto">
              <a:lnSpc>
                <a:spcPct val="70000"/>
              </a:lnSpc>
              <a:spcBef>
                <a:spcPts val="1000"/>
              </a:spcBef>
            </a:pPr>
            <a:endParaRPr kumimoji="0" lang="ru-RU" sz="1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Pt диаграмма без полей"/>
          <p:cNvPicPr>
            <a:picLocks noChangeAspect="1"/>
          </p:cNvPicPr>
          <p:nvPr/>
        </p:nvPicPr>
        <p:blipFill>
          <a:blip r:embed="rId1"/>
          <a:stretch>
            <a:fillRect/>
          </a:stretch>
        </p:blipFill>
        <p:spPr>
          <a:xfrm>
            <a:off x="7414260" y="540385"/>
            <a:ext cx="4387850" cy="3983990"/>
          </a:xfrm>
          <a:prstGeom prst="rect">
            <a:avLst/>
          </a:prstGeom>
        </p:spPr>
      </p:pic>
      <p:sp>
        <p:nvSpPr>
          <p:cNvPr id="5" name="Заголовок 1"/>
          <p:cNvSpPr>
            <a:spLocks noGrp="1"/>
          </p:cNvSpPr>
          <p:nvPr>
            <p:ph type="title"/>
          </p:nvPr>
        </p:nvSpPr>
        <p:spPr>
          <a:xfrm>
            <a:off x="0" y="1"/>
            <a:ext cx="12192000" cy="933060"/>
          </a:xfrm>
        </p:spPr>
        <p:txBody>
          <a:bodyPr>
            <a:normAutofit/>
          </a:bodyPr>
          <a:lstStyle/>
          <a:p>
            <a:pPr algn="ctr"/>
            <a:r>
              <a:rPr lang="ru-RU" sz="4000" dirty="0" err="1" smtClean="0"/>
              <a:t>Изоферроплатина</a:t>
            </a:r>
            <a:endParaRPr lang="ru-RU" sz="4000" dirty="0"/>
          </a:p>
        </p:txBody>
      </p:sp>
      <p:pic>
        <p:nvPicPr>
          <p:cNvPr id="13313" name="Picture 1" descr="C:\Users\Ruslan\Desktop\Нск 2023 - всё\доклад Нск 2023\платиноиды2.jpg"/>
          <p:cNvPicPr>
            <a:picLocks noChangeAspect="1" noChangeArrowheads="1"/>
          </p:cNvPicPr>
          <p:nvPr/>
        </p:nvPicPr>
        <p:blipFill>
          <a:blip r:embed="rId2" cstate="print"/>
          <a:srcRect/>
          <a:stretch>
            <a:fillRect/>
          </a:stretch>
        </p:blipFill>
        <p:spPr bwMode="auto">
          <a:xfrm>
            <a:off x="0" y="935037"/>
            <a:ext cx="5953125" cy="5922963"/>
          </a:xfrm>
          <a:prstGeom prst="rect">
            <a:avLst/>
          </a:prstGeom>
          <a:noFill/>
        </p:spPr>
      </p:pic>
      <p:graphicFrame>
        <p:nvGraphicFramePr>
          <p:cNvPr id="6" name="Таблица 5"/>
          <p:cNvGraphicFramePr>
            <a:graphicFrameLocks noGrp="1"/>
          </p:cNvGraphicFramePr>
          <p:nvPr/>
        </p:nvGraphicFramePr>
        <p:xfrm>
          <a:off x="6896100" y="4610504"/>
          <a:ext cx="4800600" cy="1973580"/>
        </p:xfrm>
        <a:graphic>
          <a:graphicData uri="http://schemas.openxmlformats.org/drawingml/2006/table">
            <a:tbl>
              <a:tblPr/>
              <a:tblGrid>
                <a:gridCol w="685800"/>
                <a:gridCol w="685800"/>
                <a:gridCol w="685800"/>
                <a:gridCol w="685800"/>
                <a:gridCol w="685800"/>
                <a:gridCol w="685800"/>
                <a:gridCol w="685800"/>
              </a:tblGrid>
              <a:tr h="198120">
                <a:tc>
                  <a:txBody>
                    <a:bodyPr/>
                    <a:lstStyle/>
                    <a:p>
                      <a:pPr algn="ctr" fontAlgn="b"/>
                      <a:r>
                        <a:rPr lang="ru-RU" sz="1800" b="0" i="0" u="none" strike="noStrike" dirty="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Fe</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Cu</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Ru</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Pd</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Pt</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Всего</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dirty="0">
                          <a:latin typeface="Times New Roman" panose="02020603050405020304"/>
                        </a:rPr>
                        <a:t>M-03+</a:t>
                      </a:r>
                      <a:endParaRPr lang="en-US"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5,90</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0,51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1,18</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93,28</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100,86</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M-07+</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8,47</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0,98</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90,15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99,60</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M-34+</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6,88</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0,44</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94,04</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101,36</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M-58+</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8,52</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0,53</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91,07</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100,13</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T-05+</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9,25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0,93</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91,54</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101,72</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T-11+</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6,82</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1,76</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0,88</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90,03</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99,49</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a:srcRect/>
          <a:stretch>
            <a:fillRect/>
          </a:stretch>
        </p:blipFill>
        <p:spPr bwMode="auto">
          <a:xfrm>
            <a:off x="1" y="1212008"/>
            <a:ext cx="6304138" cy="4936865"/>
          </a:xfrm>
          <a:prstGeom prst="rect">
            <a:avLst/>
          </a:prstGeom>
          <a:noFill/>
          <a:ln w="9525">
            <a:noFill/>
            <a:miter lim="800000"/>
            <a:headEnd/>
            <a:tailEnd/>
          </a:ln>
          <a:effectLst/>
        </p:spPr>
      </p:pic>
      <p:sp>
        <p:nvSpPr>
          <p:cNvPr id="5" name="Заголовок 1"/>
          <p:cNvSpPr>
            <a:spLocks noGrp="1"/>
          </p:cNvSpPr>
          <p:nvPr>
            <p:ph type="title"/>
          </p:nvPr>
        </p:nvSpPr>
        <p:spPr>
          <a:xfrm>
            <a:off x="0" y="0"/>
            <a:ext cx="12192000" cy="787400"/>
          </a:xfrm>
          <a:prstGeom prst="rect">
            <a:avLst/>
          </a:prstGeom>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ru-RU" sz="2800" b="0" i="0" u="none" strike="noStrike" kern="0" cap="none" spc="0" normalizeH="0" baseline="0" noProof="0" dirty="0">
                <a:ln>
                  <a:noFill/>
                </a:ln>
                <a:effectLst/>
                <a:uLnTx/>
                <a:uFillTx/>
              </a:rPr>
              <a:t>Сплавы </a:t>
            </a:r>
            <a:r>
              <a:rPr kumimoji="0" lang="en-US" altLang="ru-RU" sz="2800" b="0" i="0" u="none" strike="noStrike" kern="0" cap="none" spc="0" normalizeH="0" baseline="0" noProof="0" dirty="0">
                <a:ln>
                  <a:noFill/>
                </a:ln>
                <a:effectLst/>
                <a:uLnTx/>
                <a:uFillTx/>
              </a:rPr>
              <a:t>Pt</a:t>
            </a:r>
            <a:r>
              <a:rPr kumimoji="0" lang="ru-RU" sz="2800" b="0" i="0" u="none" strike="noStrike" kern="0" cap="none" spc="0" normalizeH="0" baseline="0" noProof="0" dirty="0">
                <a:ln>
                  <a:noFill/>
                </a:ln>
                <a:effectLst/>
                <a:uLnTx/>
                <a:uFillTx/>
              </a:rPr>
              <a:t> в </a:t>
            </a:r>
            <a:r>
              <a:rPr kumimoji="0" lang="ru-RU" sz="2800" b="0" i="0" u="none" strike="noStrike" kern="0" cap="none" spc="0" normalizeH="0" baseline="0" noProof="0" dirty="0" err="1" smtClean="0">
                <a:ln>
                  <a:noFill/>
                </a:ln>
                <a:effectLst/>
                <a:uLnTx/>
                <a:uFillTx/>
              </a:rPr>
              <a:t>хромититах</a:t>
            </a:r>
            <a:r>
              <a:rPr kumimoji="0" lang="ru-RU" sz="2800" b="0" i="0" u="none" strike="noStrike" kern="0" cap="none" spc="0" normalizeH="0" baseline="0" noProof="0" dirty="0" smtClean="0">
                <a:ln>
                  <a:noFill/>
                </a:ln>
                <a:effectLst/>
                <a:uLnTx/>
                <a:uFillTx/>
              </a:rPr>
              <a:t> корового комплекса массивов </a:t>
            </a:r>
            <a:r>
              <a:rPr kumimoji="0" lang="ru-RU" sz="2800" b="0" i="0" u="none" strike="noStrike" kern="0" cap="none" spc="0" normalizeH="0" baseline="0" noProof="0" dirty="0" err="1" smtClean="0">
                <a:ln>
                  <a:noFill/>
                </a:ln>
                <a:effectLst/>
                <a:uLnTx/>
                <a:uFillTx/>
              </a:rPr>
              <a:t>Нурали</a:t>
            </a:r>
            <a:r>
              <a:rPr kumimoji="0" lang="ru-RU" sz="2800" b="0" i="0" u="none" strike="noStrike" kern="0" cap="none" spc="0" normalizeH="0" baseline="0" noProof="0" dirty="0" smtClean="0">
                <a:ln>
                  <a:noFill/>
                </a:ln>
                <a:effectLst/>
                <a:uLnTx/>
                <a:uFillTx/>
              </a:rPr>
              <a:t> и </a:t>
            </a:r>
            <a:r>
              <a:rPr kumimoji="0" lang="ru-RU" sz="2800" b="0" i="0" u="none" strike="noStrike" kern="0" cap="none" spc="0" normalizeH="0" baseline="0" noProof="0" dirty="0" err="1" smtClean="0">
                <a:ln>
                  <a:noFill/>
                </a:ln>
                <a:effectLst/>
                <a:uLnTx/>
                <a:uFillTx/>
              </a:rPr>
              <a:t>Крака (</a:t>
            </a:r>
            <a:r>
              <a:rPr kumimoji="0" lang="en-US" sz="2800" b="0" i="0" u="none" strike="noStrike" kern="0" cap="none" spc="0" normalizeH="0" baseline="0" noProof="0" dirty="0" err="1" smtClean="0">
                <a:ln>
                  <a:noFill/>
                </a:ln>
                <a:effectLst/>
                <a:uLnTx/>
                <a:uFillTx/>
              </a:rPr>
              <a:t>Rakhimov et al., 2021)</a:t>
            </a:r>
            <a:endParaRPr kumimoji="0" lang="en-US" sz="2800" b="0" i="0" u="none" strike="noStrike" kern="0" cap="none" spc="0" normalizeH="0" baseline="0" noProof="0" dirty="0" err="1" smtClean="0">
              <a:ln>
                <a:noFill/>
              </a:ln>
              <a:effectLst/>
              <a:uLnTx/>
              <a:uFillTx/>
            </a:endParaRPr>
          </a:p>
        </p:txBody>
      </p:sp>
      <p:sp>
        <p:nvSpPr>
          <p:cNvPr id="6" name="Содержимое 2"/>
          <p:cNvSpPr txBox="1"/>
          <p:nvPr/>
        </p:nvSpPr>
        <p:spPr>
          <a:xfrm>
            <a:off x="5645020" y="5539273"/>
            <a:ext cx="6546980" cy="1318727"/>
          </a:xfrm>
          <a:prstGeom prst="rect">
            <a:avLst/>
          </a:prstGeom>
        </p:spPr>
        <p:txBody>
          <a:bodyPr vert="horz" lIns="91440" tIns="45720" rIns="91440" bIns="45720" rtlCol="0">
            <a:normAutofit/>
          </a:bodyPr>
          <a:lstStyle/>
          <a:p>
            <a:pPr marL="228600" lvl="0" indent="-228600">
              <a:lnSpc>
                <a:spcPct val="90000"/>
              </a:lnSpc>
              <a:spcBef>
                <a:spcPts val="1000"/>
              </a:spcBef>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Rakhimov</a:t>
            </a:r>
            <a:r>
              <a:rPr lang="en-US" sz="1600" dirty="0" smtClean="0">
                <a:latin typeface="Times New Roman" panose="02020603050405020304" pitchFamily="18" charset="0"/>
                <a:cs typeface="Times New Roman" panose="02020603050405020304" pitchFamily="18" charset="0"/>
              </a:rPr>
              <a:t> I.R., </a:t>
            </a:r>
            <a:r>
              <a:rPr lang="en-US" sz="1600" dirty="0" err="1" smtClean="0">
                <a:latin typeface="Times New Roman" panose="02020603050405020304" pitchFamily="18" charset="0"/>
                <a:cs typeface="Times New Roman" panose="02020603050405020304" pitchFamily="18" charset="0"/>
              </a:rPr>
              <a:t>Saveliev</a:t>
            </a:r>
            <a:r>
              <a:rPr lang="en-US" sz="1600" dirty="0" smtClean="0">
                <a:latin typeface="Times New Roman" panose="02020603050405020304" pitchFamily="18" charset="0"/>
                <a:cs typeface="Times New Roman" panose="02020603050405020304" pitchFamily="18" charset="0"/>
              </a:rPr>
              <a:t> D.E., </a:t>
            </a:r>
            <a:r>
              <a:rPr lang="en-US" sz="1600" dirty="0" err="1" smtClean="0">
                <a:latin typeface="Times New Roman" panose="02020603050405020304" pitchFamily="18" charset="0"/>
                <a:cs typeface="Times New Roman" panose="02020603050405020304" pitchFamily="18" charset="0"/>
              </a:rPr>
              <a:t>Vishnevskiy</a:t>
            </a:r>
            <a:r>
              <a:rPr lang="en-US" sz="1600" dirty="0" smtClean="0">
                <a:latin typeface="Times New Roman" panose="02020603050405020304" pitchFamily="18" charset="0"/>
                <a:cs typeface="Times New Roman" panose="02020603050405020304" pitchFamily="18" charset="0"/>
              </a:rPr>
              <a:t> A.V., 2021. Platinum metal mineralization of the South Urals magmatic complexes: geological and geodynamic characteristics of formations, problems of their genesis, and prospects. Geodynamics &amp; </a:t>
            </a:r>
            <a:r>
              <a:rPr lang="en-US" sz="1600" dirty="0" err="1" smtClean="0">
                <a:latin typeface="Times New Roman" panose="02020603050405020304" pitchFamily="18" charset="0"/>
                <a:cs typeface="Times New Roman" panose="02020603050405020304" pitchFamily="18" charset="0"/>
              </a:rPr>
              <a:t>Tectonophysics</a:t>
            </a:r>
            <a:r>
              <a:rPr lang="en-US" sz="1600" dirty="0" smtClean="0">
                <a:latin typeface="Times New Roman" panose="02020603050405020304" pitchFamily="18" charset="0"/>
                <a:cs typeface="Times New Roman" panose="02020603050405020304" pitchFamily="18" charset="0"/>
              </a:rPr>
              <a:t> 12 (2), 409–434. doi:10.5800/GT-2021-12-2-0531</a:t>
            </a:r>
            <a:endPar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7" name="Содержимое 2"/>
          <p:cNvSpPr>
            <a:spLocks noGrp="1"/>
          </p:cNvSpPr>
          <p:nvPr>
            <p:ph idx="1"/>
          </p:nvPr>
        </p:nvSpPr>
        <p:spPr>
          <a:xfrm>
            <a:off x="6260842" y="1408922"/>
            <a:ext cx="5931158" cy="2295331"/>
          </a:xfrm>
        </p:spPr>
        <p:txBody>
          <a:bodyPr>
            <a:normAutofit/>
          </a:bodyPr>
          <a:lstStyle/>
          <a:p>
            <a:pPr>
              <a:buNone/>
            </a:pP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Фигуративные</a:t>
            </a:r>
            <a:r>
              <a:rPr lang="ru-RU" sz="2000" dirty="0" smtClean="0">
                <a:latin typeface="Times New Roman" panose="02020603050405020304" pitchFamily="18" charset="0"/>
                <a:cs typeface="Times New Roman" panose="02020603050405020304" pitchFamily="18" charset="0"/>
              </a:rPr>
              <a:t> точки:</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	1–2 – </a:t>
            </a:r>
            <a:r>
              <a:rPr lang="ru-RU" sz="2000" dirty="0" err="1" smtClean="0">
                <a:latin typeface="Times New Roman" panose="02020603050405020304" pitchFamily="18" charset="0"/>
                <a:cs typeface="Times New Roman" panose="02020603050405020304" pitchFamily="18" charset="0"/>
              </a:rPr>
              <a:t>верлит-клинопироксенитовый</a:t>
            </a:r>
            <a:r>
              <a:rPr lang="ru-RU" sz="2000" dirty="0" smtClean="0">
                <a:latin typeface="Times New Roman" panose="02020603050405020304" pitchFamily="18" charset="0"/>
                <a:cs typeface="Times New Roman" panose="02020603050405020304" pitchFamily="18" charset="0"/>
              </a:rPr>
              <a:t> комплекс массива </a:t>
            </a:r>
            <a:r>
              <a:rPr lang="ru-RU" sz="2000" dirty="0" err="1" smtClean="0">
                <a:latin typeface="Times New Roman" panose="02020603050405020304" pitchFamily="18" charset="0"/>
                <a:cs typeface="Times New Roman" panose="02020603050405020304" pitchFamily="18" charset="0"/>
              </a:rPr>
              <a:t>Крака</a:t>
            </a:r>
            <a:r>
              <a:rPr lang="ru-RU" sz="2000" dirty="0" smtClean="0">
                <a:latin typeface="Times New Roman" panose="02020603050405020304" pitchFamily="18" charset="0"/>
                <a:cs typeface="Times New Roman" panose="02020603050405020304" pitchFamily="18" charset="0"/>
              </a:rPr>
              <a:t>: 1 – </a:t>
            </a:r>
            <a:r>
              <a:rPr lang="ru-RU" sz="2000" dirty="0" err="1" smtClean="0">
                <a:latin typeface="Times New Roman" panose="02020603050405020304" pitchFamily="18" charset="0"/>
                <a:cs typeface="Times New Roman" panose="02020603050405020304" pitchFamily="18" charset="0"/>
              </a:rPr>
              <a:t>Западно</a:t>
            </a:r>
            <a:r>
              <a:rPr lang="ru-RU" sz="2000" dirty="0" smtClean="0">
                <a:latin typeface="Times New Roman" panose="02020603050405020304" pitchFamily="18" charset="0"/>
                <a:cs typeface="Times New Roman" panose="02020603050405020304" pitchFamily="18" charset="0"/>
              </a:rPr>
              <a:t>-</a:t>
            </a:r>
            <a:br>
              <a:rPr lang="ru-RU" sz="2000" dirty="0" smtClean="0">
                <a:latin typeface="Times New Roman" panose="02020603050405020304" pitchFamily="18" charset="0"/>
                <a:cs typeface="Times New Roman" panose="02020603050405020304" pitchFamily="18" charset="0"/>
              </a:rPr>
            </a:br>
            <a:r>
              <a:rPr lang="ru-RU" sz="2000" dirty="0" err="1" smtClean="0">
                <a:latin typeface="Times New Roman" panose="02020603050405020304" pitchFamily="18" charset="0"/>
                <a:cs typeface="Times New Roman" panose="02020603050405020304" pitchFamily="18" charset="0"/>
              </a:rPr>
              <a:t>Саксейское</a:t>
            </a:r>
            <a:r>
              <a:rPr lang="ru-RU" sz="2000" dirty="0" smtClean="0">
                <a:latin typeface="Times New Roman" panose="02020603050405020304" pitchFamily="18" charset="0"/>
                <a:cs typeface="Times New Roman" panose="02020603050405020304" pitchFamily="18" charset="0"/>
              </a:rPr>
              <a:t>, 2 – </a:t>
            </a:r>
            <a:r>
              <a:rPr lang="ru-RU" sz="2000" dirty="0" err="1" smtClean="0">
                <a:latin typeface="Times New Roman" panose="02020603050405020304" pitchFamily="18" charset="0"/>
                <a:cs typeface="Times New Roman" panose="02020603050405020304" pitchFamily="18" charset="0"/>
              </a:rPr>
              <a:t>Логиновское</a:t>
            </a:r>
            <a:r>
              <a:rPr lang="ru-RU" sz="2000"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	3 – </a:t>
            </a:r>
            <a:r>
              <a:rPr lang="ru-RU" sz="2000" dirty="0" err="1" smtClean="0">
                <a:latin typeface="Times New Roman" panose="02020603050405020304" pitchFamily="18" charset="0"/>
                <a:cs typeface="Times New Roman" panose="02020603050405020304" pitchFamily="18" charset="0"/>
              </a:rPr>
              <a:t>верлит-клинопироксенитовый</a:t>
            </a:r>
            <a:r>
              <a:rPr lang="ru-RU" sz="2000" dirty="0" smtClean="0">
                <a:latin typeface="Times New Roman" panose="02020603050405020304" pitchFamily="18" charset="0"/>
                <a:cs typeface="Times New Roman" panose="02020603050405020304" pitchFamily="18" charset="0"/>
              </a:rPr>
              <a:t> комплекс массива </a:t>
            </a:r>
            <a:r>
              <a:rPr lang="ru-RU" sz="2000" dirty="0" err="1" smtClean="0">
                <a:latin typeface="Times New Roman" panose="02020603050405020304" pitchFamily="18" charset="0"/>
                <a:cs typeface="Times New Roman" panose="02020603050405020304" pitchFamily="18" charset="0"/>
              </a:rPr>
              <a:t>Нурали</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Западно-Шерамбайское</a:t>
            </a:r>
            <a:r>
              <a:rPr lang="ru-RU"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pPr>
              <a:buNone/>
            </a:pPr>
            <a:endParaRPr lang="ru-RU" sz="2000" dirty="0" smtClean="0">
              <a:latin typeface="Times New Roman" panose="02020603050405020304" pitchFamily="18" charset="0"/>
              <a:cs typeface="Times New Roman" panose="02020603050405020304" pitchFamily="18" charset="0"/>
            </a:endParaRPr>
          </a:p>
          <a:p>
            <a:pPr>
              <a:buNone/>
            </a:pPr>
            <a:endParaRPr lang="ru-RU" dirty="0">
              <a:latin typeface="Times New Roman" panose="02020603050405020304" pitchFamily="18" charset="0"/>
              <a:cs typeface="Times New Roman" panose="02020603050405020304" pitchFamily="18" charset="0"/>
            </a:endParaRPr>
          </a:p>
        </p:txBody>
      </p:sp>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pic>
        <p:nvPicPr>
          <p:cNvPr id="5" name="Изображение 4" descr="Pt диаграмма"/>
          <p:cNvPicPr>
            <a:picLocks noChangeAspect="1"/>
          </p:cNvPicPr>
          <p:nvPr/>
        </p:nvPicPr>
        <p:blipFill>
          <a:blip r:embed="rId1"/>
          <a:stretch>
            <a:fillRect/>
          </a:stretch>
        </p:blipFill>
        <p:spPr>
          <a:xfrm>
            <a:off x="193040" y="812165"/>
            <a:ext cx="6657975" cy="6045835"/>
          </a:xfrm>
          <a:prstGeom prst="rect">
            <a:avLst/>
          </a:prstGeom>
        </p:spPr>
      </p:pic>
      <p:sp>
        <p:nvSpPr>
          <p:cNvPr id="9" name="Содержимое 2"/>
          <p:cNvSpPr txBox="1"/>
          <p:nvPr/>
        </p:nvSpPr>
        <p:spPr>
          <a:xfrm>
            <a:off x="5625465" y="1814830"/>
            <a:ext cx="6566535" cy="2044065"/>
          </a:xfrm>
          <a:prstGeom prst="rect">
            <a:avLst/>
          </a:prstGeom>
        </p:spPr>
        <p:txBody>
          <a:bodyPr vert="horz" lIns="91440" tIns="45720" rIns="91440" bIns="45720" rtlCol="0">
            <a:normAutofit lnSpcReduction="10000"/>
          </a:bodyPr>
          <a:lstStyle/>
          <a:p>
            <a:pPr lvl="0" indent="-228600" fontAlgn="auto">
              <a:lnSpc>
                <a:spcPct val="90000"/>
              </a:lnSpc>
              <a:spcBef>
                <a:spcPts val="1000"/>
              </a:spcBef>
            </a:pPr>
            <a:r>
              <a:rPr kumimoji="0" lang="ru-RU"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оля</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составов</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сплавов</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платины</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из</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хромититов</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верлит</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клинопироксенитовых</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комплексов</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массивов</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Крака</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синее</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и</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Нурали</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красное</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по</a:t>
            </a:r>
            <a:r>
              <a:rPr kumimoji="0" lang="en-US" altLang="ru-RU"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данным</a:t>
            </a:r>
            <a:r>
              <a:rPr kumimoji="0" lang="ru-RU"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en-US" altLang="en-US"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lvl="0" indent="-228600" fontAlgn="auto">
              <a:lnSpc>
                <a:spcPct val="90000"/>
              </a:lnSpc>
              <a:spcBef>
                <a:spcPts val="1000"/>
              </a:spcBef>
            </a:pPr>
            <a:r>
              <a:rPr lang="en-US" sz="1600" dirty="0" err="1" smtClean="0">
                <a:latin typeface="Times New Roman" panose="02020603050405020304" pitchFamily="18" charset="0"/>
                <a:cs typeface="Times New Roman" panose="02020603050405020304" pitchFamily="18" charset="0"/>
              </a:rPr>
              <a:t>Rakhimov</a:t>
            </a:r>
            <a:r>
              <a:rPr lang="en-US" sz="1600" dirty="0" smtClean="0">
                <a:latin typeface="Times New Roman" panose="02020603050405020304" pitchFamily="18" charset="0"/>
                <a:cs typeface="Times New Roman" panose="02020603050405020304" pitchFamily="18" charset="0"/>
              </a:rPr>
              <a:t> I.R., </a:t>
            </a:r>
            <a:r>
              <a:rPr lang="en-US" sz="1600" dirty="0" err="1" smtClean="0">
                <a:latin typeface="Times New Roman" panose="02020603050405020304" pitchFamily="18" charset="0"/>
                <a:cs typeface="Times New Roman" panose="02020603050405020304" pitchFamily="18" charset="0"/>
              </a:rPr>
              <a:t>Saveliev</a:t>
            </a:r>
            <a:r>
              <a:rPr lang="en-US" sz="1600" dirty="0" smtClean="0">
                <a:latin typeface="Times New Roman" panose="02020603050405020304" pitchFamily="18" charset="0"/>
                <a:cs typeface="Times New Roman" panose="02020603050405020304" pitchFamily="18" charset="0"/>
              </a:rPr>
              <a:t> D.E., </a:t>
            </a:r>
            <a:r>
              <a:rPr lang="en-US" sz="1600" dirty="0" err="1" smtClean="0">
                <a:latin typeface="Times New Roman" panose="02020603050405020304" pitchFamily="18" charset="0"/>
                <a:cs typeface="Times New Roman" panose="02020603050405020304" pitchFamily="18" charset="0"/>
              </a:rPr>
              <a:t>Vishnevskiy</a:t>
            </a:r>
            <a:r>
              <a:rPr lang="en-US" sz="1600" dirty="0" smtClean="0">
                <a:latin typeface="Times New Roman" panose="02020603050405020304" pitchFamily="18" charset="0"/>
                <a:cs typeface="Times New Roman" panose="02020603050405020304" pitchFamily="18" charset="0"/>
              </a:rPr>
              <a:t> A.V. Platinum metal mineralization of the South Urals magmatic complexes: geological and geodynamic characteristics of formations, problems of their genesis, and prospects</a:t>
            </a:r>
            <a:r>
              <a:rPr lang="ru-RU" altLang="en-US" sz="1600" dirty="0" smtClean="0">
                <a:latin typeface="Times New Roman" panose="02020603050405020304" pitchFamily="18" charset="0"/>
                <a:cs typeface="Times New Roman" panose="02020603050405020304" pitchFamily="18" charset="0"/>
              </a:rPr>
              <a:t> // </a:t>
            </a:r>
            <a:r>
              <a:rPr lang="en-US" sz="1600" dirty="0" smtClean="0">
                <a:latin typeface="Times New Roman" panose="02020603050405020304" pitchFamily="18" charset="0"/>
                <a:cs typeface="Times New Roman" panose="02020603050405020304" pitchFamily="18" charset="0"/>
              </a:rPr>
              <a:t>Geodynamics &amp; </a:t>
            </a:r>
            <a:r>
              <a:rPr lang="en-US" sz="1600" dirty="0" err="1" smtClean="0">
                <a:latin typeface="Times New Roman" panose="02020603050405020304" pitchFamily="18" charset="0"/>
                <a:cs typeface="Times New Roman" panose="02020603050405020304" pitchFamily="18" charset="0"/>
              </a:rPr>
              <a:t>Tectonophysics</a:t>
            </a:r>
            <a:r>
              <a:rPr lang="ru-RU" altLang="en-US" sz="1600" dirty="0" err="1" smtClean="0">
                <a:latin typeface="Times New Roman" panose="02020603050405020304" pitchFamily="18" charset="0"/>
                <a:cs typeface="Times New Roman" panose="02020603050405020304" pitchFamily="18" charset="0"/>
              </a:rPr>
              <a:t>. 2021;</a:t>
            </a:r>
            <a:r>
              <a:rPr lang="en-US" sz="1600" dirty="0" smtClean="0">
                <a:latin typeface="Times New Roman" panose="02020603050405020304" pitchFamily="18" charset="0"/>
                <a:cs typeface="Times New Roman" panose="02020603050405020304" pitchFamily="18" charset="0"/>
              </a:rPr>
              <a:t> 12 (2), 409–434. doi:10.5800/GT-2021-12-2-0531</a:t>
            </a:r>
            <a:endParaRPr kumimoji="0" lang="en-US"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7950" y="10795"/>
            <a:ext cx="7004050" cy="707390"/>
          </a:xfrm>
        </p:spPr>
        <p:txBody>
          <a:bodyPr>
            <a:normAutofit/>
          </a:bodyPr>
          <a:lstStyle/>
          <a:p>
            <a:pPr algn="ctr"/>
            <a:r>
              <a:rPr lang="ru-RU" sz="4000" dirty="0" smtClean="0"/>
              <a:t>Включения ЭПГ в платиноидах</a:t>
            </a:r>
            <a:endParaRPr lang="ru-RU" sz="4000" dirty="0"/>
          </a:p>
        </p:txBody>
      </p:sp>
      <p:sp>
        <p:nvSpPr>
          <p:cNvPr id="3" name="Содержимое 2"/>
          <p:cNvSpPr>
            <a:spLocks noGrp="1"/>
          </p:cNvSpPr>
          <p:nvPr>
            <p:ph idx="1"/>
          </p:nvPr>
        </p:nvSpPr>
        <p:spPr>
          <a:xfrm>
            <a:off x="5738326" y="1396413"/>
            <a:ext cx="6111551" cy="5237649"/>
          </a:xfrm>
        </p:spPr>
        <p:txBody>
          <a:bodyPr>
            <a:normAutofit fontScale="92500" lnSpcReduction="10000"/>
          </a:bodyPr>
          <a:lstStyle/>
          <a:p>
            <a:pPr>
              <a:buNone/>
            </a:pPr>
            <a:r>
              <a:rPr lang="ru-RU" sz="2000" dirty="0" smtClean="0">
                <a:latin typeface="Times New Roman" panose="02020603050405020304" pitchFamily="18" charset="0"/>
                <a:cs typeface="Times New Roman" panose="02020603050405020304" pitchFamily="18" charset="0"/>
              </a:rPr>
              <a:t>Электронно-микроскопические изображения самородных зёрен (</a:t>
            </a:r>
            <a:r>
              <a:rPr lang="ru-RU" sz="2000" dirty="0" err="1" smtClean="0">
                <a:latin typeface="Times New Roman" panose="02020603050405020304" pitchFamily="18" charset="0"/>
                <a:cs typeface="Times New Roman" panose="02020603050405020304" pitchFamily="18" charset="0"/>
              </a:rPr>
              <a:t>а-в</a:t>
            </a:r>
            <a:r>
              <a:rPr lang="ru-RU" sz="2000" dirty="0" smtClean="0">
                <a:latin typeface="Times New Roman" panose="02020603050405020304" pitchFamily="18" charset="0"/>
                <a:cs typeface="Times New Roman" panose="02020603050405020304" pitchFamily="18" charset="0"/>
              </a:rPr>
              <a:t>) и срез минералов включений МПГ (</a:t>
            </a:r>
            <a:r>
              <a:rPr lang="ru-RU" sz="2000" dirty="0" err="1" smtClean="0">
                <a:latin typeface="Times New Roman" panose="02020603050405020304" pitchFamily="18" charset="0"/>
                <a:cs typeface="Times New Roman" panose="02020603050405020304" pitchFamily="18" charset="0"/>
              </a:rPr>
              <a:t>г-ж</a:t>
            </a:r>
            <a:r>
              <a:rPr lang="ru-RU" sz="2000"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а – самородный иридий.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б – минерал  состава </a:t>
            </a:r>
            <a:r>
              <a:rPr lang="ru-RU" sz="2000" dirty="0" err="1" smtClean="0">
                <a:latin typeface="Times New Roman" panose="02020603050405020304" pitchFamily="18" charset="0"/>
                <a:cs typeface="Times New Roman" panose="02020603050405020304" pitchFamily="18" charset="0"/>
              </a:rPr>
              <a:t>Ir</a:t>
            </a:r>
            <a:r>
              <a:rPr lang="ru-RU" sz="2000"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Os</a:t>
            </a:r>
            <a:r>
              <a:rPr lang="ru-RU" sz="2000"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в – </a:t>
            </a:r>
            <a:r>
              <a:rPr lang="ru-RU" sz="2000" dirty="0" err="1" smtClean="0">
                <a:latin typeface="Times New Roman" panose="02020603050405020304" pitchFamily="18" charset="0"/>
                <a:cs typeface="Times New Roman" panose="02020603050405020304" pitchFamily="18" charset="0"/>
              </a:rPr>
              <a:t>изоферроплатина</a:t>
            </a:r>
            <a:r>
              <a:rPr lang="ru-RU" sz="2000" dirty="0" smtClean="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г - включение тугоплавких платиноидов </a:t>
            </a:r>
            <a:r>
              <a:rPr lang="ru-RU" sz="2000" dirty="0" err="1" smtClean="0">
                <a:latin typeface="Times New Roman" panose="02020603050405020304" pitchFamily="18" charset="0"/>
                <a:cs typeface="Times New Roman" panose="02020603050405020304" pitchFamily="18" charset="0"/>
              </a:rPr>
              <a:t>Os-Ir-Ru</a:t>
            </a:r>
            <a:r>
              <a:rPr lang="ru-RU" sz="2000" dirty="0" smtClean="0">
                <a:latin typeface="Times New Roman" panose="02020603050405020304" pitchFamily="18" charset="0"/>
                <a:cs typeface="Times New Roman" panose="02020603050405020304" pitchFamily="18" charset="0"/>
              </a:rPr>
              <a:t> в </a:t>
            </a:r>
            <a:r>
              <a:rPr lang="ru-RU" sz="2000" dirty="0" err="1" smtClean="0">
                <a:latin typeface="Times New Roman" panose="02020603050405020304" pitchFamily="18" charset="0"/>
                <a:cs typeface="Times New Roman" panose="02020603050405020304" pitchFamily="18" charset="0"/>
              </a:rPr>
              <a:t>изоферроплатине</a:t>
            </a:r>
            <a:r>
              <a:rPr lang="ru-RU" sz="2000"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buNone/>
            </a:pPr>
            <a:r>
              <a:rPr lang="ru-RU" sz="2000" dirty="0" err="1" smtClean="0">
                <a:latin typeface="Times New Roman" panose="02020603050405020304" pitchFamily="18" charset="0"/>
                <a:cs typeface="Times New Roman" panose="02020603050405020304" pitchFamily="18" charset="0"/>
              </a:rPr>
              <a:t>д</a:t>
            </a:r>
            <a:r>
              <a:rPr lang="ru-RU" sz="2000" dirty="0" smtClean="0">
                <a:latin typeface="Times New Roman" panose="02020603050405020304" pitchFamily="18" charset="0"/>
                <a:cs typeface="Times New Roman" panose="02020603050405020304" pitchFamily="18" charset="0"/>
              </a:rPr>
              <a:t> - включения </a:t>
            </a:r>
            <a:r>
              <a:rPr lang="ru-RU" sz="2000" dirty="0" err="1" smtClean="0">
                <a:latin typeface="Times New Roman" panose="02020603050405020304" pitchFamily="18" charset="0"/>
                <a:cs typeface="Times New Roman" panose="02020603050405020304" pitchFamily="18" charset="0"/>
              </a:rPr>
              <a:t>изоферроплатины</a:t>
            </a:r>
            <a:r>
              <a:rPr lang="ru-RU" sz="2000" dirty="0" smtClean="0">
                <a:latin typeface="Times New Roman" panose="02020603050405020304" pitchFamily="18" charset="0"/>
                <a:cs typeface="Times New Roman" panose="02020603050405020304" pitchFamily="18" charset="0"/>
              </a:rPr>
              <a:t> в </a:t>
            </a:r>
            <a:r>
              <a:rPr lang="ru-RU" sz="2000" dirty="0" err="1" smtClean="0">
                <a:latin typeface="Times New Roman" panose="02020603050405020304" pitchFamily="18" charset="0"/>
                <a:cs typeface="Times New Roman" panose="02020603050405020304" pitchFamily="18" charset="0"/>
              </a:rPr>
              <a:t>осмистом</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иридие</a:t>
            </a:r>
            <a:r>
              <a:rPr lang="ru-RU" sz="2000"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е - включения </a:t>
            </a:r>
            <a:r>
              <a:rPr lang="ru-RU" sz="2000" dirty="0" err="1" smtClean="0">
                <a:latin typeface="Times New Roman" panose="02020603050405020304" pitchFamily="18" charset="0"/>
                <a:cs typeface="Times New Roman" panose="02020603050405020304" pitchFamily="18" charset="0"/>
              </a:rPr>
              <a:t>хонгшиита</a:t>
            </a:r>
            <a:r>
              <a:rPr lang="ru-RU" sz="2000" dirty="0" smtClean="0">
                <a:latin typeface="Times New Roman" panose="02020603050405020304" pitchFamily="18" charset="0"/>
                <a:cs typeface="Times New Roman" panose="02020603050405020304" pitchFamily="18" charset="0"/>
              </a:rPr>
              <a:t> в минерале сплава </a:t>
            </a:r>
            <a:r>
              <a:rPr lang="ru-RU" sz="2000" dirty="0" err="1" smtClean="0">
                <a:latin typeface="Times New Roman" panose="02020603050405020304" pitchFamily="18" charset="0"/>
                <a:cs typeface="Times New Roman" panose="02020603050405020304" pitchFamily="18" charset="0"/>
              </a:rPr>
              <a:t>Ir-Os</a:t>
            </a:r>
            <a:r>
              <a:rPr lang="ru-RU" sz="2000" dirty="0" smtClean="0">
                <a:latin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ж - </a:t>
            </a:r>
            <a:r>
              <a:rPr lang="ru-RU" sz="2000" dirty="0" err="1" smtClean="0">
                <a:latin typeface="Times New Roman" panose="02020603050405020304" pitchFamily="18" charset="0"/>
                <a:cs typeface="Times New Roman" panose="02020603050405020304" pitchFamily="18" charset="0"/>
              </a:rPr>
              <a:t>туламинита</a:t>
            </a:r>
            <a:r>
              <a:rPr lang="ru-RU" sz="2000" dirty="0" smtClean="0">
                <a:latin typeface="Times New Roman" panose="02020603050405020304" pitchFamily="18" charset="0"/>
                <a:cs typeface="Times New Roman" panose="02020603050405020304" pitchFamily="18" charset="0"/>
              </a:rPr>
              <a:t> в минерал сплава </a:t>
            </a:r>
            <a:r>
              <a:rPr lang="ru-RU" sz="2000" dirty="0" err="1" smtClean="0">
                <a:latin typeface="Times New Roman" panose="02020603050405020304" pitchFamily="18" charset="0"/>
                <a:cs typeface="Times New Roman" panose="02020603050405020304" pitchFamily="18" charset="0"/>
              </a:rPr>
              <a:t>Ir-Os</a:t>
            </a:r>
            <a:r>
              <a:rPr lang="ru-RU" sz="2000" dirty="0" smtClean="0">
                <a:latin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cs typeface="Times New Roman" panose="02020603050405020304" pitchFamily="18" charset="0"/>
            </a:endParaRPr>
          </a:p>
          <a:p>
            <a:pPr>
              <a:buNone/>
            </a:pP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Ifpt</a:t>
            </a:r>
            <a:r>
              <a:rPr lang="en-US"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изоферроплатина</a:t>
            </a:r>
            <a:r>
              <a:rPr lang="en-US" sz="2000" dirty="0" smtClean="0">
                <a:latin typeface="Times New Roman" panose="02020603050405020304" pitchFamily="18" charset="0"/>
                <a:cs typeface="Times New Roman" panose="02020603050405020304" pitchFamily="18" charset="0"/>
              </a:rPr>
              <a:t> – Pt</a:t>
            </a:r>
            <a:r>
              <a:rPr lang="en-US" sz="1400" dirty="0" smtClean="0">
                <a:latin typeface="Times New Roman" panose="02020603050405020304" pitchFamily="18" charset="0"/>
                <a:cs typeface="Times New Roman" panose="02020603050405020304" pitchFamily="18" charset="0"/>
              </a:rPr>
              <a:t>3</a:t>
            </a:r>
            <a:r>
              <a:rPr lang="en-US" sz="2000" dirty="0" smtClean="0">
                <a:latin typeface="Times New Roman" panose="02020603050405020304" pitchFamily="18" charset="0"/>
                <a:cs typeface="Times New Roman" panose="02020603050405020304" pitchFamily="18" charset="0"/>
              </a:rPr>
              <a:t>Fe</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Hng</a:t>
            </a:r>
            <a:r>
              <a:rPr lang="en-US"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хонгшиит</a:t>
            </a:r>
            <a:r>
              <a:rPr lang="ru-RU" sz="2000" dirty="0" smtClean="0">
                <a:latin typeface="Times New Roman" panose="02020603050405020304" pitchFamily="18" charset="0"/>
                <a:cs typeface="Times New Roman" panose="02020603050405020304" pitchFamily="18" charset="0"/>
              </a:rPr>
              <a:t> - </a:t>
            </a:r>
            <a:r>
              <a:rPr lang="en-US" sz="2000" dirty="0" err="1" smtClean="0">
                <a:latin typeface="Times New Roman" panose="02020603050405020304" pitchFamily="18" charset="0"/>
                <a:cs typeface="Times New Roman" panose="02020603050405020304" pitchFamily="18" charset="0"/>
              </a:rPr>
              <a:t>PtCu</a:t>
            </a:r>
            <a:endParaRPr lang="en-US"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Tul</a:t>
            </a:r>
            <a:r>
              <a:rPr lang="en-US" sz="2000" dirty="0" smtClean="0">
                <a:latin typeface="Times New Roman" panose="02020603050405020304" pitchFamily="18" charset="0"/>
                <a:cs typeface="Times New Roman" panose="02020603050405020304" pitchFamily="18" charset="0"/>
              </a:rPr>
              <a:t> – </a:t>
            </a:r>
            <a:r>
              <a:rPr lang="ru-RU" sz="2000" dirty="0" err="1" smtClean="0">
                <a:latin typeface="Times New Roman" panose="02020603050405020304" pitchFamily="18" charset="0"/>
                <a:cs typeface="Times New Roman" panose="02020603050405020304" pitchFamily="18" charset="0"/>
              </a:rPr>
              <a:t>туламинит</a:t>
            </a:r>
            <a:r>
              <a:rPr lang="ru-RU" sz="2000" dirty="0" smtClean="0">
                <a:latin typeface="Times New Roman" panose="02020603050405020304" pitchFamily="18" charset="0"/>
                <a:cs typeface="Times New Roman" panose="02020603050405020304" pitchFamily="18" charset="0"/>
              </a:rPr>
              <a:t> – </a:t>
            </a:r>
            <a:r>
              <a:rPr lang="en-US" sz="2000" dirty="0" smtClean="0">
                <a:latin typeface="Times New Roman" panose="02020603050405020304" pitchFamily="18" charset="0"/>
                <a:cs typeface="Times New Roman" panose="02020603050405020304" pitchFamily="18" charset="0"/>
              </a:rPr>
              <a:t>Pt</a:t>
            </a:r>
            <a:r>
              <a:rPr lang="en-US" sz="1400" dirty="0" smtClean="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CuFe</a:t>
            </a:r>
            <a:endParaRPr lang="en-US" sz="2000" dirty="0" smtClean="0">
              <a:latin typeface="Times New Roman" panose="02020603050405020304" pitchFamily="18" charset="0"/>
              <a:cs typeface="Times New Roman" panose="02020603050405020304" pitchFamily="18" charset="0"/>
            </a:endParaRPr>
          </a:p>
          <a:p>
            <a:pPr>
              <a:buNone/>
            </a:pPr>
            <a:endParaRPr lang="ru-RU" sz="2000" dirty="0" smtClean="0">
              <a:latin typeface="Times New Roman" panose="02020603050405020304" pitchFamily="18" charset="0"/>
              <a:cs typeface="Times New Roman" panose="02020603050405020304" pitchFamily="18" charset="0"/>
            </a:endParaRPr>
          </a:p>
          <a:p>
            <a:pPr>
              <a:buNone/>
            </a:pPr>
            <a:endParaRPr lang="ru-RU" sz="2000" dirty="0" smtClean="0">
              <a:latin typeface="Times New Roman" panose="02020603050405020304" pitchFamily="18" charset="0"/>
              <a:cs typeface="Times New Roman" panose="02020603050405020304" pitchFamily="18" charset="0"/>
            </a:endParaRPr>
          </a:p>
          <a:p>
            <a:pPr>
              <a:buNone/>
            </a:pPr>
            <a:endParaRPr lang="ru-RU" dirty="0">
              <a:latin typeface="Times New Roman" panose="02020603050405020304" pitchFamily="18" charset="0"/>
              <a:cs typeface="Times New Roman" panose="02020603050405020304" pitchFamily="18" charset="0"/>
            </a:endParaRPr>
          </a:p>
        </p:txBody>
      </p:sp>
      <p:pic>
        <p:nvPicPr>
          <p:cNvPr id="1026" name="Picture 2" descr="Рисунок1"/>
          <p:cNvPicPr>
            <a:picLocks noChangeAspect="1" noChangeArrowheads="1"/>
          </p:cNvPicPr>
          <p:nvPr/>
        </p:nvPicPr>
        <p:blipFill>
          <a:blip r:embed="rId1" cstate="print"/>
          <a:srcRect/>
          <a:stretch>
            <a:fillRect/>
          </a:stretch>
        </p:blipFill>
        <p:spPr bwMode="auto">
          <a:xfrm>
            <a:off x="0" y="0"/>
            <a:ext cx="5178490" cy="6878253"/>
          </a:xfrm>
          <a:prstGeom prst="rect">
            <a:avLst/>
          </a:prstGeom>
          <a:noFill/>
          <a:ln w="9525">
            <a:noFill/>
            <a:miter lim="800000"/>
            <a:headEnd/>
            <a:tailEnd/>
          </a:ln>
        </p:spPr>
      </p:pic>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Заголовок 4"/>
          <p:cNvSpPr>
            <a:spLocks noGrp="1"/>
          </p:cNvSpPr>
          <p:nvPr/>
        </p:nvSpPr>
        <p:spPr>
          <a:xfrm>
            <a:off x="984885" y="0"/>
            <a:ext cx="11207115" cy="95313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altLang="en-US" sz="3200" dirty="0" smtClean="0"/>
              <a:t>Примеры включений </a:t>
            </a:r>
            <a:r>
              <a:rPr lang="ru-RU" sz="3200" dirty="0" smtClean="0"/>
              <a:t>ЭПГ </a:t>
            </a:r>
            <a:r>
              <a:rPr lang="ru-RU" altLang="en-US" sz="3200" dirty="0" smtClean="0"/>
              <a:t>в россыпных</a:t>
            </a:r>
            <a:r>
              <a:rPr lang="en-US" altLang="ru-RU" sz="3200" dirty="0" smtClean="0"/>
              <a:t> </a:t>
            </a:r>
            <a:r>
              <a:rPr lang="ru-RU" altLang="en-US" sz="3200" dirty="0" smtClean="0"/>
              <a:t>платиноидах, приуроченных к офиолитам (</a:t>
            </a:r>
            <a:r>
              <a:rPr lang="en-US" altLang="en-US" sz="3200" dirty="0" smtClean="0"/>
              <a:t>Cabri et al., 2022)</a:t>
            </a:r>
            <a:r>
              <a:rPr lang="ru-RU" altLang="en-US" sz="3200" dirty="0" smtClean="0"/>
              <a:t> </a:t>
            </a:r>
            <a:endParaRPr lang="ru-RU" altLang="en-US" sz="3200" dirty="0" smtClean="0"/>
          </a:p>
        </p:txBody>
      </p:sp>
      <p:sp>
        <p:nvSpPr>
          <p:cNvPr id="7" name="Содержимое 2"/>
          <p:cNvSpPr txBox="1"/>
          <p:nvPr/>
        </p:nvSpPr>
        <p:spPr>
          <a:xfrm>
            <a:off x="8742045" y="5057775"/>
            <a:ext cx="3239770" cy="1491615"/>
          </a:xfrm>
          <a:prstGeom prst="rect">
            <a:avLst/>
          </a:prstGeom>
        </p:spPr>
        <p:txBody>
          <a:bodyPr vert="horz" lIns="91440" tIns="45720" rIns="91440" bIns="45720" rtlCol="0">
            <a:normAutofit fontScale="90000"/>
          </a:bodyPr>
          <a:lstStyle/>
          <a:p>
            <a:pPr marL="228600" lvl="0" indent="0" fontAlgn="auto">
              <a:lnSpc>
                <a:spcPct val="90000"/>
              </a:lnSpc>
              <a:spcBef>
                <a:spcPts val="1000"/>
              </a:spcBef>
            </a:pPr>
            <a:r>
              <a:rPr kumimoji="0" lang="en-US" altLang="ru-RU"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Cabri L.J., Oberth</a:t>
            </a:r>
            <a:r>
              <a:rPr kumimoji="0" lang="en-US" altLang="en-US"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ü</a:t>
            </a:r>
            <a:r>
              <a:rPr kumimoji="0" lang="en-US" altLang="ru-RU"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r T., Keays R.R., Origin and depositional history of platinum-group minerals in placers – A critical review of facts and fiction, Ore Geology Reviews, V. 144, 2022, https://doi.org/10.1016/j.oregeorev.2022.104733.</a:t>
            </a:r>
            <a:endParaRPr kumimoji="0" lang="en-US" altLang="ru-RU"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lvl="0" indent="-228600">
              <a:lnSpc>
                <a:spcPct val="90000"/>
              </a:lnSpc>
              <a:spcBef>
                <a:spcPts val="1000"/>
              </a:spcBef>
            </a:pPr>
            <a:endParaRPr kumimoji="0" lang="en-US" altLang="ru-RU"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lvl="0" indent="-228600">
              <a:lnSpc>
                <a:spcPct val="90000"/>
              </a:lnSpc>
              <a:spcBef>
                <a:spcPts val="1000"/>
              </a:spcBef>
            </a:pPr>
            <a:endParaRPr kumimoji="0" lang="en-US"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lvl="0" indent="-228600">
              <a:lnSpc>
                <a:spcPct val="90000"/>
              </a:lnSpc>
              <a:spcBef>
                <a:spcPts val="1000"/>
              </a:spcBef>
            </a:pPr>
            <a:endPar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28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pic>
        <p:nvPicPr>
          <p:cNvPr id="6" name="Изображение 5"/>
          <p:cNvPicPr>
            <a:picLocks noChangeAspect="1"/>
          </p:cNvPicPr>
          <p:nvPr/>
        </p:nvPicPr>
        <p:blipFill>
          <a:blip r:embed="rId1"/>
          <a:stretch>
            <a:fillRect/>
          </a:stretch>
        </p:blipFill>
        <p:spPr>
          <a:xfrm>
            <a:off x="8255" y="776605"/>
            <a:ext cx="6125845" cy="3037205"/>
          </a:xfrm>
          <a:prstGeom prst="rect">
            <a:avLst/>
          </a:prstGeom>
        </p:spPr>
      </p:pic>
      <p:pic>
        <p:nvPicPr>
          <p:cNvPr id="8" name="Изображение 7"/>
          <p:cNvPicPr>
            <a:picLocks noChangeAspect="1"/>
          </p:cNvPicPr>
          <p:nvPr/>
        </p:nvPicPr>
        <p:blipFill>
          <a:blip r:embed="rId2"/>
          <a:stretch>
            <a:fillRect/>
          </a:stretch>
        </p:blipFill>
        <p:spPr>
          <a:xfrm>
            <a:off x="0" y="3813810"/>
            <a:ext cx="6153785" cy="3044190"/>
          </a:xfrm>
          <a:prstGeom prst="rect">
            <a:avLst/>
          </a:prstGeom>
        </p:spPr>
      </p:pic>
      <p:pic>
        <p:nvPicPr>
          <p:cNvPr id="9" name="Изображение 8"/>
          <p:cNvPicPr>
            <a:picLocks noChangeAspect="1"/>
          </p:cNvPicPr>
          <p:nvPr/>
        </p:nvPicPr>
        <p:blipFill>
          <a:blip r:embed="rId3"/>
          <a:stretch>
            <a:fillRect/>
          </a:stretch>
        </p:blipFill>
        <p:spPr>
          <a:xfrm>
            <a:off x="6099810" y="776605"/>
            <a:ext cx="6158865" cy="301244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513715"/>
          </a:xfrm>
        </p:spPr>
        <p:txBody>
          <a:bodyPr>
            <a:noAutofit/>
          </a:bodyPr>
          <a:lstStyle/>
          <a:p>
            <a:pPr algn="ctr"/>
            <a:r>
              <a:rPr lang="ru-RU" sz="2800" dirty="0" smtClean="0"/>
              <a:t>Включения в платиноидах </a:t>
            </a:r>
            <a:r>
              <a:rPr lang="ru-RU" sz="2800" dirty="0" err="1" smtClean="0"/>
              <a:t>Миасской</a:t>
            </a:r>
            <a:r>
              <a:rPr lang="ru-RU" sz="2800" dirty="0" smtClean="0"/>
              <a:t> группы россыпей (Зайков и др., 2016)</a:t>
            </a:r>
            <a:endParaRPr lang="ru-RU" sz="2800" dirty="0" smtClean="0"/>
          </a:p>
        </p:txBody>
      </p:sp>
      <p:pic>
        <p:nvPicPr>
          <p:cNvPr id="2050" name="Picture 2"/>
          <p:cNvPicPr>
            <a:picLocks noChangeAspect="1" noChangeArrowheads="1"/>
          </p:cNvPicPr>
          <p:nvPr/>
        </p:nvPicPr>
        <p:blipFill>
          <a:blip r:embed="rId1"/>
          <a:srcRect/>
          <a:stretch>
            <a:fillRect/>
          </a:stretch>
        </p:blipFill>
        <p:spPr bwMode="auto">
          <a:xfrm>
            <a:off x="727788" y="757431"/>
            <a:ext cx="10403633" cy="3878108"/>
          </a:xfrm>
          <a:prstGeom prst="rect">
            <a:avLst/>
          </a:prstGeom>
          <a:noFill/>
          <a:ln w="9525">
            <a:noFill/>
            <a:miter lim="800000"/>
            <a:headEnd/>
            <a:tailEnd/>
          </a:ln>
          <a:effectLst/>
        </p:spPr>
      </p:pic>
      <p:sp>
        <p:nvSpPr>
          <p:cNvPr id="5" name="Содержимое 4"/>
          <p:cNvSpPr txBox="1"/>
          <p:nvPr/>
        </p:nvSpPr>
        <p:spPr>
          <a:xfrm>
            <a:off x="6454140" y="5766435"/>
            <a:ext cx="5737860" cy="1091565"/>
          </a:xfrm>
          <a:prstGeom prst="rect">
            <a:avLst/>
          </a:prstGeom>
        </p:spPr>
        <p:txBody>
          <a:bodyPr vert="horz" lIns="91440" tIns="45720" rIns="91440" bIns="45720" rtlCol="0">
            <a:normAutofit/>
          </a:bodyPr>
          <a:lstStyle/>
          <a:p>
            <a:pPr marL="228600" lvl="0" indent="-228600">
              <a:lnSpc>
                <a:spcPct val="90000"/>
              </a:lnSpc>
              <a:spcBef>
                <a:spcPts val="1000"/>
              </a:spcBef>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Зайков</a:t>
            </a:r>
            <a:r>
              <a:rPr lang="ru-RU" sz="1600" dirty="0" smtClean="0">
                <a:latin typeface="Times New Roman" panose="02020603050405020304" pitchFamily="18" charset="0"/>
                <a:cs typeface="Times New Roman" panose="02020603050405020304" pitchFamily="18" charset="0"/>
              </a:rPr>
              <a:t> В.В., </a:t>
            </a:r>
            <a:r>
              <a:rPr lang="ru-RU" sz="1600" dirty="0" err="1" smtClean="0">
                <a:latin typeface="Times New Roman" panose="02020603050405020304" pitchFamily="18" charset="0"/>
                <a:cs typeface="Times New Roman" panose="02020603050405020304" pitchFamily="18" charset="0"/>
              </a:rPr>
              <a:t>Мелекесцева</a:t>
            </a:r>
            <a:r>
              <a:rPr lang="ru-RU" sz="1600" dirty="0" smtClean="0">
                <a:latin typeface="Times New Roman" panose="02020603050405020304" pitchFamily="18" charset="0"/>
                <a:cs typeface="Times New Roman" panose="02020603050405020304" pitchFamily="18" charset="0"/>
              </a:rPr>
              <a:t> И.Ю., Котляров В.А., Зайкова</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Е.В., Крайнев Ю.Д. Сростки минералов ЭПГ в </a:t>
            </a:r>
            <a:r>
              <a:rPr lang="ru-RU" sz="1600" dirty="0" err="1" smtClean="0">
                <a:latin typeface="Times New Roman" panose="02020603050405020304" pitchFamily="18" charset="0"/>
                <a:cs typeface="Times New Roman" panose="02020603050405020304" pitchFamily="18" charset="0"/>
              </a:rPr>
              <a:t>Миасской</a:t>
            </a:r>
            <a:r>
              <a:rPr lang="ru-RU" sz="1600" dirty="0" smtClean="0">
                <a:latin typeface="Times New Roman" panose="02020603050405020304" pitchFamily="18" charset="0"/>
                <a:cs typeface="Times New Roman" panose="02020603050405020304" pitchFamily="18" charset="0"/>
              </a:rPr>
              <a:t> россыпной зоне (Южный Урал) и их коренные источники // Минералогия, 2016, №4, с. 31-47</a:t>
            </a:r>
            <a:endParaRPr kumimoji="0" 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 name="Содержимое 2"/>
          <p:cNvSpPr>
            <a:spLocks noGrp="1"/>
          </p:cNvSpPr>
          <p:nvPr>
            <p:ph idx="1"/>
          </p:nvPr>
        </p:nvSpPr>
        <p:spPr>
          <a:xfrm>
            <a:off x="139959" y="4690119"/>
            <a:ext cx="6111551" cy="1589383"/>
          </a:xfrm>
        </p:spPr>
        <p:txBody>
          <a:bodyPr>
            <a:normAutofit/>
          </a:bodyPr>
          <a:lstStyle/>
          <a:p>
            <a:pPr>
              <a:buNone/>
            </a:pPr>
            <a:r>
              <a:rPr lang="en-US" sz="1800" dirty="0" smtClean="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Включения минералов в осмии и иридии. а – угловатое включение железистой платины (точка </a:t>
            </a:r>
            <a:r>
              <a:rPr lang="ru-RU" sz="1800" dirty="0" err="1" smtClean="0">
                <a:latin typeface="Times New Roman" panose="02020603050405020304" pitchFamily="18" charset="0"/>
                <a:cs typeface="Times New Roman" panose="02020603050405020304" pitchFamily="18" charset="0"/>
              </a:rPr>
              <a:t>i</a:t>
            </a:r>
            <a:r>
              <a:rPr lang="ru-RU" sz="1800" dirty="0" smtClean="0">
                <a:latin typeface="Times New Roman" panose="02020603050405020304" pitchFamily="18" charset="0"/>
                <a:cs typeface="Times New Roman" panose="02020603050405020304" pitchFamily="18" charset="0"/>
              </a:rPr>
              <a:t>) в осмии (точки </a:t>
            </a:r>
            <a:r>
              <a:rPr lang="ru-RU" sz="1800" dirty="0" err="1" smtClean="0">
                <a:latin typeface="Times New Roman" panose="02020603050405020304" pitchFamily="18" charset="0"/>
                <a:cs typeface="Times New Roman" panose="02020603050405020304" pitchFamily="18" charset="0"/>
              </a:rPr>
              <a:t>g</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h</a:t>
            </a:r>
            <a:r>
              <a:rPr lang="ru-RU" sz="1800" dirty="0" smtClean="0">
                <a:latin typeface="Times New Roman" panose="02020603050405020304" pitchFamily="18" charset="0"/>
                <a:cs typeface="Times New Roman" panose="02020603050405020304" pitchFamily="18" charset="0"/>
              </a:rPr>
              <a:t>), зерно Ир49-срБ-5; б – кристаллы </a:t>
            </a:r>
            <a:r>
              <a:rPr lang="ru-RU" sz="1800" dirty="0" err="1" smtClean="0">
                <a:latin typeface="Times New Roman" panose="02020603050405020304" pitchFamily="18" charset="0"/>
                <a:cs typeface="Times New Roman" panose="02020603050405020304" pitchFamily="18" charset="0"/>
              </a:rPr>
              <a:t>хонгшиита</a:t>
            </a:r>
            <a:r>
              <a:rPr lang="ru-RU" sz="1800" dirty="0" smtClean="0">
                <a:latin typeface="Times New Roman" panose="02020603050405020304" pitchFamily="18" charset="0"/>
                <a:cs typeface="Times New Roman" panose="02020603050405020304" pitchFamily="18" charset="0"/>
              </a:rPr>
              <a:t>(?) (точки </a:t>
            </a:r>
            <a:r>
              <a:rPr lang="ru-RU" sz="1800" dirty="0" err="1" smtClean="0">
                <a:latin typeface="Times New Roman" panose="02020603050405020304" pitchFamily="18" charset="0"/>
                <a:cs typeface="Times New Roman" panose="02020603050405020304" pitchFamily="18" charset="0"/>
              </a:rPr>
              <a:t>c</a:t>
            </a:r>
            <a:r>
              <a:rPr lang="ru-RU" sz="1800" dirty="0" smtClean="0">
                <a:latin typeface="Times New Roman" panose="02020603050405020304" pitchFamily="18" charset="0"/>
                <a:cs typeface="Times New Roman" panose="02020603050405020304" pitchFamily="18" charset="0"/>
              </a:rPr>
              <a:t>, </a:t>
            </a:r>
            <a:r>
              <a:rPr lang="ru-RU" sz="1800" dirty="0" err="1" smtClean="0">
                <a:latin typeface="Times New Roman" panose="02020603050405020304" pitchFamily="18" charset="0"/>
                <a:cs typeface="Times New Roman" panose="02020603050405020304" pitchFamily="18" charset="0"/>
              </a:rPr>
              <a:t>d</a:t>
            </a:r>
            <a:r>
              <a:rPr lang="ru-RU" sz="1800" dirty="0" smtClean="0">
                <a:latin typeface="Times New Roman" panose="02020603050405020304" pitchFamily="18" charset="0"/>
                <a:cs typeface="Times New Roman" panose="02020603050405020304" pitchFamily="18" charset="0"/>
              </a:rPr>
              <a:t>) и тонкие пластинчатые включения осмия (точка </a:t>
            </a:r>
            <a:r>
              <a:rPr lang="ru-RU" sz="1800" dirty="0" err="1" smtClean="0">
                <a:latin typeface="Times New Roman" panose="02020603050405020304" pitchFamily="18" charset="0"/>
                <a:cs typeface="Times New Roman" panose="02020603050405020304" pitchFamily="18" charset="0"/>
              </a:rPr>
              <a:t>b</a:t>
            </a:r>
            <a:r>
              <a:rPr lang="ru-RU" sz="1800" dirty="0" smtClean="0">
                <a:latin typeface="Times New Roman" panose="02020603050405020304" pitchFamily="18" charset="0"/>
                <a:cs typeface="Times New Roman" panose="02020603050405020304" pitchFamily="18" charset="0"/>
              </a:rPr>
              <a:t>) в иридии (точка </a:t>
            </a:r>
            <a:r>
              <a:rPr lang="ru-RU" sz="1800" dirty="0" err="1" smtClean="0">
                <a:latin typeface="Times New Roman" panose="02020603050405020304" pitchFamily="18" charset="0"/>
                <a:cs typeface="Times New Roman" panose="02020603050405020304" pitchFamily="18" charset="0"/>
              </a:rPr>
              <a:t>a</a:t>
            </a:r>
            <a:r>
              <a:rPr lang="ru-RU" sz="1800" dirty="0" smtClean="0">
                <a:latin typeface="Times New Roman" panose="02020603050405020304" pitchFamily="18" charset="0"/>
                <a:cs typeface="Times New Roman" panose="02020603050405020304" pitchFamily="18" charset="0"/>
              </a:rPr>
              <a:t>), зерно Ир-49-ср3-26.</a:t>
            </a:r>
            <a:endParaRPr lang="ru-RU" sz="1800" dirty="0" smtClean="0">
              <a:latin typeface="Times New Roman" panose="02020603050405020304" pitchFamily="18" charset="0"/>
              <a:cs typeface="Times New Roman" panose="02020603050405020304" pitchFamily="18" charset="0"/>
            </a:endParaRPr>
          </a:p>
          <a:p>
            <a:pPr>
              <a:buNone/>
            </a:pPr>
            <a:endParaRPr lang="ru-RU" sz="1800" dirty="0" smtClean="0">
              <a:latin typeface="Times New Roman" panose="02020603050405020304" pitchFamily="18" charset="0"/>
              <a:cs typeface="Times New Roman" panose="02020603050405020304" pitchFamily="18" charset="0"/>
            </a:endParaRPr>
          </a:p>
          <a:p>
            <a:pPr>
              <a:buNone/>
            </a:pPr>
            <a:endParaRPr lang="ru-RU" sz="2400" dirty="0">
              <a:latin typeface="Times New Roman" panose="02020603050405020304" pitchFamily="18" charset="0"/>
              <a:cs typeface="Times New Roman" panose="02020603050405020304" pitchFamily="18" charset="0"/>
            </a:endParaRPr>
          </a:p>
        </p:txBody>
      </p:sp>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942392"/>
          </a:xfrm>
        </p:spPr>
        <p:txBody>
          <a:bodyPr>
            <a:normAutofit/>
          </a:bodyPr>
          <a:lstStyle/>
          <a:p>
            <a:pPr algn="ctr"/>
            <a:r>
              <a:rPr lang="ru-RU" sz="4000" dirty="0" smtClean="0"/>
              <a:t>Включения </a:t>
            </a:r>
            <a:r>
              <a:rPr lang="ru-RU" sz="4000" dirty="0" smtClean="0"/>
              <a:t>арсенидов </a:t>
            </a:r>
            <a:r>
              <a:rPr lang="ru-RU" sz="4000" dirty="0" smtClean="0"/>
              <a:t>ЭПГ в платиноидах</a:t>
            </a:r>
            <a:endParaRPr lang="ru-RU" sz="4000" dirty="0"/>
          </a:p>
        </p:txBody>
      </p:sp>
      <p:pic>
        <p:nvPicPr>
          <p:cNvPr id="10241" name="Picture 1" descr="C:\Users\Ruslan\Desktop\Нск 2023 - всё\доклад Нск 2023\включения арсенидов.jpg"/>
          <p:cNvPicPr>
            <a:picLocks noChangeAspect="1" noChangeArrowheads="1"/>
          </p:cNvPicPr>
          <p:nvPr/>
        </p:nvPicPr>
        <p:blipFill>
          <a:blip r:embed="rId1" cstate="print"/>
          <a:srcRect/>
          <a:stretch>
            <a:fillRect/>
          </a:stretch>
        </p:blipFill>
        <p:spPr bwMode="auto">
          <a:xfrm>
            <a:off x="0" y="714926"/>
            <a:ext cx="7903029" cy="5283961"/>
          </a:xfrm>
          <a:prstGeom prst="rect">
            <a:avLst/>
          </a:prstGeom>
          <a:noFill/>
        </p:spPr>
      </p:pic>
      <p:graphicFrame>
        <p:nvGraphicFramePr>
          <p:cNvPr id="7" name="Таблица 6"/>
          <p:cNvGraphicFramePr>
            <a:graphicFrameLocks noGrp="1"/>
          </p:cNvGraphicFramePr>
          <p:nvPr/>
        </p:nvGraphicFramePr>
        <p:xfrm>
          <a:off x="401216" y="6178826"/>
          <a:ext cx="4113244" cy="441960"/>
        </p:xfrm>
        <a:graphic>
          <a:graphicData uri="http://schemas.openxmlformats.org/drawingml/2006/table">
            <a:tbl>
              <a:tblPr/>
              <a:tblGrid>
                <a:gridCol w="684244"/>
                <a:gridCol w="685800"/>
                <a:gridCol w="685800"/>
                <a:gridCol w="685800"/>
                <a:gridCol w="685800"/>
                <a:gridCol w="685800"/>
              </a:tblGrid>
              <a:tr h="198120">
                <a:tc>
                  <a:txBody>
                    <a:bodyPr/>
                    <a:lstStyle/>
                    <a:p>
                      <a:pPr algn="ctr" fontAlgn="b"/>
                      <a:r>
                        <a:rPr lang="ru-RU" sz="1400" b="0" i="0" u="none" strike="noStrike" dirty="0">
                          <a:latin typeface="Times New Roman" panose="02020603050405020304"/>
                        </a:rPr>
                        <a:t>№ зерна</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Fe</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Ni</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Cu</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Pt</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Всего</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400" b="0" i="0" u="none" strike="noStrike">
                          <a:latin typeface="Times New Roman" panose="02020603050405020304"/>
                        </a:rPr>
                        <a:t>T-01+</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10,27</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0,87</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0,61</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88,16</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100,92</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8" name="Picture 1" descr="C:\Users\Ruslan\Desktop\Нск 2023 - всё\доклад Нск 2023\треугольники арсениды Тарлау.jpg"/>
          <p:cNvPicPr>
            <a:picLocks noChangeAspect="1" noChangeArrowheads="1"/>
          </p:cNvPicPr>
          <p:nvPr/>
        </p:nvPicPr>
        <p:blipFill>
          <a:blip r:embed="rId2" cstate="print"/>
          <a:srcRect/>
          <a:stretch>
            <a:fillRect/>
          </a:stretch>
        </p:blipFill>
        <p:spPr bwMode="auto">
          <a:xfrm>
            <a:off x="7979195" y="791645"/>
            <a:ext cx="4212805" cy="3929646"/>
          </a:xfrm>
          <a:prstGeom prst="rect">
            <a:avLst/>
          </a:prstGeom>
          <a:noFill/>
        </p:spPr>
      </p:pic>
      <p:graphicFrame>
        <p:nvGraphicFramePr>
          <p:cNvPr id="9" name="Таблица 8"/>
          <p:cNvGraphicFramePr>
            <a:graphicFrameLocks noGrp="1"/>
          </p:cNvGraphicFramePr>
          <p:nvPr/>
        </p:nvGraphicFramePr>
        <p:xfrm>
          <a:off x="5120951" y="6178822"/>
          <a:ext cx="4114800" cy="441960"/>
        </p:xfrm>
        <a:graphic>
          <a:graphicData uri="http://schemas.openxmlformats.org/drawingml/2006/table">
            <a:tbl>
              <a:tblPr/>
              <a:tblGrid>
                <a:gridCol w="685800"/>
                <a:gridCol w="685800"/>
                <a:gridCol w="685800"/>
                <a:gridCol w="685800"/>
                <a:gridCol w="685800"/>
                <a:gridCol w="685800"/>
              </a:tblGrid>
              <a:tr h="198120">
                <a:tc>
                  <a:txBody>
                    <a:bodyPr/>
                    <a:lstStyle/>
                    <a:p>
                      <a:pPr algn="ctr" fontAlgn="b"/>
                      <a:r>
                        <a:rPr lang="ru-RU" sz="1400" b="0" i="0" u="none" strike="noStrike" dirty="0">
                          <a:latin typeface="Times New Roman" panose="02020603050405020304"/>
                        </a:rPr>
                        <a:t>№ зерна</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Fe</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err="1">
                          <a:latin typeface="Times New Roman" panose="02020603050405020304"/>
                        </a:rPr>
                        <a:t>Ru</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Os</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Ir</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Всего</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400" b="0" i="0" u="none" strike="noStrike">
                          <a:latin typeface="Times New Roman" panose="02020603050405020304"/>
                        </a:rPr>
                        <a:t>T-24+</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0,53</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28,73</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31,37</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37,28</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97,92</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pic>
        <p:nvPicPr>
          <p:cNvPr id="4" name="Изображение -2147482617"/>
          <p:cNvPicPr>
            <a:picLocks noChangeAspect="1"/>
          </p:cNvPicPr>
          <p:nvPr/>
        </p:nvPicPr>
        <p:blipFill>
          <a:blip r:embed="rId3"/>
          <a:srcRect l="66268" t="-1368" r="-1742" b="50550"/>
          <a:stretch>
            <a:fillRect/>
          </a:stretch>
        </p:blipFill>
        <p:spPr>
          <a:xfrm>
            <a:off x="5326380" y="743585"/>
            <a:ext cx="2700655" cy="2579370"/>
          </a:xfrm>
          <a:prstGeom prst="rect">
            <a:avLst/>
          </a:prstGeom>
          <a:solidFill>
            <a:srgbClr val="FFFFFF"/>
          </a:solidFill>
          <a:ln w="9525">
            <a:noFill/>
          </a:ln>
        </p:spPr>
      </p:pic>
      <p:pic>
        <p:nvPicPr>
          <p:cNvPr id="6" name="Изображение -2147482617"/>
          <p:cNvPicPr>
            <a:picLocks noChangeAspect="1"/>
          </p:cNvPicPr>
          <p:nvPr/>
        </p:nvPicPr>
        <p:blipFill>
          <a:blip r:embed="rId3"/>
          <a:srcRect l="-5" t="49681" r="66547" b="-8"/>
          <a:stretch>
            <a:fillRect/>
          </a:stretch>
        </p:blipFill>
        <p:spPr>
          <a:xfrm>
            <a:off x="5339715" y="3429635"/>
            <a:ext cx="2561590" cy="2569210"/>
          </a:xfrm>
          <a:prstGeom prst="rect">
            <a:avLst/>
          </a:prstGeom>
          <a:solidFill>
            <a:srgbClr val="FFFFFF"/>
          </a:solidFill>
          <a:ln w="9525">
            <a:noFill/>
          </a:ln>
        </p:spPr>
      </p:pic>
      <p:pic>
        <p:nvPicPr>
          <p:cNvPr id="-2147482613" name="Изображение -2147482614"/>
          <p:cNvPicPr>
            <a:picLocks noChangeAspect="1"/>
          </p:cNvPicPr>
          <p:nvPr/>
        </p:nvPicPr>
        <p:blipFill>
          <a:blip r:embed="rId4"/>
          <a:srcRect l="-11" t="49957" r="66647" b="-17"/>
          <a:stretch>
            <a:fillRect/>
          </a:stretch>
        </p:blipFill>
        <p:spPr>
          <a:xfrm>
            <a:off x="2630805" y="3425190"/>
            <a:ext cx="2587625" cy="2573655"/>
          </a:xfrm>
          <a:prstGeom prst="rect">
            <a:avLst/>
          </a:prstGeom>
          <a:solidFill>
            <a:srgbClr val="FFFFFF"/>
          </a:solid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C:\Users\Ruslan\Desktop\Нск 2023 - всё\доклад Нск 2023\треугольники арсениды Тарлау.jpg"/>
          <p:cNvPicPr>
            <a:picLocks noChangeAspect="1" noChangeArrowheads="1"/>
          </p:cNvPicPr>
          <p:nvPr/>
        </p:nvPicPr>
        <p:blipFill>
          <a:blip r:embed="rId1"/>
          <a:srcRect/>
          <a:stretch>
            <a:fillRect/>
          </a:stretch>
        </p:blipFill>
        <p:spPr bwMode="auto">
          <a:xfrm>
            <a:off x="7036351" y="2048882"/>
            <a:ext cx="5155649" cy="4809118"/>
          </a:xfrm>
          <a:prstGeom prst="rect">
            <a:avLst/>
          </a:prstGeom>
          <a:noFill/>
        </p:spPr>
      </p:pic>
      <p:sp>
        <p:nvSpPr>
          <p:cNvPr id="2" name="Заголовок 1"/>
          <p:cNvSpPr>
            <a:spLocks noGrp="1"/>
          </p:cNvSpPr>
          <p:nvPr>
            <p:ph type="title"/>
          </p:nvPr>
        </p:nvSpPr>
        <p:spPr>
          <a:xfrm>
            <a:off x="838200" y="1"/>
            <a:ext cx="10515600" cy="970384"/>
          </a:xfrm>
        </p:spPr>
        <p:txBody>
          <a:bodyPr>
            <a:normAutofit/>
          </a:bodyPr>
          <a:lstStyle/>
          <a:p>
            <a:pPr algn="ctr"/>
            <a:r>
              <a:rPr lang="ru-RU" dirty="0" smtClean="0"/>
              <a:t>Составы включений арсенидов ЭПГ</a:t>
            </a:r>
            <a:endParaRPr lang="ru-RU" dirty="0"/>
          </a:p>
        </p:txBody>
      </p:sp>
      <p:graphicFrame>
        <p:nvGraphicFramePr>
          <p:cNvPr id="6" name="Таблица 5"/>
          <p:cNvGraphicFramePr>
            <a:graphicFrameLocks noGrp="1"/>
          </p:cNvGraphicFramePr>
          <p:nvPr/>
        </p:nvGraphicFramePr>
        <p:xfrm>
          <a:off x="156550" y="857369"/>
          <a:ext cx="8127994" cy="1860016"/>
        </p:xfrm>
        <a:graphic>
          <a:graphicData uri="http://schemas.openxmlformats.org/drawingml/2006/table">
            <a:tbl>
              <a:tblPr/>
              <a:tblGrid>
                <a:gridCol w="711197"/>
                <a:gridCol w="905069"/>
                <a:gridCol w="401217"/>
                <a:gridCol w="391885"/>
                <a:gridCol w="493487"/>
                <a:gridCol w="580571"/>
                <a:gridCol w="580571"/>
                <a:gridCol w="580571"/>
                <a:gridCol w="580571"/>
                <a:gridCol w="580571"/>
                <a:gridCol w="580571"/>
                <a:gridCol w="580571"/>
                <a:gridCol w="580571"/>
                <a:gridCol w="580571"/>
              </a:tblGrid>
              <a:tr h="124331">
                <a:tc>
                  <a:txBody>
                    <a:bodyPr/>
                    <a:lstStyle/>
                    <a:p>
                      <a:pPr algn="ctr" fontAlgn="b"/>
                      <a:r>
                        <a:rPr lang="ru-RU" sz="1400" b="0" i="0" u="none" strike="noStrike" dirty="0">
                          <a:latin typeface="Times New Roman" panose="02020603050405020304"/>
                        </a:rPr>
                        <a:t>№ зерна</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Метка</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S</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Fe</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Ni</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Cu</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As</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Ru</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Rh</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Pd</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Sb</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Ir</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Pt</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Всего</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315">
                <a:tc>
                  <a:txBody>
                    <a:bodyPr/>
                    <a:lstStyle/>
                    <a:p>
                      <a:pPr algn="ctr" fontAlgn="b"/>
                      <a:r>
                        <a:rPr lang="en-US" sz="1400" b="0" i="0" u="none" strike="noStrike" dirty="0">
                          <a:latin typeface="Times New Roman" panose="02020603050405020304"/>
                        </a:rPr>
                        <a:t>T-24-5+</a:t>
                      </a:r>
                      <a:endParaRPr lang="en-US"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Спектр 105</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56,32</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34,86</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1,38</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2,24</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7,81</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102,62</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315">
                <a:tc>
                  <a:txBody>
                    <a:bodyPr/>
                    <a:lstStyle/>
                    <a:p>
                      <a:pPr algn="ctr" fontAlgn="b"/>
                      <a:r>
                        <a:rPr lang="en-US" sz="1400" b="0" i="0" u="none" strike="noStrike">
                          <a:latin typeface="Times New Roman" panose="02020603050405020304"/>
                        </a:rPr>
                        <a:t>T-24-5+</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106</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0,94</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0,61</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43,83</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2,61</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54,36</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102,34</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315">
                <a:tc>
                  <a:txBody>
                    <a:bodyPr/>
                    <a:lstStyle/>
                    <a:p>
                      <a:pPr algn="ctr" fontAlgn="b"/>
                      <a:r>
                        <a:rPr lang="en-US" sz="1400" b="0" i="0" u="none" strike="noStrike">
                          <a:latin typeface="Times New Roman" panose="02020603050405020304"/>
                        </a:rPr>
                        <a:t>T-24-5+</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Спектр 107</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1,11</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7,54</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12,62</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4,29</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73,45</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99,02</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315">
                <a:tc>
                  <a:txBody>
                    <a:bodyPr/>
                    <a:lstStyle/>
                    <a:p>
                      <a:pPr algn="ctr" fontAlgn="b"/>
                      <a:r>
                        <a:rPr lang="en-US" sz="1400" b="0" i="0" u="none" strike="noStrike">
                          <a:latin typeface="Times New Roman" panose="02020603050405020304"/>
                        </a:rPr>
                        <a:t>T-24-5+</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108</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1,11</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24,92</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74,40</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100,43</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315">
                <a:tc>
                  <a:txBody>
                    <a:bodyPr/>
                    <a:lstStyle/>
                    <a:p>
                      <a:pPr algn="ctr" fontAlgn="b"/>
                      <a:r>
                        <a:rPr lang="en-US" sz="1400" b="0" i="0" u="none" strike="noStrike">
                          <a:latin typeface="Times New Roman" panose="02020603050405020304"/>
                        </a:rPr>
                        <a:t>T-24-5+</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109</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24,35</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32,54</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16,75</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9,12</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15,72</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98,48</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315">
                <a:tc>
                  <a:txBody>
                    <a:bodyPr/>
                    <a:lstStyle/>
                    <a:p>
                      <a:pPr algn="ctr" fontAlgn="b"/>
                      <a:r>
                        <a:rPr lang="en-US" sz="1400" b="0" i="0" u="none" strike="noStrike">
                          <a:latin typeface="Times New Roman" panose="02020603050405020304"/>
                        </a:rPr>
                        <a:t>T-24-5+</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110</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1,51</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15,28</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6,50</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6,48</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3,53</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2,97</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1,41</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63,59</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101,27</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4315">
                <a:tc>
                  <a:txBody>
                    <a:bodyPr/>
                    <a:lstStyle/>
                    <a:p>
                      <a:pPr algn="ctr" fontAlgn="b"/>
                      <a:r>
                        <a:rPr lang="en-US" sz="1400" b="0" i="0" u="none" strike="noStrike">
                          <a:latin typeface="Times New Roman" panose="02020603050405020304"/>
                        </a:rPr>
                        <a:t>T-24-5+</a:t>
                      </a:r>
                      <a:endParaRPr lang="en-US"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111</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1,05</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7,86</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12,14</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3,56</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70,96</a:t>
                      </a:r>
                      <a:endParaRPr lang="ru-RU" sz="1400" b="0" i="0" u="none" strike="noStrike">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95,58</a:t>
                      </a:r>
                      <a:endParaRPr lang="ru-RU" sz="1400" b="0" i="0" u="none" strike="noStrike" dirty="0">
                        <a:latin typeface="Times New Roman" panose="02020603050405020304"/>
                      </a:endParaRPr>
                    </a:p>
                  </a:txBody>
                  <a:tcPr marL="6451" marR="6451" marT="64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8" name="Таблица 7"/>
          <p:cNvGraphicFramePr>
            <a:graphicFrameLocks noGrp="1"/>
          </p:cNvGraphicFramePr>
          <p:nvPr/>
        </p:nvGraphicFramePr>
        <p:xfrm>
          <a:off x="166397" y="5059074"/>
          <a:ext cx="6858000" cy="662940"/>
        </p:xfrm>
        <a:graphic>
          <a:graphicData uri="http://schemas.openxmlformats.org/drawingml/2006/table">
            <a:tbl>
              <a:tblPr/>
              <a:tblGrid>
                <a:gridCol w="685800"/>
                <a:gridCol w="855305"/>
                <a:gridCol w="516295"/>
                <a:gridCol w="685800"/>
                <a:gridCol w="685800"/>
                <a:gridCol w="685800"/>
                <a:gridCol w="685800"/>
                <a:gridCol w="685800"/>
                <a:gridCol w="685800"/>
                <a:gridCol w="685800"/>
              </a:tblGrid>
              <a:tr h="198120">
                <a:tc>
                  <a:txBody>
                    <a:bodyPr/>
                    <a:lstStyle/>
                    <a:p>
                      <a:pPr algn="ctr" fontAlgn="b"/>
                      <a:r>
                        <a:rPr lang="ru-RU" sz="1400" b="0" i="0" u="none" strike="noStrike" dirty="0">
                          <a:latin typeface="Times New Roman" panose="02020603050405020304"/>
                        </a:rPr>
                        <a:t>№ зерна</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latin typeface="Times New Roman" panose="02020603050405020304"/>
                        </a:rPr>
                        <a:t>Метка</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Fe</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Ni</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Cu</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As</a:t>
                      </a:r>
                      <a:endParaRPr lang="en-US"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Pd</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Sb</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Pt</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Всего</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400" b="0" i="0" u="none" strike="noStrike">
                          <a:latin typeface="Times New Roman" panose="02020603050405020304"/>
                        </a:rPr>
                        <a:t>T-24-2+</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92</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0,00</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41,80</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0,76</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29,28</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27,16</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latin typeface="Times New Roman" panose="02020603050405020304"/>
                        </a:rPr>
                        <a:t>-</a:t>
                      </a:r>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3,01</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102,01</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400" b="0" i="0" u="none" strike="noStrike">
                          <a:latin typeface="Times New Roman" panose="02020603050405020304"/>
                        </a:rPr>
                        <a:t>T-24-2+</a:t>
                      </a:r>
                      <a:endParaRPr lang="en-US"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Спектр 93</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6,72</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4,43</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12,54</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 </a:t>
                      </a:r>
                      <a:r>
                        <a:rPr lang="ru-RU" sz="1400" b="0" i="0" u="none" strike="noStrike" dirty="0" smtClean="0">
                          <a:latin typeface="Times New Roman" panose="02020603050405020304"/>
                        </a:rPr>
                        <a:t>-</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smtClean="0">
                          <a:latin typeface="Times New Roman" panose="02020603050405020304"/>
                        </a:rPr>
                        <a:t>-</a:t>
                      </a:r>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1,38</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75,72</a:t>
                      </a:r>
                      <a:endParaRPr lang="ru-RU" sz="14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101,47</a:t>
                      </a:r>
                      <a:endParaRPr lang="ru-RU" sz="14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 name="Таблица 8"/>
          <p:cNvGraphicFramePr>
            <a:graphicFrameLocks noGrp="1"/>
          </p:cNvGraphicFramePr>
          <p:nvPr/>
        </p:nvGraphicFramePr>
        <p:xfrm>
          <a:off x="147215" y="3085552"/>
          <a:ext cx="8128003" cy="1542149"/>
        </p:xfrm>
        <a:graphic>
          <a:graphicData uri="http://schemas.openxmlformats.org/drawingml/2006/table">
            <a:tbl>
              <a:tblPr/>
              <a:tblGrid>
                <a:gridCol w="625231"/>
                <a:gridCol w="795097"/>
                <a:gridCol w="455365"/>
                <a:gridCol w="625231"/>
                <a:gridCol w="625231"/>
                <a:gridCol w="625231"/>
                <a:gridCol w="625231"/>
                <a:gridCol w="625231"/>
                <a:gridCol w="625231"/>
                <a:gridCol w="625231"/>
                <a:gridCol w="625231"/>
                <a:gridCol w="625231"/>
                <a:gridCol w="625231"/>
              </a:tblGrid>
              <a:tr h="180622">
                <a:tc>
                  <a:txBody>
                    <a:bodyPr/>
                    <a:lstStyle/>
                    <a:p>
                      <a:pPr algn="ctr" fontAlgn="b"/>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Метка </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Fe</a:t>
                      </a:r>
                      <a:endParaRPr lang="en-US"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Ni</a:t>
                      </a:r>
                      <a:endParaRPr lang="en-US"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latin typeface="Times New Roman" panose="02020603050405020304"/>
                        </a:rPr>
                        <a:t>As</a:t>
                      </a:r>
                      <a:endParaRPr lang="en-US"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Ru</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Rh</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Pd</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Ag</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Sb</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Ir</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latin typeface="Times New Roman" panose="02020603050405020304"/>
                        </a:rPr>
                        <a:t>Pt</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Всего</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622">
                <a:tc>
                  <a:txBody>
                    <a:bodyPr/>
                    <a:lstStyle/>
                    <a:p>
                      <a:pPr algn="ctr" fontAlgn="b"/>
                      <a:r>
                        <a:rPr lang="en-US" sz="1400" b="0" i="0" u="none" strike="noStrike">
                          <a:latin typeface="Times New Roman" panose="02020603050405020304"/>
                        </a:rPr>
                        <a:t>T-01-1+</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Спектр 9</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0,89</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28,39</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2,50</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52,27</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11,07</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0,93</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4,71</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100,76</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622">
                <a:tc>
                  <a:txBody>
                    <a:bodyPr/>
                    <a:lstStyle/>
                    <a:p>
                      <a:pPr algn="ctr" fontAlgn="b"/>
                      <a:r>
                        <a:rPr lang="en-US" sz="1400" b="0" i="0" u="none" strike="noStrike">
                          <a:latin typeface="Times New Roman" panose="02020603050405020304"/>
                        </a:rPr>
                        <a:t>T-01-1+</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Спектр 10</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0,78</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28,69</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2,72</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51,66</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11,64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0,93</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1,05</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4,71</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102,16</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622">
                <a:tc>
                  <a:txBody>
                    <a:bodyPr/>
                    <a:lstStyle/>
                    <a:p>
                      <a:pPr algn="ctr" fontAlgn="b"/>
                      <a:r>
                        <a:rPr lang="en-US" sz="1400" b="0" i="0" u="none" strike="noStrike">
                          <a:latin typeface="Times New Roman" panose="02020603050405020304"/>
                        </a:rPr>
                        <a:t>T-01-1+</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11</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0,36</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0,64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20,37</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10,24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34,86</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11,93</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0,67</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1,05</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9,00</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6,84</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95,97</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622">
                <a:tc>
                  <a:txBody>
                    <a:bodyPr/>
                    <a:lstStyle/>
                    <a:p>
                      <a:pPr algn="ctr" fontAlgn="b"/>
                      <a:r>
                        <a:rPr lang="en-US" sz="1400" b="0" i="0" u="none" strike="noStrike">
                          <a:latin typeface="Times New Roman" panose="02020603050405020304"/>
                        </a:rPr>
                        <a:t>T-01-1+</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12</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0,85</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26,68</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1,62</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48,12</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14,69</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1,14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1,44</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7,30</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101,84</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622">
                <a:tc>
                  <a:txBody>
                    <a:bodyPr/>
                    <a:lstStyle/>
                    <a:p>
                      <a:pPr algn="ctr" fontAlgn="b"/>
                      <a:r>
                        <a:rPr lang="en-US" sz="1400" b="0" i="0" u="none" strike="noStrike">
                          <a:latin typeface="Times New Roman" panose="02020603050405020304"/>
                        </a:rPr>
                        <a:t>T-01-1+</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13</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0,90</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28,27</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2,24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52,23</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11,13</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1,31</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 </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5,11</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101,20</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622">
                <a:tc>
                  <a:txBody>
                    <a:bodyPr/>
                    <a:lstStyle/>
                    <a:p>
                      <a:pPr algn="ctr" fontAlgn="b"/>
                      <a:r>
                        <a:rPr lang="en-US" sz="1400" b="0" i="0" u="none" strike="noStrike">
                          <a:latin typeface="Times New Roman" panose="02020603050405020304"/>
                        </a:rPr>
                        <a:t>T-01-1+</a:t>
                      </a:r>
                      <a:endParaRPr lang="en-US"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Спектр 14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0,19</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0,87</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27,54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1,99</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50,98</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11,54</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1,22</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a:latin typeface="Times New Roman" panose="02020603050405020304"/>
                        </a:rPr>
                        <a:t> </a:t>
                      </a:r>
                      <a:endParaRPr lang="ru-RU" sz="1400" b="0" i="0" u="none" strike="noStrike">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5,05</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0" i="0" u="none" strike="noStrike" dirty="0">
                          <a:latin typeface="Times New Roman" panose="02020603050405020304"/>
                        </a:rPr>
                        <a:t>99,38</a:t>
                      </a:r>
                      <a:endParaRPr lang="ru-RU" sz="1400" b="0" i="0" u="none" strike="noStrike" dirty="0">
                        <a:latin typeface="Times New Roman" panose="02020603050405020304"/>
                      </a:endParaRPr>
                    </a:p>
                  </a:txBody>
                  <a:tcPr marL="6947" marR="6947" marT="69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2" name="Содержимое 2"/>
          <p:cNvSpPr txBox="1"/>
          <p:nvPr/>
        </p:nvSpPr>
        <p:spPr>
          <a:xfrm>
            <a:off x="805815" y="2755900"/>
            <a:ext cx="7861935" cy="466725"/>
          </a:xfrm>
          <a:prstGeom prst="rect">
            <a:avLst/>
          </a:prstGeom>
        </p:spPr>
        <p:txBody>
          <a:bodyPr vert="horz" lIns="91440" tIns="45720" rIns="91440" bIns="45720" rtlCol="0"/>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Pd-</a:t>
            </a:r>
            <a:r>
              <a:rPr kumimoji="0" 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Полкановит (?) </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Rh</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9.12</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Pd</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2.01</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Ru</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0.6</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Pt</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0.49</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Ni</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0.27</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Ir</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0.1</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Ag</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0.09</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Fe0</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.02</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As</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6.83</a:t>
            </a:r>
            <a:r>
              <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Sb</a:t>
            </a:r>
            <a:r>
              <a:rPr kumimoji="0" lang="en-US" altLang="ru-RU" sz="12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rPr>
              <a:t>0.17</a:t>
            </a:r>
            <a:endParaRPr kumimoji="0" lang="en-US" alt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1600" b="0" i="0" u="none" strike="noStrike" kern="1200" cap="none" spc="0" normalizeH="0" baseline="0" noProof="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ru-RU" sz="1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p:cNvPicPr>
            <a:picLocks noChangeAspect="1"/>
          </p:cNvPicPr>
          <p:nvPr/>
        </p:nvPicPr>
        <p:blipFill>
          <a:blip r:embed="rId1"/>
          <a:srcRect l="-6" t="-3" r="-6" b="-3"/>
          <a:stretch>
            <a:fillRect/>
          </a:stretch>
        </p:blipFill>
        <p:spPr>
          <a:xfrm>
            <a:off x="3965575" y="635"/>
            <a:ext cx="4503420" cy="6861175"/>
          </a:xfrm>
          <a:prstGeom prst="rect">
            <a:avLst/>
          </a:prstGeom>
          <a:solidFill>
            <a:srgbClr val="FFFFFF"/>
          </a:solidFill>
          <a:ln w="9525">
            <a:noFill/>
          </a:ln>
        </p:spPr>
      </p:pic>
      <p:pic>
        <p:nvPicPr>
          <p:cNvPr id="7" name="Picture 4" descr="D:\Sasha\-=Защита=-\Южный Урал(ЗВ).pn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0" y="0"/>
            <a:ext cx="4152900" cy="6823468"/>
          </a:xfrm>
          <a:prstGeom prst="rect">
            <a:avLst/>
          </a:prstGeom>
          <a:noFill/>
          <a:ln w="9525">
            <a:noFill/>
            <a:miter lim="800000"/>
            <a:headEnd/>
            <a:tailEnd/>
          </a:ln>
        </p:spPr>
      </p:pic>
      <p:sp>
        <p:nvSpPr>
          <p:cNvPr id="5" name="Объект 2"/>
          <p:cNvSpPr txBox="1"/>
          <p:nvPr/>
        </p:nvSpPr>
        <p:spPr>
          <a:xfrm>
            <a:off x="9694506" y="4758612"/>
            <a:ext cx="2497494" cy="2099388"/>
          </a:xfrm>
          <a:prstGeom prst="rect">
            <a:avLst/>
          </a:prstGeom>
        </p:spPr>
        <p:txBody>
          <a:bodyPr vert="horz" lIns="91440" tIns="45720" rIns="91440" bIns="45720" rtlCol="0">
            <a:normAutofit/>
          </a:bodyPr>
          <a:lstStyle/>
          <a:p>
            <a:r>
              <a:rPr lang="ru-RU" sz="1600" dirty="0" err="1" smtClean="0">
                <a:latin typeface="Times New Roman" panose="02020603050405020304" pitchFamily="18" charset="0"/>
                <a:cs typeface="Times New Roman" panose="02020603050405020304" pitchFamily="18" charset="0"/>
              </a:rPr>
              <a:t>Сначёв</a:t>
            </a:r>
            <a:r>
              <a:rPr lang="ru-RU" sz="1600" dirty="0" smtClean="0">
                <a:latin typeface="Times New Roman" panose="02020603050405020304" pitchFamily="18" charset="0"/>
                <a:cs typeface="Times New Roman" panose="02020603050405020304" pitchFamily="18" charset="0"/>
              </a:rPr>
              <a:t> А.В. Россыпь Террасовая-II </a:t>
            </a:r>
            <a:r>
              <a:rPr lang="ru-RU" sz="1600" dirty="0" err="1" smtClean="0">
                <a:latin typeface="Times New Roman" panose="02020603050405020304" pitchFamily="18" charset="0"/>
                <a:cs typeface="Times New Roman" panose="02020603050405020304" pitchFamily="18" charset="0"/>
              </a:rPr>
              <a:t>Уразовского</a:t>
            </a:r>
            <a:r>
              <a:rPr lang="ru-RU" sz="1600" dirty="0" smtClean="0">
                <a:latin typeface="Times New Roman" panose="02020603050405020304" pitchFamily="18" charset="0"/>
                <a:cs typeface="Times New Roman" panose="02020603050405020304" pitchFamily="18" charset="0"/>
              </a:rPr>
              <a:t> рудного узла: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состав золота и его коренные источники // Металлогения древних и современных океанов, 2022, с. 101-104</a:t>
            </a:r>
            <a:endParaRPr lang="ru-RU" sz="1600" dirty="0" smtClean="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p:txBody>
      </p:sp>
      <p:sp>
        <p:nvSpPr>
          <p:cNvPr id="8" name="Прямоугольник 7"/>
          <p:cNvSpPr>
            <a:spLocks noChangeArrowheads="1"/>
          </p:cNvSpPr>
          <p:nvPr/>
        </p:nvSpPr>
        <p:spPr bwMode="auto">
          <a:xfrm>
            <a:off x="2126120" y="1831128"/>
            <a:ext cx="305231" cy="375984"/>
          </a:xfrm>
          <a:prstGeom prst="rect">
            <a:avLst/>
          </a:prstGeom>
          <a:noFill/>
          <a:ln w="57150" cmpd="thickThin" algn="ctr">
            <a:solidFill>
              <a:srgbClr val="FF0000"/>
            </a:solidFill>
            <a:miter lim="800000"/>
          </a:ln>
        </p:spPr>
        <p:txBody>
          <a:bodyPr anchor="ctr"/>
          <a:lstStyle/>
          <a:p>
            <a:pPr algn="ctr" fontAlgn="auto">
              <a:spcBef>
                <a:spcPts val="0"/>
              </a:spcBef>
              <a:spcAft>
                <a:spcPts val="0"/>
              </a:spcAft>
              <a:defRPr/>
            </a:pPr>
            <a:endParaRPr lang="ru-RU">
              <a:solidFill>
                <a:schemeClr val="lt1"/>
              </a:solidFill>
              <a:latin typeface="+mn-lt"/>
              <a:cs typeface="+mn-cs"/>
            </a:endParaRPr>
          </a:p>
        </p:txBody>
      </p:sp>
      <p:sp>
        <p:nvSpPr>
          <p:cNvPr id="9" name="Объект 2"/>
          <p:cNvSpPr txBox="1"/>
          <p:nvPr/>
        </p:nvSpPr>
        <p:spPr>
          <a:xfrm>
            <a:off x="8371502" y="2938559"/>
            <a:ext cx="3646326" cy="713210"/>
          </a:xfrm>
          <a:prstGeom prst="rect">
            <a:avLst/>
          </a:prstGeom>
        </p:spPr>
        <p:txBody>
          <a:bodyPr vert="horz" lIns="91440" tIns="45720" rIns="91440" bIns="45720" rtlCol="0">
            <a:normAutofit/>
          </a:bodyPr>
          <a:lstStyle/>
          <a:p>
            <a:r>
              <a:rPr lang="ru-RU" sz="1600" dirty="0" smtClean="0">
                <a:latin typeface="Times New Roman" panose="02020603050405020304" pitchFamily="18" charset="0"/>
                <a:cs typeface="Times New Roman" panose="02020603050405020304" pitchFamily="18" charset="0"/>
              </a:rPr>
              <a:t>Фрагмент геологической карты </a:t>
            </a:r>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Князев и др., 2013, N-40, 1:1000000</a:t>
            </a:r>
            <a:endParaRPr lang="ru-RU" sz="1600" dirty="0" smtClean="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p:txBody>
      </p:sp>
      <p:sp>
        <p:nvSpPr>
          <p:cNvPr id="10" name="Заголовок 1"/>
          <p:cNvSpPr>
            <a:spLocks noGrp="1"/>
          </p:cNvSpPr>
          <p:nvPr>
            <p:ph type="title"/>
          </p:nvPr>
        </p:nvSpPr>
        <p:spPr>
          <a:xfrm>
            <a:off x="8210550" y="-1"/>
            <a:ext cx="3981449" cy="1590675"/>
          </a:xfrm>
        </p:spPr>
        <p:txBody>
          <a:bodyPr>
            <a:normAutofit/>
          </a:bodyPr>
          <a:lstStyle/>
          <a:p>
            <a:pPr algn="ctr"/>
            <a:r>
              <a:rPr lang="ru-RU" sz="4000" dirty="0" smtClean="0"/>
              <a:t>Расположение россыпей</a:t>
            </a:r>
            <a:endParaRPr lang="ru-RU" sz="4000" dirty="0">
              <a:solidFill>
                <a:srgbClr val="FF0000"/>
              </a:solidFill>
            </a:endParaRPr>
          </a:p>
        </p:txBody>
      </p:sp>
      <p:sp>
        <p:nvSpPr>
          <p:cNvPr id="11" name="Прямоугольник 10"/>
          <p:cNvSpPr>
            <a:spLocks noChangeArrowheads="1"/>
          </p:cNvSpPr>
          <p:nvPr/>
        </p:nvSpPr>
        <p:spPr bwMode="auto">
          <a:xfrm>
            <a:off x="6685280" y="2416175"/>
            <a:ext cx="751840" cy="1097915"/>
          </a:xfrm>
          <a:prstGeom prst="rect">
            <a:avLst/>
          </a:prstGeom>
          <a:noFill/>
          <a:ln w="57150" cmpd="thickThin" algn="ctr">
            <a:solidFill>
              <a:srgbClr val="FF0000"/>
            </a:solidFill>
            <a:miter lim="800000"/>
          </a:ln>
        </p:spPr>
        <p:txBody>
          <a:bodyPr anchor="ctr"/>
          <a:lstStyle/>
          <a:p>
            <a:pPr algn="ctr" fontAlgn="auto">
              <a:spcBef>
                <a:spcPts val="0"/>
              </a:spcBef>
              <a:spcAft>
                <a:spcPts val="0"/>
              </a:spcAft>
              <a:defRPr/>
            </a:pPr>
            <a:endParaRPr lang="ru-RU">
              <a:solidFill>
                <a:schemeClr val="lt1"/>
              </a:solidFill>
              <a:latin typeface="+mn-lt"/>
              <a:cs typeface="+mn-cs"/>
            </a:endParaRPr>
          </a:p>
        </p:txBody>
      </p:sp>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pic>
        <p:nvPicPr>
          <p:cNvPr id="5" name="Изображение 4"/>
          <p:cNvPicPr/>
          <p:nvPr/>
        </p:nvPicPr>
        <p:blipFill>
          <a:blip r:embed="rId1"/>
          <a:stretch>
            <a:fillRect/>
          </a:stretch>
        </p:blipFill>
        <p:spPr>
          <a:xfrm>
            <a:off x="156210" y="925830"/>
            <a:ext cx="5099685" cy="5339715"/>
          </a:xfrm>
          <a:prstGeom prst="rect">
            <a:avLst/>
          </a:prstGeom>
        </p:spPr>
      </p:pic>
      <p:sp>
        <p:nvSpPr>
          <p:cNvPr id="7" name="Содержимое 4"/>
          <p:cNvSpPr txBox="1"/>
          <p:nvPr/>
        </p:nvSpPr>
        <p:spPr>
          <a:xfrm>
            <a:off x="156210" y="5982970"/>
            <a:ext cx="5737860" cy="738505"/>
          </a:xfrm>
          <a:prstGeom prst="rect">
            <a:avLst/>
          </a:prstGeom>
        </p:spPr>
        <p:txBody>
          <a:bodyPr vert="horz" lIns="91440" tIns="45720" rIns="91440" bIns="45720" rtlCol="0">
            <a:normAutofit fontScale="70000"/>
          </a:bodyPr>
          <a:lstStyle/>
          <a:p>
            <a:pPr marL="228600" lvl="0" indent="-228600">
              <a:lnSpc>
                <a:spcPct val="90000"/>
              </a:lnSpc>
              <a:spcBef>
                <a:spcPts val="1000"/>
              </a:spcBef>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Бритвин</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С</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Н</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Рудашевский</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Н</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С</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Богданова</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А</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Н</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Щербачев</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Д</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К</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Полкановит</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Rh12As7 —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новый</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мине­рал</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из</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россыпей</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реки</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Миасс</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Урал</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ЗВМО</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1998.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Вып</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2. </a:t>
            </a:r>
            <a:r>
              <a:rPr kumimoji="0" lang="en-US" altLang="en-US"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стр</a:t>
            </a:r>
            <a:r>
              <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60-62.</a:t>
            </a:r>
            <a:endPar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228600" lvl="0" indent="-228600">
              <a:lnSpc>
                <a:spcPct val="90000"/>
              </a:lnSpc>
              <a:spcBef>
                <a:spcPts val="1000"/>
              </a:spcBef>
            </a:pPr>
            <a:endParaRPr kumimoji="0" lang="en-US" alt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8" name="Заголовок 1"/>
          <p:cNvSpPr>
            <a:spLocks noGrp="1"/>
          </p:cNvSpPr>
          <p:nvPr/>
        </p:nvSpPr>
        <p:spPr>
          <a:xfrm>
            <a:off x="0" y="114935"/>
            <a:ext cx="12192000" cy="8108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dirty="0" smtClean="0"/>
              <a:t>Включение полкановита (</a:t>
            </a:r>
            <a:r>
              <a:rPr lang="en-US" altLang="ru-RU" sz="2800" dirty="0" smtClean="0"/>
              <a:t>Rh12As7</a:t>
            </a:r>
            <a:r>
              <a:rPr lang="ru-RU" altLang="en-US" sz="2800" dirty="0" smtClean="0"/>
              <a:t>)</a:t>
            </a:r>
            <a:r>
              <a:rPr lang="ru-RU" sz="2800" dirty="0" smtClean="0"/>
              <a:t> </a:t>
            </a:r>
            <a:r>
              <a:rPr lang="ru-RU" sz="2800" dirty="0" err="1" smtClean="0"/>
              <a:t>Миасской</a:t>
            </a:r>
            <a:r>
              <a:rPr lang="ru-RU" sz="2800" dirty="0" smtClean="0"/>
              <a:t> группы россыпей (Бритвин и др., 1998) в зерне </a:t>
            </a:r>
            <a:r>
              <a:rPr lang="en-US" sz="2800" dirty="0" smtClean="0"/>
              <a:t>Ru-Os-Ir</a:t>
            </a:r>
            <a:endParaRPr lang="en-US" sz="2800" dirty="0" smtClean="0"/>
          </a:p>
        </p:txBody>
      </p:sp>
      <p:pic>
        <p:nvPicPr>
          <p:cNvPr id="12" name="Изображение 11" descr="d39f20afb919a4a2f1384308af95eb20"/>
          <p:cNvPicPr>
            <a:picLocks noChangeAspect="1"/>
          </p:cNvPicPr>
          <p:nvPr/>
        </p:nvPicPr>
        <p:blipFill>
          <a:blip r:embed="rId2"/>
          <a:stretch>
            <a:fillRect/>
          </a:stretch>
        </p:blipFill>
        <p:spPr>
          <a:xfrm>
            <a:off x="6360795" y="925830"/>
            <a:ext cx="5441950" cy="4252595"/>
          </a:xfrm>
          <a:prstGeom prst="rect">
            <a:avLst/>
          </a:prstGeom>
        </p:spPr>
      </p:pic>
      <p:sp>
        <p:nvSpPr>
          <p:cNvPr id="13" name="Содержимое 4"/>
          <p:cNvSpPr txBox="1"/>
          <p:nvPr/>
        </p:nvSpPr>
        <p:spPr>
          <a:xfrm>
            <a:off x="7332345" y="5371465"/>
            <a:ext cx="4559935" cy="738505"/>
          </a:xfrm>
          <a:prstGeom prst="rect">
            <a:avLst/>
          </a:prstGeom>
        </p:spPr>
        <p:txBody>
          <a:bodyPr vert="horz" lIns="91440" tIns="45720" rIns="91440" bIns="45720" rtlCol="0"/>
          <a:lstStyle/>
          <a:p>
            <a:pPr marL="228600" lvl="0" indent="-228600">
              <a:lnSpc>
                <a:spcPct val="90000"/>
              </a:lnSpc>
              <a:spcBef>
                <a:spcPts val="1000"/>
              </a:spcBef>
            </a:pPr>
            <a:r>
              <a:rPr kumimoji="0" lang="en-US" altLang="ru-RU" sz="1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https://webmineral.ru/minerals/image.php?id=98</a:t>
            </a:r>
            <a:endParaRPr kumimoji="0" lang="en-US" altLang="ru-RU" sz="1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228600" lvl="0" indent="-228600">
              <a:lnSpc>
                <a:spcPct val="90000"/>
              </a:lnSpc>
              <a:spcBef>
                <a:spcPts val="1000"/>
              </a:spcBef>
            </a:pPr>
            <a:endParaRPr kumimoji="0" lang="en-US" altLang="ru-RU" sz="1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Ruslan\Desktop\Нск 2023 - всё\доклад Нск 2023\сульфиды родия.jpg"/>
          <p:cNvPicPr>
            <a:picLocks noChangeAspect="1" noChangeArrowheads="1"/>
          </p:cNvPicPr>
          <p:nvPr/>
        </p:nvPicPr>
        <p:blipFill>
          <a:blip r:embed="rId1" cstate="print"/>
          <a:srcRect/>
          <a:stretch>
            <a:fillRect/>
          </a:stretch>
        </p:blipFill>
        <p:spPr bwMode="auto">
          <a:xfrm>
            <a:off x="149937" y="725618"/>
            <a:ext cx="6032500" cy="6003925"/>
          </a:xfrm>
          <a:prstGeom prst="rect">
            <a:avLst/>
          </a:prstGeom>
          <a:noFill/>
        </p:spPr>
      </p:pic>
      <p:sp>
        <p:nvSpPr>
          <p:cNvPr id="2" name="Заголовок 1"/>
          <p:cNvSpPr>
            <a:spLocks noGrp="1"/>
          </p:cNvSpPr>
          <p:nvPr>
            <p:ph type="title"/>
          </p:nvPr>
        </p:nvSpPr>
        <p:spPr>
          <a:xfrm>
            <a:off x="800878" y="0"/>
            <a:ext cx="10515600" cy="746449"/>
          </a:xfrm>
        </p:spPr>
        <p:txBody>
          <a:bodyPr>
            <a:normAutofit/>
          </a:bodyPr>
          <a:lstStyle/>
          <a:p>
            <a:pPr algn="ctr"/>
            <a:r>
              <a:rPr lang="ru-RU" sz="4000" dirty="0" smtClean="0"/>
              <a:t>Включения сульфидов родия</a:t>
            </a:r>
            <a:endParaRPr lang="ru-RU" sz="4000" dirty="0"/>
          </a:p>
        </p:txBody>
      </p:sp>
      <p:graphicFrame>
        <p:nvGraphicFramePr>
          <p:cNvPr id="4" name="Таблица 3"/>
          <p:cNvGraphicFramePr>
            <a:graphicFrameLocks noGrp="1"/>
          </p:cNvGraphicFramePr>
          <p:nvPr>
            <p:custDataLst>
              <p:tags r:id="rId2"/>
            </p:custDataLst>
          </p:nvPr>
        </p:nvGraphicFramePr>
        <p:xfrm>
          <a:off x="3321685" y="3863340"/>
          <a:ext cx="7476490" cy="2836545"/>
        </p:xfrm>
        <a:graphic>
          <a:graphicData uri="http://schemas.openxmlformats.org/drawingml/2006/table">
            <a:tbl>
              <a:tblPr/>
              <a:tblGrid>
                <a:gridCol w="892810"/>
                <a:gridCol w="892810"/>
                <a:gridCol w="892175"/>
                <a:gridCol w="892810"/>
                <a:gridCol w="892810"/>
                <a:gridCol w="892810"/>
                <a:gridCol w="741045"/>
                <a:gridCol w="1379220"/>
              </a:tblGrid>
              <a:tr h="433781">
                <a:tc>
                  <a:txBody>
                    <a:bodyPr/>
                    <a:lstStyle/>
                    <a:p>
                      <a:pPr algn="ctr" fontAlgn="b"/>
                      <a:r>
                        <a:rPr lang="ru-RU" sz="1800" b="0" i="0" u="none" strike="noStrike" dirty="0" smtClean="0">
                          <a:solidFill>
                            <a:srgbClr val="000000"/>
                          </a:solidFill>
                          <a:latin typeface="Times New Roman" panose="02020603050405020304" pitchFamily="18" charset="0"/>
                          <a:cs typeface="Times New Roman" panose="02020603050405020304" pitchFamily="18" charset="0"/>
                        </a:rPr>
                        <a:t>№ </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smtClean="0">
                          <a:solidFill>
                            <a:srgbClr val="000000"/>
                          </a:solidFill>
                          <a:latin typeface="Times New Roman" panose="02020603050405020304" pitchFamily="18" charset="0"/>
                          <a:cs typeface="Times New Roman" panose="02020603050405020304" pitchFamily="18" charset="0"/>
                        </a:rPr>
                        <a:t>S</a:t>
                      </a:r>
                      <a:endParaRPr lang="en-US"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Rh</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err="1">
                          <a:solidFill>
                            <a:srgbClr val="000000"/>
                          </a:solidFill>
                          <a:latin typeface="Times New Roman" panose="02020603050405020304" pitchFamily="18" charset="0"/>
                          <a:cs typeface="Times New Roman" panose="02020603050405020304" pitchFamily="18" charset="0"/>
                        </a:rPr>
                        <a:t>Ru</a:t>
                      </a:r>
                      <a:endParaRPr lang="en-US"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Pd</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Pt</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PGE</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минерал</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413">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T-11-1+</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3,00</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1,87</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0,13</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0,03</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0,24</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2,27</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err="1">
                          <a:solidFill>
                            <a:srgbClr val="000000"/>
                          </a:solidFill>
                          <a:latin typeface="Times New Roman" panose="02020603050405020304" pitchFamily="18" charset="0"/>
                          <a:cs typeface="Times New Roman" panose="02020603050405020304" pitchFamily="18" charset="0"/>
                        </a:rPr>
                        <a:t>боуит</a:t>
                      </a:r>
                      <a:r>
                        <a:rPr lang="en-US" altLang="ru-RU" sz="1800" b="0" i="0" u="none" strike="noStrike" dirty="0" err="1">
                          <a:solidFill>
                            <a:srgbClr val="000000"/>
                          </a:solidFill>
                          <a:latin typeface="Times New Roman" panose="02020603050405020304" pitchFamily="18" charset="0"/>
                          <a:cs typeface="Times New Roman" panose="02020603050405020304" pitchFamily="18" charset="0"/>
                        </a:rPr>
                        <a:t> (?)</a:t>
                      </a:r>
                      <a:endParaRPr lang="en-US" altLang="ru-RU" sz="1800" b="0" i="0" u="none" strike="noStrike" dirty="0" err="1">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413">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T-11-1+</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3,00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1,83</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0,16</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0,03</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0,29</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2,31</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боуит </a:t>
                      </a:r>
                      <a:r>
                        <a:rPr lang="en-US" altLang="ru-RU" sz="1800" dirty="0" err="1">
                          <a:solidFill>
                            <a:srgbClr val="000000"/>
                          </a:solidFill>
                          <a:latin typeface="Times New Roman" panose="02020603050405020304" pitchFamily="18" charset="0"/>
                          <a:cs typeface="Times New Roman" panose="02020603050405020304" pitchFamily="18" charset="0"/>
                          <a:sym typeface="+mn-ea"/>
                        </a:rPr>
                        <a:t>(?)</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413">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T-11-1+</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3,00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1,74</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0,20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0,00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0,34</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2,27</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err="1" smtClean="0">
                          <a:solidFill>
                            <a:srgbClr val="000000"/>
                          </a:solidFill>
                          <a:latin typeface="Times New Roman" panose="02020603050405020304" pitchFamily="18" charset="0"/>
                          <a:cs typeface="Times New Roman" panose="02020603050405020304" pitchFamily="18" charset="0"/>
                        </a:rPr>
                        <a:t>боуит </a:t>
                      </a:r>
                      <a:r>
                        <a:rPr lang="en-US" altLang="ru-RU" sz="1800" dirty="0" err="1">
                          <a:solidFill>
                            <a:srgbClr val="000000"/>
                          </a:solidFill>
                          <a:latin typeface="Times New Roman" panose="02020603050405020304" pitchFamily="18" charset="0"/>
                          <a:cs typeface="Times New Roman" panose="02020603050405020304" pitchFamily="18" charset="0"/>
                          <a:sym typeface="+mn-ea"/>
                        </a:rPr>
                        <a:t>(?)</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413">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T-11-1+</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15,00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12,11</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0,72</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0,53</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2,82</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16,18</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err="1">
                          <a:solidFill>
                            <a:srgbClr val="000000"/>
                          </a:solidFill>
                          <a:latin typeface="Times New Roman" panose="02020603050405020304" pitchFamily="18" charset="0"/>
                          <a:cs typeface="Times New Roman" panose="02020603050405020304" pitchFamily="18" charset="0"/>
                        </a:rPr>
                        <a:t>миассит </a:t>
                      </a:r>
                      <a:r>
                        <a:rPr lang="en-US" altLang="ru-RU" sz="1800" dirty="0" err="1">
                          <a:solidFill>
                            <a:srgbClr val="000000"/>
                          </a:solidFill>
                          <a:latin typeface="Times New Roman" panose="02020603050405020304" pitchFamily="18" charset="0"/>
                          <a:cs typeface="Times New Roman" panose="02020603050405020304" pitchFamily="18" charset="0"/>
                          <a:sym typeface="+mn-ea"/>
                        </a:rPr>
                        <a:t>(?)</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413">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T-11-1+</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15,00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11,83</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0,92</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0,43</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2,75</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15,92</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err="1">
                          <a:solidFill>
                            <a:srgbClr val="000000"/>
                          </a:solidFill>
                          <a:latin typeface="Times New Roman" panose="02020603050405020304" pitchFamily="18" charset="0"/>
                          <a:cs typeface="Times New Roman" panose="02020603050405020304" pitchFamily="18" charset="0"/>
                        </a:rPr>
                        <a:t>миассит </a:t>
                      </a:r>
                      <a:r>
                        <a:rPr lang="en-US" altLang="ru-RU" sz="1800" dirty="0" err="1">
                          <a:solidFill>
                            <a:srgbClr val="000000"/>
                          </a:solidFill>
                          <a:latin typeface="Times New Roman" panose="02020603050405020304" pitchFamily="18" charset="0"/>
                          <a:cs typeface="Times New Roman" panose="02020603050405020304" pitchFamily="18" charset="0"/>
                          <a:sym typeface="+mn-ea"/>
                        </a:rPr>
                        <a:t>(?)</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0413">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T-11-1+</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15,00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10,90</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0,79</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0,24</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2,16</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solidFill>
                            <a:srgbClr val="000000"/>
                          </a:solidFill>
                          <a:latin typeface="Times New Roman" panose="02020603050405020304" pitchFamily="18" charset="0"/>
                          <a:cs typeface="Times New Roman" panose="02020603050405020304" pitchFamily="18" charset="0"/>
                        </a:rPr>
                        <a:t>14,09</a:t>
                      </a:r>
                      <a:endParaRPr lang="ru-RU"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err="1">
                          <a:solidFill>
                            <a:srgbClr val="000000"/>
                          </a:solidFill>
                          <a:latin typeface="Times New Roman" panose="02020603050405020304" pitchFamily="18" charset="0"/>
                          <a:cs typeface="Times New Roman" panose="02020603050405020304" pitchFamily="18" charset="0"/>
                        </a:rPr>
                        <a:t>миассит </a:t>
                      </a:r>
                      <a:r>
                        <a:rPr lang="en-US" altLang="ru-RU" sz="1800" dirty="0" err="1">
                          <a:solidFill>
                            <a:srgbClr val="000000"/>
                          </a:solidFill>
                          <a:latin typeface="Times New Roman" panose="02020603050405020304" pitchFamily="18" charset="0"/>
                          <a:cs typeface="Times New Roman" panose="02020603050405020304" pitchFamily="18" charset="0"/>
                          <a:sym typeface="+mn-ea"/>
                        </a:rPr>
                        <a:t>(?)</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Таблица 4"/>
          <p:cNvGraphicFramePr>
            <a:graphicFrameLocks noGrp="1"/>
          </p:cNvGraphicFramePr>
          <p:nvPr/>
        </p:nvGraphicFramePr>
        <p:xfrm>
          <a:off x="6497216" y="1542055"/>
          <a:ext cx="5436637" cy="771937"/>
        </p:xfrm>
        <a:graphic>
          <a:graphicData uri="http://schemas.openxmlformats.org/drawingml/2006/table">
            <a:tbl>
              <a:tblPr/>
              <a:tblGrid>
                <a:gridCol w="640702"/>
                <a:gridCol w="615820"/>
                <a:gridCol w="550507"/>
                <a:gridCol w="559836"/>
                <a:gridCol w="569168"/>
                <a:gridCol w="699796"/>
                <a:gridCol w="1800808"/>
              </a:tblGrid>
              <a:tr h="336654">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 </a:t>
                      </a:r>
                      <a:r>
                        <a:rPr lang="ru-RU" sz="1800" b="0" i="0" u="none" strike="noStrike" dirty="0" smtClean="0">
                          <a:solidFill>
                            <a:srgbClr val="000000"/>
                          </a:solidFill>
                          <a:latin typeface="Times New Roman" panose="02020603050405020304" pitchFamily="18" charset="0"/>
                          <a:cs typeface="Times New Roman" panose="02020603050405020304" pitchFamily="18" charset="0"/>
                        </a:rPr>
                        <a:t>№</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Times New Roman" panose="02020603050405020304" pitchFamily="18" charset="0"/>
                          <a:cs typeface="Times New Roman" panose="02020603050405020304" pitchFamily="18" charset="0"/>
                        </a:rPr>
                        <a:t>Fe</a:t>
                      </a:r>
                      <a:endParaRPr lang="en-US"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Rh</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solidFill>
                            <a:srgbClr val="000000"/>
                          </a:solidFill>
                          <a:latin typeface="Times New Roman" panose="02020603050405020304" pitchFamily="18" charset="0"/>
                          <a:cs typeface="Times New Roman" panose="02020603050405020304" pitchFamily="18" charset="0"/>
                        </a:rPr>
                        <a:t>Pd</a:t>
                      </a:r>
                      <a:endParaRPr lang="en-US" sz="18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solidFill>
                            <a:srgbClr val="000000"/>
                          </a:solidFill>
                          <a:latin typeface="Times New Roman" panose="02020603050405020304" pitchFamily="18" charset="0"/>
                          <a:cs typeface="Times New Roman" panose="02020603050405020304" pitchFamily="18" charset="0"/>
                        </a:rPr>
                        <a:t>Pt</a:t>
                      </a:r>
                      <a:endParaRPr lang="en-US"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smtClean="0">
                          <a:solidFill>
                            <a:srgbClr val="000000"/>
                          </a:solidFill>
                          <a:latin typeface="Times New Roman" panose="02020603050405020304" pitchFamily="18" charset="0"/>
                          <a:cs typeface="Times New Roman" panose="02020603050405020304" pitchFamily="18" charset="0"/>
                        </a:rPr>
                        <a:t>Всего</a:t>
                      </a:r>
                      <a:endParaRPr lang="en-US"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минерал</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5283">
                <a:tc>
                  <a:txBody>
                    <a:bodyPr/>
                    <a:lstStyle/>
                    <a:p>
                      <a:pPr algn="ctr" fontAlgn="b"/>
                      <a:r>
                        <a:rPr lang="en-US" sz="1800" b="0" i="0" u="none" strike="noStrike" dirty="0">
                          <a:solidFill>
                            <a:srgbClr val="000000"/>
                          </a:solidFill>
                          <a:latin typeface="Times New Roman" panose="02020603050405020304" pitchFamily="18" charset="0"/>
                          <a:cs typeface="Times New Roman" panose="02020603050405020304" pitchFamily="18" charset="0"/>
                        </a:rPr>
                        <a:t>T-11+</a:t>
                      </a:r>
                      <a:endParaRPr lang="en-US"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6,53</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1,92</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0,91</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solidFill>
                            <a:srgbClr val="000000"/>
                          </a:solidFill>
                          <a:latin typeface="Times New Roman" panose="02020603050405020304" pitchFamily="18" charset="0"/>
                          <a:cs typeface="Times New Roman" panose="02020603050405020304" pitchFamily="18" charset="0"/>
                        </a:rPr>
                        <a:t>91,30</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smtClean="0">
                          <a:solidFill>
                            <a:srgbClr val="000000"/>
                          </a:solidFill>
                          <a:latin typeface="Times New Roman" panose="02020603050405020304" pitchFamily="18" charset="0"/>
                          <a:cs typeface="Times New Roman" panose="02020603050405020304" pitchFamily="18" charset="0"/>
                        </a:rPr>
                        <a:t>99,49</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err="1">
                          <a:solidFill>
                            <a:srgbClr val="000000"/>
                          </a:solidFill>
                          <a:latin typeface="Times New Roman" panose="02020603050405020304" pitchFamily="18" charset="0"/>
                          <a:cs typeface="Times New Roman" panose="02020603050405020304" pitchFamily="18" charset="0"/>
                        </a:rPr>
                        <a:t>изоферроплатина</a:t>
                      </a:r>
                      <a:endParaRPr lang="ru-RU" sz="18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Содержимое 2"/>
          <p:cNvSpPr>
            <a:spLocks noGrp="1"/>
          </p:cNvSpPr>
          <p:nvPr>
            <p:ph idx="1"/>
          </p:nvPr>
        </p:nvSpPr>
        <p:spPr>
          <a:xfrm>
            <a:off x="7193902" y="830425"/>
            <a:ext cx="2967135" cy="606490"/>
          </a:xfrm>
        </p:spPr>
        <p:txBody>
          <a:bodyPr>
            <a:noAutofit/>
          </a:bodyPr>
          <a:lstStyle/>
          <a:p>
            <a:pPr algn="ctr">
              <a:buNone/>
            </a:pPr>
            <a:r>
              <a:rPr lang="ru-RU" sz="2000" dirty="0" smtClean="0">
                <a:latin typeface="Times New Roman" panose="02020603050405020304" pitchFamily="18" charset="0"/>
                <a:cs typeface="Times New Roman" panose="02020603050405020304" pitchFamily="18" charset="0"/>
              </a:rPr>
              <a:t>Зерно </a:t>
            </a:r>
            <a:r>
              <a:rPr lang="ru-RU" sz="2000" dirty="0" err="1" smtClean="0">
                <a:latin typeface="Times New Roman" panose="02020603050405020304" pitchFamily="18" charset="0"/>
                <a:cs typeface="Times New Roman" panose="02020603050405020304" pitchFamily="18" charset="0"/>
              </a:rPr>
              <a:t>изоферроплатины</a:t>
            </a:r>
            <a:r>
              <a:rPr lang="ru-RU" sz="2000" dirty="0" smtClean="0">
                <a:latin typeface="Times New Roman" panose="02020603050405020304" pitchFamily="18" charset="0"/>
                <a:cs typeface="Times New Roman" panose="02020603050405020304" pitchFamily="18" charset="0"/>
              </a:rPr>
              <a:t>, массовые %%</a:t>
            </a:r>
            <a:endParaRPr lang="ru-RU" sz="2000" dirty="0">
              <a:latin typeface="Times New Roman" panose="02020603050405020304" pitchFamily="18" charset="0"/>
              <a:cs typeface="Times New Roman" panose="02020603050405020304" pitchFamily="18" charset="0"/>
            </a:endParaRPr>
          </a:p>
        </p:txBody>
      </p:sp>
      <p:sp>
        <p:nvSpPr>
          <p:cNvPr id="7" name="Содержимое 2"/>
          <p:cNvSpPr txBox="1"/>
          <p:nvPr/>
        </p:nvSpPr>
        <p:spPr>
          <a:xfrm>
            <a:off x="6889101" y="3153747"/>
            <a:ext cx="2967135" cy="578497"/>
          </a:xfrm>
          <a:prstGeom prst="rect">
            <a:avLst/>
          </a:prstGeom>
        </p:spPr>
        <p:txBody>
          <a:bodyPr vert="horz" lIns="91440" tIns="45720" rIns="91440" bIns="45720" rtlCol="0">
            <a:noAutofit/>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ru-RU" sz="2000" dirty="0" smtClean="0">
                <a:latin typeface="Times New Roman" panose="02020603050405020304" pitchFamily="18" charset="0"/>
                <a:cs typeface="Times New Roman" panose="02020603050405020304" pitchFamily="18" charset="0"/>
              </a:rPr>
              <a:t>Включения, формульные единицы</a:t>
            </a:r>
            <a:endParaRPr kumimoji="0" lang="ru-RU"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 name="Замещающий номер слайда 2"/>
          <p:cNvSpPr>
            <a:spLocks noGrp="1"/>
          </p:cNvSpPr>
          <p:nvPr>
            <p:ph type="sldNum" sz="quarter" idx="12"/>
          </p:nvPr>
        </p:nvSpPr>
        <p:spPr>
          <a:xfrm>
            <a:off x="10918825" y="6356350"/>
            <a:ext cx="434975" cy="365125"/>
          </a:xfrm>
        </p:spPr>
        <p:txBody>
          <a:bodyPr/>
          <a:p>
            <a:fld id="{56FA42C7-30A1-4F53-AB79-1E47B09DE456}" type="slidenum">
              <a:rPr lang="ru-RU" smtClean="0"/>
            </a:fld>
            <a:endParaRPr lang="ru-RU"/>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sp>
        <p:nvSpPr>
          <p:cNvPr id="5" name="Заголовок 1"/>
          <p:cNvSpPr>
            <a:spLocks noGrp="1"/>
          </p:cNvSpPr>
          <p:nvPr/>
        </p:nvSpPr>
        <p:spPr>
          <a:xfrm>
            <a:off x="0" y="0"/>
            <a:ext cx="12192000" cy="5137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dirty="0" smtClean="0"/>
              <a:t>Включения в платиноидах </a:t>
            </a:r>
            <a:r>
              <a:rPr lang="ru-RU" sz="2800" dirty="0" err="1" smtClean="0"/>
              <a:t>Миасской</a:t>
            </a:r>
            <a:r>
              <a:rPr lang="ru-RU" sz="2800" dirty="0" smtClean="0"/>
              <a:t> группы россыпей (Зайков и др., 2016)</a:t>
            </a:r>
            <a:endParaRPr lang="ru-RU" sz="2800" dirty="0" smtClean="0"/>
          </a:p>
        </p:txBody>
      </p:sp>
      <p:sp>
        <p:nvSpPr>
          <p:cNvPr id="6" name="Содержимое 4"/>
          <p:cNvSpPr txBox="1"/>
          <p:nvPr/>
        </p:nvSpPr>
        <p:spPr>
          <a:xfrm>
            <a:off x="6454140" y="5766435"/>
            <a:ext cx="5737860" cy="1091565"/>
          </a:xfrm>
          <a:prstGeom prst="rect">
            <a:avLst/>
          </a:prstGeom>
        </p:spPr>
        <p:txBody>
          <a:bodyPr vert="horz" lIns="91440" tIns="45720" rIns="91440" bIns="45720" rtlCol="0">
            <a:normAutofit/>
          </a:bodyPr>
          <a:lstStyle/>
          <a:p>
            <a:pPr marL="228600" lvl="0" indent="-228600">
              <a:lnSpc>
                <a:spcPct val="90000"/>
              </a:lnSpc>
              <a:spcBef>
                <a:spcPts val="1000"/>
              </a:spcBef>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Зайков</a:t>
            </a:r>
            <a:r>
              <a:rPr lang="ru-RU" sz="1600" dirty="0" smtClean="0">
                <a:latin typeface="Times New Roman" panose="02020603050405020304" pitchFamily="18" charset="0"/>
                <a:cs typeface="Times New Roman" panose="02020603050405020304" pitchFamily="18" charset="0"/>
              </a:rPr>
              <a:t> В.В., </a:t>
            </a:r>
            <a:r>
              <a:rPr lang="ru-RU" sz="1600" dirty="0" err="1" smtClean="0">
                <a:latin typeface="Times New Roman" panose="02020603050405020304" pitchFamily="18" charset="0"/>
                <a:cs typeface="Times New Roman" panose="02020603050405020304" pitchFamily="18" charset="0"/>
              </a:rPr>
              <a:t>Мелекесцева</a:t>
            </a:r>
            <a:r>
              <a:rPr lang="ru-RU" sz="1600" dirty="0" smtClean="0">
                <a:latin typeface="Times New Roman" panose="02020603050405020304" pitchFamily="18" charset="0"/>
                <a:cs typeface="Times New Roman" panose="02020603050405020304" pitchFamily="18" charset="0"/>
              </a:rPr>
              <a:t> И.Ю., Котляров В.А., Зайкова</a:t>
            </a:r>
            <a:r>
              <a:rPr lang="en-US"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Е.В., Крайнев Ю.Д. Сростки минералов ЭПГ в </a:t>
            </a:r>
            <a:r>
              <a:rPr lang="ru-RU" sz="1600" dirty="0" err="1" smtClean="0">
                <a:latin typeface="Times New Roman" panose="02020603050405020304" pitchFamily="18" charset="0"/>
                <a:cs typeface="Times New Roman" panose="02020603050405020304" pitchFamily="18" charset="0"/>
              </a:rPr>
              <a:t>Миасской</a:t>
            </a:r>
            <a:r>
              <a:rPr lang="ru-RU" sz="1600" dirty="0" smtClean="0">
                <a:latin typeface="Times New Roman" panose="02020603050405020304" pitchFamily="18" charset="0"/>
                <a:cs typeface="Times New Roman" panose="02020603050405020304" pitchFamily="18" charset="0"/>
              </a:rPr>
              <a:t> россыпной зоне (Южный Урал) и их коренные источники // Минералогия, 2016, №4, с. 31-47</a:t>
            </a:r>
            <a:endParaRPr kumimoji="0" 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7" name="Изображение 6"/>
          <p:cNvPicPr>
            <a:picLocks noChangeAspect="1"/>
          </p:cNvPicPr>
          <p:nvPr/>
        </p:nvPicPr>
        <p:blipFill>
          <a:blip r:embed="rId1"/>
          <a:stretch>
            <a:fillRect/>
          </a:stretch>
        </p:blipFill>
        <p:spPr>
          <a:xfrm>
            <a:off x="1009650" y="513715"/>
            <a:ext cx="10172700" cy="3876675"/>
          </a:xfrm>
          <a:prstGeom prst="rect">
            <a:avLst/>
          </a:prstGeom>
        </p:spPr>
      </p:pic>
      <p:sp>
        <p:nvSpPr>
          <p:cNvPr id="8" name="Содержимое 2"/>
          <p:cNvSpPr>
            <a:spLocks noGrp="1"/>
          </p:cNvSpPr>
          <p:nvPr>
            <p:ph idx="1"/>
          </p:nvPr>
        </p:nvSpPr>
        <p:spPr>
          <a:xfrm>
            <a:off x="1010285" y="4390390"/>
            <a:ext cx="10172065" cy="1589405"/>
          </a:xfrm>
        </p:spPr>
        <p:txBody>
          <a:bodyPr>
            <a:normAutofit/>
          </a:bodyPr>
          <a:lstStyle/>
          <a:p>
            <a:pPr marL="0" indent="0" fontAlgn="auto">
              <a:buNone/>
            </a:pPr>
            <a:r>
              <a:rPr lang="en-US" altLang="en-US" sz="1800" dirty="0" smtClean="0">
                <a:latin typeface="Times New Roman" panose="02020603050405020304" pitchFamily="18" charset="0"/>
                <a:cs typeface="Times New Roman" panose="02020603050405020304" pitchFamily="18" charset="0"/>
              </a:rPr>
              <a:t>Микровключения</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в</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железистой</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платине</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точки</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о</a:t>
            </a:r>
            <a:r>
              <a:rPr lang="en-US" altLang="ru-RU" sz="1800" dirty="0" smtClean="0">
                <a:latin typeface="Times New Roman" panose="02020603050405020304" pitchFamily="18" charset="0"/>
                <a:cs typeface="Times New Roman" panose="02020603050405020304" pitchFamily="18" charset="0"/>
              </a:rPr>
              <a:t>, q) </a:t>
            </a:r>
            <a:r>
              <a:rPr lang="en-US" altLang="en-US" sz="1800" dirty="0" smtClean="0">
                <a:latin typeface="Times New Roman" panose="02020603050405020304" pitchFamily="18" charset="0"/>
                <a:cs typeface="Times New Roman" panose="02020603050405020304" pitchFamily="18" charset="0"/>
              </a:rPr>
              <a:t>из</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Малоиремельской</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россыпи</a:t>
            </a:r>
            <a:r>
              <a:rPr lang="en-US" altLang="ru-RU" sz="1800" dirty="0" smtClean="0">
                <a:latin typeface="Times New Roman" panose="02020603050405020304" pitchFamily="18" charset="0"/>
                <a:cs typeface="Times New Roman" panose="02020603050405020304" pitchFamily="18" charset="0"/>
              </a:rPr>
              <a:t>. </a:t>
            </a:r>
            <a:endParaRPr lang="en-US" altLang="ru-RU" sz="1800" dirty="0" smtClean="0">
              <a:latin typeface="Times New Roman" panose="02020603050405020304" pitchFamily="18" charset="0"/>
              <a:cs typeface="Times New Roman" panose="02020603050405020304" pitchFamily="18" charset="0"/>
            </a:endParaRPr>
          </a:p>
          <a:p>
            <a:pPr marL="0" indent="0" fontAlgn="auto">
              <a:buNone/>
            </a:pPr>
            <a:r>
              <a:rPr lang="en-US" altLang="en-US" sz="1800" dirty="0" smtClean="0">
                <a:latin typeface="Times New Roman" panose="02020603050405020304" pitchFamily="18" charset="0"/>
                <a:cs typeface="Times New Roman" panose="02020603050405020304" pitchFamily="18" charset="0"/>
              </a:rPr>
              <a:t>а</a:t>
            </a:r>
            <a:r>
              <a:rPr lang="en-US" altLang="ru-RU" sz="1800" dirty="0" smtClean="0">
                <a:latin typeface="Times New Roman" panose="02020603050405020304" pitchFamily="18" charset="0"/>
                <a:cs typeface="Times New Roman" panose="02020603050405020304" pitchFamily="18" charset="0"/>
              </a:rPr>
              <a:t> – </a:t>
            </a:r>
            <a:r>
              <a:rPr lang="en-US" altLang="en-US" sz="1800" dirty="0" smtClean="0">
                <a:latin typeface="Times New Roman" panose="02020603050405020304" pitchFamily="18" charset="0"/>
                <a:cs typeface="Times New Roman" panose="02020603050405020304" pitchFamily="18" charset="0"/>
              </a:rPr>
              <a:t>боуит</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точка</a:t>
            </a:r>
            <a:r>
              <a:rPr lang="en-US" altLang="ru-RU" sz="1800" dirty="0" smtClean="0">
                <a:latin typeface="Times New Roman" panose="02020603050405020304" pitchFamily="18" charset="0"/>
                <a:cs typeface="Times New Roman" panose="02020603050405020304" pitchFamily="18" charset="0"/>
              </a:rPr>
              <a:t> t), </a:t>
            </a:r>
            <a:r>
              <a:rPr lang="en-US" altLang="en-US" sz="1800" dirty="0" smtClean="0">
                <a:latin typeface="Times New Roman" panose="02020603050405020304" pitchFamily="18" charset="0"/>
                <a:cs typeface="Times New Roman" panose="02020603050405020304" pitchFamily="18" charset="0"/>
              </a:rPr>
              <a:t>минерал</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близкий</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по</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составу</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к</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миасситу</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точка</a:t>
            </a:r>
            <a:r>
              <a:rPr lang="en-US" altLang="ru-RU" sz="1800" dirty="0" smtClean="0">
                <a:latin typeface="Times New Roman" panose="02020603050405020304" pitchFamily="18" charset="0"/>
                <a:cs typeface="Times New Roman" panose="02020603050405020304" pitchFamily="18" charset="0"/>
              </a:rPr>
              <a:t> s), </a:t>
            </a:r>
            <a:r>
              <a:rPr lang="en-US" altLang="en-US" sz="1800" dirty="0" smtClean="0">
                <a:latin typeface="Times New Roman" panose="02020603050405020304" pitchFamily="18" charset="0"/>
                <a:cs typeface="Times New Roman" panose="02020603050405020304" pitchFamily="18" charset="0"/>
              </a:rPr>
              <a:t>неназванная</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фаза</a:t>
            </a:r>
            <a:r>
              <a:rPr lang="en-US" altLang="ru-RU" sz="1800" dirty="0" smtClean="0">
                <a:latin typeface="Times New Roman" panose="02020603050405020304" pitchFamily="18" charset="0"/>
                <a:cs typeface="Times New Roman" panose="02020603050405020304" pitchFamily="18" charset="0"/>
              </a:rPr>
              <a:t> PtS2</a:t>
            </a:r>
            <a:r>
              <a:rPr lang="ru-RU" altLang="en-US" sz="1800" dirty="0" smtClean="0">
                <a:latin typeface="Times New Roman" panose="02020603050405020304" pitchFamily="18" charset="0"/>
                <a:cs typeface="Times New Roman" panose="02020603050405020304" pitchFamily="18" charset="0"/>
              </a:rPr>
              <a:t> </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точки</a:t>
            </a:r>
            <a:r>
              <a:rPr lang="en-US" altLang="ru-RU" sz="1800" dirty="0" smtClean="0">
                <a:latin typeface="Times New Roman" panose="02020603050405020304" pitchFamily="18" charset="0"/>
                <a:cs typeface="Times New Roman" panose="02020603050405020304" pitchFamily="18" charset="0"/>
              </a:rPr>
              <a:t> m, n, p), </a:t>
            </a:r>
            <a:r>
              <a:rPr lang="en-US" altLang="en-US" sz="1800" dirty="0" smtClean="0">
                <a:latin typeface="Times New Roman" panose="02020603050405020304" pitchFamily="18" charset="0"/>
                <a:cs typeface="Times New Roman" panose="02020603050405020304" pitchFamily="18" charset="0"/>
              </a:rPr>
              <a:t>антимонид</a:t>
            </a:r>
            <a:r>
              <a:rPr lang="en-US" altLang="ru-RU" sz="1800" dirty="0" smtClean="0">
                <a:latin typeface="Times New Roman" panose="02020603050405020304" pitchFamily="18" charset="0"/>
                <a:cs typeface="Times New Roman" panose="02020603050405020304" pitchFamily="18" charset="0"/>
              </a:rPr>
              <a:t> Pd (</a:t>
            </a:r>
            <a:r>
              <a:rPr lang="en-US" altLang="en-US" sz="1800" dirty="0" smtClean="0">
                <a:latin typeface="Times New Roman" panose="02020603050405020304" pitchFamily="18" charset="0"/>
                <a:cs typeface="Times New Roman" panose="02020603050405020304" pitchFamily="18" charset="0"/>
              </a:rPr>
              <a:t>точка</a:t>
            </a:r>
            <a:r>
              <a:rPr lang="en-US" altLang="ru-RU" sz="1800" dirty="0" smtClean="0">
                <a:latin typeface="Times New Roman" panose="02020603050405020304" pitchFamily="18" charset="0"/>
                <a:cs typeface="Times New Roman" panose="02020603050405020304" pitchFamily="18" charset="0"/>
              </a:rPr>
              <a:t> r); </a:t>
            </a:r>
            <a:r>
              <a:rPr lang="en-US" altLang="en-US" sz="1800" dirty="0" smtClean="0">
                <a:latin typeface="Times New Roman" panose="02020603050405020304" pitchFamily="18" charset="0"/>
                <a:cs typeface="Times New Roman" panose="02020603050405020304" pitchFamily="18" charset="0"/>
              </a:rPr>
              <a:t>б</a:t>
            </a:r>
            <a:r>
              <a:rPr lang="en-US" altLang="ru-RU" sz="1800" dirty="0" smtClean="0">
                <a:latin typeface="Times New Roman" panose="02020603050405020304" pitchFamily="18" charset="0"/>
                <a:cs typeface="Times New Roman" panose="02020603050405020304" pitchFamily="18" charset="0"/>
              </a:rPr>
              <a:t> – </a:t>
            </a:r>
            <a:r>
              <a:rPr lang="en-US" altLang="en-US" sz="1800" dirty="0" smtClean="0">
                <a:latin typeface="Times New Roman" panose="02020603050405020304" pitchFamily="18" charset="0"/>
                <a:cs typeface="Times New Roman" panose="02020603050405020304" pitchFamily="18" charset="0"/>
              </a:rPr>
              <a:t>купрородсит</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точки</a:t>
            </a:r>
            <a:r>
              <a:rPr lang="en-US" altLang="ru-RU" sz="1800" dirty="0" smtClean="0">
                <a:latin typeface="Times New Roman" panose="02020603050405020304" pitchFamily="18" charset="0"/>
                <a:cs typeface="Times New Roman" panose="02020603050405020304" pitchFamily="18" charset="0"/>
              </a:rPr>
              <a:t> a–d). </a:t>
            </a:r>
            <a:r>
              <a:rPr lang="en-US" altLang="en-US" sz="1800" dirty="0" smtClean="0">
                <a:latin typeface="Times New Roman" panose="02020603050405020304" pitchFamily="18" charset="0"/>
                <a:cs typeface="Times New Roman" panose="02020603050405020304" pitchFamily="18" charset="0"/>
              </a:rPr>
              <a:t>Зерно</a:t>
            </a:r>
            <a:r>
              <a:rPr lang="en-US" altLang="ru-RU" sz="1800" dirty="0" smtClean="0">
                <a:latin typeface="Times New Roman" panose="02020603050405020304" pitchFamily="18" charset="0"/>
                <a:cs typeface="Times New Roman" panose="02020603050405020304" pitchFamily="18" charset="0"/>
              </a:rPr>
              <a:t> </a:t>
            </a:r>
            <a:r>
              <a:rPr lang="en-US" altLang="en-US" sz="1800" dirty="0" smtClean="0">
                <a:latin typeface="Times New Roman" panose="02020603050405020304" pitchFamily="18" charset="0"/>
                <a:cs typeface="Times New Roman" panose="02020603050405020304" pitchFamily="18" charset="0"/>
              </a:rPr>
              <a:t>Ир</a:t>
            </a:r>
            <a:r>
              <a:rPr lang="en-US" altLang="ru-RU" sz="1800" dirty="0" smtClean="0">
                <a:latin typeface="Times New Roman" panose="02020603050405020304" pitchFamily="18" charset="0"/>
                <a:cs typeface="Times New Roman" panose="02020603050405020304" pitchFamily="18" charset="0"/>
              </a:rPr>
              <a:t>49-</a:t>
            </a:r>
            <a:r>
              <a:rPr lang="en-US" altLang="en-US" sz="1800" dirty="0" smtClean="0">
                <a:latin typeface="Times New Roman" panose="02020603050405020304" pitchFamily="18" charset="0"/>
                <a:cs typeface="Times New Roman" panose="02020603050405020304" pitchFamily="18" charset="0"/>
              </a:rPr>
              <a:t>срБ</a:t>
            </a:r>
            <a:r>
              <a:rPr lang="en-US" altLang="ru-RU" sz="1800" dirty="0" smtClean="0">
                <a:latin typeface="Times New Roman" panose="02020603050405020304" pitchFamily="18" charset="0"/>
                <a:cs typeface="Times New Roman" panose="02020603050405020304" pitchFamily="18" charset="0"/>
              </a:rPr>
              <a:t>-1.</a:t>
            </a:r>
            <a:endParaRPr lang="en-US" altLang="ru-RU" sz="1800" dirty="0" smtClean="0">
              <a:latin typeface="Times New Roman" panose="02020603050405020304" pitchFamily="18" charset="0"/>
              <a:cs typeface="Times New Roman" panose="02020603050405020304" pitchFamily="18" charset="0"/>
            </a:endParaRPr>
          </a:p>
          <a:p>
            <a:pPr marL="0" indent="0" fontAlgn="auto">
              <a:buNone/>
            </a:pPr>
            <a:endParaRPr lang="ru-RU" sz="1800" dirty="0" smtClean="0">
              <a:latin typeface="Times New Roman" panose="02020603050405020304" pitchFamily="18" charset="0"/>
              <a:cs typeface="Times New Roman" panose="02020603050405020304" pitchFamily="18" charset="0"/>
            </a:endParaRPr>
          </a:p>
          <a:p>
            <a:pPr marL="0" indent="0" fontAlgn="auto">
              <a:buNone/>
            </a:pPr>
            <a:endParaRPr lang="ru-RU"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1545" y="0"/>
            <a:ext cx="10452100" cy="557530"/>
          </a:xfrm>
        </p:spPr>
        <p:txBody>
          <a:bodyPr>
            <a:normAutofit fontScale="90000"/>
          </a:bodyPr>
          <a:lstStyle/>
          <a:p>
            <a:pPr algn="ctr"/>
            <a:r>
              <a:rPr lang="ru-RU" sz="3600" dirty="0" smtClean="0"/>
              <a:t>Включения минералов </a:t>
            </a:r>
            <a:r>
              <a:rPr lang="ru-RU" sz="3600" dirty="0" err="1" smtClean="0"/>
              <a:t>ультрамафитов</a:t>
            </a:r>
            <a:endParaRPr lang="ru-RU" sz="3600" dirty="0" err="1" smtClean="0"/>
          </a:p>
        </p:txBody>
      </p:sp>
      <p:pic>
        <p:nvPicPr>
          <p:cNvPr id="3075" name="Picture 3" descr="C:\Users\Ruslan\Desktop\Нск 2023 - всё\доклад Нск 2023\оливин.jpg"/>
          <p:cNvPicPr>
            <a:picLocks noChangeAspect="1" noChangeArrowheads="1"/>
          </p:cNvPicPr>
          <p:nvPr/>
        </p:nvPicPr>
        <p:blipFill>
          <a:blip r:embed="rId1" cstate="print"/>
          <a:srcRect/>
          <a:stretch>
            <a:fillRect/>
          </a:stretch>
        </p:blipFill>
        <p:spPr bwMode="auto">
          <a:xfrm>
            <a:off x="382556" y="1075441"/>
            <a:ext cx="5934268" cy="3782625"/>
          </a:xfrm>
          <a:prstGeom prst="rect">
            <a:avLst/>
          </a:prstGeom>
          <a:noFill/>
        </p:spPr>
      </p:pic>
      <p:graphicFrame>
        <p:nvGraphicFramePr>
          <p:cNvPr id="11" name="Таблица 10"/>
          <p:cNvGraphicFramePr>
            <a:graphicFrameLocks noGrp="1"/>
          </p:cNvGraphicFramePr>
          <p:nvPr/>
        </p:nvGraphicFramePr>
        <p:xfrm>
          <a:off x="3916786" y="5914518"/>
          <a:ext cx="8127996" cy="502732"/>
        </p:xfrm>
        <a:graphic>
          <a:graphicData uri="http://schemas.openxmlformats.org/drawingml/2006/table">
            <a:tbl>
              <a:tblPr/>
              <a:tblGrid>
                <a:gridCol w="677333"/>
                <a:gridCol w="677333"/>
                <a:gridCol w="677333"/>
                <a:gridCol w="677333"/>
                <a:gridCol w="677333"/>
                <a:gridCol w="677333"/>
                <a:gridCol w="677333"/>
                <a:gridCol w="677333"/>
                <a:gridCol w="677333"/>
                <a:gridCol w="677333"/>
                <a:gridCol w="677333"/>
                <a:gridCol w="677333"/>
              </a:tblGrid>
              <a:tr h="0">
                <a:tc>
                  <a:txBody>
                    <a:bodyPr/>
                    <a:lstStyle/>
                    <a:p>
                      <a:pPr algn="ctr" fontAlgn="b"/>
                      <a:r>
                        <a:rPr lang="ru-RU" sz="1600" b="0" i="0" u="none" strike="noStrike" dirty="0">
                          <a:latin typeface="Times New Roman" panose="02020603050405020304"/>
                        </a:rPr>
                        <a:t>№</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Times New Roman" panose="02020603050405020304"/>
                        </a:rPr>
                        <a:t>Na2</a:t>
                      </a:r>
                      <a:r>
                        <a:rPr lang="ru-RU" sz="1600" b="0" i="0" u="none" strike="noStrike" dirty="0">
                          <a:latin typeface="Times New Roman" panose="02020603050405020304"/>
                        </a:rPr>
                        <a:t>О</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latin typeface="Times New Roman" panose="02020603050405020304"/>
                        </a:rPr>
                        <a:t>MgO</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Times New Roman" panose="02020603050405020304"/>
                        </a:rPr>
                        <a:t>Al2O3</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Times New Roman" panose="02020603050405020304"/>
                        </a:rPr>
                        <a:t>SiO2</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latin typeface="Times New Roman" panose="02020603050405020304"/>
                        </a:rPr>
                        <a:t>CaO</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Times New Roman" panose="02020603050405020304"/>
                        </a:rPr>
                        <a:t>TiO2</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latin typeface="Times New Roman" panose="02020603050405020304"/>
                        </a:rPr>
                        <a:t>Cr2O3</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latin typeface="Times New Roman" panose="02020603050405020304"/>
                        </a:rPr>
                        <a:t>MnO</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latin typeface="Times New Roman" panose="02020603050405020304"/>
                        </a:rPr>
                        <a:t>FeO</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latin typeface="Times New Roman" panose="02020603050405020304"/>
                        </a:rPr>
                        <a:t>NiO</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Всего</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674">
                <a:tc>
                  <a:txBody>
                    <a:bodyPr/>
                    <a:lstStyle/>
                    <a:p>
                      <a:pPr algn="ctr" fontAlgn="b"/>
                      <a:r>
                        <a:rPr lang="en-US" sz="1600" b="0" i="0" u="none" strike="noStrike" dirty="0">
                          <a:latin typeface="Times New Roman" panose="02020603050405020304"/>
                        </a:rPr>
                        <a:t>M-56+</a:t>
                      </a:r>
                      <a:endParaRPr lang="en-US"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latin typeface="Times New Roman" panose="02020603050405020304"/>
                        </a:rPr>
                        <a:t>0,52</a:t>
                      </a:r>
                      <a:endParaRPr lang="ru-RU" sz="1600" b="0" i="0" u="none" strike="noStrike">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16,37</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latin typeface="Times New Roman" panose="02020603050405020304"/>
                        </a:rPr>
                        <a:t>15,13</a:t>
                      </a:r>
                      <a:endParaRPr lang="ru-RU" sz="1600" b="0" i="0" u="none" strike="noStrike">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46,09</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latin typeface="Times New Roman" panose="02020603050405020304"/>
                        </a:rPr>
                        <a:t>13,39</a:t>
                      </a:r>
                      <a:endParaRPr lang="ru-RU" sz="1600" b="0" i="0" u="none" strike="noStrike">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latin typeface="Times New Roman" panose="02020603050405020304"/>
                        </a:rPr>
                        <a:t>0,43</a:t>
                      </a:r>
                      <a:endParaRPr lang="ru-RU" sz="1600" b="0" i="0" u="none" strike="noStrike">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0,20</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0,25</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2,24</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0,21</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latin typeface="Times New Roman" panose="02020603050405020304"/>
                        </a:rPr>
                        <a:t>94,83</a:t>
                      </a:r>
                      <a:endParaRPr lang="ru-RU" sz="1600" b="0" i="0" u="none" strike="noStrike" dirty="0">
                        <a:latin typeface="Times New Roman" panose="02020603050405020304"/>
                      </a:endParaRPr>
                    </a:p>
                  </a:txBody>
                  <a:tcPr marL="7526" marR="7526" marT="75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026" name="Picture 2" descr="C:\Users\Ruslan\Desktop\Нск 2023 - всё\доклад Нск 2023\амфибол.jpg"/>
          <p:cNvPicPr>
            <a:picLocks noChangeAspect="1" noChangeArrowheads="1"/>
          </p:cNvPicPr>
          <p:nvPr/>
        </p:nvPicPr>
        <p:blipFill>
          <a:blip r:embed="rId2" cstate="print"/>
          <a:srcRect/>
          <a:stretch>
            <a:fillRect/>
          </a:stretch>
        </p:blipFill>
        <p:spPr bwMode="auto">
          <a:xfrm>
            <a:off x="7128907" y="1077913"/>
            <a:ext cx="3915427" cy="3904634"/>
          </a:xfrm>
          <a:prstGeom prst="rect">
            <a:avLst/>
          </a:prstGeom>
          <a:noFill/>
        </p:spPr>
      </p:pic>
      <p:graphicFrame>
        <p:nvGraphicFramePr>
          <p:cNvPr id="7" name="Таблица 6"/>
          <p:cNvGraphicFramePr>
            <a:graphicFrameLocks noGrp="1"/>
          </p:cNvGraphicFramePr>
          <p:nvPr/>
        </p:nvGraphicFramePr>
        <p:xfrm>
          <a:off x="139956" y="5111713"/>
          <a:ext cx="4426600" cy="502920"/>
        </p:xfrm>
        <a:graphic>
          <a:graphicData uri="http://schemas.openxmlformats.org/drawingml/2006/table">
            <a:tbl>
              <a:tblPr/>
              <a:tblGrid>
                <a:gridCol w="746453"/>
                <a:gridCol w="597159"/>
                <a:gridCol w="576163"/>
                <a:gridCol w="587050"/>
                <a:gridCol w="639925"/>
                <a:gridCol w="639925"/>
                <a:gridCol w="639925"/>
              </a:tblGrid>
              <a:tr h="182880">
                <a:tc>
                  <a:txBody>
                    <a:bodyPr/>
                    <a:lstStyle/>
                    <a:p>
                      <a:pPr algn="ctr" fontAlgn="b"/>
                      <a:r>
                        <a:rPr lang="ru-RU" sz="1600" b="0" i="0" u="none" strike="noStrike" dirty="0">
                          <a:solidFill>
                            <a:srgbClr val="000000"/>
                          </a:solidFill>
                          <a:latin typeface="Times New Roman" panose="02020603050405020304" pitchFamily="18" charset="0"/>
                          <a:cs typeface="Times New Roman" panose="02020603050405020304" pitchFamily="18" charset="0"/>
                        </a:rPr>
                        <a:t>№</a:t>
                      </a:r>
                      <a:endParaRPr lang="ru-RU" sz="16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solidFill>
                            <a:srgbClr val="000000"/>
                          </a:solidFill>
                          <a:latin typeface="Times New Roman" panose="02020603050405020304" pitchFamily="18" charset="0"/>
                          <a:cs typeface="Times New Roman" panose="02020603050405020304" pitchFamily="18" charset="0"/>
                        </a:rPr>
                        <a:t>MgO</a:t>
                      </a:r>
                      <a:endParaRPr lang="en-US" sz="16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a:solidFill>
                            <a:srgbClr val="000000"/>
                          </a:solidFill>
                          <a:latin typeface="Times New Roman" panose="02020603050405020304" pitchFamily="18" charset="0"/>
                          <a:cs typeface="Times New Roman" panose="02020603050405020304" pitchFamily="18" charset="0"/>
                        </a:rPr>
                        <a:t>SiO2</a:t>
                      </a:r>
                      <a:endParaRPr lang="en-US" sz="16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solidFill>
                            <a:srgbClr val="000000"/>
                          </a:solidFill>
                          <a:latin typeface="Times New Roman" panose="02020603050405020304" pitchFamily="18" charset="0"/>
                          <a:cs typeface="Times New Roman" panose="02020603050405020304" pitchFamily="18" charset="0"/>
                        </a:rPr>
                        <a:t>FeO</a:t>
                      </a:r>
                      <a:endParaRPr lang="en-US" sz="16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err="1">
                          <a:solidFill>
                            <a:srgbClr val="000000"/>
                          </a:solidFill>
                          <a:latin typeface="Times New Roman" panose="02020603050405020304" pitchFamily="18" charset="0"/>
                          <a:cs typeface="Times New Roman" panose="02020603050405020304" pitchFamily="18" charset="0"/>
                        </a:rPr>
                        <a:t>NiO</a:t>
                      </a:r>
                      <a:endParaRPr lang="en-US" sz="16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dirty="0">
                          <a:solidFill>
                            <a:srgbClr val="000000"/>
                          </a:solidFill>
                          <a:latin typeface="Times New Roman" panose="02020603050405020304" pitchFamily="18" charset="0"/>
                          <a:cs typeface="Times New Roman" panose="02020603050405020304" pitchFamily="18" charset="0"/>
                        </a:rPr>
                        <a:t>Всего</a:t>
                      </a:r>
                      <a:endParaRPr lang="ru-RU" sz="1600" b="0" i="0"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1" u="none" strike="noStrike" dirty="0" err="1">
                          <a:solidFill>
                            <a:srgbClr val="000000"/>
                          </a:solidFill>
                          <a:latin typeface="Times New Roman" panose="02020603050405020304" pitchFamily="18" charset="0"/>
                          <a:cs typeface="Times New Roman" panose="02020603050405020304" pitchFamily="18" charset="0"/>
                        </a:rPr>
                        <a:t>Fo</a:t>
                      </a:r>
                      <a:endParaRPr lang="en-US" sz="1600" b="0" i="1"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2880">
                <a:tc>
                  <a:txBody>
                    <a:bodyPr/>
                    <a:lstStyle/>
                    <a:p>
                      <a:pPr algn="ctr" fontAlgn="b"/>
                      <a:r>
                        <a:rPr lang="en-US" sz="1600" b="0" i="0" u="none" strike="noStrike">
                          <a:solidFill>
                            <a:srgbClr val="000000"/>
                          </a:solidFill>
                          <a:latin typeface="Times New Roman" panose="02020603050405020304" pitchFamily="18" charset="0"/>
                          <a:cs typeface="Times New Roman" panose="02020603050405020304" pitchFamily="18" charset="0"/>
                        </a:rPr>
                        <a:t>T-09-1+</a:t>
                      </a:r>
                      <a:endParaRPr lang="en-US" sz="16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000000"/>
                          </a:solidFill>
                          <a:latin typeface="Times New Roman" panose="02020603050405020304" pitchFamily="18" charset="0"/>
                          <a:cs typeface="Times New Roman" panose="02020603050405020304" pitchFamily="18" charset="0"/>
                        </a:rPr>
                        <a:t>53,57</a:t>
                      </a:r>
                      <a:endParaRPr lang="ru-RU" sz="16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000000"/>
                          </a:solidFill>
                          <a:latin typeface="Times New Roman" panose="02020603050405020304" pitchFamily="18" charset="0"/>
                          <a:cs typeface="Times New Roman" panose="02020603050405020304" pitchFamily="18" charset="0"/>
                        </a:rPr>
                        <a:t>41,83</a:t>
                      </a:r>
                      <a:endParaRPr lang="ru-RU" sz="16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000000"/>
                          </a:solidFill>
                          <a:latin typeface="Times New Roman" panose="02020603050405020304" pitchFamily="18" charset="0"/>
                          <a:cs typeface="Times New Roman" panose="02020603050405020304" pitchFamily="18" charset="0"/>
                        </a:rPr>
                        <a:t>5,00</a:t>
                      </a:r>
                      <a:endParaRPr lang="ru-RU" sz="16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000000"/>
                          </a:solidFill>
                          <a:latin typeface="Times New Roman" panose="02020603050405020304" pitchFamily="18" charset="0"/>
                          <a:cs typeface="Times New Roman" panose="02020603050405020304" pitchFamily="18" charset="0"/>
                        </a:rPr>
                        <a:t>0,63</a:t>
                      </a:r>
                      <a:endParaRPr lang="ru-RU" sz="16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0" u="none" strike="noStrike">
                          <a:solidFill>
                            <a:srgbClr val="000000"/>
                          </a:solidFill>
                          <a:latin typeface="Times New Roman" panose="02020603050405020304" pitchFamily="18" charset="0"/>
                          <a:cs typeface="Times New Roman" panose="02020603050405020304" pitchFamily="18" charset="0"/>
                        </a:rPr>
                        <a:t>101,02</a:t>
                      </a:r>
                      <a:endParaRPr lang="ru-RU" sz="1600" b="0" i="0" u="none" strike="noStrike">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600" b="0" i="1" u="none" strike="noStrike" dirty="0">
                          <a:solidFill>
                            <a:srgbClr val="000000"/>
                          </a:solidFill>
                          <a:latin typeface="Times New Roman" panose="02020603050405020304" pitchFamily="18" charset="0"/>
                          <a:cs typeface="Times New Roman" panose="02020603050405020304" pitchFamily="18" charset="0"/>
                        </a:rPr>
                        <a:t>0,96</a:t>
                      </a:r>
                      <a:endParaRPr lang="ru-RU" sz="1600" b="0" i="1" u="none" strike="noStrike" dirty="0">
                        <a:solidFill>
                          <a:srgbClr val="000000"/>
                        </a:solidFill>
                        <a:latin typeface="Times New Roman" panose="02020603050405020304" pitchFamily="18" charset="0"/>
                        <a:cs typeface="Times New Roman" panose="02020603050405020304" pitchFamily="18"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727788"/>
          </a:xfrm>
        </p:spPr>
        <p:txBody>
          <a:bodyPr>
            <a:normAutofit/>
          </a:bodyPr>
          <a:lstStyle/>
          <a:p>
            <a:pPr algn="ctr"/>
            <a:r>
              <a:rPr lang="ru-RU" sz="3600" dirty="0" smtClean="0"/>
              <a:t>Заключение</a:t>
            </a:r>
            <a:endParaRPr lang="ru-RU" sz="3600" dirty="0" smtClean="0"/>
          </a:p>
        </p:txBody>
      </p:sp>
      <p:sp>
        <p:nvSpPr>
          <p:cNvPr id="3" name="Содержимое 2"/>
          <p:cNvSpPr>
            <a:spLocks noGrp="1"/>
          </p:cNvSpPr>
          <p:nvPr>
            <p:ph idx="1"/>
          </p:nvPr>
        </p:nvSpPr>
        <p:spPr>
          <a:xfrm>
            <a:off x="466531" y="647441"/>
            <a:ext cx="11056775" cy="4015338"/>
          </a:xfrm>
        </p:spPr>
        <p:txBody>
          <a:bodyPr>
            <a:normAutofit/>
          </a:bodyPr>
          <a:lstStyle/>
          <a:p>
            <a:pPr>
              <a:buNone/>
            </a:pPr>
            <a:r>
              <a:rPr lang="ru-RU" sz="2400" dirty="0" smtClean="0">
                <a:latin typeface="Times New Roman" panose="02020603050405020304" pitchFamily="18" charset="0"/>
                <a:cs typeface="Times New Roman" panose="02020603050405020304" pitchFamily="18" charset="0"/>
              </a:rPr>
              <a:t>	1. Охарактеризована морфология и состав зёрен МПГ из золотоносных россыпей </a:t>
            </a:r>
            <a:r>
              <a:rPr lang="ru-RU" sz="2400" dirty="0" err="1" smtClean="0">
                <a:latin typeface="Times New Roman" panose="02020603050405020304" pitchFamily="18" charset="0"/>
                <a:cs typeface="Times New Roman" panose="02020603050405020304" pitchFamily="18" charset="0"/>
              </a:rPr>
              <a:t>Муринская</a:t>
            </a:r>
            <a:r>
              <a:rPr lang="ru-RU" sz="2400" dirty="0" smtClean="0">
                <a:latin typeface="Times New Roman" panose="02020603050405020304" pitchFamily="18" charset="0"/>
                <a:cs typeface="Times New Roman" panose="02020603050405020304" pitchFamily="18" charset="0"/>
              </a:rPr>
              <a:t> и </a:t>
            </a:r>
            <a:r>
              <a:rPr lang="ru-RU" sz="2400" dirty="0" err="1" smtClean="0">
                <a:latin typeface="Times New Roman" panose="02020603050405020304" pitchFamily="18" charset="0"/>
                <a:cs typeface="Times New Roman" panose="02020603050405020304" pitchFamily="18" charset="0"/>
              </a:rPr>
              <a:t>Тарлау</a:t>
            </a:r>
            <a:r>
              <a:rPr lang="ru-RU" sz="2400" dirty="0" smtClean="0">
                <a:latin typeface="Times New Roman" panose="02020603050405020304" pitchFamily="18" charset="0"/>
                <a:cs typeface="Times New Roman" panose="02020603050405020304" pitchFamily="18" charset="0"/>
              </a:rPr>
              <a:t>. Показано, что в значительной степени преобладают самородные фазы тугоплавких платиноидов по сравнению с платиной (10:1). При этом зёрна платины обладают значительно большей </a:t>
            </a:r>
            <a:r>
              <a:rPr lang="ru-RU" sz="2400" dirty="0" err="1" smtClean="0">
                <a:latin typeface="Times New Roman" panose="02020603050405020304" pitchFamily="18" charset="0"/>
                <a:cs typeface="Times New Roman" panose="02020603050405020304" pitchFamily="18" charset="0"/>
              </a:rPr>
              <a:t>окатанностью</a:t>
            </a:r>
            <a:r>
              <a:rPr lang="ru-RU" sz="2400" dirty="0" smtClean="0">
                <a:latin typeface="Times New Roman" panose="02020603050405020304" pitchFamily="18" charset="0"/>
                <a:cs typeface="Times New Roman" panose="02020603050405020304" pitchFamily="18" charset="0"/>
              </a:rPr>
              <a:t>. </a:t>
            </a:r>
            <a:endParaRPr lang="ru-RU" sz="2400" dirty="0" smtClean="0">
              <a:latin typeface="Times New Roman" panose="02020603050405020304" pitchFamily="18" charset="0"/>
              <a:cs typeface="Times New Roman" panose="02020603050405020304" pitchFamily="18" charset="0"/>
            </a:endParaRPr>
          </a:p>
          <a:p>
            <a:pPr>
              <a:buNone/>
            </a:pPr>
            <a:r>
              <a:rPr lang="ru-RU" sz="2400" dirty="0" smtClean="0">
                <a:latin typeface="Times New Roman" panose="02020603050405020304" pitchFamily="18" charset="0"/>
                <a:cs typeface="Times New Roman" panose="02020603050405020304" pitchFamily="18" charset="0"/>
              </a:rPr>
              <a:t>	2. Составы тугоплавких МПГ демонстрируют наличие рутениевого тренда. Предполагается, что их источником являются </a:t>
            </a:r>
            <a:r>
              <a:rPr lang="ru-RU" sz="2400" dirty="0" err="1" smtClean="0">
                <a:latin typeface="Times New Roman" panose="02020603050405020304" pitchFamily="18" charset="0"/>
                <a:cs typeface="Times New Roman" panose="02020603050405020304" pitchFamily="18" charset="0"/>
              </a:rPr>
              <a:t>хромититы</a:t>
            </a:r>
            <a:r>
              <a:rPr lang="ru-RU" sz="2400" dirty="0" smtClean="0">
                <a:latin typeface="Times New Roman" panose="02020603050405020304" pitchFamily="18" charset="0"/>
                <a:cs typeface="Times New Roman" panose="02020603050405020304" pitchFamily="18" charset="0"/>
              </a:rPr>
              <a:t> мантийной части разреза </a:t>
            </a:r>
            <a:r>
              <a:rPr lang="ru-RU" sz="2400" dirty="0" err="1" smtClean="0">
                <a:latin typeface="Times New Roman" panose="02020603050405020304" pitchFamily="18" charset="0"/>
                <a:cs typeface="Times New Roman" panose="02020603050405020304" pitchFamily="18" charset="0"/>
              </a:rPr>
              <a:t>офиолитовых</a:t>
            </a:r>
            <a:r>
              <a:rPr lang="ru-RU" sz="2400" dirty="0" smtClean="0">
                <a:latin typeface="Times New Roman" panose="02020603050405020304" pitchFamily="18" charset="0"/>
                <a:cs typeface="Times New Roman" panose="02020603050405020304" pitchFamily="18" charset="0"/>
              </a:rPr>
              <a:t> массивов. </a:t>
            </a:r>
            <a:endParaRPr lang="ru-RU" sz="2400" dirty="0" smtClean="0">
              <a:latin typeface="Times New Roman" panose="02020603050405020304" pitchFamily="18" charset="0"/>
              <a:cs typeface="Times New Roman" panose="02020603050405020304" pitchFamily="18" charset="0"/>
            </a:endParaRPr>
          </a:p>
          <a:p>
            <a:pPr>
              <a:buNone/>
            </a:pPr>
            <a:r>
              <a:rPr lang="ru-RU" sz="2400" dirty="0" smtClean="0">
                <a:latin typeface="Times New Roman" panose="02020603050405020304" pitchFamily="18" charset="0"/>
                <a:cs typeface="Times New Roman" panose="02020603050405020304" pitchFamily="18" charset="0"/>
              </a:rPr>
              <a:t>	3. Минералы платины представлены </a:t>
            </a:r>
            <a:r>
              <a:rPr lang="ru-RU" sz="2400" dirty="0" err="1" smtClean="0">
                <a:latin typeface="Times New Roman" panose="02020603050405020304" pitchFamily="18" charset="0"/>
                <a:cs typeface="Times New Roman" panose="02020603050405020304" pitchFamily="18" charset="0"/>
              </a:rPr>
              <a:t>изоферроплатиной</a:t>
            </a:r>
            <a:r>
              <a:rPr lang="ru-RU" sz="2400" dirty="0" smtClean="0">
                <a:latin typeface="Times New Roman" panose="02020603050405020304" pitchFamily="18" charset="0"/>
                <a:cs typeface="Times New Roman" panose="02020603050405020304" pitchFamily="18" charset="0"/>
              </a:rPr>
              <a:t>, предположительно, её источником являлись небольшие тела </a:t>
            </a:r>
            <a:r>
              <a:rPr lang="ru-RU" sz="2400" dirty="0" err="1" smtClean="0">
                <a:latin typeface="Times New Roman" panose="02020603050405020304" pitchFamily="18" charset="0"/>
                <a:cs typeface="Times New Roman" panose="02020603050405020304" pitchFamily="18" charset="0"/>
              </a:rPr>
              <a:t>хромититов</a:t>
            </a:r>
            <a:r>
              <a:rPr lang="ru-RU" sz="2400" dirty="0" smtClean="0">
                <a:latin typeface="Times New Roman" panose="02020603050405020304" pitchFamily="18" charset="0"/>
                <a:cs typeface="Times New Roman" panose="02020603050405020304" pitchFamily="18" charset="0"/>
              </a:rPr>
              <a:t> переходных </a:t>
            </a:r>
            <a:r>
              <a:rPr lang="ru-RU" sz="2400" dirty="0" err="1" smtClean="0">
                <a:latin typeface="Times New Roman" panose="02020603050405020304" pitchFamily="18" charset="0"/>
                <a:cs typeface="Times New Roman" panose="02020603050405020304" pitchFamily="18" charset="0"/>
              </a:rPr>
              <a:t>верлит-пироксенитовых</a:t>
            </a:r>
            <a:r>
              <a:rPr lang="ru-RU" sz="2400" dirty="0" smtClean="0">
                <a:latin typeface="Times New Roman" panose="02020603050405020304" pitchFamily="18" charset="0"/>
                <a:cs typeface="Times New Roman" panose="02020603050405020304" pitchFamily="18" charset="0"/>
              </a:rPr>
              <a:t> комплексов тех же массивов.</a:t>
            </a:r>
            <a:endParaRPr lang="ru-RU" sz="2400" dirty="0" smtClean="0">
              <a:latin typeface="Times New Roman" panose="02020603050405020304" pitchFamily="18" charset="0"/>
              <a:cs typeface="Times New Roman" panose="02020603050405020304" pitchFamily="18" charset="0"/>
            </a:endParaRPr>
          </a:p>
          <a:p>
            <a:pPr>
              <a:buNone/>
            </a:pPr>
            <a:endParaRPr lang="ru-RU" sz="2400" dirty="0" smtClean="0">
              <a:latin typeface="Times New Roman" panose="02020603050405020304" pitchFamily="18" charset="0"/>
              <a:cs typeface="Times New Roman" panose="02020603050405020304" pitchFamily="18" charset="0"/>
            </a:endParaRPr>
          </a:p>
          <a:p>
            <a:pPr>
              <a:buNone/>
            </a:pPr>
            <a:endParaRPr lang="ru-RU" sz="2400" dirty="0" smtClean="0">
              <a:latin typeface="Times New Roman" panose="02020603050405020304" pitchFamily="18" charset="0"/>
              <a:cs typeface="Times New Roman" panose="02020603050405020304" pitchFamily="18" charset="0"/>
            </a:endParaRPr>
          </a:p>
          <a:p>
            <a:pPr>
              <a:buNone/>
            </a:pPr>
            <a:endParaRPr lang="ru-RU" sz="2400" dirty="0">
              <a:latin typeface="Times New Roman" panose="02020603050405020304" pitchFamily="18" charset="0"/>
              <a:cs typeface="Times New Roman" panose="02020603050405020304" pitchFamily="18" charset="0"/>
            </a:endParaRPr>
          </a:p>
        </p:txBody>
      </p:sp>
      <p:sp>
        <p:nvSpPr>
          <p:cNvPr id="4" name="Заголовок 1"/>
          <p:cNvSpPr txBox="1"/>
          <p:nvPr/>
        </p:nvSpPr>
        <p:spPr>
          <a:xfrm>
            <a:off x="0" y="4308987"/>
            <a:ext cx="12192000" cy="72778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ru-RU" sz="3600" b="0" i="0" u="none" strike="noStrike" kern="1200" cap="none" spc="0" normalizeH="0" baseline="0" noProof="0" dirty="0" smtClean="0">
                <a:ln>
                  <a:noFill/>
                </a:ln>
                <a:solidFill>
                  <a:schemeClr val="tx1"/>
                </a:solidFill>
                <a:effectLst/>
                <a:uLnTx/>
                <a:uFillTx/>
                <a:latin typeface="+mj-lt"/>
                <a:ea typeface="+mj-ea"/>
                <a:cs typeface="+mj-cs"/>
              </a:rPr>
              <a:t>Проблемы</a:t>
            </a:r>
            <a:endParaRPr kumimoji="0" lang="ru-RU"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Содержимое 2"/>
          <p:cNvSpPr txBox="1"/>
          <p:nvPr/>
        </p:nvSpPr>
        <p:spPr>
          <a:xfrm>
            <a:off x="466725" y="4956175"/>
            <a:ext cx="11513820" cy="1761490"/>
          </a:xfrm>
          <a:prstGeom prst="rect">
            <a:avLst/>
          </a:prstGeom>
        </p:spPr>
        <p:txBody>
          <a:bodyPr vert="horz" lIns="91440" tIns="45720" rIns="91440" bIns="45720" rtlCol="0"/>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defRPr/>
            </a:pPr>
            <a:r>
              <a:rPr kumimoji="0" lang="ru-RU"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Несоответствие размеров зёрен МПГ в россыпях (</a:t>
            </a:r>
            <a:r>
              <a:rPr lang="en-US" sz="2400" dirty="0" smtClean="0">
                <a:latin typeface="Times New Roman" panose="02020603050405020304" pitchFamily="18" charset="0"/>
                <a:cs typeface="Times New Roman" panose="02020603050405020304" pitchFamily="18" charset="0"/>
              </a:rPr>
              <a:t>0.1-2</a:t>
            </a:r>
            <a:r>
              <a:rPr lang="ru-RU" sz="2400" dirty="0" smtClean="0">
                <a:latin typeface="Times New Roman" panose="02020603050405020304" pitchFamily="18" charset="0"/>
                <a:cs typeface="Times New Roman" panose="02020603050405020304" pitchFamily="18" charset="0"/>
              </a:rPr>
              <a:t> мм) </a:t>
            </a:r>
            <a:r>
              <a:rPr kumimoji="0" lang="ru-RU"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и в предполагаемых коренных источниках (менее</a:t>
            </a:r>
            <a:r>
              <a:rPr kumimoji="0" lang="ru-RU" sz="2400" b="0"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rPr>
              <a:t> 10 мкм).</a:t>
            </a:r>
            <a:endParaRPr kumimoji="0" lang="ru-RU" sz="2400" b="0"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defRPr/>
            </a:pPr>
            <a:r>
              <a:rPr lang="ru-RU" sz="2400" dirty="0" smtClean="0">
                <a:latin typeface="Times New Roman" panose="02020603050405020304" pitchFamily="18" charset="0"/>
                <a:cs typeface="Times New Roman" panose="02020603050405020304" pitchFamily="18" charset="0"/>
              </a:rPr>
              <a:t>Различия в составах обоих типов МПГ в россыпи и коренных источниках (сульфиды ряда </a:t>
            </a:r>
            <a:r>
              <a:rPr lang="ru-RU" sz="2400" dirty="0" err="1" smtClean="0">
                <a:latin typeface="Times New Roman" panose="02020603050405020304" pitchFamily="18" charset="0"/>
                <a:cs typeface="Times New Roman" panose="02020603050405020304" pitchFamily="18" charset="0"/>
              </a:rPr>
              <a:t>лаурит-эрликманит</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хромититах</a:t>
            </a:r>
            <a:r>
              <a:rPr lang="ru-RU"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vs</a:t>
            </a:r>
            <a:r>
              <a:rPr lang="ru-RU" sz="2400" dirty="0" smtClean="0">
                <a:latin typeface="Times New Roman" panose="02020603050405020304" pitchFamily="18" charset="0"/>
                <a:cs typeface="Times New Roman" panose="02020603050405020304" pitchFamily="18" charset="0"/>
              </a:rPr>
              <a:t> самородные в россыпях; </a:t>
            </a:r>
            <a:r>
              <a:rPr lang="ru-RU" sz="2400" dirty="0" err="1" smtClean="0">
                <a:latin typeface="Times New Roman" panose="02020603050405020304" pitchFamily="18" charset="0"/>
                <a:cs typeface="Times New Roman" panose="02020603050405020304" pitchFamily="18" charset="0"/>
              </a:rPr>
              <a:t>тетроферроплатина</a:t>
            </a:r>
            <a:r>
              <a:rPr lang="ru-RU" sz="2400" dirty="0" smtClean="0">
                <a:latin typeface="Times New Roman" panose="02020603050405020304" pitchFamily="18" charset="0"/>
                <a:cs typeface="Times New Roman" panose="02020603050405020304" pitchFamily="18" charset="0"/>
              </a:rPr>
              <a:t> в </a:t>
            </a:r>
            <a:r>
              <a:rPr lang="ru-RU" sz="2400" dirty="0" err="1" smtClean="0">
                <a:latin typeface="Times New Roman" panose="02020603050405020304" pitchFamily="18" charset="0"/>
                <a:cs typeface="Times New Roman" panose="02020603050405020304" pitchFamily="18" charset="0"/>
              </a:rPr>
              <a:t>верлит-пироксенитах</a:t>
            </a:r>
            <a:r>
              <a:rPr lang="ru-RU"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vs</a:t>
            </a:r>
            <a:r>
              <a:rPr lang="en-US"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изоферроплатина</a:t>
            </a:r>
            <a:r>
              <a:rPr lang="ru-RU" sz="2400" dirty="0" smtClean="0">
                <a:latin typeface="Times New Roman" panose="02020603050405020304" pitchFamily="18" charset="0"/>
                <a:cs typeface="Times New Roman" panose="02020603050405020304" pitchFamily="18" charset="0"/>
              </a:rPr>
              <a:t> в россыпях)</a:t>
            </a:r>
            <a:endParaRPr kumimoji="0" lang="ru-RU" sz="2400" b="0"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defRPr/>
            </a:pPr>
            <a:endParaRPr kumimoji="0" lang="ru-RU" sz="2400" b="0" i="0" u="none" strike="noStrike" kern="1200" cap="none" spc="0" normalizeH="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defRPr/>
            </a:pPr>
            <a:endParaRPr kumimoji="0" lang="ru-RU"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6" name="Замещающий номер слайда 5"/>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260763"/>
            <a:ext cx="12192000" cy="9122686"/>
          </a:xfrm>
          <a:prstGeom prst="rect">
            <a:avLst/>
          </a:prstGeom>
        </p:spPr>
      </p:pic>
      <p:sp>
        <p:nvSpPr>
          <p:cNvPr id="2" name="Заголовок 1"/>
          <p:cNvSpPr>
            <a:spLocks noGrp="1"/>
          </p:cNvSpPr>
          <p:nvPr>
            <p:ph type="title"/>
          </p:nvPr>
        </p:nvSpPr>
        <p:spPr>
          <a:xfrm>
            <a:off x="810208" y="0"/>
            <a:ext cx="10515600" cy="774441"/>
          </a:xfrm>
        </p:spPr>
        <p:txBody>
          <a:bodyPr>
            <a:normAutofit/>
          </a:bodyPr>
          <a:lstStyle/>
          <a:p>
            <a:pPr algn="ctr"/>
            <a:r>
              <a:rPr lang="ru-RU" sz="4000" dirty="0" smtClean="0"/>
              <a:t>Спасибо за внимание!</a:t>
            </a:r>
            <a:endParaRPr lang="ru-RU" sz="4000" dirty="0"/>
          </a:p>
        </p:txBody>
      </p:sp>
      <p:sp>
        <p:nvSpPr>
          <p:cNvPr id="3" name="Содержимое 2"/>
          <p:cNvSpPr>
            <a:spLocks noGrp="1"/>
          </p:cNvSpPr>
          <p:nvPr>
            <p:ph idx="1"/>
          </p:nvPr>
        </p:nvSpPr>
        <p:spPr>
          <a:xfrm>
            <a:off x="623597" y="995105"/>
            <a:ext cx="10815735" cy="1785418"/>
          </a:xfrm>
        </p:spPr>
        <p:txBody>
          <a:bodyPr>
            <a:normAutofit fontScale="92500"/>
          </a:bodyPr>
          <a:lstStyle/>
          <a:p>
            <a:pPr>
              <a:buNone/>
            </a:pPr>
            <a:r>
              <a:rPr lang="ru-RU" i="1" dirty="0" smtClean="0"/>
              <a:t>	Исследование выполнено за счет гранта Российского научного фонда № 23-27-00265, https://rscf.ru/project/23-27-00265/. </a:t>
            </a:r>
            <a:endParaRPr lang="en-US" i="1" dirty="0" smtClean="0"/>
          </a:p>
          <a:p>
            <a:pPr>
              <a:buNone/>
            </a:pPr>
            <a:r>
              <a:rPr lang="en-US" i="1" dirty="0" smtClean="0"/>
              <a:t>	</a:t>
            </a:r>
            <a:r>
              <a:rPr lang="ru-RU" i="1" dirty="0" smtClean="0"/>
              <a:t>Авторы </a:t>
            </a:r>
            <a:r>
              <a:rPr lang="ru-RU" i="1" dirty="0" smtClean="0"/>
              <a:t>благодарят Г.В. </a:t>
            </a:r>
            <a:r>
              <a:rPr lang="ru-RU" i="1" dirty="0" err="1" smtClean="0"/>
              <a:t>Бойкова</a:t>
            </a:r>
            <a:r>
              <a:rPr lang="ru-RU" i="1" dirty="0" smtClean="0"/>
              <a:t> (ГУП УКГЭ «</a:t>
            </a:r>
            <a:r>
              <a:rPr lang="ru-RU" i="1" dirty="0" err="1" smtClean="0"/>
              <a:t>Уралзолоторазведка</a:t>
            </a:r>
            <a:r>
              <a:rPr lang="ru-RU" i="1" dirty="0" smtClean="0"/>
              <a:t>») за предоставленные геологические материалы.</a:t>
            </a:r>
            <a:endParaRPr lang="ru-RU" dirty="0" smtClean="0"/>
          </a:p>
          <a:p>
            <a:pPr>
              <a:buNone/>
            </a:pPr>
            <a:endParaRPr lang="ru-RU" dirty="0"/>
          </a:p>
        </p:txBody>
      </p:sp>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4" name="Picture 2" descr="РИС_01_09_Hp147"/>
          <p:cNvPicPr>
            <a:picLocks noChangeAspect="1" noChangeArrowheads="1"/>
          </p:cNvPicPr>
          <p:nvPr/>
        </p:nvPicPr>
        <p:blipFill>
          <a:blip r:embed="rId1" cstate="print"/>
          <a:srcRect/>
          <a:stretch>
            <a:fillRect/>
          </a:stretch>
        </p:blipFill>
        <p:spPr bwMode="auto">
          <a:xfrm>
            <a:off x="0" y="561975"/>
            <a:ext cx="7360285" cy="3063240"/>
          </a:xfrm>
          <a:prstGeom prst="rect">
            <a:avLst/>
          </a:prstGeom>
          <a:noFill/>
          <a:ln w="9525">
            <a:noFill/>
            <a:miter lim="800000"/>
            <a:headEnd/>
            <a:tailEnd/>
          </a:ln>
        </p:spPr>
      </p:pic>
      <p:sp>
        <p:nvSpPr>
          <p:cNvPr id="6" name="Объект 2"/>
          <p:cNvSpPr txBox="1"/>
          <p:nvPr/>
        </p:nvSpPr>
        <p:spPr>
          <a:xfrm>
            <a:off x="69850" y="3800475"/>
            <a:ext cx="7158990" cy="1228090"/>
          </a:xfrm>
          <a:prstGeom prst="rect">
            <a:avLst/>
          </a:prstGeom>
        </p:spPr>
        <p:txBody>
          <a:bodyPr vert="horz" lIns="91440" tIns="45720" rIns="91440" bIns="45720" rtlCol="0">
            <a:noAutofit/>
          </a:bodyPr>
          <a:lstStyle/>
          <a:p>
            <a:r>
              <a:rPr lang="ru-RU" sz="1600" dirty="0"/>
              <a:t>а - сросток самородных осмия и иридия с </a:t>
            </a:r>
            <a:r>
              <a:rPr lang="ru-RU" sz="1600" dirty="0" err="1"/>
              <a:t>лауритом</a:t>
            </a:r>
            <a:r>
              <a:rPr lang="ru-RU" sz="1600" dirty="0"/>
              <a:t> (Нр-147-2, ан.22191), </a:t>
            </a:r>
            <a:endParaRPr lang="ru-RU" sz="1600" dirty="0"/>
          </a:p>
          <a:p>
            <a:r>
              <a:rPr lang="ru-RU" sz="1600" dirty="0"/>
              <a:t>б - включения </a:t>
            </a:r>
            <a:r>
              <a:rPr lang="ru-RU" sz="1600" dirty="0" err="1"/>
              <a:t>хизлевудита</a:t>
            </a:r>
            <a:r>
              <a:rPr lang="ru-RU" sz="1600" dirty="0"/>
              <a:t> и </a:t>
            </a:r>
            <a:r>
              <a:rPr lang="ru-RU" sz="1600" dirty="0" err="1"/>
              <a:t>миллерита</a:t>
            </a:r>
            <a:r>
              <a:rPr lang="ru-RU" sz="1600" dirty="0"/>
              <a:t> в </a:t>
            </a:r>
            <a:r>
              <a:rPr lang="ru-RU" sz="1600" dirty="0" err="1"/>
              <a:t>хромшпинелиде</a:t>
            </a:r>
            <a:r>
              <a:rPr lang="ru-RU" sz="1600" dirty="0"/>
              <a:t> Нр-147-2-1, ан. 22192</a:t>
            </a:r>
            <a:endParaRPr lang="ru-RU" sz="1600" dirty="0"/>
          </a:p>
          <a:p>
            <a:r>
              <a:rPr lang="ru-RU" sz="1600" dirty="0"/>
              <a:t>Включения платиноидов в </a:t>
            </a:r>
            <a:r>
              <a:rPr lang="ru-RU" sz="1600" dirty="0" err="1"/>
              <a:t>хромититах</a:t>
            </a:r>
            <a:r>
              <a:rPr lang="ru-RU" sz="1600" dirty="0"/>
              <a:t> месторождения </a:t>
            </a:r>
            <a:r>
              <a:rPr lang="ru-RU" sz="1600" b="1" dirty="0"/>
              <a:t>Мокрая Яма</a:t>
            </a:r>
            <a:r>
              <a:rPr lang="ru-RU" sz="1600" dirty="0"/>
              <a:t>.</a:t>
            </a:r>
            <a:endParaRPr lang="ru-RU" sz="1600" dirty="0"/>
          </a:p>
          <a:p>
            <a:endParaRPr lang="ru-RU" sz="1600" b="1" dirty="0"/>
          </a:p>
        </p:txBody>
      </p:sp>
      <p:sp>
        <p:nvSpPr>
          <p:cNvPr id="8" name="Объект 2"/>
          <p:cNvSpPr txBox="1"/>
          <p:nvPr/>
        </p:nvSpPr>
        <p:spPr>
          <a:xfrm>
            <a:off x="185420" y="5204460"/>
            <a:ext cx="7595870" cy="1097280"/>
          </a:xfrm>
          <a:prstGeom prst="rect">
            <a:avLst/>
          </a:prstGeom>
        </p:spPr>
        <p:txBody>
          <a:bodyPr vert="horz" lIns="91440" tIns="45720" rIns="91440" bIns="45720" rtlCol="0">
            <a:noAutofit/>
          </a:bodyPr>
          <a:lstStyle/>
          <a:p>
            <a:r>
              <a:rPr lang="ru-RU" sz="1600" dirty="0"/>
              <a:t>сокращения: </a:t>
            </a:r>
            <a:r>
              <a:rPr lang="en-US" sz="1600" dirty="0"/>
              <a:t>Av</a:t>
            </a:r>
            <a:r>
              <a:rPr lang="ru-RU" sz="1600" dirty="0"/>
              <a:t> - </a:t>
            </a:r>
            <a:r>
              <a:rPr lang="ru-RU" sz="1600" dirty="0" err="1"/>
              <a:t>аваруит</a:t>
            </a:r>
            <a:r>
              <a:rPr lang="ru-RU" sz="1600" dirty="0"/>
              <a:t>, </a:t>
            </a:r>
            <a:r>
              <a:rPr lang="en-US" sz="1600" dirty="0" err="1"/>
              <a:t>Spt</a:t>
            </a:r>
            <a:r>
              <a:rPr lang="ru-RU" sz="1600" dirty="0"/>
              <a:t> – серпентин, </a:t>
            </a:r>
            <a:r>
              <a:rPr lang="en-US" sz="1600" dirty="0" err="1"/>
              <a:t>Spl</a:t>
            </a:r>
            <a:r>
              <a:rPr lang="ru-RU" sz="1600" dirty="0"/>
              <a:t> – </a:t>
            </a:r>
            <a:r>
              <a:rPr lang="ru-RU" sz="1600" dirty="0" err="1"/>
              <a:t>хромшпинелид</a:t>
            </a:r>
            <a:r>
              <a:rPr lang="ru-RU" sz="1600" dirty="0"/>
              <a:t>, </a:t>
            </a:r>
            <a:r>
              <a:rPr lang="en-US" sz="1600" dirty="0" err="1"/>
              <a:t>Hzl</a:t>
            </a:r>
            <a:r>
              <a:rPr lang="ru-RU" sz="1600" dirty="0"/>
              <a:t> – </a:t>
            </a:r>
            <a:r>
              <a:rPr lang="ru-RU" sz="1600" dirty="0" err="1"/>
              <a:t>хизлевудит</a:t>
            </a:r>
            <a:endParaRPr lang="ru-RU" sz="1600" dirty="0"/>
          </a:p>
          <a:p>
            <a:r>
              <a:rPr lang="ru-RU" sz="1600" dirty="0"/>
              <a:t>Акцессорные минералы в </a:t>
            </a:r>
            <a:r>
              <a:rPr lang="ru-RU" sz="1600" dirty="0" err="1"/>
              <a:t>хромититах</a:t>
            </a:r>
            <a:r>
              <a:rPr lang="ru-RU" sz="1600" dirty="0"/>
              <a:t> </a:t>
            </a:r>
            <a:r>
              <a:rPr lang="ru-RU" sz="1600" dirty="0" err="1"/>
              <a:t>Нуралинского</a:t>
            </a:r>
            <a:r>
              <a:rPr lang="ru-RU" sz="1600" dirty="0"/>
              <a:t> месторождения</a:t>
            </a:r>
            <a:endParaRPr lang="ru-RU" sz="1600" b="1" dirty="0"/>
          </a:p>
        </p:txBody>
      </p:sp>
      <p:pic>
        <p:nvPicPr>
          <p:cNvPr id="4" name="Picture 2" descr="C:\Users\Ruslan\Desktop\доклад платиноиды\нуралинское.jpg"/>
          <p:cNvPicPr>
            <a:picLocks noChangeAspect="1" noChangeArrowheads="1"/>
          </p:cNvPicPr>
          <p:nvPr/>
        </p:nvPicPr>
        <p:blipFill>
          <a:blip r:embed="rId2" cstate="print"/>
          <a:srcRect/>
          <a:stretch>
            <a:fillRect/>
          </a:stretch>
        </p:blipFill>
        <p:spPr bwMode="auto">
          <a:xfrm>
            <a:off x="7417435" y="561975"/>
            <a:ext cx="4907280" cy="4740910"/>
          </a:xfrm>
          <a:prstGeom prst="rect">
            <a:avLst/>
          </a:prstGeom>
          <a:noFill/>
        </p:spPr>
      </p:pic>
      <p:sp>
        <p:nvSpPr>
          <p:cNvPr id="9" name="Объект 4"/>
          <p:cNvSpPr txBox="1"/>
          <p:nvPr/>
        </p:nvSpPr>
        <p:spPr>
          <a:xfrm>
            <a:off x="6257925" y="5885180"/>
            <a:ext cx="6066790" cy="1097280"/>
          </a:xfrm>
          <a:prstGeom prst="rect">
            <a:avLst/>
          </a:prstGeom>
        </p:spPr>
        <p:txBody>
          <a:bodyPr vert="horz" lIns="91440" tIns="45720" rIns="91440" bIns="45720" rtlCol="0">
            <a:noAutofit/>
          </a:bodyPr>
          <a:lstStyle/>
          <a:p>
            <a:pPr>
              <a:defRPr/>
            </a:pPr>
            <a:r>
              <a:rPr lang="ru-RU" sz="1400" dirty="0">
                <a:solidFill>
                  <a:prstClr val="black"/>
                </a:solidFill>
              </a:rPr>
              <a:t>Савельев Д.Е. и др. Изучение </a:t>
            </a:r>
            <a:r>
              <a:rPr lang="ru-RU" sz="1400" dirty="0" err="1">
                <a:solidFill>
                  <a:prstClr val="black"/>
                </a:solidFill>
              </a:rPr>
              <a:t>платинометальной</a:t>
            </a:r>
            <a:r>
              <a:rPr lang="ru-RU" sz="1400" dirty="0">
                <a:solidFill>
                  <a:prstClr val="black"/>
                </a:solidFill>
              </a:rPr>
              <a:t> минерализации в магматических комплексах Южного Урала (Республика Башкортостан), Уфа, 2019, 90 с. (</a:t>
            </a:r>
            <a:r>
              <a:rPr lang="ru-RU" sz="1400" dirty="0" err="1">
                <a:solidFill>
                  <a:prstClr val="black"/>
                </a:solidFill>
              </a:rPr>
              <a:t>ф</a:t>
            </a:r>
            <a:r>
              <a:rPr lang="ru-RU" sz="1400" dirty="0">
                <a:solidFill>
                  <a:prstClr val="black"/>
                </a:solidFill>
              </a:rPr>
              <a:t>)</a:t>
            </a:r>
            <a:endParaRPr kumimoji="0" lang="ru-RU" sz="14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ru-RU" sz="14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ru-RU" sz="1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ru-RU" sz="3200" b="0" i="0" u="none" strike="noStrike" kern="1200" cap="none" spc="0" normalizeH="0" baseline="0" noProof="0" dirty="0">
              <a:ln>
                <a:noFill/>
              </a:ln>
              <a:solidFill>
                <a:schemeClr val="tx1"/>
              </a:solidFill>
              <a:effectLst/>
              <a:uLnTx/>
              <a:uFillTx/>
              <a:ea typeface="+mn-ea"/>
              <a:cs typeface="+mn-cs"/>
            </a:endParaRPr>
          </a:p>
        </p:txBody>
      </p:sp>
      <p:sp>
        <p:nvSpPr>
          <p:cNvPr id="5" name="Заголовок 1"/>
          <p:cNvSpPr>
            <a:spLocks noGrp="1"/>
          </p:cNvSpPr>
          <p:nvPr>
            <p:ph type="title"/>
          </p:nvPr>
        </p:nvSpPr>
        <p:spPr>
          <a:xfrm>
            <a:off x="0" y="0"/>
            <a:ext cx="12192000" cy="561340"/>
          </a:xfrm>
        </p:spPr>
        <p:txBody>
          <a:bodyPr>
            <a:noAutofit/>
          </a:bodyPr>
          <a:lstStyle/>
          <a:p>
            <a:pPr algn="ctr"/>
            <a:r>
              <a:rPr lang="ru-RU" sz="2800" dirty="0"/>
              <a:t>Минералы платиновой группы в </a:t>
            </a:r>
            <a:r>
              <a:rPr lang="ru-RU" sz="2800" dirty="0" err="1"/>
              <a:t>хромититах</a:t>
            </a:r>
            <a:r>
              <a:rPr lang="ru-RU" sz="2800" dirty="0"/>
              <a:t> мантийного разреза Нурали</a:t>
            </a:r>
            <a:endParaRPr lang="ru-RU" sz="2800" dirty="0"/>
          </a:p>
        </p:txBody>
      </p:sp>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Заголовок 1"/>
          <p:cNvSpPr>
            <a:spLocks noGrp="1"/>
          </p:cNvSpPr>
          <p:nvPr>
            <p:ph type="title"/>
          </p:nvPr>
        </p:nvSpPr>
        <p:spPr>
          <a:xfrm>
            <a:off x="635" y="0"/>
            <a:ext cx="12191365" cy="597535"/>
          </a:xfrm>
        </p:spPr>
        <p:txBody>
          <a:bodyPr>
            <a:noAutofit/>
          </a:bodyPr>
          <a:lstStyle/>
          <a:p>
            <a:pPr algn="ctr"/>
            <a:r>
              <a:rPr lang="ru-RU" sz="2800" dirty="0"/>
              <a:t>Минералы платиновой группы в </a:t>
            </a:r>
            <a:r>
              <a:rPr lang="ru-RU" sz="2800" dirty="0" err="1"/>
              <a:t>хромититах</a:t>
            </a:r>
            <a:r>
              <a:rPr lang="ru-RU" sz="2800" dirty="0"/>
              <a:t> </a:t>
            </a:r>
            <a:r>
              <a:rPr lang="ru-RU" sz="2800" dirty="0" err="1"/>
              <a:t>корового</a:t>
            </a:r>
            <a:r>
              <a:rPr lang="ru-RU" sz="2800" dirty="0"/>
              <a:t> разреза Нурали</a:t>
            </a:r>
            <a:endParaRPr lang="ru-RU" sz="2800" dirty="0"/>
          </a:p>
        </p:txBody>
      </p:sp>
      <p:pic>
        <p:nvPicPr>
          <p:cNvPr id="1026" name="Picture 2" descr="РИС_01_18_Hp161"/>
          <p:cNvPicPr>
            <a:picLocks noChangeAspect="1" noChangeArrowheads="1"/>
          </p:cNvPicPr>
          <p:nvPr/>
        </p:nvPicPr>
        <p:blipFill>
          <a:blip r:embed="rId1" cstate="print"/>
          <a:srcRect/>
          <a:stretch>
            <a:fillRect/>
          </a:stretch>
        </p:blipFill>
        <p:spPr bwMode="auto">
          <a:xfrm>
            <a:off x="297815" y="596900"/>
            <a:ext cx="11517630" cy="3805555"/>
          </a:xfrm>
          <a:prstGeom prst="rect">
            <a:avLst/>
          </a:prstGeom>
          <a:noFill/>
          <a:ln w="9525">
            <a:noFill/>
            <a:miter lim="800000"/>
            <a:headEnd/>
            <a:tailEnd/>
          </a:ln>
        </p:spPr>
      </p:pic>
      <p:sp>
        <p:nvSpPr>
          <p:cNvPr id="5" name="Объект 2"/>
          <p:cNvSpPr txBox="1"/>
          <p:nvPr/>
        </p:nvSpPr>
        <p:spPr>
          <a:xfrm>
            <a:off x="227965" y="4500245"/>
            <a:ext cx="11384280" cy="1214755"/>
          </a:xfrm>
          <a:prstGeom prst="rect">
            <a:avLst/>
          </a:prstGeom>
        </p:spPr>
        <p:txBody>
          <a:bodyPr vert="horz" lIns="91440" tIns="45720" rIns="91440" bIns="45720" rtlCol="0">
            <a:noAutofit/>
          </a:bodyPr>
          <a:lstStyle/>
          <a:p>
            <a:r>
              <a:rPr lang="ru-RU" sz="1600" dirty="0"/>
              <a:t>а – включение </a:t>
            </a:r>
            <a:r>
              <a:rPr lang="ru-RU" sz="1600" dirty="0" err="1"/>
              <a:t>палладистой</a:t>
            </a:r>
            <a:r>
              <a:rPr lang="ru-RU" sz="1600" dirty="0"/>
              <a:t> платины в </a:t>
            </a:r>
            <a:r>
              <a:rPr lang="ru-RU" sz="1600" dirty="0" err="1"/>
              <a:t>хромшпинелиде</a:t>
            </a:r>
            <a:r>
              <a:rPr lang="ru-RU" sz="1600" dirty="0"/>
              <a:t>; б – кристалл </a:t>
            </a:r>
            <a:r>
              <a:rPr lang="ru-RU" sz="1600" dirty="0" err="1"/>
              <a:t>пентландита</a:t>
            </a:r>
            <a:r>
              <a:rPr lang="ru-RU" sz="1600" dirty="0"/>
              <a:t> и медистой платины в </a:t>
            </a:r>
            <a:r>
              <a:rPr lang="ru-RU" sz="1600" dirty="0" err="1"/>
              <a:t>хромшпинелиде</a:t>
            </a:r>
            <a:r>
              <a:rPr lang="ru-RU" sz="1600" dirty="0"/>
              <a:t> ; </a:t>
            </a:r>
            <a:r>
              <a:rPr lang="ru-RU" sz="1600" dirty="0" err="1"/>
              <a:t>д</a:t>
            </a:r>
            <a:r>
              <a:rPr lang="ru-RU" sz="1600" dirty="0"/>
              <a:t> – включение </a:t>
            </a:r>
            <a:r>
              <a:rPr lang="ru-RU" sz="1600" dirty="0" err="1"/>
              <a:t>палладистой</a:t>
            </a:r>
            <a:r>
              <a:rPr lang="ru-RU" sz="1600" dirty="0"/>
              <a:t> платины в пироксене; е – кристалл </a:t>
            </a:r>
            <a:r>
              <a:rPr lang="ru-RU" sz="1600" dirty="0" err="1"/>
              <a:t>ферроплатины</a:t>
            </a:r>
            <a:r>
              <a:rPr lang="ru-RU" sz="1600" dirty="0"/>
              <a:t> в </a:t>
            </a:r>
            <a:r>
              <a:rPr lang="ru-RU" sz="1600" dirty="0" err="1"/>
              <a:t>хромшпинелиде</a:t>
            </a:r>
            <a:r>
              <a:rPr lang="ru-RU" sz="1600" dirty="0"/>
              <a:t>; </a:t>
            </a:r>
            <a:r>
              <a:rPr lang="ru-RU" sz="1600" dirty="0" err="1"/>
              <a:t>в</a:t>
            </a:r>
            <a:r>
              <a:rPr lang="ru-RU" sz="1600" dirty="0"/>
              <a:t>, г ж, </a:t>
            </a:r>
            <a:r>
              <a:rPr lang="ru-RU" sz="1600" dirty="0" err="1"/>
              <a:t>з</a:t>
            </a:r>
            <a:r>
              <a:rPr lang="ru-RU" sz="1600" dirty="0"/>
              <a:t> – включения </a:t>
            </a:r>
            <a:r>
              <a:rPr lang="ru-RU" sz="1600" dirty="0" err="1"/>
              <a:t>акцессориев</a:t>
            </a:r>
            <a:r>
              <a:rPr lang="ru-RU" sz="1600" dirty="0"/>
              <a:t> в серпентините; г – нижняя деталь снимка ж, включение </a:t>
            </a:r>
            <a:r>
              <a:rPr lang="ru-RU" sz="1600" dirty="0" err="1"/>
              <a:t>аваруита</a:t>
            </a:r>
            <a:r>
              <a:rPr lang="ru-RU" sz="1600" dirty="0"/>
              <a:t> с пластинчатыми </a:t>
            </a:r>
            <a:r>
              <a:rPr lang="ru-RU" sz="1600" dirty="0" err="1"/>
              <a:t>микровыделениями</a:t>
            </a:r>
            <a:r>
              <a:rPr lang="ru-RU" sz="1600" dirty="0"/>
              <a:t> самородной платины. </a:t>
            </a:r>
            <a:endParaRPr lang="ru-RU" sz="1600" dirty="0"/>
          </a:p>
          <a:p>
            <a:r>
              <a:rPr lang="ru-RU" sz="1600" dirty="0"/>
              <a:t>Платиноиды и сульфиды в </a:t>
            </a:r>
            <a:r>
              <a:rPr lang="ru-RU" sz="1600" dirty="0" err="1"/>
              <a:t>хромититах</a:t>
            </a:r>
            <a:r>
              <a:rPr lang="ru-RU" sz="1600" dirty="0"/>
              <a:t> </a:t>
            </a:r>
            <a:r>
              <a:rPr lang="ru-RU" sz="1600" b="1" dirty="0" err="1"/>
              <a:t>Западно-Шерамбайского</a:t>
            </a:r>
            <a:r>
              <a:rPr lang="ru-RU" sz="1600" dirty="0"/>
              <a:t> рудопроявления (Нр161). </a:t>
            </a:r>
            <a:endParaRPr lang="ru-RU" sz="1600" b="1" dirty="0"/>
          </a:p>
        </p:txBody>
      </p:sp>
      <p:sp>
        <p:nvSpPr>
          <p:cNvPr id="6" name="Объект 2"/>
          <p:cNvSpPr txBox="1"/>
          <p:nvPr/>
        </p:nvSpPr>
        <p:spPr>
          <a:xfrm>
            <a:off x="4833918" y="6143620"/>
            <a:ext cx="7358082" cy="714404"/>
          </a:xfrm>
          <a:prstGeom prst="rect">
            <a:avLst/>
          </a:prstGeom>
        </p:spPr>
        <p:txBody>
          <a:bodyPr vert="horz" lIns="91440" tIns="45720" rIns="91440" bIns="45720" rtlCol="0">
            <a:noAutofit/>
          </a:bodyPr>
          <a:lstStyle/>
          <a:p>
            <a:r>
              <a:rPr lang="ru-RU" sz="1400" dirty="0">
                <a:cs typeface="Arial" panose="020B0604020202020204" pitchFamily="34" charset="0"/>
              </a:rPr>
              <a:t>Савельев Д.Е., </a:t>
            </a:r>
            <a:r>
              <a:rPr lang="ru-RU" sz="1400" dirty="0" err="1">
                <a:cs typeface="Arial" panose="020B0604020202020204" pitchFamily="34" charset="0"/>
              </a:rPr>
              <a:t>Зайков</a:t>
            </a:r>
            <a:r>
              <a:rPr lang="ru-RU" sz="1400" dirty="0">
                <a:cs typeface="Arial" panose="020B0604020202020204" pitchFamily="34" charset="0"/>
              </a:rPr>
              <a:t> В.В., Котляров В.А., Зайкова Е.В., Крайнев Ю.Д. </a:t>
            </a:r>
            <a:r>
              <a:rPr lang="ru-RU" sz="1400" dirty="0" err="1">
                <a:cs typeface="Arial" panose="020B0604020202020204" pitchFamily="34" charset="0"/>
              </a:rPr>
              <a:t>Хромшпинелиды</a:t>
            </a:r>
            <a:r>
              <a:rPr lang="ru-RU" sz="1400" dirty="0">
                <a:cs typeface="Arial" panose="020B0604020202020204" pitchFamily="34" charset="0"/>
              </a:rPr>
              <a:t> и акцессорная минерализация в </a:t>
            </a:r>
            <a:r>
              <a:rPr lang="ru-RU" sz="1400" dirty="0" err="1">
                <a:cs typeface="Arial" panose="020B0604020202020204" pitchFamily="34" charset="0"/>
              </a:rPr>
              <a:t>хромититах</a:t>
            </a:r>
            <a:r>
              <a:rPr lang="ru-RU" sz="1400" dirty="0">
                <a:cs typeface="Arial" panose="020B0604020202020204" pitchFamily="34" charset="0"/>
              </a:rPr>
              <a:t> и </a:t>
            </a:r>
            <a:r>
              <a:rPr lang="ru-RU" sz="1400" dirty="0" err="1">
                <a:cs typeface="Arial" panose="020B0604020202020204" pitchFamily="34" charset="0"/>
              </a:rPr>
              <a:t>ультрамафитах</a:t>
            </a:r>
            <a:r>
              <a:rPr lang="ru-RU" sz="1400" dirty="0">
                <a:cs typeface="Arial" panose="020B0604020202020204" pitchFamily="34" charset="0"/>
              </a:rPr>
              <a:t> </a:t>
            </a:r>
            <a:r>
              <a:rPr lang="ru-RU" sz="1400" dirty="0" err="1">
                <a:cs typeface="Arial" panose="020B0604020202020204" pitchFamily="34" charset="0"/>
              </a:rPr>
              <a:t>Нуралинского</a:t>
            </a:r>
            <a:r>
              <a:rPr lang="ru-RU" sz="1400" dirty="0">
                <a:cs typeface="Arial" panose="020B0604020202020204" pitchFamily="34" charset="0"/>
              </a:rPr>
              <a:t> массива (Южный Урал) // Записки Российского Минералогического общества. – 2017. – № 1. – С. 59–83.</a:t>
            </a:r>
            <a:endParaRPr lang="ru-RU" sz="1400" dirty="0">
              <a:cs typeface="Arial" panose="020B0604020202020204" pitchFamily="34" charset="0"/>
            </a:endParaRPr>
          </a:p>
          <a:p>
            <a:endParaRPr lang="ru-RU" sz="1400" b="1" dirty="0">
              <a:cs typeface="Arial" panose="020B0604020202020204" pitchFamily="34" charset="0"/>
            </a:endParaRPr>
          </a:p>
        </p:txBody>
      </p:sp>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Ruslan\Desktop\доклад платиноиды\20230328\Георесурсы_2023_СеК\Савельев_РИС_06.tif"/>
          <p:cNvPicPr>
            <a:picLocks noChangeAspect="1" noChangeArrowheads="1"/>
          </p:cNvPicPr>
          <p:nvPr/>
        </p:nvPicPr>
        <p:blipFill>
          <a:blip r:embed="rId1" cstate="print"/>
          <a:srcRect/>
          <a:stretch>
            <a:fillRect/>
          </a:stretch>
        </p:blipFill>
        <p:spPr bwMode="auto">
          <a:xfrm>
            <a:off x="5985301" y="804118"/>
            <a:ext cx="5295689" cy="3372061"/>
          </a:xfrm>
          <a:prstGeom prst="rect">
            <a:avLst/>
          </a:prstGeom>
          <a:noFill/>
        </p:spPr>
      </p:pic>
      <p:sp>
        <p:nvSpPr>
          <p:cNvPr id="13" name="Заголовок 1"/>
          <p:cNvSpPr>
            <a:spLocks noGrp="1"/>
          </p:cNvSpPr>
          <p:nvPr>
            <p:ph type="title"/>
          </p:nvPr>
        </p:nvSpPr>
        <p:spPr>
          <a:xfrm>
            <a:off x="0" y="0"/>
            <a:ext cx="12192000" cy="550545"/>
          </a:xfrm>
          <a:prstGeom prst="rect">
            <a:avLst/>
          </a:prstGeom>
        </p:spPr>
        <p:txBody>
          <a:bodyPr>
            <a:normAutofit fontScale="90000"/>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ru-RU" sz="3200" b="0" i="0" u="none" strike="noStrike" kern="0" cap="none" spc="0" normalizeH="0" baseline="0" noProof="0" dirty="0">
                <a:ln>
                  <a:noFill/>
                </a:ln>
                <a:solidFill>
                  <a:sysClr val="windowText" lastClr="000000"/>
                </a:solidFill>
                <a:effectLst/>
                <a:uLnTx/>
                <a:uFillTx/>
              </a:rPr>
              <a:t>Минералы платиновой группы в </a:t>
            </a:r>
            <a:r>
              <a:rPr kumimoji="0" lang="ru-RU" sz="3200" b="0" i="0" u="none" strike="noStrike" kern="0" cap="none" spc="0" normalizeH="0" baseline="0" noProof="0" dirty="0" err="1">
                <a:ln>
                  <a:noFill/>
                </a:ln>
                <a:solidFill>
                  <a:sysClr val="windowText" lastClr="000000"/>
                </a:solidFill>
                <a:effectLst/>
                <a:uLnTx/>
                <a:uFillTx/>
              </a:rPr>
              <a:t>лерцолитах</a:t>
            </a:r>
            <a:r>
              <a:rPr kumimoji="0" lang="ru-RU" sz="3200" b="0" i="0" u="none" strike="noStrike" kern="0" cap="none" spc="0" normalizeH="0" baseline="0" noProof="0" dirty="0">
                <a:ln>
                  <a:noFill/>
                </a:ln>
                <a:solidFill>
                  <a:sysClr val="windowText" lastClr="000000"/>
                </a:solidFill>
                <a:effectLst/>
                <a:uLnTx/>
                <a:uFillTx/>
              </a:rPr>
              <a:t> Северного </a:t>
            </a:r>
            <a:r>
              <a:rPr kumimoji="0" lang="ru-RU" sz="3200" b="0" i="0" u="none" strike="noStrike" kern="0" cap="none" spc="0" normalizeH="0" baseline="0" noProof="0" dirty="0" err="1">
                <a:ln>
                  <a:noFill/>
                </a:ln>
                <a:solidFill>
                  <a:sysClr val="windowText" lastClr="000000"/>
                </a:solidFill>
                <a:effectLst/>
                <a:uLnTx/>
                <a:uFillTx/>
              </a:rPr>
              <a:t>Крака</a:t>
            </a:r>
            <a:endParaRPr kumimoji="0" lang="ru-RU" sz="3200" b="0" i="0" u="none" strike="noStrike" kern="0" cap="none" spc="0" normalizeH="0" baseline="0" noProof="0" dirty="0">
              <a:ln>
                <a:noFill/>
              </a:ln>
              <a:solidFill>
                <a:sysClr val="windowText" lastClr="000000"/>
              </a:solidFill>
              <a:effectLst/>
              <a:uLnTx/>
              <a:uFillTx/>
            </a:endParaRPr>
          </a:p>
        </p:txBody>
      </p:sp>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5567" y="4225939"/>
            <a:ext cx="5175854" cy="2604067"/>
          </a:xfrm>
          <a:prstGeom prst="rect">
            <a:avLst/>
          </a:prstGeom>
        </p:spPr>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97" y="1231631"/>
            <a:ext cx="5588537" cy="5570393"/>
          </a:xfrm>
          <a:prstGeom prst="rect">
            <a:avLst/>
          </a:prstGeom>
        </p:spPr>
      </p:pic>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1"/>
          <a:stretch>
            <a:fillRect/>
          </a:stretch>
        </p:blipFill>
        <p:spPr>
          <a:xfrm>
            <a:off x="0" y="0"/>
            <a:ext cx="6392759" cy="6858000"/>
          </a:xfrm>
          <a:prstGeom prst="rect">
            <a:avLst/>
          </a:prstGeom>
        </p:spPr>
      </p:pic>
      <p:sp>
        <p:nvSpPr>
          <p:cNvPr id="3" name="Объект 2"/>
          <p:cNvSpPr>
            <a:spLocks noGrp="1"/>
          </p:cNvSpPr>
          <p:nvPr>
            <p:ph idx="1"/>
          </p:nvPr>
        </p:nvSpPr>
        <p:spPr>
          <a:xfrm>
            <a:off x="6298163" y="1427562"/>
            <a:ext cx="5771605" cy="3713584"/>
          </a:xfrm>
        </p:spPr>
        <p:txBody>
          <a:bodyPr>
            <a:normAutofit/>
          </a:bodyPr>
          <a:lstStyle/>
          <a:p>
            <a:pPr algn="just">
              <a:buNone/>
            </a:pPr>
            <a:r>
              <a:rPr lang="ru-RU" sz="1600" dirty="0" smtClean="0">
                <a:latin typeface="Times New Roman" panose="02020603050405020304" pitchFamily="18" charset="0"/>
                <a:cs typeface="Times New Roman" panose="02020603050405020304" pitchFamily="18" charset="0"/>
              </a:rPr>
              <a:t>	1–4 – четвертичные отложения: 1 – болотные отложения (</a:t>
            </a:r>
            <a:r>
              <a:rPr lang="ru-RU" sz="1600" dirty="0" err="1" smtClean="0">
                <a:latin typeface="Times New Roman" panose="02020603050405020304" pitchFamily="18" charset="0"/>
                <a:cs typeface="Times New Roman" panose="02020603050405020304" pitchFamily="18" charset="0"/>
              </a:rPr>
              <a:t>b</a:t>
            </a:r>
            <a:r>
              <a:rPr lang="ru-RU" sz="1600" dirty="0" smtClean="0">
                <a:latin typeface="Times New Roman" panose="02020603050405020304" pitchFamily="18" charset="0"/>
                <a:cs typeface="Times New Roman" panose="02020603050405020304" pitchFamily="18" charset="0"/>
              </a:rPr>
              <a:t> IV), 2 – русловой аллювий ручьёв и рек (</a:t>
            </a:r>
            <a:r>
              <a:rPr lang="ru-RU" sz="1600" dirty="0" err="1" smtClean="0">
                <a:latin typeface="Times New Roman" panose="02020603050405020304" pitchFamily="18" charset="0"/>
                <a:cs typeface="Times New Roman" panose="02020603050405020304" pitchFamily="18" charset="0"/>
              </a:rPr>
              <a:t>a</a:t>
            </a:r>
            <a:r>
              <a:rPr lang="ru-RU" sz="1600" dirty="0" smtClean="0">
                <a:latin typeface="Times New Roman" panose="02020603050405020304" pitchFamily="18" charset="0"/>
                <a:cs typeface="Times New Roman" panose="02020603050405020304" pitchFamily="18" charset="0"/>
              </a:rPr>
              <a:t> IV), 3 – аллювий пойм и русел (</a:t>
            </a:r>
            <a:r>
              <a:rPr lang="ru-RU" sz="1600" dirty="0" err="1" smtClean="0">
                <a:latin typeface="Times New Roman" panose="02020603050405020304" pitchFamily="18" charset="0"/>
                <a:cs typeface="Times New Roman" panose="02020603050405020304" pitchFamily="18" charset="0"/>
              </a:rPr>
              <a:t>a</a:t>
            </a:r>
            <a:r>
              <a:rPr lang="ru-RU" sz="1600" dirty="0" smtClean="0">
                <a:latin typeface="Times New Roman" panose="02020603050405020304" pitchFamily="18" charset="0"/>
                <a:cs typeface="Times New Roman" panose="02020603050405020304" pitchFamily="18" charset="0"/>
              </a:rPr>
              <a:t> II–IV), 4 – аллювий-делювий (</a:t>
            </a:r>
            <a:r>
              <a:rPr lang="ru-RU" sz="1600" dirty="0" err="1" smtClean="0">
                <a:latin typeface="Times New Roman" panose="02020603050405020304" pitchFamily="18" charset="0"/>
                <a:cs typeface="Times New Roman" panose="02020603050405020304" pitchFamily="18" charset="0"/>
              </a:rPr>
              <a:t>ad</a:t>
            </a:r>
            <a:r>
              <a:rPr lang="ru-RU" sz="1600" dirty="0" smtClean="0">
                <a:latin typeface="Times New Roman" panose="02020603050405020304" pitchFamily="18" charset="0"/>
                <a:cs typeface="Times New Roman" panose="02020603050405020304" pitchFamily="18" charset="0"/>
              </a:rPr>
              <a:t> I–II); 5 – элювий-делювий (</a:t>
            </a:r>
            <a:r>
              <a:rPr lang="ru-RU" sz="1600" dirty="0" err="1" smtClean="0">
                <a:latin typeface="Times New Roman" panose="02020603050405020304" pitchFamily="18" charset="0"/>
                <a:cs typeface="Times New Roman" panose="02020603050405020304" pitchFamily="18" charset="0"/>
              </a:rPr>
              <a:t>ed</a:t>
            </a:r>
            <a:r>
              <a:rPr lang="ru-RU" sz="1600" dirty="0" smtClean="0">
                <a:latin typeface="Times New Roman" panose="02020603050405020304" pitchFamily="18" charset="0"/>
                <a:cs typeface="Times New Roman" panose="02020603050405020304" pitchFamily="18" charset="0"/>
              </a:rPr>
              <a:t> N–Q); 6 – аллювий и аллювий-делювий плиоценового возраста (</a:t>
            </a:r>
            <a:r>
              <a:rPr lang="ru-RU" sz="1600" dirty="0" err="1" smtClean="0">
                <a:latin typeface="Times New Roman" panose="02020603050405020304" pitchFamily="18" charset="0"/>
                <a:cs typeface="Times New Roman" panose="02020603050405020304" pitchFamily="18" charset="0"/>
              </a:rPr>
              <a:t>ad</a:t>
            </a:r>
            <a:r>
              <a:rPr lang="ru-RU" sz="1600" dirty="0" smtClean="0">
                <a:latin typeface="Times New Roman" panose="02020603050405020304" pitchFamily="18" charset="0"/>
                <a:cs typeface="Times New Roman" panose="02020603050405020304" pitchFamily="18" charset="0"/>
              </a:rPr>
              <a:t> N2 3 ); 7 – мезозойские коры выветривания (а MZ); 8 – палеозойские породы (PZ); 9–15 – крап пород плотика россыпей: 9 – известняки, 10 – кора выветривания, 11 – габбро-диориты, 12 – порфириты и их туфы, 13 – серпентиниты, 14 – песчаники, 15 – кремнистые сланцы; 16 – границы эрозионного четвертичного вреза, не выраженные в рельефе; 17 – линии бурения и их номера; 18 – контуры россыпей </a:t>
            </a:r>
            <a:r>
              <a:rPr lang="ru-RU" sz="1600" dirty="0" err="1" smtClean="0">
                <a:latin typeface="Times New Roman" panose="02020603050405020304" pitchFamily="18" charset="0"/>
                <a:cs typeface="Times New Roman" panose="02020603050405020304" pitchFamily="18" charset="0"/>
              </a:rPr>
              <a:t>Тарлауская</a:t>
            </a:r>
            <a:r>
              <a:rPr lang="ru-RU" sz="1600" dirty="0" smtClean="0">
                <a:latin typeface="Times New Roman" panose="02020603050405020304" pitchFamily="18" charset="0"/>
                <a:cs typeface="Times New Roman" panose="02020603050405020304" pitchFamily="18" charset="0"/>
              </a:rPr>
              <a:t> и </a:t>
            </a:r>
            <a:r>
              <a:rPr lang="ru-RU" sz="1600" dirty="0" err="1" smtClean="0">
                <a:latin typeface="Times New Roman" panose="02020603050405020304" pitchFamily="18" charset="0"/>
                <a:cs typeface="Times New Roman" panose="02020603050405020304" pitchFamily="18" charset="0"/>
              </a:rPr>
              <a:t>Муринская</a:t>
            </a:r>
            <a:r>
              <a:rPr lang="ru-RU" sz="1600" dirty="0" smtClean="0">
                <a:latin typeface="Times New Roman" panose="02020603050405020304" pitchFamily="18" charset="0"/>
                <a:cs typeface="Times New Roman" panose="02020603050405020304" pitchFamily="18" charset="0"/>
              </a:rPr>
              <a:t> (по материалам ООО «</a:t>
            </a:r>
            <a:r>
              <a:rPr lang="ru-RU" sz="1600" dirty="0" err="1" smtClean="0">
                <a:latin typeface="Times New Roman" panose="02020603050405020304" pitchFamily="18" charset="0"/>
                <a:cs typeface="Times New Roman" panose="02020603050405020304" pitchFamily="18" charset="0"/>
              </a:rPr>
              <a:t>Миасский</a:t>
            </a:r>
            <a:r>
              <a:rPr lang="ru-RU" sz="1600" dirty="0" smtClean="0">
                <a:latin typeface="Times New Roman" panose="02020603050405020304" pitchFamily="18" charset="0"/>
                <a:cs typeface="Times New Roman" panose="02020603050405020304" pitchFamily="18" charset="0"/>
              </a:rPr>
              <a:t> прииск», 2021); 19 – участок россыпи, перспективный на выявление рудной минерализованной зоны</a:t>
            </a:r>
            <a:endParaRPr lang="ru-RU" sz="1600" dirty="0">
              <a:latin typeface="Times New Roman" panose="02020603050405020304" pitchFamily="18" charset="0"/>
              <a:cs typeface="Times New Roman" panose="02020603050405020304" pitchFamily="18" charset="0"/>
            </a:endParaRPr>
          </a:p>
        </p:txBody>
      </p:sp>
      <p:sp>
        <p:nvSpPr>
          <p:cNvPr id="5" name="Объект 2"/>
          <p:cNvSpPr txBox="1"/>
          <p:nvPr/>
        </p:nvSpPr>
        <p:spPr>
          <a:xfrm>
            <a:off x="6419461" y="5738327"/>
            <a:ext cx="5772539" cy="1119672"/>
          </a:xfrm>
          <a:prstGeom prst="rect">
            <a:avLst/>
          </a:prstGeom>
        </p:spPr>
        <p:txBody>
          <a:bodyPr vert="horz" lIns="91440" tIns="45720" rIns="91440" bIns="45720" rtlCol="0">
            <a:normAutofit/>
          </a:bodyPr>
          <a:lstStyle/>
          <a:p>
            <a:r>
              <a:rPr lang="ru-RU" sz="1600" dirty="0" smtClean="0">
                <a:latin typeface="Times New Roman" panose="02020603050405020304" pitchFamily="18" charset="0"/>
                <a:cs typeface="Times New Roman" panose="02020603050405020304" pitchFamily="18" charset="0"/>
              </a:rPr>
              <a:t>Шатилова Л.В., Позднякова Н.Н., Краснов А.Н., Рогова О.Ю. </a:t>
            </a:r>
            <a:r>
              <a:rPr lang="ru-RU" sz="1600" dirty="0" err="1" smtClean="0">
                <a:latin typeface="Times New Roman" panose="02020603050405020304" pitchFamily="18" charset="0"/>
                <a:cs typeface="Times New Roman" panose="02020603050405020304" pitchFamily="18" charset="0"/>
              </a:rPr>
              <a:t>Типоморфные</a:t>
            </a:r>
            <a:r>
              <a:rPr lang="ru-RU" sz="1600" dirty="0" smtClean="0">
                <a:latin typeface="Times New Roman" panose="02020603050405020304" pitchFamily="18" charset="0"/>
                <a:cs typeface="Times New Roman" panose="02020603050405020304" pitchFamily="18" charset="0"/>
              </a:rPr>
              <a:t> признаки самородного золота россыпей </a:t>
            </a:r>
            <a:r>
              <a:rPr lang="ru-RU" sz="1600" dirty="0" err="1" smtClean="0">
                <a:latin typeface="Times New Roman" panose="02020603050405020304" pitchFamily="18" charset="0"/>
                <a:cs typeface="Times New Roman" panose="02020603050405020304" pitchFamily="18" charset="0"/>
              </a:rPr>
              <a:t>Тарлауской</a:t>
            </a:r>
            <a:r>
              <a:rPr lang="ru-RU" sz="1600" dirty="0" smtClean="0">
                <a:latin typeface="Times New Roman" panose="02020603050405020304" pitchFamily="18" charset="0"/>
                <a:cs typeface="Times New Roman" panose="02020603050405020304" pitchFamily="18" charset="0"/>
              </a:rPr>
              <a:t> площади (Южный Урал) // Отечественная геология, 2023, № 2, с. 27–42. DOI: 10.47765/0869-7175-2023-10007</a:t>
            </a:r>
            <a:endParaRPr lang="ru-RU" sz="1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stretch>
            <a:fillRect/>
          </a:stretch>
        </p:blipFill>
        <p:spPr>
          <a:xfrm>
            <a:off x="0" y="0"/>
            <a:ext cx="2873828" cy="2044595"/>
          </a:xfrm>
          <a:prstGeom prst="rect">
            <a:avLst/>
          </a:prstGeom>
        </p:spPr>
      </p:pic>
      <p:sp>
        <p:nvSpPr>
          <p:cNvPr id="7" name="Заголовок 1"/>
          <p:cNvSpPr>
            <a:spLocks noGrp="1"/>
          </p:cNvSpPr>
          <p:nvPr>
            <p:ph type="title"/>
          </p:nvPr>
        </p:nvSpPr>
        <p:spPr>
          <a:xfrm>
            <a:off x="6475444" y="0"/>
            <a:ext cx="5716555" cy="942392"/>
          </a:xfrm>
        </p:spPr>
        <p:txBody>
          <a:bodyPr>
            <a:normAutofit/>
          </a:bodyPr>
          <a:lstStyle/>
          <a:p>
            <a:pPr algn="ctr"/>
            <a:r>
              <a:rPr lang="ru-RU" sz="4000" dirty="0" smtClean="0"/>
              <a:t>Строение россыпей</a:t>
            </a:r>
            <a:endParaRPr lang="ru-RU" sz="4000" dirty="0">
              <a:solidFill>
                <a:srgbClr val="FF0000"/>
              </a:solidFill>
            </a:endParaRPr>
          </a:p>
        </p:txBody>
      </p:sp>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a:srcRect/>
          <a:stretch>
            <a:fillRect/>
          </a:stretch>
        </p:blipFill>
        <p:spPr bwMode="auto">
          <a:xfrm>
            <a:off x="0" y="0"/>
            <a:ext cx="8441872" cy="4618653"/>
          </a:xfrm>
          <a:prstGeom prst="rect">
            <a:avLst/>
          </a:prstGeom>
          <a:noFill/>
          <a:ln w="9525">
            <a:noFill/>
            <a:miter lim="800000"/>
            <a:headEnd/>
            <a:tailEnd/>
          </a:ln>
          <a:effectLst/>
        </p:spPr>
      </p:pic>
      <p:sp>
        <p:nvSpPr>
          <p:cNvPr id="8" name="Объект 2"/>
          <p:cNvSpPr txBox="1"/>
          <p:nvPr/>
        </p:nvSpPr>
        <p:spPr>
          <a:xfrm>
            <a:off x="1" y="6270171"/>
            <a:ext cx="12192000" cy="587828"/>
          </a:xfrm>
          <a:prstGeom prst="rect">
            <a:avLst/>
          </a:prstGeom>
        </p:spPr>
        <p:txBody>
          <a:bodyPr vert="horz" lIns="91440" tIns="45720" rIns="91440" bIns="45720" rtlCol="0">
            <a:normAutofit/>
          </a:bodyPr>
          <a:lstStyle/>
          <a:p>
            <a:r>
              <a:rPr lang="ru-RU" sz="1600" dirty="0" smtClean="0">
                <a:latin typeface="Times New Roman" panose="02020603050405020304" pitchFamily="18" charset="0"/>
                <a:cs typeface="Times New Roman" panose="02020603050405020304" pitchFamily="18" charset="0"/>
              </a:rPr>
              <a:t>Шатилова Л.В., Позднякова Н.Н., Краснов А.Н., Рогова О.Ю. </a:t>
            </a:r>
            <a:r>
              <a:rPr lang="ru-RU" sz="1600" dirty="0" err="1" smtClean="0">
                <a:latin typeface="Times New Roman" panose="02020603050405020304" pitchFamily="18" charset="0"/>
                <a:cs typeface="Times New Roman" panose="02020603050405020304" pitchFamily="18" charset="0"/>
              </a:rPr>
              <a:t>Типоморфные</a:t>
            </a:r>
            <a:r>
              <a:rPr lang="ru-RU" sz="1600" dirty="0" smtClean="0">
                <a:latin typeface="Times New Roman" panose="02020603050405020304" pitchFamily="18" charset="0"/>
                <a:cs typeface="Times New Roman" panose="02020603050405020304" pitchFamily="18" charset="0"/>
              </a:rPr>
              <a:t> признаки самородного золота россыпей </a:t>
            </a:r>
            <a:r>
              <a:rPr lang="ru-RU" sz="1600" dirty="0" err="1" smtClean="0">
                <a:latin typeface="Times New Roman" panose="02020603050405020304" pitchFamily="18" charset="0"/>
                <a:cs typeface="Times New Roman" panose="02020603050405020304" pitchFamily="18" charset="0"/>
              </a:rPr>
              <a:t>Тарлауской</a:t>
            </a:r>
            <a:r>
              <a:rPr lang="ru-RU" sz="1600" dirty="0" smtClean="0">
                <a:latin typeface="Times New Roman" panose="02020603050405020304" pitchFamily="18" charset="0"/>
                <a:cs typeface="Times New Roman" panose="02020603050405020304" pitchFamily="18" charset="0"/>
              </a:rPr>
              <a:t> площади (Южный Урал) // Отечественная геология, 2023, № 2, с. 27–42. DOI: 10.47765/0869-7175-2023-10007</a:t>
            </a:r>
            <a:endParaRPr lang="ru-RU" sz="1600" dirty="0">
              <a:latin typeface="Times New Roman" panose="02020603050405020304" pitchFamily="18" charset="0"/>
              <a:cs typeface="Times New Roman" panose="02020603050405020304" pitchFamily="18" charset="0"/>
            </a:endParaRPr>
          </a:p>
        </p:txBody>
      </p:sp>
      <p:pic>
        <p:nvPicPr>
          <p:cNvPr id="14337" name="Picture 1"/>
          <p:cNvPicPr>
            <a:picLocks noChangeAspect="1" noChangeArrowheads="1"/>
          </p:cNvPicPr>
          <p:nvPr/>
        </p:nvPicPr>
        <p:blipFill>
          <a:blip r:embed="rId2"/>
          <a:srcRect/>
          <a:stretch>
            <a:fillRect/>
          </a:stretch>
        </p:blipFill>
        <p:spPr bwMode="auto">
          <a:xfrm>
            <a:off x="0" y="4772511"/>
            <a:ext cx="5999584" cy="1428755"/>
          </a:xfrm>
          <a:prstGeom prst="rect">
            <a:avLst/>
          </a:prstGeom>
          <a:noFill/>
          <a:ln w="9525">
            <a:noFill/>
            <a:miter lim="800000"/>
            <a:headEnd/>
            <a:tailEnd/>
          </a:ln>
          <a:effectLst/>
        </p:spPr>
      </p:pic>
      <p:pic>
        <p:nvPicPr>
          <p:cNvPr id="14338" name="Picture 2"/>
          <p:cNvPicPr>
            <a:picLocks noChangeAspect="1" noChangeArrowheads="1"/>
          </p:cNvPicPr>
          <p:nvPr/>
        </p:nvPicPr>
        <p:blipFill>
          <a:blip r:embed="rId3"/>
          <a:srcRect/>
          <a:stretch>
            <a:fillRect/>
          </a:stretch>
        </p:blipFill>
        <p:spPr bwMode="auto">
          <a:xfrm>
            <a:off x="6009303" y="4721873"/>
            <a:ext cx="6182697" cy="1464323"/>
          </a:xfrm>
          <a:prstGeom prst="rect">
            <a:avLst/>
          </a:prstGeom>
          <a:noFill/>
          <a:ln w="9525">
            <a:noFill/>
            <a:miter lim="800000"/>
            <a:headEnd/>
            <a:tailEnd/>
          </a:ln>
          <a:effectLst/>
        </p:spPr>
      </p:pic>
      <p:sp>
        <p:nvSpPr>
          <p:cNvPr id="11" name="Заголовок 1"/>
          <p:cNvSpPr>
            <a:spLocks noGrp="1"/>
          </p:cNvSpPr>
          <p:nvPr>
            <p:ph type="title"/>
          </p:nvPr>
        </p:nvSpPr>
        <p:spPr>
          <a:xfrm>
            <a:off x="8444204" y="0"/>
            <a:ext cx="3747795" cy="1306286"/>
          </a:xfrm>
        </p:spPr>
        <p:txBody>
          <a:bodyPr>
            <a:normAutofit/>
          </a:bodyPr>
          <a:lstStyle/>
          <a:p>
            <a:pPr algn="ctr"/>
            <a:r>
              <a:rPr lang="ru-RU" sz="4000" dirty="0" smtClean="0"/>
              <a:t>Строение россыпей</a:t>
            </a:r>
            <a:endParaRPr lang="ru-RU" sz="4000" dirty="0">
              <a:solidFill>
                <a:srgbClr val="FF0000"/>
              </a:solidFill>
            </a:endParaRPr>
          </a:p>
        </p:txBody>
      </p:sp>
      <p:sp>
        <p:nvSpPr>
          <p:cNvPr id="2" name="Замещающий номер слайда 1"/>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877078"/>
          </a:xfrm>
        </p:spPr>
        <p:txBody>
          <a:bodyPr>
            <a:normAutofit/>
          </a:bodyPr>
          <a:lstStyle/>
          <a:p>
            <a:pPr algn="ctr"/>
            <a:r>
              <a:rPr lang="ru-RU" sz="4000" dirty="0" smtClean="0"/>
              <a:t>Общий вид зёрен платиноидов</a:t>
            </a:r>
            <a:endParaRPr lang="ru-RU" sz="4000" dirty="0"/>
          </a:p>
        </p:txBody>
      </p:sp>
      <p:pic>
        <p:nvPicPr>
          <p:cNvPr id="1026" name="Picture 2" descr="C:\Users\Ruslan\Desktop\Нск 2023 - всё\доклад Нск 2023\общий вид зёрен.jpg"/>
          <p:cNvPicPr>
            <a:picLocks noGrp="1" noChangeAspect="1" noChangeArrowheads="1"/>
          </p:cNvPicPr>
          <p:nvPr>
            <p:ph idx="1"/>
          </p:nvPr>
        </p:nvPicPr>
        <p:blipFill>
          <a:blip r:embed="rId1"/>
          <a:srcRect/>
          <a:stretch>
            <a:fillRect/>
          </a:stretch>
        </p:blipFill>
        <p:spPr bwMode="auto">
          <a:xfrm>
            <a:off x="456731" y="872740"/>
            <a:ext cx="11255915" cy="5350778"/>
          </a:xfrm>
          <a:prstGeom prst="rect">
            <a:avLst/>
          </a:prstGeom>
          <a:noFill/>
        </p:spPr>
      </p:pic>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42392"/>
          </a:xfrm>
        </p:spPr>
        <p:txBody>
          <a:bodyPr>
            <a:normAutofit/>
          </a:bodyPr>
          <a:lstStyle/>
          <a:p>
            <a:pPr algn="ctr"/>
            <a:r>
              <a:rPr lang="ru-RU" sz="4000" dirty="0" smtClean="0"/>
              <a:t>Самородный иридий</a:t>
            </a:r>
            <a:endParaRPr lang="ru-RU" sz="4000" dirty="0">
              <a:solidFill>
                <a:srgbClr val="FF0000"/>
              </a:solidFill>
            </a:endParaRPr>
          </a:p>
        </p:txBody>
      </p:sp>
      <p:pic>
        <p:nvPicPr>
          <p:cNvPr id="1026" name="Picture 2" descr="C:\Users\Ruslan\Desktop\Нск 2023 - всё\доклад Нск 2023\иридий2.jpg"/>
          <p:cNvPicPr>
            <a:picLocks noChangeAspect="1" noChangeArrowheads="1"/>
          </p:cNvPicPr>
          <p:nvPr/>
        </p:nvPicPr>
        <p:blipFill>
          <a:blip r:embed="rId1" cstate="print"/>
          <a:srcRect/>
          <a:stretch>
            <a:fillRect/>
          </a:stretch>
        </p:blipFill>
        <p:spPr bwMode="auto">
          <a:xfrm>
            <a:off x="0" y="935037"/>
            <a:ext cx="5953125" cy="5922963"/>
          </a:xfrm>
          <a:prstGeom prst="rect">
            <a:avLst/>
          </a:prstGeom>
          <a:noFill/>
        </p:spPr>
      </p:pic>
      <p:pic>
        <p:nvPicPr>
          <p:cNvPr id="3" name="Picture 3" descr="C:\Users\Ruslan\Desktop\Нск 2023 - всё\доклад Нск 2023\треугольники платиноиды Тарлау+Муринская.jpg"/>
          <p:cNvPicPr>
            <a:picLocks noChangeAspect="1" noChangeArrowheads="1"/>
          </p:cNvPicPr>
          <p:nvPr/>
        </p:nvPicPr>
        <p:blipFill>
          <a:blip r:embed="rId2"/>
          <a:srcRect/>
          <a:stretch>
            <a:fillRect/>
          </a:stretch>
        </p:blipFill>
        <p:spPr bwMode="auto">
          <a:xfrm>
            <a:off x="7025520" y="749947"/>
            <a:ext cx="4681288" cy="4316575"/>
          </a:xfrm>
          <a:prstGeom prst="rect">
            <a:avLst/>
          </a:prstGeom>
          <a:noFill/>
        </p:spPr>
      </p:pic>
      <p:graphicFrame>
        <p:nvGraphicFramePr>
          <p:cNvPr id="6" name="Таблица 5"/>
          <p:cNvGraphicFramePr>
            <a:graphicFrameLocks noGrp="1"/>
          </p:cNvGraphicFramePr>
          <p:nvPr/>
        </p:nvGraphicFramePr>
        <p:xfrm>
          <a:off x="6422565" y="5331138"/>
          <a:ext cx="5486400" cy="1409700"/>
        </p:xfrm>
        <a:graphic>
          <a:graphicData uri="http://schemas.openxmlformats.org/drawingml/2006/table">
            <a:tbl>
              <a:tblPr/>
              <a:tblGrid>
                <a:gridCol w="715347"/>
                <a:gridCol w="656253"/>
                <a:gridCol w="685800"/>
                <a:gridCol w="685800"/>
                <a:gridCol w="685800"/>
                <a:gridCol w="685800"/>
                <a:gridCol w="685800"/>
                <a:gridCol w="685800"/>
              </a:tblGrid>
              <a:tr h="198120">
                <a:tc>
                  <a:txBody>
                    <a:bodyPr/>
                    <a:lstStyle/>
                    <a:p>
                      <a:pPr algn="ctr" fontAlgn="b"/>
                      <a:r>
                        <a:rPr lang="ru-RU" sz="1800" b="0" i="0" u="none" strike="noStrike" dirty="0">
                          <a:latin typeface="Times New Roman" panose="02020603050405020304"/>
                        </a:rPr>
                        <a:t>№ </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Fe</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Ni</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Ru</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Os</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Ir</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Pt</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Всего</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M-05+</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3,51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0,35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98,06</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a:latin typeface="Times New Roman" panose="02020603050405020304"/>
                        </a:rPr>
                        <a:t>101,92</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M-77+</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0,26</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1,97</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29,75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68,67</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a:latin typeface="Times New Roman" panose="02020603050405020304"/>
                        </a:rPr>
                        <a:t>100,65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T-07+</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0,31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24,82</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69,41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5,62</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a:latin typeface="Times New Roman" panose="02020603050405020304"/>
                        </a:rPr>
                        <a:t>100,16</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T-26+</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0,33</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2,11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32,89</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64,39</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latin typeface="Times New Roman" panose="02020603050405020304"/>
                        </a:rPr>
                        <a:t>99,72</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Замещающий номер слайда 3"/>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961052"/>
          </a:xfrm>
        </p:spPr>
        <p:txBody>
          <a:bodyPr>
            <a:normAutofit/>
          </a:bodyPr>
          <a:lstStyle/>
          <a:p>
            <a:pPr algn="ctr"/>
            <a:r>
              <a:rPr lang="ru-RU" sz="4000" dirty="0" smtClean="0"/>
              <a:t>Самородный рутений</a:t>
            </a:r>
            <a:endParaRPr lang="ru-RU" sz="4000" dirty="0"/>
          </a:p>
        </p:txBody>
      </p:sp>
      <p:pic>
        <p:nvPicPr>
          <p:cNvPr id="2051" name="Picture 3" descr="C:\Users\Ruslan\Desktop\Нск 2023 - всё\доклад Нск 2023\рутений2.jpg"/>
          <p:cNvPicPr>
            <a:picLocks noChangeAspect="1" noChangeArrowheads="1"/>
          </p:cNvPicPr>
          <p:nvPr/>
        </p:nvPicPr>
        <p:blipFill>
          <a:blip r:embed="rId1" cstate="print"/>
          <a:srcRect/>
          <a:stretch>
            <a:fillRect/>
          </a:stretch>
        </p:blipFill>
        <p:spPr bwMode="auto">
          <a:xfrm>
            <a:off x="0" y="948944"/>
            <a:ext cx="5949950" cy="5910263"/>
          </a:xfrm>
          <a:prstGeom prst="rect">
            <a:avLst/>
          </a:prstGeom>
          <a:noFill/>
        </p:spPr>
      </p:pic>
      <p:pic>
        <p:nvPicPr>
          <p:cNvPr id="5" name="Picture 3" descr="C:\Users\Ruslan\Desktop\Нск 2023 - всё\доклад Нск 2023\треугольники платиноиды Тарлау+Муринская.jpg"/>
          <p:cNvPicPr>
            <a:picLocks noChangeAspect="1" noChangeArrowheads="1"/>
          </p:cNvPicPr>
          <p:nvPr/>
        </p:nvPicPr>
        <p:blipFill>
          <a:blip r:embed="rId2"/>
          <a:srcRect/>
          <a:stretch>
            <a:fillRect/>
          </a:stretch>
        </p:blipFill>
        <p:spPr bwMode="auto">
          <a:xfrm>
            <a:off x="7025520" y="749947"/>
            <a:ext cx="4681288" cy="4316575"/>
          </a:xfrm>
          <a:prstGeom prst="rect">
            <a:avLst/>
          </a:prstGeom>
          <a:noFill/>
        </p:spPr>
      </p:pic>
      <p:graphicFrame>
        <p:nvGraphicFramePr>
          <p:cNvPr id="6" name="Таблица 5"/>
          <p:cNvGraphicFramePr>
            <a:graphicFrameLocks noGrp="1"/>
          </p:cNvGraphicFramePr>
          <p:nvPr/>
        </p:nvGraphicFramePr>
        <p:xfrm>
          <a:off x="6459893" y="5256493"/>
          <a:ext cx="5486400" cy="1409700"/>
        </p:xfrm>
        <a:graphic>
          <a:graphicData uri="http://schemas.openxmlformats.org/drawingml/2006/table">
            <a:tbl>
              <a:tblPr/>
              <a:tblGrid>
                <a:gridCol w="685800"/>
                <a:gridCol w="685800"/>
                <a:gridCol w="685800"/>
                <a:gridCol w="685800"/>
                <a:gridCol w="685800"/>
                <a:gridCol w="685800"/>
                <a:gridCol w="685800"/>
                <a:gridCol w="685800"/>
              </a:tblGrid>
              <a:tr h="198120">
                <a:tc>
                  <a:txBody>
                    <a:bodyPr/>
                    <a:lstStyle/>
                    <a:p>
                      <a:pPr algn="ctr" fontAlgn="b"/>
                      <a:r>
                        <a:rPr lang="ru-RU" sz="1800" b="0" i="0" u="none" strike="noStrike" dirty="0" smtClean="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latin typeface="Times New Roman" panose="02020603050405020304"/>
                        </a:rPr>
                        <a:t>Fe</a:t>
                      </a:r>
                      <a:endParaRPr lang="en-US"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a:latin typeface="Times New Roman" panose="02020603050405020304"/>
                        </a:rPr>
                        <a:t>Ni</a:t>
                      </a:r>
                      <a:endParaRPr lang="en-US"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Ru</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Rh</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Os</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Ir</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Всего</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M-44+</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41,33</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36,39</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21,64</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a:latin typeface="Times New Roman" panose="02020603050405020304"/>
                        </a:rPr>
                        <a:t>99,36</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M-56+</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45,05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48,58</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6,28</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a:latin typeface="Times New Roman" panose="02020603050405020304"/>
                        </a:rPr>
                        <a:t>99,91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T-14+</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0,91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0,89</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45,67</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2,35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23,50</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26,31</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latin typeface="Times New Roman" panose="02020603050405020304"/>
                        </a:rPr>
                        <a:t>99,63</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T-21+</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53,50</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37,75</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10,47</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latin typeface="Times New Roman" panose="02020603050405020304"/>
                        </a:rPr>
                        <a:t>101,72</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1"/>
            <a:ext cx="12192000" cy="923731"/>
          </a:xfrm>
        </p:spPr>
        <p:txBody>
          <a:bodyPr>
            <a:normAutofit/>
          </a:bodyPr>
          <a:lstStyle/>
          <a:p>
            <a:pPr algn="ctr"/>
            <a:r>
              <a:rPr lang="ru-RU" sz="4000" dirty="0" smtClean="0"/>
              <a:t>Самородный осмий</a:t>
            </a:r>
            <a:endParaRPr lang="ru-RU" sz="4000" dirty="0"/>
          </a:p>
        </p:txBody>
      </p:sp>
      <p:pic>
        <p:nvPicPr>
          <p:cNvPr id="1026" name="Picture 2" descr="C:\Users\Ruslan\Desktop\Нск 2023 - всё\доклад Нск 2023\осмий2.jpg"/>
          <p:cNvPicPr>
            <a:picLocks noChangeAspect="1" noChangeArrowheads="1"/>
          </p:cNvPicPr>
          <p:nvPr/>
        </p:nvPicPr>
        <p:blipFill>
          <a:blip r:embed="rId1" cstate="print"/>
          <a:srcRect/>
          <a:stretch>
            <a:fillRect/>
          </a:stretch>
        </p:blipFill>
        <p:spPr bwMode="auto">
          <a:xfrm>
            <a:off x="0" y="935037"/>
            <a:ext cx="5953125" cy="5922963"/>
          </a:xfrm>
          <a:prstGeom prst="rect">
            <a:avLst/>
          </a:prstGeom>
          <a:noFill/>
        </p:spPr>
      </p:pic>
      <p:pic>
        <p:nvPicPr>
          <p:cNvPr id="6" name="Picture 3" descr="C:\Users\Ruslan\Desktop\Нск 2023 - всё\доклад Нск 2023\треугольники платиноиды Тарлау+Муринская.jpg"/>
          <p:cNvPicPr>
            <a:picLocks noChangeAspect="1" noChangeArrowheads="1"/>
          </p:cNvPicPr>
          <p:nvPr/>
        </p:nvPicPr>
        <p:blipFill>
          <a:blip r:embed="rId2"/>
          <a:srcRect/>
          <a:stretch>
            <a:fillRect/>
          </a:stretch>
        </p:blipFill>
        <p:spPr bwMode="auto">
          <a:xfrm>
            <a:off x="7025520" y="749947"/>
            <a:ext cx="4681288" cy="4316575"/>
          </a:xfrm>
          <a:prstGeom prst="rect">
            <a:avLst/>
          </a:prstGeom>
          <a:noFill/>
        </p:spPr>
      </p:pic>
      <p:graphicFrame>
        <p:nvGraphicFramePr>
          <p:cNvPr id="8" name="Таблица 7"/>
          <p:cNvGraphicFramePr>
            <a:graphicFrameLocks noGrp="1"/>
          </p:cNvGraphicFramePr>
          <p:nvPr/>
        </p:nvGraphicFramePr>
        <p:xfrm>
          <a:off x="7731190" y="5265823"/>
          <a:ext cx="3429000" cy="1409700"/>
        </p:xfrm>
        <a:graphic>
          <a:graphicData uri="http://schemas.openxmlformats.org/drawingml/2006/table">
            <a:tbl>
              <a:tblPr/>
              <a:tblGrid>
                <a:gridCol w="685800"/>
                <a:gridCol w="685800"/>
                <a:gridCol w="685800"/>
                <a:gridCol w="685800"/>
                <a:gridCol w="685800"/>
              </a:tblGrid>
              <a:tr h="198120">
                <a:tc>
                  <a:txBody>
                    <a:bodyPr/>
                    <a:lstStyle/>
                    <a:p>
                      <a:pPr algn="ctr" fontAlgn="b"/>
                      <a:r>
                        <a:rPr lang="ru-RU" sz="1800" b="0" i="0" u="none" strike="noStrike" dirty="0" smtClean="0">
                          <a:latin typeface="Times New Roman" panose="02020603050405020304"/>
                        </a:rPr>
                        <a:t>№</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dirty="0" err="1">
                          <a:latin typeface="Times New Roman" panose="02020603050405020304"/>
                        </a:rPr>
                        <a:t>Ru</a:t>
                      </a:r>
                      <a:endParaRPr lang="en-US"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Os</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800" b="0" i="0" u="none" strike="noStrike">
                          <a:latin typeface="Times New Roman" panose="02020603050405020304"/>
                        </a:rPr>
                        <a:t>Ir</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Всего</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M-30+</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4,37</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63,28</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33,26</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a:latin typeface="Times New Roman" panose="02020603050405020304"/>
                        </a:rPr>
                        <a:t>100,91</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M-78+</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15,66</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71,61</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14,14</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latin typeface="Times New Roman" panose="02020603050405020304"/>
                        </a:rPr>
                        <a:t>101,41</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T-08+</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0,73</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60,33</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dirty="0">
                          <a:latin typeface="Times New Roman" panose="02020603050405020304"/>
                        </a:rPr>
                        <a:t>38,66</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latin typeface="Times New Roman" panose="02020603050405020304"/>
                        </a:rPr>
                        <a:t>99,72</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120">
                <a:tc>
                  <a:txBody>
                    <a:bodyPr/>
                    <a:lstStyle/>
                    <a:p>
                      <a:pPr algn="ctr" fontAlgn="b"/>
                      <a:r>
                        <a:rPr lang="en-US" sz="1800" b="0" i="0" u="none" strike="noStrike">
                          <a:latin typeface="Times New Roman" panose="02020603050405020304"/>
                        </a:rPr>
                        <a:t>T-20+</a:t>
                      </a:r>
                      <a:endParaRPr lang="en-US"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2,29</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61,17</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800" b="0" i="0" u="none" strike="noStrike">
                          <a:latin typeface="Times New Roman" panose="02020603050405020304"/>
                        </a:rPr>
                        <a:t>34,98</a:t>
                      </a:r>
                      <a:endParaRPr lang="ru-RU" sz="1800" b="0" i="0" u="none" strike="noStrike">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800" b="0" i="0" u="none" strike="noStrike" dirty="0">
                          <a:latin typeface="Times New Roman" panose="02020603050405020304"/>
                        </a:rPr>
                        <a:t>98,44</a:t>
                      </a:r>
                      <a:endParaRPr lang="ru-RU" sz="1800" b="0" i="0" u="none" strike="noStrike" dirty="0">
                        <a:latin typeface="Times New Roman" panose="02020603050405020304"/>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1"/>
          <a:srcRect/>
          <a:stretch>
            <a:fillRect/>
          </a:stretch>
        </p:blipFill>
        <p:spPr bwMode="auto">
          <a:xfrm>
            <a:off x="-37325" y="1129005"/>
            <a:ext cx="7103426" cy="5728996"/>
          </a:xfrm>
          <a:prstGeom prst="rect">
            <a:avLst/>
          </a:prstGeom>
          <a:noFill/>
          <a:ln w="9525">
            <a:noFill/>
            <a:miter lim="800000"/>
            <a:headEnd/>
            <a:tailEnd/>
          </a:ln>
          <a:effectLst/>
        </p:spPr>
      </p:pic>
      <p:sp>
        <p:nvSpPr>
          <p:cNvPr id="2" name="Заголовок 1"/>
          <p:cNvSpPr>
            <a:spLocks noGrp="1"/>
          </p:cNvSpPr>
          <p:nvPr>
            <p:ph type="title"/>
          </p:nvPr>
        </p:nvSpPr>
        <p:spPr>
          <a:xfrm>
            <a:off x="0" y="0"/>
            <a:ext cx="12192000" cy="773210"/>
          </a:xfrm>
        </p:spPr>
        <p:txBody>
          <a:bodyPr/>
          <a:lstStyle/>
          <a:p>
            <a:pPr algn="ctr"/>
            <a:r>
              <a:rPr lang="ru-RU" sz="2800" dirty="0" smtClean="0"/>
              <a:t>Платиноиды </a:t>
            </a:r>
            <a:r>
              <a:rPr lang="ru-RU" sz="2800" dirty="0" err="1" smtClean="0"/>
              <a:t>Миасской</a:t>
            </a:r>
            <a:r>
              <a:rPr lang="ru-RU" sz="2800" dirty="0" smtClean="0"/>
              <a:t> группы россыпей</a:t>
            </a:r>
            <a:r>
              <a:rPr lang="en-US" altLang="ru-RU" sz="2800" dirty="0" smtClean="0"/>
              <a:t> (</a:t>
            </a:r>
            <a:r>
              <a:rPr lang="ru-RU" altLang="en-US" sz="2800" dirty="0" smtClean="0"/>
              <a:t>Зайков и др., 2016)</a:t>
            </a:r>
            <a:endParaRPr lang="ru-RU" altLang="en-US" sz="2800" dirty="0" smtClean="0"/>
          </a:p>
        </p:txBody>
      </p:sp>
      <p:sp>
        <p:nvSpPr>
          <p:cNvPr id="5" name="Содержимое 4"/>
          <p:cNvSpPr>
            <a:spLocks noGrp="1"/>
          </p:cNvSpPr>
          <p:nvPr>
            <p:ph idx="1"/>
          </p:nvPr>
        </p:nvSpPr>
        <p:spPr>
          <a:xfrm>
            <a:off x="6988639" y="1069846"/>
            <a:ext cx="5085184" cy="2783697"/>
          </a:xfrm>
        </p:spPr>
        <p:txBody>
          <a:bodyPr>
            <a:normAutofit fontScale="92500" lnSpcReduction="20000"/>
          </a:bodyPr>
          <a:lstStyle/>
          <a:p>
            <a:pPr>
              <a:buNone/>
            </a:pPr>
            <a:r>
              <a:rPr lang="ru-RU" sz="2000" dirty="0" smtClean="0">
                <a:latin typeface="Times New Roman" panose="02020603050405020304" pitchFamily="18" charset="0"/>
                <a:cs typeface="Times New Roman" panose="02020603050405020304" pitchFamily="18" charset="0"/>
              </a:rPr>
              <a:t>Соотношение </a:t>
            </a:r>
            <a:r>
              <a:rPr lang="ru-RU" sz="2000" dirty="0" err="1" smtClean="0">
                <a:latin typeface="Times New Roman" panose="02020603050405020304" pitchFamily="18" charset="0"/>
                <a:cs typeface="Times New Roman" panose="02020603050405020304" pitchFamily="18" charset="0"/>
              </a:rPr>
              <a:t>Os</a:t>
            </a:r>
            <a:r>
              <a:rPr lang="ru-RU" sz="2000" dirty="0" smtClean="0">
                <a:latin typeface="Times New Roman" panose="02020603050405020304" pitchFamily="18" charset="0"/>
                <a:cs typeface="Times New Roman" panose="02020603050405020304" pitchFamily="18" charset="0"/>
              </a:rPr>
              <a:t>, </a:t>
            </a:r>
            <a:r>
              <a:rPr lang="ru-RU" sz="2000" dirty="0" err="1" smtClean="0">
                <a:latin typeface="Times New Roman" panose="02020603050405020304" pitchFamily="18" charset="0"/>
                <a:cs typeface="Times New Roman" panose="02020603050405020304" pitchFamily="18" charset="0"/>
              </a:rPr>
              <a:t>Ir</a:t>
            </a:r>
            <a:r>
              <a:rPr lang="ru-RU" sz="2000" dirty="0" smtClean="0">
                <a:latin typeface="Times New Roman" panose="02020603050405020304" pitchFamily="18" charset="0"/>
                <a:cs typeface="Times New Roman" panose="02020603050405020304" pitchFamily="18" charset="0"/>
              </a:rPr>
              <a:t> и </a:t>
            </a:r>
            <a:r>
              <a:rPr lang="ru-RU" sz="2000" dirty="0" err="1" smtClean="0">
                <a:latin typeface="Times New Roman" panose="02020603050405020304" pitchFamily="18" charset="0"/>
                <a:cs typeface="Times New Roman" panose="02020603050405020304" pitchFamily="18" charset="0"/>
              </a:rPr>
              <a:t>Ru</a:t>
            </a:r>
            <a:r>
              <a:rPr lang="ru-RU" sz="2000" dirty="0" smtClean="0">
                <a:latin typeface="Times New Roman" panose="02020603050405020304" pitchFamily="18" charset="0"/>
                <a:cs typeface="Times New Roman" panose="02020603050405020304" pitchFamily="18" charset="0"/>
              </a:rPr>
              <a:t> в МПГ из </a:t>
            </a:r>
            <a:r>
              <a:rPr lang="ru-RU" sz="2000" dirty="0" err="1" smtClean="0">
                <a:latin typeface="Times New Roman" panose="02020603050405020304" pitchFamily="18" charset="0"/>
                <a:cs typeface="Times New Roman" panose="02020603050405020304" pitchFamily="18" charset="0"/>
              </a:rPr>
              <a:t>Киалимской</a:t>
            </a:r>
            <a:r>
              <a:rPr lang="ru-RU" sz="2000" dirty="0" smtClean="0">
                <a:latin typeface="Times New Roman" panose="02020603050405020304" pitchFamily="18" charset="0"/>
                <a:cs typeface="Times New Roman" panose="02020603050405020304" pitchFamily="18" charset="0"/>
              </a:rPr>
              <a:t> (а) и </a:t>
            </a:r>
            <a:r>
              <a:rPr lang="ru-RU" sz="2000" dirty="0" err="1" smtClean="0">
                <a:latin typeface="Times New Roman" panose="02020603050405020304" pitchFamily="18" charset="0"/>
                <a:cs typeface="Times New Roman" panose="02020603050405020304" pitchFamily="18" charset="0"/>
              </a:rPr>
              <a:t>Малоиремельской</a:t>
            </a:r>
            <a:r>
              <a:rPr lang="ru-RU" sz="2000" dirty="0" smtClean="0">
                <a:latin typeface="Times New Roman" panose="02020603050405020304" pitchFamily="18" charset="0"/>
                <a:cs typeface="Times New Roman" panose="02020603050405020304" pitchFamily="18" charset="0"/>
              </a:rPr>
              <a:t> (б–г) россыпей.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а, б – минералы ЭПГ без включений;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в – минералы ЭПГ в срастании с </a:t>
            </a:r>
            <a:r>
              <a:rPr lang="ru-RU" sz="2000" dirty="0" err="1" smtClean="0">
                <a:latin typeface="Times New Roman" panose="02020603050405020304" pitchFamily="18" charset="0"/>
                <a:cs typeface="Times New Roman" panose="02020603050405020304" pitchFamily="18" charset="0"/>
              </a:rPr>
              <a:t>изоферроплатиной</a:t>
            </a:r>
            <a:r>
              <a:rPr lang="ru-RU" sz="2000" dirty="0" smtClean="0">
                <a:latin typeface="Times New Roman" panose="02020603050405020304" pitchFamily="18" charset="0"/>
                <a:cs typeface="Times New Roman" panose="02020603050405020304" pitchFamily="18" charset="0"/>
              </a:rPr>
              <a:t>; </a:t>
            </a:r>
            <a:endParaRPr lang="ru-RU" sz="2000" dirty="0" smtClean="0">
              <a:latin typeface="Times New Roman" panose="02020603050405020304" pitchFamily="18" charset="0"/>
              <a:cs typeface="Times New Roman" panose="02020603050405020304" pitchFamily="18" charset="0"/>
            </a:endParaRPr>
          </a:p>
          <a:p>
            <a:pPr>
              <a:buNone/>
            </a:pPr>
            <a:r>
              <a:rPr lang="ru-RU" sz="2000" dirty="0" smtClean="0">
                <a:latin typeface="Times New Roman" panose="02020603050405020304" pitchFamily="18" charset="0"/>
                <a:cs typeface="Times New Roman" panose="02020603050405020304" pitchFamily="18" charset="0"/>
              </a:rPr>
              <a:t>г – минералы ЭПГ в срастании с сульфидами и сульфоарсенидами ЭПГ. </a:t>
            </a:r>
            <a:endParaRPr lang="ru-RU" sz="2000" dirty="0" smtClean="0">
              <a:latin typeface="Times New Roman" panose="02020603050405020304" pitchFamily="18" charset="0"/>
              <a:cs typeface="Times New Roman" panose="02020603050405020304" pitchFamily="18" charset="0"/>
            </a:endParaRPr>
          </a:p>
          <a:p>
            <a:pPr>
              <a:buNone/>
            </a:pPr>
            <a:r>
              <a:rPr lang="ru-RU" sz="2000" dirty="0" err="1" smtClean="0">
                <a:latin typeface="Times New Roman" panose="02020603050405020304" pitchFamily="18" charset="0"/>
                <a:cs typeface="Times New Roman" panose="02020603050405020304" pitchFamily="18" charset="0"/>
              </a:rPr>
              <a:t>Ru</a:t>
            </a:r>
            <a:r>
              <a:rPr lang="ru-RU" sz="2000" dirty="0" smtClean="0">
                <a:latin typeface="Times New Roman" panose="02020603050405020304" pitchFamily="18" charset="0"/>
                <a:cs typeface="Times New Roman" panose="02020603050405020304" pitchFamily="18" charset="0"/>
              </a:rPr>
              <a:t> и </a:t>
            </a:r>
            <a:r>
              <a:rPr lang="ru-RU" sz="2000" dirty="0" err="1" smtClean="0">
                <a:latin typeface="Times New Roman" panose="02020603050405020304" pitchFamily="18" charset="0"/>
                <a:cs typeface="Times New Roman" panose="02020603050405020304" pitchFamily="18" charset="0"/>
              </a:rPr>
              <a:t>Os-Ru</a:t>
            </a:r>
            <a:r>
              <a:rPr lang="ru-RU" sz="2000" dirty="0" smtClean="0">
                <a:latin typeface="Times New Roman" panose="02020603050405020304" pitchFamily="18" charset="0"/>
                <a:cs typeface="Times New Roman" panose="02020603050405020304" pitchFamily="18" charset="0"/>
              </a:rPr>
              <a:t> – рутениевый и </a:t>
            </a:r>
            <a:r>
              <a:rPr lang="ru-RU" sz="2000" dirty="0" err="1" smtClean="0">
                <a:latin typeface="Times New Roman" panose="02020603050405020304" pitchFamily="18" charset="0"/>
                <a:cs typeface="Times New Roman" panose="02020603050405020304" pitchFamily="18" charset="0"/>
              </a:rPr>
              <a:t>осмий-рутениевый</a:t>
            </a:r>
            <a:r>
              <a:rPr lang="ru-RU" sz="2000" dirty="0" smtClean="0">
                <a:latin typeface="Times New Roman" panose="02020603050405020304" pitchFamily="18" charset="0"/>
                <a:cs typeface="Times New Roman" panose="02020603050405020304" pitchFamily="18" charset="0"/>
              </a:rPr>
              <a:t> тренды, соответственно.</a:t>
            </a:r>
            <a:endParaRPr lang="ru-RU" sz="2000" dirty="0">
              <a:latin typeface="Times New Roman" panose="02020603050405020304" pitchFamily="18" charset="0"/>
              <a:cs typeface="Times New Roman" panose="02020603050405020304" pitchFamily="18" charset="0"/>
            </a:endParaRPr>
          </a:p>
        </p:txBody>
      </p:sp>
      <p:sp>
        <p:nvSpPr>
          <p:cNvPr id="6" name="Содержимое 4"/>
          <p:cNvSpPr txBox="1"/>
          <p:nvPr/>
        </p:nvSpPr>
        <p:spPr>
          <a:xfrm>
            <a:off x="6453505" y="5266690"/>
            <a:ext cx="5738495" cy="1216025"/>
          </a:xfrm>
          <a:prstGeom prst="rect">
            <a:avLst/>
          </a:prstGeom>
        </p:spPr>
        <p:txBody>
          <a:bodyPr vert="horz" lIns="91440" tIns="45720" rIns="91440" bIns="45720" rtlCol="0">
            <a:normAutofit/>
          </a:bodyPr>
          <a:lstStyle/>
          <a:p>
            <a:pPr marL="228600" lvl="0" indent="-228600">
              <a:lnSpc>
                <a:spcPct val="90000"/>
              </a:lnSpc>
              <a:spcBef>
                <a:spcPts val="1000"/>
              </a:spcBef>
            </a:pPr>
            <a:r>
              <a:rPr kumimoji="0" lang="ru-RU" sz="20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Зайков</a:t>
            </a:r>
            <a:r>
              <a:rPr lang="ru-RU" sz="1600" dirty="0" smtClean="0">
                <a:latin typeface="Times New Roman" panose="02020603050405020304" pitchFamily="18" charset="0"/>
                <a:cs typeface="Times New Roman" panose="02020603050405020304" pitchFamily="18" charset="0"/>
              </a:rPr>
              <a:t> В.В., </a:t>
            </a:r>
            <a:r>
              <a:rPr lang="ru-RU" sz="1600" dirty="0" err="1" smtClean="0">
                <a:latin typeface="Times New Roman" panose="02020603050405020304" pitchFamily="18" charset="0"/>
                <a:cs typeface="Times New Roman" panose="02020603050405020304" pitchFamily="18" charset="0"/>
              </a:rPr>
              <a:t>Мелекесцева</a:t>
            </a:r>
            <a:r>
              <a:rPr lang="ru-RU" sz="1600" dirty="0" smtClean="0">
                <a:latin typeface="Times New Roman" panose="02020603050405020304" pitchFamily="18" charset="0"/>
                <a:cs typeface="Times New Roman" panose="02020603050405020304" pitchFamily="18" charset="0"/>
              </a:rPr>
              <a:t> И.Ю., Котляров В.А., Зайкова</a:t>
            </a:r>
            <a:r>
              <a:rPr lang="en-US" altLang="ru-RU" sz="1600" dirty="0" smtClean="0">
                <a:latin typeface="Times New Roman" panose="02020603050405020304" pitchFamily="18" charset="0"/>
                <a:cs typeface="Times New Roman" panose="02020603050405020304" pitchFamily="18" charset="0"/>
              </a:rPr>
              <a:t> </a:t>
            </a:r>
            <a:r>
              <a:rPr lang="ru-RU" sz="1600" dirty="0" smtClean="0">
                <a:latin typeface="Times New Roman" panose="02020603050405020304" pitchFamily="18" charset="0"/>
                <a:cs typeface="Times New Roman" panose="02020603050405020304" pitchFamily="18" charset="0"/>
              </a:rPr>
              <a:t>Е.В., Крайнев Ю.Д. Сростки минералов ЭПГ в </a:t>
            </a:r>
            <a:r>
              <a:rPr lang="ru-RU" sz="1600" dirty="0" err="1" smtClean="0">
                <a:latin typeface="Times New Roman" panose="02020603050405020304" pitchFamily="18" charset="0"/>
                <a:cs typeface="Times New Roman" panose="02020603050405020304" pitchFamily="18" charset="0"/>
              </a:rPr>
              <a:t>Миасской</a:t>
            </a:r>
            <a:r>
              <a:rPr lang="ru-RU" sz="1600" dirty="0" smtClean="0">
                <a:latin typeface="Times New Roman" panose="02020603050405020304" pitchFamily="18" charset="0"/>
                <a:cs typeface="Times New Roman" panose="02020603050405020304" pitchFamily="18" charset="0"/>
              </a:rPr>
              <a:t> россыпной зоне (Южный Урал) и их коренные источники // Минералогия, 2016, №4, с. 31-47</a:t>
            </a:r>
            <a:endParaRPr kumimoji="0" lang="ru-RU" sz="20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3" name="Замещающий номер слайда 2"/>
          <p:cNvSpPr>
            <a:spLocks noGrp="1"/>
          </p:cNvSpPr>
          <p:nvPr>
            <p:ph type="sldNum" sz="quarter" idx="12"/>
          </p:nvPr>
        </p:nvSpPr>
        <p:spPr/>
        <p:txBody>
          <a:bodyPr/>
          <a:p>
            <a:fld id="{56FA42C7-30A1-4F53-AB79-1E47B09DE456}" type="slidenum">
              <a:rPr lang="ru-RU" smtClean="0"/>
            </a:fld>
            <a:endParaRPr lang="ru-RU"/>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TABLE_ENDDRAG_ORIGIN_RECT" val="562*223"/>
  <p:tag name="TABLE_ENDDRAG_RECT" val="261*304*562*223"/>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13906</Words>
  <Application>WPS Presentation</Application>
  <PresentationFormat>Произвольный</PresentationFormat>
  <Paragraphs>1312</Paragraphs>
  <Slides>28</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28</vt:i4>
      </vt:variant>
    </vt:vector>
  </HeadingPairs>
  <TitlesOfParts>
    <vt:vector size="39" baseType="lpstr">
      <vt:lpstr>Arial</vt:lpstr>
      <vt:lpstr>SimSun</vt:lpstr>
      <vt:lpstr>Wingdings</vt:lpstr>
      <vt:lpstr>Times New Roman</vt:lpstr>
      <vt:lpstr>Times New Roman</vt:lpstr>
      <vt:lpstr>Calibri Light</vt:lpstr>
      <vt:lpstr>Calibri</vt:lpstr>
      <vt:lpstr>Microsoft YaHei</vt:lpstr>
      <vt:lpstr>Arial Unicode MS</vt:lpstr>
      <vt:lpstr>Noto Sans</vt:lpstr>
      <vt:lpstr>Тема Office</vt:lpstr>
      <vt:lpstr>МИНЕРАЛЫ ПЛАТИНОВОЙ ГРУППЫ ИЗ ЗОЛОТОНОСНЫХ РОССЫПЕЙ ТАРЛАУ И МУРИНСКАЯ (Южный Урал)</vt:lpstr>
      <vt:lpstr>Расположение россыпей</vt:lpstr>
      <vt:lpstr>Строение россыпей</vt:lpstr>
      <vt:lpstr>Строение россыпей</vt:lpstr>
      <vt:lpstr>Общий вид зёрен платиноидов</vt:lpstr>
      <vt:lpstr>Самородный иридий</vt:lpstr>
      <vt:lpstr>Самородный рутений</vt:lpstr>
      <vt:lpstr>Самородный осмий</vt:lpstr>
      <vt:lpstr>Платиноиды Миасской группы россыпей</vt:lpstr>
      <vt:lpstr>Минералы платиновой группы в хромититах массивов Нурали и Крака</vt:lpstr>
      <vt:lpstr>PowerPoint 演示文稿</vt:lpstr>
      <vt:lpstr>Изоферроплатина</vt:lpstr>
      <vt:lpstr>Минералы платиновой группы в хромититах массивов Нурали и Крака</vt:lpstr>
      <vt:lpstr>PowerPoint 演示文稿</vt:lpstr>
      <vt:lpstr>Включения ЭПГ в платиноидах</vt:lpstr>
      <vt:lpstr>Примеры включений  ЭПГ в россыпных платиноидах мира Аляскинский тип вверху, Инагли внизу</vt:lpstr>
      <vt:lpstr>Включения в платиноидах Миасской группы россыпей</vt:lpstr>
      <vt:lpstr>Включения арсенидов ЭПГ в платиноидах</vt:lpstr>
      <vt:lpstr>Составы включений арсенидов ЭПГ</vt:lpstr>
      <vt:lpstr>PowerPoint 演示文稿</vt:lpstr>
      <vt:lpstr>Включения сульфидов родия</vt:lpstr>
      <vt:lpstr>Включения в платиноидах Миасской группы россыпей (Зайков и др., 2016)</vt:lpstr>
      <vt:lpstr>Включения минералов ультрамафитов</vt:lpstr>
      <vt:lpstr>Заключение</vt:lpstr>
      <vt:lpstr>Спасибо за внимание!</vt:lpstr>
      <vt:lpstr>Минералы платиновой группы в хромититах мантийного разреза Нурали</vt:lpstr>
      <vt:lpstr>Минералы платиновой группы в хромититах корового разреза Нурали</vt:lpstr>
      <vt:lpstr>Минералы платиновой группы в лерцолитах Северного Крака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ЛабРУД</dc:creator>
  <cp:lastModifiedBy>Ruslan</cp:lastModifiedBy>
  <cp:revision>242</cp:revision>
  <dcterms:created xsi:type="dcterms:W3CDTF">2023-08-25T12:24:00Z</dcterms:created>
  <dcterms:modified xsi:type="dcterms:W3CDTF">2026-04-21T22:38:36Z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55A93B6E25BD463FAAB2633C5897BE25_12</vt:lpwstr>
  </property>
  <property fmtid="{D5CDD505-2E9C-101B-9397-08002B2CF9AE}" pid="3" name="KSOProductBuildVer">
    <vt:lpwstr>1049-12.2.0.23196</vt:lpwstr>
  </property>
</Properties>
</file>