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74" r:id="rId4"/>
    <p:sldId id="275" r:id="rId5"/>
    <p:sldId id="261" r:id="rId6"/>
    <p:sldId id="286" r:id="rId7"/>
    <p:sldId id="267" r:id="rId8"/>
    <p:sldId id="283" r:id="rId9"/>
    <p:sldId id="264" r:id="rId10"/>
    <p:sldId id="263" r:id="rId11"/>
    <p:sldId id="284" r:id="rId12"/>
    <p:sldId id="288" r:id="rId13"/>
    <p:sldId id="285" r:id="rId14"/>
    <p:sldId id="289" r:id="rId15"/>
    <p:sldId id="291" r:id="rId16"/>
    <p:sldId id="266" r:id="rId17"/>
    <p:sldId id="277" r:id="rId18"/>
    <p:sldId id="276" r:id="rId19"/>
    <p:sldId id="268" r:id="rId20"/>
    <p:sldId id="270" r:id="rId21"/>
    <p:sldId id="287" r:id="rId22"/>
    <p:sldId id="290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ADAEE"/>
    <a:srgbClr val="D5D1D1"/>
    <a:srgbClr val="E3E1E1"/>
    <a:srgbClr val="008000"/>
    <a:srgbClr val="99CCFF"/>
    <a:srgbClr val="C5AA82"/>
    <a:srgbClr val="FF9933"/>
    <a:srgbClr val="00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85491-43CB-4EB4-AA6E-6F5409E8C96B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0DB88-8615-4BA1-8F2D-D40A9CC6CC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4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Магеллановы горы состоят из отдельных подводных вулканические постройки с плоскими вершинами , а также из крупных массивов, где несколько гор объединены общим основанием.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протяжении последних тридцати пяти лет район Магеллановых гор был объектом многочисленных научных экспедиций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4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Хочется</a:t>
            </a:r>
            <a:r>
              <a:rPr lang="ru-RU" baseline="0" dirty="0"/>
              <a:t> отметить, что оливин в этой породе почти нацело замещен на агрегат фаз (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смесь хлорита,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смектита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оксигидроксидов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железа)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результате подводного выветривания</a:t>
            </a:r>
            <a:r>
              <a:rPr lang="ru-RU" baseline="0" dirty="0"/>
              <a:t> и по текущему минеральному составу уже не является перидотитом. Из главных породообразующих минералов остались только </a:t>
            </a:r>
            <a:r>
              <a:rPr lang="ru-RU" baseline="0" dirty="0" err="1"/>
              <a:t>клинопироксен</a:t>
            </a:r>
            <a:r>
              <a:rPr lang="ru-RU" baseline="0" dirty="0"/>
              <a:t>, плагиоклаз и шпинель.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1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Хоть</a:t>
            </a:r>
            <a:r>
              <a:rPr lang="ru-RU" baseline="0" dirty="0"/>
              <a:t> мы и назвали эту породу </a:t>
            </a:r>
            <a:r>
              <a:rPr lang="ru-RU" baseline="0" dirty="0" err="1"/>
              <a:t>амфиболизированное</a:t>
            </a:r>
            <a:r>
              <a:rPr lang="ru-RU" baseline="0" dirty="0"/>
              <a:t> </a:t>
            </a:r>
            <a:r>
              <a:rPr lang="ru-RU" baseline="0" dirty="0" err="1"/>
              <a:t>габбро</a:t>
            </a:r>
            <a:r>
              <a:rPr lang="ru-RU" baseline="0" dirty="0"/>
              <a:t>, но почти весь амфибол заместился агрегатов фаз. Изредка в таких агрегатах встречается сохранившийся амфибол.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835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</a:t>
            </a:r>
            <a:r>
              <a:rPr lang="ru-RU" dirty="0" err="1"/>
              <a:t>Ti</a:t>
            </a:r>
            <a:r>
              <a:rPr lang="ru-RU" dirty="0"/>
              <a:t>-амфиболу в породах, </a:t>
            </a:r>
            <a:r>
              <a:rPr lang="ru-RU" dirty="0" err="1"/>
              <a:t>гайота</a:t>
            </a:r>
            <a:r>
              <a:rPr lang="ru-RU" dirty="0"/>
              <a:t> Говорова были получены </a:t>
            </a:r>
            <a:r>
              <a:rPr lang="ru-RU" dirty="0" err="1"/>
              <a:t>термобарометрические</a:t>
            </a:r>
            <a:r>
              <a:rPr lang="ru-RU" dirty="0"/>
              <a:t> оценки параметров его кристаллизации. Оценки глубины кристаллизации </a:t>
            </a:r>
            <a:r>
              <a:rPr lang="ru-RU" dirty="0" err="1"/>
              <a:t>Ti</a:t>
            </a:r>
            <a:r>
              <a:rPr lang="ru-RU" dirty="0"/>
              <a:t>-амфибола (в км) были получены по модели―плотность–глубина для среднего состава океанической литосферы.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7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00"/>
                </a:solidFill>
              </a:rPr>
              <a:t>В период до извержения магм из промежуточных очагов на уровне океанической коры на поверхность </a:t>
            </a:r>
            <a:r>
              <a:rPr lang="ru-RU" dirty="0" err="1">
                <a:solidFill>
                  <a:srgbClr val="FF0000"/>
                </a:solidFill>
              </a:rPr>
              <a:t>гайотов</a:t>
            </a:r>
            <a:r>
              <a:rPr lang="ru-RU" dirty="0">
                <a:solidFill>
                  <a:srgbClr val="FF0000"/>
                </a:solidFill>
              </a:rPr>
              <a:t> Говорова и Коцебу, амфибол (</a:t>
            </a:r>
            <a:r>
              <a:rPr lang="ru-RU" dirty="0" err="1">
                <a:solidFill>
                  <a:srgbClr val="FF0000"/>
                </a:solidFill>
              </a:rPr>
              <a:t>паргасит</a:t>
            </a:r>
            <a:r>
              <a:rPr lang="ru-RU" dirty="0">
                <a:solidFill>
                  <a:srgbClr val="FF0000"/>
                </a:solidFill>
              </a:rPr>
              <a:t> и </a:t>
            </a:r>
            <a:r>
              <a:rPr lang="ru-RU" dirty="0" err="1">
                <a:solidFill>
                  <a:srgbClr val="FF0000"/>
                </a:solidFill>
              </a:rPr>
              <a:t>Mg-гастингсит</a:t>
            </a:r>
            <a:r>
              <a:rPr lang="ru-RU" dirty="0">
                <a:solidFill>
                  <a:srgbClr val="FF0000"/>
                </a:solidFill>
              </a:rPr>
              <a:t>) 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00"/>
                </a:solidFill>
              </a:rPr>
              <a:t>ксенолитах верлита и </a:t>
            </a:r>
            <a:r>
              <a:rPr lang="ru-RU" dirty="0" err="1">
                <a:solidFill>
                  <a:srgbClr val="FF0000"/>
                </a:solidFill>
              </a:rPr>
              <a:t>габбро</a:t>
            </a:r>
            <a:r>
              <a:rPr lang="ru-RU" dirty="0">
                <a:solidFill>
                  <a:srgbClr val="FF0000"/>
                </a:solidFill>
              </a:rPr>
              <a:t> полностью заместился разными минерально-фазовыми агрегатами.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6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/>
              <a:t>По</a:t>
            </a:r>
            <a:r>
              <a:rPr lang="ru-RU" sz="1200" baseline="0" dirty="0"/>
              <a:t> результатам исследования ксенолитов с </a:t>
            </a:r>
            <a:r>
              <a:rPr lang="ru-RU" sz="1200" baseline="0" dirty="0" err="1"/>
              <a:t>гайота</a:t>
            </a:r>
            <a:r>
              <a:rPr lang="ru-RU" sz="1200" baseline="0" dirty="0"/>
              <a:t> Говорова, была предложена вот такая модель метасоматоза океанической литосферы под </a:t>
            </a:r>
            <a:r>
              <a:rPr lang="ru-RU" sz="1200" baseline="0" dirty="0" err="1"/>
              <a:t>гайотами</a:t>
            </a:r>
            <a:r>
              <a:rPr lang="ru-RU" sz="1200" baseline="0" dirty="0"/>
              <a:t>. Исследовав ксенолиты с </a:t>
            </a:r>
            <a:r>
              <a:rPr lang="ru-RU" sz="1200" baseline="0" dirty="0" err="1"/>
              <a:t>гайота</a:t>
            </a:r>
            <a:r>
              <a:rPr lang="ru-RU" sz="1200" baseline="0" dirty="0"/>
              <a:t> </a:t>
            </a:r>
            <a:r>
              <a:rPr lang="ru-RU" sz="1200" baseline="0" dirty="0" err="1"/>
              <a:t>Коцебу</a:t>
            </a:r>
            <a:r>
              <a:rPr lang="ru-RU" sz="1200" baseline="0" dirty="0"/>
              <a:t>, можно дополнить такую модель. </a:t>
            </a:r>
            <a:r>
              <a:rPr lang="ru-RU" sz="1200" dirty="0"/>
              <a:t>В результате метасоматоза океанической литосферы происходит полное замещение ортопироксена в первичном </a:t>
            </a:r>
            <a:r>
              <a:rPr lang="ru-RU" sz="1200" dirty="0" err="1"/>
              <a:t>лерцолите</a:t>
            </a:r>
            <a:r>
              <a:rPr lang="ru-RU" sz="1200" dirty="0"/>
              <a:t>, образование амфибола. результате просачивания через</a:t>
            </a:r>
          </a:p>
          <a:p>
            <a:pPr algn="just"/>
            <a:r>
              <a:rPr lang="ru-RU" sz="1200" dirty="0" err="1"/>
              <a:t>лерцолит</a:t>
            </a:r>
            <a:r>
              <a:rPr lang="ru-RU" sz="1200" dirty="0"/>
              <a:t> силикатных расплавов и/или флюидов ортопироксен был полностью замещен на</a:t>
            </a:r>
          </a:p>
          <a:p>
            <a:pPr algn="just"/>
            <a:r>
              <a:rPr lang="ru-RU" sz="1200" dirty="0"/>
              <a:t>минеральную ассоциацию клинопироксена, шпинели и </a:t>
            </a:r>
            <a:r>
              <a:rPr lang="ru-RU" sz="1200" dirty="0" err="1"/>
              <a:t>паргасита</a:t>
            </a:r>
            <a:r>
              <a:rPr lang="ru-RU" sz="1200" dirty="0"/>
              <a:t>. Над областью―</a:t>
            </a:r>
            <a:r>
              <a:rPr lang="ru-RU" sz="1200" dirty="0" err="1"/>
              <a:t>верлитизации</a:t>
            </a:r>
            <a:r>
              <a:rPr lang="ru-RU" sz="1200" dirty="0"/>
              <a:t> </a:t>
            </a:r>
            <a:r>
              <a:rPr lang="ru-RU" sz="1200" dirty="0" err="1"/>
              <a:t>лерцолита</a:t>
            </a:r>
            <a:r>
              <a:rPr lang="ru-RU" sz="1200" dirty="0"/>
              <a:t> в океанической литосфере под </a:t>
            </a:r>
            <a:r>
              <a:rPr lang="ru-RU" sz="1200" dirty="0" err="1"/>
              <a:t>гайотами</a:t>
            </a:r>
            <a:r>
              <a:rPr lang="ru-RU" sz="1200" dirty="0"/>
              <a:t> Говорова и Коцебу,</a:t>
            </a:r>
          </a:p>
          <a:p>
            <a:pPr algn="just"/>
            <a:r>
              <a:rPr lang="ru-RU" sz="1200" dirty="0"/>
              <a:t>вероятно, находятся амфибол-</a:t>
            </a:r>
            <a:r>
              <a:rPr lang="ru-RU" sz="1200" dirty="0" err="1"/>
              <a:t>клинопироксеновые</a:t>
            </a:r>
            <a:r>
              <a:rPr lang="ru-RU" sz="1200" dirty="0"/>
              <a:t> мантийные метасоматические жилы.</a:t>
            </a:r>
          </a:p>
          <a:p>
            <a:pPr algn="just"/>
            <a:r>
              <a:rPr lang="ru-RU" sz="1200" dirty="0"/>
              <a:t>По мере выноса ксенолитов такой литосферы, амфибол распадается на смесь фаз в нестабильных для него условиях в промежуточных магматических  камерах.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0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8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Плюмовая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модель в геологии описывает мантийные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вертикальные потоки аномально горячей породы, поднимающиеся из глубин мантии, вплоть до границы с ядром.  Классический пример — Гавайский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хребет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океанская плита движется, 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остаётся на месте, последовательно прожигая кору и создавая цепочку вулканов, возраст которых закономерно увеличивается от действующего вулкана к потухшим.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8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4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Модель петит-спот вулканизма</a:t>
            </a:r>
            <a:r>
              <a:rPr lang="ru-RU" baseline="0" dirty="0"/>
              <a:t> </a:t>
            </a:r>
            <a:r>
              <a:rPr lang="ru-RU" sz="1200" dirty="0"/>
              <a:t>существует более 20 лет, была </a:t>
            </a:r>
            <a:r>
              <a:rPr lang="en-US" sz="1200" dirty="0"/>
              <a:t>[Hirano]</a:t>
            </a:r>
            <a:r>
              <a:rPr lang="ru-RU" sz="1200" dirty="0"/>
              <a:t>, но особо о ней мало кто знает. Петит-спот</a:t>
            </a:r>
            <a:r>
              <a:rPr lang="ru-RU" sz="1200" baseline="0" dirty="0"/>
              <a:t> вулканизм не связан с деятельностью </a:t>
            </a:r>
            <a:r>
              <a:rPr lang="ru-RU" sz="1200" baseline="0" dirty="0" err="1"/>
              <a:t>плюма</a:t>
            </a:r>
            <a:r>
              <a:rPr lang="ru-RU" sz="1200" baseline="0" dirty="0"/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 концепции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вулканизма такова, что в процессе субдукции мощная океаническая юрско-меловая литосфера Тихоокеанской плиты (более 100 км) испытывает хрупкие деформации, что приводит к образованию глубинных разломов, которые начинаются от уровня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(граница литосферы и астеносферы), в результате чего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астеносферное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вещество и перидотиты литосферы подвергаются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декомпрессионому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плавлению, а разломы выступали в качестве каналов для подъема щелочно-базальтовой магмы.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Такие вулканы могут иметь широкое распространение в океанах, а также они могли возникать на протяжении всего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фанерозоя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постепенно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субдуцируясь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внося обогащенную компоненту в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надсубдукционный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вулканизм. 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одель детально описана в многочисленных работах японских исследователей, но они изучали молодые петит-спот вулканы, которые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располагаются в ложе океана. Здесь же такие вулканы располагаются прямо на юрско-меловой срезанной вершине </a:t>
            </a:r>
            <a:r>
              <a:rPr lang="ru-RU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гайота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Альба, они были датированы и имеют миоценовые датировки.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7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Значительный вклад в исследование внесла команда АО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Южморгеология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(Россия), которая начиная с 1998 года в ходе ежегодных рейсов на протяжении двух десятилетий собрала обширный объем данных, включая батиметрию, драгирование и бурение пород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4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Ранее в амфибол-содержащих </a:t>
            </a:r>
            <a:r>
              <a:rPr lang="ru-RU" dirty="0" err="1"/>
              <a:t>трахибазальтах</a:t>
            </a:r>
            <a:r>
              <a:rPr lang="ru-RU" dirty="0"/>
              <a:t> </a:t>
            </a:r>
            <a:r>
              <a:rPr lang="ru-RU" dirty="0" err="1"/>
              <a:t>гайота</a:t>
            </a:r>
            <a:r>
              <a:rPr lang="ru-RU" dirty="0"/>
              <a:t> Говорова были впервые описаны ксенолиты амфибол-</a:t>
            </a:r>
            <a:r>
              <a:rPr lang="ru-RU" dirty="0" err="1"/>
              <a:t>шпинелевого</a:t>
            </a:r>
            <a:r>
              <a:rPr lang="ru-RU" dirty="0"/>
              <a:t> верлита и мантийные </a:t>
            </a:r>
            <a:r>
              <a:rPr lang="ru-RU" dirty="0" err="1"/>
              <a:t>ксенокристы</a:t>
            </a:r>
            <a:r>
              <a:rPr lang="ru-RU" dirty="0"/>
              <a:t> хром-диопсида со включениями </a:t>
            </a:r>
            <a:r>
              <a:rPr lang="ru-RU" dirty="0" err="1"/>
              <a:t>паргасита</a:t>
            </a:r>
            <a:r>
              <a:rPr lang="ru-RU" dirty="0"/>
              <a:t> (</a:t>
            </a:r>
            <a:r>
              <a:rPr lang="ru-RU" dirty="0" err="1"/>
              <a:t>Ti</a:t>
            </a:r>
            <a:r>
              <a:rPr lang="ru-RU" dirty="0"/>
              <a:t>-Al амфибола), а также необычные агрегаты фаз заместивших этот амфибол.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Амфибол является водосодержащим минералом, и для его образования в мантийных породах необходимо присутствие воды или других летучих веществ.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8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Среди вулканических пород, отобранных в пределах </a:t>
            </a:r>
            <a:r>
              <a:rPr lang="ru-RU" dirty="0" err="1"/>
              <a:t>гайота</a:t>
            </a:r>
            <a:r>
              <a:rPr lang="ru-RU" dirty="0"/>
              <a:t> Коцебу присутствуют </a:t>
            </a:r>
            <a:r>
              <a:rPr lang="ru-RU" dirty="0" err="1"/>
              <a:t>базаниты</a:t>
            </a:r>
            <a:r>
              <a:rPr lang="ru-RU" dirty="0"/>
              <a:t>. Их датировка </a:t>
            </a:r>
            <a:r>
              <a:rPr lang="ru-RU" dirty="0" err="1"/>
              <a:t>соответсвует</a:t>
            </a:r>
            <a:r>
              <a:rPr lang="ru-RU" dirty="0"/>
              <a:t> меловому периоды. В одном из таких образцов были обнаружены ксенолиты.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18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28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DB88-8615-4BA1-8F2D-D40A9CC6CC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6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2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8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4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3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9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5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1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74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C7B1-C606-445F-AF09-D1A6F658352A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EB62-0417-40BB-9C3A-4F5B02B10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vlasyuk@igc.irk.ru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rscf.ru/project/25-17-00128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doi.org/10.3390/geosciences14100252?urlappend=?utm_source=researchgate.net&amp;utm_medium=artic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EC6E93-FD43-44BD-8128-AB01D40A41D4}"/>
              </a:ext>
            </a:extLst>
          </p:cNvPr>
          <p:cNvSpPr/>
          <p:nvPr/>
        </p:nvSpPr>
        <p:spPr>
          <a:xfrm>
            <a:off x="1627219" y="2963972"/>
            <a:ext cx="9055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Ксенолиты перидотитов и </a:t>
            </a:r>
            <a:r>
              <a:rPr lang="ru-RU" sz="2400" b="1" dirty="0" err="1"/>
              <a:t>габбро</a:t>
            </a:r>
            <a:r>
              <a:rPr lang="ru-RU" sz="2400" b="1" dirty="0"/>
              <a:t> из океанической литосферы и коры в </a:t>
            </a:r>
            <a:r>
              <a:rPr lang="ru-RU" sz="2400" b="1" dirty="0" err="1"/>
              <a:t>базаните</a:t>
            </a:r>
            <a:r>
              <a:rPr lang="ru-RU" sz="2400" b="1" dirty="0"/>
              <a:t> </a:t>
            </a:r>
            <a:r>
              <a:rPr lang="ru-RU" sz="2400" b="1" dirty="0" err="1"/>
              <a:t>гайота</a:t>
            </a:r>
            <a:r>
              <a:rPr lang="ru-RU" sz="2400" b="1" dirty="0"/>
              <a:t> </a:t>
            </a:r>
            <a:r>
              <a:rPr lang="ru-RU" sz="2400" b="1" dirty="0" err="1"/>
              <a:t>Коцебу</a:t>
            </a:r>
            <a:r>
              <a:rPr lang="ru-RU" sz="2400" b="1" dirty="0"/>
              <a:t> (Магеллановы горы, Тихий океан)</a:t>
            </a:r>
            <a:endParaRPr lang="ru-RU" sz="2400" b="1" cap="all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E9972F-B9B5-41F8-8A91-209F8AB23E7D}"/>
              </a:ext>
            </a:extLst>
          </p:cNvPr>
          <p:cNvSpPr/>
          <p:nvPr/>
        </p:nvSpPr>
        <p:spPr>
          <a:xfrm>
            <a:off x="5788374" y="4457343"/>
            <a:ext cx="64918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И.А. Власюк</a:t>
            </a:r>
            <a:r>
              <a:rPr lang="ru-RU" b="1" i="1" baseline="30000" dirty="0"/>
              <a:t>1</a:t>
            </a:r>
            <a:r>
              <a:rPr lang="ru-RU" b="1" i="1" dirty="0"/>
              <a:t>, И.С. Перетяжко</a:t>
            </a:r>
            <a:r>
              <a:rPr lang="ru-RU" b="1" i="1" baseline="30000" dirty="0"/>
              <a:t>1</a:t>
            </a:r>
            <a:r>
              <a:rPr lang="ru-RU" b="1" i="1" dirty="0"/>
              <a:t>, Е.А. Савина</a:t>
            </a:r>
            <a:r>
              <a:rPr lang="ru-RU" b="1" i="1" baseline="30000" dirty="0"/>
              <a:t>1</a:t>
            </a:r>
            <a:r>
              <a:rPr lang="ru-RU" b="1" i="1" dirty="0"/>
              <a:t>, В.Е. Глушкова</a:t>
            </a:r>
            <a:r>
              <a:rPr lang="ru-RU" b="1" i="1" baseline="30000" dirty="0"/>
              <a:t>1</a:t>
            </a:r>
            <a:endParaRPr lang="ru-RU" dirty="0"/>
          </a:p>
          <a:p>
            <a:r>
              <a:rPr lang="ru-RU" i="1" baseline="30000" dirty="0"/>
              <a:t>1 </a:t>
            </a:r>
            <a:r>
              <a:rPr lang="ru-RU" i="1" dirty="0"/>
              <a:t>– Институт геохимии им. А.П. Виноградова СО РАН, г. Иркутск, </a:t>
            </a:r>
            <a:r>
              <a:rPr lang="en-US" i="1" dirty="0" err="1">
                <a:hlinkClick r:id="rId2"/>
              </a:rPr>
              <a:t>vlasyuk</a:t>
            </a:r>
            <a:r>
              <a:rPr lang="ru-RU" i="1" dirty="0">
                <a:hlinkClick r:id="rId2"/>
              </a:rPr>
              <a:t>@</a:t>
            </a:r>
            <a:r>
              <a:rPr lang="en-US" i="1" dirty="0" err="1">
                <a:hlinkClick r:id="rId2"/>
              </a:rPr>
              <a:t>igc</a:t>
            </a:r>
            <a:r>
              <a:rPr lang="ru-RU" i="1" dirty="0">
                <a:hlinkClick r:id="rId2"/>
              </a:rPr>
              <a:t>.</a:t>
            </a:r>
            <a:r>
              <a:rPr lang="en-US" i="1" dirty="0">
                <a:hlinkClick r:id="rId2"/>
              </a:rPr>
              <a:t>irk</a:t>
            </a:r>
            <a:r>
              <a:rPr lang="ru-RU" i="1" dirty="0">
                <a:hlinkClick r:id="rId2"/>
              </a:rPr>
              <a:t>.</a:t>
            </a:r>
            <a:r>
              <a:rPr lang="en-US" i="1" dirty="0" err="1">
                <a:hlinkClick r:id="rId2"/>
              </a:rPr>
              <a:t>ru</a:t>
            </a:r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190178" y="6227712"/>
            <a:ext cx="39290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ea typeface="Calibri" pitchFamily="34" charset="0"/>
                <a:cs typeface="Times New Roman" pitchFamily="18" charset="0"/>
              </a:rPr>
              <a:t>20-24 апреля,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ea typeface="Calibri" pitchFamily="34" charset="0"/>
                <a:cs typeface="Times New Roman" pitchFamily="18" charset="0"/>
              </a:rPr>
              <a:t>г. Миасс, 2026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85038-5BD3-49EE-B9D8-20337ACA8E0E}"/>
              </a:ext>
            </a:extLst>
          </p:cNvPr>
          <p:cNvSpPr txBox="1"/>
          <p:nvPr/>
        </p:nvSpPr>
        <p:spPr>
          <a:xfrm>
            <a:off x="2708455" y="65387"/>
            <a:ext cx="6892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XXXII молодежная научная школа</a:t>
            </a:r>
            <a:br>
              <a:rPr lang="ru-RU" b="1" dirty="0"/>
            </a:br>
            <a:r>
              <a:rPr lang="ru-RU" b="1" dirty="0"/>
              <a:t>«Металлогения древних и современных океанов-2026»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D6ECAA-F59F-44FC-814F-0BEB4304F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81" y="908344"/>
            <a:ext cx="2080776" cy="1581318"/>
          </a:xfrm>
          <a:prstGeom prst="rect">
            <a:avLst/>
          </a:prstGeom>
        </p:spPr>
      </p:pic>
      <p:pic>
        <p:nvPicPr>
          <p:cNvPr id="1028" name="Picture 4" descr="Южно-Уральский федеральный научный центр минералогии и геоэкологии –  Официальный сайт Южно-Уральского федерального научного центра минералогии и  геоэкологии УрО Р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21" y="828359"/>
            <a:ext cx="1555594" cy="1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XX юбилейная молодежная научная школа «Металлогения древних и современных  океанов-2024.">
            <a:extLst>
              <a:ext uri="{FF2B5EF4-FFF2-40B4-BE49-F238E27FC236}">
                <a16:creationId xmlns:a16="http://schemas.microsoft.com/office/drawing/2014/main" id="{7C576985-07AB-8F25-26B3-85A4AD1B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" b="98641" l="1717" r="89698">
                        <a14:foregroundMark x1="34131" y1="78872" x2="40947" y2="75679"/>
                        <a14:foregroundMark x1="36004" y1="90965" x2="34131" y2="95041"/>
                        <a14:foregroundMark x1="45265" y1="98234" x2="37825" y2="96671"/>
                        <a14:foregroundMark x1="51405" y1="8764" x2="48959" y2="7948"/>
                        <a14:foregroundMark x1="51665" y1="3261" x2="52393" y2="476"/>
                        <a14:foregroundMark x1="6920" y1="96264" x2="6087" y2="95788"/>
                        <a14:foregroundMark x1="2237" y1="98641" x2="1717" y2="98641"/>
                        <a14:foregroundMark x1="58325" y1="76223" x2="51197" y2="76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45" y="1095132"/>
            <a:ext cx="1575388" cy="12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6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6CE34-8AFC-8D60-CC7F-4BC1C2BD9449}"/>
              </a:ext>
            </a:extLst>
          </p:cNvPr>
          <p:cNvSpPr txBox="1"/>
          <p:nvPr/>
        </p:nvSpPr>
        <p:spPr>
          <a:xfrm>
            <a:off x="707783" y="142630"/>
            <a:ext cx="1100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пределах </a:t>
            </a:r>
            <a:r>
              <a:rPr lang="ru-RU" dirty="0" err="1"/>
              <a:t>гайота</a:t>
            </a:r>
            <a:r>
              <a:rPr lang="ru-RU" dirty="0"/>
              <a:t> </a:t>
            </a:r>
            <a:r>
              <a:rPr lang="ru-RU" b="1" dirty="0"/>
              <a:t>Коцебу</a:t>
            </a:r>
            <a:r>
              <a:rPr lang="ru-RU" dirty="0"/>
              <a:t> были обнаружены </a:t>
            </a:r>
            <a:r>
              <a:rPr lang="ru-RU" dirty="0" err="1"/>
              <a:t>базаниты</a:t>
            </a:r>
            <a:r>
              <a:rPr lang="ru-RU" dirty="0"/>
              <a:t> с ксенолитами </a:t>
            </a:r>
            <a:r>
              <a:rPr lang="ru-RU" b="1" dirty="0">
                <a:solidFill>
                  <a:srgbClr val="993300"/>
                </a:solidFill>
              </a:rPr>
              <a:t>перидотита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(океаническая литосфера), </a:t>
            </a:r>
            <a:r>
              <a:rPr lang="ru-RU" dirty="0" err="1"/>
              <a:t>ксенокристами</a:t>
            </a:r>
            <a:r>
              <a:rPr lang="ru-RU" dirty="0"/>
              <a:t> клинопироксена, плагиоклаза, оливина, а также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ксенолиты</a:t>
            </a:r>
            <a:r>
              <a:rPr lang="ru-RU" dirty="0">
                <a:solidFill>
                  <a:srgbClr val="993300"/>
                </a:solidFill>
              </a:rPr>
              <a:t> </a:t>
            </a:r>
            <a:r>
              <a:rPr lang="ru-RU" b="1" dirty="0" err="1">
                <a:solidFill>
                  <a:srgbClr val="993300"/>
                </a:solidFill>
              </a:rPr>
              <a:t>габбро</a:t>
            </a:r>
            <a:r>
              <a:rPr lang="ru-RU" dirty="0">
                <a:solidFill>
                  <a:srgbClr val="993300"/>
                </a:solidFill>
              </a:rPr>
              <a:t> </a:t>
            </a:r>
            <a:r>
              <a:rPr lang="ru-RU" dirty="0"/>
              <a:t>(океаническая кора)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ACF04-1313-7DD2-2EFB-51B029A8B125}"/>
              </a:ext>
            </a:extLst>
          </p:cNvPr>
          <p:cNvSpPr txBox="1"/>
          <p:nvPr/>
        </p:nvSpPr>
        <p:spPr>
          <a:xfrm>
            <a:off x="2346936" y="5811294"/>
            <a:ext cx="7727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Детальное исследование таких ксенолитов дает множество информации о </a:t>
            </a:r>
            <a:r>
              <a:rPr lang="en-US" dirty="0">
                <a:solidFill>
                  <a:srgbClr val="008000"/>
                </a:solidFill>
              </a:rPr>
              <a:t>P-T</a:t>
            </a:r>
            <a:r>
              <a:rPr lang="ru-RU" dirty="0">
                <a:solidFill>
                  <a:srgbClr val="008000"/>
                </a:solidFill>
              </a:rPr>
              <a:t> условиях формирования минералов, минеральных парагенезисах, процессах, которые происходили в </a:t>
            </a:r>
            <a:r>
              <a:rPr lang="ru-RU" b="1" dirty="0">
                <a:solidFill>
                  <a:srgbClr val="993300"/>
                </a:solidFill>
              </a:rPr>
              <a:t>океанической литосфере </a:t>
            </a:r>
            <a:r>
              <a:rPr lang="ru-RU" dirty="0">
                <a:solidFill>
                  <a:srgbClr val="008000"/>
                </a:solidFill>
              </a:rPr>
              <a:t>под </a:t>
            </a:r>
            <a:r>
              <a:rPr lang="ru-RU" dirty="0" err="1">
                <a:solidFill>
                  <a:srgbClr val="008000"/>
                </a:solidFill>
              </a:rPr>
              <a:t>гайотами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61AB85-23B0-2B9F-FC57-9E3C425B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"/>
          <a:stretch>
            <a:fillRect/>
          </a:stretch>
        </p:blipFill>
        <p:spPr>
          <a:xfrm>
            <a:off x="494037" y="1227585"/>
            <a:ext cx="11433551" cy="456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38FD9-53EC-ABDD-9E9F-5EC3BEFE6ECA}"/>
              </a:ext>
            </a:extLst>
          </p:cNvPr>
          <p:cNvSpPr txBox="1"/>
          <p:nvPr/>
        </p:nvSpPr>
        <p:spPr>
          <a:xfrm>
            <a:off x="11773296" y="642449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548" y="840013"/>
            <a:ext cx="124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Перидотит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757" y="840013"/>
            <a:ext cx="86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Габбро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200149" y="837451"/>
            <a:ext cx="145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Ксенокристы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867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D82C9525-F9CE-D4AD-3A6E-3FE4B439B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407" y="4739752"/>
            <a:ext cx="10448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Ксенолит </a:t>
            </a:r>
            <a:r>
              <a:rPr lang="ru-RU" altLang="ru-RU" sz="14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плагиоклазсодержащего</a:t>
            </a:r>
            <a:r>
              <a:rPr lang="ru-RU" alt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шпинелевого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верлита (А-В) в базаните. А = фото, базанит с ксенолитом. Б-В =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изображения.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Cpx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клинопироксен,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ӧ =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рёнит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плагиоклаз,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агрегат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иддингсита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 оливину,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шпинель (герцинит), </a:t>
            </a:r>
            <a:r>
              <a:rPr lang="en-US" alt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Tm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титаномагнетит.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F57A8F-D315-1A14-D3F8-4BC8255E4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1679"/>
          <a:stretch>
            <a:fillRect/>
          </a:stretch>
        </p:blipFill>
        <p:spPr>
          <a:xfrm>
            <a:off x="674702" y="568171"/>
            <a:ext cx="10949675" cy="4003487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E49C39-2523-5B21-2DEA-144E7C2D4D2E}"/>
              </a:ext>
            </a:extLst>
          </p:cNvPr>
          <p:cNvSpPr txBox="1"/>
          <p:nvPr/>
        </p:nvSpPr>
        <p:spPr>
          <a:xfrm>
            <a:off x="745958" y="5473005"/>
            <a:ext cx="10878419" cy="1200329"/>
          </a:xfrm>
          <a:prstGeom prst="rect">
            <a:avLst/>
          </a:prstGeom>
          <a:solidFill>
            <a:srgbClr val="CADAEE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Ксенолиты перидотита (</a:t>
            </a:r>
            <a:r>
              <a:rPr lang="en-US" dirty="0"/>
              <a:t>A-B)</a:t>
            </a:r>
            <a:r>
              <a:rPr lang="ru-RU" dirty="0"/>
              <a:t> состоят из агрегата </a:t>
            </a:r>
            <a:r>
              <a:rPr lang="ru-RU" dirty="0" err="1"/>
              <a:t>иддингсита</a:t>
            </a:r>
            <a:r>
              <a:rPr lang="ru-RU" dirty="0"/>
              <a:t>, </a:t>
            </a:r>
            <a:r>
              <a:rPr lang="ru-RU" dirty="0" err="1"/>
              <a:t>клинопироксена</a:t>
            </a:r>
            <a:r>
              <a:rPr lang="en-US" dirty="0"/>
              <a:t> (</a:t>
            </a:r>
            <a:r>
              <a:rPr lang="ru-RU" dirty="0"/>
              <a:t>диопсид 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=0,26 </a:t>
            </a:r>
            <a:r>
              <a:rPr lang="ru-RU" dirty="0" err="1"/>
              <a:t>мас</a:t>
            </a:r>
            <a:r>
              <a:rPr lang="ru-RU" dirty="0"/>
              <a:t>.</a:t>
            </a:r>
            <a:r>
              <a:rPr lang="en-US" dirty="0"/>
              <a:t>%)</a:t>
            </a:r>
            <a:r>
              <a:rPr lang="ru-RU" dirty="0"/>
              <a:t> ± плагиоклаза</a:t>
            </a:r>
            <a:r>
              <a:rPr lang="en-US" dirty="0"/>
              <a:t> (An</a:t>
            </a:r>
            <a:r>
              <a:rPr lang="en-US" baseline="-25000" dirty="0"/>
              <a:t>70</a:t>
            </a:r>
            <a:r>
              <a:rPr lang="en-US" dirty="0"/>
              <a:t>)</a:t>
            </a:r>
            <a:r>
              <a:rPr lang="ru-RU" dirty="0"/>
              <a:t>, содержат сростки (50–200 мкм) </a:t>
            </a:r>
            <a:r>
              <a:rPr lang="ru-RU" dirty="0" err="1"/>
              <a:t>пикроильменита</a:t>
            </a:r>
            <a:r>
              <a:rPr lang="ru-RU" dirty="0"/>
              <a:t> и </a:t>
            </a:r>
            <a:r>
              <a:rPr lang="en-US" dirty="0"/>
              <a:t>Cr</a:t>
            </a:r>
            <a:r>
              <a:rPr lang="ru-RU" dirty="0"/>
              <a:t>-</a:t>
            </a:r>
            <a:r>
              <a:rPr lang="ru-RU" dirty="0" err="1"/>
              <a:t>герцинита</a:t>
            </a:r>
            <a:r>
              <a:rPr lang="ru-RU" dirty="0"/>
              <a:t> (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=</a:t>
            </a:r>
            <a:r>
              <a:rPr lang="ru-RU" dirty="0"/>
              <a:t>4,88</a:t>
            </a:r>
            <a:r>
              <a:rPr lang="en-US" dirty="0"/>
              <a:t> </a:t>
            </a:r>
            <a:r>
              <a:rPr lang="ru-RU" dirty="0" err="1"/>
              <a:t>мас</a:t>
            </a:r>
            <a:r>
              <a:rPr lang="ru-RU" dirty="0"/>
              <a:t>.</a:t>
            </a:r>
            <a:r>
              <a:rPr lang="en-US" dirty="0"/>
              <a:t>%</a:t>
            </a:r>
            <a:r>
              <a:rPr lang="ru-RU" dirty="0"/>
              <a:t>), по которым развивается титаномагнетит</a:t>
            </a:r>
            <a:r>
              <a:rPr lang="en-US" dirty="0"/>
              <a:t>, </a:t>
            </a:r>
            <a:r>
              <a:rPr lang="ru-RU" dirty="0"/>
              <a:t>а также </a:t>
            </a:r>
            <a:r>
              <a:rPr lang="ru-RU" dirty="0">
                <a:solidFill>
                  <a:srgbClr val="993300"/>
                </a:solidFill>
              </a:rPr>
              <a:t>агрегата фаз, заместивших  амфибол</a:t>
            </a:r>
            <a:r>
              <a:rPr lang="ru-RU" dirty="0"/>
              <a:t>, состоящих из </a:t>
            </a:r>
            <a:r>
              <a:rPr lang="ru-RU" dirty="0" err="1"/>
              <a:t>рёнита</a:t>
            </a:r>
            <a:r>
              <a:rPr lang="ru-RU" dirty="0"/>
              <a:t>, плагиоклаза, клинопироксена</a:t>
            </a:r>
            <a:r>
              <a:rPr lang="en-US" dirty="0"/>
              <a:t>,</a:t>
            </a:r>
            <a:r>
              <a:rPr lang="ru-RU" dirty="0"/>
              <a:t> титаномагнетита, оливина (</a:t>
            </a:r>
            <a:r>
              <a:rPr lang="en-US" dirty="0"/>
              <a:t>Mg#=50)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0F3FD-93A4-29FC-4A32-BE8E4DA9B325}"/>
              </a:ext>
            </a:extLst>
          </p:cNvPr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B2261-1B53-874D-FF2A-205CE1C51251}"/>
              </a:ext>
            </a:extLst>
          </p:cNvPr>
          <p:cNvSpPr txBox="1"/>
          <p:nvPr/>
        </p:nvSpPr>
        <p:spPr>
          <a:xfrm>
            <a:off x="971722" y="70407"/>
            <a:ext cx="10378854" cy="369332"/>
          </a:xfrm>
          <a:prstGeom prst="rect">
            <a:avLst/>
          </a:prstGeom>
          <a:solidFill>
            <a:srgbClr val="CADAE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Ксенолиты </a:t>
            </a:r>
            <a:r>
              <a:rPr lang="ru-RU" b="1" cap="all" dirty="0">
                <a:solidFill>
                  <a:srgbClr val="993300"/>
                </a:solidFill>
              </a:rPr>
              <a:t>перидотита </a:t>
            </a:r>
            <a:r>
              <a:rPr lang="ru-RU" b="1" dirty="0"/>
              <a:t>(</a:t>
            </a:r>
            <a:r>
              <a:rPr lang="ru-RU" b="1" dirty="0" err="1"/>
              <a:t>гайот</a:t>
            </a:r>
            <a:r>
              <a:rPr lang="ru-RU" b="1" dirty="0"/>
              <a:t> </a:t>
            </a:r>
            <a:r>
              <a:rPr lang="ru-RU" b="1" dirty="0" err="1"/>
              <a:t>Коцебу</a:t>
            </a:r>
            <a:r>
              <a:rPr lang="ru-RU" b="1" dirty="0"/>
              <a:t>)</a:t>
            </a:r>
            <a:r>
              <a:rPr lang="ru-RU" b="1" cap="all" dirty="0">
                <a:solidFill>
                  <a:srgbClr val="99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00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F0F43-203B-0181-C441-3387A64C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63E9E7-0DF5-7169-2197-D762A084C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" r="-144" b="48432"/>
          <a:stretch>
            <a:fillRect/>
          </a:stretch>
        </p:blipFill>
        <p:spPr>
          <a:xfrm>
            <a:off x="951481" y="538302"/>
            <a:ext cx="10447025" cy="3967116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6412AFC9-D050-78E8-CFFD-02E820CDA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18" y="4603981"/>
            <a:ext cx="105976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Ксенолит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плагиоклазсодержащего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шпинелевого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верлита (А-В) в базаните. А = фото, базанит с ксенолитом. Б-В =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изображения.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минеральный агрегат (контуры выделены красными линиями), заместивший амфибол, состоящий из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ӧ+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Cpx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Cpx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клинопироксен,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ӧ =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рёнит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плагиоклаз,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агрегат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иддингсита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 оливину, </a:t>
            </a:r>
            <a:r>
              <a:rPr lang="en-US" altLang="ru-RU" sz="14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Hrc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шпинель (герцинит),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титаномагнетит.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8CC20D-350D-6D78-D280-DCE47FB31EDA}"/>
              </a:ext>
            </a:extLst>
          </p:cNvPr>
          <p:cNvSpPr/>
          <p:nvPr/>
        </p:nvSpPr>
        <p:spPr>
          <a:xfrm>
            <a:off x="870012" y="5557422"/>
            <a:ext cx="10679837" cy="1056442"/>
          </a:xfrm>
          <a:prstGeom prst="rect">
            <a:avLst/>
          </a:prstGeom>
          <a:solidFill>
            <a:srgbClr val="CAD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99F9D-A597-F7D2-FA9D-B09552CEE51D}"/>
              </a:ext>
            </a:extLst>
          </p:cNvPr>
          <p:cNvSpPr txBox="1"/>
          <p:nvPr/>
        </p:nvSpPr>
        <p:spPr>
          <a:xfrm>
            <a:off x="11773296" y="642919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B2261-1B53-874D-FF2A-205CE1C51251}"/>
              </a:ext>
            </a:extLst>
          </p:cNvPr>
          <p:cNvSpPr txBox="1"/>
          <p:nvPr/>
        </p:nvSpPr>
        <p:spPr>
          <a:xfrm>
            <a:off x="971722" y="70407"/>
            <a:ext cx="10378854" cy="369332"/>
          </a:xfrm>
          <a:prstGeom prst="rect">
            <a:avLst/>
          </a:prstGeom>
          <a:solidFill>
            <a:srgbClr val="CADAE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Ксенолиты </a:t>
            </a:r>
            <a:r>
              <a:rPr lang="ru-RU" b="1" cap="all" dirty="0">
                <a:solidFill>
                  <a:srgbClr val="993300"/>
                </a:solidFill>
              </a:rPr>
              <a:t>перидотита </a:t>
            </a:r>
            <a:r>
              <a:rPr lang="ru-RU" b="1" dirty="0"/>
              <a:t>(</a:t>
            </a:r>
            <a:r>
              <a:rPr lang="ru-RU" b="1" dirty="0" err="1"/>
              <a:t>гайот</a:t>
            </a:r>
            <a:r>
              <a:rPr lang="ru-RU" b="1" dirty="0"/>
              <a:t> </a:t>
            </a:r>
            <a:r>
              <a:rPr lang="ru-RU" b="1" dirty="0" err="1"/>
              <a:t>Коцебу</a:t>
            </a:r>
            <a:r>
              <a:rPr lang="ru-RU" b="1" dirty="0"/>
              <a:t>)</a:t>
            </a:r>
            <a:r>
              <a:rPr lang="ru-RU" b="1" cap="all" dirty="0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49C39-2523-5B21-2DEA-144E7C2D4D2E}"/>
              </a:ext>
            </a:extLst>
          </p:cNvPr>
          <p:cNvSpPr txBox="1"/>
          <p:nvPr/>
        </p:nvSpPr>
        <p:spPr>
          <a:xfrm>
            <a:off x="745958" y="5473005"/>
            <a:ext cx="10878419" cy="1200329"/>
          </a:xfrm>
          <a:prstGeom prst="rect">
            <a:avLst/>
          </a:prstGeom>
          <a:solidFill>
            <a:srgbClr val="CADAEE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Ксенолиты перидотита (</a:t>
            </a:r>
            <a:r>
              <a:rPr lang="en-US" dirty="0"/>
              <a:t>A-B)</a:t>
            </a:r>
            <a:r>
              <a:rPr lang="ru-RU" dirty="0"/>
              <a:t> состоят из агрегата </a:t>
            </a:r>
            <a:r>
              <a:rPr lang="ru-RU" dirty="0" err="1"/>
              <a:t>иддингсита</a:t>
            </a:r>
            <a:r>
              <a:rPr lang="ru-RU" dirty="0"/>
              <a:t>, </a:t>
            </a:r>
            <a:r>
              <a:rPr lang="ru-RU" dirty="0" err="1"/>
              <a:t>клинопироксена</a:t>
            </a:r>
            <a:r>
              <a:rPr lang="en-US" dirty="0"/>
              <a:t> (</a:t>
            </a:r>
            <a:r>
              <a:rPr lang="ru-RU" dirty="0"/>
              <a:t>диопсид 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=0,26 </a:t>
            </a:r>
            <a:r>
              <a:rPr lang="ru-RU" dirty="0" err="1"/>
              <a:t>мас</a:t>
            </a:r>
            <a:r>
              <a:rPr lang="ru-RU" dirty="0"/>
              <a:t>.</a:t>
            </a:r>
            <a:r>
              <a:rPr lang="en-US" dirty="0"/>
              <a:t>%)</a:t>
            </a:r>
            <a:r>
              <a:rPr lang="ru-RU" dirty="0"/>
              <a:t> ± плагиоклаза</a:t>
            </a:r>
            <a:r>
              <a:rPr lang="en-US" dirty="0"/>
              <a:t> (An</a:t>
            </a:r>
            <a:r>
              <a:rPr lang="en-US" baseline="-25000" dirty="0"/>
              <a:t>70</a:t>
            </a:r>
            <a:r>
              <a:rPr lang="ru-RU" baseline="-25000" dirty="0"/>
              <a:t>-87</a:t>
            </a:r>
            <a:r>
              <a:rPr lang="en-US" dirty="0"/>
              <a:t>)</a:t>
            </a:r>
            <a:r>
              <a:rPr lang="ru-RU" dirty="0"/>
              <a:t>, содержат сростки (50–200 мкм) </a:t>
            </a:r>
            <a:r>
              <a:rPr lang="ru-RU" dirty="0" err="1"/>
              <a:t>пикроильменита</a:t>
            </a:r>
            <a:r>
              <a:rPr lang="ru-RU" dirty="0"/>
              <a:t> и </a:t>
            </a:r>
            <a:r>
              <a:rPr lang="en-US" dirty="0"/>
              <a:t>Cr</a:t>
            </a:r>
            <a:r>
              <a:rPr lang="ru-RU" dirty="0"/>
              <a:t>-</a:t>
            </a:r>
            <a:r>
              <a:rPr lang="ru-RU" dirty="0" err="1"/>
              <a:t>герцинита</a:t>
            </a:r>
            <a:r>
              <a:rPr lang="ru-RU" dirty="0"/>
              <a:t> (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=</a:t>
            </a:r>
            <a:r>
              <a:rPr lang="ru-RU" dirty="0"/>
              <a:t>4,88</a:t>
            </a:r>
            <a:r>
              <a:rPr lang="en-US" dirty="0"/>
              <a:t> </a:t>
            </a:r>
            <a:r>
              <a:rPr lang="ru-RU" dirty="0" err="1"/>
              <a:t>мас</a:t>
            </a:r>
            <a:r>
              <a:rPr lang="ru-RU" dirty="0"/>
              <a:t>.</a:t>
            </a:r>
            <a:r>
              <a:rPr lang="en-US" dirty="0"/>
              <a:t>%</a:t>
            </a:r>
            <a:r>
              <a:rPr lang="ru-RU" dirty="0"/>
              <a:t>), по которым развивается титаномагнетит</a:t>
            </a:r>
            <a:r>
              <a:rPr lang="en-US" dirty="0"/>
              <a:t>, </a:t>
            </a:r>
            <a:r>
              <a:rPr lang="ru-RU" dirty="0">
                <a:solidFill>
                  <a:srgbClr val="993300"/>
                </a:solidFill>
              </a:rPr>
              <a:t>агрегата фаз, заместивших  амфибол</a:t>
            </a:r>
            <a:r>
              <a:rPr lang="ru-RU" dirty="0"/>
              <a:t>, состоящих из </a:t>
            </a:r>
            <a:r>
              <a:rPr lang="ru-RU" dirty="0" err="1"/>
              <a:t>рёнита</a:t>
            </a:r>
            <a:r>
              <a:rPr lang="ru-RU" dirty="0"/>
              <a:t>, плагиоклаза, </a:t>
            </a:r>
            <a:r>
              <a:rPr lang="ru-RU" dirty="0" err="1"/>
              <a:t>клинопироксена</a:t>
            </a:r>
            <a:r>
              <a:rPr lang="en-US" dirty="0"/>
              <a:t>,</a:t>
            </a:r>
            <a:r>
              <a:rPr lang="ru-RU" dirty="0"/>
              <a:t> титаномагнетита, оливина (</a:t>
            </a:r>
            <a:r>
              <a:rPr lang="en-US" dirty="0"/>
              <a:t>Mg#=50)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96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E7A995-9D47-C1A1-3E7B-48837A207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3"/>
          <a:stretch/>
        </p:blipFill>
        <p:spPr>
          <a:xfrm>
            <a:off x="961628" y="624214"/>
            <a:ext cx="10459963" cy="376989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D82C9525-F9CE-D4AD-3A6E-3FE4B439B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27" y="4482704"/>
            <a:ext cx="96653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Ксенолит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амфиболизированного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габбро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(Г-Е) в базаните. Г = фото, базанит с ксенолитом. Д-Е =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изображения.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минеральный агрегат (контуры выделены красными линиями), заместивший амфибол, состоящий из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ӧ+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Cpx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Cpx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клинопироксен,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ӧ =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рёнит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плагиоклаз, </a:t>
            </a: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Pil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kumimoji="0" lang="ru-RU" altLang="ru-RU" sz="1400" b="0" i="0" u="sng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пикро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ильмени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7BAA3-3B52-A4C0-0A1C-ED04AD20644F}"/>
              </a:ext>
            </a:extLst>
          </p:cNvPr>
          <p:cNvSpPr txBox="1"/>
          <p:nvPr/>
        </p:nvSpPr>
        <p:spPr>
          <a:xfrm>
            <a:off x="1475874" y="5473005"/>
            <a:ext cx="9248274" cy="1200329"/>
          </a:xfrm>
          <a:prstGeom prst="rect">
            <a:avLst/>
          </a:prstGeom>
          <a:solidFill>
            <a:srgbClr val="CADAEE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Ксенолиты </a:t>
            </a:r>
            <a:r>
              <a:rPr lang="ru-RU" sz="1800" dirty="0" err="1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амфиболизированнного</a:t>
            </a:r>
            <a:r>
              <a:rPr lang="ru-RU" sz="1800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габбро</a:t>
            </a:r>
            <a:r>
              <a:rPr lang="ru-RU" sz="1800" dirty="0">
                <a:solidFill>
                  <a:srgbClr val="99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(Г-Е) сложены сростками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клинопироксена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/>
              <a:t>диопсид </a:t>
            </a:r>
            <a:r>
              <a:rPr lang="en-US" dirty="0"/>
              <a:t>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=0,2</a:t>
            </a:r>
            <a:r>
              <a:rPr lang="ru-RU" dirty="0"/>
              <a:t>4</a:t>
            </a:r>
            <a:r>
              <a:rPr lang="en-US" dirty="0"/>
              <a:t> </a:t>
            </a:r>
            <a:r>
              <a:rPr lang="ru-RU" dirty="0" err="1"/>
              <a:t>мас</a:t>
            </a:r>
            <a:r>
              <a:rPr lang="ru-RU" dirty="0"/>
              <a:t>.</a:t>
            </a:r>
            <a:r>
              <a:rPr lang="en-US" dirty="0"/>
              <a:t>%)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плагиоклаза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(An</a:t>
            </a:r>
            <a:r>
              <a:rPr lang="en-US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-89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 включениями титаномагнетита 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993300"/>
                </a:solidFill>
              </a:rPr>
              <a:t>агрегата фаз, заместивших  амфибол</a:t>
            </a:r>
            <a:r>
              <a:rPr lang="ru-RU" dirty="0"/>
              <a:t>, состоящих из </a:t>
            </a:r>
            <a:r>
              <a:rPr lang="ru-RU" dirty="0" err="1"/>
              <a:t>рёнита</a:t>
            </a:r>
            <a:r>
              <a:rPr lang="ru-RU" dirty="0"/>
              <a:t>, плагиоклаза, клинопироксена титаномагнетита, оливина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B2261-1B53-874D-FF2A-205CE1C51251}"/>
              </a:ext>
            </a:extLst>
          </p:cNvPr>
          <p:cNvSpPr txBox="1"/>
          <p:nvPr/>
        </p:nvSpPr>
        <p:spPr>
          <a:xfrm>
            <a:off x="1042738" y="70407"/>
            <a:ext cx="10378854" cy="369332"/>
          </a:xfrm>
          <a:prstGeom prst="rect">
            <a:avLst/>
          </a:prstGeom>
          <a:solidFill>
            <a:srgbClr val="CADAE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Ксенолиты </a:t>
            </a:r>
            <a:r>
              <a:rPr lang="ru-RU" b="1" cap="all" dirty="0" err="1">
                <a:solidFill>
                  <a:srgbClr val="993300"/>
                </a:solidFill>
              </a:rPr>
              <a:t>Габбро</a:t>
            </a:r>
            <a:r>
              <a:rPr lang="ru-RU" b="1" cap="all" dirty="0">
                <a:solidFill>
                  <a:srgbClr val="993300"/>
                </a:solidFill>
              </a:rPr>
              <a:t> </a:t>
            </a:r>
            <a:r>
              <a:rPr lang="ru-RU" b="1" dirty="0"/>
              <a:t>(</a:t>
            </a:r>
            <a:r>
              <a:rPr lang="ru-RU" b="1" dirty="0" err="1"/>
              <a:t>гайот</a:t>
            </a:r>
            <a:r>
              <a:rPr lang="ru-RU" b="1" dirty="0"/>
              <a:t> </a:t>
            </a:r>
            <a:r>
              <a:rPr lang="ru-RU" b="1" dirty="0" err="1"/>
              <a:t>Коцебу</a:t>
            </a:r>
            <a:r>
              <a:rPr lang="ru-RU" b="1" dirty="0"/>
              <a:t>)</a:t>
            </a:r>
            <a:r>
              <a:rPr lang="ru-RU" b="1" cap="all" dirty="0">
                <a:solidFill>
                  <a:srgbClr val="9933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67872-CB3A-CB08-5BEB-14FB73BE2733}"/>
              </a:ext>
            </a:extLst>
          </p:cNvPr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66457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BEA3A-DD0C-359D-5378-8687C8FCE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84" y="496037"/>
            <a:ext cx="5775004" cy="5992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567EF-5230-6BFB-7DBE-6DA18F41D933}"/>
              </a:ext>
            </a:extLst>
          </p:cNvPr>
          <p:cNvSpPr txBox="1"/>
          <p:nvPr/>
        </p:nvSpPr>
        <p:spPr>
          <a:xfrm>
            <a:off x="515112" y="1850422"/>
            <a:ext cx="496735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 матрице встречаются различные </a:t>
            </a:r>
            <a:r>
              <a:rPr lang="ru-RU" sz="2400" dirty="0" err="1"/>
              <a:t>ксенокристы</a:t>
            </a:r>
            <a:r>
              <a:rPr lang="ru-RU" sz="2400" dirty="0"/>
              <a:t>, в основном представленные плагиоклазом</a:t>
            </a:r>
            <a:r>
              <a:rPr lang="en-US" sz="2400" dirty="0"/>
              <a:t> </a:t>
            </a:r>
            <a:r>
              <a:rPr lang="ru-RU" sz="2400" dirty="0"/>
              <a:t>(в ядрах </a:t>
            </a:r>
            <a:r>
              <a:rPr lang="en-US" sz="2400" dirty="0"/>
              <a:t>An</a:t>
            </a:r>
            <a:r>
              <a:rPr lang="en-US" sz="2400" baseline="-25000" dirty="0"/>
              <a:t>76-82</a:t>
            </a:r>
            <a:r>
              <a:rPr lang="en-US" sz="2400" dirty="0"/>
              <a:t>) </a:t>
            </a:r>
            <a:r>
              <a:rPr lang="ru-RU" sz="2400" dirty="0"/>
              <a:t>и клинопироксеном (сред. </a:t>
            </a:r>
            <a:r>
              <a:rPr lang="en-US" sz="2400" dirty="0"/>
              <a:t>Cr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=0,</a:t>
            </a:r>
            <a:r>
              <a:rPr lang="ru-RU" sz="2400" dirty="0"/>
              <a:t>49</a:t>
            </a:r>
            <a:r>
              <a:rPr lang="en-US" sz="2400" dirty="0"/>
              <a:t> </a:t>
            </a:r>
            <a:r>
              <a:rPr lang="ru-RU" sz="2400" dirty="0" err="1"/>
              <a:t>мас</a:t>
            </a:r>
            <a:r>
              <a:rPr lang="ru-RU" sz="2400" dirty="0"/>
              <a:t>.</a:t>
            </a:r>
            <a:r>
              <a:rPr lang="en-US" sz="2400" dirty="0"/>
              <a:t>%)</a:t>
            </a:r>
            <a:r>
              <a:rPr lang="ru-RU" sz="2400" dirty="0"/>
              <a:t>, редко титаномагнетитом</a:t>
            </a:r>
            <a:r>
              <a:rPr lang="en-US" sz="2400" dirty="0"/>
              <a:t> (tm)</a:t>
            </a:r>
            <a:r>
              <a:rPr lang="ru-RU" sz="2400" dirty="0"/>
              <a:t>.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Размеры </a:t>
            </a:r>
            <a:r>
              <a:rPr lang="ru-RU" sz="2400" dirty="0" err="1"/>
              <a:t>ксенокристов</a:t>
            </a:r>
            <a:r>
              <a:rPr lang="ru-RU" sz="2400" dirty="0"/>
              <a:t> от нескольких миллиметров до сотен микрон</a:t>
            </a:r>
          </a:p>
          <a:p>
            <a:pPr algn="just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BCEBB-724A-47BA-C699-C36843B6E4B0}"/>
              </a:ext>
            </a:extLst>
          </p:cNvPr>
          <p:cNvSpPr txBox="1"/>
          <p:nvPr/>
        </p:nvSpPr>
        <p:spPr>
          <a:xfrm>
            <a:off x="641768" y="852594"/>
            <a:ext cx="4714042" cy="830997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КСЕНОКРИСТЫ</a:t>
            </a:r>
          </a:p>
          <a:p>
            <a:pPr algn="ctr"/>
            <a:r>
              <a:rPr lang="ru-RU" sz="2400" b="1" dirty="0"/>
              <a:t>(</a:t>
            </a:r>
            <a:r>
              <a:rPr lang="ru-RU" sz="2400" b="1" dirty="0" err="1"/>
              <a:t>гайот</a:t>
            </a:r>
            <a:r>
              <a:rPr lang="ru-RU" sz="2400" b="1" dirty="0"/>
              <a:t> </a:t>
            </a:r>
            <a:r>
              <a:rPr lang="ru-RU" sz="2400" b="1" dirty="0" err="1"/>
              <a:t>Коцебу</a:t>
            </a:r>
            <a:r>
              <a:rPr lang="ru-RU" sz="24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7B3B9-C388-6F48-FF6C-B14CD265A6EC}"/>
              </a:ext>
            </a:extLst>
          </p:cNvPr>
          <p:cNvSpPr txBox="1"/>
          <p:nvPr/>
        </p:nvSpPr>
        <p:spPr>
          <a:xfrm>
            <a:off x="11804258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4799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3879F7-B7EB-0ED3-7BE0-DEB0D1B16E65}"/>
              </a:ext>
            </a:extLst>
          </p:cNvPr>
          <p:cNvSpPr txBox="1"/>
          <p:nvPr/>
        </p:nvSpPr>
        <p:spPr>
          <a:xfrm>
            <a:off x="408825" y="1124969"/>
            <a:ext cx="4714042" cy="830997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КСЕНОКРИСТЫ</a:t>
            </a:r>
          </a:p>
          <a:p>
            <a:pPr algn="ctr"/>
            <a:r>
              <a:rPr lang="ru-RU" sz="2400" b="1" dirty="0"/>
              <a:t>(</a:t>
            </a:r>
            <a:r>
              <a:rPr lang="ru-RU" sz="2400" b="1" dirty="0" err="1"/>
              <a:t>гайот</a:t>
            </a:r>
            <a:r>
              <a:rPr lang="ru-RU" sz="2400" b="1" dirty="0"/>
              <a:t> </a:t>
            </a:r>
            <a:r>
              <a:rPr lang="ru-RU" sz="2400" b="1" dirty="0" err="1"/>
              <a:t>Коцебу</a:t>
            </a:r>
            <a:r>
              <a:rPr lang="ru-RU" sz="2400" b="1" dirty="0"/>
              <a:t>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F0FF28-4D24-6E84-6910-EBA3603FF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01" y="288391"/>
            <a:ext cx="3154373" cy="64345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947277-3A7E-E81D-0B7B-633F9360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375" y="288391"/>
            <a:ext cx="2835126" cy="2917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9B9194-A617-B19B-DE30-A3FEF33254F4}"/>
              </a:ext>
            </a:extLst>
          </p:cNvPr>
          <p:cNvSpPr txBox="1"/>
          <p:nvPr/>
        </p:nvSpPr>
        <p:spPr>
          <a:xfrm>
            <a:off x="853411" y="2541086"/>
            <a:ext cx="38248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Встречаются </a:t>
            </a:r>
            <a:r>
              <a:rPr lang="ru-RU" sz="2400" dirty="0" err="1"/>
              <a:t>ксенокристы</a:t>
            </a:r>
            <a:r>
              <a:rPr lang="ru-RU" sz="2400" dirty="0"/>
              <a:t> пироксена с более железистым ядром, чем их кайма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Реликтовые </a:t>
            </a:r>
            <a:r>
              <a:rPr lang="ru-RU" sz="2400" dirty="0" err="1"/>
              <a:t>фенокристы</a:t>
            </a:r>
            <a:r>
              <a:rPr lang="ru-RU" sz="2400" dirty="0"/>
              <a:t>? </a:t>
            </a:r>
            <a:r>
              <a:rPr lang="ru-RU" sz="2400" dirty="0" err="1"/>
              <a:t>Ксенокристы</a:t>
            </a:r>
            <a:r>
              <a:rPr lang="ru-RU" sz="2400" dirty="0"/>
              <a:t> </a:t>
            </a:r>
            <a:r>
              <a:rPr lang="ru-RU" sz="2400" dirty="0" err="1"/>
              <a:t>геденбергита</a:t>
            </a:r>
            <a:r>
              <a:rPr lang="ru-RU" sz="2400" dirty="0"/>
              <a:t>?</a:t>
            </a:r>
          </a:p>
          <a:p>
            <a:pPr algn="just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29956-48C4-1806-59F0-B0DCDB3E7E70}"/>
              </a:ext>
            </a:extLst>
          </p:cNvPr>
          <p:cNvSpPr txBox="1"/>
          <p:nvPr/>
        </p:nvSpPr>
        <p:spPr>
          <a:xfrm>
            <a:off x="11804258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20929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3296" y="646759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3F891-BC4B-B3DE-D528-41278AE3F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44" y="205740"/>
            <a:ext cx="6257544" cy="6446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028C3-4A86-C51F-EE0E-519D9FC452E4}"/>
              </a:ext>
            </a:extLst>
          </p:cNvPr>
          <p:cNvSpPr txBox="1"/>
          <p:nvPr/>
        </p:nvSpPr>
        <p:spPr>
          <a:xfrm>
            <a:off x="259273" y="1249928"/>
            <a:ext cx="49673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 матрице наблюдаются</a:t>
            </a:r>
            <a:r>
              <a:rPr lang="en-US" sz="2400" dirty="0"/>
              <a:t> </a:t>
            </a:r>
            <a:r>
              <a:rPr lang="ru-RU" sz="2400" dirty="0"/>
              <a:t>заместившиеся</a:t>
            </a:r>
            <a:r>
              <a:rPr lang="en-US" sz="2400" dirty="0"/>
              <a:t> </a:t>
            </a:r>
            <a:r>
              <a:rPr lang="ru-RU" sz="2400" dirty="0"/>
              <a:t>зерна состоящие из агрегата фаз </a:t>
            </a:r>
            <a:r>
              <a:rPr lang="ru-RU" sz="2400" dirty="0" err="1"/>
              <a:t>рёнита</a:t>
            </a:r>
            <a:r>
              <a:rPr lang="ru-RU" sz="2400" dirty="0"/>
              <a:t>, плагиоклаза, клинопироксена титаномагнетита, оливина </a:t>
            </a:r>
            <a:r>
              <a:rPr lang="en-US" sz="2400" dirty="0"/>
              <a:t>(amp rem)</a:t>
            </a:r>
            <a:r>
              <a:rPr lang="ru-RU" sz="2400" dirty="0"/>
              <a:t>, некогда бывшие </a:t>
            </a:r>
            <a:r>
              <a:rPr lang="ru-RU" sz="2400" dirty="0" err="1"/>
              <a:t>ксенокристы</a:t>
            </a:r>
            <a:r>
              <a:rPr lang="ru-RU" sz="2400" dirty="0"/>
              <a:t> амфибола. В таких агрегатах фаз, встречаются единичные находки </a:t>
            </a:r>
            <a:r>
              <a:rPr lang="en-US" sz="2400" dirty="0"/>
              <a:t>Mg-</a:t>
            </a:r>
            <a:r>
              <a:rPr lang="ru-RU" sz="2400" dirty="0" err="1"/>
              <a:t>гастингсита</a:t>
            </a:r>
            <a:r>
              <a:rPr lang="ru-RU" sz="2400" dirty="0"/>
              <a:t> и </a:t>
            </a:r>
            <a:r>
              <a:rPr lang="ru-RU" sz="2400" dirty="0" err="1"/>
              <a:t>паргасита</a:t>
            </a:r>
            <a:r>
              <a:rPr lang="ru-RU" sz="2400" dirty="0"/>
              <a:t>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В зернах клинопироксена</a:t>
            </a:r>
            <a:r>
              <a:rPr lang="en-US" sz="2400" dirty="0"/>
              <a:t> (</a:t>
            </a:r>
            <a:r>
              <a:rPr lang="en-US" sz="2400" dirty="0" err="1"/>
              <a:t>cpx</a:t>
            </a:r>
            <a:r>
              <a:rPr lang="en-US" sz="2400" dirty="0"/>
              <a:t>)</a:t>
            </a:r>
            <a:r>
              <a:rPr lang="ru-RU" sz="2400" dirty="0"/>
              <a:t> как в ксенолитах </a:t>
            </a:r>
            <a:r>
              <a:rPr lang="ru-RU" sz="2400" dirty="0" err="1"/>
              <a:t>габбро</a:t>
            </a:r>
            <a:r>
              <a:rPr lang="ru-RU" sz="2400" dirty="0"/>
              <a:t>, так и верлита нередко наблюдаются ламели, состоящие из </a:t>
            </a:r>
            <a:r>
              <a:rPr lang="ru-RU" sz="2400" dirty="0" err="1">
                <a:solidFill>
                  <a:srgbClr val="993300"/>
                </a:solidFill>
              </a:rPr>
              <a:t>рёнита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(</a:t>
            </a:r>
            <a:r>
              <a:rPr lang="en-US" sz="2400" dirty="0"/>
              <a:t>r</a:t>
            </a:r>
            <a:r>
              <a:rPr lang="ru-RU" sz="2400" dirty="0" err="1"/>
              <a:t>hӧ</a:t>
            </a:r>
            <a:r>
              <a:rPr lang="ru-RU" sz="2400" dirty="0"/>
              <a:t>) и титаномагнетита</a:t>
            </a:r>
            <a:r>
              <a:rPr lang="en-US" sz="2400" dirty="0"/>
              <a:t> (Tm)</a:t>
            </a:r>
            <a:r>
              <a:rPr lang="ru-RU" sz="2400" dirty="0"/>
              <a:t>.</a:t>
            </a:r>
          </a:p>
          <a:p>
            <a:pPr algn="just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4EDDCE-6555-1A15-6152-384555B1DB35}"/>
              </a:ext>
            </a:extLst>
          </p:cNvPr>
          <p:cNvSpPr txBox="1"/>
          <p:nvPr/>
        </p:nvSpPr>
        <p:spPr>
          <a:xfrm>
            <a:off x="307171" y="341323"/>
            <a:ext cx="4714042" cy="830997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ЗАМЕЩЕННЫЙ АМФИБОЛ</a:t>
            </a:r>
          </a:p>
          <a:p>
            <a:pPr algn="ctr"/>
            <a:r>
              <a:rPr lang="ru-RU" sz="2400" b="1" dirty="0"/>
              <a:t>(</a:t>
            </a:r>
            <a:r>
              <a:rPr lang="ru-RU" sz="2400" b="1" dirty="0" err="1"/>
              <a:t>гайот</a:t>
            </a:r>
            <a:r>
              <a:rPr lang="ru-RU" sz="2400" b="1" dirty="0"/>
              <a:t> </a:t>
            </a:r>
            <a:r>
              <a:rPr lang="ru-RU" sz="2400" b="1" dirty="0" err="1"/>
              <a:t>Коцебу</a:t>
            </a:r>
            <a:r>
              <a:rPr lang="ru-RU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999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3F7EC-9BCB-906D-B762-E25EF8F1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72" y="631841"/>
            <a:ext cx="4925887" cy="4106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1A552-3FBB-7BEC-61F3-AC419AC5A3EC}"/>
              </a:ext>
            </a:extLst>
          </p:cNvPr>
          <p:cNvSpPr txBox="1"/>
          <p:nvPr/>
        </p:nvSpPr>
        <p:spPr>
          <a:xfrm>
            <a:off x="727272" y="4704536"/>
            <a:ext cx="50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P-T условия при образовании </a:t>
            </a:r>
            <a:r>
              <a:rPr lang="ru-RU" sz="1400" dirty="0" err="1"/>
              <a:t>паргасита</a:t>
            </a:r>
            <a:r>
              <a:rPr lang="ru-RU" sz="1400" dirty="0"/>
              <a:t> в мантийных породах для </a:t>
            </a:r>
            <a:r>
              <a:rPr lang="ru-RU" sz="1400" dirty="0" err="1"/>
              <a:t>гайота</a:t>
            </a:r>
            <a:r>
              <a:rPr lang="ru-RU" sz="1400" dirty="0"/>
              <a:t> Говорова </a:t>
            </a:r>
            <a:r>
              <a:rPr lang="en-US" sz="1400" dirty="0"/>
              <a:t>[</a:t>
            </a:r>
            <a:r>
              <a:rPr lang="ru-RU" sz="1400" dirty="0" err="1"/>
              <a:t>Перетяжко</a:t>
            </a:r>
            <a:r>
              <a:rPr lang="ru-RU" sz="1400" dirty="0"/>
              <a:t> и Савина</a:t>
            </a:r>
            <a:r>
              <a:rPr lang="en-US" sz="1400" dirty="0"/>
              <a:t>, 2022]</a:t>
            </a:r>
            <a:r>
              <a:rPr lang="ru-RU" sz="1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B93B6-0873-8363-6C6F-D86589160277}"/>
              </a:ext>
            </a:extLst>
          </p:cNvPr>
          <p:cNvSpPr txBox="1"/>
          <p:nvPr/>
        </p:nvSpPr>
        <p:spPr>
          <a:xfrm>
            <a:off x="727273" y="120842"/>
            <a:ext cx="10871169" cy="400110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Амфибол в породах </a:t>
            </a:r>
            <a:r>
              <a:rPr lang="ru-RU" sz="2000" dirty="0" err="1">
                <a:solidFill>
                  <a:srgbClr val="993300"/>
                </a:solidFill>
              </a:rPr>
              <a:t>гайота</a:t>
            </a:r>
            <a:r>
              <a:rPr lang="ru-RU" sz="2000" dirty="0">
                <a:solidFill>
                  <a:srgbClr val="993300"/>
                </a:solidFill>
              </a:rPr>
              <a:t> Говорова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BCB44-C421-1700-0CA1-5E4FCCA97A2A}"/>
              </a:ext>
            </a:extLst>
          </p:cNvPr>
          <p:cNvSpPr txBox="1"/>
          <p:nvPr/>
        </p:nvSpPr>
        <p:spPr>
          <a:xfrm>
            <a:off x="11792401" y="64507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95C779-26F0-6C84-9CC5-2AE2BDC11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792" y="634075"/>
            <a:ext cx="4733875" cy="4104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9E957-9E55-3168-74D1-EB86DEC067D2}"/>
              </a:ext>
            </a:extLst>
          </p:cNvPr>
          <p:cNvSpPr txBox="1"/>
          <p:nvPr/>
        </p:nvSpPr>
        <p:spPr>
          <a:xfrm>
            <a:off x="804793" y="5430772"/>
            <a:ext cx="10523621" cy="1077218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rgbClr val="993300"/>
                </a:solidFill>
              </a:rPr>
              <a:t>Паргасит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/>
              <a:t>В</a:t>
            </a:r>
            <a:r>
              <a:rPr lang="ru-RU" sz="1600" dirty="0">
                <a:solidFill>
                  <a:srgbClr val="9933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верлите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(б) </a:t>
            </a:r>
            <a:r>
              <a:rPr lang="en-US" sz="1600" dirty="0"/>
              <a:t>&gt;1100 °C, 2,5-1,9 </a:t>
            </a:r>
            <a:r>
              <a:rPr lang="ru-RU" sz="1600" dirty="0"/>
              <a:t>Гпа (70-50 км).</a:t>
            </a:r>
          </a:p>
          <a:p>
            <a:pPr algn="ctr"/>
            <a:r>
              <a:rPr lang="ru-RU" sz="1600" dirty="0"/>
              <a:t>Во фрагментах мантийных </a:t>
            </a:r>
            <a:r>
              <a:rPr lang="ru-RU" sz="1600" dirty="0">
                <a:solidFill>
                  <a:srgbClr val="C00000"/>
                </a:solidFill>
              </a:rPr>
              <a:t>метасоматических жил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</a:t>
            </a:r>
            <a:r>
              <a:rPr lang="ru-RU" sz="1600" dirty="0"/>
              <a:t>Г) (сростки </a:t>
            </a:r>
            <a:r>
              <a:rPr lang="en-US" sz="1600" dirty="0" err="1"/>
              <a:t>Cpx</a:t>
            </a:r>
            <a:r>
              <a:rPr lang="en-US" sz="1600" dirty="0"/>
              <a:t> </a:t>
            </a:r>
            <a:r>
              <a:rPr lang="ru-RU" sz="1600" dirty="0"/>
              <a:t>и </a:t>
            </a:r>
            <a:r>
              <a:rPr lang="en-US" sz="1600" dirty="0"/>
              <a:t>Amp)</a:t>
            </a:r>
            <a:r>
              <a:rPr lang="ru-RU" sz="1600" dirty="0"/>
              <a:t> 1070–1040 °C, 1.6–1.3 ГПа, (52–44 км) </a:t>
            </a:r>
          </a:p>
          <a:p>
            <a:pPr algn="ctr"/>
            <a:r>
              <a:rPr lang="ru-RU" sz="1600" dirty="0"/>
              <a:t>В </a:t>
            </a:r>
            <a:r>
              <a:rPr lang="ru-RU" sz="1600" dirty="0" err="1">
                <a:solidFill>
                  <a:srgbClr val="C00000"/>
                </a:solidFill>
              </a:rPr>
              <a:t>ксенокристах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Ti</a:t>
            </a:r>
            <a:r>
              <a:rPr lang="ru-RU" sz="1600" dirty="0">
                <a:solidFill>
                  <a:srgbClr val="C00000"/>
                </a:solidFill>
              </a:rPr>
              <a:t>-амфибола </a:t>
            </a:r>
            <a:r>
              <a:rPr lang="ru-RU" sz="1600" dirty="0"/>
              <a:t>и </a:t>
            </a:r>
            <a:r>
              <a:rPr lang="ru-RU" sz="1600" dirty="0" err="1"/>
              <a:t>клинопироксена</a:t>
            </a:r>
            <a:r>
              <a:rPr lang="ru-RU" sz="1600" dirty="0"/>
              <a:t> 1.5–1.1 ГПа, 1040–980 °C, 49–38 км</a:t>
            </a:r>
          </a:p>
        </p:txBody>
      </p:sp>
    </p:spTree>
    <p:extLst>
      <p:ext uri="{BB962C8B-B14F-4D97-AF65-F5344CB8AC3E}">
        <p14:creationId xmlns:p14="http://schemas.microsoft.com/office/powerpoint/2010/main" val="3493637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D7E28B-7270-7A0C-C57F-6C84014A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398" y="1120826"/>
            <a:ext cx="7771250" cy="4292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29969-F77B-C301-B54A-5021EF658C8C}"/>
              </a:ext>
            </a:extLst>
          </p:cNvPr>
          <p:cNvSpPr txBox="1"/>
          <p:nvPr/>
        </p:nvSpPr>
        <p:spPr>
          <a:xfrm>
            <a:off x="4474485" y="5528407"/>
            <a:ext cx="724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Солидус</a:t>
            </a:r>
            <a:r>
              <a:rPr lang="ru-RU" sz="1600" dirty="0"/>
              <a:t>–</a:t>
            </a:r>
            <a:r>
              <a:rPr lang="ru-RU" sz="1600" dirty="0" err="1"/>
              <a:t>ликвидусные</a:t>
            </a:r>
            <a:r>
              <a:rPr lang="ru-RU" sz="1600" dirty="0"/>
              <a:t> минерально-фазовые ассоциации, образующиеся в процессе замещения и плавления смеси </a:t>
            </a:r>
            <a:r>
              <a:rPr lang="ru-RU" sz="1600" dirty="0" err="1"/>
              <a:t>Ti</a:t>
            </a:r>
            <a:r>
              <a:rPr lang="ru-RU" sz="1600" dirty="0"/>
              <a:t>-амфибола с магнетитом на P-T диаграмме</a:t>
            </a:r>
            <a:r>
              <a:rPr lang="en-US" sz="1600" dirty="0"/>
              <a:t> [</a:t>
            </a:r>
            <a:r>
              <a:rPr lang="ru-RU" sz="1600" dirty="0" err="1"/>
              <a:t>Перетяжко</a:t>
            </a:r>
            <a:r>
              <a:rPr lang="ru-RU" sz="1600" dirty="0"/>
              <a:t> и Савина</a:t>
            </a:r>
            <a:r>
              <a:rPr lang="en-US" sz="1600" dirty="0"/>
              <a:t>, 2022]</a:t>
            </a:r>
            <a:r>
              <a:rPr lang="ru-RU" sz="1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0FFAB-2E19-2073-FDAF-F7D9C6A696BC}"/>
              </a:ext>
            </a:extLst>
          </p:cNvPr>
          <p:cNvSpPr txBox="1"/>
          <p:nvPr/>
        </p:nvSpPr>
        <p:spPr>
          <a:xfrm>
            <a:off x="11773296" y="64742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858" y="1596536"/>
            <a:ext cx="3419945" cy="646331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993300"/>
                </a:solidFill>
              </a:rPr>
              <a:t>Рёнит</a:t>
            </a:r>
            <a:r>
              <a:rPr lang="ru-RU" dirty="0"/>
              <a:t> (</a:t>
            </a:r>
            <a:r>
              <a:rPr lang="en-US" b="1" dirty="0" err="1"/>
              <a:t>Rhönite</a:t>
            </a:r>
            <a:r>
              <a:rPr lang="ru-RU" b="1" dirty="0"/>
              <a:t>) </a:t>
            </a:r>
          </a:p>
          <a:p>
            <a:pPr algn="ctr"/>
            <a:r>
              <a:rPr lang="en-US" dirty="0"/>
              <a:t>Ca</a:t>
            </a:r>
            <a:r>
              <a:rPr lang="en-US" baseline="-25000" dirty="0"/>
              <a:t>4</a:t>
            </a:r>
            <a:r>
              <a:rPr lang="en-US" dirty="0"/>
              <a:t>[Mg</a:t>
            </a:r>
            <a:r>
              <a:rPr lang="en-US" baseline="-25000" dirty="0"/>
              <a:t>8</a:t>
            </a:r>
            <a:r>
              <a:rPr lang="en-US" dirty="0"/>
              <a:t>Fe</a:t>
            </a:r>
            <a:r>
              <a:rPr lang="en-US" baseline="30000" dirty="0"/>
              <a:t>3+</a:t>
            </a:r>
            <a:r>
              <a:rPr lang="en-US" baseline="-25000" dirty="0"/>
              <a:t>2</a:t>
            </a:r>
            <a:r>
              <a:rPr lang="en-US" dirty="0">
                <a:solidFill>
                  <a:srgbClr val="C00000"/>
                </a:solidFill>
              </a:rPr>
              <a:t>Ti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/>
              <a:t>]O</a:t>
            </a:r>
            <a:r>
              <a:rPr lang="en-US" baseline="-25000" dirty="0"/>
              <a:t>4</a:t>
            </a:r>
            <a:r>
              <a:rPr lang="en-US" dirty="0"/>
              <a:t>[Si</a:t>
            </a:r>
            <a:r>
              <a:rPr lang="en-US" baseline="-25000" dirty="0"/>
              <a:t>6</a:t>
            </a:r>
            <a:r>
              <a:rPr lang="en-US" dirty="0"/>
              <a:t>Al</a:t>
            </a:r>
            <a:r>
              <a:rPr lang="en-US" baseline="-25000" dirty="0"/>
              <a:t>6</a:t>
            </a:r>
            <a:r>
              <a:rPr lang="en-US" dirty="0"/>
              <a:t>O</a:t>
            </a:r>
            <a:r>
              <a:rPr lang="en-US" baseline="-25000" dirty="0"/>
              <a:t>36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0737" y="2384581"/>
            <a:ext cx="3396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Минерал </a:t>
            </a:r>
            <a:r>
              <a:rPr lang="ru-RU" dirty="0" err="1"/>
              <a:t>надгруппы</a:t>
            </a:r>
            <a:r>
              <a:rPr lang="ru-RU" dirty="0"/>
              <a:t> </a:t>
            </a:r>
            <a:r>
              <a:rPr lang="ru-RU" dirty="0" err="1"/>
              <a:t>сапфирина</a:t>
            </a:r>
            <a:r>
              <a:rPr lang="ru-RU" dirty="0"/>
              <a:t>, группы </a:t>
            </a:r>
            <a:r>
              <a:rPr lang="ru-RU" dirty="0" err="1"/>
              <a:t>рёнита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just"/>
            <a:r>
              <a:rPr lang="ru-RU" dirty="0"/>
              <a:t>Является ключевым минералом в минеральной ассоциации, замещающей </a:t>
            </a:r>
            <a:r>
              <a:rPr lang="en-US" dirty="0"/>
              <a:t>Ti-</a:t>
            </a:r>
            <a:r>
              <a:rPr lang="ru-RU" dirty="0"/>
              <a:t>амфибол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B93B6-0873-8363-6C6F-D86589160277}"/>
              </a:ext>
            </a:extLst>
          </p:cNvPr>
          <p:cNvSpPr txBox="1"/>
          <p:nvPr/>
        </p:nvSpPr>
        <p:spPr>
          <a:xfrm>
            <a:off x="727273" y="120842"/>
            <a:ext cx="10871169" cy="400110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Амфибол в породах </a:t>
            </a:r>
            <a:r>
              <a:rPr lang="ru-RU" sz="2000" dirty="0" err="1">
                <a:solidFill>
                  <a:srgbClr val="993300"/>
                </a:solidFill>
              </a:rPr>
              <a:t>гайота</a:t>
            </a:r>
            <a:r>
              <a:rPr lang="ru-RU" sz="2000" dirty="0">
                <a:solidFill>
                  <a:srgbClr val="993300"/>
                </a:solidFill>
              </a:rPr>
              <a:t> Говорова</a:t>
            </a:r>
          </a:p>
        </p:txBody>
      </p:sp>
    </p:spTree>
    <p:extLst>
      <p:ext uri="{BB962C8B-B14F-4D97-AF65-F5344CB8AC3E}">
        <p14:creationId xmlns:p14="http://schemas.microsoft.com/office/powerpoint/2010/main" val="826503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81994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AFDEA-FF92-377C-A012-C588681AEAF2}"/>
              </a:ext>
            </a:extLst>
          </p:cNvPr>
          <p:cNvSpPr txBox="1"/>
          <p:nvPr/>
        </p:nvSpPr>
        <p:spPr>
          <a:xfrm>
            <a:off x="9995715" y="737779"/>
            <a:ext cx="2196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</a:t>
            </a:r>
            <a:r>
              <a:rPr lang="ru-RU" sz="1600" dirty="0" err="1"/>
              <a:t>Перетяжко</a:t>
            </a:r>
            <a:r>
              <a:rPr lang="en-US" sz="1600" dirty="0"/>
              <a:t> </a:t>
            </a:r>
            <a:r>
              <a:rPr lang="ru-RU" sz="1600" dirty="0"/>
              <a:t>и</a:t>
            </a:r>
            <a:r>
              <a:rPr lang="en-US" sz="1600" dirty="0"/>
              <a:t> </a:t>
            </a:r>
            <a:r>
              <a:rPr lang="ru-RU" sz="1600" dirty="0"/>
              <a:t>Савина</a:t>
            </a:r>
            <a:r>
              <a:rPr lang="en-US" sz="1600" dirty="0"/>
              <a:t>, 2022]</a:t>
            </a:r>
            <a:r>
              <a:rPr lang="ru-RU" sz="1600" dirty="0"/>
              <a:t> </a:t>
            </a:r>
            <a:endParaRPr lang="en-US" sz="1600" dirty="0"/>
          </a:p>
          <a:p>
            <a:pPr algn="ctr"/>
            <a:r>
              <a:rPr lang="ru-RU" sz="1600" dirty="0"/>
              <a:t>С изменениями </a:t>
            </a:r>
            <a:r>
              <a:rPr lang="en-US" sz="1600" dirty="0"/>
              <a:t>[</a:t>
            </a:r>
            <a:r>
              <a:rPr lang="ru-RU" sz="1600" dirty="0"/>
              <a:t>Власюк И.А.</a:t>
            </a:r>
            <a:r>
              <a:rPr lang="en-US" sz="1600" dirty="0"/>
              <a:t>]</a:t>
            </a:r>
            <a:endParaRPr lang="ru-RU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D2951-C1C1-B424-3694-F75B46BA718F}"/>
              </a:ext>
            </a:extLst>
          </p:cNvPr>
          <p:cNvSpPr txBox="1"/>
          <p:nvPr/>
        </p:nvSpPr>
        <p:spPr>
          <a:xfrm>
            <a:off x="3825622" y="92422"/>
            <a:ext cx="4714042" cy="369332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МОДЕЛЬ МЕТАСОМАТОЗА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977741"/>
            <a:ext cx="240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Амфиболизированное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габбро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600" b="1" dirty="0" err="1">
                <a:solidFill>
                  <a:srgbClr val="993300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Коцебу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89762" y="3542674"/>
            <a:ext cx="257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Плагиоклазсодержащий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шпинелевый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верлит</a:t>
            </a:r>
            <a:endParaRPr lang="ru-RU" sz="1600" dirty="0">
              <a:latin typeface="Bahnschrift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600" b="1" dirty="0" err="1">
                <a:solidFill>
                  <a:srgbClr val="993300"/>
                </a:solidFill>
                <a:latin typeface="Bahnschrift" panose="020B0502040204020203" pitchFamily="34" charset="0"/>
                <a:cs typeface="Segoe UI" panose="020B0502040204020203" pitchFamily="34" charset="0"/>
              </a:rPr>
              <a:t>Коцебу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594" y="5271345"/>
            <a:ext cx="244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Амфибол-</a:t>
            </a:r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шпинелевый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верлит</a:t>
            </a:r>
            <a:endParaRPr lang="ru-RU" sz="1600" dirty="0">
              <a:latin typeface="Bahnschrift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600" dirty="0">
                <a:latin typeface="Bahnschrift" panose="020B0502040204020203" pitchFamily="34" charset="0"/>
              </a:rPr>
              <a:t>(</a:t>
            </a:r>
            <a:r>
              <a:rPr lang="ru-RU" sz="1600" dirty="0">
                <a:latin typeface="Bahnschrift" panose="020B0502040204020203" pitchFamily="34" charset="0"/>
                <a:cs typeface="Segoe UI" panose="020B0502040204020203" pitchFamily="34" charset="0"/>
              </a:rPr>
              <a:t>Говорова</a:t>
            </a:r>
            <a:r>
              <a:rPr lang="ru-RU" sz="1600" dirty="0"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/>
          <a:stretch/>
        </p:blipFill>
        <p:spPr>
          <a:xfrm>
            <a:off x="2356659" y="569494"/>
            <a:ext cx="7651969" cy="61762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64993" y="497667"/>
            <a:ext cx="1896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" panose="020B0502040204020203" pitchFamily="34" charset="0"/>
              </a:rPr>
              <a:t>(Говорова)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8628" y="5686843"/>
            <a:ext cx="126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Лерцолит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5010" y="4373671"/>
            <a:ext cx="1057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latin typeface="Bahnschrift" panose="020B0502040204020203" pitchFamily="34" charset="0"/>
                <a:cs typeface="Segoe UI" panose="020B0502040204020203" pitchFamily="34" charset="0"/>
              </a:rPr>
              <a:t>Верлит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flipV="1">
            <a:off x="10485007" y="4835754"/>
            <a:ext cx="311297" cy="775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0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3416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B3B7D4-CF2B-F135-1D7A-2A1AFC93A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08" y="132506"/>
            <a:ext cx="6670859" cy="6422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296732-8C58-3247-EBBE-04FF20B2D3AA}"/>
              </a:ext>
            </a:extLst>
          </p:cNvPr>
          <p:cNvSpPr txBox="1"/>
          <p:nvPr/>
        </p:nvSpPr>
        <p:spPr>
          <a:xfrm>
            <a:off x="8176768" y="6555311"/>
            <a:ext cx="177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doi:10.2113/RGG20214422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779B6-918C-F137-24B7-B6B5DED7CF02}"/>
              </a:ext>
            </a:extLst>
          </p:cNvPr>
          <p:cNvSpPr txBox="1"/>
          <p:nvPr/>
        </p:nvSpPr>
        <p:spPr>
          <a:xfrm>
            <a:off x="233227" y="1527270"/>
            <a:ext cx="48438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Образуют </a:t>
            </a:r>
            <a:r>
              <a:rPr lang="ru-RU" sz="2000" b="1" dirty="0">
                <a:solidFill>
                  <a:srgbClr val="993300"/>
                </a:solidFill>
              </a:rPr>
              <a:t>цепь </a:t>
            </a:r>
            <a:r>
              <a:rPr lang="ru-RU" sz="2000" b="1" dirty="0" err="1">
                <a:solidFill>
                  <a:srgbClr val="993300"/>
                </a:solidFill>
              </a:rPr>
              <a:t>гайотов</a:t>
            </a:r>
            <a:r>
              <a:rPr lang="ru-RU" sz="2000" b="1" dirty="0">
                <a:solidFill>
                  <a:srgbClr val="993300"/>
                </a:solidFill>
              </a:rPr>
              <a:t> 1100 х 400 </a:t>
            </a:r>
            <a:r>
              <a:rPr lang="ru-RU" sz="2000" dirty="0"/>
              <a:t>км северо-западного простирания в Западно-Тихоокеанской провинции подводных гор (WPSP). Эта цепь расположена между крупными котловинами </a:t>
            </a:r>
            <a:r>
              <a:rPr lang="ru-RU" sz="2000" dirty="0" err="1"/>
              <a:t>Пигафетта</a:t>
            </a:r>
            <a:r>
              <a:rPr lang="ru-RU" sz="2000" dirty="0"/>
              <a:t> и Сайпан в пределах Восточно-Марианской котловины.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Магеллановы горы представляют собой уникальнейший объект </a:t>
            </a:r>
            <a:r>
              <a:rPr lang="ru-RU" sz="2000" b="1" dirty="0" err="1">
                <a:solidFill>
                  <a:srgbClr val="993300"/>
                </a:solidFill>
              </a:rPr>
              <a:t>внутриплитного</a:t>
            </a:r>
            <a:r>
              <a:rPr lang="ru-RU" sz="2000" b="1" dirty="0">
                <a:solidFill>
                  <a:srgbClr val="993300"/>
                </a:solidFill>
              </a:rPr>
              <a:t> магматизма </a:t>
            </a:r>
            <a:r>
              <a:rPr lang="ru-RU" sz="2000" dirty="0"/>
              <a:t>на юрско-меловом сегменте Тихоокеанской плиты</a:t>
            </a:r>
          </a:p>
          <a:p>
            <a:pPr algn="just"/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6EE10-C783-EA7E-63D9-4A6F7AA1F702}"/>
              </a:ext>
            </a:extLst>
          </p:cNvPr>
          <p:cNvSpPr txBox="1"/>
          <p:nvPr/>
        </p:nvSpPr>
        <p:spPr>
          <a:xfrm>
            <a:off x="11107966" y="536475"/>
            <a:ext cx="102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Самая древняя датировка ОК 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3C90B64-6EA2-EFAD-FEC3-E70BC2BD1711}"/>
              </a:ext>
            </a:extLst>
          </p:cNvPr>
          <p:cNvCxnSpPr>
            <a:cxnSpLocks/>
          </p:cNvCxnSpPr>
          <p:nvPr/>
        </p:nvCxnSpPr>
        <p:spPr>
          <a:xfrm flipH="1">
            <a:off x="10511406" y="1216404"/>
            <a:ext cx="1014835" cy="12919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4248" y="643007"/>
            <a:ext cx="4540780" cy="461665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/>
              <a:t>Магеллановы горы</a:t>
            </a:r>
          </a:p>
        </p:txBody>
      </p:sp>
    </p:spTree>
    <p:extLst>
      <p:ext uri="{BB962C8B-B14F-4D97-AF65-F5344CB8AC3E}">
        <p14:creationId xmlns:p14="http://schemas.microsoft.com/office/powerpoint/2010/main" val="1759799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3296" y="642449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D232D-D475-CFC6-6969-FA3E723A2E93}"/>
              </a:ext>
            </a:extLst>
          </p:cNvPr>
          <p:cNvSpPr txBox="1"/>
          <p:nvPr/>
        </p:nvSpPr>
        <p:spPr>
          <a:xfrm>
            <a:off x="1156156" y="200526"/>
            <a:ext cx="9708022" cy="584775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Выводы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FD19E-D366-6209-6D9B-41379C5249F6}"/>
              </a:ext>
            </a:extLst>
          </p:cNvPr>
          <p:cNvSpPr txBox="1"/>
          <p:nvPr/>
        </p:nvSpPr>
        <p:spPr>
          <a:xfrm>
            <a:off x="1156156" y="976854"/>
            <a:ext cx="97080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1. Изучен минеральный состав ксенолитов в базаните </a:t>
            </a:r>
            <a:r>
              <a:rPr lang="ru-RU" dirty="0" err="1"/>
              <a:t>гайота</a:t>
            </a:r>
            <a:r>
              <a:rPr lang="ru-RU" dirty="0"/>
              <a:t> Коцебу и найдены агрегаты фаз, заместивших амфибол, схожие с находками в ксенолитах </a:t>
            </a:r>
            <a:r>
              <a:rPr lang="ru-RU" dirty="0" err="1"/>
              <a:t>гайота</a:t>
            </a:r>
            <a:r>
              <a:rPr lang="ru-RU" dirty="0"/>
              <a:t> Говорова.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2. Ксенолиты </a:t>
            </a:r>
            <a:r>
              <a:rPr lang="ru-RU" dirty="0" err="1"/>
              <a:t>амфиболизированногомгаббро</a:t>
            </a:r>
            <a:r>
              <a:rPr lang="ru-RU" dirty="0"/>
              <a:t> и </a:t>
            </a:r>
            <a:r>
              <a:rPr lang="ru-RU" dirty="0" err="1"/>
              <a:t>плагиоклазсодержащего</a:t>
            </a:r>
            <a:r>
              <a:rPr lang="ru-RU" dirty="0"/>
              <a:t> </a:t>
            </a:r>
            <a:r>
              <a:rPr lang="ru-RU" dirty="0" err="1"/>
              <a:t>шпинелевого</a:t>
            </a:r>
            <a:r>
              <a:rPr lang="ru-RU" dirty="0"/>
              <a:t> верлита, захваченные </a:t>
            </a:r>
            <a:r>
              <a:rPr lang="ru-RU" dirty="0" err="1"/>
              <a:t>базанитовой</a:t>
            </a:r>
            <a:r>
              <a:rPr lang="ru-RU" dirty="0"/>
              <a:t> магмой и содержащие агрегаты фаз, замещающих амфибол и включения </a:t>
            </a:r>
            <a:r>
              <a:rPr lang="en-US" dirty="0"/>
              <a:t>Mg</a:t>
            </a:r>
            <a:r>
              <a:rPr lang="ru-RU" dirty="0"/>
              <a:t>-</a:t>
            </a:r>
            <a:r>
              <a:rPr lang="ru-RU" dirty="0" err="1"/>
              <a:t>гастингсита</a:t>
            </a:r>
            <a:r>
              <a:rPr lang="ru-RU" dirty="0"/>
              <a:t>, являются фрагментами </a:t>
            </a:r>
            <a:r>
              <a:rPr lang="ru-RU" dirty="0" err="1"/>
              <a:t>метасоматизированной</a:t>
            </a:r>
            <a:r>
              <a:rPr lang="ru-RU" dirty="0"/>
              <a:t> океанической коры и океанической литосферы.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3. Наличие плагиоклаза в верлитах с </a:t>
            </a:r>
            <a:r>
              <a:rPr lang="ru-RU" dirty="0" err="1"/>
              <a:t>гайота</a:t>
            </a:r>
            <a:r>
              <a:rPr lang="ru-RU" dirty="0"/>
              <a:t> Коцебу может указывать на менее барические, а то есть менее глубинные условия нахождение </a:t>
            </a:r>
            <a:r>
              <a:rPr lang="ru-RU" dirty="0" err="1"/>
              <a:t>протолита</a:t>
            </a:r>
            <a:r>
              <a:rPr lang="ru-RU" dirty="0"/>
              <a:t> (</a:t>
            </a:r>
            <a:r>
              <a:rPr lang="ru-RU" dirty="0" err="1"/>
              <a:t>лерцолита</a:t>
            </a:r>
            <a:r>
              <a:rPr lang="ru-RU" dirty="0"/>
              <a:t>) в мантии, чем для ксенолитов амфибол-</a:t>
            </a:r>
            <a:r>
              <a:rPr lang="ru-RU" dirty="0" err="1"/>
              <a:t>шпинелевых</a:t>
            </a:r>
            <a:r>
              <a:rPr lang="ru-RU" dirty="0"/>
              <a:t> верлитов с </a:t>
            </a:r>
            <a:r>
              <a:rPr lang="ru-RU" dirty="0" err="1"/>
              <a:t>гайота</a:t>
            </a:r>
            <a:r>
              <a:rPr lang="ru-RU" dirty="0"/>
              <a:t> Говорова.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4. Были обнаружены ксенолиты </a:t>
            </a:r>
            <a:r>
              <a:rPr lang="ru-RU" dirty="0" err="1"/>
              <a:t>габбро</a:t>
            </a:r>
            <a:r>
              <a:rPr lang="ru-RU" dirty="0"/>
              <a:t> (в прошлом </a:t>
            </a:r>
            <a:r>
              <a:rPr lang="ru-RU" dirty="0" err="1"/>
              <a:t>амфиболизированного</a:t>
            </a:r>
            <a:r>
              <a:rPr lang="ru-RU" dirty="0"/>
              <a:t>), в которых наблюдаются схожие процессы замещения амфибола. По-видимому, флюидный поток проникал выше в слой </a:t>
            </a:r>
            <a:r>
              <a:rPr lang="ru-RU" dirty="0" err="1"/>
              <a:t>габбро</a:t>
            </a:r>
            <a:r>
              <a:rPr lang="ru-RU" dirty="0"/>
              <a:t> и также </a:t>
            </a:r>
            <a:r>
              <a:rPr lang="ru-RU" dirty="0" err="1"/>
              <a:t>амфиболизировал</a:t>
            </a:r>
            <a:r>
              <a:rPr lang="ru-RU" dirty="0"/>
              <a:t> его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4. Предполагается, что полное замещение амфибола в ксенолитах и </a:t>
            </a:r>
            <a:r>
              <a:rPr lang="ru-RU" dirty="0" err="1"/>
              <a:t>ксенокристах</a:t>
            </a:r>
            <a:r>
              <a:rPr lang="ru-RU" dirty="0"/>
              <a:t> на </a:t>
            </a:r>
            <a:r>
              <a:rPr lang="ru-RU" dirty="0" err="1"/>
              <a:t>рёнит</a:t>
            </a:r>
            <a:r>
              <a:rPr lang="ru-RU" dirty="0"/>
              <a:t>-содержащие минерально-фазовые ассоциации произошло в промежуточных магматических камерах, расположенных на уровне океанической коры – от 3 до 7 км, по </a:t>
            </a:r>
            <a:r>
              <a:rPr lang="en-US" i="1" dirty="0"/>
              <a:t>P</a:t>
            </a:r>
            <a:r>
              <a:rPr lang="ru-RU" i="1" dirty="0"/>
              <a:t>-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ru-RU" dirty="0"/>
              <a:t>условиям кристаллизации мантийного </a:t>
            </a:r>
            <a:r>
              <a:rPr lang="en-US" dirty="0"/>
              <a:t>Ti</a:t>
            </a:r>
            <a:r>
              <a:rPr lang="ru-RU" dirty="0"/>
              <a:t>-амфибола (по аналогии с </a:t>
            </a:r>
            <a:r>
              <a:rPr lang="ru-RU" dirty="0" err="1"/>
              <a:t>гайотом</a:t>
            </a:r>
            <a:r>
              <a:rPr lang="ru-RU" dirty="0"/>
              <a:t> Говорова)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95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9789" y="2743200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D26EE-BA28-EF90-FC9D-43094DE5FBDA}"/>
              </a:ext>
            </a:extLst>
          </p:cNvPr>
          <p:cNvSpPr txBox="1"/>
          <p:nvPr/>
        </p:nvSpPr>
        <p:spPr>
          <a:xfrm>
            <a:off x="1806102" y="4786008"/>
            <a:ext cx="857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Благодарим участников рейса НИС “Геленджик” </a:t>
            </a:r>
            <a:r>
              <a:rPr lang="ru-RU" i="1" dirty="0" err="1"/>
              <a:t>АО“Южморгеология</a:t>
            </a:r>
            <a:r>
              <a:rPr lang="ru-RU" i="1" dirty="0"/>
              <a:t>”, принимавших участие в отборе пород на </a:t>
            </a:r>
            <a:r>
              <a:rPr lang="ru-RU" i="1" dirty="0" err="1"/>
              <a:t>гайоте</a:t>
            </a:r>
            <a:r>
              <a:rPr lang="ru-RU" i="1" dirty="0"/>
              <a:t> Коцебу. Работа выполнена при финансовой поддержке проекта РНФ 25-17-00128, </a:t>
            </a:r>
            <a:r>
              <a:rPr lang="ru-RU" i="1" u="sng" dirty="0">
                <a:hlinkClick r:id="rId2"/>
              </a:rPr>
              <a:t>https://rscf.ru/project/25-17-00128</a:t>
            </a:r>
            <a:r>
              <a:rPr lang="ru-RU" i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753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0428" y="3272589"/>
            <a:ext cx="492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/>
              <a:t>Материал для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813871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3296" y="642449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91C774-3ECC-F333-2188-C039E0831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98" y="1088118"/>
            <a:ext cx="7253404" cy="4410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BA6C7-3C5B-B027-6A7C-5152326FDE5A}"/>
              </a:ext>
            </a:extLst>
          </p:cNvPr>
          <p:cNvSpPr txBox="1"/>
          <p:nvPr/>
        </p:nvSpPr>
        <p:spPr>
          <a:xfrm>
            <a:off x="470518" y="2139136"/>
            <a:ext cx="4163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Источником расплава/флюида и теплового потока, которые вызвали</a:t>
            </a:r>
          </a:p>
          <a:p>
            <a:r>
              <a:rPr lang="ru-RU" sz="2400" dirty="0"/>
              <a:t>метасоматоз океанической литосферы мог быть </a:t>
            </a:r>
            <a:r>
              <a:rPr lang="ru-RU" sz="2400" dirty="0">
                <a:solidFill>
                  <a:srgbClr val="993300"/>
                </a:solidFill>
              </a:rPr>
              <a:t>Южно-Тихоокеанский </a:t>
            </a:r>
            <a:r>
              <a:rPr lang="ru-RU" sz="2400" dirty="0" err="1">
                <a:solidFill>
                  <a:srgbClr val="993300"/>
                </a:solidFill>
              </a:rPr>
              <a:t>суперплюм</a:t>
            </a:r>
            <a:endParaRPr lang="ru-RU" sz="2400" dirty="0">
              <a:solidFill>
                <a:srgbClr val="9933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D3F18-F22B-D5D1-FC05-52754F41A38F}"/>
              </a:ext>
            </a:extLst>
          </p:cNvPr>
          <p:cNvSpPr txBox="1"/>
          <p:nvPr/>
        </p:nvSpPr>
        <p:spPr>
          <a:xfrm>
            <a:off x="5284143" y="5670391"/>
            <a:ext cx="6338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Модель </a:t>
            </a:r>
            <a:r>
              <a:rPr lang="ru-RU" dirty="0" err="1"/>
              <a:t>верлитизации</a:t>
            </a:r>
            <a:r>
              <a:rPr lang="ru-RU" dirty="0"/>
              <a:t> </a:t>
            </a:r>
            <a:r>
              <a:rPr lang="ru-RU" dirty="0" err="1"/>
              <a:t>лерцолита</a:t>
            </a:r>
            <a:r>
              <a:rPr lang="ru-RU" dirty="0"/>
              <a:t> и образования расплава </a:t>
            </a:r>
            <a:r>
              <a:rPr lang="en-US" dirty="0"/>
              <a:t>OIB</a:t>
            </a:r>
            <a:endParaRPr lang="ru-RU" dirty="0"/>
          </a:p>
          <a:p>
            <a:pPr algn="ctr"/>
            <a:r>
              <a:rPr lang="en-US" dirty="0"/>
              <a:t>[</a:t>
            </a:r>
            <a:r>
              <a:rPr lang="en-US" dirty="0" err="1"/>
              <a:t>Peretyazhko</a:t>
            </a:r>
            <a:r>
              <a:rPr lang="en-US" dirty="0"/>
              <a:t> and Savina, 2022]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14A97-2220-D8E4-10DF-2C20280EC88D}"/>
              </a:ext>
            </a:extLst>
          </p:cNvPr>
          <p:cNvSpPr txBox="1"/>
          <p:nvPr/>
        </p:nvSpPr>
        <p:spPr>
          <a:xfrm>
            <a:off x="3902630" y="143823"/>
            <a:ext cx="4714042" cy="461665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МОДЕЛЬ МЕТАСОМАТОЗА</a:t>
            </a:r>
          </a:p>
        </p:txBody>
      </p:sp>
    </p:spTree>
    <p:extLst>
      <p:ext uri="{BB962C8B-B14F-4D97-AF65-F5344CB8AC3E}">
        <p14:creationId xmlns:p14="http://schemas.microsoft.com/office/powerpoint/2010/main" val="5333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AA210-239F-BDDD-C218-54378D94C5BD}"/>
              </a:ext>
            </a:extLst>
          </p:cNvPr>
          <p:cNvSpPr txBox="1"/>
          <p:nvPr/>
        </p:nvSpPr>
        <p:spPr>
          <a:xfrm>
            <a:off x="232611" y="2294552"/>
            <a:ext cx="6561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r>
              <a:rPr lang="ru-RU" dirty="0"/>
              <a:t>Прослеживается как минимум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два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этапа мелового вулканизма, отсутствие четких возрастных прогрессий </a:t>
            </a:r>
            <a:r>
              <a:rPr lang="en-US" dirty="0"/>
              <a:t>[</a:t>
            </a:r>
            <a:r>
              <a:rPr lang="en-US" dirty="0" err="1"/>
              <a:t>Koopers</a:t>
            </a:r>
            <a:r>
              <a:rPr lang="en-US" dirty="0"/>
              <a:t> et al., 2003]</a:t>
            </a:r>
            <a:r>
              <a:rPr lang="ru-RU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9BD4E-7606-1C38-F1BA-6854B4CE03E7}"/>
              </a:ext>
            </a:extLst>
          </p:cNvPr>
          <p:cNvSpPr txBox="1"/>
          <p:nvPr/>
        </p:nvSpPr>
        <p:spPr>
          <a:xfrm>
            <a:off x="2350007" y="970991"/>
            <a:ext cx="23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 err="1"/>
              <a:t>Плюмовая</a:t>
            </a:r>
            <a:r>
              <a:rPr lang="ru-RU" cap="all" dirty="0"/>
              <a:t> модель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DBC05-D271-5393-2597-7C5BC1F8D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241" y="755171"/>
            <a:ext cx="4753562" cy="5392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4618A-C9E2-C120-7A79-8DE6D5FB1358}"/>
              </a:ext>
            </a:extLst>
          </p:cNvPr>
          <p:cNvSpPr txBox="1"/>
          <p:nvPr/>
        </p:nvSpPr>
        <p:spPr>
          <a:xfrm>
            <a:off x="7606128" y="6160325"/>
            <a:ext cx="372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Модель формирований Гавайского цепи</a:t>
            </a:r>
          </a:p>
          <a:p>
            <a:pPr algn="ctr"/>
            <a:r>
              <a:rPr lang="en-US" sz="1600" dirty="0"/>
              <a:t>[</a:t>
            </a:r>
            <a:r>
              <a:rPr lang="en-US" sz="1600" dirty="0" err="1"/>
              <a:t>Koopers</a:t>
            </a:r>
            <a:r>
              <a:rPr lang="en-US" sz="1600" dirty="0"/>
              <a:t> et al., 2010]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379A52-22F1-D811-B805-72D24886A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678" y="3451489"/>
            <a:ext cx="3600854" cy="2881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60AF44-60AE-2164-CCB4-8B5FDCE94449}"/>
              </a:ext>
            </a:extLst>
          </p:cNvPr>
          <p:cNvSpPr txBox="1"/>
          <p:nvPr/>
        </p:nvSpPr>
        <p:spPr>
          <a:xfrm>
            <a:off x="2197776" y="6363250"/>
            <a:ext cx="2479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[</a:t>
            </a:r>
            <a:r>
              <a:rPr lang="en-US" sz="1800" dirty="0" err="1"/>
              <a:t>Koopers</a:t>
            </a:r>
            <a:r>
              <a:rPr lang="en-US" sz="1800" dirty="0"/>
              <a:t> et al., 2010]</a:t>
            </a:r>
            <a:endParaRPr lang="ru-R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1B5AD-F976-DEBE-124D-46D615D17FAB}"/>
              </a:ext>
            </a:extLst>
          </p:cNvPr>
          <p:cNvSpPr txBox="1"/>
          <p:nvPr/>
        </p:nvSpPr>
        <p:spPr>
          <a:xfrm>
            <a:off x="232611" y="124545"/>
            <a:ext cx="11611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Модели вулканизма Тихоокеанской плиты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611" y="1340323"/>
            <a:ext cx="6472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Датировки вулканитов </a:t>
            </a:r>
            <a:r>
              <a:rPr lang="ru-RU" dirty="0" err="1"/>
              <a:t>гайотов</a:t>
            </a:r>
            <a:r>
              <a:rPr lang="ru-RU" dirty="0"/>
              <a:t> Магеллановых гор и соседней цепи </a:t>
            </a:r>
            <a:r>
              <a:rPr lang="ru-RU" dirty="0" err="1"/>
              <a:t>Маркус-Уэйк</a:t>
            </a:r>
            <a:r>
              <a:rPr lang="ru-RU" dirty="0"/>
              <a:t> [</a:t>
            </a:r>
            <a:r>
              <a:rPr lang="ru-RU" dirty="0" err="1"/>
              <a:t>Smith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1989] противоречат модели движения плиты только над одной или несколькими горячими точками.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39E9F6-489F-B9F1-C8EF-08A80AC3774C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955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3BA5E-2604-5588-B58E-F9A06BA01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1B5AD-F976-DEBE-124D-46D615D17FAB}"/>
              </a:ext>
            </a:extLst>
          </p:cNvPr>
          <p:cNvSpPr txBox="1"/>
          <p:nvPr/>
        </p:nvSpPr>
        <p:spPr>
          <a:xfrm>
            <a:off x="232611" y="127910"/>
            <a:ext cx="11611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Модели вулканизма Тихоокеанской плиты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016AA-C3E4-F19F-7680-BFAB410BF440}"/>
              </a:ext>
            </a:extLst>
          </p:cNvPr>
          <p:cNvSpPr txBox="1"/>
          <p:nvPr/>
        </p:nvSpPr>
        <p:spPr>
          <a:xfrm>
            <a:off x="694146" y="1643692"/>
            <a:ext cx="565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/>
              <a:t>Модель «вторичных» горячих точек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27EB73-9F74-E05F-8F9E-B372B8EA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64" y="860883"/>
            <a:ext cx="4503839" cy="5498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A9BBE2-5C6D-BD5A-E772-8271FE33C34B}"/>
              </a:ext>
            </a:extLst>
          </p:cNvPr>
          <p:cNvSpPr txBox="1"/>
          <p:nvPr/>
        </p:nvSpPr>
        <p:spPr>
          <a:xfrm>
            <a:off x="694146" y="2241332"/>
            <a:ext cx="5821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cs typeface="Segoe UI" panose="020B0502040204020203" pitchFamily="34" charset="0"/>
              </a:rPr>
              <a:t>От основного </a:t>
            </a:r>
            <a:r>
              <a:rPr lang="ru-RU" sz="2000" dirty="0" err="1">
                <a:cs typeface="Segoe UI" panose="020B0502040204020203" pitchFamily="34" charset="0"/>
              </a:rPr>
              <a:t>суперплюма</a:t>
            </a:r>
            <a:r>
              <a:rPr lang="ru-RU" sz="2000" dirty="0">
                <a:cs typeface="Segoe UI" panose="020B0502040204020203" pitchFamily="34" charset="0"/>
              </a:rPr>
              <a:t> отделяются короткоживущие (10-40 млн. лет) небольшие побочные </a:t>
            </a:r>
            <a:r>
              <a:rPr lang="ru-RU" sz="2000" dirty="0" err="1">
                <a:cs typeface="Segoe UI" panose="020B0502040204020203" pitchFamily="34" charset="0"/>
              </a:rPr>
              <a:t>плюмы</a:t>
            </a:r>
            <a:r>
              <a:rPr lang="ru-RU" sz="2000" dirty="0">
                <a:cs typeface="Segoe UI" panose="020B0502040204020203" pitchFamily="34" charset="0"/>
              </a:rPr>
              <a:t>. Они </a:t>
            </a:r>
            <a:r>
              <a:rPr lang="ru-RU" sz="2000" dirty="0" err="1">
                <a:cs typeface="Segoe UI" panose="020B0502040204020203" pitchFamily="34" charset="0"/>
              </a:rPr>
              <a:t>пространственно</a:t>
            </a:r>
            <a:r>
              <a:rPr lang="ru-RU" sz="2000" dirty="0">
                <a:cs typeface="Segoe UI" panose="020B0502040204020203" pitchFamily="34" charset="0"/>
              </a:rPr>
              <a:t> связаны и могут вызывать повторные акты вулканизма,</a:t>
            </a:r>
            <a:r>
              <a:rPr lang="en-US" sz="2000" dirty="0">
                <a:cs typeface="Segoe UI" panose="020B0502040204020203" pitchFamily="34" charset="0"/>
              </a:rPr>
              <a:t> </a:t>
            </a:r>
            <a:r>
              <a:rPr lang="ru-RU" sz="2000" dirty="0">
                <a:cs typeface="Segoe UI" panose="020B0502040204020203" pitchFamily="34" charset="0"/>
              </a:rPr>
              <a:t>а также проявления, не вписывающиеся в линейную возрастную прогрессию.</a:t>
            </a:r>
          </a:p>
          <a:p>
            <a:pPr algn="just"/>
            <a:endParaRPr lang="ru-RU" sz="2000" dirty="0">
              <a:cs typeface="Segoe UI" panose="020B0502040204020203" pitchFamily="34" charset="0"/>
            </a:endParaRPr>
          </a:p>
          <a:p>
            <a:pPr algn="just"/>
            <a:r>
              <a:rPr lang="ru-RU" sz="2000" dirty="0">
                <a:cs typeface="Segoe UI" panose="020B0502040204020203" pitchFamily="34" charset="0"/>
              </a:rPr>
              <a:t>Вследствие гетерогенности мантии вторичные горячие точки могут иметь разную геохимию </a:t>
            </a:r>
            <a:r>
              <a:rPr lang="en-US" sz="2000" dirty="0">
                <a:cs typeface="Segoe UI" panose="020B0502040204020203" pitchFamily="34" charset="0"/>
              </a:rPr>
              <a:t>(HIMU, EM1, EM2)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DB3DE-68DF-EAE8-C34C-F1847E926BA3}"/>
              </a:ext>
            </a:extLst>
          </p:cNvPr>
          <p:cNvSpPr txBox="1"/>
          <p:nvPr/>
        </p:nvSpPr>
        <p:spPr>
          <a:xfrm>
            <a:off x="7433180" y="6359577"/>
            <a:ext cx="461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Модель вторичных горячих точек</a:t>
            </a:r>
            <a:r>
              <a:rPr lang="en-US" sz="1400" dirty="0"/>
              <a:t> [</a:t>
            </a:r>
            <a:r>
              <a:rPr lang="en-US" sz="1400" dirty="0" err="1"/>
              <a:t>Koopers</a:t>
            </a:r>
            <a:r>
              <a:rPr lang="en-US" sz="1400" dirty="0"/>
              <a:t> et al., 2003]</a:t>
            </a: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BE5863-BD92-6426-DAD2-7EDC6148E033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033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7A1B5AD-F976-DEBE-124D-46D615D17FAB}"/>
              </a:ext>
            </a:extLst>
          </p:cNvPr>
          <p:cNvSpPr txBox="1"/>
          <p:nvPr/>
        </p:nvSpPr>
        <p:spPr>
          <a:xfrm>
            <a:off x="232611" y="133714"/>
            <a:ext cx="11611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/>
              <a:t>Модели вулканизма Тихоокеанской плиты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E4F35B-328B-F7CB-1FB0-6FE5BFF4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26" y="558545"/>
            <a:ext cx="4084441" cy="58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D4216-4BC2-E02E-7835-E50E8C3B9FA5}"/>
              </a:ext>
            </a:extLst>
          </p:cNvPr>
          <p:cNvSpPr txBox="1"/>
          <p:nvPr/>
        </p:nvSpPr>
        <p:spPr>
          <a:xfrm>
            <a:off x="9202312" y="585209"/>
            <a:ext cx="13403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DOI: </a:t>
            </a:r>
            <a:r>
              <a:rPr lang="en-US" sz="600" u="sng" dirty="0">
                <a:hlinkClick r:id="rId4"/>
              </a:rPr>
              <a:t>10.3390/geosciences14100252</a:t>
            </a:r>
            <a:endParaRPr lang="en-US" sz="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612D6-A847-85D1-77C3-3664D7DCB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11" y="682998"/>
            <a:ext cx="7013787" cy="26399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3D3759-D0BE-314D-64A1-EED847572E54}"/>
              </a:ext>
            </a:extLst>
          </p:cNvPr>
          <p:cNvSpPr/>
          <p:nvPr/>
        </p:nvSpPr>
        <p:spPr>
          <a:xfrm>
            <a:off x="5245864" y="1176311"/>
            <a:ext cx="1503431" cy="9006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CB3CFC5-3921-3AE1-72DD-8DA6E333292B}"/>
              </a:ext>
            </a:extLst>
          </p:cNvPr>
          <p:cNvCxnSpPr/>
          <p:nvPr/>
        </p:nvCxnSpPr>
        <p:spPr>
          <a:xfrm>
            <a:off x="6780829" y="1875991"/>
            <a:ext cx="823046" cy="98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4B77BE-F051-7F69-70FB-CFA5E716050C}"/>
              </a:ext>
            </a:extLst>
          </p:cNvPr>
          <p:cNvSpPr txBox="1"/>
          <p:nvPr/>
        </p:nvSpPr>
        <p:spPr>
          <a:xfrm>
            <a:off x="4515917" y="674727"/>
            <a:ext cx="17084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 doi.org/10.3390/ geosciences15110411</a:t>
            </a:r>
            <a:endParaRPr lang="ru-RU" sz="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0F95B-6BF8-2EDE-2106-0219331B8687}"/>
              </a:ext>
            </a:extLst>
          </p:cNvPr>
          <p:cNvSpPr txBox="1"/>
          <p:nvPr/>
        </p:nvSpPr>
        <p:spPr>
          <a:xfrm>
            <a:off x="8285934" y="2414557"/>
            <a:ext cx="92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127-116</a:t>
            </a:r>
          </a:p>
          <a:p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107-104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9D9AF-8B2B-D413-3338-2BF05D4EE2FF}"/>
              </a:ext>
            </a:extLst>
          </p:cNvPr>
          <p:cNvSpPr txBox="1"/>
          <p:nvPr/>
        </p:nvSpPr>
        <p:spPr>
          <a:xfrm>
            <a:off x="9750211" y="1367854"/>
            <a:ext cx="117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112; 93; 86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B1624-D39D-CC73-FFD6-EA3B7F29747D}"/>
              </a:ext>
            </a:extLst>
          </p:cNvPr>
          <p:cNvSpPr txBox="1"/>
          <p:nvPr/>
        </p:nvSpPr>
        <p:spPr>
          <a:xfrm>
            <a:off x="8292982" y="6053000"/>
            <a:ext cx="1170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&lt;20 Ma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AF493-CD90-CCBD-544E-BDF80D29A392}"/>
              </a:ext>
            </a:extLst>
          </p:cNvPr>
          <p:cNvSpPr txBox="1"/>
          <p:nvPr/>
        </p:nvSpPr>
        <p:spPr>
          <a:xfrm>
            <a:off x="1506497" y="6209056"/>
            <a:ext cx="405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Модель формирования </a:t>
            </a:r>
            <a:r>
              <a:rPr lang="en-US" sz="1600" dirty="0"/>
              <a:t>petit-spot </a:t>
            </a:r>
            <a:r>
              <a:rPr lang="ru-RU" sz="1600" dirty="0"/>
              <a:t>вулканов</a:t>
            </a:r>
          </a:p>
          <a:p>
            <a:pPr algn="ctr"/>
            <a:r>
              <a:rPr lang="en-US" sz="1600" dirty="0"/>
              <a:t>[Hirano et al., 2006, 2008]</a:t>
            </a:r>
            <a:endParaRPr lang="ru-RU" sz="16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B79879-2E2A-D32D-67C0-07ACFD914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256" y="3718414"/>
            <a:ext cx="4496820" cy="24892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F8D4C8-CA39-CFA3-892B-8DA765A024F5}"/>
              </a:ext>
            </a:extLst>
          </p:cNvPr>
          <p:cNvSpPr txBox="1"/>
          <p:nvPr/>
        </p:nvSpPr>
        <p:spPr>
          <a:xfrm>
            <a:off x="537783" y="121571"/>
            <a:ext cx="258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3300"/>
                </a:solidFill>
              </a:rPr>
              <a:t>PETIT-SPOT</a:t>
            </a:r>
            <a:r>
              <a:rPr lang="en-US" dirty="0"/>
              <a:t> </a:t>
            </a:r>
            <a:r>
              <a:rPr lang="ru-RU" dirty="0"/>
              <a:t>ВУЛКАНИЗМ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86576" y="6365557"/>
            <a:ext cx="39718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Миоценовые </a:t>
            </a:r>
            <a:r>
              <a:rPr lang="en-US" sz="1300" dirty="0"/>
              <a:t>petit-spot</a:t>
            </a:r>
            <a:r>
              <a:rPr lang="ru-RU" sz="1300" dirty="0"/>
              <a:t> вулканы на </a:t>
            </a:r>
            <a:r>
              <a:rPr lang="ru-RU" sz="1300" dirty="0" err="1"/>
              <a:t>гайоте</a:t>
            </a:r>
            <a:r>
              <a:rPr lang="ru-RU" sz="1300" dirty="0"/>
              <a:t> Альба</a:t>
            </a:r>
          </a:p>
          <a:p>
            <a:pPr algn="ctr"/>
            <a:r>
              <a:rPr lang="en-US" sz="1300" dirty="0"/>
              <a:t>[</a:t>
            </a:r>
            <a:r>
              <a:rPr lang="ru-RU" sz="1300" dirty="0" err="1"/>
              <a:t>Перетяжко</a:t>
            </a:r>
            <a:r>
              <a:rPr lang="ru-RU" sz="1300" dirty="0"/>
              <a:t>, Савина, 2022</a:t>
            </a:r>
            <a:r>
              <a:rPr lang="en-US" sz="1300" dirty="0"/>
              <a:t>]</a:t>
            </a:r>
            <a:endParaRPr lang="ru-RU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6A37D-8A6B-3996-7B75-8AEF7E05C91B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792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215" y="2128557"/>
            <a:ext cx="51996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При драгировании </a:t>
            </a:r>
            <a:r>
              <a:rPr lang="ru-RU" sz="2400" dirty="0" err="1"/>
              <a:t>гайотов</a:t>
            </a:r>
            <a:r>
              <a:rPr lang="ru-RU" sz="2400" dirty="0"/>
              <a:t> Говорова, Альба и </a:t>
            </a:r>
            <a:r>
              <a:rPr lang="ru-RU" sz="2400" dirty="0" err="1">
                <a:solidFill>
                  <a:srgbClr val="993300"/>
                </a:solidFill>
              </a:rPr>
              <a:t>Коцебу</a:t>
            </a:r>
            <a:r>
              <a:rPr lang="ru-RU" sz="2400" dirty="0"/>
              <a:t> в рейсах 2016-2020 гг. научно-исследовательского судна «Геленджик» (АО ―</a:t>
            </a:r>
            <a:r>
              <a:rPr lang="ru-RU" sz="2400" dirty="0" err="1"/>
              <a:t>Южморгеология</a:t>
            </a:r>
            <a:r>
              <a:rPr lang="ru-RU" sz="2400" dirty="0"/>
              <a:t>) были отобраны многочисленные образцы вулканических пород.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458" y="257955"/>
            <a:ext cx="6085974" cy="5161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9457" y="5419716"/>
            <a:ext cx="608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Батиметрическая карта </a:t>
            </a:r>
            <a:r>
              <a:rPr lang="ru-RU" sz="1600" dirty="0" err="1"/>
              <a:t>гайотов</a:t>
            </a:r>
            <a:r>
              <a:rPr lang="ru-RU" sz="1600" dirty="0"/>
              <a:t> Говорова, Коцебу и Альба в районе MS (a) и увеличенные фрагменты главного </a:t>
            </a:r>
            <a:r>
              <a:rPr lang="ru-RU" sz="1600" dirty="0" err="1"/>
              <a:t>гайота</a:t>
            </a:r>
            <a:r>
              <a:rPr lang="ru-RU" sz="1600" dirty="0"/>
              <a:t> Говорова (b) и его юго-восточного спутника (c). Места отбора проб (белые кружки) и </a:t>
            </a:r>
            <a:r>
              <a:rPr lang="ru-RU" sz="1600" baseline="30000" dirty="0"/>
              <a:t>40</a:t>
            </a:r>
            <a:r>
              <a:rPr lang="ru-RU" sz="1600" dirty="0"/>
              <a:t>Ar-</a:t>
            </a:r>
            <a:r>
              <a:rPr lang="ru-RU" sz="1600" baseline="30000" dirty="0"/>
              <a:t>39</a:t>
            </a:r>
            <a:r>
              <a:rPr lang="ru-RU" sz="1600" dirty="0"/>
              <a:t>Ar возраст пород указаны согласно нашим данным (</a:t>
            </a:r>
            <a:r>
              <a:rPr lang="ru-RU" sz="1600" dirty="0" err="1"/>
              <a:t>Перетяжко</a:t>
            </a:r>
            <a:r>
              <a:rPr lang="ru-RU" sz="1600" dirty="0"/>
              <a:t> и др. 2020,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57E67-057A-4AEA-EBD3-F685994CB84E}"/>
              </a:ext>
            </a:extLst>
          </p:cNvPr>
          <p:cNvSpPr txBox="1"/>
          <p:nvPr/>
        </p:nvSpPr>
        <p:spPr>
          <a:xfrm>
            <a:off x="981440" y="967667"/>
            <a:ext cx="3781888" cy="461665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r>
              <a:rPr lang="ru-RU" sz="2400" b="1" cap="all" dirty="0"/>
              <a:t>Объекты исследования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8E8E7-7BDE-7B8C-7FCF-E7FD6F3FA8F6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6039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95C779-26F0-6C84-9CC5-2AE2BDC11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538" y="279460"/>
            <a:ext cx="6023662" cy="5213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5D455-B56A-1482-CF5C-5C91FA0D688C}"/>
              </a:ext>
            </a:extLst>
          </p:cNvPr>
          <p:cNvSpPr txBox="1"/>
          <p:nvPr/>
        </p:nvSpPr>
        <p:spPr>
          <a:xfrm>
            <a:off x="1753521" y="1061915"/>
            <a:ext cx="2544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Гайот</a:t>
            </a:r>
            <a:r>
              <a:rPr lang="ru-RU" sz="2400" b="1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Говорова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9B6B3-55D5-B338-134A-FDA25EEA4024}"/>
              </a:ext>
            </a:extLst>
          </p:cNvPr>
          <p:cNvSpPr txBox="1"/>
          <p:nvPr/>
        </p:nvSpPr>
        <p:spPr>
          <a:xfrm>
            <a:off x="258346" y="1876241"/>
            <a:ext cx="5535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Ранее на </a:t>
            </a:r>
            <a:r>
              <a:rPr lang="ru-RU" sz="2400" b="1" dirty="0" err="1">
                <a:solidFill>
                  <a:srgbClr val="993300"/>
                </a:solidFill>
              </a:rPr>
              <a:t>гайоте</a:t>
            </a:r>
            <a:r>
              <a:rPr lang="ru-RU" sz="2400" b="1" dirty="0">
                <a:solidFill>
                  <a:srgbClr val="993300"/>
                </a:solidFill>
              </a:rPr>
              <a:t> Говорова </a:t>
            </a:r>
            <a:r>
              <a:rPr lang="ru-RU" sz="2400" dirty="0"/>
              <a:t>были найдены амфиболовые </a:t>
            </a:r>
            <a:r>
              <a:rPr lang="ru-RU" sz="2400" dirty="0" err="1"/>
              <a:t>трахибазальты</a:t>
            </a:r>
            <a:r>
              <a:rPr lang="ru-RU" sz="2400" dirty="0"/>
              <a:t> с ксенолитами амфибол-</a:t>
            </a:r>
            <a:r>
              <a:rPr lang="ru-RU" sz="2400" dirty="0" err="1"/>
              <a:t>шпинелевого</a:t>
            </a:r>
            <a:r>
              <a:rPr lang="ru-RU" sz="2400" dirty="0"/>
              <a:t> </a:t>
            </a:r>
            <a:r>
              <a:rPr lang="ru-RU" sz="2400" dirty="0" err="1"/>
              <a:t>верлита</a:t>
            </a:r>
            <a:r>
              <a:rPr lang="ru-RU" sz="2400" dirty="0"/>
              <a:t>, а также сохранившиеся </a:t>
            </a:r>
            <a:r>
              <a:rPr lang="ru-RU" sz="2400" dirty="0" err="1"/>
              <a:t>ксенокристы</a:t>
            </a:r>
            <a:r>
              <a:rPr lang="ru-RU" sz="2400" dirty="0"/>
              <a:t> амфибола (в, г) – </a:t>
            </a:r>
            <a:r>
              <a:rPr lang="en-US" sz="2400" dirty="0"/>
              <a:t>Mg</a:t>
            </a:r>
            <a:r>
              <a:rPr lang="ru-RU" sz="2400" dirty="0"/>
              <a:t>-</a:t>
            </a:r>
            <a:r>
              <a:rPr lang="ru-RU" sz="2400" dirty="0" err="1"/>
              <a:t>гастингсита</a:t>
            </a:r>
            <a:r>
              <a:rPr lang="ru-RU" sz="2400" dirty="0"/>
              <a:t>/</a:t>
            </a:r>
            <a:r>
              <a:rPr lang="ru-RU" sz="2400" dirty="0" err="1"/>
              <a:t>паргасита</a:t>
            </a:r>
            <a:r>
              <a:rPr lang="en-US" sz="2400" dirty="0"/>
              <a:t> </a:t>
            </a:r>
            <a:r>
              <a:rPr lang="ru-RU" sz="2400" dirty="0"/>
              <a:t>и агрегаты фаз (</a:t>
            </a:r>
            <a:r>
              <a:rPr lang="ru-RU" sz="2400" dirty="0" err="1"/>
              <a:t>клинопироксен+рёнит+плагиоклаз+нефелин+титаномагнетит</a:t>
            </a:r>
            <a:r>
              <a:rPr lang="ru-RU" sz="2400" dirty="0"/>
              <a:t>), заместивших амфибол.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35580" y="5569257"/>
            <a:ext cx="625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(</a:t>
            </a:r>
            <a:r>
              <a:rPr lang="ru-RU" sz="1400" dirty="0" err="1"/>
              <a:t>а,б</a:t>
            </a:r>
            <a:r>
              <a:rPr lang="ru-RU" sz="1400" dirty="0"/>
              <a:t>) Ксенолит амфибол-</a:t>
            </a:r>
            <a:r>
              <a:rPr lang="ru-RU" sz="1400" dirty="0" err="1"/>
              <a:t>шпинелевого</a:t>
            </a:r>
            <a:r>
              <a:rPr lang="ru-RU" sz="1400" dirty="0"/>
              <a:t> </a:t>
            </a:r>
            <a:r>
              <a:rPr lang="ru-RU" sz="1400" dirty="0" err="1"/>
              <a:t>верлита</a:t>
            </a:r>
            <a:r>
              <a:rPr lang="ru-RU" sz="1400" dirty="0"/>
              <a:t>, </a:t>
            </a:r>
            <a:r>
              <a:rPr lang="ru-RU" sz="1400" dirty="0" err="1"/>
              <a:t>ксенокристы</a:t>
            </a:r>
            <a:r>
              <a:rPr lang="ru-RU" sz="1400" dirty="0"/>
              <a:t> </a:t>
            </a:r>
            <a:r>
              <a:rPr lang="ru-RU" sz="1400" dirty="0" err="1"/>
              <a:t>паргасита</a:t>
            </a:r>
            <a:r>
              <a:rPr lang="ru-RU" sz="1400" dirty="0"/>
              <a:t> и </a:t>
            </a:r>
            <a:r>
              <a:rPr lang="ru-RU" sz="1400" dirty="0" err="1"/>
              <a:t>клинопироксена</a:t>
            </a:r>
            <a:r>
              <a:rPr lang="ru-RU" sz="1400" dirty="0"/>
              <a:t>. (в) </a:t>
            </a:r>
            <a:r>
              <a:rPr lang="ru-RU" sz="1400" dirty="0" err="1"/>
              <a:t>Ксенокрист</a:t>
            </a:r>
            <a:r>
              <a:rPr lang="ru-RU" sz="1400" dirty="0"/>
              <a:t> </a:t>
            </a:r>
            <a:r>
              <a:rPr lang="ru-RU" sz="1400" dirty="0" err="1"/>
              <a:t>паргасита</a:t>
            </a:r>
            <a:r>
              <a:rPr lang="ru-RU" sz="1400" dirty="0"/>
              <a:t>–</a:t>
            </a:r>
            <a:r>
              <a:rPr lang="en-US" sz="1400" dirty="0"/>
              <a:t>Mg-</a:t>
            </a:r>
            <a:r>
              <a:rPr lang="ru-RU" sz="1400" dirty="0" err="1"/>
              <a:t>гастингсита</a:t>
            </a:r>
            <a:r>
              <a:rPr lang="ru-RU" sz="1400" dirty="0"/>
              <a:t>. (г) </a:t>
            </a:r>
            <a:r>
              <a:rPr lang="ru-RU" sz="1400" dirty="0" err="1"/>
              <a:t>Клинопироксен</a:t>
            </a:r>
            <a:r>
              <a:rPr lang="ru-RU" sz="1400" dirty="0"/>
              <a:t>-амфиболовый фрагмент мантийной жилы. (д) </a:t>
            </a:r>
            <a:r>
              <a:rPr lang="ru-RU" sz="1400" dirty="0" err="1"/>
              <a:t>Ксенокрист</a:t>
            </a:r>
            <a:r>
              <a:rPr lang="ru-RU" sz="1400" dirty="0"/>
              <a:t> замещенного </a:t>
            </a:r>
            <a:r>
              <a:rPr lang="en-US" sz="1400" dirty="0"/>
              <a:t>Ti-</a:t>
            </a:r>
            <a:r>
              <a:rPr lang="ru-RU" sz="1400" dirty="0"/>
              <a:t>амфибола. (е) Замещенный </a:t>
            </a:r>
            <a:r>
              <a:rPr lang="en-US" sz="1400" dirty="0"/>
              <a:t>Ti-</a:t>
            </a:r>
            <a:r>
              <a:rPr lang="ru-RU" sz="1400" dirty="0"/>
              <a:t>амфибол, обрастающий </a:t>
            </a:r>
            <a:r>
              <a:rPr lang="ru-RU" sz="1400" dirty="0" err="1"/>
              <a:t>клинопироксен</a:t>
            </a:r>
            <a:r>
              <a:rPr lang="ru-RU" sz="1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2C944-4045-7F5D-BFBE-03D592AD7F76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7528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909" y="5693121"/>
            <a:ext cx="786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Датировка </a:t>
            </a:r>
            <a:r>
              <a:rPr lang="ru-RU" dirty="0" err="1"/>
              <a:t>базанита</a:t>
            </a:r>
            <a:r>
              <a:rPr lang="ru-RU" dirty="0"/>
              <a:t> 123.7 ± 2 млн. лет, что соответствует меловому периоду.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2293" y="1090858"/>
            <a:ext cx="8173453" cy="357739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r="23592"/>
          <a:stretch/>
        </p:blipFill>
        <p:spPr>
          <a:xfrm>
            <a:off x="178449" y="1106077"/>
            <a:ext cx="3473116" cy="3562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3953" y="4660228"/>
            <a:ext cx="23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Ксенолиты в </a:t>
            </a:r>
            <a:r>
              <a:rPr lang="ru-RU" dirty="0" err="1"/>
              <a:t>базаните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6706" y="4652567"/>
            <a:ext cx="303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Срез </a:t>
            </a:r>
            <a:r>
              <a:rPr lang="ru-RU" dirty="0" err="1"/>
              <a:t>базанита</a:t>
            </a:r>
            <a:r>
              <a:rPr lang="ru-RU" dirty="0"/>
              <a:t> </a:t>
            </a:r>
            <a:r>
              <a:rPr lang="ru-RU" dirty="0" err="1"/>
              <a:t>гайота</a:t>
            </a:r>
            <a:r>
              <a:rPr lang="ru-RU" dirty="0"/>
              <a:t> </a:t>
            </a:r>
            <a:r>
              <a:rPr lang="ru-RU" dirty="0" err="1"/>
              <a:t>Коцебу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489" y="1242005"/>
            <a:ext cx="3776205" cy="3248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191" y="1245090"/>
            <a:ext cx="3926217" cy="3245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5CF2B-BC8F-438A-07AB-A5D9EBF93E1E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3746A-9D90-2AC0-184C-9C068531B51D}"/>
              </a:ext>
            </a:extLst>
          </p:cNvPr>
          <p:cNvSpPr txBox="1"/>
          <p:nvPr/>
        </p:nvSpPr>
        <p:spPr>
          <a:xfrm>
            <a:off x="852256" y="172081"/>
            <a:ext cx="10667833" cy="461665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Базанит с </a:t>
            </a:r>
            <a:r>
              <a:rPr lang="ru-RU" sz="2400" b="1" dirty="0" err="1"/>
              <a:t>гайота</a:t>
            </a:r>
            <a:r>
              <a:rPr lang="ru-RU" sz="2400" b="1" dirty="0"/>
              <a:t> Коцебу</a:t>
            </a:r>
          </a:p>
        </p:txBody>
      </p:sp>
    </p:spTree>
    <p:extLst>
      <p:ext uri="{BB962C8B-B14F-4D97-AF65-F5344CB8AC3E}">
        <p14:creationId xmlns:p14="http://schemas.microsoft.com/office/powerpoint/2010/main" val="259485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4622C0-07C4-6C0B-8D43-906F45BFE63A}"/>
              </a:ext>
            </a:extLst>
          </p:cNvPr>
          <p:cNvSpPr txBox="1"/>
          <p:nvPr/>
        </p:nvSpPr>
        <p:spPr>
          <a:xfrm>
            <a:off x="287484" y="5416675"/>
            <a:ext cx="11626892" cy="1200329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err="1"/>
              <a:t>Базанит</a:t>
            </a:r>
            <a:r>
              <a:rPr lang="ru-RU" dirty="0"/>
              <a:t> имеет порфировую структуру, массивную текстуру. </a:t>
            </a:r>
            <a:r>
              <a:rPr lang="ru-RU" dirty="0" err="1"/>
              <a:t>Фенокристы</a:t>
            </a:r>
            <a:r>
              <a:rPr lang="ru-RU" dirty="0"/>
              <a:t> размером 0.05–0.2 мм представлены клинопироксеном (С</a:t>
            </a:r>
            <a:r>
              <a:rPr lang="en-US" dirty="0" err="1"/>
              <a:t>px</a:t>
            </a:r>
            <a:r>
              <a:rPr lang="ru-RU" dirty="0"/>
              <a:t>), плагиоклазом (</a:t>
            </a:r>
            <a:r>
              <a:rPr lang="en-US" dirty="0"/>
              <a:t>Pl</a:t>
            </a:r>
            <a:r>
              <a:rPr lang="ru-RU" dirty="0"/>
              <a:t>), оливином (</a:t>
            </a:r>
            <a:r>
              <a:rPr lang="en-US" dirty="0"/>
              <a:t>Ol</a:t>
            </a:r>
            <a:r>
              <a:rPr lang="ru-RU" dirty="0"/>
              <a:t>), и титаномагнетитом (</a:t>
            </a:r>
            <a:r>
              <a:rPr lang="en-US" dirty="0"/>
              <a:t>Tm</a:t>
            </a:r>
            <a:r>
              <a:rPr lang="ru-RU" dirty="0"/>
              <a:t>). </a:t>
            </a:r>
            <a:r>
              <a:rPr lang="ru-RU" dirty="0" err="1"/>
              <a:t>Интерстиции</a:t>
            </a:r>
            <a:r>
              <a:rPr lang="ru-RU" dirty="0"/>
              <a:t> между </a:t>
            </a:r>
            <a:r>
              <a:rPr lang="ru-RU" dirty="0" err="1"/>
              <a:t>фенокристами</a:t>
            </a:r>
            <a:r>
              <a:rPr lang="ru-RU" dirty="0"/>
              <a:t> заполнены микролитами клинопироксена игольчатыми кристаллами плагиоклаза, нефелином (иногда совместно с содалитом), апатитом и продуктами замещения вулканического стекла.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08746-C51B-39A8-AC70-1A0211981053}"/>
              </a:ext>
            </a:extLst>
          </p:cNvPr>
          <p:cNvSpPr txBox="1"/>
          <p:nvPr/>
        </p:nvSpPr>
        <p:spPr>
          <a:xfrm>
            <a:off x="2173006" y="4473190"/>
            <a:ext cx="784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Шлифа </a:t>
            </a:r>
            <a:r>
              <a:rPr lang="ru-RU" sz="1600" dirty="0" err="1"/>
              <a:t>базанита</a:t>
            </a:r>
            <a:r>
              <a:rPr lang="ru-RU" sz="1600" dirty="0"/>
              <a:t>. А – один поляризатор, Б – скрещенные поляризаторы. </a:t>
            </a:r>
            <a:r>
              <a:rPr lang="en-US" sz="1600" dirty="0"/>
              <a:t>Amp </a:t>
            </a:r>
            <a:r>
              <a:rPr lang="en-US" sz="1600" dirty="0" err="1"/>
              <a:t>rel</a:t>
            </a:r>
            <a:r>
              <a:rPr lang="ru-RU" sz="1600" dirty="0"/>
              <a:t> = реликт </a:t>
            </a:r>
            <a:r>
              <a:rPr lang="ru-RU" sz="1600" dirty="0" err="1"/>
              <a:t>ксенокриста</a:t>
            </a:r>
            <a:r>
              <a:rPr lang="ru-RU" sz="1600" dirty="0"/>
              <a:t> амфибола, </a:t>
            </a:r>
            <a:r>
              <a:rPr lang="en-US" sz="1600" dirty="0"/>
              <a:t>Pl</a:t>
            </a:r>
            <a:r>
              <a:rPr lang="ru-RU" sz="1600" dirty="0"/>
              <a:t> = плагиоклаз, </a:t>
            </a:r>
            <a:r>
              <a:rPr lang="en-US" sz="1600" dirty="0"/>
              <a:t>Ti</a:t>
            </a:r>
            <a:r>
              <a:rPr lang="ru-RU" sz="1600" dirty="0"/>
              <a:t>-</a:t>
            </a:r>
            <a:r>
              <a:rPr lang="en-US" sz="1600" dirty="0"/>
              <a:t>Mag</a:t>
            </a:r>
            <a:r>
              <a:rPr lang="ru-RU" sz="1600" dirty="0"/>
              <a:t> = титаномагнетит, </a:t>
            </a:r>
            <a:r>
              <a:rPr lang="en-US" sz="1600" dirty="0" err="1"/>
              <a:t>Ol</a:t>
            </a:r>
            <a:r>
              <a:rPr lang="ru-RU" sz="1600" dirty="0"/>
              <a:t> = оливин, </a:t>
            </a:r>
            <a:r>
              <a:rPr lang="en-US" sz="1600" dirty="0"/>
              <a:t>Ids</a:t>
            </a:r>
            <a:r>
              <a:rPr lang="ru-RU" sz="1600" dirty="0"/>
              <a:t> = агрегат </a:t>
            </a:r>
            <a:r>
              <a:rPr lang="ru-RU" sz="1600" dirty="0" err="1"/>
              <a:t>иддингсита</a:t>
            </a:r>
            <a:r>
              <a:rPr lang="ru-RU" sz="1600" dirty="0"/>
              <a:t>, </a:t>
            </a:r>
            <a:r>
              <a:rPr lang="en-US" sz="1600" dirty="0" err="1"/>
              <a:t>Cpx</a:t>
            </a:r>
            <a:r>
              <a:rPr lang="ru-RU" sz="1600" dirty="0"/>
              <a:t> = </a:t>
            </a:r>
            <a:r>
              <a:rPr lang="ru-RU" sz="1600" dirty="0" err="1"/>
              <a:t>клинопироксен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948BB-04A2-C61C-3934-84BA82A44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-231" r="-16" b="-354"/>
          <a:stretch>
            <a:fillRect/>
          </a:stretch>
        </p:blipFill>
        <p:spPr>
          <a:xfrm>
            <a:off x="702761" y="533589"/>
            <a:ext cx="10796337" cy="382711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A16EE-08C0-1166-8E1E-8E0E115CA93E}"/>
              </a:ext>
            </a:extLst>
          </p:cNvPr>
          <p:cNvSpPr txBox="1"/>
          <p:nvPr/>
        </p:nvSpPr>
        <p:spPr>
          <a:xfrm>
            <a:off x="11834167" y="6424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3746A-9D90-2AC0-184C-9C068531B51D}"/>
              </a:ext>
            </a:extLst>
          </p:cNvPr>
          <p:cNvSpPr txBox="1"/>
          <p:nvPr/>
        </p:nvSpPr>
        <p:spPr>
          <a:xfrm>
            <a:off x="831265" y="20991"/>
            <a:ext cx="10667833" cy="400110"/>
          </a:xfrm>
          <a:prstGeom prst="rect">
            <a:avLst/>
          </a:prstGeom>
          <a:solidFill>
            <a:srgbClr val="CADA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Базанит с </a:t>
            </a:r>
            <a:r>
              <a:rPr lang="ru-RU" sz="2000" b="1" dirty="0" err="1"/>
              <a:t>гайота</a:t>
            </a:r>
            <a:r>
              <a:rPr lang="ru-RU" sz="2000" b="1" dirty="0"/>
              <a:t> Коцебу</a:t>
            </a:r>
          </a:p>
        </p:txBody>
      </p:sp>
    </p:spTree>
    <p:extLst>
      <p:ext uri="{BB962C8B-B14F-4D97-AF65-F5344CB8AC3E}">
        <p14:creationId xmlns:p14="http://schemas.microsoft.com/office/powerpoint/2010/main" val="54858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2367</Words>
  <Application>Microsoft Office PowerPoint</Application>
  <PresentationFormat>Широкоэкранный</PresentationFormat>
  <Paragraphs>177</Paragraphs>
  <Slides>23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Bahnschrift</vt:lpstr>
      <vt:lpstr>Calibri</vt:lpstr>
      <vt:lpstr>Calibri Light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Light603</cp:lastModifiedBy>
  <cp:revision>124</cp:revision>
  <dcterms:created xsi:type="dcterms:W3CDTF">2026-03-26T02:36:05Z</dcterms:created>
  <dcterms:modified xsi:type="dcterms:W3CDTF">2026-04-20T03:04:27Z</dcterms:modified>
</cp:coreProperties>
</file>