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4" r:id="rId2"/>
    <p:sldId id="266" r:id="rId3"/>
    <p:sldId id="265" r:id="rId4"/>
    <p:sldId id="259" r:id="rId5"/>
    <p:sldId id="257" r:id="rId6"/>
    <p:sldId id="261" r:id="rId7"/>
    <p:sldId id="269" r:id="rId8"/>
    <p:sldId id="270" r:id="rId9"/>
    <p:sldId id="267" r:id="rId10"/>
    <p:sldId id="268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142"/>
    <a:srgbClr val="C5C5C5"/>
    <a:srgbClr val="C7B797"/>
    <a:srgbClr val="BFAF8E"/>
    <a:srgbClr val="D1BB92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52"/>
  </p:normalViewPr>
  <p:slideViewPr>
    <p:cSldViewPr snapToGrid="0">
      <p:cViewPr varScale="1">
        <p:scale>
          <a:sx n="100" d="100"/>
          <a:sy n="100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6EEA6-4442-4662-BC58-33C4CD4B1D4F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E6E2C-ABE5-48D9-9ABA-20EB4A0761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26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E6E2C-ABE5-48D9-9ABA-20EB4A07611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99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68235-2BF2-40B4-903C-BC54F11C1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69ED43-556F-404B-92CC-44A155101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6F0F04-59A8-4499-AFC5-48A4DEEC3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D75283-57B2-473D-9BB3-0DCED517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80D43-5311-4B45-B3A6-578EA2BAC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2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F75BA-3758-44DD-8A06-321957D15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EF1801-1F7E-4D12-8944-5FA5D89A2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6E065C-F15B-4998-AAAE-F135CADC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4CC595-EC8E-47C2-A1AA-705F346D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384CDC-D481-4B3E-9E7B-70B49EEB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E0D47C-AF06-42A7-8116-D4EDB90D6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46E2E-36D8-4124-88D6-ECAA7A2A2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F074-1984-4C20-B0DE-636AADFD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45F2A-FC3C-497C-AEB8-0A9C69018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87632E-F564-48CD-962F-9379E35C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7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DD8BD-7F70-4C4C-B444-700EFA32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082E6B-D3C4-4F91-B18C-AF26B4915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817AF1-72C5-4656-931A-E8FC33BE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FAA287-43FC-432B-ACE9-643D771C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70B5F-3E26-49E4-8D8C-DA20C01B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8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12E42-8E44-4141-9B5E-E8AEB5BC5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56FFE9-E573-449F-A778-07EAD0B50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CCC4B-A749-429F-8ABA-84B2B0F2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614740-4C4B-4E1A-BD61-E6EBE40D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CB941-8C16-49B1-B644-C9FF54E2E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8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60A96-4389-4E5B-8424-7CB69AA5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3A6C5-65DC-43A4-9A78-117E47780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6F8CDB-54C8-4DCC-B9EC-DBDE49E9A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C6EB4C-C390-4551-8FA1-9B8A2936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3D6CF2-88B1-44AC-B79F-4E927A1A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328BD4-3839-41AE-A3CA-7F115CF0B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67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B1804-0929-4791-93D3-3A30444F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825A18-336F-4CAE-9AB4-C0B39A4DC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78A463-0FBB-4798-88FF-A6E1B4337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05ED72-5B69-45B5-9E02-91FF560F1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9C971B-9E48-4EDB-9EA0-F43D5E071C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8765FF8-F4CD-4A78-8C77-3EF7CD7A1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938968-49E9-4D98-BE19-B028307D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8D52E4-9753-447D-A358-5CC05CC2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79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69869-2983-4A88-BB88-20A22EBAF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30ABBF-003A-467B-8960-8C1597EEA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7CA25F-6A20-4364-9519-55DEA674F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EE3842-EFC0-4841-B903-722C46C5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8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446E22-30FD-4321-B798-82147E7B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761364-B82D-4AE5-B9DF-297A2B9F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8DBDDC-46AD-4BCC-B69F-663E4DC6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98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C4D27-7A79-4290-95EA-ECC34BBB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504EE3-26A5-428C-A703-48EFE52C2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854515-ADB9-4D38-A951-5804673A7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8AC4D6-C063-42CE-8179-3259FFBBC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3D85B5-1D0B-46B0-BD12-5EBBE087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D97F98-94C3-4859-AC04-A5587943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863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FC366-D471-4CED-AC5E-188774C63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B60CEC-9123-483A-B3EA-C85FF0D5D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EB950C-7D35-4BFA-8CC0-0EEDAFE8C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54F6EB-FFAF-4990-8E9C-A67C1DCC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DE147D-3B8B-4F45-AEE8-04B28B9A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CB0F18-E372-4E7D-9F2A-69A3C3DC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29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611AE-8300-4AF9-8787-72EA4FB6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65A119-CAB3-4C30-8570-D25194960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911B8-FB78-4A8A-8CA6-CC08A7A86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2693A-2193-4CE5-BB96-70955CC44C15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5B25E6-BB6E-41DD-9F6A-6DC160978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3CDD21-C5B7-49D3-8084-56661E61C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C3C18-4CA2-41D9-AA3B-1B86D0A4E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91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6.png"/><Relationship Id="rId4" Type="http://schemas.openxmlformats.org/officeDocument/2006/relationships/image" Target="../media/image2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BCFBCB-63D9-4EA4-9E3D-EC09B3CCFA29}"/>
              </a:ext>
            </a:extLst>
          </p:cNvPr>
          <p:cNvSpPr txBox="1">
            <a:spLocks/>
          </p:cNvSpPr>
          <p:nvPr/>
        </p:nvSpPr>
        <p:spPr>
          <a:xfrm>
            <a:off x="441775" y="1952445"/>
            <a:ext cx="11465203" cy="1110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Century Gothic" panose="020B0502020202020204" pitchFamily="34" charset="0"/>
                <a:ea typeface="Cambria" panose="02040503050406030204" pitchFamily="18" charset="0"/>
              </a:rPr>
              <a:t>Влияние ассимиляции на содержание ЭПГ в магматических сульфидных проточных системах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70AB3B5-1FC2-4BF8-9AA5-514858A03F6D}"/>
              </a:ext>
            </a:extLst>
          </p:cNvPr>
          <p:cNvSpPr txBox="1">
            <a:spLocks/>
          </p:cNvSpPr>
          <p:nvPr/>
        </p:nvSpPr>
        <p:spPr>
          <a:xfrm>
            <a:off x="2803171" y="3303178"/>
            <a:ext cx="6347743" cy="511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i="1" dirty="0">
                <a:latin typeface="Cambria" panose="02040503050406030204" pitchFamily="18" charset="0"/>
                <a:ea typeface="Cambria" panose="02040503050406030204" pitchFamily="18" charset="0"/>
              </a:rPr>
              <a:t>В.Д. Бровченко, М.А. </a:t>
            </a:r>
            <a:r>
              <a:rPr lang="ru-RU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Юдовская</a:t>
            </a:r>
            <a:r>
              <a:rPr lang="ru-RU" sz="2400" i="1" dirty="0">
                <a:latin typeface="Cambria" panose="02040503050406030204" pitchFamily="18" charset="0"/>
                <a:ea typeface="Cambria" panose="02040503050406030204" pitchFamily="18" charset="0"/>
              </a:rPr>
              <a:t> (ИГЕМ РАН)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2C607A-BA2C-4DFB-AC03-7D2734CF700F}"/>
              </a:ext>
            </a:extLst>
          </p:cNvPr>
          <p:cNvSpPr txBox="1"/>
          <p:nvPr/>
        </p:nvSpPr>
        <p:spPr>
          <a:xfrm>
            <a:off x="2723370" y="5858227"/>
            <a:ext cx="650734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выполнена при поддержке РНФ (грант № 25-47-00051)</a:t>
            </a:r>
            <a:endParaRPr lang="en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A80383C1-1E82-42DD-A0ED-8B3CD86C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9574" y="4178402"/>
            <a:ext cx="2140324" cy="131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F6C23-AD64-49A0-AD5E-39C05A76EA5A}"/>
              </a:ext>
            </a:extLst>
          </p:cNvPr>
          <p:cNvSpPr txBox="1"/>
          <p:nvPr/>
        </p:nvSpPr>
        <p:spPr>
          <a:xfrm>
            <a:off x="9995033" y="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>
                    <a:lumMod val="6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21.04.2026 г. Миасс</a:t>
            </a:r>
          </a:p>
        </p:txBody>
      </p:sp>
    </p:spTree>
    <p:extLst>
      <p:ext uri="{BB962C8B-B14F-4D97-AF65-F5344CB8AC3E}">
        <p14:creationId xmlns:p14="http://schemas.microsoft.com/office/powerpoint/2010/main" val="1269908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CF575F-9FC1-4747-88C7-1BFBE478E7C1}"/>
              </a:ext>
            </a:extLst>
          </p:cNvPr>
          <p:cNvSpPr txBox="1"/>
          <p:nvPr/>
        </p:nvSpPr>
        <p:spPr>
          <a:xfrm>
            <a:off x="678448" y="2951946"/>
            <a:ext cx="6136103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Ассимиляция в Норильске </a:t>
            </a:r>
          </a:p>
          <a:p>
            <a:pPr algn="ctr"/>
            <a:r>
              <a:rPr lang="ru-RU" sz="2800" b="1" dirty="0"/>
              <a:t>приводит к уменьшению ЭПГ тенора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3281DCB-D9D7-EF4A-9AF0-ED6A7E0CACA9}"/>
              </a:ext>
            </a:extLst>
          </p:cNvPr>
          <p:cNvSpPr txBox="1">
            <a:spLocks/>
          </p:cNvSpPr>
          <p:nvPr/>
        </p:nvSpPr>
        <p:spPr>
          <a:xfrm>
            <a:off x="367619" y="497149"/>
            <a:ext cx="11465203" cy="1110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Century Gothic" panose="020B0502020202020204" pitchFamily="34" charset="0"/>
                <a:ea typeface="Cambria" panose="02040503050406030204" pitchFamily="18" charset="0"/>
              </a:rPr>
              <a:t>Влияние ассимиляции на содержание ЭПГ в магматических сульфидных проточных системах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01C74-1C6D-4C29-BB56-6A16A904CC16}"/>
              </a:ext>
            </a:extLst>
          </p:cNvPr>
          <p:cNvSpPr txBox="1"/>
          <p:nvPr/>
        </p:nvSpPr>
        <p:spPr>
          <a:xfrm>
            <a:off x="9995033" y="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>
                    <a:lumMod val="6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21.04.2026 г. Миасс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93FBDB-AEC6-4871-AB23-932C060A7CBF}"/>
              </a:ext>
            </a:extLst>
          </p:cNvPr>
          <p:cNvSpPr txBox="1"/>
          <p:nvPr/>
        </p:nvSpPr>
        <p:spPr>
          <a:xfrm>
            <a:off x="11890314" y="6476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06F3C-8260-0445-A1F2-3D20FA343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0" r="72109"/>
          <a:stretch/>
        </p:blipFill>
        <p:spPr>
          <a:xfrm>
            <a:off x="7336498" y="1607944"/>
            <a:ext cx="3788011" cy="51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96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28CB9-7435-2B4B-A148-97AB14D84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8"/>
          <a:stretch/>
        </p:blipFill>
        <p:spPr>
          <a:xfrm>
            <a:off x="214436" y="191462"/>
            <a:ext cx="4737823" cy="3237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CEE6E-0560-EF43-B561-3EA609C06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22" y="0"/>
            <a:ext cx="691947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151FF3-0218-724C-93F2-729DB7085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2"/>
          <a:stretch/>
        </p:blipFill>
        <p:spPr>
          <a:xfrm>
            <a:off x="58533" y="3491538"/>
            <a:ext cx="4893726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6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BFD6601-3E43-4E57-82BA-24E44C23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3"/>
          <a:stretch/>
        </p:blipFill>
        <p:spPr>
          <a:xfrm>
            <a:off x="3196241" y="2833293"/>
            <a:ext cx="4460946" cy="381599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A14F714-2EDA-41D7-B9A0-6B40BE1F5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96" y="4340515"/>
            <a:ext cx="2244234" cy="2279052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868355D-8C16-4156-B7B2-CE86F9C6153A}"/>
              </a:ext>
            </a:extLst>
          </p:cNvPr>
          <p:cNvSpPr/>
          <p:nvPr/>
        </p:nvSpPr>
        <p:spPr>
          <a:xfrm>
            <a:off x="2438471" y="1546178"/>
            <a:ext cx="2707689" cy="106450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99425-F958-4094-BD43-EB87A8DC0EC3}"/>
              </a:ext>
            </a:extLst>
          </p:cNvPr>
          <p:cNvSpPr txBox="1"/>
          <p:nvPr/>
        </p:nvSpPr>
        <p:spPr>
          <a:xfrm>
            <a:off x="1774482" y="218356"/>
            <a:ext cx="851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</a:rPr>
              <a:t>проблема масс баланса</a:t>
            </a:r>
            <a:r>
              <a:rPr lang="en-US" sz="2800" b="1" u="sng" dirty="0">
                <a:solidFill>
                  <a:srgbClr val="FF0000"/>
                </a:solidFill>
              </a:rPr>
              <a:t> Cu-Ni-</a:t>
            </a:r>
            <a:r>
              <a:rPr lang="ru-RU" sz="2800" b="1" u="sng" dirty="0">
                <a:solidFill>
                  <a:srgbClr val="FF0000"/>
                </a:solidFill>
              </a:rPr>
              <a:t>ЭПГ месторождений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E8E02-4870-48CD-ADA0-E62FC268DAF7}"/>
              </a:ext>
            </a:extLst>
          </p:cNvPr>
          <p:cNvSpPr txBox="1"/>
          <p:nvPr/>
        </p:nvSpPr>
        <p:spPr>
          <a:xfrm>
            <a:off x="1867520" y="838344"/>
            <a:ext cx="384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Объем сульфидов на месторождении (в интрузиве)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36727-5356-45E6-A9F4-9018A9DEE8A1}"/>
              </a:ext>
            </a:extLst>
          </p:cNvPr>
          <p:cNvSpPr txBox="1"/>
          <p:nvPr/>
        </p:nvSpPr>
        <p:spPr>
          <a:xfrm>
            <a:off x="5689177" y="828717"/>
            <a:ext cx="690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&gt;&gt;</a:t>
            </a:r>
            <a:r>
              <a:rPr lang="ru-RU" sz="32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5B7485-710F-42DA-B36B-D9DB9F16B84E}"/>
              </a:ext>
            </a:extLst>
          </p:cNvPr>
          <p:cNvSpPr txBox="1"/>
          <p:nvPr/>
        </p:nvSpPr>
        <p:spPr>
          <a:xfrm>
            <a:off x="5858164" y="844305"/>
            <a:ext cx="471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Объема сульфидов, который </a:t>
            </a:r>
          </a:p>
          <a:p>
            <a:pPr algn="ctr"/>
            <a:r>
              <a:rPr lang="ru-RU" dirty="0"/>
              <a:t>можно образовать из магмы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6BD015B-2D4C-4BFA-ADED-35A02D142759}"/>
              </a:ext>
            </a:extLst>
          </p:cNvPr>
          <p:cNvSpPr/>
          <p:nvPr/>
        </p:nvSpPr>
        <p:spPr>
          <a:xfrm>
            <a:off x="3023277" y="1851069"/>
            <a:ext cx="172964" cy="1530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256B26A-1FD7-4D38-9A4F-94956D4CF511}"/>
              </a:ext>
            </a:extLst>
          </p:cNvPr>
          <p:cNvSpPr/>
          <p:nvPr/>
        </p:nvSpPr>
        <p:spPr>
          <a:xfrm>
            <a:off x="3557233" y="2058041"/>
            <a:ext cx="211638" cy="19393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AEE466C-DA4A-4A0F-B62F-8B84335B4DFB}"/>
              </a:ext>
            </a:extLst>
          </p:cNvPr>
          <p:cNvSpPr/>
          <p:nvPr/>
        </p:nvSpPr>
        <p:spPr>
          <a:xfrm>
            <a:off x="4117603" y="1794038"/>
            <a:ext cx="238820" cy="21828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2A42678-8436-4691-87A5-30017B0B00A3}"/>
              </a:ext>
            </a:extLst>
          </p:cNvPr>
          <p:cNvSpPr/>
          <p:nvPr/>
        </p:nvSpPr>
        <p:spPr>
          <a:xfrm>
            <a:off x="4573911" y="2311853"/>
            <a:ext cx="158812" cy="15358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3C3CBDC-178C-46F9-8DF3-6932DEB0CC3B}"/>
              </a:ext>
            </a:extLst>
          </p:cNvPr>
          <p:cNvSpPr/>
          <p:nvPr/>
        </p:nvSpPr>
        <p:spPr>
          <a:xfrm>
            <a:off x="2661665" y="2327348"/>
            <a:ext cx="158812" cy="15358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AD423AD-6097-4C33-8655-F510B07720E2}"/>
              </a:ext>
            </a:extLst>
          </p:cNvPr>
          <p:cNvSpPr/>
          <p:nvPr/>
        </p:nvSpPr>
        <p:spPr>
          <a:xfrm rot="19507950">
            <a:off x="4156806" y="2373057"/>
            <a:ext cx="72273" cy="933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омб 19">
            <a:extLst>
              <a:ext uri="{FF2B5EF4-FFF2-40B4-BE49-F238E27FC236}">
                <a16:creationId xmlns:a16="http://schemas.microsoft.com/office/drawing/2014/main" id="{09057F60-FB4F-4424-A0F1-49A3D4A4BCC9}"/>
              </a:ext>
            </a:extLst>
          </p:cNvPr>
          <p:cNvSpPr/>
          <p:nvPr/>
        </p:nvSpPr>
        <p:spPr>
          <a:xfrm>
            <a:off x="3221799" y="2171950"/>
            <a:ext cx="100538" cy="80027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8710914-F89E-45B8-A6B1-C247C42F9BC2}"/>
              </a:ext>
            </a:extLst>
          </p:cNvPr>
          <p:cNvSpPr/>
          <p:nvPr/>
        </p:nvSpPr>
        <p:spPr>
          <a:xfrm rot="594022">
            <a:off x="2625527" y="1752225"/>
            <a:ext cx="72273" cy="933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омб 21">
            <a:extLst>
              <a:ext uri="{FF2B5EF4-FFF2-40B4-BE49-F238E27FC236}">
                <a16:creationId xmlns:a16="http://schemas.microsoft.com/office/drawing/2014/main" id="{7DFE0201-02A6-488A-B3A4-0398CCE2AC7E}"/>
              </a:ext>
            </a:extLst>
          </p:cNvPr>
          <p:cNvSpPr/>
          <p:nvPr/>
        </p:nvSpPr>
        <p:spPr>
          <a:xfrm rot="2678684">
            <a:off x="4860994" y="1817818"/>
            <a:ext cx="100538" cy="80027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28C307A-DAB8-43C4-8538-DA721CDD0E7D}"/>
              </a:ext>
            </a:extLst>
          </p:cNvPr>
          <p:cNvSpPr/>
          <p:nvPr/>
        </p:nvSpPr>
        <p:spPr>
          <a:xfrm>
            <a:off x="3478547" y="2429941"/>
            <a:ext cx="45719" cy="487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186EB0E-7DFD-425F-92BA-FB27C835B61B}"/>
              </a:ext>
            </a:extLst>
          </p:cNvPr>
          <p:cNvSpPr/>
          <p:nvPr/>
        </p:nvSpPr>
        <p:spPr>
          <a:xfrm flipV="1">
            <a:off x="4255578" y="222875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EAF265D8-01ED-4AD3-A13B-B56E611BF389}"/>
              </a:ext>
            </a:extLst>
          </p:cNvPr>
          <p:cNvSpPr/>
          <p:nvPr/>
        </p:nvSpPr>
        <p:spPr>
          <a:xfrm>
            <a:off x="6825611" y="1517783"/>
            <a:ext cx="2707689" cy="106450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8E9C6408-1B13-4A70-B1EE-9EC90106385C}"/>
              </a:ext>
            </a:extLst>
          </p:cNvPr>
          <p:cNvSpPr/>
          <p:nvPr/>
        </p:nvSpPr>
        <p:spPr>
          <a:xfrm flipV="1">
            <a:off x="7502269" y="1901570"/>
            <a:ext cx="45719" cy="487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7E01A07D-6388-4483-9546-E9BABE9F4914}"/>
              </a:ext>
            </a:extLst>
          </p:cNvPr>
          <p:cNvSpPr/>
          <p:nvPr/>
        </p:nvSpPr>
        <p:spPr>
          <a:xfrm flipV="1">
            <a:off x="8036225" y="2149384"/>
            <a:ext cx="45719" cy="487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C0024433-E47B-48C8-9DFA-A50B0386F833}"/>
              </a:ext>
            </a:extLst>
          </p:cNvPr>
          <p:cNvSpPr/>
          <p:nvPr/>
        </p:nvSpPr>
        <p:spPr>
          <a:xfrm flipV="1">
            <a:off x="8596595" y="1909729"/>
            <a:ext cx="45719" cy="487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03FA843C-A67C-4D19-8A6F-EC7A4F35C334}"/>
              </a:ext>
            </a:extLst>
          </p:cNvPr>
          <p:cNvSpPr/>
          <p:nvPr/>
        </p:nvSpPr>
        <p:spPr>
          <a:xfrm flipV="1">
            <a:off x="9052903" y="2362841"/>
            <a:ext cx="45719" cy="487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FEA4E2AD-66E2-4DA8-89A6-BD403FD6E02E}"/>
              </a:ext>
            </a:extLst>
          </p:cNvPr>
          <p:cNvSpPr/>
          <p:nvPr/>
        </p:nvSpPr>
        <p:spPr>
          <a:xfrm flipV="1">
            <a:off x="7140657" y="2378336"/>
            <a:ext cx="45719" cy="487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5B104AC-9F02-40D2-ABCD-389D6BF29B80}"/>
              </a:ext>
            </a:extLst>
          </p:cNvPr>
          <p:cNvSpPr/>
          <p:nvPr/>
        </p:nvSpPr>
        <p:spPr>
          <a:xfrm rot="19507950">
            <a:off x="8635798" y="2270464"/>
            <a:ext cx="72273" cy="933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омб 31">
            <a:extLst>
              <a:ext uri="{FF2B5EF4-FFF2-40B4-BE49-F238E27FC236}">
                <a16:creationId xmlns:a16="http://schemas.microsoft.com/office/drawing/2014/main" id="{6BE1D04D-1A7D-4484-AC4D-57AB23A64569}"/>
              </a:ext>
            </a:extLst>
          </p:cNvPr>
          <p:cNvSpPr/>
          <p:nvPr/>
        </p:nvSpPr>
        <p:spPr>
          <a:xfrm>
            <a:off x="7700791" y="2069357"/>
            <a:ext cx="100538" cy="80027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2AA89F4-5AD2-4A2C-8E3B-56C24C57097F}"/>
              </a:ext>
            </a:extLst>
          </p:cNvPr>
          <p:cNvSpPr/>
          <p:nvPr/>
        </p:nvSpPr>
        <p:spPr>
          <a:xfrm rot="594022">
            <a:off x="7104519" y="1649632"/>
            <a:ext cx="72273" cy="933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омб 33">
            <a:extLst>
              <a:ext uri="{FF2B5EF4-FFF2-40B4-BE49-F238E27FC236}">
                <a16:creationId xmlns:a16="http://schemas.microsoft.com/office/drawing/2014/main" id="{567557EE-D660-4356-8421-D9699F084A48}"/>
              </a:ext>
            </a:extLst>
          </p:cNvPr>
          <p:cNvSpPr/>
          <p:nvPr/>
        </p:nvSpPr>
        <p:spPr>
          <a:xfrm rot="2678684">
            <a:off x="9339986" y="1715225"/>
            <a:ext cx="100538" cy="80027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FE66A003-FFB4-4612-807D-937FFBAE28B1}"/>
              </a:ext>
            </a:extLst>
          </p:cNvPr>
          <p:cNvSpPr/>
          <p:nvPr/>
        </p:nvSpPr>
        <p:spPr>
          <a:xfrm>
            <a:off x="7957539" y="2327348"/>
            <a:ext cx="45719" cy="487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161F1643-BB0D-44A5-A530-99B2131420F7}"/>
              </a:ext>
            </a:extLst>
          </p:cNvPr>
          <p:cNvSpPr/>
          <p:nvPr/>
        </p:nvSpPr>
        <p:spPr>
          <a:xfrm flipV="1">
            <a:off x="8734570" y="2126161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32AB9-D033-45BA-87E5-85AB2F505FFE}"/>
              </a:ext>
            </a:extLst>
          </p:cNvPr>
          <p:cNvSpPr txBox="1"/>
          <p:nvPr/>
        </p:nvSpPr>
        <p:spPr>
          <a:xfrm>
            <a:off x="7980398" y="3190667"/>
            <a:ext cx="36408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Поднимаясь, растворимость серы (сульфидов) в силикатном расплаве растет -</a:t>
            </a:r>
            <a:r>
              <a:rPr lang="en-US" dirty="0"/>
              <a:t>&gt; </a:t>
            </a:r>
            <a:r>
              <a:rPr lang="ru-RU" dirty="0"/>
              <a:t>сульфиды не вылупляются и не тянут на себя все </a:t>
            </a:r>
            <a:r>
              <a:rPr lang="en-US" dirty="0"/>
              <a:t>Cu, Ni, </a:t>
            </a:r>
            <a:r>
              <a:rPr lang="ru-RU" dirty="0"/>
              <a:t>ЭПГ из магмы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И вообще если они вылупляются на глубине, как их транспортировать наверх? 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EF09BA5-3FA1-4905-97A7-BE6CA85B315A}"/>
              </a:ext>
            </a:extLst>
          </p:cNvPr>
          <p:cNvSpPr txBox="1"/>
          <p:nvPr/>
        </p:nvSpPr>
        <p:spPr>
          <a:xfrm>
            <a:off x="263362" y="6475129"/>
            <a:ext cx="188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Wykes et al., 2015</a:t>
            </a:r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3E3022-B7E6-4454-8FFE-F71A78F373EE}"/>
              </a:ext>
            </a:extLst>
          </p:cNvPr>
          <p:cNvSpPr txBox="1"/>
          <p:nvPr/>
        </p:nvSpPr>
        <p:spPr>
          <a:xfrm>
            <a:off x="570787" y="3429000"/>
            <a:ext cx="255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От чего зависит </a:t>
            </a:r>
            <a:r>
              <a:rPr lang="en-US" b="1" dirty="0">
                <a:solidFill>
                  <a:srgbClr val="FF0000"/>
                </a:solidFill>
              </a:rPr>
              <a:t>SCSS: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p, T, </a:t>
            </a:r>
            <a:r>
              <a:rPr lang="en-US" b="1" dirty="0" err="1">
                <a:solidFill>
                  <a:srgbClr val="FF0000"/>
                </a:solidFill>
              </a:rPr>
              <a:t>FeO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i="1" dirty="0">
                <a:solidFill>
                  <a:srgbClr val="FF0000"/>
                </a:solidFill>
              </a:rPr>
              <a:t>f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i="1" dirty="0">
                <a:solidFill>
                  <a:srgbClr val="FF0000"/>
                </a:solidFill>
              </a:rPr>
              <a:t>f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baseline="-25000" dirty="0">
                <a:solidFill>
                  <a:srgbClr val="FF0000"/>
                </a:solidFill>
              </a:rPr>
              <a:t>2, </a:t>
            </a: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O, </a:t>
            </a:r>
            <a:r>
              <a:rPr lang="ru-RU" b="1" dirty="0">
                <a:solidFill>
                  <a:srgbClr val="FF0000"/>
                </a:solidFill>
              </a:rPr>
              <a:t>состав сульфида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9141250-47EF-43FA-B364-B000E3086F44}"/>
              </a:ext>
            </a:extLst>
          </p:cNvPr>
          <p:cNvSpPr txBox="1"/>
          <p:nvPr/>
        </p:nvSpPr>
        <p:spPr>
          <a:xfrm>
            <a:off x="5709980" y="4130286"/>
            <a:ext cx="1843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SCSS</a:t>
            </a:r>
            <a:r>
              <a:rPr 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sulfur content</a:t>
            </a:r>
            <a:endParaRPr lang="ru-RU" sz="12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at sulfide saturation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sz="1200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5F884A10-A098-43D5-847A-F6C5CE1BA58C}"/>
              </a:ext>
            </a:extLst>
          </p:cNvPr>
          <p:cNvSpPr/>
          <p:nvPr/>
        </p:nvSpPr>
        <p:spPr>
          <a:xfrm>
            <a:off x="5023878" y="2674366"/>
            <a:ext cx="2160399" cy="212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680473-262E-476F-B595-CB13A50E1E68}"/>
              </a:ext>
            </a:extLst>
          </p:cNvPr>
          <p:cNvSpPr txBox="1"/>
          <p:nvPr/>
        </p:nvSpPr>
        <p:spPr>
          <a:xfrm>
            <a:off x="3485562" y="6434901"/>
            <a:ext cx="222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Blanchard et al., 2021</a:t>
            </a:r>
            <a:endParaRPr lang="ru-RU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9374C1-665B-4A87-8C11-8C0BD38EEBE7}"/>
              </a:ext>
            </a:extLst>
          </p:cNvPr>
          <p:cNvSpPr txBox="1"/>
          <p:nvPr/>
        </p:nvSpPr>
        <p:spPr>
          <a:xfrm>
            <a:off x="2618042" y="148428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Ol</a:t>
            </a:r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65F47B4-B4E3-4555-A206-1DDC600D9B2F}"/>
              </a:ext>
            </a:extLst>
          </p:cNvPr>
          <p:cNvSpPr txBox="1"/>
          <p:nvPr/>
        </p:nvSpPr>
        <p:spPr>
          <a:xfrm>
            <a:off x="4195810" y="1970343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Chr</a:t>
            </a:r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2161F9C-5D23-4BF8-B784-CB91650DE98A}"/>
              </a:ext>
            </a:extLst>
          </p:cNvPr>
          <p:cNvSpPr txBox="1"/>
          <p:nvPr/>
        </p:nvSpPr>
        <p:spPr>
          <a:xfrm>
            <a:off x="3437279" y="16015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Sulf</a:t>
            </a:r>
            <a:endParaRPr lang="ru-RU" dirty="0"/>
          </a:p>
        </p:txBody>
      </p: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2F3DF649-91ED-4C5B-907C-B0D5642A9B03}"/>
              </a:ext>
            </a:extLst>
          </p:cNvPr>
          <p:cNvCxnSpPr>
            <a:cxnSpLocks/>
          </p:cNvCxnSpPr>
          <p:nvPr/>
        </p:nvCxnSpPr>
        <p:spPr>
          <a:xfrm flipH="1">
            <a:off x="3672044" y="1902043"/>
            <a:ext cx="86288" cy="2641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AF193A91-3979-48B1-9C1A-40C75CD84CF7}"/>
              </a:ext>
            </a:extLst>
          </p:cNvPr>
          <p:cNvCxnSpPr>
            <a:cxnSpLocks/>
          </p:cNvCxnSpPr>
          <p:nvPr/>
        </p:nvCxnSpPr>
        <p:spPr>
          <a:xfrm>
            <a:off x="3889968" y="1857831"/>
            <a:ext cx="360543" cy="134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C6FE13-68EC-4A3A-ADFD-A81ADDB4F0F4}"/>
                  </a:ext>
                </a:extLst>
              </p:cNvPr>
              <p:cNvSpPr txBox="1"/>
              <p:nvPr/>
            </p:nvSpPr>
            <p:spPr>
              <a:xfrm>
                <a:off x="9977933" y="2580094"/>
                <a:ext cx="1510798" cy="546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𝑠𝑢𝑙𝑓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𝑠𝑖𝑙</m:t>
                        </m:r>
                      </m:sub>
                    </m:sSub>
                  </m:oMath>
                </a14:m>
                <a:r>
                  <a:rPr lang="ru-RU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b="0" i="1" smtClean="0">
                                <a:latin typeface="Cambria Math" panose="02040503050406030204" pitchFamily="18" charset="0"/>
                              </a:rPr>
                              <m:t>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𝑠𝑢𝑙𝑓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𝑠𝑖𝑙</m:t>
                            </m:r>
                          </m:sub>
                        </m:sSub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C6FE13-68EC-4A3A-ADFD-A81ADDB4F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7933" y="2580094"/>
                <a:ext cx="1510798" cy="546240"/>
              </a:xfrm>
              <a:prstGeom prst="rect">
                <a:avLst/>
              </a:prstGeom>
              <a:blipFill>
                <a:blip r:embed="rId4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75E9B17E-6157-4834-8447-FF865C2CF852}"/>
              </a:ext>
            </a:extLst>
          </p:cNvPr>
          <p:cNvSpPr txBox="1"/>
          <p:nvPr/>
        </p:nvSpPr>
        <p:spPr>
          <a:xfrm>
            <a:off x="9995033" y="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>
                    <a:lumMod val="6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21.04.2026 г. Миасс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95DB2-1190-4538-AC61-16E2F2DD157C}"/>
              </a:ext>
            </a:extLst>
          </p:cNvPr>
          <p:cNvSpPr txBox="1"/>
          <p:nvPr/>
        </p:nvSpPr>
        <p:spPr>
          <a:xfrm>
            <a:off x="11890314" y="6476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9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3" grpId="0"/>
      <p:bldP spid="54" grpId="0"/>
      <p:bldP spid="56" grpId="0"/>
      <p:bldP spid="6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307CFE-9384-4F6D-BC89-739E6377F748}"/>
              </a:ext>
            </a:extLst>
          </p:cNvPr>
          <p:cNvSpPr txBox="1"/>
          <p:nvPr/>
        </p:nvSpPr>
        <p:spPr>
          <a:xfrm>
            <a:off x="2453731" y="243869"/>
            <a:ext cx="7547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/>
              <a:t>Решение: ассимиляция </a:t>
            </a:r>
            <a:r>
              <a:rPr lang="ru-RU" sz="2800" b="1" u="sng" dirty="0" err="1"/>
              <a:t>коровых</a:t>
            </a:r>
            <a:r>
              <a:rPr lang="ru-RU" sz="2800" b="1" u="sng" dirty="0"/>
              <a:t> пород с серой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9C6252-514A-4D86-9C68-AFADCE407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9"/>
          <a:stretch/>
        </p:blipFill>
        <p:spPr>
          <a:xfrm>
            <a:off x="155930" y="1506584"/>
            <a:ext cx="5338489" cy="417064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6A370D-9294-4458-9C0E-5E5E33890625}"/>
              </a:ext>
            </a:extLst>
          </p:cNvPr>
          <p:cNvSpPr/>
          <p:nvPr/>
        </p:nvSpPr>
        <p:spPr>
          <a:xfrm>
            <a:off x="5324667" y="4868091"/>
            <a:ext cx="191547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E6D475-5E53-4AB2-A4B1-E9A0621E1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7" y="3524624"/>
            <a:ext cx="5155474" cy="33137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D4736A-D817-493A-88A8-5A30BA81B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882" y="882882"/>
            <a:ext cx="4967418" cy="24504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5FAC9D-9A32-4163-AB3D-BD0104F37129}"/>
              </a:ext>
            </a:extLst>
          </p:cNvPr>
          <p:cNvSpPr txBox="1"/>
          <p:nvPr/>
        </p:nvSpPr>
        <p:spPr>
          <a:xfrm>
            <a:off x="9995033" y="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>
                    <a:lumMod val="6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21.04.2026 г. Миасс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1BEE28-D2A2-4619-9891-B642ADDB0F79}"/>
              </a:ext>
            </a:extLst>
          </p:cNvPr>
          <p:cNvSpPr/>
          <p:nvPr/>
        </p:nvSpPr>
        <p:spPr>
          <a:xfrm>
            <a:off x="6216555" y="4353636"/>
            <a:ext cx="600502" cy="485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F15EBF9-B156-4052-9FA4-B3385B6F35A6}"/>
              </a:ext>
            </a:extLst>
          </p:cNvPr>
          <p:cNvSpPr/>
          <p:nvPr/>
        </p:nvSpPr>
        <p:spPr>
          <a:xfrm>
            <a:off x="6658515" y="5698457"/>
            <a:ext cx="565245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989DAF6-3BEF-4695-93BC-346801B295E2}"/>
              </a:ext>
            </a:extLst>
          </p:cNvPr>
          <p:cNvSpPr/>
          <p:nvPr/>
        </p:nvSpPr>
        <p:spPr>
          <a:xfrm>
            <a:off x="6658515" y="5824212"/>
            <a:ext cx="199486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06E3B8-14F1-4D04-9CC6-020114EE0757}"/>
              </a:ext>
            </a:extLst>
          </p:cNvPr>
          <p:cNvSpPr/>
          <p:nvPr/>
        </p:nvSpPr>
        <p:spPr>
          <a:xfrm>
            <a:off x="9055005" y="5747987"/>
            <a:ext cx="565245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F4FD35D-E3D2-4698-9D62-111F3CA75919}"/>
              </a:ext>
            </a:extLst>
          </p:cNvPr>
          <p:cNvSpPr/>
          <p:nvPr/>
        </p:nvSpPr>
        <p:spPr>
          <a:xfrm>
            <a:off x="9337627" y="5965157"/>
            <a:ext cx="199486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048516-9942-4080-BF68-C5F59387A7C7}"/>
              </a:ext>
            </a:extLst>
          </p:cNvPr>
          <p:cNvSpPr txBox="1"/>
          <p:nvPr/>
        </p:nvSpPr>
        <p:spPr>
          <a:xfrm>
            <a:off x="11890314" y="6476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129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C42779-BE9D-4CED-8C0A-1B84DFF942C1}"/>
              </a:ext>
            </a:extLst>
          </p:cNvPr>
          <p:cNvSpPr txBox="1"/>
          <p:nvPr/>
        </p:nvSpPr>
        <p:spPr>
          <a:xfrm>
            <a:off x="9995033" y="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>
                    <a:lumMod val="6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21.04.2026 г. Миасс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AB686A2E-4346-46D5-B641-5385D9C35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970480"/>
              </p:ext>
            </p:extLst>
          </p:nvPr>
        </p:nvGraphicFramePr>
        <p:xfrm>
          <a:off x="6988020" y="1"/>
          <a:ext cx="306028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Worksheet" r:id="rId3" imgW="5152913" imgH="11544377" progId="Excel.Sheet.12">
                  <p:embed/>
                </p:oleObj>
              </mc:Choice>
              <mc:Fallback>
                <p:oleObj name="Worksheet" r:id="rId3" imgW="5152913" imgH="1154437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88020" y="1"/>
                        <a:ext cx="306028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F75CB2-D91D-4964-BE87-F504825F00A9}"/>
              </a:ext>
            </a:extLst>
          </p:cNvPr>
          <p:cNvSpPr txBox="1"/>
          <p:nvPr/>
        </p:nvSpPr>
        <p:spPr>
          <a:xfrm>
            <a:off x="9979428" y="6027002"/>
            <a:ext cx="2266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Всего около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1500 анализов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44565-76A6-46AE-B102-E69BA07A732A}"/>
              </a:ext>
            </a:extLst>
          </p:cNvPr>
          <p:cNvSpPr txBox="1"/>
          <p:nvPr/>
        </p:nvSpPr>
        <p:spPr>
          <a:xfrm>
            <a:off x="173682" y="-39042"/>
            <a:ext cx="511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Мы собрали все данные по рудам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9A438F-2CD5-4F56-8E0A-6A1B2271B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3" y="415498"/>
            <a:ext cx="5113066" cy="64544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53A065-0F12-481A-888C-B30644F7D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t="60712" r="7622" b="971"/>
          <a:stretch/>
        </p:blipFill>
        <p:spPr>
          <a:xfrm>
            <a:off x="2423604" y="1077078"/>
            <a:ext cx="4208018" cy="34617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94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969931-2F00-4D2A-87A4-29B6265EB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4" t="50454"/>
          <a:stretch/>
        </p:blipFill>
        <p:spPr>
          <a:xfrm>
            <a:off x="214634" y="3735075"/>
            <a:ext cx="4750051" cy="29348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7B8FC8-50C9-44EE-9E9D-837188F94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4" r="49826"/>
          <a:stretch/>
        </p:blipFill>
        <p:spPr>
          <a:xfrm>
            <a:off x="6288951" y="565910"/>
            <a:ext cx="4783172" cy="2934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79EF3A-A3EB-442D-B101-A0D672A4F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5" b="48603"/>
          <a:stretch/>
        </p:blipFill>
        <p:spPr>
          <a:xfrm>
            <a:off x="214634" y="636931"/>
            <a:ext cx="4775703" cy="30444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4CFA44-47EA-4063-B503-763EB91A3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26" b="48603"/>
          <a:stretch/>
        </p:blipFill>
        <p:spPr>
          <a:xfrm>
            <a:off x="6288951" y="3813526"/>
            <a:ext cx="4783172" cy="3044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8D230A-28FC-47C1-895F-CFA0C07B3DFA}"/>
              </a:ext>
            </a:extLst>
          </p:cNvPr>
          <p:cNvSpPr txBox="1"/>
          <p:nvPr/>
        </p:nvSpPr>
        <p:spPr>
          <a:xfrm>
            <a:off x="2113460" y="484963"/>
            <a:ext cx="3017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Обедненные </a:t>
            </a:r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</a:t>
            </a:r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массивные руды</a:t>
            </a:r>
          </a:p>
          <a:p>
            <a:pPr algn="ctr"/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Cu/Ni&lt;2</a:t>
            </a:r>
            <a:endParaRPr lang="ru-RU" sz="1400" u="sng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1AD02D-9B6A-4719-B0D4-024918DF1DA2}"/>
              </a:ext>
            </a:extLst>
          </p:cNvPr>
          <p:cNvSpPr txBox="1"/>
          <p:nvPr/>
        </p:nvSpPr>
        <p:spPr>
          <a:xfrm>
            <a:off x="7814264" y="484963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Богатые </a:t>
            </a:r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 </a:t>
            </a:r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массивные руды</a:t>
            </a:r>
          </a:p>
          <a:p>
            <a:pPr algn="ctr"/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Cu/Ni</a:t>
            </a:r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&gt;</a:t>
            </a:r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</a:t>
            </a:r>
            <a:endParaRPr lang="ru-RU" sz="1400" u="sng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4E297-AC78-416D-A675-3ECEAF577FFB}"/>
              </a:ext>
            </a:extLst>
          </p:cNvPr>
          <p:cNvSpPr txBox="1"/>
          <p:nvPr/>
        </p:nvSpPr>
        <p:spPr>
          <a:xfrm>
            <a:off x="2901106" y="3444334"/>
            <a:ext cx="28761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Промежуточные </a:t>
            </a:r>
          </a:p>
          <a:p>
            <a:pPr algn="ctr"/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массивные руды</a:t>
            </a:r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1.5&lt;Cu/Ni&lt;3</a:t>
            </a:r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=</a:t>
            </a:r>
          </a:p>
          <a:p>
            <a:pPr algn="ctr"/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= вкрапленным (70% запасов)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FB035-81DA-40C1-A4B1-7B921A2474BF}"/>
              </a:ext>
            </a:extLst>
          </p:cNvPr>
          <p:cNvSpPr txBox="1"/>
          <p:nvPr/>
        </p:nvSpPr>
        <p:spPr>
          <a:xfrm>
            <a:off x="2000487" y="-26564"/>
            <a:ext cx="8191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Мы выделили 4 типа руд (вкрапленные и массивные)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37FF5-14A8-4C2F-AEF8-FD03338E54D8}"/>
              </a:ext>
            </a:extLst>
          </p:cNvPr>
          <p:cNvSpPr txBox="1"/>
          <p:nvPr/>
        </p:nvSpPr>
        <p:spPr>
          <a:xfrm>
            <a:off x="8824983" y="3681405"/>
            <a:ext cx="25907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Высоко-</a:t>
            </a:r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Rh</a:t>
            </a:r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массивные руды</a:t>
            </a:r>
          </a:p>
          <a:p>
            <a:pPr algn="ctr"/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Cu/Ni&lt;2</a:t>
            </a:r>
            <a:endParaRPr lang="ru-RU" sz="1400" u="sng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Pd/Rh&lt;10, </a:t>
            </a:r>
            <a:r>
              <a:rPr lang="en-US" sz="1400" u="sng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Rh+IPGE</a:t>
            </a:r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&gt;2 </a:t>
            </a:r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</a:t>
            </a:r>
            <a:r>
              <a:rPr lang="en-US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/</a:t>
            </a:r>
            <a:r>
              <a:rPr lang="ru-RU" sz="14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т</a:t>
            </a:r>
          </a:p>
          <a:p>
            <a:pPr algn="ctr"/>
            <a:endParaRPr lang="ru-RU" sz="1400" u="sng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F9C24F-0296-4BC1-986C-CF86164943F5}"/>
              </a:ext>
            </a:extLst>
          </p:cNvPr>
          <p:cNvSpPr txBox="1"/>
          <p:nvPr/>
        </p:nvSpPr>
        <p:spPr>
          <a:xfrm>
            <a:off x="4163892" y="986556"/>
            <a:ext cx="110158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Pd/Rh&gt;10</a:t>
            </a:r>
            <a:endParaRPr lang="ru-RU" sz="1600" u="sng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68857D-A0EC-4F8A-A43F-26F2EF95F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66" y="1707434"/>
            <a:ext cx="1265625" cy="15046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47B2C7-B46A-4EC5-A492-D978FF7FD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84072" y="692557"/>
            <a:ext cx="1463369" cy="13006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87FAB5-3A86-4BAE-8259-60AE9E2B8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9" y="5180524"/>
            <a:ext cx="1466152" cy="12502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BEAD1C-A99F-43D8-9E07-1D3642EC9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447" y="4926149"/>
            <a:ext cx="1265625" cy="15046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02344A8-05A4-4C5C-B2CD-6EA8BDD060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8" b="50275"/>
          <a:stretch/>
        </p:blipFill>
        <p:spPr>
          <a:xfrm>
            <a:off x="4614400" y="5053158"/>
            <a:ext cx="1265625" cy="1460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05943F-7F32-624C-903E-7AA3CB36F31D}"/>
              </a:ext>
            </a:extLst>
          </p:cNvPr>
          <p:cNvSpPr txBox="1"/>
          <p:nvPr/>
        </p:nvSpPr>
        <p:spPr>
          <a:xfrm>
            <a:off x="3179868" y="5944483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Po+Pn=Ccp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BC4705E-FC78-4396-A0A9-454DA9C47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25" y="3356117"/>
            <a:ext cx="5155474" cy="3313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43F694-B998-4305-BA70-6564EA8B3F38}"/>
              </a:ext>
            </a:extLst>
          </p:cNvPr>
          <p:cNvSpPr txBox="1"/>
          <p:nvPr/>
        </p:nvSpPr>
        <p:spPr>
          <a:xfrm>
            <a:off x="9995033" y="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>
                    <a:lumMod val="6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21.04.2026 г. Миасс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5035A9-5F46-4E0D-86B0-B57CEBB7C690}"/>
              </a:ext>
            </a:extLst>
          </p:cNvPr>
          <p:cNvSpPr txBox="1"/>
          <p:nvPr/>
        </p:nvSpPr>
        <p:spPr>
          <a:xfrm>
            <a:off x="11890314" y="6476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0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5069EA-98C7-4E6E-93B3-7034F2E086AA}"/>
              </a:ext>
            </a:extLst>
          </p:cNvPr>
          <p:cNvSpPr txBox="1"/>
          <p:nvPr/>
        </p:nvSpPr>
        <p:spPr>
          <a:xfrm>
            <a:off x="1256919" y="485561"/>
            <a:ext cx="9678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Мы получили зависимость состава руд от их изотопного состава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8D3528-58F1-42CE-8462-F8FA5994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7050" y="1396560"/>
            <a:ext cx="5356755" cy="37227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1E582DD-1E4B-479A-B47C-4954C36BB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9"/>
          <a:stretch/>
        </p:blipFill>
        <p:spPr>
          <a:xfrm>
            <a:off x="5803805" y="1396560"/>
            <a:ext cx="5397554" cy="37227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BEE0F71-90EB-48D6-BFD1-FE2E0B46024A}"/>
              </a:ext>
            </a:extLst>
          </p:cNvPr>
          <p:cNvSpPr txBox="1"/>
          <p:nvPr/>
        </p:nvSpPr>
        <p:spPr>
          <a:xfrm>
            <a:off x="9995033" y="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>
                    <a:lumMod val="6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21.04.2026 г. Миасс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2B318-2347-4605-8786-78EC6F3A0799}"/>
              </a:ext>
            </a:extLst>
          </p:cNvPr>
          <p:cNvSpPr txBox="1"/>
          <p:nvPr/>
        </p:nvSpPr>
        <p:spPr>
          <a:xfrm rot="16200000">
            <a:off x="-23212" y="2969623"/>
            <a:ext cx="75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тенор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89ABEE-A786-4355-B4B3-CBAC11186806}"/>
              </a:ext>
            </a:extLst>
          </p:cNvPr>
          <p:cNvSpPr txBox="1"/>
          <p:nvPr/>
        </p:nvSpPr>
        <p:spPr>
          <a:xfrm rot="16200000">
            <a:off x="5426362" y="2764973"/>
            <a:ext cx="75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тенор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6583FB-B974-45E6-925A-201760E842CA}"/>
              </a:ext>
            </a:extLst>
          </p:cNvPr>
          <p:cNvSpPr txBox="1"/>
          <p:nvPr/>
        </p:nvSpPr>
        <p:spPr>
          <a:xfrm>
            <a:off x="11890314" y="6476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2F762-DD5A-41B3-B3DC-987F2428D4B3}"/>
              </a:ext>
            </a:extLst>
          </p:cNvPr>
          <p:cNvSpPr txBox="1"/>
          <p:nvPr/>
        </p:nvSpPr>
        <p:spPr>
          <a:xfrm>
            <a:off x="169565" y="6193698"/>
            <a:ext cx="390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Тенор – содержание в 100% сульфиде</a:t>
            </a:r>
          </a:p>
        </p:txBody>
      </p:sp>
    </p:spTree>
    <p:extLst>
      <p:ext uri="{BB962C8B-B14F-4D97-AF65-F5344CB8AC3E}">
        <p14:creationId xmlns:p14="http://schemas.microsoft.com/office/powerpoint/2010/main" val="379284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2337960-A171-4C1C-AA00-AB0A515E3CB2}"/>
              </a:ext>
            </a:extLst>
          </p:cNvPr>
          <p:cNvSpPr/>
          <p:nvPr/>
        </p:nvSpPr>
        <p:spPr>
          <a:xfrm>
            <a:off x="671068" y="1813607"/>
            <a:ext cx="2707689" cy="106450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6DA1745-543D-401C-8684-988C064CA991}"/>
              </a:ext>
            </a:extLst>
          </p:cNvPr>
          <p:cNvSpPr/>
          <p:nvPr/>
        </p:nvSpPr>
        <p:spPr>
          <a:xfrm>
            <a:off x="1255874" y="2118498"/>
            <a:ext cx="172964" cy="1530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B4DE481-6E73-43CE-BDF1-5716AA267760}"/>
              </a:ext>
            </a:extLst>
          </p:cNvPr>
          <p:cNvSpPr/>
          <p:nvPr/>
        </p:nvSpPr>
        <p:spPr>
          <a:xfrm>
            <a:off x="1789830" y="2325470"/>
            <a:ext cx="211638" cy="19393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7328FB6-64E9-43EB-A611-5C8B109F962A}"/>
              </a:ext>
            </a:extLst>
          </p:cNvPr>
          <p:cNvSpPr/>
          <p:nvPr/>
        </p:nvSpPr>
        <p:spPr>
          <a:xfrm>
            <a:off x="2350200" y="2061467"/>
            <a:ext cx="238820" cy="21828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5D81B87-08BF-4E16-BC5B-960C792F2E4D}"/>
              </a:ext>
            </a:extLst>
          </p:cNvPr>
          <p:cNvSpPr/>
          <p:nvPr/>
        </p:nvSpPr>
        <p:spPr>
          <a:xfrm>
            <a:off x="2806508" y="2579282"/>
            <a:ext cx="158812" cy="15358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564AA65-1E71-4DCF-88D8-32C2453B6826}"/>
              </a:ext>
            </a:extLst>
          </p:cNvPr>
          <p:cNvSpPr/>
          <p:nvPr/>
        </p:nvSpPr>
        <p:spPr>
          <a:xfrm>
            <a:off x="894262" y="2594777"/>
            <a:ext cx="158812" cy="15358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55F8F1-742B-4B0F-8C97-0E72A4F3BBF7}"/>
              </a:ext>
            </a:extLst>
          </p:cNvPr>
          <p:cNvSpPr/>
          <p:nvPr/>
        </p:nvSpPr>
        <p:spPr>
          <a:xfrm rot="19507950">
            <a:off x="2389403" y="2640486"/>
            <a:ext cx="72273" cy="933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46C840C0-AA18-4FD6-9C62-07E08BC7A4DA}"/>
              </a:ext>
            </a:extLst>
          </p:cNvPr>
          <p:cNvSpPr/>
          <p:nvPr/>
        </p:nvSpPr>
        <p:spPr>
          <a:xfrm>
            <a:off x="1454396" y="2439379"/>
            <a:ext cx="100538" cy="80027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E4A72F8-0662-418F-9B8D-34BF9B8A05B3}"/>
              </a:ext>
            </a:extLst>
          </p:cNvPr>
          <p:cNvSpPr/>
          <p:nvPr/>
        </p:nvSpPr>
        <p:spPr>
          <a:xfrm rot="594022">
            <a:off x="858124" y="2019654"/>
            <a:ext cx="72273" cy="933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>
            <a:extLst>
              <a:ext uri="{FF2B5EF4-FFF2-40B4-BE49-F238E27FC236}">
                <a16:creationId xmlns:a16="http://schemas.microsoft.com/office/drawing/2014/main" id="{E1590185-25A5-48F8-A173-A8DE5B372429}"/>
              </a:ext>
            </a:extLst>
          </p:cNvPr>
          <p:cNvSpPr/>
          <p:nvPr/>
        </p:nvSpPr>
        <p:spPr>
          <a:xfrm rot="2678684">
            <a:off x="3093591" y="2085247"/>
            <a:ext cx="100538" cy="80027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081C912-3E08-494A-A345-9A696B19C60D}"/>
              </a:ext>
            </a:extLst>
          </p:cNvPr>
          <p:cNvSpPr/>
          <p:nvPr/>
        </p:nvSpPr>
        <p:spPr>
          <a:xfrm>
            <a:off x="1711144" y="2697370"/>
            <a:ext cx="45719" cy="487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30063D7-D18D-4E18-86E6-04B727FE5BFA}"/>
              </a:ext>
            </a:extLst>
          </p:cNvPr>
          <p:cNvSpPr/>
          <p:nvPr/>
        </p:nvSpPr>
        <p:spPr>
          <a:xfrm flipV="1">
            <a:off x="2539733" y="249618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8D77C-7372-4F0E-94A1-6A692866E0F5}"/>
              </a:ext>
            </a:extLst>
          </p:cNvPr>
          <p:cNvSpPr txBox="1"/>
          <p:nvPr/>
        </p:nvSpPr>
        <p:spPr>
          <a:xfrm>
            <a:off x="1265730" y="22330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Вкрапленные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0928F2D-F06E-48F9-A9CD-97360AF1DE29}"/>
                  </a:ext>
                </a:extLst>
              </p:cNvPr>
              <p:cNvSpPr txBox="1"/>
              <p:nvPr/>
            </p:nvSpPr>
            <p:spPr>
              <a:xfrm>
                <a:off x="5440941" y="2617548"/>
                <a:ext cx="6094520" cy="660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34</m:t>
                          </m:r>
                        </m:sup>
                      </m:sSup>
                      <m:sSub>
                        <m:sSub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𝑠𝑢𝑙𝑓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sup>
                          </m:sSup>
                          <m:sSub>
                            <m:sSub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𝑠𝑢𝑙𝑓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0928F2D-F06E-48F9-A9CD-97360AF1D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941" y="2617548"/>
                <a:ext cx="6094520" cy="6606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F1BA6AE-928C-4C41-9717-ECC87136B84E}"/>
                  </a:ext>
                </a:extLst>
              </p:cNvPr>
              <p:cNvSpPr txBox="1"/>
              <p:nvPr/>
            </p:nvSpPr>
            <p:spPr>
              <a:xfrm>
                <a:off x="6175840" y="1083642"/>
                <a:ext cx="6094520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𝑠𝑢𝑙𝑓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𝑠𝑖𝑙</m:t>
                              </m:r>
                            </m:sub>
                          </m:s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F1BA6AE-928C-4C41-9717-ECC87136B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840" y="1083642"/>
                <a:ext cx="6094520" cy="669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C773BE7-7C66-44A4-A6A2-B3DA0E2CB25C}"/>
                  </a:ext>
                </a:extLst>
              </p:cNvPr>
              <p:cNvSpPr txBox="1"/>
              <p:nvPr/>
            </p:nvSpPr>
            <p:spPr>
              <a:xfrm>
                <a:off x="9637020" y="2545046"/>
                <a:ext cx="1911753" cy="768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𝑠𝑖𝑙</m:t>
                              </m:r>
                            </m:sub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𝑠𝑢𝑙𝑓</m:t>
                              </m:r>
                            </m:sub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bSup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C773BE7-7C66-44A4-A6A2-B3DA0E2CB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7020" y="2545046"/>
                <a:ext cx="1911753" cy="7680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Овал 62">
            <a:extLst>
              <a:ext uri="{FF2B5EF4-FFF2-40B4-BE49-F238E27FC236}">
                <a16:creationId xmlns:a16="http://schemas.microsoft.com/office/drawing/2014/main" id="{7B0CF991-14E3-40AA-964F-A622B1474110}"/>
              </a:ext>
            </a:extLst>
          </p:cNvPr>
          <p:cNvSpPr/>
          <p:nvPr/>
        </p:nvSpPr>
        <p:spPr>
          <a:xfrm>
            <a:off x="10942702" y="2736780"/>
            <a:ext cx="292963" cy="3994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E93D64F8-1E4D-467F-9A76-D4F7589BA9D0}"/>
              </a:ext>
            </a:extLst>
          </p:cNvPr>
          <p:cNvSpPr/>
          <p:nvPr/>
        </p:nvSpPr>
        <p:spPr>
          <a:xfrm>
            <a:off x="9552883" y="1064841"/>
            <a:ext cx="292963" cy="3994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D2EA9A0D-E2E3-4DF1-9520-BC4D0E57793D}"/>
              </a:ext>
            </a:extLst>
          </p:cNvPr>
          <p:cNvSpPr/>
          <p:nvPr/>
        </p:nvSpPr>
        <p:spPr>
          <a:xfrm>
            <a:off x="9223100" y="1406649"/>
            <a:ext cx="292963" cy="3994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584AC49-A371-4BBA-890E-2CBC17F06BE9}"/>
              </a:ext>
            </a:extLst>
          </p:cNvPr>
          <p:cNvSpPr txBox="1"/>
          <p:nvPr/>
        </p:nvSpPr>
        <p:spPr>
          <a:xfrm>
            <a:off x="7382783" y="452320"/>
            <a:ext cx="400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Уравнение </a:t>
            </a:r>
            <a:r>
              <a:rPr 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Campbell, </a:t>
            </a:r>
            <a:r>
              <a:rPr lang="en-US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Naldrett</a:t>
            </a:r>
            <a:r>
              <a:rPr 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1979</a:t>
            </a:r>
            <a:endParaRPr lang="ru-RU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8A1D54-9355-44A6-98C4-0A725E4C28A2}"/>
              </a:ext>
            </a:extLst>
          </p:cNvPr>
          <p:cNvSpPr txBox="1"/>
          <p:nvPr/>
        </p:nvSpPr>
        <p:spPr>
          <a:xfrm>
            <a:off x="7877487" y="2010493"/>
            <a:ext cx="30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Уравнение </a:t>
            </a:r>
            <a:r>
              <a:rPr lang="en-US" b="1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Ripley, Li, 2003</a:t>
            </a:r>
            <a:endParaRPr lang="ru-RU" b="1" u="sng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4066842-60BE-46AB-A5FD-E164A68F6452}"/>
              </a:ext>
            </a:extLst>
          </p:cNvPr>
          <p:cNvSpPr txBox="1"/>
          <p:nvPr/>
        </p:nvSpPr>
        <p:spPr>
          <a:xfrm>
            <a:off x="8420250" y="712283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Обмен металлами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534660-48CF-444C-845C-D0799ED42DC2}"/>
              </a:ext>
            </a:extLst>
          </p:cNvPr>
          <p:cNvSpPr txBox="1"/>
          <p:nvPr/>
        </p:nvSpPr>
        <p:spPr>
          <a:xfrm>
            <a:off x="8370173" y="228390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Изотопный обмен</a:t>
            </a:r>
            <a:r>
              <a:rPr lang="en-US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endParaRPr lang="ru-RU" b="1" i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54611E06-BCC3-42D0-9006-5CB143109C4A}"/>
              </a:ext>
            </a:extLst>
          </p:cNvPr>
          <p:cNvSpPr/>
          <p:nvPr/>
        </p:nvSpPr>
        <p:spPr>
          <a:xfrm>
            <a:off x="637084" y="606831"/>
            <a:ext cx="2707689" cy="106450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43D11D44-239C-4030-A555-571C0F4C1E9E}"/>
              </a:ext>
            </a:extLst>
          </p:cNvPr>
          <p:cNvSpPr/>
          <p:nvPr/>
        </p:nvSpPr>
        <p:spPr>
          <a:xfrm flipV="1">
            <a:off x="1313742" y="990618"/>
            <a:ext cx="45719" cy="487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5D7C7CF2-DD4E-4DB0-AD5E-9C7983D169E5}"/>
              </a:ext>
            </a:extLst>
          </p:cNvPr>
          <p:cNvSpPr/>
          <p:nvPr/>
        </p:nvSpPr>
        <p:spPr>
          <a:xfrm flipV="1">
            <a:off x="1847698" y="1238432"/>
            <a:ext cx="45719" cy="487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CE0A15BB-E848-49E5-A62E-0C389A86AACF}"/>
              </a:ext>
            </a:extLst>
          </p:cNvPr>
          <p:cNvSpPr/>
          <p:nvPr/>
        </p:nvSpPr>
        <p:spPr>
          <a:xfrm flipV="1">
            <a:off x="2408068" y="998777"/>
            <a:ext cx="45719" cy="487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BBF1EDF0-575C-4F9F-B838-65EEBA5E4ADA}"/>
              </a:ext>
            </a:extLst>
          </p:cNvPr>
          <p:cNvSpPr/>
          <p:nvPr/>
        </p:nvSpPr>
        <p:spPr>
          <a:xfrm flipV="1">
            <a:off x="2864376" y="1451889"/>
            <a:ext cx="45719" cy="487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0FDE349D-1D06-4240-A549-7A067696F8E7}"/>
              </a:ext>
            </a:extLst>
          </p:cNvPr>
          <p:cNvSpPr/>
          <p:nvPr/>
        </p:nvSpPr>
        <p:spPr>
          <a:xfrm flipV="1">
            <a:off x="952130" y="1467384"/>
            <a:ext cx="45719" cy="487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C7F5F6B-A4C3-48E6-B544-F90C73F2423F}"/>
              </a:ext>
            </a:extLst>
          </p:cNvPr>
          <p:cNvSpPr/>
          <p:nvPr/>
        </p:nvSpPr>
        <p:spPr>
          <a:xfrm rot="19507950">
            <a:off x="2447271" y="1359512"/>
            <a:ext cx="72273" cy="933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Ромб 82">
            <a:extLst>
              <a:ext uri="{FF2B5EF4-FFF2-40B4-BE49-F238E27FC236}">
                <a16:creationId xmlns:a16="http://schemas.microsoft.com/office/drawing/2014/main" id="{F80EE52D-4BF4-4042-9A37-A3454C5C7F80}"/>
              </a:ext>
            </a:extLst>
          </p:cNvPr>
          <p:cNvSpPr/>
          <p:nvPr/>
        </p:nvSpPr>
        <p:spPr>
          <a:xfrm>
            <a:off x="1512264" y="1158405"/>
            <a:ext cx="100538" cy="80027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953507A2-26A5-4034-A157-9C6286E88E68}"/>
              </a:ext>
            </a:extLst>
          </p:cNvPr>
          <p:cNvSpPr/>
          <p:nvPr/>
        </p:nvSpPr>
        <p:spPr>
          <a:xfrm rot="594022">
            <a:off x="915992" y="738680"/>
            <a:ext cx="72273" cy="933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Ромб 84">
            <a:extLst>
              <a:ext uri="{FF2B5EF4-FFF2-40B4-BE49-F238E27FC236}">
                <a16:creationId xmlns:a16="http://schemas.microsoft.com/office/drawing/2014/main" id="{6207BE4D-E99C-4553-BD3E-E18F9AEB9A48}"/>
              </a:ext>
            </a:extLst>
          </p:cNvPr>
          <p:cNvSpPr/>
          <p:nvPr/>
        </p:nvSpPr>
        <p:spPr>
          <a:xfrm rot="2678684">
            <a:off x="3151459" y="804273"/>
            <a:ext cx="100538" cy="80027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62B252CA-E3C7-47C1-8775-32BF489F7213}"/>
              </a:ext>
            </a:extLst>
          </p:cNvPr>
          <p:cNvSpPr/>
          <p:nvPr/>
        </p:nvSpPr>
        <p:spPr>
          <a:xfrm>
            <a:off x="1769012" y="1416396"/>
            <a:ext cx="45719" cy="487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7FC9438E-5A96-4315-A349-A47BEEC679CB}"/>
              </a:ext>
            </a:extLst>
          </p:cNvPr>
          <p:cNvSpPr/>
          <p:nvPr/>
        </p:nvSpPr>
        <p:spPr>
          <a:xfrm flipV="1">
            <a:off x="2546043" y="1215209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9D6AF51-3E23-44A4-AB9F-E217E33FB774}"/>
              </a:ext>
            </a:extLst>
          </p:cNvPr>
          <p:cNvSpPr txBox="1"/>
          <p:nvPr/>
        </p:nvSpPr>
        <p:spPr>
          <a:xfrm>
            <a:off x="1031314" y="581516"/>
            <a:ext cx="174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ru-RU" dirty="0"/>
              <a:t>фактор = 1000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8EC411D-7BAE-4C13-9AD1-61F6F27A9028}"/>
              </a:ext>
            </a:extLst>
          </p:cNvPr>
          <p:cNvSpPr txBox="1"/>
          <p:nvPr/>
        </p:nvSpPr>
        <p:spPr>
          <a:xfrm>
            <a:off x="1089823" y="1750295"/>
            <a:ext cx="162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ru-RU" dirty="0"/>
              <a:t>фактор = 100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4B9D05D-1C50-4472-B509-6C566F936DF0}"/>
              </a:ext>
            </a:extLst>
          </p:cNvPr>
          <p:cNvSpPr txBox="1"/>
          <p:nvPr/>
        </p:nvSpPr>
        <p:spPr>
          <a:xfrm>
            <a:off x="3207491" y="298540"/>
            <a:ext cx="2707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Какой сульфид будет более богат ЭПГ?</a:t>
            </a:r>
          </a:p>
        </p:txBody>
      </p:sp>
      <p:pic>
        <p:nvPicPr>
          <p:cNvPr id="2050" name="Picture 2" descr="Classic papers in Economic Geology: Campbell and Naldrett (1979) – The  Influence of Silicate-Sulfide Ratios on the Geochemistry of Magmatic  Sulfides | Economic Geology Blog">
            <a:extLst>
              <a:ext uri="{FF2B5EF4-FFF2-40B4-BE49-F238E27FC236}">
                <a16:creationId xmlns:a16="http://schemas.microsoft.com/office/drawing/2014/main" id="{5C707F8E-0667-427C-9C54-FB3D6866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4" y="2978125"/>
            <a:ext cx="4216588" cy="342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1449D3-7CB3-40A2-9E43-19E551BA0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404"/>
          <a:stretch/>
        </p:blipFill>
        <p:spPr>
          <a:xfrm>
            <a:off x="4760128" y="3244637"/>
            <a:ext cx="5139634" cy="3244940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693DFC4-503C-432F-BA6C-2F62265354AF}"/>
              </a:ext>
            </a:extLst>
          </p:cNvPr>
          <p:cNvCxnSpPr>
            <a:cxnSpLocks/>
          </p:cNvCxnSpPr>
          <p:nvPr/>
        </p:nvCxnSpPr>
        <p:spPr>
          <a:xfrm>
            <a:off x="5655076" y="6329779"/>
            <a:ext cx="4322044" cy="0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256AD844-B067-421F-9515-73491CCBCDC3}"/>
              </a:ext>
            </a:extLst>
          </p:cNvPr>
          <p:cNvCxnSpPr>
            <a:cxnSpLocks/>
          </p:cNvCxnSpPr>
          <p:nvPr/>
        </p:nvCxnSpPr>
        <p:spPr>
          <a:xfrm>
            <a:off x="320843" y="6427798"/>
            <a:ext cx="4322044" cy="0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B3CA77-FBEB-4F56-B4B4-35AF324CBCF7}"/>
              </a:ext>
            </a:extLst>
          </p:cNvPr>
          <p:cNvSpPr txBox="1"/>
          <p:nvPr/>
        </p:nvSpPr>
        <p:spPr>
          <a:xfrm>
            <a:off x="6360058" y="6414559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Увеличение </a:t>
            </a:r>
            <a:r>
              <a:rPr lang="en-US" dirty="0"/>
              <a:t>R </a:t>
            </a:r>
            <a:r>
              <a:rPr lang="ru-RU" dirty="0"/>
              <a:t>фактора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C2D9C6F-CDB3-42A2-9A65-8B968EB43509}"/>
              </a:ext>
            </a:extLst>
          </p:cNvPr>
          <p:cNvSpPr txBox="1"/>
          <p:nvPr/>
        </p:nvSpPr>
        <p:spPr>
          <a:xfrm>
            <a:off x="9995033" y="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>
                    <a:lumMod val="6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21.04.2026 г. Миасс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0B9BCD-CDAE-4998-A816-C264CD4FA8DA}"/>
                  </a:ext>
                </a:extLst>
              </p:cNvPr>
              <p:cNvSpPr txBox="1"/>
              <p:nvPr/>
            </p:nvSpPr>
            <p:spPr>
              <a:xfrm>
                <a:off x="3482344" y="1984996"/>
                <a:ext cx="2527487" cy="698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𝑠𝑖𝑙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𝑠𝑢𝑙𝑓</m:t>
                              </m:r>
                            </m:sub>
                          </m:sSub>
                        </m:den>
                      </m:f>
                      <m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1000 (</m:t>
                          </m:r>
                          <m:r>
                            <a:rPr lang="ru-RU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кг)</m:t>
                          </m:r>
                        </m:num>
                        <m:den>
                          <m:r>
                            <a:rPr lang="ru-RU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 (кг)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0B9BCD-CDAE-4998-A816-C264CD4FA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344" y="1984996"/>
                <a:ext cx="2527487" cy="6980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2EF0C56-172B-4536-BBD5-2070A5F46013}"/>
                  </a:ext>
                </a:extLst>
              </p:cNvPr>
              <p:cNvSpPr txBox="1"/>
              <p:nvPr/>
            </p:nvSpPr>
            <p:spPr>
              <a:xfrm>
                <a:off x="10387178" y="1154117"/>
                <a:ext cx="1510798" cy="546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𝑠𝑢𝑙𝑓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𝑠𝑖𝑙</m:t>
                        </m:r>
                      </m:sub>
                    </m:sSub>
                  </m:oMath>
                </a14:m>
                <a:r>
                  <a:rPr lang="ru-RU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b="0" i="1" smtClean="0">
                                <a:latin typeface="Cambria Math" panose="02040503050406030204" pitchFamily="18" charset="0"/>
                              </a:rPr>
                              <m:t>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𝑠𝑢𝑙𝑓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𝑠𝑖𝑙</m:t>
                            </m:r>
                          </m:sub>
                        </m:sSub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2EF0C56-172B-4536-BBD5-2070A5F46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7178" y="1154117"/>
                <a:ext cx="1510798" cy="546240"/>
              </a:xfrm>
              <a:prstGeom prst="rect">
                <a:avLst/>
              </a:prstGeom>
              <a:blipFill>
                <a:blip r:embed="rId8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D21C01F1-9852-4165-8359-07F3C466FD60}"/>
              </a:ext>
            </a:extLst>
          </p:cNvPr>
          <p:cNvSpPr txBox="1"/>
          <p:nvPr/>
        </p:nvSpPr>
        <p:spPr>
          <a:xfrm>
            <a:off x="11890314" y="6476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EB7E16-E975-45BF-BFAD-4839DF205393}"/>
              </a:ext>
            </a:extLst>
          </p:cNvPr>
          <p:cNvSpPr txBox="1"/>
          <p:nvPr/>
        </p:nvSpPr>
        <p:spPr>
          <a:xfrm>
            <a:off x="5915180" y="5431426"/>
            <a:ext cx="338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Больше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el-GR" baseline="30000" dirty="0">
                <a:solidFill>
                  <a:srgbClr val="FF0000"/>
                </a:solidFill>
              </a:rPr>
              <a:t>34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ru-RU" dirty="0">
                <a:solidFill>
                  <a:srgbClr val="FF0000"/>
                </a:solidFill>
              </a:rPr>
              <a:t> – меньше </a:t>
            </a:r>
            <a:r>
              <a:rPr lang="en-US" dirty="0">
                <a:solidFill>
                  <a:srgbClr val="FF0000"/>
                </a:solidFill>
              </a:rPr>
              <a:t>R </a:t>
            </a:r>
            <a:r>
              <a:rPr lang="ru-RU" dirty="0">
                <a:solidFill>
                  <a:srgbClr val="FF0000"/>
                </a:solidFill>
              </a:rPr>
              <a:t>фактор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BE213BC-58DC-4FE7-9D77-E6E77E04BACB}"/>
              </a:ext>
            </a:extLst>
          </p:cNvPr>
          <p:cNvSpPr txBox="1"/>
          <p:nvPr/>
        </p:nvSpPr>
        <p:spPr>
          <a:xfrm>
            <a:off x="671068" y="3279512"/>
            <a:ext cx="332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меньше </a:t>
            </a:r>
            <a:r>
              <a:rPr lang="en-US" dirty="0">
                <a:solidFill>
                  <a:srgbClr val="FF0000"/>
                </a:solidFill>
              </a:rPr>
              <a:t>R </a:t>
            </a:r>
            <a:r>
              <a:rPr lang="ru-RU" dirty="0">
                <a:solidFill>
                  <a:srgbClr val="FF0000"/>
                </a:solidFill>
              </a:rPr>
              <a:t>фактор – меньше ЭПГ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CA47CB-BC61-4ACF-AD0C-DFEE7857EEFE}"/>
              </a:ext>
            </a:extLst>
          </p:cNvPr>
          <p:cNvSpPr txBox="1"/>
          <p:nvPr/>
        </p:nvSpPr>
        <p:spPr>
          <a:xfrm>
            <a:off x="1141869" y="6491376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Увеличение </a:t>
            </a:r>
            <a:r>
              <a:rPr lang="en-US" dirty="0"/>
              <a:t>R </a:t>
            </a:r>
            <a:r>
              <a:rPr lang="ru-RU" dirty="0"/>
              <a:t>фактора</a:t>
            </a:r>
          </a:p>
        </p:txBody>
      </p:sp>
    </p:spTree>
    <p:extLst>
      <p:ext uri="{BB962C8B-B14F-4D97-AF65-F5344CB8AC3E}">
        <p14:creationId xmlns:p14="http://schemas.microsoft.com/office/powerpoint/2010/main" val="5764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63" grpId="0" animBg="1"/>
      <p:bldP spid="64" grpId="0" animBg="1"/>
      <p:bldP spid="65" grpId="0" animBg="1"/>
      <p:bldP spid="67" grpId="0"/>
      <p:bldP spid="69" grpId="0"/>
      <p:bldP spid="102" grpId="0"/>
      <p:bldP spid="20" grpId="0"/>
      <p:bldP spid="4" grpId="0"/>
      <p:bldP spid="50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5069EA-98C7-4E6E-93B3-7034F2E086AA}"/>
              </a:ext>
            </a:extLst>
          </p:cNvPr>
          <p:cNvSpPr txBox="1"/>
          <p:nvPr/>
        </p:nvSpPr>
        <p:spPr>
          <a:xfrm>
            <a:off x="2138809" y="196295"/>
            <a:ext cx="8517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Новая модель образования норильских месторождений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B100BA-BF54-4C1D-A676-AD51D5D35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0"/>
          <a:stretch/>
        </p:blipFill>
        <p:spPr>
          <a:xfrm>
            <a:off x="719185" y="629071"/>
            <a:ext cx="4446995" cy="3124271"/>
          </a:xfrm>
          <a:prstGeom prst="rect">
            <a:avLst/>
          </a:prstGeom>
        </p:spPr>
      </p:pic>
      <p:pic>
        <p:nvPicPr>
          <p:cNvPr id="17" name="Рисунок 15">
            <a:extLst>
              <a:ext uri="{FF2B5EF4-FFF2-40B4-BE49-F238E27FC236}">
                <a16:creationId xmlns:a16="http://schemas.microsoft.com/office/drawing/2014/main" id="{1CD8C9EB-3712-AD40-94C5-709F1552B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1"/>
          <a:stretch/>
        </p:blipFill>
        <p:spPr>
          <a:xfrm>
            <a:off x="771934" y="3733729"/>
            <a:ext cx="4446995" cy="3124271"/>
          </a:xfrm>
          <a:prstGeom prst="rect">
            <a:avLst/>
          </a:prstGeom>
        </p:spPr>
      </p:pic>
      <p:sp>
        <p:nvSpPr>
          <p:cNvPr id="27" name="Прямоугольник: скругленные углы 4">
            <a:extLst>
              <a:ext uri="{FF2B5EF4-FFF2-40B4-BE49-F238E27FC236}">
                <a16:creationId xmlns:a16="http://schemas.microsoft.com/office/drawing/2014/main" id="{6FB52176-CE8A-EE40-8E90-1065F2BA918D}"/>
              </a:ext>
            </a:extLst>
          </p:cNvPr>
          <p:cNvSpPr/>
          <p:nvPr/>
        </p:nvSpPr>
        <p:spPr>
          <a:xfrm>
            <a:off x="7361927" y="1154928"/>
            <a:ext cx="2707689" cy="106450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5">
            <a:extLst>
              <a:ext uri="{FF2B5EF4-FFF2-40B4-BE49-F238E27FC236}">
                <a16:creationId xmlns:a16="http://schemas.microsoft.com/office/drawing/2014/main" id="{792CB49A-A4C1-0C40-B383-AEC3B64601AE}"/>
              </a:ext>
            </a:extLst>
          </p:cNvPr>
          <p:cNvSpPr/>
          <p:nvPr/>
        </p:nvSpPr>
        <p:spPr>
          <a:xfrm>
            <a:off x="7946733" y="1459819"/>
            <a:ext cx="172964" cy="1530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6">
            <a:extLst>
              <a:ext uri="{FF2B5EF4-FFF2-40B4-BE49-F238E27FC236}">
                <a16:creationId xmlns:a16="http://schemas.microsoft.com/office/drawing/2014/main" id="{90AE6EEF-3556-CA4B-AAF2-841522E913F4}"/>
              </a:ext>
            </a:extLst>
          </p:cNvPr>
          <p:cNvSpPr/>
          <p:nvPr/>
        </p:nvSpPr>
        <p:spPr>
          <a:xfrm>
            <a:off x="8480689" y="1666791"/>
            <a:ext cx="211638" cy="19393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7">
            <a:extLst>
              <a:ext uri="{FF2B5EF4-FFF2-40B4-BE49-F238E27FC236}">
                <a16:creationId xmlns:a16="http://schemas.microsoft.com/office/drawing/2014/main" id="{C24D5BB9-33D0-C742-A0E5-D3594D1DCB84}"/>
              </a:ext>
            </a:extLst>
          </p:cNvPr>
          <p:cNvSpPr/>
          <p:nvPr/>
        </p:nvSpPr>
        <p:spPr>
          <a:xfrm>
            <a:off x="9041059" y="1402788"/>
            <a:ext cx="238820" cy="21828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8">
            <a:extLst>
              <a:ext uri="{FF2B5EF4-FFF2-40B4-BE49-F238E27FC236}">
                <a16:creationId xmlns:a16="http://schemas.microsoft.com/office/drawing/2014/main" id="{CB7538B1-CF4B-A84E-B5BC-EAC0894BD9C3}"/>
              </a:ext>
            </a:extLst>
          </p:cNvPr>
          <p:cNvSpPr/>
          <p:nvPr/>
        </p:nvSpPr>
        <p:spPr>
          <a:xfrm>
            <a:off x="9497367" y="1920603"/>
            <a:ext cx="158812" cy="15358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9">
            <a:extLst>
              <a:ext uri="{FF2B5EF4-FFF2-40B4-BE49-F238E27FC236}">
                <a16:creationId xmlns:a16="http://schemas.microsoft.com/office/drawing/2014/main" id="{28C09F96-1125-A84F-9A12-D70F9195D00A}"/>
              </a:ext>
            </a:extLst>
          </p:cNvPr>
          <p:cNvSpPr/>
          <p:nvPr/>
        </p:nvSpPr>
        <p:spPr>
          <a:xfrm>
            <a:off x="7585121" y="1936098"/>
            <a:ext cx="158812" cy="15358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10">
            <a:extLst>
              <a:ext uri="{FF2B5EF4-FFF2-40B4-BE49-F238E27FC236}">
                <a16:creationId xmlns:a16="http://schemas.microsoft.com/office/drawing/2014/main" id="{FC69B639-62F5-5748-B76A-FC283EC55280}"/>
              </a:ext>
            </a:extLst>
          </p:cNvPr>
          <p:cNvSpPr/>
          <p:nvPr/>
        </p:nvSpPr>
        <p:spPr>
          <a:xfrm rot="19507950">
            <a:off x="9080262" y="1981807"/>
            <a:ext cx="72273" cy="933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омб 11">
            <a:extLst>
              <a:ext uri="{FF2B5EF4-FFF2-40B4-BE49-F238E27FC236}">
                <a16:creationId xmlns:a16="http://schemas.microsoft.com/office/drawing/2014/main" id="{AB11E99B-6A6F-BC4B-8844-C761242AC0D2}"/>
              </a:ext>
            </a:extLst>
          </p:cNvPr>
          <p:cNvSpPr/>
          <p:nvPr/>
        </p:nvSpPr>
        <p:spPr>
          <a:xfrm>
            <a:off x="8145255" y="1780700"/>
            <a:ext cx="100538" cy="80027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12">
            <a:extLst>
              <a:ext uri="{FF2B5EF4-FFF2-40B4-BE49-F238E27FC236}">
                <a16:creationId xmlns:a16="http://schemas.microsoft.com/office/drawing/2014/main" id="{4A7EB8D6-7ACF-FC49-A679-534CF90901D4}"/>
              </a:ext>
            </a:extLst>
          </p:cNvPr>
          <p:cNvSpPr/>
          <p:nvPr/>
        </p:nvSpPr>
        <p:spPr>
          <a:xfrm rot="594022">
            <a:off x="7548983" y="1360975"/>
            <a:ext cx="72273" cy="933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омб 13">
            <a:extLst>
              <a:ext uri="{FF2B5EF4-FFF2-40B4-BE49-F238E27FC236}">
                <a16:creationId xmlns:a16="http://schemas.microsoft.com/office/drawing/2014/main" id="{F75348B0-5CE1-1742-BA12-057C2E5DD1C1}"/>
              </a:ext>
            </a:extLst>
          </p:cNvPr>
          <p:cNvSpPr/>
          <p:nvPr/>
        </p:nvSpPr>
        <p:spPr>
          <a:xfrm rot="2678684">
            <a:off x="9784450" y="1426568"/>
            <a:ext cx="100538" cy="80027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14">
            <a:extLst>
              <a:ext uri="{FF2B5EF4-FFF2-40B4-BE49-F238E27FC236}">
                <a16:creationId xmlns:a16="http://schemas.microsoft.com/office/drawing/2014/main" id="{3ED9364E-16CE-5F48-A7CB-D338A3A1DAF0}"/>
              </a:ext>
            </a:extLst>
          </p:cNvPr>
          <p:cNvSpPr/>
          <p:nvPr/>
        </p:nvSpPr>
        <p:spPr>
          <a:xfrm>
            <a:off x="8402003" y="2038691"/>
            <a:ext cx="45719" cy="487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15">
            <a:extLst>
              <a:ext uri="{FF2B5EF4-FFF2-40B4-BE49-F238E27FC236}">
                <a16:creationId xmlns:a16="http://schemas.microsoft.com/office/drawing/2014/main" id="{17F1DDC2-DC80-4F43-8AA5-454C9AE47BBD}"/>
              </a:ext>
            </a:extLst>
          </p:cNvPr>
          <p:cNvSpPr/>
          <p:nvPr/>
        </p:nvSpPr>
        <p:spPr>
          <a:xfrm flipV="1">
            <a:off x="9230592" y="1837503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4F8691-F6BC-6846-993A-764A0D06A397}"/>
              </a:ext>
            </a:extLst>
          </p:cNvPr>
          <p:cNvSpPr txBox="1"/>
          <p:nvPr/>
        </p:nvSpPr>
        <p:spPr>
          <a:xfrm>
            <a:off x="7930677" y="66863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Вкрапленные</a:t>
            </a:r>
          </a:p>
        </p:txBody>
      </p:sp>
      <p:sp>
        <p:nvSpPr>
          <p:cNvPr id="40" name="Прямоугольник: скругленные углы 22">
            <a:extLst>
              <a:ext uri="{FF2B5EF4-FFF2-40B4-BE49-F238E27FC236}">
                <a16:creationId xmlns:a16="http://schemas.microsoft.com/office/drawing/2014/main" id="{ABE4F9BF-4C59-F040-888F-A8236179CD36}"/>
              </a:ext>
            </a:extLst>
          </p:cNvPr>
          <p:cNvSpPr/>
          <p:nvPr/>
        </p:nvSpPr>
        <p:spPr>
          <a:xfrm>
            <a:off x="7361927" y="2858865"/>
            <a:ext cx="2707689" cy="106450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2EFFAF-C152-274E-ABF2-D698280FE18C}"/>
              </a:ext>
            </a:extLst>
          </p:cNvPr>
          <p:cNvSpPr txBox="1"/>
          <p:nvPr/>
        </p:nvSpPr>
        <p:spPr>
          <a:xfrm>
            <a:off x="8050980" y="2433162"/>
            <a:ext cx="131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Массивные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F4CC7178-8322-EA4C-B12B-A9859B7EC54B}"/>
              </a:ext>
            </a:extLst>
          </p:cNvPr>
          <p:cNvSpPr/>
          <p:nvPr/>
        </p:nvSpPr>
        <p:spPr>
          <a:xfrm>
            <a:off x="7638436" y="3881308"/>
            <a:ext cx="2154670" cy="2858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 стрелкой 90">
            <a:extLst>
              <a:ext uri="{FF2B5EF4-FFF2-40B4-BE49-F238E27FC236}">
                <a16:creationId xmlns:a16="http://schemas.microsoft.com/office/drawing/2014/main" id="{8088F3AF-E912-9B45-9985-35802B63C93A}"/>
              </a:ext>
            </a:extLst>
          </p:cNvPr>
          <p:cNvCxnSpPr>
            <a:stCxn id="28" idx="4"/>
          </p:cNvCxnSpPr>
          <p:nvPr/>
        </p:nvCxnSpPr>
        <p:spPr>
          <a:xfrm flipH="1">
            <a:off x="8027460" y="1612913"/>
            <a:ext cx="5755" cy="247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92">
            <a:extLst>
              <a:ext uri="{FF2B5EF4-FFF2-40B4-BE49-F238E27FC236}">
                <a16:creationId xmlns:a16="http://schemas.microsoft.com/office/drawing/2014/main" id="{6A127518-D091-6B41-B5A0-488ACFD6D4C5}"/>
              </a:ext>
            </a:extLst>
          </p:cNvPr>
          <p:cNvCxnSpPr>
            <a:stCxn id="29" idx="4"/>
          </p:cNvCxnSpPr>
          <p:nvPr/>
        </p:nvCxnSpPr>
        <p:spPr>
          <a:xfrm flipH="1">
            <a:off x="8584276" y="1860727"/>
            <a:ext cx="2232" cy="213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94">
            <a:extLst>
              <a:ext uri="{FF2B5EF4-FFF2-40B4-BE49-F238E27FC236}">
                <a16:creationId xmlns:a16="http://schemas.microsoft.com/office/drawing/2014/main" id="{2ED01081-3844-8241-A021-58D6E2BCC391}"/>
              </a:ext>
            </a:extLst>
          </p:cNvPr>
          <p:cNvCxnSpPr/>
          <p:nvPr/>
        </p:nvCxnSpPr>
        <p:spPr>
          <a:xfrm>
            <a:off x="9160469" y="1621072"/>
            <a:ext cx="0" cy="2392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C3ED882-A084-4171-9188-120B9FA267C7}"/>
              </a:ext>
            </a:extLst>
          </p:cNvPr>
          <p:cNvSpPr txBox="1"/>
          <p:nvPr/>
        </p:nvSpPr>
        <p:spPr>
          <a:xfrm>
            <a:off x="9995033" y="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>
                    <a:lumMod val="6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21.04.2026 г. Миасс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282513-751D-4BAC-9B55-CCEAEC64E01A}"/>
              </a:ext>
            </a:extLst>
          </p:cNvPr>
          <p:cNvSpPr txBox="1"/>
          <p:nvPr/>
        </p:nvSpPr>
        <p:spPr>
          <a:xfrm>
            <a:off x="6562860" y="4896706"/>
            <a:ext cx="460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</a:t>
            </a:r>
            <a:r>
              <a:rPr lang="el-GR" b="1" baseline="30000" dirty="0"/>
              <a:t>34</a:t>
            </a:r>
            <a:r>
              <a:rPr lang="en-US" b="1" dirty="0"/>
              <a:t>S = 2 ‰</a:t>
            </a:r>
          </a:p>
          <a:p>
            <a:pPr algn="ctr"/>
            <a:r>
              <a:rPr lang="en-US" b="1" dirty="0"/>
              <a:t>2.2 ppm </a:t>
            </a:r>
            <a:r>
              <a:rPr lang="en-US" b="1" dirty="0" err="1"/>
              <a:t>Ir</a:t>
            </a:r>
            <a:r>
              <a:rPr lang="en-US" b="1" dirty="0"/>
              <a:t>, 3.2 ppm Ru, 7.0 ppm Rh, 30.0 ppm Pt, 30.8 ppm Pd, 4.9 </a:t>
            </a:r>
            <a:r>
              <a:rPr lang="ru-RU" b="1" dirty="0" err="1"/>
              <a:t>мас</a:t>
            </a:r>
            <a:r>
              <a:rPr lang="ru-RU" b="1" dirty="0"/>
              <a:t>.%</a:t>
            </a:r>
            <a:r>
              <a:rPr lang="en-US" b="1" dirty="0"/>
              <a:t> Cu </a:t>
            </a:r>
            <a:r>
              <a:rPr lang="ru-RU" b="1" dirty="0"/>
              <a:t>и</a:t>
            </a:r>
            <a:r>
              <a:rPr lang="en-US" b="1" dirty="0"/>
              <a:t> 2.9 </a:t>
            </a:r>
            <a:r>
              <a:rPr lang="ru-RU" b="1" dirty="0" err="1"/>
              <a:t>мас</a:t>
            </a:r>
            <a:r>
              <a:rPr lang="ru-RU" b="1" dirty="0"/>
              <a:t>.%</a:t>
            </a:r>
            <a:r>
              <a:rPr lang="en-US" b="1" dirty="0"/>
              <a:t> Ni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17134B-213E-4445-92DA-A5A345BB84C4}"/>
                  </a:ext>
                </a:extLst>
              </p:cNvPr>
              <p:cNvSpPr txBox="1"/>
              <p:nvPr/>
            </p:nvSpPr>
            <p:spPr>
              <a:xfrm>
                <a:off x="5636943" y="6081975"/>
                <a:ext cx="6711811" cy="1037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𝑠𝑢𝑙𝑓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𝑠𝑖𝑙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𝑃𝑑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𝑠𝑢𝑙𝑓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𝑠𝑖𝑙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𝑠𝑢𝑙𝑓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𝑠𝑖𝑙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𝑅h</m:t>
                        </m:r>
                      </m:sup>
                    </m:sSubSup>
                  </m:oMath>
                </a14:m>
                <a:r>
                  <a:rPr lang="ru-RU" dirty="0"/>
                  <a:t>	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β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𝑃𝑑</m:t>
                        </m:r>
                      </m:sup>
                    </m:sSubSup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β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𝑃𝑡</m:t>
                        </m:r>
                      </m:sup>
                    </m:sSubSup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β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𝑅h</m:t>
                        </m:r>
                      </m:sup>
                    </m:sSubSup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β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𝐼𝑟</m:t>
                        </m:r>
                      </m:sup>
                    </m:sSubSup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β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𝑂𝑠</m:t>
                        </m:r>
                      </m:sup>
                    </m:sSubSup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β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𝑅𝑢</m:t>
                        </m:r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ru-RU" dirty="0"/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𝑠𝑢𝑙𝑓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𝑠𝑖𝑙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𝐼𝑟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𝑠𝑢𝑙𝑓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𝑠𝑖𝑙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𝑂𝑠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𝑠𝑢𝑙𝑓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𝑠𝑖𝑙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𝑅𝑢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17134B-213E-4445-92DA-A5A345BB8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943" y="6081975"/>
                <a:ext cx="6711811" cy="1037335"/>
              </a:xfrm>
              <a:prstGeom prst="rect">
                <a:avLst/>
              </a:prstGeom>
              <a:blipFill>
                <a:blip r:embed="rId4"/>
                <a:stretch>
                  <a:fillRect t="-1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8EE8510-D784-4FAE-A740-5F2C42E44F10}"/>
              </a:ext>
            </a:extLst>
          </p:cNvPr>
          <p:cNvSpPr txBox="1"/>
          <p:nvPr/>
        </p:nvSpPr>
        <p:spPr>
          <a:xfrm>
            <a:off x="5975468" y="5820036"/>
            <a:ext cx="20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/>
              <a:t>Из экспериментов: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C4B141-58F4-4F60-B290-4625A5D94CF5}"/>
              </a:ext>
            </a:extLst>
          </p:cNvPr>
          <p:cNvSpPr txBox="1"/>
          <p:nvPr/>
        </p:nvSpPr>
        <p:spPr>
          <a:xfrm>
            <a:off x="9689916" y="5820036"/>
            <a:ext cx="193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/>
              <a:t>Состав базальтов: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D1CB3-B7EC-4453-8DFE-AA699FD29DEF}"/>
              </a:ext>
            </a:extLst>
          </p:cNvPr>
          <p:cNvSpPr txBox="1"/>
          <p:nvPr/>
        </p:nvSpPr>
        <p:spPr>
          <a:xfrm>
            <a:off x="8550048" y="4485221"/>
            <a:ext cx="55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</a:rPr>
              <a:t>L</a:t>
            </a:r>
            <a:r>
              <a:rPr lang="en-US" sz="2800" b="1" baseline="-25000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</a:rPr>
              <a:t>0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DD7FB-34EC-4167-882F-416A364634E0}"/>
              </a:ext>
            </a:extLst>
          </p:cNvPr>
          <p:cNvSpPr txBox="1"/>
          <p:nvPr/>
        </p:nvSpPr>
        <p:spPr>
          <a:xfrm>
            <a:off x="11124509" y="5322649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R=8500</a:t>
            </a:r>
            <a:endParaRPr lang="ru-RU" u="sng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AA56A2-2532-4547-A7DB-03AD498704EC}"/>
              </a:ext>
            </a:extLst>
          </p:cNvPr>
          <p:cNvSpPr txBox="1"/>
          <p:nvPr/>
        </p:nvSpPr>
        <p:spPr>
          <a:xfrm>
            <a:off x="11890314" y="6476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15A13C-E222-40DC-896C-0688F05CEE07}"/>
              </a:ext>
            </a:extLst>
          </p:cNvPr>
          <p:cNvSpPr txBox="1"/>
          <p:nvPr/>
        </p:nvSpPr>
        <p:spPr>
          <a:xfrm>
            <a:off x="10139738" y="1366557"/>
            <a:ext cx="176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обмениваются с магмой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4332BC-0B98-4E9C-B87B-C694C7F80BA8}"/>
              </a:ext>
            </a:extLst>
          </p:cNvPr>
          <p:cNvSpPr txBox="1"/>
          <p:nvPr/>
        </p:nvSpPr>
        <p:spPr>
          <a:xfrm>
            <a:off x="10139738" y="3131631"/>
            <a:ext cx="205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обмениваются с магмой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5F840B-919C-4577-B1D1-8ACDF576E50A}"/>
                  </a:ext>
                </a:extLst>
              </p:cNvPr>
              <p:cNvSpPr txBox="1"/>
              <p:nvPr/>
            </p:nvSpPr>
            <p:spPr>
              <a:xfrm>
                <a:off x="9374799" y="6403762"/>
                <a:ext cx="1047210" cy="425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β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𝑠𝑢𝑙𝑓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b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5F840B-919C-4577-B1D1-8ACDF576E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799" y="6403762"/>
                <a:ext cx="1047210" cy="425822"/>
              </a:xfrm>
              <a:prstGeom prst="rect">
                <a:avLst/>
              </a:prstGeom>
              <a:blipFill>
                <a:blip r:embed="rId5"/>
                <a:stretch>
                  <a:fillRect t="-1429" b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984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/>
      <p:bldP spid="42" grpId="0" animBg="1"/>
      <p:bldP spid="7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2F73D7E-4C1B-4CE4-96EE-979A4E81442E}"/>
              </a:ext>
            </a:extLst>
          </p:cNvPr>
          <p:cNvSpPr/>
          <p:nvPr/>
        </p:nvSpPr>
        <p:spPr>
          <a:xfrm>
            <a:off x="8446837" y="1107183"/>
            <a:ext cx="2707689" cy="106450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2F2D71-30F1-4D27-A9E8-023AF0E6E86B}"/>
              </a:ext>
            </a:extLst>
          </p:cNvPr>
          <p:cNvSpPr txBox="1"/>
          <p:nvPr/>
        </p:nvSpPr>
        <p:spPr>
          <a:xfrm>
            <a:off x="9135890" y="681480"/>
            <a:ext cx="131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Массивные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7A16F9A5-753C-4AB2-82DD-36ED84A7B9E7}"/>
              </a:ext>
            </a:extLst>
          </p:cNvPr>
          <p:cNvSpPr/>
          <p:nvPr/>
        </p:nvSpPr>
        <p:spPr>
          <a:xfrm>
            <a:off x="8723346" y="2129626"/>
            <a:ext cx="2154670" cy="2858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1" descr="SL evolution_figure">
            <a:extLst>
              <a:ext uri="{FF2B5EF4-FFF2-40B4-BE49-F238E27FC236}">
                <a16:creationId xmlns:a16="http://schemas.microsoft.com/office/drawing/2014/main" id="{D783710B-2883-4502-8EE7-605F92AFA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077" y="775830"/>
            <a:ext cx="6866091" cy="163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A4F7893-1D24-4822-96CB-29F81348C464}"/>
              </a:ext>
            </a:extLst>
          </p:cNvPr>
          <p:cNvSpPr txBox="1"/>
          <p:nvPr/>
        </p:nvSpPr>
        <p:spPr>
          <a:xfrm>
            <a:off x="1438577" y="4035815"/>
            <a:ext cx="426330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 err="1">
                <a:ln/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400" b="1" dirty="0">
                <a:ln/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ln/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US" sz="2400" b="1" dirty="0">
                <a:ln/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Ru    Rh    Pt    Pd</a:t>
            </a:r>
            <a:endParaRPr lang="ru-RU" sz="2400" b="1" dirty="0">
              <a:ln/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Левая фигурная скобка 4">
            <a:extLst>
              <a:ext uri="{FF2B5EF4-FFF2-40B4-BE49-F238E27FC236}">
                <a16:creationId xmlns:a16="http://schemas.microsoft.com/office/drawing/2014/main" id="{718F2530-CB9D-43CD-A934-1743B5E76719}"/>
              </a:ext>
            </a:extLst>
          </p:cNvPr>
          <p:cNvSpPr/>
          <p:nvPr/>
        </p:nvSpPr>
        <p:spPr>
          <a:xfrm rot="5400000">
            <a:off x="2601037" y="2732234"/>
            <a:ext cx="352287" cy="2331120"/>
          </a:xfrm>
          <a:prstGeom prst="leftBrac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Левая фигурная скобка 5">
            <a:extLst>
              <a:ext uri="{FF2B5EF4-FFF2-40B4-BE49-F238E27FC236}">
                <a16:creationId xmlns:a16="http://schemas.microsoft.com/office/drawing/2014/main" id="{E6CD6428-69C2-4B37-8B16-5AF07D7393F2}"/>
              </a:ext>
            </a:extLst>
          </p:cNvPr>
          <p:cNvSpPr/>
          <p:nvPr/>
        </p:nvSpPr>
        <p:spPr>
          <a:xfrm rot="5400000">
            <a:off x="4639632" y="3380076"/>
            <a:ext cx="421149" cy="1033801"/>
          </a:xfrm>
          <a:prstGeom prst="leftBrac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E87F70E-A8A8-4038-9D50-148F91D8608F}"/>
                  </a:ext>
                </a:extLst>
              </p:cNvPr>
              <p:cNvSpPr txBox="1"/>
              <p:nvPr/>
            </p:nvSpPr>
            <p:spPr>
              <a:xfrm>
                <a:off x="2032873" y="3299018"/>
                <a:ext cx="1537356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ru-RU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sz="1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E87F70E-A8A8-4038-9D50-148F91D86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873" y="3299018"/>
                <a:ext cx="1537356" cy="394210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BF0CFE1-C875-40DD-A1D2-A4111B59C9A6}"/>
                  </a:ext>
                </a:extLst>
              </p:cNvPr>
              <p:cNvSpPr txBox="1"/>
              <p:nvPr/>
            </p:nvSpPr>
            <p:spPr>
              <a:xfrm>
                <a:off x="4161800" y="3296473"/>
                <a:ext cx="1356967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𝑴𝑺𝑺</m:t>
                          </m:r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sz="1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BF0CFE1-C875-40DD-A1D2-A4111B59C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0" y="3296473"/>
                <a:ext cx="1356967" cy="394210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47F5D7E7-3637-43C5-8567-D44695C7D064}"/>
              </a:ext>
            </a:extLst>
          </p:cNvPr>
          <p:cNvSpPr txBox="1"/>
          <p:nvPr/>
        </p:nvSpPr>
        <p:spPr>
          <a:xfrm>
            <a:off x="2055582" y="2518442"/>
            <a:ext cx="37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MSS – Fe-Ni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моносульфидный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твердый раствор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ISS –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Fe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промежуточный твердый раствор</a:t>
            </a:r>
          </a:p>
          <a:p>
            <a:pPr algn="ctr"/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hpn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высокотемпературный пентландит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2964772-0B59-4C44-9722-54F4B66900D8}"/>
                  </a:ext>
                </a:extLst>
              </p:cNvPr>
              <p:cNvSpPr txBox="1"/>
              <p:nvPr/>
            </p:nvSpPr>
            <p:spPr>
              <a:xfrm>
                <a:off x="939749" y="5061582"/>
                <a:ext cx="5159528" cy="34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𝑀𝑆𝑆</m:t>
                          </m:r>
                        </m:sub>
                      </m:sSub>
                      <m:r>
                        <a:rPr lang="en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sSub>
                            <m:sSubPr>
                              <m:ctrlPr>
                                <a:rPr lang="en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𝑀𝑆𝑆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RU" sz="20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2964772-0B59-4C44-9722-54F4B6690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49" y="5061582"/>
                <a:ext cx="5159528" cy="348237"/>
              </a:xfrm>
              <a:prstGeom prst="rect">
                <a:avLst/>
              </a:prstGeom>
              <a:blipFill>
                <a:blip r:embed="rId5"/>
                <a:stretch>
                  <a:fillRect b="-280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EF7ED7AA-7C31-4AE6-AF81-3034AB6E44B6}"/>
              </a:ext>
            </a:extLst>
          </p:cNvPr>
          <p:cNvSpPr txBox="1"/>
          <p:nvPr/>
        </p:nvSpPr>
        <p:spPr>
          <a:xfrm>
            <a:off x="2536932" y="4664428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Уравнение Релея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C3EBD06-06B4-0343-8DA1-9A1C8AA6F5FC}"/>
              </a:ext>
            </a:extLst>
          </p:cNvPr>
          <p:cNvSpPr txBox="1"/>
          <p:nvPr/>
        </p:nvSpPr>
        <p:spPr>
          <a:xfrm>
            <a:off x="2469879" y="19702"/>
            <a:ext cx="7252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Роль фракционной кристаллизации сульфидов</a:t>
            </a:r>
          </a:p>
        </p:txBody>
      </p:sp>
      <p:pic>
        <p:nvPicPr>
          <p:cNvPr id="92" name="Рисунок 26">
            <a:extLst>
              <a:ext uri="{FF2B5EF4-FFF2-40B4-BE49-F238E27FC236}">
                <a16:creationId xmlns:a16="http://schemas.microsoft.com/office/drawing/2014/main" id="{7805D975-902D-754D-9EAF-D033306BB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81" y="2471030"/>
            <a:ext cx="5352237" cy="4224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A7EF29-D109-4DA5-B235-6BB1AE2D8D7D}"/>
              </a:ext>
            </a:extLst>
          </p:cNvPr>
          <p:cNvSpPr txBox="1"/>
          <p:nvPr/>
        </p:nvSpPr>
        <p:spPr>
          <a:xfrm>
            <a:off x="9995033" y="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>
                    <a:lumMod val="6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21.04.2026 г. Миасс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B9B4D3-CCB0-41A4-AAAD-33EA3A4EB4B8}"/>
                  </a:ext>
                </a:extLst>
              </p:cNvPr>
              <p:cNvSpPr txBox="1"/>
              <p:nvPr/>
            </p:nvSpPr>
            <p:spPr>
              <a:xfrm>
                <a:off x="1763635" y="5993346"/>
                <a:ext cx="36034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𝑀𝑆𝑆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𝑃𝑑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𝑀𝑆𝑆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𝑅h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𝑀𝑆𝑆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𝐶𝑢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𝑀𝑆𝑆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𝑁𝑖</m:t>
                        </m:r>
                      </m:sup>
                    </m:sSubSup>
                  </m:oMath>
                </a14:m>
                <a:endParaRPr lang="ru-RU" dirty="0"/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𝐼𝑆𝑆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𝑃𝑑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𝑅h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𝐶𝑢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𝑁𝑖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B9B4D3-CCB0-41A4-AAAD-33EA3A4EB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35" y="5993346"/>
                <a:ext cx="3603472" cy="769441"/>
              </a:xfrm>
              <a:prstGeom prst="rect">
                <a:avLst/>
              </a:prstGeom>
              <a:blipFill>
                <a:blip r:embed="rId7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AB0917D-DE71-46D1-AD90-DFA0D6542EA1}"/>
              </a:ext>
            </a:extLst>
          </p:cNvPr>
          <p:cNvSpPr txBox="1"/>
          <p:nvPr/>
        </p:nvSpPr>
        <p:spPr>
          <a:xfrm>
            <a:off x="5686697" y="294785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EFD42-9A0C-409D-9D07-EB0904DDFD8F}"/>
              </a:ext>
            </a:extLst>
          </p:cNvPr>
          <p:cNvSpPr txBox="1"/>
          <p:nvPr/>
        </p:nvSpPr>
        <p:spPr>
          <a:xfrm>
            <a:off x="1912514" y="5383952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–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фракционирования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DDC58-6332-4938-9BEA-F4ED54B1846B}"/>
              </a:ext>
            </a:extLst>
          </p:cNvPr>
          <p:cNvSpPr txBox="1"/>
          <p:nvPr/>
        </p:nvSpPr>
        <p:spPr>
          <a:xfrm>
            <a:off x="71000" y="6172820"/>
            <a:ext cx="20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/>
              <a:t>Из экспериментов: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9480A0-5434-449A-9F0A-A0B9F85FD939}"/>
              </a:ext>
            </a:extLst>
          </p:cNvPr>
          <p:cNvSpPr txBox="1"/>
          <p:nvPr/>
        </p:nvSpPr>
        <p:spPr>
          <a:xfrm>
            <a:off x="11890314" y="6476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68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545</Words>
  <Application>Microsoft Macintosh PowerPoint</Application>
  <PresentationFormat>Widescreen</PresentationFormat>
  <Paragraphs>109</Paragraphs>
  <Slides>11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Yu Gothic UI Semibold</vt:lpstr>
      <vt:lpstr>Arial</vt:lpstr>
      <vt:lpstr>Calibri</vt:lpstr>
      <vt:lpstr>Calibri Light</vt:lpstr>
      <vt:lpstr>Cambria</vt:lpstr>
      <vt:lpstr>Cambria Math</vt:lpstr>
      <vt:lpstr>Century Gothic</vt:lpstr>
      <vt:lpstr>Times New Roman</vt:lpstr>
      <vt:lpstr>Тема Office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Двойственная роль ассимиляции в образовании руд норильских месторождений</dc:title>
  <dc:creator>Valeriya Brovchenko</dc:creator>
  <cp:lastModifiedBy>Valeriya Brovchenko</cp:lastModifiedBy>
  <cp:revision>94</cp:revision>
  <dcterms:created xsi:type="dcterms:W3CDTF">2025-11-14T10:09:09Z</dcterms:created>
  <dcterms:modified xsi:type="dcterms:W3CDTF">2026-04-21T06:22:02Z</dcterms:modified>
</cp:coreProperties>
</file>