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2" r:id="rId6"/>
    <p:sldId id="260" r:id="rId7"/>
    <p:sldId id="266" r:id="rId8"/>
    <p:sldId id="261" r:id="rId9"/>
    <p:sldId id="262" r:id="rId10"/>
    <p:sldId id="269" r:id="rId11"/>
    <p:sldId id="268" r:id="rId12"/>
    <p:sldId id="273" r:id="rId13"/>
    <p:sldId id="277" r:id="rId14"/>
    <p:sldId id="276" r:id="rId15"/>
    <p:sldId id="274" r:id="rId16"/>
    <p:sldId id="275" r:id="rId17"/>
    <p:sldId id="27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4660"/>
  </p:normalViewPr>
  <p:slideViewPr>
    <p:cSldViewPr snapToGrid="0">
      <p:cViewPr varScale="1">
        <p:scale>
          <a:sx n="82" d="100"/>
          <a:sy n="82" d="100"/>
        </p:scale>
        <p:origin x="4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CAFF0-55EC-4C1A-987B-6FA74C257408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091EE-D2C9-45B7-85BA-E3F4CDF8B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794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091EE-D2C9-45B7-85BA-E3F4CDF8BD3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847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091EE-D2C9-45B7-85BA-E3F4CDF8BD3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43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48863-3443-30DE-90C0-9C1425D98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E89D82-F4A6-130B-85D9-5CF891ABE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9E56B1-60C2-4427-D2EA-E5C09718E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CC5C-4959-4177-83E3-86EF41B98166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8EA075-A5F5-44A2-9EE9-0DF967DF2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926F4F-9BA1-69BA-18FB-154B5E43B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76C5-C8C0-4BEC-BA78-C74951B50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31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14D85-9542-D367-E971-221E7FC79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652000-AF70-F8C8-4AFF-EAA3EC6CC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9A7E6F-8D9E-3D5F-C13B-C5DF6936C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CC5C-4959-4177-83E3-86EF41B98166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4B6B0B-34FF-4FDF-1C53-645227F3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280B96-E05D-9ACB-069D-1A12B198A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76C5-C8C0-4BEC-BA78-C74951B50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189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358CFB2-6EC9-821F-FDF9-03987F076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298ACB-D042-22A9-7998-9C107643D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0A92DE-94E0-5B14-3175-C611560CE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CC5C-4959-4177-83E3-86EF41B98166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AAA9EF-D4EC-C033-1656-B826D4B5E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30FB56-1E99-CB39-BE32-BBB70D27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76C5-C8C0-4BEC-BA78-C74951B50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71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A99FC-F140-DA5B-890B-FFDDEEDAC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6D1C3E-4B0F-C5F9-287F-55D64F6B8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0C78E2-DA65-428F-E9F4-32E5B361B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CC5C-4959-4177-83E3-86EF41B98166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9F4027-D995-4FBF-5683-C520BD02E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B1556C-5E2F-A231-6B92-80641807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76C5-C8C0-4BEC-BA78-C74951B50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8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E4E36-3170-5504-E705-E78FA75BD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B2EA17-2952-8B39-33FD-7B9251A02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0F66DC-B8FE-8FF6-91AB-0D652866E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CC5C-4959-4177-83E3-86EF41B98166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2E8657-A5FF-F541-F282-1533C350E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918C72-B3D9-2778-7868-0E3EB83E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76C5-C8C0-4BEC-BA78-C74951B50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54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F21D2-D6D8-58C2-8DD2-449D6934A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CEB86A-A983-BA94-D476-893E73B7E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7ACBCE-92DF-4ECF-AFA0-7B4B986F3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F03C1E-F03F-E4B3-B61D-28C17E72A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CC5C-4959-4177-83E3-86EF41B98166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F502D2-6E63-CA55-FAAD-F86713F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D68DFF-12B9-6AA2-D0BD-52AE94BB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76C5-C8C0-4BEC-BA78-C74951B50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205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9C9A2-436E-D015-2EA6-CCC2A7AC7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DDC116-1D9F-39A7-74C2-F3579B4CA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2423D4-A6E3-7465-FA26-61FCD7314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6837BA8-D940-065E-C41E-9768A2FDF4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A2B4A9-A1CD-B9FF-FADE-EB1B58E05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5486149-710B-A0A6-8FB2-CCCE127BD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CC5C-4959-4177-83E3-86EF41B98166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31D8B3D-A4B1-15D3-2A82-1ABA418C6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A05ECC-AE5B-3EEE-06BF-39BFC089F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76C5-C8C0-4BEC-BA78-C74951B50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0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618D9-4872-F110-B623-69B8F3038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818DFB1-A845-2D85-00DE-13F893EB7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CC5C-4959-4177-83E3-86EF41B98166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33CD92-C3E8-493C-6C04-082C5E842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B38EA7-8524-2913-596D-DBD4431E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76C5-C8C0-4BEC-BA78-C74951B50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483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C4F7E65-61F7-C414-485E-66F39D9B1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CC5C-4959-4177-83E3-86EF41B98166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B6098B3-A8BC-DC7C-7213-5ABBBCEC1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6BB719-1BF2-E19C-2BD8-2E631415A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76C5-C8C0-4BEC-BA78-C74951B50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86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348C0-8CA9-65A8-C570-FC203A31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B24B72-39C4-4ADA-4F08-FCC920D6B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B5E16-7A9D-F198-21F7-A43DFFB7D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BAEC27-8F54-9953-4D83-989633B90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CC5C-4959-4177-83E3-86EF41B98166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3FB147-135D-E338-3339-A88EA736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ABF689-4776-5931-6F4C-CB430F05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76C5-C8C0-4BEC-BA78-C74951B50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89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6B7DF-6D0C-06D0-FEC7-3C613DC2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324BB8-D322-F7EA-157D-FA3C0E344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5F5490-EFC9-860F-742F-8FEA2ED65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F702C9-4E87-55CC-17BB-8CE1C13D5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CC5C-4959-4177-83E3-86EF41B98166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CC006F-71C2-695B-421C-FD621DDCE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DFF2DC-3130-F6BA-32D0-7A60DEC3F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76C5-C8C0-4BEC-BA78-C74951B50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78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3B929-5804-F7E2-B6A4-5B82DFE9B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035BB9-57FD-6C25-B539-087F55729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96978B-1F46-C3C8-D691-B669CD1265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ACC5C-4959-4177-83E3-86EF41B98166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18951D-7201-3826-332D-1971E250C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738249-CDA0-E265-4CDA-FBFB181E3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576C5-C8C0-4BEC-BA78-C74951B50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9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8CCCB-B22E-D995-729E-8FB5BB19D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89280"/>
            <a:ext cx="12192000" cy="2051283"/>
          </a:xfrm>
        </p:spPr>
        <p:txBody>
          <a:bodyPr>
            <a:normAutofit/>
          </a:bodyPr>
          <a:lstStyle/>
          <a:p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U-Pb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возраст, геохимия циркона и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петрогенезис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фракцонированных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риолит-порфиров Балбукского ареала (Южный Урал)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130E54-82D5-E6C3-9FA6-7B3B500F7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6041" y="4404049"/>
            <a:ext cx="7389845" cy="1707501"/>
          </a:xfrm>
        </p:spPr>
        <p:txBody>
          <a:bodyPr>
            <a:normAutofit/>
          </a:bodyPr>
          <a:lstStyle/>
          <a:p>
            <a:r>
              <a:rPr lang="ru-RU" sz="5400" baseline="30000" dirty="0">
                <a:latin typeface="Arial" panose="020B0604020202020204" pitchFamily="34" charset="0"/>
                <a:cs typeface="Arial" panose="020B0604020202020204" pitchFamily="34" charset="0"/>
              </a:rPr>
              <a:t>Презентует: Айдар </a:t>
            </a:r>
            <a:r>
              <a:rPr lang="ru-RU" sz="5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Самигуллин</a:t>
            </a:r>
            <a:r>
              <a:rPr lang="ru-RU" sz="5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аспирант 3 года ИГ УФИЦ РАН (Уфа)</a:t>
            </a:r>
            <a:endParaRPr lang="en-AU" sz="5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651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E532D-3093-EF24-5482-CC0133B95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87829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Моделирование материнского расплава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6D817D-F513-BEAD-FEA2-8F10F64C6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681037"/>
            <a:ext cx="12192000" cy="1820313"/>
          </a:xfrm>
        </p:spPr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Коэффициенты распределения (</a:t>
            </a:r>
            <a:r>
              <a:rPr lang="en-AU" sz="2400" dirty="0" err="1">
                <a:latin typeface="Arial" panose="020B0604020202020204" pitchFamily="34" charset="0"/>
                <a:cs typeface="Arial" panose="020B0604020202020204" pitchFamily="34" charset="0"/>
              </a:rPr>
              <a:t>Kd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для реконструкции материнских расплавов по циркону были вычислены методом, описанным в работе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[Chapman et al, 2016]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нормировано на хондрит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CI [McDonough, Sun, 1995].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609A04-0D03-AB49-B974-41292EC43B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1" t="65594" r="5203" b="2049"/>
          <a:stretch>
            <a:fillRect/>
          </a:stretch>
        </p:blipFill>
        <p:spPr bwMode="auto">
          <a:xfrm>
            <a:off x="8201445" y="2269304"/>
            <a:ext cx="3990554" cy="25277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9CB9D8-8DA7-D3D4-0FC3-6420BD0695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t="3201" r="7489" b="65603"/>
          <a:stretch>
            <a:fillRect/>
          </a:stretch>
        </p:blipFill>
        <p:spPr bwMode="auto">
          <a:xfrm>
            <a:off x="0" y="2258006"/>
            <a:ext cx="4038148" cy="2557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B038C5-5DF9-74D2-787F-A9E839BBBF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3" t="34398" r="5413" b="33246"/>
          <a:stretch>
            <a:fillRect/>
          </a:stretch>
        </p:blipFill>
        <p:spPr bwMode="auto">
          <a:xfrm>
            <a:off x="4067906" y="2258006"/>
            <a:ext cx="4183811" cy="26695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1918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C8414-7AAD-158A-FCCD-5FC1F07B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77267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Изотопные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отношения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FB02F55-D8E0-46E7-7532-AD717E81D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4711959"/>
            <a:ext cx="12192000" cy="2146040"/>
          </a:xfrm>
        </p:spPr>
        <p:txBody>
          <a:bodyPr/>
          <a:lstStyle/>
          <a:p>
            <a:r>
              <a:rPr lang="ru-RU" dirty="0"/>
              <a:t>Поля ε</a:t>
            </a:r>
            <a:r>
              <a:rPr lang="en-AU" dirty="0"/>
              <a:t>Nd</a:t>
            </a:r>
            <a:r>
              <a:rPr lang="ru-RU" dirty="0"/>
              <a:t> выделены</a:t>
            </a:r>
            <a:r>
              <a:rPr lang="en-AU" dirty="0"/>
              <a:t> </a:t>
            </a:r>
            <a:r>
              <a:rPr lang="ru-RU" dirty="0"/>
              <a:t>по данным [</a:t>
            </a:r>
            <a:r>
              <a:rPr lang="ru-RU" dirty="0" err="1"/>
              <a:t>Ронкин</a:t>
            </a:r>
            <a:r>
              <a:rPr lang="ru-RU" dirty="0"/>
              <a:t>, 1989; Богатов и др., 2000; Шатагин и др., 2000; Попов и др., 2002; Тевелев и др., 2006; </a:t>
            </a:r>
            <a:r>
              <a:rPr lang="ru-RU" dirty="0" err="1"/>
              <a:t>Ронкин</a:t>
            </a:r>
            <a:r>
              <a:rPr lang="ru-RU" dirty="0"/>
              <a:t> и др., 2006; Осипова и др., 2009; Смирнов и др., 2016].</a:t>
            </a:r>
          </a:p>
          <a:p>
            <a:r>
              <a:rPr lang="ru-RU" dirty="0"/>
              <a:t>Чёрная стрелка – общее направление эволюции Уральского </a:t>
            </a:r>
            <a:r>
              <a:rPr lang="ru-RU" dirty="0" err="1"/>
              <a:t>орогена</a:t>
            </a:r>
            <a:r>
              <a:rPr lang="en-AU" dirty="0"/>
              <a:t> [</a:t>
            </a:r>
            <a:r>
              <a:rPr lang="ru-RU" dirty="0" err="1"/>
              <a:t>Ферштатер</a:t>
            </a:r>
            <a:r>
              <a:rPr lang="ru-RU" dirty="0"/>
              <a:t>, 2013</a:t>
            </a:r>
            <a:r>
              <a:rPr lang="en-AU" dirty="0"/>
              <a:t>]</a:t>
            </a:r>
            <a:r>
              <a:rPr lang="ru-RU" dirty="0"/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D04F43-ABD3-3977-E645-70D75484C8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7337" r="674"/>
          <a:stretch>
            <a:fillRect/>
          </a:stretch>
        </p:blipFill>
        <p:spPr bwMode="auto">
          <a:xfrm>
            <a:off x="0" y="468753"/>
            <a:ext cx="12192000" cy="43529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3464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78E3A-3206-BE84-ED92-26C098F9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50302"/>
          </a:xfrm>
        </p:spPr>
        <p:txBody>
          <a:bodyPr>
            <a:normAutofit/>
          </a:bodyPr>
          <a:lstStyle/>
          <a:p>
            <a:pPr algn="ctr"/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Zr/Hf, Nb/Ta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Y/Ho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отношения </a:t>
            </a: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[Bau, 1996; Breiter et al, 2014; Wu et al, 2017]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5CBB81-FE4E-9C83-7A4B-800AB83384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" r="4401"/>
          <a:stretch>
            <a:fillRect/>
          </a:stretch>
        </p:blipFill>
        <p:spPr bwMode="auto">
          <a:xfrm>
            <a:off x="0" y="1852805"/>
            <a:ext cx="12192000" cy="46970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4446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FF2C4E-3AFB-CBC7-0D72-AB464E7C4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181600" cy="1940767"/>
          </a:xfrm>
        </p:spPr>
        <p:txBody>
          <a:bodyPr>
            <a:normAutofit fontScale="90000"/>
          </a:bodyPr>
          <a:lstStyle/>
          <a:p>
            <a:r>
              <a:rPr lang="ru-RU" dirty="0"/>
              <a:t>Геодинамическая позиция фракционированных риолит-порфиров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FB3560-352D-5B7B-EFC9-D97C587EB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677886"/>
            <a:ext cx="5181600" cy="3834978"/>
          </a:xfrm>
        </p:spPr>
        <p:txBody>
          <a:bodyPr/>
          <a:lstStyle/>
          <a:p>
            <a:r>
              <a:rPr lang="ru-RU" dirty="0"/>
              <a:t>Диаграммы обстановок</a:t>
            </a:r>
            <a:r>
              <a:rPr lang="en-AU" dirty="0"/>
              <a:t> </a:t>
            </a:r>
            <a:r>
              <a:rPr lang="ru-RU" dirty="0"/>
              <a:t>по </a:t>
            </a:r>
            <a:r>
              <a:rPr lang="en-AU" dirty="0"/>
              <a:t>[Whalen, </a:t>
            </a:r>
            <a:r>
              <a:rPr lang="en-AU" dirty="0" err="1"/>
              <a:t>Hinderbland</a:t>
            </a:r>
            <a:r>
              <a:rPr lang="en-AU" dirty="0"/>
              <a:t>, 2019]</a:t>
            </a:r>
            <a:endParaRPr lang="ru-RU" dirty="0"/>
          </a:p>
          <a:p>
            <a:r>
              <a:rPr lang="en-AU" dirty="0"/>
              <a:t>Slab-failure – </a:t>
            </a:r>
            <a:r>
              <a:rPr lang="ru-RU" dirty="0"/>
              <a:t>обстановка отрыва слэба</a:t>
            </a:r>
          </a:p>
          <a:p>
            <a:r>
              <a:rPr lang="en-AU" dirty="0"/>
              <a:t>Arc – </a:t>
            </a:r>
            <a:r>
              <a:rPr lang="ru-RU" dirty="0" err="1"/>
              <a:t>островодужная</a:t>
            </a:r>
            <a:r>
              <a:rPr lang="ru-RU" dirty="0"/>
              <a:t> обстановка</a:t>
            </a:r>
          </a:p>
          <a:p>
            <a:r>
              <a:rPr lang="en-AU" dirty="0"/>
              <a:t>FC – </a:t>
            </a:r>
            <a:r>
              <a:rPr lang="ru-RU" dirty="0"/>
              <a:t>тренд фракционной кристаллизации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AD7131-127A-FD81-0450-DA6E2D54FC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t="2323" r="1716" b="2049"/>
          <a:stretch>
            <a:fillRect/>
          </a:stretch>
        </p:blipFill>
        <p:spPr bwMode="auto">
          <a:xfrm>
            <a:off x="5607698" y="0"/>
            <a:ext cx="622974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2848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23B91-60E1-EFDA-D614-4DA8C0DE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4162063" cy="5383764"/>
          </a:xfrm>
        </p:spPr>
        <p:txBody>
          <a:bodyPr>
            <a:no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Геодинамическая позиция формирования риолит-порфиров.</a:t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Модель построена по материалам работ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Пучков, 2010;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Ферштатер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2013;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Kosarev et al., 2019]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E98BC8-5136-FF6E-F2CE-E945035459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r="2936"/>
          <a:stretch>
            <a:fillRect/>
          </a:stretch>
        </p:blipFill>
        <p:spPr bwMode="auto">
          <a:xfrm>
            <a:off x="4456253" y="0"/>
            <a:ext cx="7735747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3028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37D330-5297-9CEB-7F35-C31427B6D3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" t="3358" r="4909" b="2064"/>
          <a:stretch>
            <a:fillRect/>
          </a:stretch>
        </p:blipFill>
        <p:spPr bwMode="auto">
          <a:xfrm>
            <a:off x="5208608" y="0"/>
            <a:ext cx="6983392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76ACFF2-7D5C-F563-8735-2F453CEA7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5313680" cy="1015999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Условия фракционирования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EE1BBF4-E565-79C7-7FAE-519F7E720D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510" y="1278294"/>
            <a:ext cx="5120098" cy="557970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(а) – </a:t>
            </a:r>
            <a:r>
              <a:rPr lang="en-AU" dirty="0"/>
              <a:t>La vs La/Yb </a:t>
            </a:r>
            <a:r>
              <a:rPr lang="ru-RU" dirty="0"/>
              <a:t>для определения основного процесса, (б) – </a:t>
            </a:r>
            <a:r>
              <a:rPr lang="en-AU" dirty="0"/>
              <a:t>Er vs Dy </a:t>
            </a:r>
            <a:r>
              <a:rPr lang="ru-RU" dirty="0"/>
              <a:t>для определения влияния фракционирования амфибола, (в) – тренды фракционирования акцессорных минералов по </a:t>
            </a:r>
            <a:r>
              <a:rPr lang="en-AU" dirty="0"/>
              <a:t>[Wu et</a:t>
            </a:r>
            <a:r>
              <a:rPr lang="ru-RU" dirty="0"/>
              <a:t>., 2003</a:t>
            </a:r>
            <a:r>
              <a:rPr lang="en-AU" dirty="0"/>
              <a:t>]</a:t>
            </a:r>
            <a:r>
              <a:rPr lang="ru-RU" dirty="0"/>
              <a:t>,(г) – тренды фракционирования по </a:t>
            </a:r>
            <a:r>
              <a:rPr lang="en-AU" dirty="0"/>
              <a:t>[Lee et al</a:t>
            </a:r>
            <a:r>
              <a:rPr lang="ru-RU" dirty="0"/>
              <a:t>., 2017</a:t>
            </a:r>
            <a:r>
              <a:rPr lang="en-AU" dirty="0"/>
              <a:t>]</a:t>
            </a:r>
            <a:r>
              <a:rPr lang="ru-RU" dirty="0"/>
              <a:t>, (д) – источник по </a:t>
            </a:r>
            <a:r>
              <a:rPr lang="en-AU" dirty="0"/>
              <a:t>[Sylvester</a:t>
            </a:r>
            <a:r>
              <a:rPr lang="ru-RU" dirty="0"/>
              <a:t>, 1998</a:t>
            </a:r>
            <a:r>
              <a:rPr lang="en-AU" dirty="0"/>
              <a:t>]</a:t>
            </a:r>
            <a:r>
              <a:rPr lang="ru-RU" dirty="0"/>
              <a:t>. </a:t>
            </a:r>
          </a:p>
          <a:p>
            <a:r>
              <a:rPr lang="ru-RU" dirty="0"/>
              <a:t>Коэффициенты распределения (</a:t>
            </a:r>
            <a:r>
              <a:rPr lang="en-AU" dirty="0" err="1"/>
              <a:t>Kd</a:t>
            </a:r>
            <a:r>
              <a:rPr lang="ru-RU" dirty="0"/>
              <a:t>) взяты из работ: для циркона </a:t>
            </a:r>
            <a:r>
              <a:rPr lang="en-AU" dirty="0"/>
              <a:t>[Nardi et al</a:t>
            </a:r>
            <a:r>
              <a:rPr lang="ru-RU" dirty="0"/>
              <a:t>., 2013</a:t>
            </a:r>
            <a:r>
              <a:rPr lang="en-AU" dirty="0"/>
              <a:t>]</a:t>
            </a:r>
            <a:r>
              <a:rPr lang="ru-RU" dirty="0"/>
              <a:t>, для амфибола </a:t>
            </a:r>
            <a:r>
              <a:rPr lang="en-AU" dirty="0"/>
              <a:t>[Pearce</a:t>
            </a:r>
            <a:r>
              <a:rPr lang="ru-RU" dirty="0"/>
              <a:t>, </a:t>
            </a:r>
            <a:r>
              <a:rPr lang="en-AU" dirty="0"/>
              <a:t>Norry</a:t>
            </a:r>
            <a:r>
              <a:rPr lang="ru-RU" dirty="0"/>
              <a:t>, 1979</a:t>
            </a:r>
            <a:r>
              <a:rPr lang="en-AU" dirty="0"/>
              <a:t>]</a:t>
            </a:r>
            <a:r>
              <a:rPr lang="ru-RU" dirty="0"/>
              <a:t>, для апатита </a:t>
            </a:r>
            <a:r>
              <a:rPr lang="en-AU" dirty="0"/>
              <a:t>[</a:t>
            </a:r>
            <a:r>
              <a:rPr lang="en-AU" dirty="0" err="1"/>
              <a:t>Prowatke</a:t>
            </a:r>
            <a:r>
              <a:rPr lang="ru-RU" dirty="0"/>
              <a:t>, </a:t>
            </a:r>
            <a:r>
              <a:rPr lang="en-AU" dirty="0"/>
              <a:t>Klemme</a:t>
            </a:r>
            <a:r>
              <a:rPr lang="ru-RU" dirty="0"/>
              <a:t>, 2006</a:t>
            </a:r>
            <a:r>
              <a:rPr lang="en-AU" dirty="0"/>
              <a:t>]</a:t>
            </a:r>
            <a:r>
              <a:rPr lang="ru-RU" dirty="0"/>
              <a:t>, для титанита </a:t>
            </a:r>
            <a:r>
              <a:rPr lang="en-AU" dirty="0"/>
              <a:t>[</a:t>
            </a:r>
            <a:r>
              <a:rPr lang="en-AU" dirty="0" err="1"/>
              <a:t>Prowatke</a:t>
            </a:r>
            <a:r>
              <a:rPr lang="ru-RU" dirty="0"/>
              <a:t>, </a:t>
            </a:r>
            <a:r>
              <a:rPr lang="en-AU" dirty="0"/>
              <a:t>Klemme</a:t>
            </a:r>
            <a:r>
              <a:rPr lang="ru-RU" dirty="0"/>
              <a:t>, 2006</a:t>
            </a:r>
            <a:r>
              <a:rPr lang="en-AU" dirty="0"/>
              <a:t>]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847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10288-B0BE-2FD6-C5EF-654A178B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740797" cy="2858947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Модель формирования фракционированных риолит-порфиров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6E02BB6-AEF2-D7A7-7E43-A3C70C2095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797" y="0"/>
            <a:ext cx="703441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7815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921150C-BCFE-B33B-0D83-AEDE69B8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25151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Заключение и выводы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469404-F18C-E1FD-5EE6-0F50661C8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6408"/>
            <a:ext cx="12192000" cy="5971592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Риолит-порфиры Балбукского ареала не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являеются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единым комплексом, поскольку они локализованы в разных структурно-формационных зонах, имеют разный возраст, субстрат, микроэлементный состав циркона, механизмы фракционирования и условия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петрогенезиса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. Они не являются единым комплексом, их следует разделить на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Ауштауский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Каматал-Шартымский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комплекс.</a:t>
            </a:r>
          </a:p>
          <a:p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Риолит-порфиры массива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Ауштау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сформировались при анатексисе осадочного/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метаосадочного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источника, на что указывает высокий уран и низкое отношение </a:t>
            </a:r>
            <a:r>
              <a:rPr lang="en-AU" sz="2900" dirty="0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AU" sz="2900" dirty="0" err="1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en-A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в цирконе, а также валовые отношения </a:t>
            </a:r>
            <a:r>
              <a:rPr lang="en-AU" sz="2900" dirty="0"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AU" sz="2900" dirty="0">
                <a:latin typeface="Arial" panose="020B0604020202020204" pitchFamily="34" charset="0"/>
                <a:cs typeface="Arial" panose="020B0604020202020204" pitchFamily="34" charset="0"/>
              </a:rPr>
              <a:t>Sr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AU" sz="2900" dirty="0"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AU" sz="2900" dirty="0"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в породе, однако, судя по отношению </a:t>
            </a:r>
            <a:r>
              <a:rPr lang="en-AU" sz="2900" dirty="0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AU" sz="2900" dirty="0">
                <a:latin typeface="Arial" panose="020B0604020202020204" pitchFamily="34" charset="0"/>
                <a:cs typeface="Arial" panose="020B0604020202020204" pitchFamily="34" charset="0"/>
              </a:rPr>
              <a:t>Hf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в цирконе, являются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гранитоидами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А-типа. Они обладают возрастом 357 млн лет, были образованы в раннем турне во время эпохи смены геодинамического режима на Урале. Имеют пониженные содержания редкоземельных элементов (до 10 </a:t>
            </a:r>
            <a:r>
              <a:rPr lang="en-AU" sz="2900" dirty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), и иттрия (до 6 </a:t>
            </a:r>
            <a:r>
              <a:rPr lang="en-AU" sz="2900" dirty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). Циркон является неравновесным по отношению к породам, реконструированные первичные расплавы имели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кларковые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содержания иттрия и РЗЭ. Геохимические диаграммы, построенные на основании восстановленных расплавов и тренды микроэлементов в цирконе указывают на фракционирование фосфатов (в первую очередь апатита, и, возможно, монацита). Тогда как валовые пониженные отношения </a:t>
            </a:r>
            <a:r>
              <a:rPr lang="en-AU" sz="2900" dirty="0">
                <a:latin typeface="Arial" panose="020B0604020202020204" pitchFamily="34" charset="0"/>
                <a:cs typeface="Arial" panose="020B0604020202020204" pitchFamily="34" charset="0"/>
              </a:rPr>
              <a:t>Zr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AU" sz="2900" dirty="0">
                <a:latin typeface="Arial" panose="020B0604020202020204" pitchFamily="34" charset="0"/>
                <a:cs typeface="Arial" panose="020B0604020202020204" pitchFamily="34" charset="0"/>
              </a:rPr>
              <a:t>Hf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(11-15), низкое содержание </a:t>
            </a:r>
            <a:r>
              <a:rPr lang="en-AU" sz="2900" dirty="0">
                <a:latin typeface="Arial" panose="020B0604020202020204" pitchFamily="34" charset="0"/>
                <a:cs typeface="Arial" panose="020B0604020202020204" pitchFamily="34" charset="0"/>
              </a:rPr>
              <a:t>Zr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(до 60 </a:t>
            </a:r>
            <a:r>
              <a:rPr lang="en-AU" sz="2900" dirty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) и малое количество циркона в породе указывают на фракционирование циркона в нижней камере.</a:t>
            </a:r>
          </a:p>
          <a:p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Судя по высокому Ɛ</a:t>
            </a:r>
            <a:r>
              <a:rPr lang="en-AU" sz="29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(+4 – +5.4), низкому </a:t>
            </a:r>
            <a:r>
              <a:rPr lang="en-AU" sz="29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AU" sz="2900" dirty="0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и повышенному </a:t>
            </a:r>
            <a:r>
              <a:rPr lang="en-AU" sz="2900" dirty="0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AU" sz="2900" dirty="0" err="1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en-A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в цирконе, пониженному </a:t>
            </a:r>
            <a:r>
              <a:rPr lang="en-AU" sz="2900" dirty="0"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AU" sz="2900" dirty="0">
                <a:latin typeface="Arial" panose="020B0604020202020204" pitchFamily="34" charset="0"/>
                <a:cs typeface="Arial" panose="020B0604020202020204" pitchFamily="34" charset="0"/>
              </a:rPr>
              <a:t>Sr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в наиболее примитивном составе, риолит-порфиры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Каматал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-Шартымского комплекса сформировались из магматического источника, предположительно нижней коры или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метасоматизированного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мантийного клина, о чём свидетельствует модельный </a:t>
            </a:r>
            <a:r>
              <a:rPr lang="en-AU" sz="29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-возраст, рассчитанный по двухстадийной модели, составляющий около 700 млн лет. Судя по повышенному </a:t>
            </a:r>
            <a:r>
              <a:rPr lang="en-AU" sz="2900" dirty="0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AU" sz="2900" dirty="0">
                <a:latin typeface="Arial" panose="020B0604020202020204" pitchFamily="34" charset="0"/>
                <a:cs typeface="Arial" panose="020B0604020202020204" pitchFamily="34" charset="0"/>
              </a:rPr>
              <a:t>Hf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в цирконе, являются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гранитоидами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А-типа. </a:t>
            </a:r>
            <a:r>
              <a:rPr lang="en-AU" sz="29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AU" sz="2900" dirty="0">
                <a:latin typeface="Arial" panose="020B0604020202020204" pitchFamily="34" charset="0"/>
                <a:cs typeface="Arial" panose="020B0604020202020204" pitchFamily="34" charset="0"/>
              </a:rPr>
              <a:t>Pb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возраст по циркону был определён как 321-318 млн лет, что указывает на их формирование в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турнейско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-башкирский период, когда на Урале была мягкая коллизия – время аккреции Магнитогорского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террейна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к Восточно-Европейской платформе (Пучков, 2010). Породы обеднены иттрием и ниобием, обладают пониженным содержанием редкоземельных элементов. Спектры распределения микроэлементов, построенные по реконструированным расплавам на основании геохимического состава циркона, указывают на то, что снижение содержаний РЗЭ, </a:t>
            </a:r>
            <a:r>
              <a:rPr lang="en-AU" sz="29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AU" sz="2900" dirty="0">
                <a:latin typeface="Arial" panose="020B0604020202020204" pitchFamily="34" charset="0"/>
                <a:cs typeface="Arial" panose="020B0604020202020204" pitchFamily="34" charset="0"/>
              </a:rPr>
              <a:t>Nb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произошло вследствие процессов фракционирования. Геохимические диаграммы, построенные на основании восстановленных расплавов и тренды микроэлементов в цирконе указывают на то, что ведущим процессом эволюции и фактором снижения микроэлементов в породе является  фракционирование амфибола и некоторого количества титанита. Валовые пониженные отношения </a:t>
            </a:r>
            <a:r>
              <a:rPr lang="en-AU" sz="2900" dirty="0">
                <a:latin typeface="Arial" panose="020B0604020202020204" pitchFamily="34" charset="0"/>
                <a:cs typeface="Arial" panose="020B0604020202020204" pitchFamily="34" charset="0"/>
              </a:rPr>
              <a:t>Zr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AU" sz="2900" dirty="0">
                <a:latin typeface="Arial" panose="020B0604020202020204" pitchFamily="34" charset="0"/>
                <a:cs typeface="Arial" panose="020B0604020202020204" pitchFamily="34" charset="0"/>
              </a:rPr>
              <a:t>Hf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, низкое содержание </a:t>
            </a:r>
            <a:r>
              <a:rPr lang="en-AU" sz="2900" dirty="0">
                <a:latin typeface="Arial" panose="020B0604020202020204" pitchFamily="34" charset="0"/>
                <a:cs typeface="Arial" panose="020B0604020202020204" pitchFamily="34" charset="0"/>
              </a:rPr>
              <a:t>Zr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и циркона в породе указывают на процессы фракционирования циркона.</a:t>
            </a:r>
          </a:p>
          <a:p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Массив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Шартым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является более поздним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дифференциатом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расплава, сформировавшего массив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Каматал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. Это согласуется с его более молодым изотопным </a:t>
            </a:r>
            <a:r>
              <a:rPr lang="en-AU" sz="29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AU" sz="2900" dirty="0">
                <a:latin typeface="Arial" panose="020B0604020202020204" pitchFamily="34" charset="0"/>
                <a:cs typeface="Arial" panose="020B0604020202020204" pitchFamily="34" charset="0"/>
              </a:rPr>
              <a:t>Pb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возрастом (318 млн лет, у массива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Каматал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321 млн лет) по циркону и на основании более дифференцированных спектров РЗЭ в цирконе.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045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B84E3-B7BF-76D1-FC4D-52145059C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4149866" cy="5507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Объект исследования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6E542B-BCE3-2B77-6357-DCA75D8D5E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66" y="0"/>
            <a:ext cx="8042134" cy="6858000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8352C007-6BA1-48DF-D2BA-2978D517A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587215"/>
            <a:ext cx="4149866" cy="6252530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Структурно-геологическая схема Магнитогорской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мегазоны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(а)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Пучков, 2010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геологическая карта Балбукского ареала (б)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Жданов и др., 2003; Аулов и др., 2015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 – рифейские образования нерасчленённые, 2 – сакмарский комплекс дунит-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гарцбургитовый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3 – сакмарский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габбровый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комплекс, 4 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поляковская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свита, 5 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мазовская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свита, 6 – карагайская толща, 7 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гумбейская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свита, 8 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ирендыкская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свита, 9 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карамалатышская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свита, 10 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бугулыгырская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свита, 11 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улутауская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свита, 12 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улутауский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субвулканический комплекс, 13 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мукасовская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свита, 14 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бугодакская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толща, 15 – зилаирская свита, 16 – кизильская свита, 17 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войкаро-кемпирскайский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меланж, 18 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тектониты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19 – светлинская свита, 20 – кустанайская свита, 21 – диориты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худолазовского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комплекса, 22 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брекчиевидные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порфириты, 23 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монцонитоиды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балбукского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ареала, 24 – риолиты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балбукского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ареала, 25 – разрывные нарушения.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857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E2203E2B-37CA-0A28-78A5-FC3C4F3D3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6277495" cy="1544319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Краткая петрографическая характеристика риолит-порфиров Балбукского ареала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17129E19-06C0-BEEE-0C61-C26B2D2A0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1859281"/>
            <a:ext cx="5914505" cy="2162213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Макрообразцы</a:t>
            </a:r>
            <a:r>
              <a:rPr lang="ru-RU" dirty="0"/>
              <a:t> пород, по которым было проведено изотопно-геохимическое </a:t>
            </a:r>
            <a:r>
              <a:rPr lang="en-AU" dirty="0"/>
              <a:t>U-Pb </a:t>
            </a:r>
            <a:r>
              <a:rPr lang="ru-RU" dirty="0"/>
              <a:t>исследование по циркону</a:t>
            </a:r>
          </a:p>
          <a:p>
            <a:r>
              <a:rPr lang="ru-RU" dirty="0"/>
              <a:t>Фото шлифов в скрещенных николях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40F230-931D-B086-204E-DFE2000C96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58"/>
          <a:stretch>
            <a:fillRect/>
          </a:stretch>
        </p:blipFill>
        <p:spPr bwMode="auto">
          <a:xfrm>
            <a:off x="6297473" y="0"/>
            <a:ext cx="5894528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ABE8B1-53FE-9916-18CC-20B9F584F9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99"/>
          <a:stretch>
            <a:fillRect/>
          </a:stretch>
        </p:blipFill>
        <p:spPr bwMode="auto">
          <a:xfrm>
            <a:off x="226433" y="4145280"/>
            <a:ext cx="5461635" cy="2712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833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BCE56-1C34-86D4-A536-2D16961BD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868365" cy="1064872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Краткая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петрогеохимическая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характеристика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C329A-32B2-4F68-4F62-C51BE6A8D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19515"/>
            <a:ext cx="4734046" cy="5538486"/>
          </a:xfrm>
        </p:spPr>
        <p:txBody>
          <a:bodyPr>
            <a:normAutofit/>
          </a:bodyPr>
          <a:lstStyle/>
          <a:p>
            <a:r>
              <a:rPr lang="en-AU" dirty="0"/>
              <a:t>(</a:t>
            </a:r>
            <a:r>
              <a:rPr lang="ru-RU" dirty="0"/>
              <a:t>а) – </a:t>
            </a:r>
            <a:r>
              <a:rPr lang="en-AU" dirty="0"/>
              <a:t>TAS</a:t>
            </a:r>
            <a:r>
              <a:rPr lang="ru-RU" dirty="0"/>
              <a:t>-</a:t>
            </a:r>
            <a:r>
              <a:rPr lang="ru-RU" dirty="0" err="1"/>
              <a:t>диграмма</a:t>
            </a:r>
            <a:r>
              <a:rPr lang="ru-RU" dirty="0"/>
              <a:t> для вулканитов по </a:t>
            </a:r>
            <a:r>
              <a:rPr lang="en-AU" dirty="0"/>
              <a:t>[Le </a:t>
            </a:r>
            <a:r>
              <a:rPr lang="en-AU" dirty="0" err="1"/>
              <a:t>Maitre</a:t>
            </a:r>
            <a:r>
              <a:rPr lang="ru-RU" dirty="0"/>
              <a:t>, 2002</a:t>
            </a:r>
            <a:r>
              <a:rPr lang="en-AU" dirty="0"/>
              <a:t>]</a:t>
            </a:r>
            <a:r>
              <a:rPr lang="ru-RU" dirty="0"/>
              <a:t>, (б) – </a:t>
            </a:r>
            <a:r>
              <a:rPr lang="ru-RU" dirty="0" err="1"/>
              <a:t>диграмма</a:t>
            </a:r>
            <a:r>
              <a:rPr lang="ru-RU" dirty="0"/>
              <a:t> </a:t>
            </a:r>
            <a:r>
              <a:rPr lang="en-AU" dirty="0" err="1"/>
              <a:t>SiO</a:t>
            </a:r>
            <a:r>
              <a:rPr lang="ru-RU" baseline="-25000" dirty="0"/>
              <a:t>2</a:t>
            </a:r>
            <a:r>
              <a:rPr lang="ru-RU" dirty="0"/>
              <a:t>-</a:t>
            </a:r>
            <a:r>
              <a:rPr lang="en-AU" dirty="0"/>
              <a:t>K</a:t>
            </a:r>
            <a:r>
              <a:rPr lang="ru-RU" baseline="-25000" dirty="0"/>
              <a:t>2</a:t>
            </a:r>
            <a:r>
              <a:rPr lang="en-AU" dirty="0"/>
              <a:t>O</a:t>
            </a:r>
            <a:r>
              <a:rPr lang="ru-RU" dirty="0"/>
              <a:t> </a:t>
            </a:r>
            <a:r>
              <a:rPr lang="en-AU" dirty="0"/>
              <a:t>[</a:t>
            </a:r>
            <a:r>
              <a:rPr lang="en-AU" dirty="0" err="1"/>
              <a:t>Peccerillo</a:t>
            </a:r>
            <a:r>
              <a:rPr lang="ru-RU" dirty="0"/>
              <a:t>, </a:t>
            </a:r>
            <a:r>
              <a:rPr lang="en-AU" dirty="0"/>
              <a:t>Taylor</a:t>
            </a:r>
            <a:r>
              <a:rPr lang="ru-RU" dirty="0"/>
              <a:t>, 1976</a:t>
            </a:r>
            <a:r>
              <a:rPr lang="en-AU" dirty="0"/>
              <a:t>]</a:t>
            </a:r>
            <a:r>
              <a:rPr lang="ru-RU" dirty="0"/>
              <a:t>, (в) – диаграмма с индексами </a:t>
            </a:r>
            <a:r>
              <a:rPr lang="ru-RU" dirty="0" err="1"/>
              <a:t>Шенда</a:t>
            </a:r>
            <a:r>
              <a:rPr lang="ru-RU" dirty="0"/>
              <a:t> </a:t>
            </a:r>
            <a:r>
              <a:rPr lang="en-AU" dirty="0"/>
              <a:t>[</a:t>
            </a:r>
            <a:r>
              <a:rPr lang="ru-RU" dirty="0" err="1"/>
              <a:t>Maniar</a:t>
            </a:r>
            <a:r>
              <a:rPr lang="ru-RU" dirty="0"/>
              <a:t>, </a:t>
            </a:r>
            <a:r>
              <a:rPr lang="ru-RU" dirty="0" err="1"/>
              <a:t>Piccoli</a:t>
            </a:r>
            <a:r>
              <a:rPr lang="ru-RU" dirty="0"/>
              <a:t>, 1989</a:t>
            </a:r>
            <a:r>
              <a:rPr lang="en-AU" dirty="0"/>
              <a:t>]</a:t>
            </a:r>
            <a:r>
              <a:rPr lang="ru-RU" dirty="0"/>
              <a:t>, (г) – диаграмма </a:t>
            </a:r>
            <a:r>
              <a:rPr lang="ru-RU" dirty="0" err="1"/>
              <a:t>железистости</a:t>
            </a:r>
            <a:r>
              <a:rPr lang="ru-RU" dirty="0"/>
              <a:t> </a:t>
            </a:r>
            <a:r>
              <a:rPr lang="en-AU" dirty="0"/>
              <a:t>[Frost et al</a:t>
            </a:r>
            <a:r>
              <a:rPr lang="ru-RU" dirty="0"/>
              <a:t>., 1999</a:t>
            </a:r>
            <a:r>
              <a:rPr lang="en-AU" dirty="0"/>
              <a:t>]</a:t>
            </a:r>
            <a:r>
              <a:rPr lang="ru-RU" dirty="0"/>
              <a:t>, (д) диаграмма </a:t>
            </a:r>
            <a:r>
              <a:rPr lang="en-AU" dirty="0" err="1"/>
              <a:t>SiO</a:t>
            </a:r>
            <a:r>
              <a:rPr lang="ru-RU" baseline="-25000" dirty="0"/>
              <a:t>2</a:t>
            </a:r>
            <a:r>
              <a:rPr lang="ru-RU" dirty="0"/>
              <a:t> – </a:t>
            </a:r>
            <a:r>
              <a:rPr lang="en-AU" dirty="0"/>
              <a:t>MALI </a:t>
            </a:r>
            <a:r>
              <a:rPr lang="ru-RU" dirty="0"/>
              <a:t>по </a:t>
            </a:r>
            <a:r>
              <a:rPr lang="en-AU" dirty="0"/>
              <a:t>[Frost et</a:t>
            </a:r>
            <a:r>
              <a:rPr lang="ru-RU" dirty="0"/>
              <a:t>., 2001</a:t>
            </a:r>
            <a:r>
              <a:rPr lang="en-AU" dirty="0"/>
              <a:t>]</a:t>
            </a:r>
            <a:r>
              <a:rPr lang="ru-RU" dirty="0"/>
              <a:t>, (е) – дискриминационная диаграмма по </a:t>
            </a:r>
            <a:r>
              <a:rPr lang="en-AU" dirty="0"/>
              <a:t>[Sylvester</a:t>
            </a:r>
            <a:r>
              <a:rPr lang="ru-RU" dirty="0"/>
              <a:t>, 1989</a:t>
            </a:r>
            <a:r>
              <a:rPr lang="en-AU" dirty="0"/>
              <a:t>]</a:t>
            </a:r>
            <a:r>
              <a:rPr lang="ru-RU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72885B-45C9-1620-5611-873C4DE32C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t="1538" r="5338"/>
          <a:stretch>
            <a:fillRect/>
          </a:stretch>
        </p:blipFill>
        <p:spPr bwMode="auto">
          <a:xfrm>
            <a:off x="5514392" y="-1365"/>
            <a:ext cx="6677608" cy="68593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6571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86662-4532-C192-F5F3-F2E9BD596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478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Спектры распределения РЗЭ 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мультиэлементные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спайдер-диаграммы, нормировано на хондрит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CI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примитивную мантию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[McDonough, Sun, 1995]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77B6DD-FF8D-D513-8C89-2A3F70B7E4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" t="5071" r="2237" b="2487"/>
          <a:stretch>
            <a:fillRect/>
          </a:stretch>
        </p:blipFill>
        <p:spPr bwMode="auto">
          <a:xfrm>
            <a:off x="1122623" y="764786"/>
            <a:ext cx="9946753" cy="60932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3385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09529-AB20-19C9-BEB0-978383C2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37117"/>
          </a:xfrm>
        </p:spPr>
        <p:txBody>
          <a:bodyPr>
            <a:no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U-Pb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возраст риолит-порфиров Балбукского ареала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59D50D-F288-1835-B9B2-C1945DD8D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265" y="813427"/>
            <a:ext cx="3602736" cy="59279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7CC2F8-010B-94CC-638F-E436D4A8F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"/>
          <a:stretch>
            <a:fillRect/>
          </a:stretch>
        </p:blipFill>
        <p:spPr>
          <a:xfrm>
            <a:off x="4696997" y="737118"/>
            <a:ext cx="3723499" cy="61282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2177C0-6648-EFD8-5F6B-2FAB291C02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427"/>
            <a:ext cx="3612584" cy="60445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9C8D67-2847-CC89-D127-6BF5B46217E3}"/>
              </a:ext>
            </a:extLst>
          </p:cNvPr>
          <p:cNvSpPr txBox="1"/>
          <p:nvPr/>
        </p:nvSpPr>
        <p:spPr>
          <a:xfrm>
            <a:off x="513184" y="1362270"/>
            <a:ext cx="1068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Ауштау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13F3A7-7A24-CB74-EFE9-C27038901183}"/>
              </a:ext>
            </a:extLst>
          </p:cNvPr>
          <p:cNvSpPr txBox="1"/>
          <p:nvPr/>
        </p:nvSpPr>
        <p:spPr>
          <a:xfrm>
            <a:off x="5363098" y="1362270"/>
            <a:ext cx="1195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Каматал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AC15C8-75AA-A516-577B-AEC7468B210D}"/>
              </a:ext>
            </a:extLst>
          </p:cNvPr>
          <p:cNvSpPr txBox="1"/>
          <p:nvPr/>
        </p:nvSpPr>
        <p:spPr>
          <a:xfrm>
            <a:off x="9108682" y="1362270"/>
            <a:ext cx="117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Шартым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01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9BD10-5ACB-4770-F397-26B62164D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2637"/>
            <a:ext cx="11999167" cy="858416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Спектры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распредления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РЗЭ в цирконе риолит-порфиров. Хондрит С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I[McDonough, Sun, 1995].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Кратеры 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SIMS – 20 um, LA-ICP-MS – 50 um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42FF706-0EE7-541A-0147-354730F3DB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3743"/>
            <a:ext cx="4030824" cy="5714257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ED35C47-389E-1BCB-7F29-8DEA0A711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825" y="1143742"/>
            <a:ext cx="3858717" cy="57142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13F1EC5-7E00-5A77-CA9A-79892481FE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965" y="1053831"/>
            <a:ext cx="4234034" cy="580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34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ACBD6-5BB3-913E-5CC7-1D2AEA2FE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263223" cy="158496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Характеристика циркона риолит-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пофриров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Балбукского ареала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D8C47F-09E9-76E4-78ED-6F3F3363FC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584961"/>
            <a:ext cx="5181600" cy="3352930"/>
          </a:xfrm>
        </p:spPr>
        <p:txBody>
          <a:bodyPr>
            <a:normAutofit/>
          </a:bodyPr>
          <a:lstStyle/>
          <a:p>
            <a:r>
              <a:rPr lang="ru-RU" dirty="0"/>
              <a:t>(а) – по </a:t>
            </a:r>
            <a:r>
              <a:rPr lang="en-AU" dirty="0"/>
              <a:t>[Grimes et al., 2009; Bouvier et al., 2012]</a:t>
            </a:r>
          </a:p>
          <a:p>
            <a:r>
              <a:rPr lang="en-AU" dirty="0"/>
              <a:t>(</a:t>
            </a:r>
            <a:r>
              <a:rPr lang="ru-RU" dirty="0"/>
              <a:t>б) – по </a:t>
            </a:r>
            <a:r>
              <a:rPr lang="en-AU" dirty="0"/>
              <a:t>[Hoskin, 2005]</a:t>
            </a:r>
          </a:p>
          <a:p>
            <a:r>
              <a:rPr lang="en-AU" dirty="0"/>
              <a:t>(</a:t>
            </a:r>
            <a:r>
              <a:rPr lang="ru-RU" dirty="0"/>
              <a:t>в)</a:t>
            </a:r>
            <a:r>
              <a:rPr lang="en-AU" dirty="0"/>
              <a:t>, (</a:t>
            </a:r>
            <a:r>
              <a:rPr lang="ru-RU" dirty="0"/>
              <a:t>г)</a:t>
            </a:r>
            <a:r>
              <a:rPr lang="en-AU" dirty="0"/>
              <a:t> </a:t>
            </a:r>
            <a:r>
              <a:rPr lang="ru-RU" dirty="0"/>
              <a:t>– по</a:t>
            </a:r>
            <a:r>
              <a:rPr lang="en-AU" dirty="0"/>
              <a:t> [Ma et al., 2021]</a:t>
            </a:r>
            <a:endParaRPr lang="ru-RU" dirty="0"/>
          </a:p>
          <a:p>
            <a:r>
              <a:rPr lang="ru-RU" dirty="0"/>
              <a:t>(д) – по </a:t>
            </a:r>
            <a:r>
              <a:rPr lang="en-AU" dirty="0"/>
              <a:t>[Roberts et al., 2024]</a:t>
            </a:r>
            <a:endParaRPr lang="ru-RU" dirty="0"/>
          </a:p>
          <a:p>
            <a:r>
              <a:rPr lang="ru-RU" dirty="0"/>
              <a:t>(е)</a:t>
            </a:r>
            <a:r>
              <a:rPr lang="en-AU" dirty="0"/>
              <a:t> – </a:t>
            </a:r>
            <a:r>
              <a:rPr lang="ru-RU" dirty="0"/>
              <a:t>по </a:t>
            </a:r>
            <a:r>
              <a:rPr lang="en-AU" dirty="0"/>
              <a:t>[Hawkesworth, Kemp, 2006]</a:t>
            </a:r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E8190D24-A88F-2EB9-5461-5BE51A43298D}"/>
              </a:ext>
            </a:extLst>
          </p:cNvPr>
          <p:cNvSpPr/>
          <p:nvPr/>
        </p:nvSpPr>
        <p:spPr>
          <a:xfrm>
            <a:off x="3679288" y="6137623"/>
            <a:ext cx="213025" cy="20259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C121AEB2-CD31-189C-7D68-B07104D0EAFF}"/>
              </a:ext>
            </a:extLst>
          </p:cNvPr>
          <p:cNvSpPr/>
          <p:nvPr/>
        </p:nvSpPr>
        <p:spPr>
          <a:xfrm>
            <a:off x="3679288" y="5739460"/>
            <a:ext cx="213025" cy="20259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C7183B74-60C3-D9DB-D683-07F3C368FB8F}"/>
              </a:ext>
            </a:extLst>
          </p:cNvPr>
          <p:cNvSpPr/>
          <p:nvPr/>
        </p:nvSpPr>
        <p:spPr>
          <a:xfrm>
            <a:off x="3690633" y="6571118"/>
            <a:ext cx="213025" cy="202592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75DE1E-64EF-DD70-512A-D503CB5EBA45}"/>
              </a:ext>
            </a:extLst>
          </p:cNvPr>
          <p:cNvSpPr txBox="1"/>
          <p:nvPr/>
        </p:nvSpPr>
        <p:spPr>
          <a:xfrm>
            <a:off x="3933008" y="5633645"/>
            <a:ext cx="120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Шартым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91DB6-D6D5-0A1A-D484-7E86F052FDF9}"/>
              </a:ext>
            </a:extLst>
          </p:cNvPr>
          <p:cNvSpPr txBox="1"/>
          <p:nvPr/>
        </p:nvSpPr>
        <p:spPr>
          <a:xfrm>
            <a:off x="3975171" y="6054253"/>
            <a:ext cx="120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Каматал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65174D-AF08-E574-B610-CC87F4516118}"/>
              </a:ext>
            </a:extLst>
          </p:cNvPr>
          <p:cNvSpPr txBox="1"/>
          <p:nvPr/>
        </p:nvSpPr>
        <p:spPr>
          <a:xfrm>
            <a:off x="3985281" y="6488668"/>
            <a:ext cx="110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Ауштау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06B6FB8-723F-22A8-DA21-539FEF8551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t="2141" r="3219"/>
          <a:stretch>
            <a:fillRect/>
          </a:stretch>
        </p:blipFill>
        <p:spPr bwMode="auto">
          <a:xfrm>
            <a:off x="5282157" y="1"/>
            <a:ext cx="6909843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0104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D463D-B085-094A-B74A-16BFEB8D7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942080" cy="259080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Бинарные диаграммы микроэлементного состава циркона риолит-порфиров Балбукского ареала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5E3EF9C-4CC5-5565-4B4B-CA7D1EC4FE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889" t="2994" r="1728"/>
          <a:stretch>
            <a:fillRect/>
          </a:stretch>
        </p:blipFill>
        <p:spPr>
          <a:xfrm>
            <a:off x="4073862" y="0"/>
            <a:ext cx="8118138" cy="6858000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4F9A17AB-710B-C5C5-455A-1928015E87D8}"/>
              </a:ext>
            </a:extLst>
          </p:cNvPr>
          <p:cNvSpPr/>
          <p:nvPr/>
        </p:nvSpPr>
        <p:spPr>
          <a:xfrm>
            <a:off x="2703408" y="6035618"/>
            <a:ext cx="213025" cy="20259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6AD4B837-98AC-4965-D618-DB5A42F7E972}"/>
              </a:ext>
            </a:extLst>
          </p:cNvPr>
          <p:cNvSpPr/>
          <p:nvPr/>
        </p:nvSpPr>
        <p:spPr>
          <a:xfrm>
            <a:off x="2703408" y="5637455"/>
            <a:ext cx="213025" cy="20259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B08AB933-289D-E35A-92F1-913F8B7DFC39}"/>
              </a:ext>
            </a:extLst>
          </p:cNvPr>
          <p:cNvSpPr/>
          <p:nvPr/>
        </p:nvSpPr>
        <p:spPr>
          <a:xfrm>
            <a:off x="2714753" y="6469113"/>
            <a:ext cx="213025" cy="202592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E7C17D-6512-123E-C748-FAC939D8A749}"/>
              </a:ext>
            </a:extLst>
          </p:cNvPr>
          <p:cNvSpPr txBox="1"/>
          <p:nvPr/>
        </p:nvSpPr>
        <p:spPr>
          <a:xfrm>
            <a:off x="2957128" y="5531640"/>
            <a:ext cx="120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Шартым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1BFBC0-D5BB-933E-E402-2BBAB34EE023}"/>
              </a:ext>
            </a:extLst>
          </p:cNvPr>
          <p:cNvSpPr txBox="1"/>
          <p:nvPr/>
        </p:nvSpPr>
        <p:spPr>
          <a:xfrm>
            <a:off x="2999291" y="5952248"/>
            <a:ext cx="120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Каматал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9603D9-F622-2D00-44E3-246FDF082567}"/>
              </a:ext>
            </a:extLst>
          </p:cNvPr>
          <p:cNvSpPr txBox="1"/>
          <p:nvPr/>
        </p:nvSpPr>
        <p:spPr>
          <a:xfrm>
            <a:off x="3009401" y="6386663"/>
            <a:ext cx="110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Ауштау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88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2703</TotalTime>
  <Words>1262</Words>
  <Application>Microsoft Office PowerPoint</Application>
  <PresentationFormat>Широкоэкранный</PresentationFormat>
  <Paragraphs>52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U-Pb возраст, геохимия циркона и петрогенезис фракцонированных риолит-порфиров Балбукского ареала (Южный Урал)</vt:lpstr>
      <vt:lpstr>Объект исследования</vt:lpstr>
      <vt:lpstr>Краткая петрографическая характеристика риолит-порфиров Балбукского ареала</vt:lpstr>
      <vt:lpstr>Краткая петрогеохимическая характеристика</vt:lpstr>
      <vt:lpstr>Спектры распределения РЗЭ и мультиэлементные спайдер-диаграммы, нормировано на хондрит CI и примитивную мантию [McDonough, Sun, 1995]</vt:lpstr>
      <vt:lpstr>U-Pb возраст риолит-порфиров Балбукского ареала</vt:lpstr>
      <vt:lpstr>Спектры распредления РЗЭ в цирконе риолит-порфиров. Хондрит СI[McDonough, Sun, 1995]. Кратеры SIMS – 20 um, LA-ICP-MS – 50 um</vt:lpstr>
      <vt:lpstr>Характеристика циркона риолит-пофриров Балбукского ареала  </vt:lpstr>
      <vt:lpstr>Бинарные диаграммы микроэлементного состава циркона риолит-порфиров Балбукского ареала</vt:lpstr>
      <vt:lpstr>Моделирование материнского расплава</vt:lpstr>
      <vt:lpstr>Изотопные отношения</vt:lpstr>
      <vt:lpstr>Zr/Hf, Nb/Ta и Y/Ho отношения [Bau, 1996; Breiter et al, 2014; Wu et al, 2017] </vt:lpstr>
      <vt:lpstr>Геодинамическая позиция фракционированных риолит-порфиров</vt:lpstr>
      <vt:lpstr>Геодинамическая позиция формирования риолит-порфиров.  Модель построена по материалам работ [Пучков, 2010; Ферштатер, 2013; Kosarev et al., 2019]</vt:lpstr>
      <vt:lpstr>Условия фракционирования</vt:lpstr>
      <vt:lpstr>Модель формирования фракционированных риолит-порфиров</vt:lpstr>
      <vt:lpstr>Заключение и выводы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Acer</dc:creator>
  <cp:lastModifiedBy>Acer</cp:lastModifiedBy>
  <cp:revision>85</cp:revision>
  <dcterms:created xsi:type="dcterms:W3CDTF">2026-02-06T06:33:44Z</dcterms:created>
  <dcterms:modified xsi:type="dcterms:W3CDTF">2026-04-19T19:28:57Z</dcterms:modified>
</cp:coreProperties>
</file>