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141411075" r:id="rId3"/>
    <p:sldId id="256" r:id="rId4"/>
    <p:sldId id="2141411041" r:id="rId5"/>
    <p:sldId id="2141411038" r:id="rId6"/>
    <p:sldId id="259" r:id="rId7"/>
    <p:sldId id="2141411042" r:id="rId8"/>
    <p:sldId id="2141411044" r:id="rId9"/>
    <p:sldId id="2141411045" r:id="rId10"/>
    <p:sldId id="261" r:id="rId11"/>
    <p:sldId id="2141411069" r:id="rId12"/>
    <p:sldId id="2141411043" r:id="rId13"/>
    <p:sldId id="2141411046" r:id="rId14"/>
    <p:sldId id="2141411040" r:id="rId15"/>
    <p:sldId id="2141411070" r:id="rId16"/>
    <p:sldId id="2141411073" r:id="rId17"/>
    <p:sldId id="2141411071" r:id="rId18"/>
    <p:sldId id="2141411072" r:id="rId19"/>
    <p:sldId id="2141411063" r:id="rId20"/>
    <p:sldId id="262" r:id="rId21"/>
    <p:sldId id="214141103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9" autoAdjust="0"/>
    <p:restoredTop sz="83961" autoAdjust="0"/>
  </p:normalViewPr>
  <p:slideViewPr>
    <p:cSldViewPr snapToGrid="0">
      <p:cViewPr>
        <p:scale>
          <a:sx n="100" d="100"/>
          <a:sy n="100" d="100"/>
        </p:scale>
        <p:origin x="-52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E:\MARINA\2018\Australia\Norilsk%20presentation\resource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E:\MARINA\2018\Australia\Norilsk%20presentation\resources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2978872368001146"/>
          <c:y val="3.1685273073742491E-2"/>
          <c:w val="0.73698133421907874"/>
          <c:h val="0.7855189120195591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0"/>
          </c:marker>
          <c:xVal>
            <c:numRef>
              <c:f>Sheet1!$D$2:$D$15</c:f>
              <c:numCache>
                <c:formatCode>General</c:formatCode>
                <c:ptCount val="14"/>
                <c:pt idx="0">
                  <c:v>0.3</c:v>
                </c:pt>
                <c:pt idx="1">
                  <c:v>0.2</c:v>
                </c:pt>
                <c:pt idx="2">
                  <c:v>0.4</c:v>
                </c:pt>
                <c:pt idx="3">
                  <c:v>1.2</c:v>
                </c:pt>
                <c:pt idx="4">
                  <c:v>0.25</c:v>
                </c:pt>
                <c:pt idx="5">
                  <c:v>3.9</c:v>
                </c:pt>
                <c:pt idx="6">
                  <c:v>2.1</c:v>
                </c:pt>
                <c:pt idx="7">
                  <c:v>3.6</c:v>
                </c:pt>
                <c:pt idx="8">
                  <c:v>2.7</c:v>
                </c:pt>
                <c:pt idx="9">
                  <c:v>1</c:v>
                </c:pt>
                <c:pt idx="10">
                  <c:v>3.2</c:v>
                </c:pt>
                <c:pt idx="11">
                  <c:v>24</c:v>
                </c:pt>
                <c:pt idx="12">
                  <c:v>17.8</c:v>
                </c:pt>
                <c:pt idx="13">
                  <c:v>47</c:v>
                </c:pt>
              </c:numCache>
            </c:numRef>
          </c:xVal>
          <c:yVal>
            <c:numRef>
              <c:f>Sheet1!$E$2:$E$15</c:f>
              <c:numCache>
                <c:formatCode>General</c:formatCode>
                <c:ptCount val="14"/>
                <c:pt idx="0">
                  <c:v>123</c:v>
                </c:pt>
                <c:pt idx="1">
                  <c:v>65</c:v>
                </c:pt>
                <c:pt idx="2">
                  <c:v>250</c:v>
                </c:pt>
                <c:pt idx="3">
                  <c:v>25</c:v>
                </c:pt>
                <c:pt idx="4">
                  <c:v>127</c:v>
                </c:pt>
                <c:pt idx="5">
                  <c:v>135</c:v>
                </c:pt>
                <c:pt idx="6">
                  <c:v>107</c:v>
                </c:pt>
                <c:pt idx="7">
                  <c:v>14000</c:v>
                </c:pt>
                <c:pt idx="8">
                  <c:v>26000</c:v>
                </c:pt>
                <c:pt idx="9">
                  <c:v>33000</c:v>
                </c:pt>
                <c:pt idx="10">
                  <c:v>7000</c:v>
                </c:pt>
                <c:pt idx="11">
                  <c:v>2600</c:v>
                </c:pt>
                <c:pt idx="12">
                  <c:v>2000</c:v>
                </c:pt>
                <c:pt idx="13">
                  <c:v>15000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6EB-4C2D-BFAB-8B5C90C825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890304"/>
        <c:axId val="143891840"/>
      </c:scatterChart>
      <c:valAx>
        <c:axId val="143890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3891840"/>
        <c:crosses val="autoZero"/>
        <c:crossBetween val="midCat"/>
      </c:valAx>
      <c:valAx>
        <c:axId val="143891840"/>
        <c:scaling>
          <c:orientation val="minMax"/>
          <c:max val="400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3890304"/>
        <c:crosses val="autoZero"/>
        <c:crossBetween val="midCat"/>
        <c:majorUnit val="10000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2978872368001146"/>
          <c:y val="3.1685273073742491E-2"/>
          <c:w val="0.73698133421907874"/>
          <c:h val="0.7855189120195591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0"/>
          </c:marker>
          <c:xVal>
            <c:numRef>
              <c:f>Sheet1!$C$2:$C$15</c:f>
              <c:numCache>
                <c:formatCode>General</c:formatCode>
                <c:ptCount val="14"/>
                <c:pt idx="0">
                  <c:v>0.9</c:v>
                </c:pt>
                <c:pt idx="1">
                  <c:v>1.4</c:v>
                </c:pt>
                <c:pt idx="2">
                  <c:v>10</c:v>
                </c:pt>
                <c:pt idx="3">
                  <c:v>2.2000000000000002</c:v>
                </c:pt>
                <c:pt idx="4">
                  <c:v>6</c:v>
                </c:pt>
                <c:pt idx="5">
                  <c:v>5.5</c:v>
                </c:pt>
                <c:pt idx="6">
                  <c:v>4</c:v>
                </c:pt>
                <c:pt idx="7">
                  <c:v>5.4</c:v>
                </c:pt>
                <c:pt idx="8">
                  <c:v>6.3</c:v>
                </c:pt>
                <c:pt idx="9">
                  <c:v>2.4</c:v>
                </c:pt>
                <c:pt idx="10">
                  <c:v>6.6</c:v>
                </c:pt>
                <c:pt idx="11">
                  <c:v>8</c:v>
                </c:pt>
                <c:pt idx="12">
                  <c:v>19.8</c:v>
                </c:pt>
                <c:pt idx="13">
                  <c:v>23.1</c:v>
                </c:pt>
              </c:numCache>
            </c:numRef>
          </c:xVal>
          <c:yVal>
            <c:numRef>
              <c:f>Sheet1!$E$2:$E$15</c:f>
              <c:numCache>
                <c:formatCode>General</c:formatCode>
                <c:ptCount val="14"/>
                <c:pt idx="0">
                  <c:v>123</c:v>
                </c:pt>
                <c:pt idx="1">
                  <c:v>65</c:v>
                </c:pt>
                <c:pt idx="2">
                  <c:v>250</c:v>
                </c:pt>
                <c:pt idx="3">
                  <c:v>25</c:v>
                </c:pt>
                <c:pt idx="4">
                  <c:v>127</c:v>
                </c:pt>
                <c:pt idx="5">
                  <c:v>135</c:v>
                </c:pt>
                <c:pt idx="6">
                  <c:v>107</c:v>
                </c:pt>
                <c:pt idx="7">
                  <c:v>14000</c:v>
                </c:pt>
                <c:pt idx="8">
                  <c:v>26000</c:v>
                </c:pt>
                <c:pt idx="9">
                  <c:v>33000</c:v>
                </c:pt>
                <c:pt idx="10">
                  <c:v>7000</c:v>
                </c:pt>
                <c:pt idx="11">
                  <c:v>2600</c:v>
                </c:pt>
                <c:pt idx="12">
                  <c:v>2000</c:v>
                </c:pt>
                <c:pt idx="13">
                  <c:v>15000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A41-4017-8041-41BEA72B8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210176"/>
        <c:axId val="144211968"/>
      </c:scatterChart>
      <c:valAx>
        <c:axId val="144210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4211968"/>
        <c:crosses val="autoZero"/>
        <c:crossBetween val="midCat"/>
      </c:valAx>
      <c:valAx>
        <c:axId val="144211968"/>
        <c:scaling>
          <c:orientation val="minMax"/>
          <c:max val="400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4210176"/>
        <c:crosses val="autoZero"/>
        <c:crossBetween val="midCat"/>
        <c:majorUnit val="10000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0.41639</cdr:x>
      <cdr:y>0.90068</cdr:y>
    </cdr:from>
    <cdr:to>
      <cdr:x>0.83051</cdr:x>
      <cdr:y>0.98202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69024" y="2886099"/>
          <a:ext cx="1759367" cy="2606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ZA" sz="1600" b="1" dirty="0"/>
            <a:t>Cu resources,</a:t>
          </a:r>
          <a:r>
            <a:rPr lang="en-ZA" sz="1600" b="1" baseline="0" dirty="0"/>
            <a:t> Mt</a:t>
          </a:r>
          <a:endParaRPr lang="en-ZA" sz="1600" b="1" dirty="0"/>
        </a:p>
      </cdr:txBody>
    </cdr:sp>
  </cdr:relSizeAnchor>
  <cdr:relSizeAnchor xmlns:cdr="http://schemas.openxmlformats.org/drawingml/2006/chartDrawing">
    <cdr:from>
      <cdr:x>4.95977E-7</cdr:x>
      <cdr:y>0.06522</cdr:y>
    </cdr:from>
    <cdr:to>
      <cdr:x>0.03198</cdr:x>
      <cdr:y>0.68448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961127" y="1177153"/>
          <a:ext cx="2051226" cy="1289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ZA" sz="1600" b="1" dirty="0" err="1" smtClean="0"/>
            <a:t>PGE+Au</a:t>
          </a:r>
          <a:r>
            <a:rPr lang="en-ZA" sz="1600" b="1" dirty="0" smtClean="0"/>
            <a:t> </a:t>
          </a:r>
          <a:r>
            <a:rPr lang="en-ZA" sz="1600" b="1" dirty="0"/>
            <a:t>resources,</a:t>
          </a:r>
          <a:r>
            <a:rPr lang="en-ZA" sz="1600" b="1" baseline="0" dirty="0"/>
            <a:t> t</a:t>
          </a:r>
          <a:endParaRPr lang="en-ZA" sz="1600" b="1" dirty="0"/>
        </a:p>
      </cdr:txBody>
    </cdr:sp>
  </cdr:relSizeAnchor>
  <cdr:relSizeAnchor xmlns:cdr="http://schemas.openxmlformats.org/drawingml/2006/chartDrawing">
    <cdr:from>
      <cdr:x>0.28571</cdr:x>
      <cdr:y>0.26087</cdr:y>
    </cdr:from>
    <cdr:to>
      <cdr:x>0.64286</cdr:x>
      <cdr:y>0.36308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1152128" y="864096"/>
          <a:ext cx="144016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Merensky Reef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0.26786</cdr:x>
      <cdr:y>0.08696</cdr:y>
    </cdr:from>
    <cdr:to>
      <cdr:x>0.625</cdr:x>
      <cdr:y>0.18917</cdr:y>
    </cdr:to>
    <cdr:sp macro="" textlink="">
      <cdr:nvSpPr>
        <cdr:cNvPr id="5" name="TextBox 6"/>
        <cdr:cNvSpPr txBox="1"/>
      </cdr:nvSpPr>
      <cdr:spPr>
        <a:xfrm xmlns:a="http://schemas.openxmlformats.org/drawingml/2006/main">
          <a:off x="1080120" y="288032"/>
          <a:ext cx="144016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UG2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0.30357</cdr:x>
      <cdr:y>0.47826</cdr:y>
    </cdr:from>
    <cdr:to>
      <cdr:x>0.58929</cdr:x>
      <cdr:y>0.58047</cdr:y>
    </cdr:to>
    <cdr:sp macro="" textlink="">
      <cdr:nvSpPr>
        <cdr:cNvPr id="6" name="TextBox 6"/>
        <cdr:cNvSpPr txBox="1"/>
      </cdr:nvSpPr>
      <cdr:spPr>
        <a:xfrm xmlns:a="http://schemas.openxmlformats.org/drawingml/2006/main">
          <a:off x="1224136" y="1584176"/>
          <a:ext cx="115212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Great Dyke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0.27763</cdr:x>
      <cdr:y>0.60862</cdr:y>
    </cdr:from>
    <cdr:to>
      <cdr:x>0.49192</cdr:x>
      <cdr:y>0.71083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19509" y="2015976"/>
          <a:ext cx="864114" cy="3385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Platreef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0.30891</cdr:x>
      <cdr:y>0.68157</cdr:y>
    </cdr:from>
    <cdr:to>
      <cdr:x>0.54105</cdr:x>
      <cdr:y>0.78378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245645" y="2257603"/>
          <a:ext cx="936092" cy="3385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Sudbury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0.57481</cdr:x>
      <cdr:y>0.69881</cdr:y>
    </cdr:from>
    <cdr:to>
      <cdr:x>0.80696</cdr:x>
      <cdr:y>0.80102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317893" y="2314726"/>
          <a:ext cx="936133" cy="3385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Duluth</a:t>
          </a:r>
          <a:endParaRPr lang="en-ZA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0.38596</cdr:x>
      <cdr:y>0.91304</cdr:y>
    </cdr:from>
    <cdr:to>
      <cdr:x>0.82886</cdr:x>
      <cdr:y>0.99438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4176" y="3024336"/>
          <a:ext cx="1817825" cy="269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ZA" sz="1600" b="1" dirty="0"/>
            <a:t>Ni resources,</a:t>
          </a:r>
          <a:r>
            <a:rPr lang="en-ZA" sz="1600" b="1" baseline="0" dirty="0"/>
            <a:t> Mt</a:t>
          </a:r>
          <a:endParaRPr lang="en-ZA" sz="1600" b="1" dirty="0"/>
        </a:p>
      </cdr:txBody>
    </cdr:sp>
  </cdr:relSizeAnchor>
  <cdr:relSizeAnchor xmlns:cdr="http://schemas.openxmlformats.org/drawingml/2006/chartDrawing">
    <cdr:from>
      <cdr:x>0.01754</cdr:x>
      <cdr:y>0.15217</cdr:y>
    </cdr:from>
    <cdr:to>
      <cdr:x>0.07647</cdr:x>
      <cdr:y>0.72811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760916" y="1336980"/>
          <a:ext cx="1907724" cy="2418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ZA" sz="1600" b="1" dirty="0"/>
            <a:t>PGE resources,</a:t>
          </a:r>
          <a:r>
            <a:rPr lang="en-ZA" sz="1600" b="1" baseline="0" dirty="0"/>
            <a:t> t</a:t>
          </a:r>
          <a:endParaRPr lang="en-ZA" sz="1600" b="1" dirty="0"/>
        </a:p>
      </cdr:txBody>
    </cdr:sp>
  </cdr:relSizeAnchor>
  <cdr:relSizeAnchor xmlns:cdr="http://schemas.openxmlformats.org/drawingml/2006/chartDrawing">
    <cdr:from>
      <cdr:x>0.70175</cdr:x>
      <cdr:y>0.46415</cdr:y>
    </cdr:from>
    <cdr:to>
      <cdr:x>0.89474</cdr:x>
      <cdr:y>0.56636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2880320" y="1537429"/>
          <a:ext cx="79208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Norilsk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0.31579</cdr:x>
      <cdr:y>0.1087</cdr:y>
    </cdr:from>
    <cdr:to>
      <cdr:x>0.66667</cdr:x>
      <cdr:y>0.2109</cdr:y>
    </cdr:to>
    <cdr:sp macro="" textlink="">
      <cdr:nvSpPr>
        <cdr:cNvPr id="5" name="TextBox 6"/>
        <cdr:cNvSpPr txBox="1"/>
      </cdr:nvSpPr>
      <cdr:spPr>
        <a:xfrm xmlns:a="http://schemas.openxmlformats.org/drawingml/2006/main">
          <a:off x="1296144" y="360040"/>
          <a:ext cx="144016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UG2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0.42105</cdr:x>
      <cdr:y>0.23913</cdr:y>
    </cdr:from>
    <cdr:to>
      <cdr:x>0.77193</cdr:x>
      <cdr:y>0.34134</cdr:y>
    </cdr:to>
    <cdr:sp macro="" textlink="">
      <cdr:nvSpPr>
        <cdr:cNvPr id="6" name="TextBox 6"/>
        <cdr:cNvSpPr txBox="1"/>
      </cdr:nvSpPr>
      <cdr:spPr>
        <a:xfrm xmlns:a="http://schemas.openxmlformats.org/drawingml/2006/main">
          <a:off x="1728192" y="792088"/>
          <a:ext cx="144016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Merensky Reef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0.40351</cdr:x>
      <cdr:y>0.47826</cdr:y>
    </cdr:from>
    <cdr:to>
      <cdr:x>0.68421</cdr:x>
      <cdr:y>0.58047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656184" y="1584176"/>
          <a:ext cx="115212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Great Dyke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0.42105</cdr:x>
      <cdr:y>0.58377</cdr:y>
    </cdr:from>
    <cdr:to>
      <cdr:x>0.63158</cdr:x>
      <cdr:y>0.68598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728192" y="1933673"/>
          <a:ext cx="864096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Platreef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0.77193</cdr:x>
      <cdr:y>0.67391</cdr:y>
    </cdr:from>
    <cdr:to>
      <cdr:x>1</cdr:x>
      <cdr:y>0.77612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168352" y="2232248"/>
          <a:ext cx="936104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Sudbury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0.45614</cdr:x>
      <cdr:y>0.67391</cdr:y>
    </cdr:from>
    <cdr:to>
      <cdr:x>0.68421</cdr:x>
      <cdr:y>0.77612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872208" y="2232248"/>
          <a:ext cx="936104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Duluth</a:t>
          </a:r>
          <a:endParaRPr lang="en-ZA" sz="1600" dirty="0"/>
        </a:p>
      </cdr:txBody>
    </cdr:sp>
  </cdr:relSizeAnchor>
  <cdr:relSizeAnchor xmlns:cdr="http://schemas.openxmlformats.org/drawingml/2006/chartDrawing">
    <cdr:from>
      <cdr:x>0.50877</cdr:x>
      <cdr:y>0.73913</cdr:y>
    </cdr:from>
    <cdr:to>
      <cdr:x>0.73684</cdr:x>
      <cdr:y>0.84134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2088232" y="2448272"/>
          <a:ext cx="936104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 err="1"/>
            <a:t>Yilgarn</a:t>
          </a:r>
          <a:endParaRPr lang="en-ZA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42049-98A5-48A6-94A7-B86C5958CCC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27C74-F5F5-46D0-B62D-FFE96335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1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Отправной точкой</a:t>
            </a:r>
            <a:r>
              <a:rPr lang="ru-RU" baseline="0" dirty="0" smtClean="0"/>
              <a:t> нашего интереса к </a:t>
            </a:r>
            <a:r>
              <a:rPr lang="ru-RU" baseline="0" dirty="0" err="1" smtClean="0"/>
              <a:t>стратиформной</a:t>
            </a:r>
            <a:r>
              <a:rPr lang="ru-RU" baseline="0" dirty="0" smtClean="0"/>
              <a:t> меди была проблема высокой пропорции меди в норильских месторождениях и в северном лимбе </a:t>
            </a:r>
            <a:r>
              <a:rPr lang="ru-RU" baseline="0" dirty="0" err="1" smtClean="0"/>
              <a:t>Бушвелььда</a:t>
            </a:r>
            <a:r>
              <a:rPr lang="ru-RU" baseline="0" dirty="0" smtClean="0"/>
              <a:t>, изучением которых наш коллектив занимается.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9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Когда</a:t>
            </a:r>
            <a:r>
              <a:rPr lang="ru-RU" baseline="0" dirty="0" smtClean="0"/>
              <a:t> то богатейшее медное месторождение на земле, давшее около 4 млн т меди при среднем содержании около 18% в двадцатых годах прошлого века, далее снизившееся до около 7% меди. Драг металлы не учитывались так как концентрат транспортировался в </a:t>
            </a:r>
            <a:r>
              <a:rPr lang="ru-RU" baseline="0" dirty="0" err="1" smtClean="0"/>
              <a:t>бельгию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Сейчас новая фаза добычи с глубоких горизонтов, начата пару лет назад </a:t>
            </a:r>
            <a:r>
              <a:rPr lang="ru-RU" baseline="0" dirty="0" err="1" smtClean="0"/>
              <a:t>Айванхо</a:t>
            </a:r>
            <a:r>
              <a:rPr lang="ru-RU" baseline="0" dirty="0" smtClean="0"/>
              <a:t>. </a:t>
            </a:r>
            <a:r>
              <a:rPr lang="ru-RU" dirty="0" smtClean="0"/>
              <a:t>Бортовое содержание цинка 7  процентов с попутными медью свинцом серебром </a:t>
            </a:r>
            <a:r>
              <a:rPr lang="ru-RU" dirty="0" err="1" smtClean="0"/>
              <a:t>кобильтом</a:t>
            </a:r>
            <a:r>
              <a:rPr lang="ru-RU" dirty="0" smtClean="0"/>
              <a:t> и германием, запасы залежи 3.5 млн т цинка. Ранее расположение рудной залежи связывалось с тектонической зоной – разломом. Сейчас разведчики придерживаются модели Элизабет</a:t>
            </a:r>
            <a:r>
              <a:rPr lang="ru-RU" baseline="0" dirty="0" smtClean="0"/>
              <a:t> Тернер с соавторами (2018), которые предположили, что несогласия связаны с ростом карбонатного рифа и обрушением его склонов с образованием брекчии, которая ранее интерпретировалась как </a:t>
            </a:r>
            <a:r>
              <a:rPr lang="ru-RU" baseline="0" dirty="0" err="1" smtClean="0"/>
              <a:t>диапир</a:t>
            </a:r>
            <a:r>
              <a:rPr lang="ru-RU" baseline="0" dirty="0" smtClean="0"/>
              <a:t> (то что справа обозначено как интрузивная брекчия). Эти два разные модели показывают, насколько сложно бывает распознать стратиграфию в карбонат-</a:t>
            </a:r>
            <a:r>
              <a:rPr lang="ru-RU" baseline="0" dirty="0" err="1" smtClean="0"/>
              <a:t>эвапоритовых</a:t>
            </a:r>
            <a:r>
              <a:rPr lang="ru-RU" baseline="0" dirty="0" smtClean="0"/>
              <a:t> бассейнах, даже при высокой степени изученности. Для рудных тел предполагается, что медные залежи </a:t>
            </a:r>
            <a:r>
              <a:rPr lang="ru-RU" baseline="0" dirty="0" err="1" smtClean="0"/>
              <a:t>отклывались</a:t>
            </a:r>
            <a:r>
              <a:rPr lang="ru-RU" baseline="0" dirty="0" smtClean="0"/>
              <a:t> в </a:t>
            </a:r>
            <a:r>
              <a:rPr lang="ru-RU" baseline="0" dirty="0" smtClean="0"/>
              <a:t>проксимальной зоне </a:t>
            </a:r>
            <a:r>
              <a:rPr lang="ru-RU" baseline="0" dirty="0" smtClean="0"/>
              <a:t>инфильтрации рассолов, тогда как цинк и пирит формируются дистальные зоны.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47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2B25163-9CFD-173B-F357-F90FDC951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1F3B466F-9D55-BD2B-8BCC-2BB57B5CF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8DB7B3A0-02EC-5A65-CDA4-F35A705D9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Тогда как </a:t>
            </a:r>
            <a:r>
              <a:rPr lang="ru-RU" dirty="0" err="1" smtClean="0"/>
              <a:t>Кипуши</a:t>
            </a:r>
            <a:r>
              <a:rPr lang="ru-RU" dirty="0" smtClean="0"/>
              <a:t> известно более</a:t>
            </a:r>
            <a:r>
              <a:rPr lang="ru-RU" baseline="0" dirty="0" smtClean="0"/>
              <a:t> 100 лет и </a:t>
            </a:r>
            <a:r>
              <a:rPr lang="ru-RU" baseline="0" dirty="0" err="1" smtClean="0"/>
              <a:t>Айванхо</a:t>
            </a:r>
            <a:r>
              <a:rPr lang="ru-RU" baseline="0" dirty="0" smtClean="0"/>
              <a:t> только выкупило 62 % в партнерстве с государственным холдингом. В 250 км к западу в </a:t>
            </a:r>
            <a:r>
              <a:rPr lang="en-US" baseline="0" dirty="0" smtClean="0"/>
              <a:t>2008 </a:t>
            </a:r>
            <a:r>
              <a:rPr lang="ru-RU" baseline="0" dirty="0" smtClean="0"/>
              <a:t>году </a:t>
            </a:r>
            <a:r>
              <a:rPr lang="ru-RU" baseline="0" dirty="0" err="1" smtClean="0"/>
              <a:t>Айванхо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майнз</a:t>
            </a:r>
            <a:r>
              <a:rPr lang="ru-RU" baseline="0" dirty="0" smtClean="0"/>
              <a:t> открыло новое месторождение в обстановке, которая ранее считалась неблагоприятной – на самом краю бассейна. Открытие было сделано на основе компиляции данных по геологического картированию, </a:t>
            </a:r>
            <a:r>
              <a:rPr lang="ru-RU" baseline="0" dirty="0" err="1" smtClean="0"/>
              <a:t>литогеохимии</a:t>
            </a:r>
            <a:r>
              <a:rPr lang="ru-RU" baseline="0" dirty="0" smtClean="0"/>
              <a:t> и шлиховому опробованию, аэромагнитной съемка и радиометрия, а также последующее бурение. В результате выявлена огромная </a:t>
            </a:r>
            <a:r>
              <a:rPr lang="ru-RU" baseline="0" dirty="0" err="1" smtClean="0"/>
              <a:t>субгорзонтальная</a:t>
            </a:r>
            <a:r>
              <a:rPr lang="ru-RU" baseline="0" dirty="0" smtClean="0"/>
              <a:t> залежь мощностью 2-16 м с падением от 0 до 10 градусов и на глубине от 60 до 1200 м.</a:t>
            </a:r>
            <a:r>
              <a:rPr lang="en-US" baseline="0" dirty="0" smtClean="0"/>
              <a:t> </a:t>
            </a:r>
            <a:r>
              <a:rPr lang="ru-RU" baseline="0" dirty="0" smtClean="0"/>
              <a:t>По морфологии залежи </a:t>
            </a:r>
            <a:r>
              <a:rPr lang="ru-RU" baseline="0" dirty="0" err="1" smtClean="0"/>
              <a:t>Камоа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какула</a:t>
            </a:r>
            <a:r>
              <a:rPr lang="ru-RU" baseline="0" dirty="0" smtClean="0"/>
              <a:t> резко отличаются от других </a:t>
            </a:r>
            <a:r>
              <a:rPr lang="ru-RU" baseline="0" dirty="0" err="1" smtClean="0"/>
              <a:t>месторождеий</a:t>
            </a:r>
            <a:r>
              <a:rPr lang="ru-RU" baseline="0" dirty="0" smtClean="0"/>
              <a:t> в </a:t>
            </a:r>
            <a:r>
              <a:rPr lang="ru-RU" baseline="0" dirty="0" err="1" smtClean="0"/>
              <a:t>диамиктитах</a:t>
            </a:r>
            <a:r>
              <a:rPr lang="ru-RU" baseline="0" dirty="0" smtClean="0"/>
              <a:t> верхней </a:t>
            </a:r>
            <a:r>
              <a:rPr lang="ru-RU" baseline="0" dirty="0" smtClean="0"/>
              <a:t>части разреза – они </a:t>
            </a:r>
            <a:r>
              <a:rPr lang="ru-RU" baseline="0" dirty="0" err="1" smtClean="0"/>
              <a:t>прироучены</a:t>
            </a:r>
            <a:r>
              <a:rPr lang="ru-RU" baseline="0" dirty="0" smtClean="0"/>
              <a:t> к гидротермальным жилам, разломным зонам и </a:t>
            </a:r>
            <a:r>
              <a:rPr lang="ru-RU" baseline="0" dirty="0" err="1" smtClean="0"/>
              <a:t>брекчиевым</a:t>
            </a:r>
            <a:r>
              <a:rPr lang="ru-RU" baseline="0" dirty="0" smtClean="0"/>
              <a:t> трубкам.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097D0F6-E9D2-4571-1360-E1D99F793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B18EA-0F07-46EA-917D-E58392B1B6B4}" type="slidenum">
              <a:rPr lang="en-ZA" smtClean="0"/>
              <a:t>11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22936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61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None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Минерализация представлена халькопиритом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(at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Kamoa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халькозином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(at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Kakula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второстепенным борнитом. 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44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Зональность</a:t>
            </a:r>
            <a:r>
              <a:rPr lang="ru-RU" baseline="0" dirty="0" smtClean="0"/>
              <a:t> типична для всех месторождений мира, вне зависимости от природы </a:t>
            </a:r>
            <a:r>
              <a:rPr lang="ru-RU" baseline="0" dirty="0" err="1" smtClean="0"/>
              <a:t>редуцента</a:t>
            </a:r>
            <a:r>
              <a:rPr lang="ru-RU" baseline="0" dirty="0" smtClean="0"/>
              <a:t>. Это могут быть хлорит-содержащие или любые другие силикатные </a:t>
            </a:r>
            <a:r>
              <a:rPr lang="ru-RU" baseline="0" dirty="0" err="1" smtClean="0"/>
              <a:t>сероцветные</a:t>
            </a:r>
            <a:r>
              <a:rPr lang="ru-RU" baseline="0" dirty="0" smtClean="0"/>
              <a:t> породы, пирит и углеродистое или органическое вещество.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26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Две основные стадии </a:t>
            </a:r>
            <a:r>
              <a:rPr lang="ru-RU" dirty="0" err="1" smtClean="0"/>
              <a:t>сульфидообразования</a:t>
            </a:r>
            <a:r>
              <a:rPr lang="ru-RU" dirty="0" smtClean="0"/>
              <a:t>.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Диагенетические</a:t>
            </a:r>
            <a:r>
              <a:rPr lang="ru-RU" baseline="0" dirty="0" smtClean="0"/>
              <a:t> сульфиды представлены </a:t>
            </a:r>
            <a:r>
              <a:rPr lang="ru-RU" baseline="0" dirty="0" err="1" smtClean="0"/>
              <a:t>фрамбоидальны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сажистым</a:t>
            </a:r>
            <a:r>
              <a:rPr lang="ru-RU" baseline="0" dirty="0" smtClean="0"/>
              <a:t> пиритом. Во внешней зоне, </a:t>
            </a:r>
            <a:r>
              <a:rPr lang="ru-RU" baseline="0" dirty="0" err="1" smtClean="0"/>
              <a:t>фрамбоидальный</a:t>
            </a:r>
            <a:r>
              <a:rPr lang="ru-RU" baseline="0" dirty="0" smtClean="0"/>
              <a:t> пирит инкорпорирован  в крупнозернистый </a:t>
            </a:r>
            <a:r>
              <a:rPr lang="ru-RU" baseline="0" dirty="0" err="1" smtClean="0"/>
              <a:t>идиоморфный</a:t>
            </a:r>
            <a:r>
              <a:rPr lang="ru-RU" baseline="0" dirty="0" smtClean="0"/>
              <a:t>  пирит. В </a:t>
            </a:r>
            <a:r>
              <a:rPr lang="ru-RU" baseline="0" dirty="0" err="1" smtClean="0"/>
              <a:t>халькопиритовой</a:t>
            </a:r>
            <a:r>
              <a:rPr lang="ru-RU" baseline="0" dirty="0" smtClean="0"/>
              <a:t> зоне </a:t>
            </a:r>
            <a:r>
              <a:rPr lang="ru-RU" baseline="0" dirty="0" err="1" smtClean="0"/>
              <a:t>фрамбоиды</a:t>
            </a:r>
            <a:r>
              <a:rPr lang="ru-RU" baseline="0" dirty="0" smtClean="0"/>
              <a:t> замещаются халькопиритом, далее вниз по разрезу – борнитом и даже </a:t>
            </a:r>
            <a:r>
              <a:rPr lang="ru-RU" baseline="0" dirty="0" err="1" smtClean="0"/>
              <a:t>ковеллином</a:t>
            </a:r>
            <a:r>
              <a:rPr lang="ru-RU" baseline="0" dirty="0" smtClean="0"/>
              <a:t>, хотя халькозиновые </a:t>
            </a:r>
            <a:r>
              <a:rPr lang="ru-RU" baseline="0" dirty="0" err="1" smtClean="0"/>
              <a:t>фрамбоиды</a:t>
            </a:r>
            <a:r>
              <a:rPr lang="ru-RU" baseline="0" dirty="0" smtClean="0"/>
              <a:t> не описаны и мы их не встретили.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00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наложенный</a:t>
            </a:r>
            <a:r>
              <a:rPr lang="ru-RU" baseline="0" dirty="0" smtClean="0"/>
              <a:t> метасоматических генезис указывают структуры замещения обломочных силикатов и оксидов, особенно ярко проявляющиеся в обломках базитов с замещающимися реликтами титаномагнетита. При замещении очевидно одновременное отложение халькозина и гематита, что указывает на отложение халькозина в относительно окисленной обстановке. Каймы замещения и </a:t>
            </a:r>
            <a:r>
              <a:rPr lang="ru-RU" baseline="0" dirty="0" err="1" smtClean="0"/>
              <a:t>симплектиты</a:t>
            </a:r>
            <a:r>
              <a:rPr lang="ru-RU" baseline="0" dirty="0" smtClean="0"/>
              <a:t> говорят о неравновесном характере реакций и </a:t>
            </a:r>
            <a:r>
              <a:rPr lang="ru-RU" baseline="0" dirty="0" err="1" smtClean="0"/>
              <a:t>недостижении</a:t>
            </a:r>
            <a:r>
              <a:rPr lang="ru-RU" baseline="0" dirty="0" smtClean="0"/>
              <a:t> равновесия.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65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Сульфиды в каймах обломков говорят о </a:t>
            </a:r>
            <a:r>
              <a:rPr lang="ru-RU" dirty="0" err="1" smtClean="0"/>
              <a:t>синметаморфическом</a:t>
            </a:r>
            <a:r>
              <a:rPr lang="ru-RU" dirty="0" smtClean="0"/>
              <a:t> 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синдеформационном</a:t>
            </a:r>
            <a:r>
              <a:rPr lang="ru-RU" baseline="0" dirty="0" smtClean="0"/>
              <a:t> росте, часто в срастаниях с хлоритом, биотитом, полевым шпатом, кварцем и карбонатом. Проявление такой же зональности замещения халькопирит-борнит-халькозин говорят о </a:t>
            </a:r>
            <a:r>
              <a:rPr lang="ru-RU" baseline="0" dirty="0" err="1" smtClean="0"/>
              <a:t>постдеформационном</a:t>
            </a:r>
            <a:r>
              <a:rPr lang="ru-RU" baseline="0" dirty="0" smtClean="0"/>
              <a:t> образовании халькозина. Руды не обогащены кобальтом, однако, метакристаллы </a:t>
            </a:r>
            <a:r>
              <a:rPr lang="ru-RU" baseline="0" dirty="0" err="1" smtClean="0"/>
              <a:t>карролита</a:t>
            </a:r>
            <a:r>
              <a:rPr lang="en-US" baseline="0" dirty="0" smtClean="0"/>
              <a:t> CuCo2S4</a:t>
            </a:r>
            <a:r>
              <a:rPr lang="ru-RU" baseline="0" dirty="0" smtClean="0"/>
              <a:t>, кобальтина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CoAsS</a:t>
            </a:r>
            <a:r>
              <a:rPr lang="ru-RU" baseline="0" dirty="0" smtClean="0"/>
              <a:t> все же встречаются в составе поздних ассоциаций с марказитом, возможно как результат разложения последнего, менее устойчивого при меняющихся условиях.</a:t>
            </a:r>
          </a:p>
          <a:p>
            <a:endParaRPr lang="ru-RU" baseline="0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Pyrite stabilized at a wide temperature range (up to 400 °C) and under acidic-to-neutral conditions, whereas marcasite is only stable at lower temperatures (below 240 °C) and in low-pH environments (typically pH &lt; 5) (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Murowchick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Barnes, 1986,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Murowchick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1992). Marcasite is metastable and often transitions to pyrite due to physicochemical changes and replacement processes (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Murowchick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1992, Yao et al., 2020). 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08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Второй вариант более соответствует наблюдаемым ассоциациям. </a:t>
            </a:r>
            <a:r>
              <a:rPr lang="ru-RU" dirty="0" smtClean="0"/>
              <a:t>Казалось бы, Схожая </a:t>
            </a:r>
            <a:r>
              <a:rPr lang="ru-RU" dirty="0" smtClean="0"/>
              <a:t>картина замещения наблюдается в некоторых типах норильских массивных руд, где первичный халькопирит замещается борнитом и далее халькозином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35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Sedimentary rocks have highly variable </a:t>
            </a:r>
            <a:r>
              <a:rPr lang="el-GR" dirty="0"/>
              <a:t>δ34</a:t>
            </a:r>
            <a:r>
              <a:rPr lang="en-US" dirty="0"/>
              <a:t>S due to biologically mediated reduction of sulfate to sulfide, which causes large mass fractionation in </a:t>
            </a:r>
            <a:r>
              <a:rPr lang="el-GR" dirty="0"/>
              <a:t>δ34</a:t>
            </a:r>
            <a:r>
              <a:rPr lang="en-US" dirty="0"/>
              <a:t>S sulfur isotope value.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B18EA-0F07-46EA-917D-E58392B1B6B4}" type="slidenum">
              <a:rPr lang="en-ZA" smtClean="0"/>
              <a:t>19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166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 По идее, магматические месторождения связанные с магмами мантийного заложения должны быть обогащены никелем и платиноидами, а не столько медью. </a:t>
            </a:r>
            <a:r>
              <a:rPr lang="ru-RU" baseline="0" dirty="0" smtClean="0"/>
              <a:t>Кларк никеля в коре 58-80 </a:t>
            </a:r>
            <a:r>
              <a:rPr lang="ru-RU" baseline="0" dirty="0" err="1" smtClean="0"/>
              <a:t>гт</a:t>
            </a:r>
            <a:r>
              <a:rPr lang="ru-RU" baseline="0" dirty="0" smtClean="0"/>
              <a:t>, меди – 47 </a:t>
            </a:r>
            <a:r>
              <a:rPr lang="ru-RU" baseline="0" dirty="0" err="1" smtClean="0"/>
              <a:t>г.т</a:t>
            </a:r>
            <a:r>
              <a:rPr lang="ru-RU" baseline="0" dirty="0" smtClean="0"/>
              <a:t>, в мантии – до 2000 </a:t>
            </a:r>
            <a:r>
              <a:rPr lang="ru-RU" baseline="0" dirty="0" err="1" smtClean="0"/>
              <a:t>гт</a:t>
            </a:r>
            <a:r>
              <a:rPr lang="ru-RU" baseline="0" dirty="0" smtClean="0"/>
              <a:t> никеля,  и до 30 </a:t>
            </a:r>
            <a:r>
              <a:rPr lang="ru-RU" baseline="0" dirty="0" err="1" smtClean="0"/>
              <a:t>гт</a:t>
            </a:r>
            <a:r>
              <a:rPr lang="ru-RU" baseline="0" dirty="0" smtClean="0"/>
              <a:t> меди.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Эта </a:t>
            </a:r>
            <a:r>
              <a:rPr lang="ru-RU" baseline="0" dirty="0" smtClean="0"/>
              <a:t>закономерность выдерживается для таких месторождений как никелевые в зеленокаменных поясах и </a:t>
            </a:r>
            <a:r>
              <a:rPr lang="ru-RU" baseline="0" dirty="0" err="1" smtClean="0"/>
              <a:t>коматиитовых</a:t>
            </a:r>
            <a:r>
              <a:rPr lang="ru-RU" baseline="0" dirty="0" smtClean="0"/>
              <a:t> разрезах, </a:t>
            </a:r>
            <a:r>
              <a:rPr lang="ru-RU" baseline="0" dirty="0" err="1" smtClean="0"/>
              <a:t>Джинчуань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Возис-Бэй</a:t>
            </a:r>
            <a:r>
              <a:rPr lang="ru-RU" baseline="0" dirty="0" smtClean="0"/>
              <a:t>. Норильские месторождения же, являются гигантскими объектами по меди. В </a:t>
            </a:r>
            <a:r>
              <a:rPr lang="ru-RU" baseline="0" dirty="0" err="1" smtClean="0"/>
              <a:t>Бушвельде</a:t>
            </a:r>
            <a:r>
              <a:rPr lang="ru-RU" baseline="0" dirty="0" smtClean="0"/>
              <a:t> контактовые рудные тела обогащены медью относительно </a:t>
            </a:r>
            <a:r>
              <a:rPr lang="ru-RU" baseline="0" dirty="0" err="1" smtClean="0"/>
              <a:t>платинометальных</a:t>
            </a:r>
            <a:r>
              <a:rPr lang="ru-RU" baseline="0" dirty="0" smtClean="0"/>
              <a:t> рифов.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Известно</a:t>
            </a:r>
            <a:r>
              <a:rPr lang="ru-RU" baseline="0" dirty="0" smtClean="0"/>
              <a:t>, что </a:t>
            </a:r>
            <a:r>
              <a:rPr lang="ru-RU" baseline="0" dirty="0" err="1" smtClean="0"/>
              <a:t>стратиформные</a:t>
            </a:r>
            <a:r>
              <a:rPr lang="ru-RU" baseline="0" dirty="0" smtClean="0"/>
              <a:t> месторождения меди связаны с </a:t>
            </a:r>
            <a:r>
              <a:rPr lang="ru-RU" baseline="0" dirty="0" err="1" smtClean="0"/>
              <a:t>эвапоритовыми</a:t>
            </a:r>
            <a:r>
              <a:rPr lang="ru-RU" baseline="0" dirty="0" smtClean="0"/>
              <a:t> бассейнами, а те магматические месторождения которые локализованы в </a:t>
            </a:r>
            <a:r>
              <a:rPr lang="ru-RU" baseline="0" dirty="0" err="1" smtClean="0"/>
              <a:t>эвапоритовых</a:t>
            </a:r>
            <a:r>
              <a:rPr lang="ru-RU" baseline="0" dirty="0" smtClean="0"/>
              <a:t> толщах отличаются повышенной медью. Норильские интрузивы локализованы в девонских </a:t>
            </a:r>
            <a:r>
              <a:rPr lang="ru-RU" baseline="0" dirty="0" err="1" smtClean="0"/>
              <a:t>эвапоритах</a:t>
            </a:r>
            <a:r>
              <a:rPr lang="ru-RU" baseline="0" dirty="0" smtClean="0"/>
              <a:t>. А крупнейшие месторождения </a:t>
            </a:r>
            <a:r>
              <a:rPr lang="ru-RU" baseline="0" dirty="0" err="1" smtClean="0"/>
              <a:t>Платрифа</a:t>
            </a:r>
            <a:r>
              <a:rPr lang="ru-RU" baseline="0" dirty="0" smtClean="0"/>
              <a:t> с контактовым типом минерализации также залегают во вмещающих </a:t>
            </a:r>
            <a:r>
              <a:rPr lang="ru-RU" baseline="0" dirty="0" err="1" smtClean="0"/>
              <a:t>палеопротерозойских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эвапоритах</a:t>
            </a:r>
            <a:r>
              <a:rPr lang="ru-RU" baseline="0" dirty="0" smtClean="0"/>
              <a:t> и заимствовали из них серу.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связи с эти возникает вопрос о возможном заимствовании меди из вмещающих </a:t>
            </a:r>
            <a:r>
              <a:rPr lang="ru-RU" baseline="0" dirty="0" err="1" smtClean="0"/>
              <a:t>эвапоритов</a:t>
            </a:r>
            <a:r>
              <a:rPr lang="ru-RU" baseline="0" dirty="0" smtClean="0"/>
              <a:t>,</a:t>
            </a:r>
            <a:r>
              <a:rPr lang="en-US" baseline="0" dirty="0" smtClean="0"/>
              <a:t> </a:t>
            </a:r>
            <a:r>
              <a:rPr lang="ru-RU" baseline="0" dirty="0" smtClean="0"/>
              <a:t> которые поставляют медь для </a:t>
            </a:r>
            <a:r>
              <a:rPr lang="ru-RU" baseline="0" dirty="0" err="1" smtClean="0"/>
              <a:t>стратиформных</a:t>
            </a:r>
            <a:r>
              <a:rPr lang="ru-RU" baseline="0" dirty="0" smtClean="0"/>
              <a:t> залежей. </a:t>
            </a:r>
            <a:r>
              <a:rPr lang="ru-RU" baseline="0" dirty="0" err="1" smtClean="0"/>
              <a:t>Стратиформные</a:t>
            </a:r>
            <a:r>
              <a:rPr lang="ru-RU" baseline="0" dirty="0" smtClean="0"/>
              <a:t> месторождения меди, более древние по возрасту чем магм провинции, известных  в </a:t>
            </a:r>
            <a:r>
              <a:rPr lang="ru-RU" baseline="0" dirty="0" err="1" smtClean="0"/>
              <a:t>неопротерозойских</a:t>
            </a:r>
            <a:r>
              <a:rPr lang="ru-RU" baseline="0" dirty="0" smtClean="0"/>
              <a:t> разрезах Сибирской платформы – </a:t>
            </a:r>
            <a:r>
              <a:rPr lang="ru-RU" baseline="0" dirty="0" err="1" smtClean="0"/>
              <a:t>Сухарихинское</a:t>
            </a:r>
            <a:r>
              <a:rPr lang="ru-RU" baseline="0" dirty="0" smtClean="0"/>
              <a:t>, и </a:t>
            </a:r>
            <a:r>
              <a:rPr lang="ru-RU" baseline="0" dirty="0" err="1" smtClean="0"/>
              <a:t>палеопротерозое</a:t>
            </a:r>
            <a:r>
              <a:rPr lang="ru-RU" baseline="0" dirty="0" smtClean="0"/>
              <a:t> плиты Калахари или </a:t>
            </a:r>
            <a:r>
              <a:rPr lang="ru-RU" baseline="0" dirty="0" err="1" smtClean="0"/>
              <a:t>кратона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Каапвааль</a:t>
            </a:r>
            <a:r>
              <a:rPr lang="ru-RU" baseline="0" dirty="0" smtClean="0"/>
              <a:t> – медистые песчаники свиты </a:t>
            </a:r>
            <a:r>
              <a:rPr lang="ru-RU" baseline="0" dirty="0" err="1" smtClean="0"/>
              <a:t>Дойчланд</a:t>
            </a:r>
            <a:r>
              <a:rPr lang="ru-RU" baseline="0" dirty="0" smtClean="0"/>
              <a:t>.</a:t>
            </a:r>
            <a:endParaRPr lang="ru-RU" dirty="0" smtClean="0"/>
          </a:p>
          <a:p>
            <a:r>
              <a:rPr lang="ru-RU" dirty="0" smtClean="0"/>
              <a:t>,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Схематический поперечный разрез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внутрикратонного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гидрологически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замкнутого бассейна, типичного для бассейнов, в которых находятся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гигантскиеи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сверхгигантские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осадочные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стратиформные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меднорудные месторождения. Дно бассейна покрыто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синрифтовыми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красноцветными отложениями и небольшим количеством бимодальных вулканических пород. Трансгрессивно поверх этой красноцветной последовательности залегают морские песчаники, алевриты и сланцы, которые местами могут быть богаты органическими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веществами.Эта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силикокластическая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последовательность постепенно переходит вверх в морские карбонаты, содержащие мощную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эвапоритовую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последовательность. В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большинствепродуктивных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бассейнов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эвапориты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содержат значительное количество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галита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и, возможно, эволюционировали в соли магния и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калия.Верхняя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часть бассейна содержит мелководные морские и континентальные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силикокластические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отложения. Общая толщина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осадочнойпоследовательности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может варьироваться от нескольких до более чем 10 км. Осадочная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стратиформная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меднорудная система состоит из остаточных рассолов или рассолов от растворения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эвапоритов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которые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перемещаютсявниз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базальную, окисленную красноцветную последовательность. Тепло от захоронения и, в некоторых случаях, высокий тепловой поток и/или магматическая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активностьинициируют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конвекцию этих сильносоленых рассолов, способных выщелачивать металлы как из красноцветных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отложений,так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из фундамента. Окисленные, богатые металлами рассолы циркулируют вверх к верхней части красноцветной последовательности, где они сталкиваются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сбогатыми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органическими веществами отложениями, которые обеспечивают восстановители, необходимые для осаждения сульфидов меди. Жидкости также могут использовать структуру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разломоввнутри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бассейна для выхода на более высокие уровни и осаждения сульфидов при столкновении со значительными зонами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либона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месте, либо подвижных (природный газ, нефть) восстановителей.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Эвапоритовые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пласты обеспечивают эффективную верхнюю герметизацию гидрологической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системы,в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то время как сами края бассейна обеспечивают боковое сдерживание.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7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Стратиформные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месторожения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осадочных разрезах вмещают около 20 % мировых запасов меди являются одними из основных источников кобальта и серебра.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Стратиформная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медь приурочена к обломочным и карбонатным отложениям в пределах крупных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интраконтинентальных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часто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рифтогенных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осадочных бассейнов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Размер бассейна, очевидно, связан с объемом запасов.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Супергигантские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SHSC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месторождения с более чем 20 млн. т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известны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четырех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бассейнах: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палеопротерозойском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Кодаро-Удоканском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неопротерозойском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Центрально-Африканском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Катангском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Медном Поясе, каменноугольном бассейне Чу-Сарысу и пермском Центрально-Европейском бассейне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Цехштейна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 этом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катангские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месторождения в целом отвечают примерно за половину мировых ресурсов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стратиформной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меди, составляющих около 310 млн. 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показано, что возраст минерализации охватывает более протяженные отрезки времени и моложе возраста вмещающих пород. Это установлено для большинства месторождений – на многих из них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стратиформной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минерализацией ассоциируют секущие тела, часто иного состава, обогащенные полиметаллами или ураном, для которых отчетливо устанавливает структурный контроль.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82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Pan-African Orogeny occurring between ~870 Ma to ~500 Ma, resulting in the formation of several mobile belts, which surrounded the older cratons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B18EA-0F07-46EA-917D-E58392B1B6B4}" type="slidenum">
              <a:rPr lang="en-ZA" smtClean="0"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84155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Регион подразделяется на внешнюю </a:t>
            </a:r>
            <a:r>
              <a:rPr lang="ru-RU" dirty="0" smtClean="0"/>
              <a:t>дугу или пояс </a:t>
            </a:r>
            <a:r>
              <a:rPr lang="ru-RU" dirty="0"/>
              <a:t>складок и надвигов к югу граничащую с областью куполов, далее сменяющуюся </a:t>
            </a:r>
            <a:r>
              <a:rPr lang="ru-RU" dirty="0" err="1"/>
              <a:t>синклинорным</a:t>
            </a:r>
            <a:r>
              <a:rPr lang="ru-RU" dirty="0"/>
              <a:t> внутренним поясом. К северу пояс складок и надвигов граничит с областью </a:t>
            </a:r>
            <a:r>
              <a:rPr lang="ru-RU" dirty="0" err="1"/>
              <a:t>форланда</a:t>
            </a:r>
            <a:r>
              <a:rPr lang="ru-RU" dirty="0"/>
              <a:t> бассейна. Как видно, основные месторождения сконцентрированы в центральной части пояса и находятся в Конго, тогда как месторождения Замбии </a:t>
            </a:r>
            <a:r>
              <a:rPr lang="ru-RU" dirty="0" err="1"/>
              <a:t>находся</a:t>
            </a:r>
            <a:r>
              <a:rPr lang="ru-RU" dirty="0"/>
              <a:t> в ином </a:t>
            </a:r>
            <a:r>
              <a:rPr lang="ru-RU" dirty="0" smtClean="0"/>
              <a:t>следующем</a:t>
            </a:r>
            <a:r>
              <a:rPr lang="ru-RU" baseline="0" dirty="0" smtClean="0"/>
              <a:t> поясе</a:t>
            </a:r>
            <a:r>
              <a:rPr lang="ru-RU" dirty="0" smtClean="0"/>
              <a:t> </a:t>
            </a:r>
            <a:r>
              <a:rPr lang="ru-RU" dirty="0"/>
              <a:t>и большей частью </a:t>
            </a:r>
            <a:r>
              <a:rPr lang="ru-RU" dirty="0" err="1"/>
              <a:t>прирочены</a:t>
            </a:r>
            <a:r>
              <a:rPr lang="ru-RU" dirty="0"/>
              <a:t> в площадям вблизи </a:t>
            </a:r>
            <a:r>
              <a:rPr lang="ru-RU" dirty="0" err="1"/>
              <a:t>гранито</a:t>
            </a:r>
            <a:r>
              <a:rPr lang="ru-RU" dirty="0"/>
              <a:t>-гнейсовых куполов, которые не столько развиты и не выходят на поверхность в поясе складок и надвигов.</a:t>
            </a:r>
          </a:p>
          <a:p>
            <a:r>
              <a:rPr lang="ru-RU" dirty="0"/>
              <a:t>Исторически сложилось что эти две разные области изучались разными геологическими школами. Замбия, которая называлась Северная Родезия, была протекторатом Великобритании, основанным </a:t>
            </a:r>
            <a:r>
              <a:rPr lang="ru-RU" dirty="0" err="1"/>
              <a:t>Сесилем</a:t>
            </a:r>
            <a:r>
              <a:rPr lang="ru-RU" dirty="0"/>
              <a:t> </a:t>
            </a:r>
            <a:r>
              <a:rPr lang="ru-RU" dirty="0" err="1" smtClean="0"/>
              <a:t>Родсом</a:t>
            </a:r>
            <a:r>
              <a:rPr lang="ru-RU" dirty="0" smtClean="0"/>
              <a:t> и названным в его честь. </a:t>
            </a:r>
            <a:r>
              <a:rPr lang="ru-RU" dirty="0"/>
              <a:t>Страна получила независимость в 1964 и стала </a:t>
            </a:r>
            <a:r>
              <a:rPr lang="ru-RU" dirty="0" smtClean="0"/>
              <a:t>называться </a:t>
            </a:r>
            <a:r>
              <a:rPr lang="ru-RU" dirty="0"/>
              <a:t>Замбией, вся геологическая литература была англоязычной, так как велась добыча меди с конца 19 века. Напротив, Конго, исторически было разделено на французскую и бельгийскую колонии, которые после независимости стали называться Республика Конго и ДРК, бывшая бельгийская колония Заир.  Вся геологическая литература, как например, знаменитая монография Мендельсона, написана на </a:t>
            </a:r>
            <a:r>
              <a:rPr lang="ru-RU" dirty="0" err="1"/>
              <a:t>французком</a:t>
            </a:r>
            <a:r>
              <a:rPr lang="ru-RU" dirty="0"/>
              <a:t> языке. Более того, для того чтобы сопоставить карты и стратиграфию этих соседних стран была создана специальная комиссия в конце 90-х годов, которая потратила на это годы.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46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результате, современная стратиграфия выглядит так. </a:t>
            </a:r>
            <a:r>
              <a:rPr lang="ru-RU" dirty="0" err="1"/>
              <a:t>Неопротерозойские</a:t>
            </a:r>
            <a:r>
              <a:rPr lang="ru-RU" dirty="0"/>
              <a:t> отложения подразделяются на три группы – Роан, </a:t>
            </a:r>
            <a:r>
              <a:rPr lang="ru-RU" dirty="0" err="1"/>
              <a:t>Нгуба</a:t>
            </a:r>
            <a:r>
              <a:rPr lang="ru-RU" dirty="0"/>
              <a:t> и </a:t>
            </a:r>
            <a:r>
              <a:rPr lang="ru-RU" dirty="0" err="1"/>
              <a:t>Кунделунгу</a:t>
            </a:r>
            <a:r>
              <a:rPr lang="ru-RU" dirty="0"/>
              <a:t>. Их отложение происходил в период с 800 до 500 млн лет на эродированной поверхности </a:t>
            </a:r>
            <a:r>
              <a:rPr lang="ru-RU" dirty="0" err="1"/>
              <a:t>архейско</a:t>
            </a:r>
            <a:r>
              <a:rPr lang="ru-RU" dirty="0"/>
              <a:t>-протерозойского фундамента. </a:t>
            </a:r>
            <a:r>
              <a:rPr lang="ru-RU" dirty="0" smtClean="0"/>
              <a:t>Нижняя группа </a:t>
            </a:r>
            <a:r>
              <a:rPr lang="ru-RU" dirty="0" err="1" smtClean="0"/>
              <a:t>Роан</a:t>
            </a:r>
            <a:r>
              <a:rPr lang="ru-RU" dirty="0" smtClean="0"/>
              <a:t> </a:t>
            </a:r>
            <a:r>
              <a:rPr lang="ru-RU" dirty="0"/>
              <a:t>является </a:t>
            </a:r>
            <a:r>
              <a:rPr lang="ru-RU" dirty="0" err="1"/>
              <a:t>эвапоритовой</a:t>
            </a:r>
            <a:r>
              <a:rPr lang="ru-RU" dirty="0"/>
              <a:t> толщей мелководного бассейна. </a:t>
            </a:r>
          </a:p>
          <a:p>
            <a:r>
              <a:rPr lang="ru-RU" dirty="0"/>
              <a:t>Основными маркирующими горизонтами является </a:t>
            </a:r>
            <a:r>
              <a:rPr lang="ru-RU" dirty="0" err="1"/>
              <a:t>Мвяша</a:t>
            </a:r>
            <a:r>
              <a:rPr lang="ru-RU" dirty="0"/>
              <a:t> – красноцветная толща песчаников и аргиллитов и перекрывающие ее Гранд Конгломерат в основании </a:t>
            </a:r>
            <a:r>
              <a:rPr lang="ru-RU" dirty="0" err="1"/>
              <a:t>Нгуба</a:t>
            </a:r>
            <a:r>
              <a:rPr lang="ru-RU" dirty="0"/>
              <a:t>. </a:t>
            </a:r>
            <a:r>
              <a:rPr lang="ru-RU" dirty="0" err="1"/>
              <a:t>Диамиктиты</a:t>
            </a:r>
            <a:r>
              <a:rPr lang="ru-RU" dirty="0"/>
              <a:t> являются гляциальными отложениями </a:t>
            </a:r>
            <a:r>
              <a:rPr lang="ru-RU" dirty="0" err="1"/>
              <a:t>стуртского</a:t>
            </a:r>
            <a:r>
              <a:rPr lang="ru-RU" dirty="0"/>
              <a:t> </a:t>
            </a:r>
            <a:r>
              <a:rPr lang="ru-RU" dirty="0" err="1"/>
              <a:t>оледенеия</a:t>
            </a:r>
            <a:r>
              <a:rPr lang="ru-RU" dirty="0"/>
              <a:t>, предполагаемая </a:t>
            </a:r>
            <a:r>
              <a:rPr lang="ru-RU" dirty="0" err="1"/>
              <a:t>сноу</a:t>
            </a:r>
            <a:r>
              <a:rPr lang="ru-RU" dirty="0"/>
              <a:t> бол </a:t>
            </a:r>
            <a:r>
              <a:rPr lang="ru-RU" dirty="0" err="1"/>
              <a:t>еф</a:t>
            </a:r>
            <a:r>
              <a:rPr lang="ru-RU" dirty="0"/>
              <a:t>. Гляциальные </a:t>
            </a:r>
            <a:r>
              <a:rPr lang="ru-RU" dirty="0" err="1"/>
              <a:t>диамиктиты</a:t>
            </a:r>
            <a:r>
              <a:rPr lang="ru-RU" dirty="0"/>
              <a:t> этой толщи, также как и более молодых </a:t>
            </a:r>
            <a:r>
              <a:rPr lang="ru-RU" dirty="0" err="1"/>
              <a:t>диамиктитов</a:t>
            </a:r>
            <a:r>
              <a:rPr lang="ru-RU" dirty="0"/>
              <a:t> Петит </a:t>
            </a:r>
            <a:r>
              <a:rPr lang="ru-RU" dirty="0" err="1"/>
              <a:t>Конголомерат</a:t>
            </a:r>
            <a:r>
              <a:rPr lang="ru-RU" dirty="0"/>
              <a:t> в основании группы </a:t>
            </a:r>
            <a:r>
              <a:rPr lang="ru-RU" dirty="0" err="1"/>
              <a:t>Кунделунгу</a:t>
            </a:r>
            <a:r>
              <a:rPr lang="ru-RU" dirty="0"/>
              <a:t>, перекрываются венчающими карбонатами.</a:t>
            </a:r>
          </a:p>
          <a:p>
            <a:r>
              <a:rPr lang="ru-RU" dirty="0"/>
              <a:t>В конголезском поясе основным рудовмещающим </a:t>
            </a:r>
            <a:r>
              <a:rPr lang="ru-RU" dirty="0" err="1"/>
              <a:t>горзонтом</a:t>
            </a:r>
            <a:r>
              <a:rPr lang="ru-RU" dirty="0"/>
              <a:t> считалась подгруппа </a:t>
            </a:r>
            <a:r>
              <a:rPr lang="ru-RU" dirty="0" err="1"/>
              <a:t>Майнс</a:t>
            </a:r>
            <a:r>
              <a:rPr lang="ru-RU" dirty="0"/>
              <a:t> в Нижнем </a:t>
            </a:r>
            <a:r>
              <a:rPr lang="ru-RU" dirty="0" err="1"/>
              <a:t>Роан</a:t>
            </a:r>
            <a:r>
              <a:rPr lang="ru-RU" dirty="0" smtClean="0"/>
              <a:t>. Я прошу простить мне многочисленные англоязычные вставки в презентации, думаю это хорошая тренировка в чтении названий,</a:t>
            </a:r>
            <a:r>
              <a:rPr lang="ru-RU" baseline="0" dirty="0" smtClean="0"/>
              <a:t> которые на русском порой звучат неузнаваемо, как например </a:t>
            </a:r>
            <a:r>
              <a:rPr lang="ru-RU" baseline="0" dirty="0" err="1" smtClean="0"/>
              <a:t>Стурсткое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Мариноанское</a:t>
            </a:r>
            <a:r>
              <a:rPr lang="ru-RU" baseline="0" dirty="0" smtClean="0"/>
              <a:t> оледенение. Кроме того, это большая удача, что современная стратиграфия основана на английской транскрипции названий, а не на французской, которая используется в Конго. Французские термины сложно произносить без знания языка – например нижняя </a:t>
            </a:r>
            <a:r>
              <a:rPr lang="ru-RU" baseline="0" dirty="0" err="1" smtClean="0"/>
              <a:t>субгруппа</a:t>
            </a:r>
            <a:r>
              <a:rPr lang="ru-RU" baseline="0" dirty="0" smtClean="0"/>
              <a:t> в группе </a:t>
            </a:r>
            <a:r>
              <a:rPr lang="ru-RU" baseline="0" dirty="0" err="1" smtClean="0"/>
              <a:t>Роан</a:t>
            </a:r>
            <a:r>
              <a:rPr lang="ru-RU" baseline="0" dirty="0" smtClean="0"/>
              <a:t> – это </a:t>
            </a:r>
            <a:r>
              <a:rPr lang="ru-RU" dirty="0" smtClean="0"/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Roches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Argilo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Talqueuses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ROH-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shuh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ar-jee-loh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kuh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-ZUH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аргиллит-тальковые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породы, что 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английски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 звучало как всего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навсего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talc argillite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9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Этот слайд любезно разрешен к использованию Робертом </a:t>
            </a:r>
            <a:r>
              <a:rPr lang="ru-RU" dirty="0" err="1" smtClean="0"/>
              <a:t>Каэмба</a:t>
            </a:r>
            <a:r>
              <a:rPr lang="ru-RU" dirty="0" smtClean="0"/>
              <a:t>,</a:t>
            </a:r>
            <a:r>
              <a:rPr lang="ru-RU" baseline="0" dirty="0" smtClean="0"/>
              <a:t> у которого я была руководителем диплома, но возможно научилась у него большему, чем он у меня</a:t>
            </a:r>
            <a:r>
              <a:rPr lang="ru-RU" dirty="0" smtClean="0"/>
              <a:t>. </a:t>
            </a:r>
            <a:r>
              <a:rPr lang="ru-RU" dirty="0"/>
              <a:t>Минерализация отмечена красным, видно что она не поднимается в разрезе выше середины </a:t>
            </a:r>
            <a:r>
              <a:rPr lang="ru-RU" dirty="0" err="1"/>
              <a:t>Нгуба</a:t>
            </a:r>
            <a:r>
              <a:rPr lang="ru-RU" dirty="0"/>
              <a:t>, однако ниже она проявлена на самых разных стратиграфических уровнях от пород фундамента, как например на </a:t>
            </a:r>
            <a:r>
              <a:rPr lang="ru-RU" dirty="0" err="1"/>
              <a:t>Лумване</a:t>
            </a:r>
            <a:r>
              <a:rPr lang="ru-RU" dirty="0"/>
              <a:t>, до венчающих карбонатов </a:t>
            </a:r>
            <a:r>
              <a:rPr lang="ru-RU" dirty="0" err="1" smtClean="0"/>
              <a:t>Нгуба</a:t>
            </a:r>
            <a:r>
              <a:rPr lang="ru-RU" dirty="0" smtClean="0"/>
              <a:t> </a:t>
            </a:r>
            <a:r>
              <a:rPr lang="ru-RU" dirty="0"/>
              <a:t>как на </a:t>
            </a:r>
            <a:r>
              <a:rPr lang="ru-RU" dirty="0" err="1"/>
              <a:t>Кипуши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13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Робертом собраны данные по запасам и уровню локализации </a:t>
            </a:r>
            <a:r>
              <a:rPr lang="ru-RU" dirty="0" err="1" smtClean="0"/>
              <a:t>оруденения</a:t>
            </a:r>
            <a:r>
              <a:rPr lang="ru-RU" dirty="0" smtClean="0"/>
              <a:t>.  Прежде чем</a:t>
            </a:r>
            <a:r>
              <a:rPr lang="ru-RU" baseline="0" dirty="0" smtClean="0"/>
              <a:t> мы перейдем к объекту исследования, месторождению </a:t>
            </a:r>
            <a:r>
              <a:rPr lang="ru-RU" baseline="0" dirty="0" err="1" smtClean="0"/>
              <a:t>камоа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какула</a:t>
            </a:r>
            <a:r>
              <a:rPr lang="ru-RU" baseline="0" dirty="0" smtClean="0"/>
              <a:t> на самой западной окраине </a:t>
            </a:r>
            <a:r>
              <a:rPr lang="ru-RU" baseline="0" dirty="0" err="1" smtClean="0"/>
              <a:t>Луфилийской</a:t>
            </a:r>
            <a:r>
              <a:rPr lang="ru-RU" baseline="0" dirty="0" smtClean="0"/>
              <a:t> дуги, хочется отметить широкую распространенность секущих залежей наряду со </a:t>
            </a:r>
            <a:r>
              <a:rPr lang="ru-RU" baseline="0" dirty="0" err="1" smtClean="0"/>
              <a:t>стратиформными</a:t>
            </a:r>
            <a:r>
              <a:rPr lang="ru-RU" baseline="0" dirty="0" smtClean="0"/>
              <a:t>. Наиболее известным является месторождение </a:t>
            </a:r>
            <a:r>
              <a:rPr lang="ru-RU" baseline="0" dirty="0" err="1" smtClean="0"/>
              <a:t>Кипуши</a:t>
            </a:r>
            <a:r>
              <a:rPr lang="ru-RU" baseline="0" dirty="0" smtClean="0"/>
              <a:t>, которое частично находится в Замбии, частично в Конго. Конголезская часть принадлежит </a:t>
            </a:r>
            <a:r>
              <a:rPr lang="ru-RU" baseline="0" dirty="0" err="1" smtClean="0"/>
              <a:t>Ийванхо</a:t>
            </a:r>
            <a:r>
              <a:rPr lang="ru-RU" baseline="0" dirty="0" smtClean="0"/>
              <a:t> Майн, которые в настоящее время отрабатывают залежи на глубоких горизонтах около полутора км.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27C74-F5F5-46D0-B62D-FFE9633556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3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DAA86B-E3EE-4A5E-8E3A-E32EEC88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CB3CD8-2341-4487-B903-12E1EEF77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6EB13E-F039-4E31-B311-F4751C473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DB7924-55EC-4A8C-85F7-E23B503A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CF9F99-74B8-4F7D-BBC7-D2D5A14D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2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23EB4-37BF-4635-A530-0FD0332C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3F417B4-EAB9-475D-AAC8-209325837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B2C208-08E0-4D03-9BA2-141BEC063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46CA56-F9B7-4AA6-814D-78973805B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1AD13C-986F-4803-BCB2-66302299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76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FA040C1-E832-4A21-93F1-14E4B81F6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BB4F36-F221-4FE7-9B83-707DE16E5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7E7E57-6491-431F-BFF9-D50478D09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2413ED-3656-4C32-A360-4C7588076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BBDC40-8407-4959-9B4C-9CC9A9AB9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372A4D-F9F7-499B-98CF-D7F228C1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2B1A9A-1769-43B2-88A4-5D4B0FEA6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76B551-EE07-4113-9D37-79348E549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6DF006-81B5-4AEE-8807-859B04A2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CEF984-4F05-4D3D-8E2D-9F74D6BE6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4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8A5075-7C08-4AEF-8505-A8436786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33D2BE4-ABD1-4CD2-B372-309992B17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C5544C-1648-4E57-89FB-3368AD14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D3131B-0394-45F5-AFF9-3E2B5A48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47C9FD-B3A8-495E-8DE6-75439F5E4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6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43C23-6BD9-4F75-88F6-CDAED2981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20DB1A-1095-4BCD-BE44-F97309E56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EE638B-405B-4843-81D6-6536F79BD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EA7C12-0134-4AA0-BF6B-574691E52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ADF7C-D75A-4331-97A5-E6578ED9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9A1DFD-1597-4EA3-B337-FA965423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8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A8C426-D271-4B0F-99B5-09126E9C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7DC74F-E133-466F-92FF-09E69351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EE6B2C-B837-4EDC-B7A2-7B7304E59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C195505-2530-47DB-AC72-FC3C384B0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9F8201C-CC60-4B48-B887-15E21C152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7CC1161-DDF0-49B5-AF99-C2F5CB26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B4A36C5-1FB2-4C8E-9F8D-645DC0A7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9F858DB-6CFF-4E15-9C84-9C8DE67D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9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FFD420-ABB0-45E3-877D-A3751FBC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39031E-3C13-4428-924A-18B26F5D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AE4BFE-BA4C-415B-B6A2-E542518D7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9037002-9B75-4F7C-B4DD-C260863E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8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89B58FB-4892-43EC-90D7-B67EFB90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02799E4-D723-4E52-A95F-D68D8297E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C59C720-8871-4B18-BFAB-7ABAC997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0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E1B72D-827C-471B-83F5-74484085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BF1246-488A-4E52-AB0B-D3433140C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6FBD2B-7BE5-41AA-8AFF-2E24B6342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4556E7-F223-41D4-8762-7C3ED569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422CDB-39FE-4F10-8A9D-C4101CA1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B33C68-6B10-4783-8EFC-70DDE5DE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5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DA088D-BA5B-456B-B594-DFB399DEF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46EC876-BDD6-4EBD-B96F-D1E0A900F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1EB917-6FA8-45E1-ACED-5713EA484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624648-E758-4F59-8593-BEE023AF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434296-519D-420A-94A4-74FA8EC2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9C06A8-0092-479D-8C2C-25684B86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E84D41D-713C-4710-984B-3AC5A57F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519DD1E-9DE3-493B-B917-6EEB021C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0959F6-EA41-4698-8EC6-57E5A86D4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ED5B4-D449-4E6C-9708-273518BF28D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4A20653-BA01-467F-A556-0153C0AFB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C28841-D97C-4525-B45D-C5EB540A0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3DD69-B0AC-469E-9D97-F085F07AC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2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yudov@gmail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10" Type="http://schemas.microsoft.com/office/2007/relationships/hdphoto" Target="../media/hdphoto3.wdp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CB80D9D-B0E7-47E4-8C76-35DFFF53B8DC}"/>
              </a:ext>
            </a:extLst>
          </p:cNvPr>
          <p:cNvSpPr/>
          <p:nvPr/>
        </p:nvSpPr>
        <p:spPr>
          <a:xfrm>
            <a:off x="4880417" y="319871"/>
            <a:ext cx="7311583" cy="873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Обстановки рудообразования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стратиформных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месторождений на примере гигантов Центрально-Африканского Медного Пояса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E7E34A3-012F-43B5-9ED7-7DBCDE8CC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73338" y="828768"/>
            <a:ext cx="6890549" cy="516791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E139AF5-E710-484E-BB20-E4CAB81748F7}"/>
              </a:ext>
            </a:extLst>
          </p:cNvPr>
          <p:cNvSpPr/>
          <p:nvPr/>
        </p:nvSpPr>
        <p:spPr>
          <a:xfrm>
            <a:off x="5537812" y="1488139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Марина </a:t>
            </a:r>
            <a:r>
              <a:rPr lang="ru-RU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Юдовская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sz="1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Геологии 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удных 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есторождений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Минералогии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Петрографии 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Геохимии 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РАН, Москва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50000"/>
              </a:lnSpc>
              <a:spcAft>
                <a:spcPts val="0"/>
              </a:spcAft>
            </a:pP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CIMERA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Университет 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Витватерсранд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Южная Африка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600" i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myudov</a:t>
            </a:r>
            <a:r>
              <a:rPr lang="ru-RU" sz="1600" i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@</a:t>
            </a:r>
            <a:r>
              <a:rPr lang="en-US" sz="1600" i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gmail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1600" i="1" dirty="0">
                <a:latin typeface="Times New Roman" panose="02020603050405020304" pitchFamily="18" charset="0"/>
                <a:ea typeface="Calibri" panose="020F0502020204030204" pitchFamily="34" charset="0"/>
              </a:rPr>
              <a:t>com</a:t>
            </a:r>
            <a:endParaRPr lang="ru-RU" sz="16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="" xmlns:a16="http://schemas.microsoft.com/office/drawing/2014/main" id="{E874C728-8CFD-4FC4-B21E-16009BCA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227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6555E4D-9EA5-4454-8638-AC02AE637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54" y="865774"/>
            <a:ext cx="2240205" cy="2366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C7ABDF5-102D-4C8A-93E4-59BB14C06D2D}"/>
              </a:ext>
            </a:extLst>
          </p:cNvPr>
          <p:cNvSpPr/>
          <p:nvPr/>
        </p:nvSpPr>
        <p:spPr>
          <a:xfrm>
            <a:off x="375481" y="5916607"/>
            <a:ext cx="32491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Ivanhoe Mines,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Turner et al., 2018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D0C480-55E0-4339-86BB-AFC3A0307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308" y="3285666"/>
            <a:ext cx="4481452" cy="3266939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="" xmlns:a16="http://schemas.microsoft.com/office/drawing/2014/main" id="{E59BFC7C-D2C6-4838-900A-7E1B4228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BC7ABDF5-102D-4C8A-93E4-59BB14C06D2D}"/>
              </a:ext>
            </a:extLst>
          </p:cNvPr>
          <p:cNvSpPr/>
          <p:nvPr/>
        </p:nvSpPr>
        <p:spPr>
          <a:xfrm>
            <a:off x="120475" y="73595"/>
            <a:ext cx="8699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секущей залежи массивных руд месторождения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Кипуши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1" y="678788"/>
            <a:ext cx="5647448" cy="51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367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ADFAF0E-8FA4-55CD-12ED-2DBF7B60A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="" xmlns:a16="http://schemas.microsoft.com/office/drawing/2014/main" id="{CC66FDB6-D3B8-BD1E-D602-3DAA388E576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think-cell Slide" r:id="rId5" imgW="425" imgH="425" progId="TCLayout.ActiveDocument.1">
                  <p:embed/>
                </p:oleObj>
              </mc:Choice>
              <mc:Fallback>
                <p:oleObj name="think-cell Slide" r:id="rId5" imgW="425" imgH="42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="" xmlns:a16="http://schemas.microsoft.com/office/drawing/2014/main" id="{CC66FDB6-D3B8-BD1E-D602-3DAA388E57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C9DEAA9-6520-0DFA-BBE5-463618A96572}"/>
              </a:ext>
            </a:extLst>
          </p:cNvPr>
          <p:cNvSpPr txBox="1">
            <a:spLocks/>
          </p:cNvSpPr>
          <p:nvPr/>
        </p:nvSpPr>
        <p:spPr>
          <a:xfrm>
            <a:off x="551796" y="39625"/>
            <a:ext cx="8998604" cy="392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Камоа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 и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Какула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 - западный край Конголезского медного пояса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 Light" panose="020F03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3736E8-1382-21E7-7468-1737F0C250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631" y="497029"/>
            <a:ext cx="2433669" cy="29333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86750C-59B2-3672-C3E4-9A07AFC224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204" y="3773314"/>
            <a:ext cx="6133592" cy="24788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C9166E1-9FDC-1465-C342-6DBEDDD9708E}"/>
              </a:ext>
            </a:extLst>
          </p:cNvPr>
          <p:cNvSpPr txBox="1"/>
          <p:nvPr/>
        </p:nvSpPr>
        <p:spPr>
          <a:xfrm>
            <a:off x="81896" y="3430414"/>
            <a:ext cx="567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Геологическая модель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ollage of different images&#10;&#10;Description automatically generated">
            <a:extLst>
              <a:ext uri="{FF2B5EF4-FFF2-40B4-BE49-F238E27FC236}">
                <a16:creationId xmlns="" xmlns:a16="http://schemas.microsoft.com/office/drawing/2014/main" id="{86C0F636-66FF-A041-6F3B-5A20EC87A6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85"/>
          <a:stretch/>
        </p:blipFill>
        <p:spPr>
          <a:xfrm>
            <a:off x="2006601" y="560157"/>
            <a:ext cx="3044498" cy="2870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FFA4839-D3D0-9C1A-DE1E-D731FD2B3573}"/>
              </a:ext>
            </a:extLst>
          </p:cNvPr>
          <p:cNvSpPr/>
          <p:nvPr/>
        </p:nvSpPr>
        <p:spPr>
          <a:xfrm>
            <a:off x="582943" y="5666591"/>
            <a:ext cx="200025" cy="186373"/>
          </a:xfrm>
          <a:prstGeom prst="ellipse">
            <a:avLst/>
          </a:prstGeom>
          <a:noFill/>
          <a:ln w="28575">
            <a:solidFill>
              <a:srgbClr val="FF16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="" xmlns:a16="http://schemas.microsoft.com/office/drawing/2014/main" id="{35C0FC94-DA22-4825-A43D-A5DEF6030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C9166E1-9FDC-1465-C342-6DBEDDD9708E}"/>
              </a:ext>
            </a:extLst>
          </p:cNvPr>
          <p:cNvSpPr txBox="1"/>
          <p:nvPr/>
        </p:nvSpPr>
        <p:spPr>
          <a:xfrm>
            <a:off x="334246" y="6542866"/>
            <a:ext cx="5676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by R.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Kaemba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Broughton and Rogers, 2010; Twite et al.,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14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B5F763-1937-4317-B43E-F4C4311D981B}"/>
              </a:ext>
            </a:extLst>
          </p:cNvPr>
          <p:cNvSpPr/>
          <p:nvPr/>
        </p:nvSpPr>
        <p:spPr>
          <a:xfrm>
            <a:off x="184323" y="4811720"/>
            <a:ext cx="36861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Batumike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et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al.,2007;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Twite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et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al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., 2019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Kaemba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, 2023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="" xmlns:a16="http://schemas.microsoft.com/office/drawing/2014/main" id="{970AB7F8-5DF5-450B-8B8E-73B5A8CF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CF21CE8-1309-4B99-9FDD-A0BA5F7F08B9}"/>
              </a:ext>
            </a:extLst>
          </p:cNvPr>
          <p:cNvSpPr txBox="1">
            <a:spLocks/>
          </p:cNvSpPr>
          <p:nvPr/>
        </p:nvSpPr>
        <p:spPr>
          <a:xfrm>
            <a:off x="95423" y="184058"/>
            <a:ext cx="7751406" cy="319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Стратиграфия месторождения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Камоа-Какула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(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Айванхо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Майнз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)</a:t>
            </a:r>
          </a:p>
        </p:txBody>
      </p:sp>
      <p:pic>
        <p:nvPicPr>
          <p:cNvPr id="7" name="Picture 33">
            <a:extLst>
              <a:ext uri="{FF2B5EF4-FFF2-40B4-BE49-F238E27FC236}">
                <a16:creationId xmlns="" xmlns:a16="http://schemas.microsoft.com/office/drawing/2014/main" id="{E8D8566F-9394-4379-ACC7-CF17694A1F3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4323" y="779430"/>
            <a:ext cx="3727076" cy="39159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7226ED4-6BAE-4A6D-8846-5CC9B6F60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298" y="3922174"/>
            <a:ext cx="4433895" cy="24140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985B6B2-B977-4C53-BE22-99511628F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222" y="2757218"/>
            <a:ext cx="3607558" cy="8270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1CFD411-9BA8-446C-BBDC-08F695054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691" y="1716999"/>
            <a:ext cx="2301089" cy="8576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8885B0F-0131-4273-A17F-0B14B503A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5551" y="13084"/>
            <a:ext cx="2562229" cy="1521352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0880B4A1-06D1-47B1-B7C7-6078E2029CCF}"/>
              </a:ext>
            </a:extLst>
          </p:cNvPr>
          <p:cNvCxnSpPr/>
          <p:nvPr/>
        </p:nvCxnSpPr>
        <p:spPr>
          <a:xfrm>
            <a:off x="6978650" y="4811720"/>
            <a:ext cx="641350" cy="92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FBA785E4-FFC3-4C8F-839A-324716FC5E95}"/>
              </a:ext>
            </a:extLst>
          </p:cNvPr>
          <p:cNvCxnSpPr/>
          <p:nvPr/>
        </p:nvCxnSpPr>
        <p:spPr>
          <a:xfrm>
            <a:off x="7194550" y="2574655"/>
            <a:ext cx="1060450" cy="461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8014344A-6E82-473D-869C-433EBA813A04}"/>
              </a:ext>
            </a:extLst>
          </p:cNvPr>
          <p:cNvCxnSpPr/>
          <p:nvPr/>
        </p:nvCxnSpPr>
        <p:spPr>
          <a:xfrm>
            <a:off x="6845068" y="3771900"/>
            <a:ext cx="1086082" cy="393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D86D9069-1949-4788-85C9-53D159C4AAFF}"/>
              </a:ext>
            </a:extLst>
          </p:cNvPr>
          <p:cNvCxnSpPr/>
          <p:nvPr/>
        </p:nvCxnSpPr>
        <p:spPr>
          <a:xfrm>
            <a:off x="7239000" y="2145827"/>
            <a:ext cx="2120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6C73D6-329A-0BBF-1D76-CE3F83FE5DEB}"/>
              </a:ext>
            </a:extLst>
          </p:cNvPr>
          <p:cNvSpPr txBox="1"/>
          <p:nvPr/>
        </p:nvSpPr>
        <p:spPr>
          <a:xfrm>
            <a:off x="4078180" y="656983"/>
            <a:ext cx="3160820" cy="5064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границе с западным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форландом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дуги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8"/>
              </a:buBlip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Среди пачек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гляциальных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конгломератов выделяются две пачки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пиритоносных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песчаников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Kamoa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pyritic siltstone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8"/>
              </a:buBlip>
            </a:pP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Диамиктиты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Гранд Конгломерат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слагают несколько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пачек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сероцветных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красноцветных конгломератов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ленточных аргиллитов – нижняя пачка вмещает основное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оруденение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8"/>
              </a:buBlip>
            </a:pP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Диамиктиты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Гранд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Конгломерат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перекрывают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Мвяшу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8"/>
              </a:buBlip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Группа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Роан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представлена только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красноцветами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Мвяша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окисленными песчаниками, алевролитами и конгломератами. 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="" xmlns:a16="http://schemas.microsoft.com/office/drawing/2014/main" id="{FBA785E4-FFC3-4C8F-839A-324716FC5E95}"/>
              </a:ext>
            </a:extLst>
          </p:cNvPr>
          <p:cNvCxnSpPr>
            <a:endCxn id="10" idx="1"/>
          </p:cNvCxnSpPr>
          <p:nvPr/>
        </p:nvCxnSpPr>
        <p:spPr>
          <a:xfrm flipV="1">
            <a:off x="7239000" y="773760"/>
            <a:ext cx="1956551" cy="312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576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87A4EC2-BF79-4F09-B6B1-4500E6699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32" y="491842"/>
            <a:ext cx="3850054" cy="28875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EFDA561-9271-4277-8048-E326D47CFB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49" y="491842"/>
            <a:ext cx="3885386" cy="288754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6800B47F-23E2-42AF-8970-67F0C19627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0359" y="3663306"/>
            <a:ext cx="4139441" cy="30606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2CB31EA-D5FA-47F8-AE53-AC09F56971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32" y="3663306"/>
            <a:ext cx="3850054" cy="28875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204C749F-928A-44BC-8A29-6DFC2F2BB7DA}"/>
              </a:ext>
            </a:extLst>
          </p:cNvPr>
          <p:cNvSpPr txBox="1">
            <a:spLocks/>
          </p:cNvSpPr>
          <p:nvPr/>
        </p:nvSpPr>
        <p:spPr>
          <a:xfrm>
            <a:off x="109070" y="110959"/>
            <a:ext cx="12082930" cy="319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Подземные выработки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Какула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-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стратиформная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недеформированная халькозиновая залежь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="" xmlns:a16="http://schemas.microsoft.com/office/drawing/2014/main" id="{9B04762E-9595-4B72-8D62-0643BF51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42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EB4B8BF-DE1A-46D3-A6A4-C53E3178E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279" y="2504717"/>
            <a:ext cx="5649708" cy="18637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71978B-BF61-4B0F-A7EF-93C0DDA5F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980" y="4606415"/>
            <a:ext cx="3639405" cy="1868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4ECB4B8-5FBE-44F7-AD5C-4B08C9C17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13" y="2508390"/>
            <a:ext cx="4231485" cy="18637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BDC5B1B-9891-45B4-8B40-55B56871BC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65" y="4601146"/>
            <a:ext cx="3281579" cy="18733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D97B8AD-A97B-4DF4-8539-98FCDBBB0A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828" y="475143"/>
            <a:ext cx="4943971" cy="1863740"/>
          </a:xfrm>
          <a:prstGeom prst="rect">
            <a:avLst/>
          </a:prstGeom>
        </p:spPr>
      </p:pic>
      <p:pic>
        <p:nvPicPr>
          <p:cNvPr id="12" name="Picture 34">
            <a:extLst>
              <a:ext uri="{FF2B5EF4-FFF2-40B4-BE49-F238E27FC236}">
                <a16:creationId xmlns="" xmlns:a16="http://schemas.microsoft.com/office/drawing/2014/main" id="{3DC20CF2-238D-47AA-A058-67CB7DA11F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r="81779" b="5787"/>
          <a:stretch/>
        </p:blipFill>
        <p:spPr bwMode="auto">
          <a:xfrm>
            <a:off x="0" y="565430"/>
            <a:ext cx="2108739" cy="58392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7BD0D360-154E-4136-ADF6-915B5CEFD6E2}"/>
              </a:ext>
            </a:extLst>
          </p:cNvPr>
          <p:cNvSpPr txBox="1">
            <a:spLocks/>
          </p:cNvSpPr>
          <p:nvPr/>
        </p:nvSpPr>
        <p:spPr>
          <a:xfrm>
            <a:off x="109070" y="110959"/>
            <a:ext cx="11663830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Минеральная зональность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на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Камоа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–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типичная для всех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стратиформных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залежей меди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="" xmlns:a16="http://schemas.microsoft.com/office/drawing/2014/main" id="{0A495CF4-6C51-42BB-B5DA-1CD84356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6C73D6-329A-0BBF-1D76-CE3F83FE5DEB}"/>
              </a:ext>
            </a:extLst>
          </p:cNvPr>
          <p:cNvSpPr txBox="1"/>
          <p:nvPr/>
        </p:nvSpPr>
        <p:spPr>
          <a:xfrm>
            <a:off x="2327977" y="6137498"/>
            <a:ext cx="1831271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контакте с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красноцветами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халькозин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3261424" y="5884522"/>
            <a:ext cx="0" cy="286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6C73D6-329A-0BBF-1D76-CE3F83FE5DEB}"/>
              </a:ext>
            </a:extLst>
          </p:cNvPr>
          <p:cNvSpPr txBox="1"/>
          <p:nvPr/>
        </p:nvSpPr>
        <p:spPr>
          <a:xfrm>
            <a:off x="2321626" y="5404391"/>
            <a:ext cx="183127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халькозин и борнит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3237262" y="5170898"/>
            <a:ext cx="0" cy="286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46C73D6-329A-0BBF-1D76-CE3F83FE5DEB}"/>
              </a:ext>
            </a:extLst>
          </p:cNvPr>
          <p:cNvSpPr txBox="1"/>
          <p:nvPr/>
        </p:nvSpPr>
        <p:spPr>
          <a:xfrm>
            <a:off x="2327977" y="4606415"/>
            <a:ext cx="183127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борнит и халькопирит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46C73D6-329A-0BBF-1D76-CE3F83FE5DEB}"/>
              </a:ext>
            </a:extLst>
          </p:cNvPr>
          <p:cNvSpPr txBox="1"/>
          <p:nvPr/>
        </p:nvSpPr>
        <p:spPr>
          <a:xfrm>
            <a:off x="2480376" y="1994700"/>
            <a:ext cx="183127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халькопирит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3389662" y="1708635"/>
            <a:ext cx="0" cy="286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237261" y="4444394"/>
            <a:ext cx="0" cy="286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46C73D6-329A-0BBF-1D76-CE3F83FE5DEB}"/>
              </a:ext>
            </a:extLst>
          </p:cNvPr>
          <p:cNvSpPr txBox="1"/>
          <p:nvPr/>
        </p:nvSpPr>
        <p:spPr>
          <a:xfrm>
            <a:off x="2474026" y="1322754"/>
            <a:ext cx="183127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пирит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4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1E19E56-FF0B-454E-8C79-58B2959FB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6" y="563557"/>
            <a:ext cx="3674865" cy="26132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710491A-4A7F-4E75-B134-D8854ABCD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51" y="563556"/>
            <a:ext cx="3674865" cy="261323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6E8D556F-F572-4764-A571-011A1C443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56" y="563555"/>
            <a:ext cx="3674865" cy="261323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E835D533-32B2-4AC9-8434-7866319713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6" y="3631192"/>
            <a:ext cx="3674865" cy="2613237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="" xmlns:a16="http://schemas.microsoft.com/office/drawing/2014/main" id="{B2CC354D-8C47-4B3F-B804-91C75F82B776}"/>
              </a:ext>
            </a:extLst>
          </p:cNvPr>
          <p:cNvSpPr txBox="1">
            <a:spLocks/>
          </p:cNvSpPr>
          <p:nvPr/>
        </p:nvSpPr>
        <p:spPr>
          <a:xfrm>
            <a:off x="109069" y="110959"/>
            <a:ext cx="7339481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Структуры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замещения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по раннему пириту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="" xmlns:a16="http://schemas.microsoft.com/office/drawing/2014/main" id="{76836968-6312-4330-9F04-7942786B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89A31826-8C49-4B07-ABE5-1C2DC4FF9E4D}"/>
              </a:ext>
            </a:extLst>
          </p:cNvPr>
          <p:cNvSpPr txBox="1">
            <a:spLocks/>
          </p:cNvSpPr>
          <p:nvPr/>
        </p:nvSpPr>
        <p:spPr>
          <a:xfrm>
            <a:off x="864201" y="3190149"/>
            <a:ext cx="2838846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Фрамбоидальный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Py1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81ADBE74-5D56-4200-9C40-B06760D548BC}"/>
              </a:ext>
            </a:extLst>
          </p:cNvPr>
          <p:cNvSpPr txBox="1">
            <a:spLocks/>
          </p:cNvSpPr>
          <p:nvPr/>
        </p:nvSpPr>
        <p:spPr>
          <a:xfrm>
            <a:off x="5185623" y="3186795"/>
            <a:ext cx="2838846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Реликты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Py1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в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Py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2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BA5FF53-A587-48A1-84EF-605DABE330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50" y="3631191"/>
            <a:ext cx="3674865" cy="261323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="" xmlns:a16="http://schemas.microsoft.com/office/drawing/2014/main" id="{1C430FF9-D917-4D30-BFE9-152C53BBEE4F}"/>
              </a:ext>
            </a:extLst>
          </p:cNvPr>
          <p:cNvSpPr txBox="1">
            <a:spLocks/>
          </p:cNvSpPr>
          <p:nvPr/>
        </p:nvSpPr>
        <p:spPr>
          <a:xfrm>
            <a:off x="381000" y="6294443"/>
            <a:ext cx="2838846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фрамбоиды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Ccp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9680ADAF-4C27-46B7-8360-D4834F38417B}"/>
              </a:ext>
            </a:extLst>
          </p:cNvPr>
          <p:cNvSpPr txBox="1">
            <a:spLocks/>
          </p:cNvSpPr>
          <p:nvPr/>
        </p:nvSpPr>
        <p:spPr>
          <a:xfrm>
            <a:off x="4557824" y="6294443"/>
            <a:ext cx="3290492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фрамбоиды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Ccp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и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Bor+Cov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="" xmlns:a16="http://schemas.microsoft.com/office/drawing/2014/main" id="{64951FE5-DCB3-4773-8885-6905D7FEC002}"/>
              </a:ext>
            </a:extLst>
          </p:cNvPr>
          <p:cNvSpPr txBox="1">
            <a:spLocks/>
          </p:cNvSpPr>
          <p:nvPr/>
        </p:nvSpPr>
        <p:spPr>
          <a:xfrm>
            <a:off x="8432410" y="3190114"/>
            <a:ext cx="2838846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фрамбоиды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Ccp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и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Py1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F31A4F3A-0343-4B0C-999F-C282D019FFC2}"/>
              </a:ext>
            </a:extLst>
          </p:cNvPr>
          <p:cNvSpPr txBox="1">
            <a:spLocks/>
          </p:cNvSpPr>
          <p:nvPr/>
        </p:nvSpPr>
        <p:spPr>
          <a:xfrm>
            <a:off x="8324342" y="6294443"/>
            <a:ext cx="3290492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фрамбоиды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Py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и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Cov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80DE6E61-C89C-4F20-8F03-C9C981793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55" y="3631189"/>
            <a:ext cx="3674866" cy="261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84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708D5E6-7511-49BF-A428-6FB3F81BD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41" y="3792139"/>
            <a:ext cx="3655429" cy="26132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DE1DDF9F-4270-4BBC-B88D-87421BFC4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0" y="399935"/>
            <a:ext cx="3674864" cy="261323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503AE499-D339-4FA8-AF83-2E6E3506996A}"/>
              </a:ext>
            </a:extLst>
          </p:cNvPr>
          <p:cNvSpPr txBox="1">
            <a:spLocks/>
          </p:cNvSpPr>
          <p:nvPr/>
        </p:nvSpPr>
        <p:spPr>
          <a:xfrm>
            <a:off x="47338" y="32304"/>
            <a:ext cx="7286912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Структуры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замещения при отсутствии пирита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FFB39C7-DF0F-4F3A-AAB2-3ED6DA9B6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0" y="3792137"/>
            <a:ext cx="3674866" cy="26132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0D41CF6-F199-41B4-A121-9420AC6DCC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41" y="408159"/>
            <a:ext cx="3674864" cy="26132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E33D829-FE13-4278-957D-B689FA2393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02" y="399935"/>
            <a:ext cx="3674863" cy="261323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84C03CCB-7BB9-4891-93AD-276E775D11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06" y="3792139"/>
            <a:ext cx="3554092" cy="2613236"/>
          </a:xfrm>
          <a:prstGeom prst="rect">
            <a:avLst/>
          </a:prstGeom>
        </p:spPr>
      </p:pic>
      <p:sp>
        <p:nvSpPr>
          <p:cNvPr id="26" name="Slide Number Placeholder 2">
            <a:extLst>
              <a:ext uri="{FF2B5EF4-FFF2-40B4-BE49-F238E27FC236}">
                <a16:creationId xmlns="" xmlns:a16="http://schemas.microsoft.com/office/drawing/2014/main" id="{4797F149-6ACC-4BB8-9309-CF5D9BA1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3675" y="6439181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7D4106CE-D1BB-47D0-AE2C-3961B59F42EE}"/>
              </a:ext>
            </a:extLst>
          </p:cNvPr>
          <p:cNvSpPr txBox="1">
            <a:spLocks/>
          </p:cNvSpPr>
          <p:nvPr/>
        </p:nvSpPr>
        <p:spPr>
          <a:xfrm>
            <a:off x="369282" y="3081928"/>
            <a:ext cx="3674864" cy="433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Замещение реликтовых силиката и титаномагнетита</a:t>
            </a:r>
          </a:p>
        </p:txBody>
      </p:sp>
      <p:sp>
        <p:nvSpPr>
          <p:cNvPr id="29" name="Title 1">
            <a:extLst>
              <a:ext uri="{FF2B5EF4-FFF2-40B4-BE49-F238E27FC236}">
                <a16:creationId xmlns="" xmlns:a16="http://schemas.microsoft.com/office/drawing/2014/main" id="{7B9EE0CA-F508-47D5-9994-04FC6D6166A3}"/>
              </a:ext>
            </a:extLst>
          </p:cNvPr>
          <p:cNvSpPr txBox="1">
            <a:spLocks/>
          </p:cNvSpPr>
          <p:nvPr/>
        </p:nvSpPr>
        <p:spPr>
          <a:xfrm>
            <a:off x="4237741" y="3100049"/>
            <a:ext cx="3674864" cy="433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Гематит по магматическому титаномагнетиту</a:t>
            </a: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FD97A55D-624D-454F-8376-E30500F011B8}"/>
              </a:ext>
            </a:extLst>
          </p:cNvPr>
          <p:cNvSpPr txBox="1">
            <a:spLocks/>
          </p:cNvSpPr>
          <p:nvPr/>
        </p:nvSpPr>
        <p:spPr>
          <a:xfrm>
            <a:off x="8057890" y="3100048"/>
            <a:ext cx="3931124" cy="433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Гематит  и халькозин по реликтам магматических минералов</a:t>
            </a:r>
          </a:p>
        </p:txBody>
      </p:sp>
      <p:sp>
        <p:nvSpPr>
          <p:cNvPr id="31" name="Title 1">
            <a:extLst>
              <a:ext uri="{FF2B5EF4-FFF2-40B4-BE49-F238E27FC236}">
                <a16:creationId xmlns="" xmlns:a16="http://schemas.microsoft.com/office/drawing/2014/main" id="{367442AB-F3BD-4C90-A674-FB7F9BDCF780}"/>
              </a:ext>
            </a:extLst>
          </p:cNvPr>
          <p:cNvSpPr txBox="1">
            <a:spLocks/>
          </p:cNvSpPr>
          <p:nvPr/>
        </p:nvSpPr>
        <p:spPr>
          <a:xfrm>
            <a:off x="124816" y="3495905"/>
            <a:ext cx="5213557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Структуры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неравновесий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="" xmlns:a16="http://schemas.microsoft.com/office/drawing/2014/main" id="{DCFC285A-70C7-4704-8FBD-3E4789B2448D}"/>
              </a:ext>
            </a:extLst>
          </p:cNvPr>
          <p:cNvSpPr txBox="1">
            <a:spLocks/>
          </p:cNvSpPr>
          <p:nvPr/>
        </p:nvSpPr>
        <p:spPr>
          <a:xfrm>
            <a:off x="391502" y="6330694"/>
            <a:ext cx="2565197" cy="433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Каймы замещения</a:t>
            </a: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29E58A46-DFBA-4635-9A63-A7C825409DE5}"/>
              </a:ext>
            </a:extLst>
          </p:cNvPr>
          <p:cNvSpPr txBox="1">
            <a:spLocks/>
          </p:cNvSpPr>
          <p:nvPr/>
        </p:nvSpPr>
        <p:spPr>
          <a:xfrm>
            <a:off x="5338373" y="6330695"/>
            <a:ext cx="1828733" cy="433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симплектиты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50C312CE-B55B-404E-A70C-133443A43C79}"/>
              </a:ext>
            </a:extLst>
          </p:cNvPr>
          <p:cNvSpPr txBox="1">
            <a:spLocks/>
          </p:cNvSpPr>
          <p:nvPr/>
        </p:nvSpPr>
        <p:spPr>
          <a:xfrm>
            <a:off x="9109085" y="6330695"/>
            <a:ext cx="1828733" cy="433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симплектиты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</p:spTree>
    <p:extLst>
      <p:ext uri="{BB962C8B-B14F-4D97-AF65-F5344CB8AC3E}">
        <p14:creationId xmlns:p14="http://schemas.microsoft.com/office/powerpoint/2010/main" val="2318024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B6AC89B-AD9A-4BA4-96C0-5289D6046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68" y="481323"/>
            <a:ext cx="3755976" cy="26709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3534982-371A-4F7D-92C6-5A564B13A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1" y="473149"/>
            <a:ext cx="3767472" cy="267909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A525CE1-0945-44E8-9CFF-C265E154B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1" y="3429000"/>
            <a:ext cx="3767472" cy="2679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8DD1C8CE-7367-4179-9A26-36B55BB0E8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567" y="481323"/>
            <a:ext cx="3767472" cy="267909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="" xmlns:a16="http://schemas.microsoft.com/office/drawing/2014/main" id="{15637B48-5A83-48CA-A85B-138288BF2875}"/>
              </a:ext>
            </a:extLst>
          </p:cNvPr>
          <p:cNvSpPr txBox="1">
            <a:spLocks/>
          </p:cNvSpPr>
          <p:nvPr/>
        </p:nvSpPr>
        <p:spPr>
          <a:xfrm>
            <a:off x="109069" y="110959"/>
            <a:ext cx="5213557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3D87A4A6-6562-448E-B981-7A081C57EDD7}"/>
              </a:ext>
            </a:extLst>
          </p:cNvPr>
          <p:cNvSpPr txBox="1">
            <a:spLocks/>
          </p:cNvSpPr>
          <p:nvPr/>
        </p:nvSpPr>
        <p:spPr>
          <a:xfrm>
            <a:off x="109069" y="124979"/>
            <a:ext cx="10025531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Син-метаморфический и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син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-деформационный рост в тенях давления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00E4D521-423D-4852-B21F-9CC7AA655F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67" y="3615744"/>
            <a:ext cx="3755976" cy="278710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1B61B4B-BA73-4777-8415-47A869DD44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568" y="3615744"/>
            <a:ext cx="3767471" cy="2760933"/>
          </a:xfrm>
          <a:prstGeom prst="rect">
            <a:avLst/>
          </a:prstGeom>
        </p:spPr>
      </p:pic>
      <p:sp>
        <p:nvSpPr>
          <p:cNvPr id="34" name="Slide Number Placeholder 2">
            <a:extLst>
              <a:ext uri="{FF2B5EF4-FFF2-40B4-BE49-F238E27FC236}">
                <a16:creationId xmlns="" xmlns:a16="http://schemas.microsoft.com/office/drawing/2014/main" id="{214D4630-3977-4C9A-911D-AF0591AE7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="" xmlns:a16="http://schemas.microsoft.com/office/drawing/2014/main" id="{861DFE86-B41A-44BE-A7AD-C86E0F462B31}"/>
              </a:ext>
            </a:extLst>
          </p:cNvPr>
          <p:cNvSpPr txBox="1">
            <a:spLocks/>
          </p:cNvSpPr>
          <p:nvPr/>
        </p:nvSpPr>
        <p:spPr>
          <a:xfrm>
            <a:off x="4199669" y="3211271"/>
            <a:ext cx="7611332" cy="33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Поздние метакристаллы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карролита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в ассоциации с марказитом</a:t>
            </a:r>
          </a:p>
        </p:txBody>
      </p:sp>
    </p:spTree>
    <p:extLst>
      <p:ext uri="{BB962C8B-B14F-4D97-AF65-F5344CB8AC3E}">
        <p14:creationId xmlns:p14="http://schemas.microsoft.com/office/powerpoint/2010/main" val="2702586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4">
            <a:extLst>
              <a:ext uri="{FF2B5EF4-FFF2-40B4-BE49-F238E27FC236}">
                <a16:creationId xmlns="" xmlns:a16="http://schemas.microsoft.com/office/drawing/2014/main" id="{3DC20CF2-238D-47AA-A058-67CB7DA11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8" r="81779" b="5787"/>
          <a:stretch/>
        </p:blipFill>
        <p:spPr bwMode="auto">
          <a:xfrm>
            <a:off x="65825" y="635280"/>
            <a:ext cx="2108739" cy="58392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7BD0D360-154E-4136-ADF6-915B5CEFD6E2}"/>
              </a:ext>
            </a:extLst>
          </p:cNvPr>
          <p:cNvSpPr txBox="1">
            <a:spLocks/>
          </p:cNvSpPr>
          <p:nvPr/>
        </p:nvSpPr>
        <p:spPr>
          <a:xfrm>
            <a:off x="2174564" y="1276350"/>
            <a:ext cx="5648087" cy="3124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Последовательное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замещение пирита – то есть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зональность как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совмещения нескольких разновременных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ассоциаций</a:t>
            </a:r>
            <a:endParaRPr lang="en-US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пути моделирования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полей стабильности минералов в системе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14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</a:t>
            </a:r>
            <a:r>
              <a:rPr lang="en-US" sz="14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HS</a:t>
            </a:r>
            <a:r>
              <a:rPr lang="en-US" sz="14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1400" baseline="-2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sz="1400" baseline="-2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(Ripley et al., 1985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Сульфатно-хлоридный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флюид с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относительно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постоянными концентрациями меди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замещен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Ccs,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замещен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замещен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Ccp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Флюид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возрастающими концентрациями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меди: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халькозина, который замещает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далее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замещает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Ccp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Ccp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замещает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сохраняется в дистальной зоне</a:t>
            </a:r>
          </a:p>
          <a:p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Скорее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всего, все более кислые условия и выделение избыточного железа в виде гематита в ассоциации с халькозином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="" xmlns:a16="http://schemas.microsoft.com/office/drawing/2014/main" id="{5C409283-9A0D-4C0C-93D4-314269EA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pic>
        <p:nvPicPr>
          <p:cNvPr id="5" name="Picture 2" descr="F:\MARINA\2018\Australia\Norilsk presentation\tu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2365">
            <a:off x="7985591" y="1541522"/>
            <a:ext cx="4356027" cy="283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7BD0D360-154E-4136-ADF6-915B5CEFD6E2}"/>
              </a:ext>
            </a:extLst>
          </p:cNvPr>
          <p:cNvSpPr txBox="1">
            <a:spLocks/>
          </p:cNvSpPr>
          <p:nvPr/>
        </p:nvSpPr>
        <p:spPr>
          <a:xfrm>
            <a:off x="1761814" y="101600"/>
            <a:ext cx="10150786" cy="642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Минеральная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зональность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: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нижний окисленный контакт →халькозин →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борнит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→ халькопирит → пирит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08925" y="5285109"/>
            <a:ext cx="40694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Вторичная зональность меди в норильских сульфидных жилах - гидротермальное изменение халькопирита и борнита в халькозин или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ковеллин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присутствии сульфатов меди в кислой среде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97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="" xmlns:a16="http://schemas.microsoft.com/office/drawing/2014/main" id="{3D65B349-776B-5510-B5D0-1E9820101AA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think-cell Slide" r:id="rId5" imgW="425" imgH="425" progId="TCLayout.ActiveDocument.1">
                  <p:embed/>
                </p:oleObj>
              </mc:Choice>
              <mc:Fallback>
                <p:oleObj name="think-cell Slide" r:id="rId5" imgW="425" imgH="425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="" xmlns:a16="http://schemas.microsoft.com/office/drawing/2014/main" id="{3D65B349-776B-5510-B5D0-1E9820101A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="" xmlns:a16="http://schemas.microsoft.com/office/drawing/2014/main" id="{FEFD518A-A902-7296-7835-5F51844B78FF}"/>
              </a:ext>
            </a:extLst>
          </p:cNvPr>
          <p:cNvSpPr txBox="1">
            <a:spLocks/>
          </p:cNvSpPr>
          <p:nvPr/>
        </p:nvSpPr>
        <p:spPr>
          <a:xfrm>
            <a:off x="62846" y="125817"/>
            <a:ext cx="11287760" cy="62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δ</a:t>
            </a:r>
            <a:r>
              <a:rPr lang="en-GB" sz="2000" b="1" baseline="30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сульфидах и сульфатах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стратиформных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месторождений Замбии и Конго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 Light" panose="020F03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5371D4-9BD2-B0B6-6CA3-F89001430B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7" y="932267"/>
            <a:ext cx="6865003" cy="40698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18CF2D0-1F0E-2309-ED37-98DFC812FA56}"/>
              </a:ext>
            </a:extLst>
          </p:cNvPr>
          <p:cNvSpPr txBox="1"/>
          <p:nvPr/>
        </p:nvSpPr>
        <p:spPr>
          <a:xfrm>
            <a:off x="7620000" y="631447"/>
            <a:ext cx="4571999" cy="3340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Камоа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Какула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8"/>
              </a:buBlip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Изотопный состав пирита, как раннего так и позднего, указывает на источник обогащенный тяжелым изотопом серы (морские сульфаты)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8"/>
              </a:buBlip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Халькопирит отличается наиболее гомогенным составом, хотя все равно высоко фракционированным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8"/>
              </a:buBlip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Наиболее фракционированный изотопный состав халькозина говорит о неравновесных реакциях в низкотемпературных условиях.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8"/>
              </a:buBlip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Наиболее вероятно фракционировании при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биоредукции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сульфата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8"/>
              </a:buBlip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ульфаты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отсутствуют в минеральном составе пород и руд, однако распространены включения рассолов и скаполит.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80073B-6217-70B0-3DFC-61F8B421C47A}"/>
              </a:ext>
            </a:extLst>
          </p:cNvPr>
          <p:cNvSpPr txBox="1"/>
          <p:nvPr/>
        </p:nvSpPr>
        <p:spPr>
          <a:xfrm>
            <a:off x="624714" y="5069492"/>
            <a:ext cx="6719167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GB" sz="12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Sweeney et al., 1986; Cailteux et al., 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2005; </a:t>
            </a:r>
            <a:r>
              <a:rPr lang="en-GB" sz="12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Okitaudji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1989;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Lerouge et al., 2004), 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this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study (Kamoa – </a:t>
            </a:r>
            <a:r>
              <a:rPr lang="en-GB" sz="12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Kakula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Kaemba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2023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spcAft>
                <a:spcPts val="1000"/>
              </a:spcAft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 изотопного состава серы проведен в ДВГНИ РАН методом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массспектрометрии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изотопных отношений с фторированием в ячейке,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хромитографическим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разделением и лазерным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пробоотбором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(Т.А.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Веливецкая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="" xmlns:a16="http://schemas.microsoft.com/office/drawing/2014/main" id="{0A3BC67C-21C4-40CF-A830-6F0F276F7CD9}"/>
              </a:ext>
            </a:extLst>
          </p:cNvPr>
          <p:cNvSpPr txBox="1">
            <a:spLocks/>
          </p:cNvSpPr>
          <p:nvPr/>
        </p:nvSpPr>
        <p:spPr>
          <a:xfrm>
            <a:off x="7981882" y="6392783"/>
            <a:ext cx="4176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pic>
        <p:nvPicPr>
          <p:cNvPr id="3099" name="Picture 27" descr="E:\MARINA\2026\Миасс\Scapolite Kansansh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42" y="3914426"/>
            <a:ext cx="3073363" cy="217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816848" y="6052125"/>
            <a:ext cx="3994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Псевдоморфозы халькопирита по скаполиту,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Кансанши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47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2EDBE748-B412-4511-894D-2B230314CF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703655"/>
              </p:ext>
            </p:extLst>
          </p:nvPr>
        </p:nvGraphicFramePr>
        <p:xfrm>
          <a:off x="887910" y="1844824"/>
          <a:ext cx="403244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="" xmlns:a16="http://schemas.microsoft.com/office/drawing/2014/main" id="{938F7784-ADAE-44AD-BA52-76BA7A8FF6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311694"/>
              </p:ext>
            </p:extLst>
          </p:nvPr>
        </p:nvGraphicFramePr>
        <p:xfrm>
          <a:off x="7199634" y="1844824"/>
          <a:ext cx="410445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24" name="TextBox 6">
            <a:extLst>
              <a:ext uri="{FF2B5EF4-FFF2-40B4-BE49-F238E27FC236}">
                <a16:creationId xmlns="" xmlns:a16="http://schemas.microsoft.com/office/drawing/2014/main" id="{23AB24F1-69DB-4FF1-B934-390C771D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958" y="3429000"/>
            <a:ext cx="792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Norilsk</a:t>
            </a:r>
            <a:endParaRPr lang="en-ZA" altLang="en-US" sz="1600"/>
          </a:p>
        </p:txBody>
      </p:sp>
      <p:sp>
        <p:nvSpPr>
          <p:cNvPr id="5125" name="TextBox 1">
            <a:extLst>
              <a:ext uri="{FF2B5EF4-FFF2-40B4-BE49-F238E27FC236}">
                <a16:creationId xmlns="" xmlns:a16="http://schemas.microsoft.com/office/drawing/2014/main" id="{0DDEDD30-79CC-4D8E-AA98-05CDCA67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97" y="5263504"/>
            <a:ext cx="1295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Raglan,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/>
              <a:t>Kabanga</a:t>
            </a:r>
            <a:r>
              <a:rPr lang="en-US" altLang="en-US" sz="16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/>
              <a:t>Voisey’s</a:t>
            </a:r>
            <a:r>
              <a:rPr lang="en-US" altLang="en-US" sz="1600" dirty="0"/>
              <a:t> Bay,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Pechenga,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Thompson </a:t>
            </a:r>
            <a:endParaRPr lang="en-ZA" altLang="en-US" sz="16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937EEEFC-A9FE-4D7B-BC42-39F016077D20}"/>
              </a:ext>
            </a:extLst>
          </p:cNvPr>
          <p:cNvCxnSpPr/>
          <p:nvPr/>
        </p:nvCxnSpPr>
        <p:spPr>
          <a:xfrm flipV="1">
            <a:off x="7271519" y="4652963"/>
            <a:ext cx="792163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E8DFC2C2-26B6-4952-ADAF-2A5CB46C5FBC}"/>
              </a:ext>
            </a:extLst>
          </p:cNvPr>
          <p:cNvCxnSpPr/>
          <p:nvPr/>
        </p:nvCxnSpPr>
        <p:spPr>
          <a:xfrm flipV="1">
            <a:off x="7776343" y="4824414"/>
            <a:ext cx="941388" cy="1628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TextBox 1">
            <a:extLst>
              <a:ext uri="{FF2B5EF4-FFF2-40B4-BE49-F238E27FC236}">
                <a16:creationId xmlns="" xmlns:a16="http://schemas.microsoft.com/office/drawing/2014/main" id="{71DFBCCC-CA02-4179-9545-203410748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5" y="6433591"/>
            <a:ext cx="52564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en-US" altLang="en-US" sz="12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Naldrett</a:t>
            </a:r>
            <a:r>
              <a:rPr lang="en-US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2011 </a:t>
            </a:r>
            <a:r>
              <a:rPr lang="ru-RU" alt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Barnes et </a:t>
            </a:r>
            <a:r>
              <a:rPr lang="en-US" alt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ru-RU" alt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ru-RU" alt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добавлениями</a:t>
            </a:r>
            <a:r>
              <a:rPr lang="en-US" alt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ZA" altLang="en-US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0" name="TextBox 1">
            <a:extLst>
              <a:ext uri="{FF2B5EF4-FFF2-40B4-BE49-F238E27FC236}">
                <a16:creationId xmlns="" xmlns:a16="http://schemas.microsoft.com/office/drawing/2014/main" id="{74C9743B-E404-4926-BC51-78F0FEE47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7281" y="2133600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5.7 g/t PGE</a:t>
            </a:r>
            <a:endParaRPr lang="en-ZA" altLang="en-US" sz="1800" b="1">
              <a:solidFill>
                <a:srgbClr val="FF0000"/>
              </a:solidFill>
            </a:endParaRPr>
          </a:p>
        </p:txBody>
      </p:sp>
      <p:sp>
        <p:nvSpPr>
          <p:cNvPr id="5131" name="TextBox 10">
            <a:extLst>
              <a:ext uri="{FF2B5EF4-FFF2-40B4-BE49-F238E27FC236}">
                <a16:creationId xmlns="" xmlns:a16="http://schemas.microsoft.com/office/drawing/2014/main" id="{0DA85D9A-F4AB-424F-8A95-178983FB2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6019" y="2565400"/>
            <a:ext cx="538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6.2</a:t>
            </a:r>
            <a:endParaRPr lang="en-ZA" altLang="en-US" sz="1800" b="1">
              <a:solidFill>
                <a:srgbClr val="FF0000"/>
              </a:solidFill>
            </a:endParaRPr>
          </a:p>
        </p:txBody>
      </p:sp>
      <p:sp>
        <p:nvSpPr>
          <p:cNvPr id="5132" name="TextBox 12">
            <a:extLst>
              <a:ext uri="{FF2B5EF4-FFF2-40B4-BE49-F238E27FC236}">
                <a16:creationId xmlns="" xmlns:a16="http://schemas.microsoft.com/office/drawing/2014/main" id="{CEC947A9-E090-4BD8-BD2B-5A708A42C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007" y="3767139"/>
            <a:ext cx="53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4.1</a:t>
            </a:r>
            <a:endParaRPr lang="en-ZA" altLang="en-US" sz="1800" b="1">
              <a:solidFill>
                <a:srgbClr val="FF0000"/>
              </a:solidFill>
            </a:endParaRPr>
          </a:p>
        </p:txBody>
      </p:sp>
      <p:sp>
        <p:nvSpPr>
          <p:cNvPr id="5133" name="TextBox 13">
            <a:extLst>
              <a:ext uri="{FF2B5EF4-FFF2-40B4-BE49-F238E27FC236}">
                <a16:creationId xmlns="" xmlns:a16="http://schemas.microsoft.com/office/drawing/2014/main" id="{9E5EA621-1A9C-4FAB-9E41-134F554C7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3082" y="3225800"/>
            <a:ext cx="53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5.7</a:t>
            </a:r>
            <a:endParaRPr lang="en-ZA" altLang="en-US" sz="1800" b="1">
              <a:solidFill>
                <a:srgbClr val="FF0000"/>
              </a:solidFill>
            </a:endParaRPr>
          </a:p>
        </p:txBody>
      </p:sp>
      <p:sp>
        <p:nvSpPr>
          <p:cNvPr id="5134" name="TextBox 14">
            <a:extLst>
              <a:ext uri="{FF2B5EF4-FFF2-40B4-BE49-F238E27FC236}">
                <a16:creationId xmlns="" xmlns:a16="http://schemas.microsoft.com/office/drawing/2014/main" id="{DC7CB5ED-C816-47AD-ADDB-35B0B3394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894" y="3141663"/>
            <a:ext cx="53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10</a:t>
            </a:r>
            <a:endParaRPr lang="en-ZA" altLang="en-US" sz="1800" b="1">
              <a:solidFill>
                <a:srgbClr val="FF0000"/>
              </a:solidFill>
            </a:endParaRPr>
          </a:p>
        </p:txBody>
      </p:sp>
      <p:sp>
        <p:nvSpPr>
          <p:cNvPr id="5135" name="TextBox 15">
            <a:extLst>
              <a:ext uri="{FF2B5EF4-FFF2-40B4-BE49-F238E27FC236}">
                <a16:creationId xmlns="" xmlns:a16="http://schemas.microsoft.com/office/drawing/2014/main" id="{9DC4E1A2-B401-4F05-90A9-C42FA5785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5294" y="3860800"/>
            <a:ext cx="53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1.2</a:t>
            </a:r>
            <a:endParaRPr lang="en-ZA" altLang="en-US" sz="1800" b="1">
              <a:solidFill>
                <a:srgbClr val="FF0000"/>
              </a:solidFill>
            </a:endParaRPr>
          </a:p>
        </p:txBody>
      </p:sp>
      <p:sp>
        <p:nvSpPr>
          <p:cNvPr id="5136" name="TextBox 16">
            <a:extLst>
              <a:ext uri="{FF2B5EF4-FFF2-40B4-BE49-F238E27FC236}">
                <a16:creationId xmlns="" xmlns:a16="http://schemas.microsoft.com/office/drawing/2014/main" id="{44A90E76-F239-42E3-B620-1D439CC54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9444" y="4067175"/>
            <a:ext cx="53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0.7</a:t>
            </a:r>
            <a:endParaRPr lang="en-ZA" altLang="en-US" sz="1800" b="1">
              <a:solidFill>
                <a:srgbClr val="FF0000"/>
              </a:solidFill>
            </a:endParaRPr>
          </a:p>
        </p:txBody>
      </p:sp>
      <p:sp>
        <p:nvSpPr>
          <p:cNvPr id="5138" name="TextBox 1">
            <a:extLst>
              <a:ext uri="{FF2B5EF4-FFF2-40B4-BE49-F238E27FC236}">
                <a16:creationId xmlns="" xmlns:a16="http://schemas.microsoft.com/office/drawing/2014/main" id="{5C182883-888D-4B47-A866-E28C93F45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422" y="5638801"/>
            <a:ext cx="2138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/>
              <a:t>Chuquicamata</a:t>
            </a:r>
            <a:r>
              <a:rPr lang="en-US" altLang="en-US" sz="1600" dirty="0"/>
              <a:t> 127 Mt</a:t>
            </a:r>
            <a:endParaRPr lang="en-ZA" altLang="en-US" sz="1600" dirty="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32FABA37-44A5-4F84-84B5-AA08EF44D5D7}"/>
              </a:ext>
            </a:extLst>
          </p:cNvPr>
          <p:cNvSpPr/>
          <p:nvPr/>
        </p:nvSpPr>
        <p:spPr>
          <a:xfrm>
            <a:off x="5347341" y="4415633"/>
            <a:ext cx="250825" cy="2460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471842A0-56FC-4082-8281-7723AB026F74}"/>
              </a:ext>
            </a:extLst>
          </p:cNvPr>
          <p:cNvCxnSpPr>
            <a:endCxn id="2" idx="3"/>
          </p:cNvCxnSpPr>
          <p:nvPr/>
        </p:nvCxnSpPr>
        <p:spPr>
          <a:xfrm flipV="1">
            <a:off x="3623496" y="4625661"/>
            <a:ext cx="1760577" cy="1013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0064B8B4-D869-4735-A78B-944519B0DD9B}"/>
              </a:ext>
            </a:extLst>
          </p:cNvPr>
          <p:cNvSpPr/>
          <p:nvPr/>
        </p:nvSpPr>
        <p:spPr>
          <a:xfrm>
            <a:off x="2615433" y="4378326"/>
            <a:ext cx="144463" cy="130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42" name="TextBox 1">
            <a:extLst>
              <a:ext uri="{FF2B5EF4-FFF2-40B4-BE49-F238E27FC236}">
                <a16:creationId xmlns="" xmlns:a16="http://schemas.microsoft.com/office/drawing/2014/main" id="{249C4811-437D-4086-990C-4CE7E9A50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880" y="5427662"/>
            <a:ext cx="107962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Grasberg</a:t>
            </a:r>
            <a:endParaRPr lang="en-ZA" altLang="en-US" sz="16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D29092F-75F6-4CC8-A017-211724B8E6B1}"/>
              </a:ext>
            </a:extLst>
          </p:cNvPr>
          <p:cNvCxnSpPr>
            <a:endCxn id="23" idx="3"/>
          </p:cNvCxnSpPr>
          <p:nvPr/>
        </p:nvCxnSpPr>
        <p:spPr>
          <a:xfrm flipV="1">
            <a:off x="1679998" y="4489436"/>
            <a:ext cx="956590" cy="939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1">
            <a:extLst>
              <a:ext uri="{FF2B5EF4-FFF2-40B4-BE49-F238E27FC236}">
                <a16:creationId xmlns="" xmlns:a16="http://schemas.microsoft.com/office/drawing/2014/main" id="{32FABA37-44A5-4F84-84B5-AA08EF44D5D7}"/>
              </a:ext>
            </a:extLst>
          </p:cNvPr>
          <p:cNvSpPr/>
          <p:nvPr/>
        </p:nvSpPr>
        <p:spPr>
          <a:xfrm>
            <a:off x="6079059" y="4230688"/>
            <a:ext cx="467838" cy="4913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1">
            <a:extLst>
              <a:ext uri="{FF2B5EF4-FFF2-40B4-BE49-F238E27FC236}">
                <a16:creationId xmlns="" xmlns:a16="http://schemas.microsoft.com/office/drawing/2014/main" id="{5C182883-888D-4B47-A866-E28C93F45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624" y="5417660"/>
            <a:ext cx="14642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CACB 310 Mt</a:t>
            </a:r>
            <a:endParaRPr lang="en-ZA" altLang="en-US" sz="1600" dirty="0"/>
          </a:p>
        </p:txBody>
      </p:sp>
      <p:cxnSp>
        <p:nvCxnSpPr>
          <p:cNvPr id="26" name="Straight Arrow Connector 3">
            <a:extLst>
              <a:ext uri="{FF2B5EF4-FFF2-40B4-BE49-F238E27FC236}">
                <a16:creationId xmlns="" xmlns:a16="http://schemas.microsoft.com/office/drawing/2014/main" id="{471842A0-56FC-4082-8281-7723AB026F74}"/>
              </a:ext>
            </a:extLst>
          </p:cNvPr>
          <p:cNvCxnSpPr>
            <a:endCxn id="24" idx="3"/>
          </p:cNvCxnSpPr>
          <p:nvPr/>
        </p:nvCxnSpPr>
        <p:spPr>
          <a:xfrm flipV="1">
            <a:off x="5638800" y="4650066"/>
            <a:ext cx="508772" cy="722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74">
            <a:extLst>
              <a:ext uri="{FF2B5EF4-FFF2-40B4-BE49-F238E27FC236}">
                <a16:creationId xmlns="" xmlns:a16="http://schemas.microsoft.com/office/drawing/2014/main" id="{E6704D18-CADE-4038-A61C-889D8B055377}"/>
              </a:ext>
            </a:extLst>
          </p:cNvPr>
          <p:cNvSpPr/>
          <p:nvPr/>
        </p:nvSpPr>
        <p:spPr>
          <a:xfrm>
            <a:off x="186693" y="211536"/>
            <a:ext cx="11609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Запасы меди магматических месторождений в сравнении со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стратиформными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месторождениями меди</a:t>
            </a:r>
            <a:endParaRPr lang="en-ZA" sz="2000" b="1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sp>
        <p:nvSpPr>
          <p:cNvPr id="28" name="Slide Number Placeholder 2">
            <a:extLst>
              <a:ext uri="{FF2B5EF4-FFF2-40B4-BE49-F238E27FC236}">
                <a16:creationId xmlns="" xmlns:a16="http://schemas.microsoft.com/office/drawing/2014/main" id="{101398A2-888E-4E25-9ECD-D1E2DBA0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99319" y="6405416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9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3082C6F-45EF-4C16-9697-BAF0CAAF5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9" y="611845"/>
            <a:ext cx="4770382" cy="25925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FEFD518A-A902-7296-7835-5F51844B78FF}"/>
              </a:ext>
            </a:extLst>
          </p:cNvPr>
          <p:cNvSpPr txBox="1">
            <a:spLocks/>
          </p:cNvSpPr>
          <p:nvPr/>
        </p:nvSpPr>
        <p:spPr>
          <a:xfrm>
            <a:off x="62846" y="125817"/>
            <a:ext cx="11287760" cy="625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Модели рудообразования во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внутрикратонных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закрытых бассейнах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2475" y="3338309"/>
            <a:ext cx="551425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Hitzman</a:t>
            </a:r>
            <a:r>
              <a:rPr lang="en-US" sz="1400" dirty="0" smtClean="0"/>
              <a:t> et al. </a:t>
            </a:r>
            <a:r>
              <a:rPr lang="ru-RU" sz="1400" dirty="0" smtClean="0"/>
              <a:t>2005</a:t>
            </a:r>
            <a:r>
              <a:rPr lang="en-US" sz="1400" dirty="0" smtClean="0"/>
              <a:t>,</a:t>
            </a:r>
            <a:r>
              <a:rPr lang="ru-RU" sz="1400" dirty="0" smtClean="0"/>
              <a:t> </a:t>
            </a:r>
            <a:r>
              <a:rPr lang="ru-RU" sz="1400" dirty="0" smtClean="0"/>
              <a:t>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 smtClean="0"/>
              <a:t>Синрифтовые</a:t>
            </a:r>
            <a:r>
              <a:rPr lang="ru-RU" sz="1400" dirty="0" smtClean="0"/>
              <a:t> красноцветные отложения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Трансгрессивная </a:t>
            </a:r>
            <a:r>
              <a:rPr lang="ru-RU" sz="1400" dirty="0" smtClean="0"/>
              <a:t>толща:  </a:t>
            </a:r>
            <a:r>
              <a:rPr lang="ru-RU" sz="1400" dirty="0" err="1" smtClean="0"/>
              <a:t>сероцветные</a:t>
            </a:r>
            <a:r>
              <a:rPr lang="ru-RU" sz="1400" dirty="0" smtClean="0"/>
              <a:t> </a:t>
            </a:r>
            <a:r>
              <a:rPr lang="ru-RU" sz="1400" dirty="0" smtClean="0"/>
              <a:t>морские </a:t>
            </a:r>
            <a:r>
              <a:rPr lang="ru-RU" sz="1400" dirty="0"/>
              <a:t>песчаники, алевриты и сланцы, </a:t>
            </a:r>
            <a:r>
              <a:rPr lang="ru-RU" sz="1400" dirty="0" smtClean="0"/>
              <a:t>органическим веществом.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Морские карбонаты и  </a:t>
            </a:r>
            <a:r>
              <a:rPr lang="ru-RU" sz="1400" dirty="0" err="1"/>
              <a:t>эвапориты</a:t>
            </a:r>
            <a:r>
              <a:rPr lang="ru-RU" sz="1400" dirty="0"/>
              <a:t>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Мелководные </a:t>
            </a:r>
            <a:r>
              <a:rPr lang="ru-RU" sz="1400" dirty="0"/>
              <a:t>морские и континентальные </a:t>
            </a:r>
            <a:r>
              <a:rPr lang="ru-RU" sz="1400" dirty="0" err="1"/>
              <a:t>силикокластические</a:t>
            </a:r>
            <a:r>
              <a:rPr lang="ru-RU" sz="1400" dirty="0"/>
              <a:t> </a:t>
            </a:r>
            <a:r>
              <a:rPr lang="ru-RU" sz="1400" dirty="0" smtClean="0"/>
              <a:t>отложения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Остаточные рассолы </a:t>
            </a:r>
            <a:r>
              <a:rPr lang="ru-RU" sz="1400" dirty="0" err="1" smtClean="0"/>
              <a:t>конвектируют</a:t>
            </a:r>
            <a:r>
              <a:rPr lang="ru-RU" sz="1400" dirty="0" smtClean="0"/>
              <a:t>, </a:t>
            </a:r>
            <a:r>
              <a:rPr lang="ru-RU" sz="1400" dirty="0" smtClean="0"/>
              <a:t>погружаются и выщелачивают </a:t>
            </a:r>
            <a:r>
              <a:rPr lang="ru-RU" sz="1400" dirty="0"/>
              <a:t>металлы как из красноцветных отложений</a:t>
            </a:r>
            <a:r>
              <a:rPr lang="ru-RU" sz="1400" dirty="0" smtClean="0"/>
              <a:t>, так </a:t>
            </a:r>
            <a:r>
              <a:rPr lang="ru-RU" sz="1400" dirty="0"/>
              <a:t>и из фундамента.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Окисленные</a:t>
            </a:r>
            <a:r>
              <a:rPr lang="ru-RU" sz="1400" dirty="0"/>
              <a:t>, богатые металлами рассолы циркулируют вверх к верхней части красноцветной последовательности, где </a:t>
            </a:r>
            <a:r>
              <a:rPr lang="ru-RU" sz="1400" dirty="0" smtClean="0"/>
              <a:t>осаждают медь на </a:t>
            </a:r>
            <a:r>
              <a:rPr lang="ru-RU" sz="1400" dirty="0" err="1" smtClean="0"/>
              <a:t>редокс</a:t>
            </a:r>
            <a:r>
              <a:rPr lang="ru-RU" sz="1400" dirty="0" smtClean="0"/>
              <a:t> барьере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Рассолы используют структуру разломов внутри бассейна для выхода на более высокие уровни и осаждения сульфидов при контакте с восстановителем.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99150" y="3318570"/>
            <a:ext cx="62166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Лурье, 1988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Генетическая связь </a:t>
            </a:r>
            <a:r>
              <a:rPr lang="ru-RU" sz="1400" dirty="0"/>
              <a:t>с аридными красноцветными </a:t>
            </a:r>
            <a:r>
              <a:rPr lang="ru-RU" sz="1400" dirty="0" smtClean="0"/>
              <a:t>формациями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Локализация руд на </a:t>
            </a:r>
            <a:r>
              <a:rPr lang="ru-RU" sz="1400" dirty="0" err="1" smtClean="0"/>
              <a:t>редокс</a:t>
            </a:r>
            <a:r>
              <a:rPr lang="ru-RU" sz="1400" dirty="0" smtClean="0"/>
              <a:t> границе. </a:t>
            </a:r>
            <a:r>
              <a:rPr lang="ru-RU" sz="1400" dirty="0"/>
              <a:t>Осаждение меди происходит на сероводородных </a:t>
            </a:r>
            <a:r>
              <a:rPr lang="ru-RU" sz="1400" dirty="0" smtClean="0"/>
              <a:t>биогеохимических барьерах</a:t>
            </a:r>
            <a:r>
              <a:rPr lang="ru-RU" sz="1400" dirty="0"/>
              <a:t>, среди которых </a:t>
            </a:r>
            <a:r>
              <a:rPr lang="ru-RU" sz="1400" dirty="0" smtClean="0"/>
              <a:t>выделяются </a:t>
            </a:r>
            <a:r>
              <a:rPr lang="ru-RU" sz="1400" dirty="0" smtClean="0"/>
              <a:t>сингенетические и </a:t>
            </a:r>
            <a:r>
              <a:rPr lang="ru-RU" sz="1400" dirty="0" err="1" smtClean="0"/>
              <a:t>эпиrенетические</a:t>
            </a:r>
            <a:r>
              <a:rPr lang="ru-RU" sz="1400" dirty="0"/>
              <a:t>. Первые функционировали в </a:t>
            </a:r>
            <a:r>
              <a:rPr lang="ru-RU" sz="1400" dirty="0" err="1" smtClean="0"/>
              <a:t>нелитифицированных</a:t>
            </a:r>
            <a:r>
              <a:rPr lang="ru-RU" sz="1400" dirty="0" smtClean="0"/>
              <a:t> осадках</a:t>
            </a:r>
            <a:r>
              <a:rPr lang="ru-RU" sz="1400" dirty="0"/>
              <a:t>, вторые - в </a:t>
            </a:r>
            <a:r>
              <a:rPr lang="ru-RU" sz="1400" dirty="0" smtClean="0"/>
              <a:t>породах.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Образование </a:t>
            </a:r>
            <a:r>
              <a:rPr lang="ru-RU" sz="1400" dirty="0"/>
              <a:t>медистых песчаников и сланцев связано с </a:t>
            </a:r>
            <a:r>
              <a:rPr lang="ru-RU" sz="1400" dirty="0" smtClean="0"/>
              <a:t>выносом меди </a:t>
            </a:r>
            <a:r>
              <a:rPr lang="ru-RU" sz="1400" dirty="0"/>
              <a:t>и сопутствующих металлов из красноцветных </a:t>
            </a:r>
            <a:r>
              <a:rPr lang="ru-RU" sz="1400" dirty="0" smtClean="0"/>
              <a:t>отложений </a:t>
            </a:r>
            <a:r>
              <a:rPr lang="ru-RU" sz="1400" dirty="0" err="1" smtClean="0"/>
              <a:t>седиментационными</a:t>
            </a:r>
            <a:r>
              <a:rPr lang="ru-RU" sz="1400" dirty="0" smtClean="0"/>
              <a:t> </a:t>
            </a:r>
            <a:r>
              <a:rPr lang="ru-RU" sz="1400" dirty="0"/>
              <a:t>водами.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По </a:t>
            </a:r>
            <a:r>
              <a:rPr lang="ru-RU" sz="1400" dirty="0"/>
              <a:t>мере того как раствор во время </a:t>
            </a:r>
            <a:r>
              <a:rPr lang="ru-RU" sz="1400" dirty="0" smtClean="0"/>
              <a:t>движения флюид теряет </a:t>
            </a:r>
            <a:r>
              <a:rPr lang="ru-RU" sz="1400" dirty="0"/>
              <a:t>медь </a:t>
            </a:r>
            <a:r>
              <a:rPr lang="ru-RU" sz="1400" dirty="0" smtClean="0"/>
              <a:t>осаждение </a:t>
            </a:r>
            <a:r>
              <a:rPr lang="ru-RU" sz="1400" dirty="0"/>
              <a:t>халькозина сменится борнитом, а затем халькопиритом.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Зональный </a:t>
            </a:r>
            <a:r>
              <a:rPr lang="ru-RU" sz="1400" dirty="0"/>
              <a:t>ряд сульфидов всегда </a:t>
            </a:r>
            <a:r>
              <a:rPr lang="ru-RU" sz="1400" dirty="0" smtClean="0"/>
              <a:t>обращен халькозиновым </a:t>
            </a:r>
            <a:r>
              <a:rPr lang="ru-RU" sz="1400" dirty="0"/>
              <a:t>концом в сторону красноцветных отложений, из </a:t>
            </a:r>
            <a:r>
              <a:rPr lang="ru-RU" sz="1400" dirty="0" smtClean="0"/>
              <a:t>которых </a:t>
            </a:r>
            <a:r>
              <a:rPr lang="ru-RU" sz="1400" dirty="0"/>
              <a:t>поступала медь. При удалении от красноцветных </a:t>
            </a:r>
            <a:r>
              <a:rPr lang="ru-RU" sz="1400" dirty="0" smtClean="0"/>
              <a:t>отложений содержание </a:t>
            </a:r>
            <a:r>
              <a:rPr lang="ru-RU" sz="1400" dirty="0"/>
              <a:t>меди в рудах падает.</a:t>
            </a:r>
            <a:endParaRPr lang="en-US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9" y="641291"/>
            <a:ext cx="4145430" cy="253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3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11D2233-1E71-4F1E-99BF-43FB5A8794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5" t="14765" r="14245" b="-14765"/>
          <a:stretch/>
        </p:blipFill>
        <p:spPr>
          <a:xfrm>
            <a:off x="2197759" y="1701887"/>
            <a:ext cx="6984341" cy="5289961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="" xmlns:a16="http://schemas.microsoft.com/office/drawing/2014/main" id="{39D27C92-D22D-4B5F-BBDE-48705E47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D87A4A6-6562-448E-B981-7A081C57EDD7}"/>
              </a:ext>
            </a:extLst>
          </p:cNvPr>
          <p:cNvSpPr txBox="1">
            <a:spLocks/>
          </p:cNvSpPr>
          <p:nvPr/>
        </p:nvSpPr>
        <p:spPr>
          <a:xfrm>
            <a:off x="109068" y="88900"/>
            <a:ext cx="10343032" cy="1537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Спасибо за внимание!</a:t>
            </a:r>
          </a:p>
          <a:p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  <a:p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 благодарностью Роберту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Каэмбе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(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Баррик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), Франку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Твите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,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Дэйву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Броутону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и Тиму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Даннету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(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Айванхо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Майнз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), а также Университету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Витватерсранд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и центру 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CIMERA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за возможность наблюдать и изучать эти месторождения!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</p:spTree>
    <p:extLst>
      <p:ext uri="{BB962C8B-B14F-4D97-AF65-F5344CB8AC3E}">
        <p14:creationId xmlns:p14="http://schemas.microsoft.com/office/powerpoint/2010/main" val="3382398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="" xmlns:a16="http://schemas.microsoft.com/office/drawing/2014/main" id="{5E347867-E7C9-464D-993F-669DAB2FD628}"/>
              </a:ext>
            </a:extLst>
          </p:cNvPr>
          <p:cNvSpPr>
            <a:spLocks/>
          </p:cNvSpPr>
          <p:nvPr/>
        </p:nvSpPr>
        <p:spPr bwMode="auto">
          <a:xfrm>
            <a:off x="4076961" y="1053586"/>
            <a:ext cx="512175" cy="804056"/>
          </a:xfrm>
          <a:custGeom>
            <a:avLst/>
            <a:gdLst>
              <a:gd name="T0" fmla="*/ 345 w 555"/>
              <a:gd name="T1" fmla="*/ 0 h 783"/>
              <a:gd name="T2" fmla="*/ 410 w 555"/>
              <a:gd name="T3" fmla="*/ 0 h 783"/>
              <a:gd name="T4" fmla="*/ 471 w 555"/>
              <a:gd name="T5" fmla="*/ 34 h 783"/>
              <a:gd name="T6" fmla="*/ 520 w 555"/>
              <a:gd name="T7" fmla="*/ 60 h 783"/>
              <a:gd name="T8" fmla="*/ 554 w 555"/>
              <a:gd name="T9" fmla="*/ 102 h 783"/>
              <a:gd name="T10" fmla="*/ 547 w 555"/>
              <a:gd name="T11" fmla="*/ 159 h 783"/>
              <a:gd name="T12" fmla="*/ 493 w 555"/>
              <a:gd name="T13" fmla="*/ 208 h 783"/>
              <a:gd name="T14" fmla="*/ 455 w 555"/>
              <a:gd name="T15" fmla="*/ 311 h 783"/>
              <a:gd name="T16" fmla="*/ 428 w 555"/>
              <a:gd name="T17" fmla="*/ 344 h 783"/>
              <a:gd name="T18" fmla="*/ 411 w 555"/>
              <a:gd name="T19" fmla="*/ 365 h 783"/>
              <a:gd name="T20" fmla="*/ 401 w 555"/>
              <a:gd name="T21" fmla="*/ 377 h 783"/>
              <a:gd name="T22" fmla="*/ 396 w 555"/>
              <a:gd name="T23" fmla="*/ 384 h 783"/>
              <a:gd name="T24" fmla="*/ 391 w 555"/>
              <a:gd name="T25" fmla="*/ 390 h 783"/>
              <a:gd name="T26" fmla="*/ 383 w 555"/>
              <a:gd name="T27" fmla="*/ 401 h 783"/>
              <a:gd name="T28" fmla="*/ 370 w 555"/>
              <a:gd name="T29" fmla="*/ 419 h 783"/>
              <a:gd name="T30" fmla="*/ 354 w 555"/>
              <a:gd name="T31" fmla="*/ 439 h 783"/>
              <a:gd name="T32" fmla="*/ 338 w 555"/>
              <a:gd name="T33" fmla="*/ 457 h 783"/>
              <a:gd name="T34" fmla="*/ 325 w 555"/>
              <a:gd name="T35" fmla="*/ 469 h 783"/>
              <a:gd name="T36" fmla="*/ 304 w 555"/>
              <a:gd name="T37" fmla="*/ 485 h 783"/>
              <a:gd name="T38" fmla="*/ 290 w 555"/>
              <a:gd name="T39" fmla="*/ 499 h 783"/>
              <a:gd name="T40" fmla="*/ 283 w 555"/>
              <a:gd name="T41" fmla="*/ 529 h 783"/>
              <a:gd name="T42" fmla="*/ 281 w 555"/>
              <a:gd name="T43" fmla="*/ 541 h 783"/>
              <a:gd name="T44" fmla="*/ 279 w 555"/>
              <a:gd name="T45" fmla="*/ 562 h 783"/>
              <a:gd name="T46" fmla="*/ 274 w 555"/>
              <a:gd name="T47" fmla="*/ 588 h 783"/>
              <a:gd name="T48" fmla="*/ 270 w 555"/>
              <a:gd name="T49" fmla="*/ 608 h 783"/>
              <a:gd name="T50" fmla="*/ 243 w 555"/>
              <a:gd name="T51" fmla="*/ 649 h 783"/>
              <a:gd name="T52" fmla="*/ 224 w 555"/>
              <a:gd name="T53" fmla="*/ 676 h 783"/>
              <a:gd name="T54" fmla="*/ 220 w 555"/>
              <a:gd name="T55" fmla="*/ 718 h 783"/>
              <a:gd name="T56" fmla="*/ 220 w 555"/>
              <a:gd name="T57" fmla="*/ 775 h 783"/>
              <a:gd name="T58" fmla="*/ 144 w 555"/>
              <a:gd name="T59" fmla="*/ 782 h 783"/>
              <a:gd name="T60" fmla="*/ 68 w 555"/>
              <a:gd name="T61" fmla="*/ 760 h 783"/>
              <a:gd name="T62" fmla="*/ 36 w 555"/>
              <a:gd name="T63" fmla="*/ 752 h 783"/>
              <a:gd name="T64" fmla="*/ 27 w 555"/>
              <a:gd name="T65" fmla="*/ 744 h 783"/>
              <a:gd name="T66" fmla="*/ 28 w 555"/>
              <a:gd name="T67" fmla="*/ 730 h 783"/>
              <a:gd name="T68" fmla="*/ 34 w 555"/>
              <a:gd name="T69" fmla="*/ 706 h 783"/>
              <a:gd name="T70" fmla="*/ 43 w 555"/>
              <a:gd name="T71" fmla="*/ 681 h 783"/>
              <a:gd name="T72" fmla="*/ 51 w 555"/>
              <a:gd name="T73" fmla="*/ 659 h 783"/>
              <a:gd name="T74" fmla="*/ 56 w 555"/>
              <a:gd name="T75" fmla="*/ 646 h 783"/>
              <a:gd name="T76" fmla="*/ 102 w 555"/>
              <a:gd name="T77" fmla="*/ 566 h 783"/>
              <a:gd name="T78" fmla="*/ 113 w 555"/>
              <a:gd name="T79" fmla="*/ 475 h 783"/>
              <a:gd name="T80" fmla="*/ 79 w 555"/>
              <a:gd name="T81" fmla="*/ 387 h 783"/>
              <a:gd name="T82" fmla="*/ 148 w 555"/>
              <a:gd name="T83" fmla="*/ 364 h 783"/>
              <a:gd name="T84" fmla="*/ 216 w 555"/>
              <a:gd name="T85" fmla="*/ 307 h 783"/>
              <a:gd name="T86" fmla="*/ 98 w 555"/>
              <a:gd name="T87" fmla="*/ 307 h 783"/>
              <a:gd name="T88" fmla="*/ 22 w 555"/>
              <a:gd name="T89" fmla="*/ 285 h 783"/>
              <a:gd name="T90" fmla="*/ 0 w 555"/>
              <a:gd name="T91" fmla="*/ 201 h 783"/>
              <a:gd name="T92" fmla="*/ 34 w 555"/>
              <a:gd name="T93" fmla="*/ 155 h 783"/>
              <a:gd name="T94" fmla="*/ 117 w 555"/>
              <a:gd name="T95" fmla="*/ 117 h 783"/>
              <a:gd name="T96" fmla="*/ 163 w 555"/>
              <a:gd name="T97" fmla="*/ 68 h 783"/>
              <a:gd name="T98" fmla="*/ 197 w 555"/>
              <a:gd name="T99" fmla="*/ 18 h 783"/>
              <a:gd name="T100" fmla="*/ 254 w 555"/>
              <a:gd name="T101" fmla="*/ 7 h 783"/>
              <a:gd name="T102" fmla="*/ 345 w 555"/>
              <a:gd name="T103" fmla="*/ 0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55" h="783">
                <a:moveTo>
                  <a:pt x="345" y="0"/>
                </a:moveTo>
                <a:lnTo>
                  <a:pt x="410" y="0"/>
                </a:lnTo>
                <a:lnTo>
                  <a:pt x="471" y="34"/>
                </a:lnTo>
                <a:lnTo>
                  <a:pt x="520" y="60"/>
                </a:lnTo>
                <a:lnTo>
                  <a:pt x="554" y="102"/>
                </a:lnTo>
                <a:lnTo>
                  <a:pt x="547" y="159"/>
                </a:lnTo>
                <a:lnTo>
                  <a:pt x="493" y="208"/>
                </a:lnTo>
                <a:lnTo>
                  <a:pt x="455" y="311"/>
                </a:lnTo>
                <a:lnTo>
                  <a:pt x="428" y="344"/>
                </a:lnTo>
                <a:lnTo>
                  <a:pt x="411" y="365"/>
                </a:lnTo>
                <a:lnTo>
                  <a:pt x="401" y="377"/>
                </a:lnTo>
                <a:lnTo>
                  <a:pt x="396" y="384"/>
                </a:lnTo>
                <a:lnTo>
                  <a:pt x="391" y="390"/>
                </a:lnTo>
                <a:lnTo>
                  <a:pt x="383" y="401"/>
                </a:lnTo>
                <a:lnTo>
                  <a:pt x="370" y="419"/>
                </a:lnTo>
                <a:lnTo>
                  <a:pt x="354" y="439"/>
                </a:lnTo>
                <a:lnTo>
                  <a:pt x="338" y="457"/>
                </a:lnTo>
                <a:lnTo>
                  <a:pt x="325" y="469"/>
                </a:lnTo>
                <a:lnTo>
                  <a:pt x="304" y="485"/>
                </a:lnTo>
                <a:lnTo>
                  <a:pt x="290" y="499"/>
                </a:lnTo>
                <a:lnTo>
                  <a:pt x="283" y="529"/>
                </a:lnTo>
                <a:lnTo>
                  <a:pt x="281" y="541"/>
                </a:lnTo>
                <a:lnTo>
                  <a:pt x="279" y="562"/>
                </a:lnTo>
                <a:lnTo>
                  <a:pt x="274" y="588"/>
                </a:lnTo>
                <a:lnTo>
                  <a:pt x="270" y="608"/>
                </a:lnTo>
                <a:lnTo>
                  <a:pt x="243" y="649"/>
                </a:lnTo>
                <a:lnTo>
                  <a:pt x="224" y="676"/>
                </a:lnTo>
                <a:lnTo>
                  <a:pt x="220" y="718"/>
                </a:lnTo>
                <a:lnTo>
                  <a:pt x="220" y="775"/>
                </a:lnTo>
                <a:lnTo>
                  <a:pt x="144" y="782"/>
                </a:lnTo>
                <a:lnTo>
                  <a:pt x="68" y="760"/>
                </a:lnTo>
                <a:lnTo>
                  <a:pt x="36" y="752"/>
                </a:lnTo>
                <a:lnTo>
                  <a:pt x="27" y="744"/>
                </a:lnTo>
                <a:lnTo>
                  <a:pt x="28" y="730"/>
                </a:lnTo>
                <a:lnTo>
                  <a:pt x="34" y="706"/>
                </a:lnTo>
                <a:lnTo>
                  <a:pt x="43" y="681"/>
                </a:lnTo>
                <a:lnTo>
                  <a:pt x="51" y="659"/>
                </a:lnTo>
                <a:lnTo>
                  <a:pt x="56" y="646"/>
                </a:lnTo>
                <a:lnTo>
                  <a:pt x="102" y="566"/>
                </a:lnTo>
                <a:lnTo>
                  <a:pt x="113" y="475"/>
                </a:lnTo>
                <a:lnTo>
                  <a:pt x="79" y="387"/>
                </a:lnTo>
                <a:lnTo>
                  <a:pt x="148" y="364"/>
                </a:lnTo>
                <a:lnTo>
                  <a:pt x="216" y="307"/>
                </a:lnTo>
                <a:lnTo>
                  <a:pt x="98" y="307"/>
                </a:lnTo>
                <a:lnTo>
                  <a:pt x="22" y="285"/>
                </a:lnTo>
                <a:lnTo>
                  <a:pt x="0" y="201"/>
                </a:lnTo>
                <a:lnTo>
                  <a:pt x="34" y="155"/>
                </a:lnTo>
                <a:lnTo>
                  <a:pt x="117" y="117"/>
                </a:lnTo>
                <a:lnTo>
                  <a:pt x="163" y="68"/>
                </a:lnTo>
                <a:lnTo>
                  <a:pt x="197" y="18"/>
                </a:lnTo>
                <a:lnTo>
                  <a:pt x="254" y="7"/>
                </a:lnTo>
                <a:lnTo>
                  <a:pt x="345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="" xmlns:a16="http://schemas.microsoft.com/office/drawing/2014/main" id="{0053C65E-A4AB-4E16-8B4B-1664DA1A8364}"/>
              </a:ext>
            </a:extLst>
          </p:cNvPr>
          <p:cNvSpPr>
            <a:spLocks/>
          </p:cNvSpPr>
          <p:nvPr/>
        </p:nvSpPr>
        <p:spPr bwMode="auto">
          <a:xfrm>
            <a:off x="3989292" y="1322632"/>
            <a:ext cx="161497" cy="348116"/>
          </a:xfrm>
          <a:custGeom>
            <a:avLst/>
            <a:gdLst>
              <a:gd name="T0" fmla="*/ 30 w 175"/>
              <a:gd name="T1" fmla="*/ 0 h 339"/>
              <a:gd name="T2" fmla="*/ 22 w 175"/>
              <a:gd name="T3" fmla="*/ 64 h 339"/>
              <a:gd name="T4" fmla="*/ 0 w 175"/>
              <a:gd name="T5" fmla="*/ 136 h 339"/>
              <a:gd name="T6" fmla="*/ 30 w 175"/>
              <a:gd name="T7" fmla="*/ 201 h 339"/>
              <a:gd name="T8" fmla="*/ 49 w 175"/>
              <a:gd name="T9" fmla="*/ 239 h 339"/>
              <a:gd name="T10" fmla="*/ 34 w 175"/>
              <a:gd name="T11" fmla="*/ 319 h 339"/>
              <a:gd name="T12" fmla="*/ 72 w 175"/>
              <a:gd name="T13" fmla="*/ 334 h 339"/>
              <a:gd name="T14" fmla="*/ 106 w 175"/>
              <a:gd name="T15" fmla="*/ 338 h 339"/>
              <a:gd name="T16" fmla="*/ 151 w 175"/>
              <a:gd name="T17" fmla="*/ 285 h 339"/>
              <a:gd name="T18" fmla="*/ 174 w 175"/>
              <a:gd name="T19" fmla="*/ 224 h 339"/>
              <a:gd name="T20" fmla="*/ 174 w 175"/>
              <a:gd name="T21" fmla="*/ 187 h 339"/>
              <a:gd name="T22" fmla="*/ 170 w 175"/>
              <a:gd name="T23" fmla="*/ 174 h 339"/>
              <a:gd name="T24" fmla="*/ 153 w 175"/>
              <a:gd name="T25" fmla="*/ 157 h 339"/>
              <a:gd name="T26" fmla="*/ 143 w 175"/>
              <a:gd name="T27" fmla="*/ 134 h 339"/>
              <a:gd name="T28" fmla="*/ 113 w 175"/>
              <a:gd name="T29" fmla="*/ 87 h 339"/>
              <a:gd name="T30" fmla="*/ 91 w 175"/>
              <a:gd name="T31" fmla="*/ 67 h 339"/>
              <a:gd name="T32" fmla="*/ 84 w 175"/>
              <a:gd name="T33" fmla="*/ 57 h 339"/>
              <a:gd name="T34" fmla="*/ 76 w 175"/>
              <a:gd name="T35" fmla="*/ 35 h 339"/>
              <a:gd name="T36" fmla="*/ 65 w 175"/>
              <a:gd name="T37" fmla="*/ 13 h 339"/>
              <a:gd name="T38" fmla="*/ 30 w 175"/>
              <a:gd name="T39" fmla="*/ 0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5" h="339">
                <a:moveTo>
                  <a:pt x="30" y="0"/>
                </a:moveTo>
                <a:lnTo>
                  <a:pt x="22" y="64"/>
                </a:lnTo>
                <a:lnTo>
                  <a:pt x="0" y="136"/>
                </a:lnTo>
                <a:lnTo>
                  <a:pt x="30" y="201"/>
                </a:lnTo>
                <a:lnTo>
                  <a:pt x="49" y="239"/>
                </a:lnTo>
                <a:lnTo>
                  <a:pt x="34" y="319"/>
                </a:lnTo>
                <a:lnTo>
                  <a:pt x="72" y="334"/>
                </a:lnTo>
                <a:lnTo>
                  <a:pt x="106" y="338"/>
                </a:lnTo>
                <a:lnTo>
                  <a:pt x="151" y="285"/>
                </a:lnTo>
                <a:lnTo>
                  <a:pt x="174" y="224"/>
                </a:lnTo>
                <a:lnTo>
                  <a:pt x="174" y="187"/>
                </a:lnTo>
                <a:lnTo>
                  <a:pt x="170" y="174"/>
                </a:lnTo>
                <a:lnTo>
                  <a:pt x="153" y="157"/>
                </a:lnTo>
                <a:lnTo>
                  <a:pt x="143" y="134"/>
                </a:lnTo>
                <a:lnTo>
                  <a:pt x="113" y="87"/>
                </a:lnTo>
                <a:lnTo>
                  <a:pt x="91" y="67"/>
                </a:lnTo>
                <a:lnTo>
                  <a:pt x="84" y="57"/>
                </a:lnTo>
                <a:lnTo>
                  <a:pt x="76" y="35"/>
                </a:lnTo>
                <a:lnTo>
                  <a:pt x="65" y="13"/>
                </a:lnTo>
                <a:lnTo>
                  <a:pt x="30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="" xmlns:a16="http://schemas.microsoft.com/office/drawing/2014/main" id="{6179FE12-16BC-4C69-8922-B162B7ADCEA3}"/>
              </a:ext>
            </a:extLst>
          </p:cNvPr>
          <p:cNvSpPr>
            <a:spLocks/>
          </p:cNvSpPr>
          <p:nvPr/>
        </p:nvSpPr>
        <p:spPr bwMode="auto">
          <a:xfrm>
            <a:off x="3971758" y="1786787"/>
            <a:ext cx="284234" cy="231051"/>
          </a:xfrm>
          <a:custGeom>
            <a:avLst/>
            <a:gdLst>
              <a:gd name="T0" fmla="*/ 15 w 308"/>
              <a:gd name="T1" fmla="*/ 7 h 225"/>
              <a:gd name="T2" fmla="*/ 106 w 308"/>
              <a:gd name="T3" fmla="*/ 68 h 225"/>
              <a:gd name="T4" fmla="*/ 106 w 308"/>
              <a:gd name="T5" fmla="*/ 106 h 225"/>
              <a:gd name="T6" fmla="*/ 171 w 308"/>
              <a:gd name="T7" fmla="*/ 121 h 225"/>
              <a:gd name="T8" fmla="*/ 307 w 308"/>
              <a:gd name="T9" fmla="*/ 121 h 225"/>
              <a:gd name="T10" fmla="*/ 307 w 308"/>
              <a:gd name="T11" fmla="*/ 150 h 225"/>
              <a:gd name="T12" fmla="*/ 307 w 308"/>
              <a:gd name="T13" fmla="*/ 163 h 225"/>
              <a:gd name="T14" fmla="*/ 304 w 308"/>
              <a:gd name="T15" fmla="*/ 185 h 225"/>
              <a:gd name="T16" fmla="*/ 299 w 308"/>
              <a:gd name="T17" fmla="*/ 210 h 225"/>
              <a:gd name="T18" fmla="*/ 296 w 308"/>
              <a:gd name="T19" fmla="*/ 224 h 225"/>
              <a:gd name="T20" fmla="*/ 159 w 308"/>
              <a:gd name="T21" fmla="*/ 224 h 225"/>
              <a:gd name="T22" fmla="*/ 91 w 308"/>
              <a:gd name="T23" fmla="*/ 190 h 225"/>
              <a:gd name="T24" fmla="*/ 76 w 308"/>
              <a:gd name="T25" fmla="*/ 132 h 225"/>
              <a:gd name="T26" fmla="*/ 57 w 308"/>
              <a:gd name="T27" fmla="*/ 75 h 225"/>
              <a:gd name="T28" fmla="*/ 0 w 308"/>
              <a:gd name="T29" fmla="*/ 64 h 225"/>
              <a:gd name="T30" fmla="*/ 15 w 308"/>
              <a:gd name="T31" fmla="*/ 0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08" h="225">
                <a:moveTo>
                  <a:pt x="15" y="7"/>
                </a:moveTo>
                <a:lnTo>
                  <a:pt x="106" y="68"/>
                </a:lnTo>
                <a:lnTo>
                  <a:pt x="106" y="106"/>
                </a:lnTo>
                <a:lnTo>
                  <a:pt x="171" y="121"/>
                </a:lnTo>
                <a:lnTo>
                  <a:pt x="307" y="121"/>
                </a:lnTo>
                <a:lnTo>
                  <a:pt x="307" y="150"/>
                </a:lnTo>
                <a:lnTo>
                  <a:pt x="307" y="163"/>
                </a:lnTo>
                <a:lnTo>
                  <a:pt x="304" y="185"/>
                </a:lnTo>
                <a:lnTo>
                  <a:pt x="299" y="210"/>
                </a:lnTo>
                <a:lnTo>
                  <a:pt x="296" y="224"/>
                </a:lnTo>
                <a:lnTo>
                  <a:pt x="159" y="224"/>
                </a:lnTo>
                <a:lnTo>
                  <a:pt x="91" y="190"/>
                </a:lnTo>
                <a:lnTo>
                  <a:pt x="76" y="132"/>
                </a:lnTo>
                <a:lnTo>
                  <a:pt x="57" y="75"/>
                </a:lnTo>
                <a:lnTo>
                  <a:pt x="0" y="64"/>
                </a:lnTo>
                <a:lnTo>
                  <a:pt x="15" y="0"/>
                </a:lnTo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="" xmlns:a16="http://schemas.microsoft.com/office/drawing/2014/main" id="{19C4FD32-D5EE-49D1-81B3-A78C7B7D0545}"/>
              </a:ext>
            </a:extLst>
          </p:cNvPr>
          <p:cNvSpPr>
            <a:spLocks/>
          </p:cNvSpPr>
          <p:nvPr/>
        </p:nvSpPr>
        <p:spPr bwMode="auto">
          <a:xfrm>
            <a:off x="3792728" y="1544441"/>
            <a:ext cx="192873" cy="183814"/>
          </a:xfrm>
          <a:custGeom>
            <a:avLst/>
            <a:gdLst>
              <a:gd name="T0" fmla="*/ 64 w 209"/>
              <a:gd name="T1" fmla="*/ 26 h 179"/>
              <a:gd name="T2" fmla="*/ 98 w 209"/>
              <a:gd name="T3" fmla="*/ 53 h 179"/>
              <a:gd name="T4" fmla="*/ 155 w 209"/>
              <a:gd name="T5" fmla="*/ 98 h 179"/>
              <a:gd name="T6" fmla="*/ 209 w 209"/>
              <a:gd name="T7" fmla="*/ 140 h 179"/>
              <a:gd name="T8" fmla="*/ 186 w 209"/>
              <a:gd name="T9" fmla="*/ 178 h 179"/>
              <a:gd name="T10" fmla="*/ 144 w 209"/>
              <a:gd name="T11" fmla="*/ 159 h 179"/>
              <a:gd name="T12" fmla="*/ 83 w 209"/>
              <a:gd name="T13" fmla="*/ 155 h 179"/>
              <a:gd name="T14" fmla="*/ 15 w 209"/>
              <a:gd name="T15" fmla="*/ 79 h 179"/>
              <a:gd name="T16" fmla="*/ 15 w 209"/>
              <a:gd name="T17" fmla="*/ 38 h 179"/>
              <a:gd name="T18" fmla="*/ 0 w 209"/>
              <a:gd name="T19" fmla="*/ 0 h 179"/>
              <a:gd name="T20" fmla="*/ 30 w 209"/>
              <a:gd name="T21" fmla="*/ 0 h 179"/>
              <a:gd name="T22" fmla="*/ 64 w 209"/>
              <a:gd name="T23" fmla="*/ 2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9" h="179">
                <a:moveTo>
                  <a:pt x="64" y="26"/>
                </a:moveTo>
                <a:lnTo>
                  <a:pt x="98" y="53"/>
                </a:lnTo>
                <a:lnTo>
                  <a:pt x="155" y="98"/>
                </a:lnTo>
                <a:lnTo>
                  <a:pt x="209" y="140"/>
                </a:lnTo>
                <a:lnTo>
                  <a:pt x="186" y="178"/>
                </a:lnTo>
                <a:lnTo>
                  <a:pt x="144" y="159"/>
                </a:lnTo>
                <a:lnTo>
                  <a:pt x="83" y="155"/>
                </a:lnTo>
                <a:lnTo>
                  <a:pt x="15" y="79"/>
                </a:lnTo>
                <a:lnTo>
                  <a:pt x="15" y="38"/>
                </a:lnTo>
                <a:lnTo>
                  <a:pt x="0" y="0"/>
                </a:lnTo>
                <a:lnTo>
                  <a:pt x="30" y="0"/>
                </a:lnTo>
                <a:lnTo>
                  <a:pt x="64" y="26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="" xmlns:a16="http://schemas.microsoft.com/office/drawing/2014/main" id="{99A0B908-3D58-4C64-876F-E935CCD8E80E}"/>
              </a:ext>
            </a:extLst>
          </p:cNvPr>
          <p:cNvSpPr>
            <a:spLocks/>
          </p:cNvSpPr>
          <p:nvPr/>
        </p:nvSpPr>
        <p:spPr bwMode="auto">
          <a:xfrm>
            <a:off x="4094495" y="2048645"/>
            <a:ext cx="484490" cy="617162"/>
          </a:xfrm>
          <a:custGeom>
            <a:avLst/>
            <a:gdLst>
              <a:gd name="T0" fmla="*/ 64 w 525"/>
              <a:gd name="T1" fmla="*/ 7 h 601"/>
              <a:gd name="T2" fmla="*/ 113 w 525"/>
              <a:gd name="T3" fmla="*/ 0 h 601"/>
              <a:gd name="T4" fmla="*/ 159 w 525"/>
              <a:gd name="T5" fmla="*/ 0 h 601"/>
              <a:gd name="T6" fmla="*/ 193 w 525"/>
              <a:gd name="T7" fmla="*/ 11 h 601"/>
              <a:gd name="T8" fmla="*/ 220 w 525"/>
              <a:gd name="T9" fmla="*/ 57 h 601"/>
              <a:gd name="T10" fmla="*/ 240 w 525"/>
              <a:gd name="T11" fmla="*/ 77 h 601"/>
              <a:gd name="T12" fmla="*/ 251 w 525"/>
              <a:gd name="T13" fmla="*/ 87 h 601"/>
              <a:gd name="T14" fmla="*/ 267 w 525"/>
              <a:gd name="T15" fmla="*/ 103 h 601"/>
              <a:gd name="T16" fmla="*/ 286 w 525"/>
              <a:gd name="T17" fmla="*/ 121 h 601"/>
              <a:gd name="T18" fmla="*/ 303 w 525"/>
              <a:gd name="T19" fmla="*/ 137 h 601"/>
              <a:gd name="T20" fmla="*/ 314 w 525"/>
              <a:gd name="T21" fmla="*/ 147 h 601"/>
              <a:gd name="T22" fmla="*/ 330 w 525"/>
              <a:gd name="T23" fmla="*/ 185 h 601"/>
              <a:gd name="T24" fmla="*/ 340 w 525"/>
              <a:gd name="T25" fmla="*/ 205 h 601"/>
              <a:gd name="T26" fmla="*/ 346 w 525"/>
              <a:gd name="T27" fmla="*/ 213 h 601"/>
              <a:gd name="T28" fmla="*/ 366 w 525"/>
              <a:gd name="T29" fmla="*/ 227 h 601"/>
              <a:gd name="T30" fmla="*/ 382 w 525"/>
              <a:gd name="T31" fmla="*/ 244 h 601"/>
              <a:gd name="T32" fmla="*/ 414 w 525"/>
              <a:gd name="T33" fmla="*/ 319 h 601"/>
              <a:gd name="T34" fmla="*/ 463 w 525"/>
              <a:gd name="T35" fmla="*/ 395 h 601"/>
              <a:gd name="T36" fmla="*/ 524 w 525"/>
              <a:gd name="T37" fmla="*/ 433 h 601"/>
              <a:gd name="T38" fmla="*/ 490 w 525"/>
              <a:gd name="T39" fmla="*/ 505 h 601"/>
              <a:gd name="T40" fmla="*/ 459 w 525"/>
              <a:gd name="T41" fmla="*/ 562 h 601"/>
              <a:gd name="T42" fmla="*/ 425 w 525"/>
              <a:gd name="T43" fmla="*/ 600 h 601"/>
              <a:gd name="T44" fmla="*/ 360 w 525"/>
              <a:gd name="T45" fmla="*/ 589 h 601"/>
              <a:gd name="T46" fmla="*/ 269 w 525"/>
              <a:gd name="T47" fmla="*/ 539 h 601"/>
              <a:gd name="T48" fmla="*/ 208 w 525"/>
              <a:gd name="T49" fmla="*/ 528 h 601"/>
              <a:gd name="T50" fmla="*/ 201 w 525"/>
              <a:gd name="T51" fmla="*/ 475 h 601"/>
              <a:gd name="T52" fmla="*/ 235 w 525"/>
              <a:gd name="T53" fmla="*/ 406 h 601"/>
              <a:gd name="T54" fmla="*/ 246 w 525"/>
              <a:gd name="T55" fmla="*/ 338 h 601"/>
              <a:gd name="T56" fmla="*/ 201 w 525"/>
              <a:gd name="T57" fmla="*/ 292 h 601"/>
              <a:gd name="T58" fmla="*/ 171 w 525"/>
              <a:gd name="T59" fmla="*/ 250 h 601"/>
              <a:gd name="T60" fmla="*/ 110 w 525"/>
              <a:gd name="T61" fmla="*/ 247 h 601"/>
              <a:gd name="T62" fmla="*/ 49 w 525"/>
              <a:gd name="T63" fmla="*/ 239 h 601"/>
              <a:gd name="T64" fmla="*/ 26 w 525"/>
              <a:gd name="T65" fmla="*/ 186 h 601"/>
              <a:gd name="T66" fmla="*/ 0 w 525"/>
              <a:gd name="T67" fmla="*/ 121 h 601"/>
              <a:gd name="T68" fmla="*/ 0 w 525"/>
              <a:gd name="T69" fmla="*/ 53 h 601"/>
              <a:gd name="T70" fmla="*/ 26 w 525"/>
              <a:gd name="T71" fmla="*/ 11 h 601"/>
              <a:gd name="T72" fmla="*/ 64 w 525"/>
              <a:gd name="T73" fmla="*/ 7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25" h="601">
                <a:moveTo>
                  <a:pt x="64" y="7"/>
                </a:moveTo>
                <a:lnTo>
                  <a:pt x="113" y="0"/>
                </a:lnTo>
                <a:lnTo>
                  <a:pt x="159" y="0"/>
                </a:lnTo>
                <a:lnTo>
                  <a:pt x="193" y="11"/>
                </a:lnTo>
                <a:lnTo>
                  <a:pt x="220" y="57"/>
                </a:lnTo>
                <a:lnTo>
                  <a:pt x="240" y="77"/>
                </a:lnTo>
                <a:lnTo>
                  <a:pt x="251" y="87"/>
                </a:lnTo>
                <a:lnTo>
                  <a:pt x="267" y="103"/>
                </a:lnTo>
                <a:lnTo>
                  <a:pt x="286" y="121"/>
                </a:lnTo>
                <a:lnTo>
                  <a:pt x="303" y="137"/>
                </a:lnTo>
                <a:lnTo>
                  <a:pt x="314" y="147"/>
                </a:lnTo>
                <a:lnTo>
                  <a:pt x="330" y="185"/>
                </a:lnTo>
                <a:lnTo>
                  <a:pt x="340" y="205"/>
                </a:lnTo>
                <a:lnTo>
                  <a:pt x="346" y="213"/>
                </a:lnTo>
                <a:lnTo>
                  <a:pt x="366" y="227"/>
                </a:lnTo>
                <a:lnTo>
                  <a:pt x="382" y="244"/>
                </a:lnTo>
                <a:lnTo>
                  <a:pt x="414" y="319"/>
                </a:lnTo>
                <a:lnTo>
                  <a:pt x="463" y="395"/>
                </a:lnTo>
                <a:lnTo>
                  <a:pt x="524" y="433"/>
                </a:lnTo>
                <a:lnTo>
                  <a:pt x="490" y="505"/>
                </a:lnTo>
                <a:lnTo>
                  <a:pt x="459" y="562"/>
                </a:lnTo>
                <a:lnTo>
                  <a:pt x="425" y="600"/>
                </a:lnTo>
                <a:lnTo>
                  <a:pt x="360" y="589"/>
                </a:lnTo>
                <a:lnTo>
                  <a:pt x="269" y="539"/>
                </a:lnTo>
                <a:lnTo>
                  <a:pt x="208" y="528"/>
                </a:lnTo>
                <a:lnTo>
                  <a:pt x="201" y="475"/>
                </a:lnTo>
                <a:lnTo>
                  <a:pt x="235" y="406"/>
                </a:lnTo>
                <a:lnTo>
                  <a:pt x="246" y="338"/>
                </a:lnTo>
                <a:lnTo>
                  <a:pt x="201" y="292"/>
                </a:lnTo>
                <a:lnTo>
                  <a:pt x="171" y="250"/>
                </a:lnTo>
                <a:lnTo>
                  <a:pt x="110" y="247"/>
                </a:lnTo>
                <a:lnTo>
                  <a:pt x="49" y="239"/>
                </a:lnTo>
                <a:lnTo>
                  <a:pt x="26" y="186"/>
                </a:lnTo>
                <a:lnTo>
                  <a:pt x="0" y="121"/>
                </a:lnTo>
                <a:lnTo>
                  <a:pt x="0" y="53"/>
                </a:lnTo>
                <a:lnTo>
                  <a:pt x="26" y="11"/>
                </a:lnTo>
                <a:lnTo>
                  <a:pt x="64" y="7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="" xmlns:a16="http://schemas.microsoft.com/office/drawing/2014/main" id="{C618942B-D16A-4230-A6EA-26E2B30C19AE}"/>
              </a:ext>
            </a:extLst>
          </p:cNvPr>
          <p:cNvSpPr>
            <a:spLocks/>
          </p:cNvSpPr>
          <p:nvPr/>
        </p:nvSpPr>
        <p:spPr bwMode="auto">
          <a:xfrm>
            <a:off x="3599855" y="1825809"/>
            <a:ext cx="203947" cy="187921"/>
          </a:xfrm>
          <a:custGeom>
            <a:avLst/>
            <a:gdLst>
              <a:gd name="T0" fmla="*/ 30 w 221"/>
              <a:gd name="T1" fmla="*/ 15 h 183"/>
              <a:gd name="T2" fmla="*/ 83 w 221"/>
              <a:gd name="T3" fmla="*/ 34 h 183"/>
              <a:gd name="T4" fmla="*/ 91 w 221"/>
              <a:gd name="T5" fmla="*/ 72 h 183"/>
              <a:gd name="T6" fmla="*/ 117 w 221"/>
              <a:gd name="T7" fmla="*/ 87 h 183"/>
              <a:gd name="T8" fmla="*/ 121 w 221"/>
              <a:gd name="T9" fmla="*/ 37 h 183"/>
              <a:gd name="T10" fmla="*/ 136 w 221"/>
              <a:gd name="T11" fmla="*/ 0 h 183"/>
              <a:gd name="T12" fmla="*/ 155 w 221"/>
              <a:gd name="T13" fmla="*/ 0 h 183"/>
              <a:gd name="T14" fmla="*/ 163 w 221"/>
              <a:gd name="T15" fmla="*/ 15 h 183"/>
              <a:gd name="T16" fmla="*/ 178 w 221"/>
              <a:gd name="T17" fmla="*/ 30 h 183"/>
              <a:gd name="T18" fmla="*/ 216 w 221"/>
              <a:gd name="T19" fmla="*/ 64 h 183"/>
              <a:gd name="T20" fmla="*/ 220 w 221"/>
              <a:gd name="T21" fmla="*/ 102 h 183"/>
              <a:gd name="T22" fmla="*/ 197 w 221"/>
              <a:gd name="T23" fmla="*/ 125 h 183"/>
              <a:gd name="T24" fmla="*/ 155 w 221"/>
              <a:gd name="T25" fmla="*/ 125 h 183"/>
              <a:gd name="T26" fmla="*/ 129 w 221"/>
              <a:gd name="T27" fmla="*/ 152 h 183"/>
              <a:gd name="T28" fmla="*/ 87 w 221"/>
              <a:gd name="T29" fmla="*/ 182 h 183"/>
              <a:gd name="T30" fmla="*/ 60 w 221"/>
              <a:gd name="T31" fmla="*/ 178 h 183"/>
              <a:gd name="T32" fmla="*/ 49 w 221"/>
              <a:gd name="T33" fmla="*/ 148 h 183"/>
              <a:gd name="T34" fmla="*/ 53 w 221"/>
              <a:gd name="T35" fmla="*/ 125 h 183"/>
              <a:gd name="T36" fmla="*/ 34 w 221"/>
              <a:gd name="T37" fmla="*/ 121 h 183"/>
              <a:gd name="T38" fmla="*/ 0 w 221"/>
              <a:gd name="T39" fmla="*/ 121 h 183"/>
              <a:gd name="T40" fmla="*/ 0 w 221"/>
              <a:gd name="T41" fmla="*/ 87 h 183"/>
              <a:gd name="T42" fmla="*/ 7 w 221"/>
              <a:gd name="T43" fmla="*/ 41 h 183"/>
              <a:gd name="T44" fmla="*/ 30 w 221"/>
              <a:gd name="T45" fmla="*/ 15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21" h="183">
                <a:moveTo>
                  <a:pt x="30" y="15"/>
                </a:moveTo>
                <a:lnTo>
                  <a:pt x="83" y="34"/>
                </a:lnTo>
                <a:lnTo>
                  <a:pt x="91" y="72"/>
                </a:lnTo>
                <a:lnTo>
                  <a:pt x="117" y="87"/>
                </a:lnTo>
                <a:lnTo>
                  <a:pt x="121" y="37"/>
                </a:lnTo>
                <a:lnTo>
                  <a:pt x="136" y="0"/>
                </a:lnTo>
                <a:lnTo>
                  <a:pt x="155" y="0"/>
                </a:lnTo>
                <a:lnTo>
                  <a:pt x="163" y="15"/>
                </a:lnTo>
                <a:lnTo>
                  <a:pt x="178" y="30"/>
                </a:lnTo>
                <a:lnTo>
                  <a:pt x="216" y="64"/>
                </a:lnTo>
                <a:lnTo>
                  <a:pt x="220" y="102"/>
                </a:lnTo>
                <a:lnTo>
                  <a:pt x="197" y="125"/>
                </a:lnTo>
                <a:lnTo>
                  <a:pt x="155" y="125"/>
                </a:lnTo>
                <a:lnTo>
                  <a:pt x="129" y="152"/>
                </a:lnTo>
                <a:lnTo>
                  <a:pt x="87" y="182"/>
                </a:lnTo>
                <a:lnTo>
                  <a:pt x="60" y="178"/>
                </a:lnTo>
                <a:lnTo>
                  <a:pt x="49" y="148"/>
                </a:lnTo>
                <a:lnTo>
                  <a:pt x="53" y="125"/>
                </a:lnTo>
                <a:lnTo>
                  <a:pt x="34" y="121"/>
                </a:lnTo>
                <a:lnTo>
                  <a:pt x="0" y="121"/>
                </a:lnTo>
                <a:lnTo>
                  <a:pt x="0" y="87"/>
                </a:lnTo>
                <a:lnTo>
                  <a:pt x="7" y="41"/>
                </a:lnTo>
                <a:lnTo>
                  <a:pt x="30" y="15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="" xmlns:a16="http://schemas.microsoft.com/office/drawing/2014/main" id="{9B14D342-896C-478A-B4B7-88C21BEF6485}"/>
              </a:ext>
            </a:extLst>
          </p:cNvPr>
          <p:cNvSpPr>
            <a:spLocks/>
          </p:cNvSpPr>
          <p:nvPr/>
        </p:nvSpPr>
        <p:spPr bwMode="auto">
          <a:xfrm>
            <a:off x="3484500" y="1747765"/>
            <a:ext cx="143963" cy="140684"/>
          </a:xfrm>
          <a:custGeom>
            <a:avLst/>
            <a:gdLst>
              <a:gd name="T0" fmla="*/ 72 w 156"/>
              <a:gd name="T1" fmla="*/ 22 h 137"/>
              <a:gd name="T2" fmla="*/ 34 w 156"/>
              <a:gd name="T3" fmla="*/ 53 h 137"/>
              <a:gd name="T4" fmla="*/ 0 w 156"/>
              <a:gd name="T5" fmla="*/ 106 h 137"/>
              <a:gd name="T6" fmla="*/ 18 w 156"/>
              <a:gd name="T7" fmla="*/ 136 h 137"/>
              <a:gd name="T8" fmla="*/ 72 w 156"/>
              <a:gd name="T9" fmla="*/ 136 h 137"/>
              <a:gd name="T10" fmla="*/ 83 w 156"/>
              <a:gd name="T11" fmla="*/ 98 h 137"/>
              <a:gd name="T12" fmla="*/ 136 w 156"/>
              <a:gd name="T13" fmla="*/ 72 h 137"/>
              <a:gd name="T14" fmla="*/ 155 w 156"/>
              <a:gd name="T15" fmla="*/ 38 h 137"/>
              <a:gd name="T16" fmla="*/ 155 w 156"/>
              <a:gd name="T17" fmla="*/ 0 h 137"/>
              <a:gd name="T18" fmla="*/ 121 w 156"/>
              <a:gd name="T19" fmla="*/ 0 h 137"/>
              <a:gd name="T20" fmla="*/ 72 w 156"/>
              <a:gd name="T21" fmla="*/ 22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6" h="137">
                <a:moveTo>
                  <a:pt x="72" y="22"/>
                </a:moveTo>
                <a:lnTo>
                  <a:pt x="34" y="53"/>
                </a:lnTo>
                <a:lnTo>
                  <a:pt x="0" y="106"/>
                </a:lnTo>
                <a:lnTo>
                  <a:pt x="18" y="136"/>
                </a:lnTo>
                <a:lnTo>
                  <a:pt x="72" y="136"/>
                </a:lnTo>
                <a:lnTo>
                  <a:pt x="83" y="98"/>
                </a:lnTo>
                <a:lnTo>
                  <a:pt x="136" y="72"/>
                </a:lnTo>
                <a:lnTo>
                  <a:pt x="155" y="38"/>
                </a:lnTo>
                <a:lnTo>
                  <a:pt x="155" y="0"/>
                </a:lnTo>
                <a:lnTo>
                  <a:pt x="121" y="0"/>
                </a:lnTo>
                <a:lnTo>
                  <a:pt x="72" y="22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="" xmlns:a16="http://schemas.microsoft.com/office/drawing/2014/main" id="{448DD3C7-02C8-41BE-BBC6-71CFAB8AF6BE}"/>
              </a:ext>
            </a:extLst>
          </p:cNvPr>
          <p:cNvSpPr>
            <a:spLocks/>
          </p:cNvSpPr>
          <p:nvPr/>
        </p:nvSpPr>
        <p:spPr bwMode="auto">
          <a:xfrm>
            <a:off x="3449432" y="2009623"/>
            <a:ext cx="400511" cy="367627"/>
          </a:xfrm>
          <a:custGeom>
            <a:avLst/>
            <a:gdLst>
              <a:gd name="T0" fmla="*/ 41 w 434"/>
              <a:gd name="T1" fmla="*/ 7 h 358"/>
              <a:gd name="T2" fmla="*/ 41 w 434"/>
              <a:gd name="T3" fmla="*/ 64 h 358"/>
              <a:gd name="T4" fmla="*/ 19 w 434"/>
              <a:gd name="T5" fmla="*/ 114 h 358"/>
              <a:gd name="T6" fmla="*/ 15 w 434"/>
              <a:gd name="T7" fmla="*/ 140 h 358"/>
              <a:gd name="T8" fmla="*/ 0 w 434"/>
              <a:gd name="T9" fmla="*/ 167 h 358"/>
              <a:gd name="T10" fmla="*/ 3 w 434"/>
              <a:gd name="T11" fmla="*/ 201 h 358"/>
              <a:gd name="T12" fmla="*/ 38 w 434"/>
              <a:gd name="T13" fmla="*/ 201 h 358"/>
              <a:gd name="T14" fmla="*/ 57 w 434"/>
              <a:gd name="T15" fmla="*/ 235 h 358"/>
              <a:gd name="T16" fmla="*/ 102 w 434"/>
              <a:gd name="T17" fmla="*/ 201 h 358"/>
              <a:gd name="T18" fmla="*/ 140 w 434"/>
              <a:gd name="T19" fmla="*/ 159 h 358"/>
              <a:gd name="T20" fmla="*/ 144 w 434"/>
              <a:gd name="T21" fmla="*/ 193 h 358"/>
              <a:gd name="T22" fmla="*/ 186 w 434"/>
              <a:gd name="T23" fmla="*/ 224 h 358"/>
              <a:gd name="T24" fmla="*/ 212 w 434"/>
              <a:gd name="T25" fmla="*/ 235 h 358"/>
              <a:gd name="T26" fmla="*/ 193 w 434"/>
              <a:gd name="T27" fmla="*/ 266 h 358"/>
              <a:gd name="T28" fmla="*/ 180 w 434"/>
              <a:gd name="T29" fmla="*/ 290 h 358"/>
              <a:gd name="T30" fmla="*/ 178 w 434"/>
              <a:gd name="T31" fmla="*/ 303 h 358"/>
              <a:gd name="T32" fmla="*/ 183 w 434"/>
              <a:gd name="T33" fmla="*/ 326 h 358"/>
              <a:gd name="T34" fmla="*/ 189 w 434"/>
              <a:gd name="T35" fmla="*/ 345 h 358"/>
              <a:gd name="T36" fmla="*/ 231 w 434"/>
              <a:gd name="T37" fmla="*/ 349 h 358"/>
              <a:gd name="T38" fmla="*/ 300 w 434"/>
              <a:gd name="T39" fmla="*/ 357 h 358"/>
              <a:gd name="T40" fmla="*/ 323 w 434"/>
              <a:gd name="T41" fmla="*/ 353 h 358"/>
              <a:gd name="T42" fmla="*/ 368 w 434"/>
              <a:gd name="T43" fmla="*/ 349 h 358"/>
              <a:gd name="T44" fmla="*/ 395 w 434"/>
              <a:gd name="T45" fmla="*/ 345 h 358"/>
              <a:gd name="T46" fmla="*/ 421 w 434"/>
              <a:gd name="T47" fmla="*/ 315 h 358"/>
              <a:gd name="T48" fmla="*/ 433 w 434"/>
              <a:gd name="T49" fmla="*/ 247 h 358"/>
              <a:gd name="T50" fmla="*/ 399 w 434"/>
              <a:gd name="T51" fmla="*/ 201 h 358"/>
              <a:gd name="T52" fmla="*/ 383 w 434"/>
              <a:gd name="T53" fmla="*/ 144 h 358"/>
              <a:gd name="T54" fmla="*/ 372 w 434"/>
              <a:gd name="T55" fmla="*/ 106 h 358"/>
              <a:gd name="T56" fmla="*/ 311 w 434"/>
              <a:gd name="T57" fmla="*/ 98 h 358"/>
              <a:gd name="T58" fmla="*/ 296 w 434"/>
              <a:gd name="T59" fmla="*/ 98 h 358"/>
              <a:gd name="T60" fmla="*/ 296 w 434"/>
              <a:gd name="T61" fmla="*/ 98 h 358"/>
              <a:gd name="T62" fmla="*/ 281 w 434"/>
              <a:gd name="T63" fmla="*/ 98 h 358"/>
              <a:gd name="T64" fmla="*/ 258 w 434"/>
              <a:gd name="T65" fmla="*/ 103 h 358"/>
              <a:gd name="T66" fmla="*/ 236 w 434"/>
              <a:gd name="T67" fmla="*/ 112 h 358"/>
              <a:gd name="T68" fmla="*/ 209 w 434"/>
              <a:gd name="T69" fmla="*/ 83 h 358"/>
              <a:gd name="T70" fmla="*/ 178 w 434"/>
              <a:gd name="T71" fmla="*/ 53 h 358"/>
              <a:gd name="T72" fmla="*/ 140 w 434"/>
              <a:gd name="T73" fmla="*/ 34 h 358"/>
              <a:gd name="T74" fmla="*/ 110 w 434"/>
              <a:gd name="T75" fmla="*/ 3 h 358"/>
              <a:gd name="T76" fmla="*/ 45 w 434"/>
              <a:gd name="T77" fmla="*/ 0 h 358"/>
              <a:gd name="T78" fmla="*/ 41 w 434"/>
              <a:gd name="T79" fmla="*/ 7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4" h="358">
                <a:moveTo>
                  <a:pt x="41" y="7"/>
                </a:moveTo>
                <a:lnTo>
                  <a:pt x="41" y="64"/>
                </a:lnTo>
                <a:lnTo>
                  <a:pt x="19" y="114"/>
                </a:lnTo>
                <a:lnTo>
                  <a:pt x="15" y="140"/>
                </a:lnTo>
                <a:lnTo>
                  <a:pt x="0" y="167"/>
                </a:lnTo>
                <a:lnTo>
                  <a:pt x="3" y="201"/>
                </a:lnTo>
                <a:lnTo>
                  <a:pt x="38" y="201"/>
                </a:lnTo>
                <a:lnTo>
                  <a:pt x="57" y="235"/>
                </a:lnTo>
                <a:lnTo>
                  <a:pt x="102" y="201"/>
                </a:lnTo>
                <a:lnTo>
                  <a:pt x="140" y="159"/>
                </a:lnTo>
                <a:lnTo>
                  <a:pt x="144" y="193"/>
                </a:lnTo>
                <a:lnTo>
                  <a:pt x="186" y="224"/>
                </a:lnTo>
                <a:lnTo>
                  <a:pt x="212" y="235"/>
                </a:lnTo>
                <a:lnTo>
                  <a:pt x="193" y="266"/>
                </a:lnTo>
                <a:lnTo>
                  <a:pt x="180" y="290"/>
                </a:lnTo>
                <a:lnTo>
                  <a:pt x="178" y="303"/>
                </a:lnTo>
                <a:lnTo>
                  <a:pt x="183" y="326"/>
                </a:lnTo>
                <a:lnTo>
                  <a:pt x="189" y="345"/>
                </a:lnTo>
                <a:lnTo>
                  <a:pt x="231" y="349"/>
                </a:lnTo>
                <a:lnTo>
                  <a:pt x="300" y="357"/>
                </a:lnTo>
                <a:lnTo>
                  <a:pt x="323" y="353"/>
                </a:lnTo>
                <a:lnTo>
                  <a:pt x="368" y="349"/>
                </a:lnTo>
                <a:lnTo>
                  <a:pt x="395" y="345"/>
                </a:lnTo>
                <a:lnTo>
                  <a:pt x="421" y="315"/>
                </a:lnTo>
                <a:lnTo>
                  <a:pt x="433" y="247"/>
                </a:lnTo>
                <a:lnTo>
                  <a:pt x="399" y="201"/>
                </a:lnTo>
                <a:lnTo>
                  <a:pt x="383" y="144"/>
                </a:lnTo>
                <a:lnTo>
                  <a:pt x="372" y="106"/>
                </a:lnTo>
                <a:lnTo>
                  <a:pt x="311" y="98"/>
                </a:lnTo>
                <a:lnTo>
                  <a:pt x="296" y="98"/>
                </a:lnTo>
                <a:lnTo>
                  <a:pt x="296" y="98"/>
                </a:lnTo>
                <a:lnTo>
                  <a:pt x="281" y="98"/>
                </a:lnTo>
                <a:lnTo>
                  <a:pt x="258" y="103"/>
                </a:lnTo>
                <a:lnTo>
                  <a:pt x="236" y="112"/>
                </a:lnTo>
                <a:lnTo>
                  <a:pt x="209" y="83"/>
                </a:lnTo>
                <a:lnTo>
                  <a:pt x="178" y="53"/>
                </a:lnTo>
                <a:lnTo>
                  <a:pt x="140" y="34"/>
                </a:lnTo>
                <a:lnTo>
                  <a:pt x="110" y="3"/>
                </a:lnTo>
                <a:lnTo>
                  <a:pt x="45" y="0"/>
                </a:lnTo>
                <a:lnTo>
                  <a:pt x="41" y="7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="" xmlns:a16="http://schemas.microsoft.com/office/drawing/2014/main" id="{D566CF13-951B-4DAF-AFF6-6A0D2CF1D382}"/>
              </a:ext>
            </a:extLst>
          </p:cNvPr>
          <p:cNvSpPr>
            <a:spLocks/>
          </p:cNvSpPr>
          <p:nvPr/>
        </p:nvSpPr>
        <p:spPr bwMode="auto">
          <a:xfrm>
            <a:off x="3813953" y="1821701"/>
            <a:ext cx="130120" cy="164303"/>
          </a:xfrm>
          <a:custGeom>
            <a:avLst/>
            <a:gdLst>
              <a:gd name="T0" fmla="*/ 56 w 141"/>
              <a:gd name="T1" fmla="*/ 34 h 160"/>
              <a:gd name="T2" fmla="*/ 72 w 141"/>
              <a:gd name="T3" fmla="*/ 49 h 160"/>
              <a:gd name="T4" fmla="*/ 113 w 141"/>
              <a:gd name="T5" fmla="*/ 26 h 160"/>
              <a:gd name="T6" fmla="*/ 140 w 141"/>
              <a:gd name="T7" fmla="*/ 53 h 160"/>
              <a:gd name="T8" fmla="*/ 125 w 141"/>
              <a:gd name="T9" fmla="*/ 110 h 160"/>
              <a:gd name="T10" fmla="*/ 117 w 141"/>
              <a:gd name="T11" fmla="*/ 159 h 160"/>
              <a:gd name="T12" fmla="*/ 83 w 141"/>
              <a:gd name="T13" fmla="*/ 121 h 160"/>
              <a:gd name="T14" fmla="*/ 22 w 141"/>
              <a:gd name="T15" fmla="*/ 76 h 160"/>
              <a:gd name="T16" fmla="*/ 7 w 141"/>
              <a:gd name="T17" fmla="*/ 41 h 160"/>
              <a:gd name="T18" fmla="*/ 0 w 141"/>
              <a:gd name="T19" fmla="*/ 0 h 160"/>
              <a:gd name="T20" fmla="*/ 56 w 141"/>
              <a:gd name="T21" fmla="*/ 3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1" h="160">
                <a:moveTo>
                  <a:pt x="56" y="34"/>
                </a:moveTo>
                <a:lnTo>
                  <a:pt x="72" y="49"/>
                </a:lnTo>
                <a:lnTo>
                  <a:pt x="113" y="26"/>
                </a:lnTo>
                <a:lnTo>
                  <a:pt x="140" y="53"/>
                </a:lnTo>
                <a:lnTo>
                  <a:pt x="125" y="110"/>
                </a:lnTo>
                <a:lnTo>
                  <a:pt x="117" y="159"/>
                </a:lnTo>
                <a:lnTo>
                  <a:pt x="83" y="121"/>
                </a:lnTo>
                <a:lnTo>
                  <a:pt x="22" y="76"/>
                </a:lnTo>
                <a:lnTo>
                  <a:pt x="7" y="41"/>
                </a:lnTo>
                <a:lnTo>
                  <a:pt x="0" y="0"/>
                </a:lnTo>
                <a:lnTo>
                  <a:pt x="56" y="34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5" name="Freeform 12">
            <a:extLst>
              <a:ext uri="{FF2B5EF4-FFF2-40B4-BE49-F238E27FC236}">
                <a16:creationId xmlns="" xmlns:a16="http://schemas.microsoft.com/office/drawing/2014/main" id="{3700EC9B-FDB5-41BD-A537-802B09AA35FA}"/>
              </a:ext>
            </a:extLst>
          </p:cNvPr>
          <p:cNvSpPr>
            <a:spLocks/>
          </p:cNvSpPr>
          <p:nvPr/>
        </p:nvSpPr>
        <p:spPr bwMode="auto">
          <a:xfrm>
            <a:off x="3841638" y="2032214"/>
            <a:ext cx="108895" cy="199217"/>
          </a:xfrm>
          <a:custGeom>
            <a:avLst/>
            <a:gdLst>
              <a:gd name="T0" fmla="*/ 53 w 118"/>
              <a:gd name="T1" fmla="*/ 0 h 194"/>
              <a:gd name="T2" fmla="*/ 83 w 118"/>
              <a:gd name="T3" fmla="*/ 19 h 194"/>
              <a:gd name="T4" fmla="*/ 114 w 118"/>
              <a:gd name="T5" fmla="*/ 30 h 194"/>
              <a:gd name="T6" fmla="*/ 117 w 118"/>
              <a:gd name="T7" fmla="*/ 76 h 194"/>
              <a:gd name="T8" fmla="*/ 117 w 118"/>
              <a:gd name="T9" fmla="*/ 163 h 194"/>
              <a:gd name="T10" fmla="*/ 79 w 118"/>
              <a:gd name="T11" fmla="*/ 193 h 194"/>
              <a:gd name="T12" fmla="*/ 60 w 118"/>
              <a:gd name="T13" fmla="*/ 155 h 194"/>
              <a:gd name="T14" fmla="*/ 26 w 118"/>
              <a:gd name="T15" fmla="*/ 144 h 194"/>
              <a:gd name="T16" fmla="*/ 0 w 118"/>
              <a:gd name="T17" fmla="*/ 117 h 194"/>
              <a:gd name="T18" fmla="*/ 30 w 118"/>
              <a:gd name="T19" fmla="*/ 41 h 194"/>
              <a:gd name="T20" fmla="*/ 53 w 118"/>
              <a:gd name="T21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8" h="194">
                <a:moveTo>
                  <a:pt x="53" y="0"/>
                </a:moveTo>
                <a:lnTo>
                  <a:pt x="83" y="19"/>
                </a:lnTo>
                <a:lnTo>
                  <a:pt x="114" y="30"/>
                </a:lnTo>
                <a:lnTo>
                  <a:pt x="117" y="76"/>
                </a:lnTo>
                <a:lnTo>
                  <a:pt x="117" y="163"/>
                </a:lnTo>
                <a:lnTo>
                  <a:pt x="79" y="193"/>
                </a:lnTo>
                <a:lnTo>
                  <a:pt x="60" y="155"/>
                </a:lnTo>
                <a:lnTo>
                  <a:pt x="26" y="144"/>
                </a:lnTo>
                <a:lnTo>
                  <a:pt x="0" y="117"/>
                </a:lnTo>
                <a:lnTo>
                  <a:pt x="30" y="41"/>
                </a:lnTo>
                <a:lnTo>
                  <a:pt x="53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6" name="Freeform 13">
            <a:extLst>
              <a:ext uri="{FF2B5EF4-FFF2-40B4-BE49-F238E27FC236}">
                <a16:creationId xmlns="" xmlns:a16="http://schemas.microsoft.com/office/drawing/2014/main" id="{FF0D1A10-19D8-4733-8AEA-31ED1ACCB9FF}"/>
              </a:ext>
            </a:extLst>
          </p:cNvPr>
          <p:cNvSpPr>
            <a:spLocks/>
          </p:cNvSpPr>
          <p:nvPr/>
        </p:nvSpPr>
        <p:spPr bwMode="auto">
          <a:xfrm>
            <a:off x="3990215" y="2029134"/>
            <a:ext cx="76595" cy="155061"/>
          </a:xfrm>
          <a:custGeom>
            <a:avLst/>
            <a:gdLst>
              <a:gd name="T0" fmla="*/ 10 w 83"/>
              <a:gd name="T1" fmla="*/ 7 h 151"/>
              <a:gd name="T2" fmla="*/ 40 w 83"/>
              <a:gd name="T3" fmla="*/ 3 h 151"/>
              <a:gd name="T4" fmla="*/ 67 w 83"/>
              <a:gd name="T5" fmla="*/ 0 h 151"/>
              <a:gd name="T6" fmla="*/ 82 w 83"/>
              <a:gd name="T7" fmla="*/ 15 h 151"/>
              <a:gd name="T8" fmla="*/ 74 w 83"/>
              <a:gd name="T9" fmla="*/ 57 h 151"/>
              <a:gd name="T10" fmla="*/ 63 w 83"/>
              <a:gd name="T11" fmla="*/ 83 h 151"/>
              <a:gd name="T12" fmla="*/ 36 w 83"/>
              <a:gd name="T13" fmla="*/ 125 h 151"/>
              <a:gd name="T14" fmla="*/ 9 w 83"/>
              <a:gd name="T15" fmla="*/ 146 h 151"/>
              <a:gd name="T16" fmla="*/ 0 w 83"/>
              <a:gd name="T17" fmla="*/ 150 h 151"/>
              <a:gd name="T18" fmla="*/ 0 w 83"/>
              <a:gd name="T19" fmla="*/ 126 h 151"/>
              <a:gd name="T20" fmla="*/ 1 w 83"/>
              <a:gd name="T21" fmla="*/ 100 h 151"/>
              <a:gd name="T22" fmla="*/ 2 w 83"/>
              <a:gd name="T23" fmla="*/ 80 h 151"/>
              <a:gd name="T24" fmla="*/ 10 w 83"/>
              <a:gd name="T25" fmla="*/ 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3" h="151">
                <a:moveTo>
                  <a:pt x="10" y="7"/>
                </a:moveTo>
                <a:lnTo>
                  <a:pt x="40" y="3"/>
                </a:lnTo>
                <a:lnTo>
                  <a:pt x="67" y="0"/>
                </a:lnTo>
                <a:lnTo>
                  <a:pt x="82" y="15"/>
                </a:lnTo>
                <a:lnTo>
                  <a:pt x="74" y="57"/>
                </a:lnTo>
                <a:lnTo>
                  <a:pt x="63" y="83"/>
                </a:lnTo>
                <a:lnTo>
                  <a:pt x="36" y="125"/>
                </a:lnTo>
                <a:lnTo>
                  <a:pt x="9" y="146"/>
                </a:lnTo>
                <a:lnTo>
                  <a:pt x="0" y="150"/>
                </a:lnTo>
                <a:lnTo>
                  <a:pt x="0" y="126"/>
                </a:lnTo>
                <a:lnTo>
                  <a:pt x="1" y="100"/>
                </a:lnTo>
                <a:lnTo>
                  <a:pt x="2" y="80"/>
                </a:lnTo>
                <a:lnTo>
                  <a:pt x="10" y="7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7" name="Freeform 14">
            <a:extLst>
              <a:ext uri="{FF2B5EF4-FFF2-40B4-BE49-F238E27FC236}">
                <a16:creationId xmlns="" xmlns:a16="http://schemas.microsoft.com/office/drawing/2014/main" id="{AF4D216F-C3D1-4767-A08A-F7C25E4BE1E7}"/>
              </a:ext>
            </a:extLst>
          </p:cNvPr>
          <p:cNvSpPr>
            <a:spLocks/>
          </p:cNvSpPr>
          <p:nvPr/>
        </p:nvSpPr>
        <p:spPr bwMode="auto">
          <a:xfrm>
            <a:off x="2701934" y="2207813"/>
            <a:ext cx="2360618" cy="3336371"/>
          </a:xfrm>
          <a:custGeom>
            <a:avLst/>
            <a:gdLst>
              <a:gd name="T0" fmla="*/ 1641 w 2558"/>
              <a:gd name="T1" fmla="*/ 202 h 3249"/>
              <a:gd name="T2" fmla="*/ 1573 w 2558"/>
              <a:gd name="T3" fmla="*/ 334 h 3249"/>
              <a:gd name="T4" fmla="*/ 1484 w 2558"/>
              <a:gd name="T5" fmla="*/ 407 h 3249"/>
              <a:gd name="T6" fmla="*/ 1402 w 2558"/>
              <a:gd name="T7" fmla="*/ 577 h 3249"/>
              <a:gd name="T8" fmla="*/ 1618 w 2558"/>
              <a:gd name="T9" fmla="*/ 794 h 3249"/>
              <a:gd name="T10" fmla="*/ 1744 w 2558"/>
              <a:gd name="T11" fmla="*/ 645 h 3249"/>
              <a:gd name="T12" fmla="*/ 1839 w 2558"/>
              <a:gd name="T13" fmla="*/ 482 h 3249"/>
              <a:gd name="T14" fmla="*/ 1976 w 2558"/>
              <a:gd name="T15" fmla="*/ 547 h 3249"/>
              <a:gd name="T16" fmla="*/ 2109 w 2558"/>
              <a:gd name="T17" fmla="*/ 744 h 3249"/>
              <a:gd name="T18" fmla="*/ 1998 w 2558"/>
              <a:gd name="T19" fmla="*/ 885 h 3249"/>
              <a:gd name="T20" fmla="*/ 2029 w 2558"/>
              <a:gd name="T21" fmla="*/ 946 h 3249"/>
              <a:gd name="T22" fmla="*/ 1888 w 2558"/>
              <a:gd name="T23" fmla="*/ 1041 h 3249"/>
              <a:gd name="T24" fmla="*/ 1811 w 2558"/>
              <a:gd name="T25" fmla="*/ 1134 h 3249"/>
              <a:gd name="T26" fmla="*/ 1770 w 2558"/>
              <a:gd name="T27" fmla="*/ 1229 h 3249"/>
              <a:gd name="T28" fmla="*/ 1672 w 2558"/>
              <a:gd name="T29" fmla="*/ 1375 h 3249"/>
              <a:gd name="T30" fmla="*/ 1561 w 2558"/>
              <a:gd name="T31" fmla="*/ 1387 h 3249"/>
              <a:gd name="T32" fmla="*/ 1379 w 2558"/>
              <a:gd name="T33" fmla="*/ 1618 h 3249"/>
              <a:gd name="T34" fmla="*/ 1531 w 2558"/>
              <a:gd name="T35" fmla="*/ 1630 h 3249"/>
              <a:gd name="T36" fmla="*/ 1645 w 2558"/>
              <a:gd name="T37" fmla="*/ 1759 h 3249"/>
              <a:gd name="T38" fmla="*/ 1957 w 2558"/>
              <a:gd name="T39" fmla="*/ 1774 h 3249"/>
              <a:gd name="T40" fmla="*/ 2271 w 2558"/>
              <a:gd name="T41" fmla="*/ 1982 h 3249"/>
              <a:gd name="T42" fmla="*/ 2368 w 2558"/>
              <a:gd name="T43" fmla="*/ 2001 h 3249"/>
              <a:gd name="T44" fmla="*/ 2477 w 2558"/>
              <a:gd name="T45" fmla="*/ 2238 h 3249"/>
              <a:gd name="T46" fmla="*/ 2321 w 2558"/>
              <a:gd name="T47" fmla="*/ 2450 h 3249"/>
              <a:gd name="T48" fmla="*/ 2200 w 2558"/>
              <a:gd name="T49" fmla="*/ 2671 h 3249"/>
              <a:gd name="T50" fmla="*/ 2021 w 2558"/>
              <a:gd name="T51" fmla="*/ 2834 h 3249"/>
              <a:gd name="T52" fmla="*/ 1957 w 2558"/>
              <a:gd name="T53" fmla="*/ 3009 h 3249"/>
              <a:gd name="T54" fmla="*/ 1919 w 2558"/>
              <a:gd name="T55" fmla="*/ 3249 h 3249"/>
              <a:gd name="T56" fmla="*/ 1842 w 2558"/>
              <a:gd name="T57" fmla="*/ 3176 h 3249"/>
              <a:gd name="T58" fmla="*/ 1850 w 2558"/>
              <a:gd name="T59" fmla="*/ 2580 h 3249"/>
              <a:gd name="T60" fmla="*/ 1808 w 2558"/>
              <a:gd name="T61" fmla="*/ 2298 h 3249"/>
              <a:gd name="T62" fmla="*/ 1664 w 2558"/>
              <a:gd name="T63" fmla="*/ 2029 h 3249"/>
              <a:gd name="T64" fmla="*/ 1710 w 2558"/>
              <a:gd name="T65" fmla="*/ 1827 h 3249"/>
              <a:gd name="T66" fmla="*/ 1390 w 2558"/>
              <a:gd name="T67" fmla="*/ 1668 h 3249"/>
              <a:gd name="T68" fmla="*/ 1136 w 2558"/>
              <a:gd name="T69" fmla="*/ 1500 h 3249"/>
              <a:gd name="T70" fmla="*/ 1083 w 2558"/>
              <a:gd name="T71" fmla="*/ 1482 h 3249"/>
              <a:gd name="T72" fmla="*/ 988 w 2558"/>
              <a:gd name="T73" fmla="*/ 1383 h 3249"/>
              <a:gd name="T74" fmla="*/ 836 w 2558"/>
              <a:gd name="T75" fmla="*/ 934 h 3249"/>
              <a:gd name="T76" fmla="*/ 646 w 2558"/>
              <a:gd name="T77" fmla="*/ 642 h 3249"/>
              <a:gd name="T78" fmla="*/ 315 w 2558"/>
              <a:gd name="T79" fmla="*/ 547 h 3249"/>
              <a:gd name="T80" fmla="*/ 64 w 2558"/>
              <a:gd name="T81" fmla="*/ 760 h 3249"/>
              <a:gd name="T82" fmla="*/ 129 w 2558"/>
              <a:gd name="T83" fmla="*/ 604 h 3249"/>
              <a:gd name="T84" fmla="*/ 102 w 2558"/>
              <a:gd name="T85" fmla="*/ 429 h 3249"/>
              <a:gd name="T86" fmla="*/ 15 w 2558"/>
              <a:gd name="T87" fmla="*/ 372 h 3249"/>
              <a:gd name="T88" fmla="*/ 64 w 2558"/>
              <a:gd name="T89" fmla="*/ 239 h 3249"/>
              <a:gd name="T90" fmla="*/ 144 w 2558"/>
              <a:gd name="T91" fmla="*/ 91 h 3249"/>
              <a:gd name="T92" fmla="*/ 429 w 2558"/>
              <a:gd name="T93" fmla="*/ 110 h 3249"/>
              <a:gd name="T94" fmla="*/ 601 w 2558"/>
              <a:gd name="T95" fmla="*/ 139 h 3249"/>
              <a:gd name="T96" fmla="*/ 893 w 2558"/>
              <a:gd name="T97" fmla="*/ 121 h 3249"/>
              <a:gd name="T98" fmla="*/ 1105 w 2558"/>
              <a:gd name="T99" fmla="*/ 220 h 3249"/>
              <a:gd name="T100" fmla="*/ 1387 w 2558"/>
              <a:gd name="T101" fmla="*/ 148 h 3249"/>
              <a:gd name="T102" fmla="*/ 1455 w 2558"/>
              <a:gd name="T103" fmla="*/ 49 h 3249"/>
              <a:gd name="T104" fmla="*/ 1569 w 2558"/>
              <a:gd name="T105" fmla="*/ 186 h 3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58" h="3249">
                <a:moveTo>
                  <a:pt x="1592" y="113"/>
                </a:moveTo>
                <a:lnTo>
                  <a:pt x="1615" y="144"/>
                </a:lnTo>
                <a:lnTo>
                  <a:pt x="1632" y="177"/>
                </a:lnTo>
                <a:lnTo>
                  <a:pt x="1639" y="193"/>
                </a:lnTo>
                <a:lnTo>
                  <a:pt x="1641" y="202"/>
                </a:lnTo>
                <a:lnTo>
                  <a:pt x="1637" y="220"/>
                </a:lnTo>
                <a:lnTo>
                  <a:pt x="1629" y="246"/>
                </a:lnTo>
                <a:lnTo>
                  <a:pt x="1622" y="268"/>
                </a:lnTo>
                <a:lnTo>
                  <a:pt x="1580" y="292"/>
                </a:lnTo>
                <a:lnTo>
                  <a:pt x="1573" y="334"/>
                </a:lnTo>
                <a:lnTo>
                  <a:pt x="1535" y="342"/>
                </a:lnTo>
                <a:lnTo>
                  <a:pt x="1526" y="363"/>
                </a:lnTo>
                <a:lnTo>
                  <a:pt x="1513" y="375"/>
                </a:lnTo>
                <a:lnTo>
                  <a:pt x="1501" y="387"/>
                </a:lnTo>
                <a:lnTo>
                  <a:pt x="1484" y="407"/>
                </a:lnTo>
                <a:lnTo>
                  <a:pt x="1468" y="428"/>
                </a:lnTo>
                <a:lnTo>
                  <a:pt x="1454" y="446"/>
                </a:lnTo>
                <a:lnTo>
                  <a:pt x="1448" y="455"/>
                </a:lnTo>
                <a:lnTo>
                  <a:pt x="1406" y="520"/>
                </a:lnTo>
                <a:lnTo>
                  <a:pt x="1402" y="577"/>
                </a:lnTo>
                <a:lnTo>
                  <a:pt x="1436" y="623"/>
                </a:lnTo>
                <a:lnTo>
                  <a:pt x="1516" y="668"/>
                </a:lnTo>
                <a:lnTo>
                  <a:pt x="1588" y="699"/>
                </a:lnTo>
                <a:lnTo>
                  <a:pt x="1630" y="710"/>
                </a:lnTo>
                <a:lnTo>
                  <a:pt x="1618" y="794"/>
                </a:lnTo>
                <a:lnTo>
                  <a:pt x="1675" y="855"/>
                </a:lnTo>
                <a:lnTo>
                  <a:pt x="1702" y="817"/>
                </a:lnTo>
                <a:lnTo>
                  <a:pt x="1710" y="763"/>
                </a:lnTo>
                <a:lnTo>
                  <a:pt x="1706" y="710"/>
                </a:lnTo>
                <a:lnTo>
                  <a:pt x="1744" y="645"/>
                </a:lnTo>
                <a:lnTo>
                  <a:pt x="1721" y="588"/>
                </a:lnTo>
                <a:lnTo>
                  <a:pt x="1706" y="490"/>
                </a:lnTo>
                <a:lnTo>
                  <a:pt x="1725" y="455"/>
                </a:lnTo>
                <a:lnTo>
                  <a:pt x="1778" y="459"/>
                </a:lnTo>
                <a:lnTo>
                  <a:pt x="1839" y="482"/>
                </a:lnTo>
                <a:lnTo>
                  <a:pt x="1881" y="532"/>
                </a:lnTo>
                <a:lnTo>
                  <a:pt x="1900" y="566"/>
                </a:lnTo>
                <a:lnTo>
                  <a:pt x="1930" y="588"/>
                </a:lnTo>
                <a:lnTo>
                  <a:pt x="1957" y="558"/>
                </a:lnTo>
                <a:lnTo>
                  <a:pt x="1976" y="547"/>
                </a:lnTo>
                <a:lnTo>
                  <a:pt x="2002" y="550"/>
                </a:lnTo>
                <a:lnTo>
                  <a:pt x="2006" y="611"/>
                </a:lnTo>
                <a:lnTo>
                  <a:pt x="2029" y="672"/>
                </a:lnTo>
                <a:lnTo>
                  <a:pt x="2067" y="702"/>
                </a:lnTo>
                <a:lnTo>
                  <a:pt x="2109" y="744"/>
                </a:lnTo>
                <a:lnTo>
                  <a:pt x="2147" y="771"/>
                </a:lnTo>
                <a:lnTo>
                  <a:pt x="2150" y="828"/>
                </a:lnTo>
                <a:lnTo>
                  <a:pt x="2116" y="851"/>
                </a:lnTo>
                <a:lnTo>
                  <a:pt x="2055" y="862"/>
                </a:lnTo>
                <a:lnTo>
                  <a:pt x="1998" y="885"/>
                </a:lnTo>
                <a:lnTo>
                  <a:pt x="1934" y="885"/>
                </a:lnTo>
                <a:lnTo>
                  <a:pt x="1884" y="938"/>
                </a:lnTo>
                <a:lnTo>
                  <a:pt x="1941" y="930"/>
                </a:lnTo>
                <a:lnTo>
                  <a:pt x="1976" y="912"/>
                </a:lnTo>
                <a:lnTo>
                  <a:pt x="2029" y="946"/>
                </a:lnTo>
                <a:lnTo>
                  <a:pt x="2044" y="980"/>
                </a:lnTo>
                <a:lnTo>
                  <a:pt x="2033" y="1014"/>
                </a:lnTo>
                <a:lnTo>
                  <a:pt x="1968" y="1067"/>
                </a:lnTo>
                <a:lnTo>
                  <a:pt x="1938" y="1041"/>
                </a:lnTo>
                <a:lnTo>
                  <a:pt x="1888" y="1041"/>
                </a:lnTo>
                <a:lnTo>
                  <a:pt x="1877" y="1060"/>
                </a:lnTo>
                <a:lnTo>
                  <a:pt x="1877" y="1120"/>
                </a:lnTo>
                <a:lnTo>
                  <a:pt x="1848" y="1130"/>
                </a:lnTo>
                <a:lnTo>
                  <a:pt x="1836" y="1132"/>
                </a:lnTo>
                <a:lnTo>
                  <a:pt x="1811" y="1134"/>
                </a:lnTo>
                <a:lnTo>
                  <a:pt x="1797" y="1145"/>
                </a:lnTo>
                <a:lnTo>
                  <a:pt x="1794" y="1169"/>
                </a:lnTo>
                <a:lnTo>
                  <a:pt x="1788" y="1192"/>
                </a:lnTo>
                <a:lnTo>
                  <a:pt x="1773" y="1216"/>
                </a:lnTo>
                <a:lnTo>
                  <a:pt x="1770" y="1229"/>
                </a:lnTo>
                <a:lnTo>
                  <a:pt x="1765" y="1255"/>
                </a:lnTo>
                <a:lnTo>
                  <a:pt x="1757" y="1275"/>
                </a:lnTo>
                <a:lnTo>
                  <a:pt x="1717" y="1295"/>
                </a:lnTo>
                <a:lnTo>
                  <a:pt x="1691" y="1330"/>
                </a:lnTo>
                <a:lnTo>
                  <a:pt x="1672" y="1375"/>
                </a:lnTo>
                <a:lnTo>
                  <a:pt x="1679" y="1417"/>
                </a:lnTo>
                <a:lnTo>
                  <a:pt x="1672" y="1466"/>
                </a:lnTo>
                <a:lnTo>
                  <a:pt x="1637" y="1440"/>
                </a:lnTo>
                <a:lnTo>
                  <a:pt x="1622" y="1390"/>
                </a:lnTo>
                <a:lnTo>
                  <a:pt x="1561" y="1387"/>
                </a:lnTo>
                <a:lnTo>
                  <a:pt x="1417" y="1387"/>
                </a:lnTo>
                <a:lnTo>
                  <a:pt x="1360" y="1417"/>
                </a:lnTo>
                <a:lnTo>
                  <a:pt x="1352" y="1489"/>
                </a:lnTo>
                <a:lnTo>
                  <a:pt x="1356" y="1554"/>
                </a:lnTo>
                <a:lnTo>
                  <a:pt x="1379" y="1618"/>
                </a:lnTo>
                <a:lnTo>
                  <a:pt x="1459" y="1618"/>
                </a:lnTo>
                <a:lnTo>
                  <a:pt x="1497" y="1573"/>
                </a:lnTo>
                <a:lnTo>
                  <a:pt x="1554" y="1561"/>
                </a:lnTo>
                <a:lnTo>
                  <a:pt x="1542" y="1588"/>
                </a:lnTo>
                <a:lnTo>
                  <a:pt x="1531" y="1630"/>
                </a:lnTo>
                <a:lnTo>
                  <a:pt x="1539" y="1656"/>
                </a:lnTo>
                <a:lnTo>
                  <a:pt x="1592" y="1656"/>
                </a:lnTo>
                <a:lnTo>
                  <a:pt x="1656" y="1675"/>
                </a:lnTo>
                <a:lnTo>
                  <a:pt x="1660" y="1710"/>
                </a:lnTo>
                <a:lnTo>
                  <a:pt x="1645" y="1759"/>
                </a:lnTo>
                <a:lnTo>
                  <a:pt x="1672" y="1801"/>
                </a:lnTo>
                <a:lnTo>
                  <a:pt x="1721" y="1801"/>
                </a:lnTo>
                <a:lnTo>
                  <a:pt x="1793" y="1763"/>
                </a:lnTo>
                <a:lnTo>
                  <a:pt x="1869" y="1747"/>
                </a:lnTo>
                <a:lnTo>
                  <a:pt x="1957" y="1774"/>
                </a:lnTo>
                <a:lnTo>
                  <a:pt x="2071" y="1808"/>
                </a:lnTo>
                <a:lnTo>
                  <a:pt x="2181" y="1873"/>
                </a:lnTo>
                <a:lnTo>
                  <a:pt x="2253" y="1918"/>
                </a:lnTo>
                <a:lnTo>
                  <a:pt x="2264" y="1960"/>
                </a:lnTo>
                <a:lnTo>
                  <a:pt x="2271" y="1982"/>
                </a:lnTo>
                <a:lnTo>
                  <a:pt x="2278" y="1990"/>
                </a:lnTo>
                <a:lnTo>
                  <a:pt x="2298" y="1991"/>
                </a:lnTo>
                <a:lnTo>
                  <a:pt x="2324" y="1995"/>
                </a:lnTo>
                <a:lnTo>
                  <a:pt x="2349" y="1998"/>
                </a:lnTo>
                <a:lnTo>
                  <a:pt x="2368" y="2001"/>
                </a:lnTo>
                <a:lnTo>
                  <a:pt x="2413" y="2029"/>
                </a:lnTo>
                <a:lnTo>
                  <a:pt x="2515" y="2059"/>
                </a:lnTo>
                <a:lnTo>
                  <a:pt x="2557" y="2139"/>
                </a:lnTo>
                <a:lnTo>
                  <a:pt x="2534" y="2200"/>
                </a:lnTo>
                <a:lnTo>
                  <a:pt x="2477" y="2238"/>
                </a:lnTo>
                <a:lnTo>
                  <a:pt x="2470" y="2295"/>
                </a:lnTo>
                <a:lnTo>
                  <a:pt x="2470" y="2352"/>
                </a:lnTo>
                <a:lnTo>
                  <a:pt x="2447" y="2393"/>
                </a:lnTo>
                <a:lnTo>
                  <a:pt x="2375" y="2439"/>
                </a:lnTo>
                <a:lnTo>
                  <a:pt x="2321" y="2450"/>
                </a:lnTo>
                <a:lnTo>
                  <a:pt x="2299" y="2488"/>
                </a:lnTo>
                <a:lnTo>
                  <a:pt x="2299" y="2545"/>
                </a:lnTo>
                <a:lnTo>
                  <a:pt x="2276" y="2595"/>
                </a:lnTo>
                <a:lnTo>
                  <a:pt x="2230" y="2648"/>
                </a:lnTo>
                <a:lnTo>
                  <a:pt x="2200" y="2671"/>
                </a:lnTo>
                <a:lnTo>
                  <a:pt x="2150" y="2697"/>
                </a:lnTo>
                <a:lnTo>
                  <a:pt x="2131" y="2747"/>
                </a:lnTo>
                <a:lnTo>
                  <a:pt x="2101" y="2781"/>
                </a:lnTo>
                <a:lnTo>
                  <a:pt x="2063" y="2792"/>
                </a:lnTo>
                <a:lnTo>
                  <a:pt x="2021" y="2834"/>
                </a:lnTo>
                <a:lnTo>
                  <a:pt x="1991" y="2850"/>
                </a:lnTo>
                <a:lnTo>
                  <a:pt x="1987" y="2884"/>
                </a:lnTo>
                <a:lnTo>
                  <a:pt x="1953" y="2925"/>
                </a:lnTo>
                <a:lnTo>
                  <a:pt x="1945" y="2945"/>
                </a:lnTo>
                <a:lnTo>
                  <a:pt x="1957" y="3009"/>
                </a:lnTo>
                <a:lnTo>
                  <a:pt x="1934" y="3055"/>
                </a:lnTo>
                <a:lnTo>
                  <a:pt x="1915" y="3119"/>
                </a:lnTo>
                <a:lnTo>
                  <a:pt x="1934" y="3207"/>
                </a:lnTo>
                <a:lnTo>
                  <a:pt x="1960" y="3230"/>
                </a:lnTo>
                <a:lnTo>
                  <a:pt x="1919" y="3249"/>
                </a:lnTo>
                <a:lnTo>
                  <a:pt x="1880" y="3234"/>
                </a:lnTo>
                <a:lnTo>
                  <a:pt x="1862" y="3225"/>
                </a:lnTo>
                <a:lnTo>
                  <a:pt x="1858" y="3219"/>
                </a:lnTo>
                <a:lnTo>
                  <a:pt x="1853" y="3200"/>
                </a:lnTo>
                <a:lnTo>
                  <a:pt x="1842" y="3176"/>
                </a:lnTo>
                <a:lnTo>
                  <a:pt x="1832" y="3154"/>
                </a:lnTo>
                <a:lnTo>
                  <a:pt x="1816" y="3070"/>
                </a:lnTo>
                <a:lnTo>
                  <a:pt x="1824" y="2937"/>
                </a:lnTo>
                <a:lnTo>
                  <a:pt x="1820" y="2770"/>
                </a:lnTo>
                <a:lnTo>
                  <a:pt x="1850" y="2580"/>
                </a:lnTo>
                <a:lnTo>
                  <a:pt x="1865" y="2485"/>
                </a:lnTo>
                <a:lnTo>
                  <a:pt x="1877" y="2424"/>
                </a:lnTo>
                <a:lnTo>
                  <a:pt x="1877" y="2348"/>
                </a:lnTo>
                <a:lnTo>
                  <a:pt x="1850" y="2317"/>
                </a:lnTo>
                <a:lnTo>
                  <a:pt x="1808" y="2298"/>
                </a:lnTo>
                <a:lnTo>
                  <a:pt x="1770" y="2276"/>
                </a:lnTo>
                <a:lnTo>
                  <a:pt x="1744" y="2196"/>
                </a:lnTo>
                <a:lnTo>
                  <a:pt x="1710" y="2135"/>
                </a:lnTo>
                <a:lnTo>
                  <a:pt x="1664" y="2093"/>
                </a:lnTo>
                <a:lnTo>
                  <a:pt x="1664" y="2029"/>
                </a:lnTo>
                <a:lnTo>
                  <a:pt x="1672" y="1975"/>
                </a:lnTo>
                <a:lnTo>
                  <a:pt x="1706" y="1945"/>
                </a:lnTo>
                <a:lnTo>
                  <a:pt x="1732" y="1880"/>
                </a:lnTo>
                <a:lnTo>
                  <a:pt x="1729" y="1839"/>
                </a:lnTo>
                <a:lnTo>
                  <a:pt x="1710" y="1827"/>
                </a:lnTo>
                <a:lnTo>
                  <a:pt x="1645" y="1816"/>
                </a:lnTo>
                <a:lnTo>
                  <a:pt x="1588" y="1770"/>
                </a:lnTo>
                <a:lnTo>
                  <a:pt x="1497" y="1702"/>
                </a:lnTo>
                <a:lnTo>
                  <a:pt x="1440" y="1683"/>
                </a:lnTo>
                <a:lnTo>
                  <a:pt x="1390" y="1668"/>
                </a:lnTo>
                <a:lnTo>
                  <a:pt x="1341" y="1683"/>
                </a:lnTo>
                <a:lnTo>
                  <a:pt x="1292" y="1652"/>
                </a:lnTo>
                <a:lnTo>
                  <a:pt x="1219" y="1626"/>
                </a:lnTo>
                <a:lnTo>
                  <a:pt x="1197" y="1577"/>
                </a:lnTo>
                <a:lnTo>
                  <a:pt x="1136" y="1500"/>
                </a:lnTo>
                <a:lnTo>
                  <a:pt x="1098" y="1436"/>
                </a:lnTo>
                <a:lnTo>
                  <a:pt x="1064" y="1390"/>
                </a:lnTo>
                <a:lnTo>
                  <a:pt x="1029" y="1367"/>
                </a:lnTo>
                <a:lnTo>
                  <a:pt x="1037" y="1398"/>
                </a:lnTo>
                <a:lnTo>
                  <a:pt x="1083" y="1482"/>
                </a:lnTo>
                <a:lnTo>
                  <a:pt x="1105" y="1500"/>
                </a:lnTo>
                <a:lnTo>
                  <a:pt x="1117" y="1535"/>
                </a:lnTo>
                <a:lnTo>
                  <a:pt x="1083" y="1535"/>
                </a:lnTo>
                <a:lnTo>
                  <a:pt x="1029" y="1466"/>
                </a:lnTo>
                <a:lnTo>
                  <a:pt x="988" y="1383"/>
                </a:lnTo>
                <a:lnTo>
                  <a:pt x="976" y="1310"/>
                </a:lnTo>
                <a:lnTo>
                  <a:pt x="900" y="1246"/>
                </a:lnTo>
                <a:lnTo>
                  <a:pt x="843" y="1105"/>
                </a:lnTo>
                <a:lnTo>
                  <a:pt x="843" y="1014"/>
                </a:lnTo>
                <a:lnTo>
                  <a:pt x="836" y="934"/>
                </a:lnTo>
                <a:lnTo>
                  <a:pt x="809" y="889"/>
                </a:lnTo>
                <a:lnTo>
                  <a:pt x="756" y="824"/>
                </a:lnTo>
                <a:lnTo>
                  <a:pt x="714" y="756"/>
                </a:lnTo>
                <a:lnTo>
                  <a:pt x="672" y="714"/>
                </a:lnTo>
                <a:lnTo>
                  <a:pt x="646" y="642"/>
                </a:lnTo>
                <a:lnTo>
                  <a:pt x="604" y="607"/>
                </a:lnTo>
                <a:lnTo>
                  <a:pt x="535" y="570"/>
                </a:lnTo>
                <a:lnTo>
                  <a:pt x="459" y="550"/>
                </a:lnTo>
                <a:lnTo>
                  <a:pt x="380" y="543"/>
                </a:lnTo>
                <a:lnTo>
                  <a:pt x="315" y="547"/>
                </a:lnTo>
                <a:lnTo>
                  <a:pt x="285" y="585"/>
                </a:lnTo>
                <a:lnTo>
                  <a:pt x="258" y="642"/>
                </a:lnTo>
                <a:lnTo>
                  <a:pt x="197" y="680"/>
                </a:lnTo>
                <a:lnTo>
                  <a:pt x="117" y="725"/>
                </a:lnTo>
                <a:lnTo>
                  <a:pt x="64" y="760"/>
                </a:lnTo>
                <a:lnTo>
                  <a:pt x="22" y="778"/>
                </a:lnTo>
                <a:lnTo>
                  <a:pt x="133" y="691"/>
                </a:lnTo>
                <a:lnTo>
                  <a:pt x="190" y="653"/>
                </a:lnTo>
                <a:lnTo>
                  <a:pt x="190" y="604"/>
                </a:lnTo>
                <a:lnTo>
                  <a:pt x="129" y="604"/>
                </a:lnTo>
                <a:lnTo>
                  <a:pt x="72" y="585"/>
                </a:lnTo>
                <a:lnTo>
                  <a:pt x="49" y="528"/>
                </a:lnTo>
                <a:lnTo>
                  <a:pt x="34" y="497"/>
                </a:lnTo>
                <a:lnTo>
                  <a:pt x="83" y="459"/>
                </a:lnTo>
                <a:lnTo>
                  <a:pt x="102" y="429"/>
                </a:lnTo>
                <a:lnTo>
                  <a:pt x="129" y="417"/>
                </a:lnTo>
                <a:lnTo>
                  <a:pt x="129" y="387"/>
                </a:lnTo>
                <a:lnTo>
                  <a:pt x="114" y="387"/>
                </a:lnTo>
                <a:lnTo>
                  <a:pt x="83" y="383"/>
                </a:lnTo>
                <a:lnTo>
                  <a:pt x="15" y="372"/>
                </a:lnTo>
                <a:lnTo>
                  <a:pt x="0" y="326"/>
                </a:lnTo>
                <a:lnTo>
                  <a:pt x="34" y="315"/>
                </a:lnTo>
                <a:lnTo>
                  <a:pt x="68" y="300"/>
                </a:lnTo>
                <a:lnTo>
                  <a:pt x="83" y="277"/>
                </a:lnTo>
                <a:lnTo>
                  <a:pt x="64" y="239"/>
                </a:lnTo>
                <a:lnTo>
                  <a:pt x="19" y="212"/>
                </a:lnTo>
                <a:lnTo>
                  <a:pt x="19" y="186"/>
                </a:lnTo>
                <a:lnTo>
                  <a:pt x="72" y="174"/>
                </a:lnTo>
                <a:lnTo>
                  <a:pt x="87" y="140"/>
                </a:lnTo>
                <a:lnTo>
                  <a:pt x="144" y="91"/>
                </a:lnTo>
                <a:lnTo>
                  <a:pt x="190" y="60"/>
                </a:lnTo>
                <a:lnTo>
                  <a:pt x="239" y="53"/>
                </a:lnTo>
                <a:lnTo>
                  <a:pt x="288" y="83"/>
                </a:lnTo>
                <a:lnTo>
                  <a:pt x="349" y="91"/>
                </a:lnTo>
                <a:lnTo>
                  <a:pt x="429" y="110"/>
                </a:lnTo>
                <a:lnTo>
                  <a:pt x="513" y="110"/>
                </a:lnTo>
                <a:lnTo>
                  <a:pt x="542" y="119"/>
                </a:lnTo>
                <a:lnTo>
                  <a:pt x="555" y="123"/>
                </a:lnTo>
                <a:lnTo>
                  <a:pt x="576" y="130"/>
                </a:lnTo>
                <a:lnTo>
                  <a:pt x="601" y="139"/>
                </a:lnTo>
                <a:lnTo>
                  <a:pt x="619" y="146"/>
                </a:lnTo>
                <a:lnTo>
                  <a:pt x="699" y="113"/>
                </a:lnTo>
                <a:lnTo>
                  <a:pt x="763" y="102"/>
                </a:lnTo>
                <a:lnTo>
                  <a:pt x="824" y="102"/>
                </a:lnTo>
                <a:lnTo>
                  <a:pt x="893" y="121"/>
                </a:lnTo>
                <a:lnTo>
                  <a:pt x="934" y="148"/>
                </a:lnTo>
                <a:lnTo>
                  <a:pt x="995" y="170"/>
                </a:lnTo>
                <a:lnTo>
                  <a:pt x="1010" y="193"/>
                </a:lnTo>
                <a:lnTo>
                  <a:pt x="1041" y="220"/>
                </a:lnTo>
                <a:lnTo>
                  <a:pt x="1105" y="220"/>
                </a:lnTo>
                <a:lnTo>
                  <a:pt x="1174" y="193"/>
                </a:lnTo>
                <a:lnTo>
                  <a:pt x="1212" y="193"/>
                </a:lnTo>
                <a:lnTo>
                  <a:pt x="1273" y="212"/>
                </a:lnTo>
                <a:lnTo>
                  <a:pt x="1330" y="205"/>
                </a:lnTo>
                <a:lnTo>
                  <a:pt x="1387" y="148"/>
                </a:lnTo>
                <a:lnTo>
                  <a:pt x="1356" y="75"/>
                </a:lnTo>
                <a:lnTo>
                  <a:pt x="1379" y="26"/>
                </a:lnTo>
                <a:lnTo>
                  <a:pt x="1406" y="0"/>
                </a:lnTo>
                <a:lnTo>
                  <a:pt x="1428" y="15"/>
                </a:lnTo>
                <a:lnTo>
                  <a:pt x="1455" y="49"/>
                </a:lnTo>
                <a:lnTo>
                  <a:pt x="1470" y="87"/>
                </a:lnTo>
                <a:lnTo>
                  <a:pt x="1474" y="136"/>
                </a:lnTo>
                <a:lnTo>
                  <a:pt x="1523" y="136"/>
                </a:lnTo>
                <a:lnTo>
                  <a:pt x="1535" y="182"/>
                </a:lnTo>
                <a:lnTo>
                  <a:pt x="1569" y="186"/>
                </a:lnTo>
                <a:lnTo>
                  <a:pt x="1569" y="136"/>
                </a:lnTo>
                <a:lnTo>
                  <a:pt x="1592" y="113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8" name="Freeform 15">
            <a:extLst>
              <a:ext uri="{FF2B5EF4-FFF2-40B4-BE49-F238E27FC236}">
                <a16:creationId xmlns="" xmlns:a16="http://schemas.microsoft.com/office/drawing/2014/main" id="{D9570114-7CBB-40A3-AD07-76E9EC6316BD}"/>
              </a:ext>
            </a:extLst>
          </p:cNvPr>
          <p:cNvSpPr>
            <a:spLocks/>
          </p:cNvSpPr>
          <p:nvPr/>
        </p:nvSpPr>
        <p:spPr bwMode="auto">
          <a:xfrm>
            <a:off x="4648198" y="3089913"/>
            <a:ext cx="98744" cy="105770"/>
          </a:xfrm>
          <a:custGeom>
            <a:avLst/>
            <a:gdLst>
              <a:gd name="T0" fmla="*/ 34 w 107"/>
              <a:gd name="T1" fmla="*/ 0 h 103"/>
              <a:gd name="T2" fmla="*/ 11 w 107"/>
              <a:gd name="T3" fmla="*/ 30 h 103"/>
              <a:gd name="T4" fmla="*/ 0 w 107"/>
              <a:gd name="T5" fmla="*/ 79 h 103"/>
              <a:gd name="T6" fmla="*/ 45 w 107"/>
              <a:gd name="T7" fmla="*/ 95 h 103"/>
              <a:gd name="T8" fmla="*/ 72 w 107"/>
              <a:gd name="T9" fmla="*/ 102 h 103"/>
              <a:gd name="T10" fmla="*/ 106 w 107"/>
              <a:gd name="T11" fmla="*/ 91 h 103"/>
              <a:gd name="T12" fmla="*/ 95 w 107"/>
              <a:gd name="T13" fmla="*/ 57 h 103"/>
              <a:gd name="T14" fmla="*/ 60 w 107"/>
              <a:gd name="T15" fmla="*/ 38 h 103"/>
              <a:gd name="T16" fmla="*/ 34 w 107"/>
              <a:gd name="T17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7" h="103">
                <a:moveTo>
                  <a:pt x="34" y="0"/>
                </a:moveTo>
                <a:lnTo>
                  <a:pt x="11" y="30"/>
                </a:lnTo>
                <a:lnTo>
                  <a:pt x="0" y="79"/>
                </a:lnTo>
                <a:lnTo>
                  <a:pt x="45" y="95"/>
                </a:lnTo>
                <a:lnTo>
                  <a:pt x="72" y="102"/>
                </a:lnTo>
                <a:lnTo>
                  <a:pt x="106" y="91"/>
                </a:lnTo>
                <a:lnTo>
                  <a:pt x="95" y="57"/>
                </a:lnTo>
                <a:lnTo>
                  <a:pt x="60" y="38"/>
                </a:lnTo>
                <a:lnTo>
                  <a:pt x="34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9" name="Freeform 16">
            <a:extLst>
              <a:ext uri="{FF2B5EF4-FFF2-40B4-BE49-F238E27FC236}">
                <a16:creationId xmlns="" xmlns:a16="http://schemas.microsoft.com/office/drawing/2014/main" id="{DF1E2E56-0C38-432A-AA16-46154BB26DC2}"/>
              </a:ext>
            </a:extLst>
          </p:cNvPr>
          <p:cNvSpPr>
            <a:spLocks/>
          </p:cNvSpPr>
          <p:nvPr/>
        </p:nvSpPr>
        <p:spPr bwMode="auto">
          <a:xfrm>
            <a:off x="4136023" y="2555929"/>
            <a:ext cx="95052" cy="70856"/>
          </a:xfrm>
          <a:custGeom>
            <a:avLst/>
            <a:gdLst>
              <a:gd name="T0" fmla="*/ 0 w 103"/>
              <a:gd name="T1" fmla="*/ 15 h 69"/>
              <a:gd name="T2" fmla="*/ 3 w 103"/>
              <a:gd name="T3" fmla="*/ 45 h 69"/>
              <a:gd name="T4" fmla="*/ 30 w 103"/>
              <a:gd name="T5" fmla="*/ 68 h 69"/>
              <a:gd name="T6" fmla="*/ 60 w 103"/>
              <a:gd name="T7" fmla="*/ 57 h 69"/>
              <a:gd name="T8" fmla="*/ 102 w 103"/>
              <a:gd name="T9" fmla="*/ 53 h 69"/>
              <a:gd name="T10" fmla="*/ 68 w 103"/>
              <a:gd name="T11" fmla="*/ 19 h 69"/>
              <a:gd name="T12" fmla="*/ 37 w 103"/>
              <a:gd name="T13" fmla="*/ 0 h 69"/>
              <a:gd name="T14" fmla="*/ 0 w 103"/>
              <a:gd name="T1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3" h="69">
                <a:moveTo>
                  <a:pt x="0" y="15"/>
                </a:moveTo>
                <a:lnTo>
                  <a:pt x="3" y="45"/>
                </a:lnTo>
                <a:lnTo>
                  <a:pt x="30" y="68"/>
                </a:lnTo>
                <a:lnTo>
                  <a:pt x="60" y="57"/>
                </a:lnTo>
                <a:lnTo>
                  <a:pt x="102" y="53"/>
                </a:lnTo>
                <a:lnTo>
                  <a:pt x="68" y="19"/>
                </a:lnTo>
                <a:lnTo>
                  <a:pt x="37" y="0"/>
                </a:lnTo>
                <a:lnTo>
                  <a:pt x="0" y="15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0" name="Freeform 17">
            <a:extLst>
              <a:ext uri="{FF2B5EF4-FFF2-40B4-BE49-F238E27FC236}">
                <a16:creationId xmlns="" xmlns:a16="http://schemas.microsoft.com/office/drawing/2014/main" id="{6A6156FD-F0B9-4B52-A49C-6C76A5B67ADC}"/>
              </a:ext>
            </a:extLst>
          </p:cNvPr>
          <p:cNvSpPr>
            <a:spLocks/>
          </p:cNvSpPr>
          <p:nvPr/>
        </p:nvSpPr>
        <p:spPr bwMode="auto">
          <a:xfrm>
            <a:off x="4196007" y="3776903"/>
            <a:ext cx="263009" cy="109877"/>
          </a:xfrm>
          <a:custGeom>
            <a:avLst/>
            <a:gdLst>
              <a:gd name="T0" fmla="*/ 7 w 285"/>
              <a:gd name="T1" fmla="*/ 3 h 107"/>
              <a:gd name="T2" fmla="*/ 38 w 285"/>
              <a:gd name="T3" fmla="*/ 0 h 107"/>
              <a:gd name="T4" fmla="*/ 114 w 285"/>
              <a:gd name="T5" fmla="*/ 18 h 107"/>
              <a:gd name="T6" fmla="*/ 148 w 285"/>
              <a:gd name="T7" fmla="*/ 30 h 107"/>
              <a:gd name="T8" fmla="*/ 209 w 285"/>
              <a:gd name="T9" fmla="*/ 57 h 107"/>
              <a:gd name="T10" fmla="*/ 258 w 285"/>
              <a:gd name="T11" fmla="*/ 57 h 107"/>
              <a:gd name="T12" fmla="*/ 285 w 285"/>
              <a:gd name="T13" fmla="*/ 79 h 107"/>
              <a:gd name="T14" fmla="*/ 277 w 285"/>
              <a:gd name="T15" fmla="*/ 106 h 107"/>
              <a:gd name="T16" fmla="*/ 231 w 285"/>
              <a:gd name="T17" fmla="*/ 106 h 107"/>
              <a:gd name="T18" fmla="*/ 174 w 285"/>
              <a:gd name="T19" fmla="*/ 75 h 107"/>
              <a:gd name="T20" fmla="*/ 152 w 285"/>
              <a:gd name="T21" fmla="*/ 72 h 107"/>
              <a:gd name="T22" fmla="*/ 133 w 285"/>
              <a:gd name="T23" fmla="*/ 83 h 107"/>
              <a:gd name="T24" fmla="*/ 114 w 285"/>
              <a:gd name="T25" fmla="*/ 91 h 107"/>
              <a:gd name="T26" fmla="*/ 114 w 285"/>
              <a:gd name="T27" fmla="*/ 72 h 107"/>
              <a:gd name="T28" fmla="*/ 110 w 285"/>
              <a:gd name="T29" fmla="*/ 49 h 107"/>
              <a:gd name="T30" fmla="*/ 60 w 285"/>
              <a:gd name="T31" fmla="*/ 37 h 107"/>
              <a:gd name="T32" fmla="*/ 30 w 285"/>
              <a:gd name="T33" fmla="*/ 15 h 107"/>
              <a:gd name="T34" fmla="*/ 0 w 285"/>
              <a:gd name="T35" fmla="*/ 18 h 107"/>
              <a:gd name="T36" fmla="*/ 7 w 285"/>
              <a:gd name="T37" fmla="*/ 3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5" h="107">
                <a:moveTo>
                  <a:pt x="7" y="3"/>
                </a:moveTo>
                <a:lnTo>
                  <a:pt x="38" y="0"/>
                </a:lnTo>
                <a:lnTo>
                  <a:pt x="114" y="18"/>
                </a:lnTo>
                <a:lnTo>
                  <a:pt x="148" y="30"/>
                </a:lnTo>
                <a:lnTo>
                  <a:pt x="209" y="57"/>
                </a:lnTo>
                <a:lnTo>
                  <a:pt x="258" y="57"/>
                </a:lnTo>
                <a:lnTo>
                  <a:pt x="285" y="79"/>
                </a:lnTo>
                <a:lnTo>
                  <a:pt x="277" y="106"/>
                </a:lnTo>
                <a:lnTo>
                  <a:pt x="231" y="106"/>
                </a:lnTo>
                <a:lnTo>
                  <a:pt x="174" y="75"/>
                </a:lnTo>
                <a:lnTo>
                  <a:pt x="152" y="72"/>
                </a:lnTo>
                <a:lnTo>
                  <a:pt x="133" y="83"/>
                </a:lnTo>
                <a:lnTo>
                  <a:pt x="114" y="91"/>
                </a:lnTo>
                <a:lnTo>
                  <a:pt x="114" y="72"/>
                </a:lnTo>
                <a:lnTo>
                  <a:pt x="110" y="49"/>
                </a:lnTo>
                <a:lnTo>
                  <a:pt x="60" y="37"/>
                </a:lnTo>
                <a:lnTo>
                  <a:pt x="30" y="15"/>
                </a:lnTo>
                <a:lnTo>
                  <a:pt x="0" y="18"/>
                </a:lnTo>
                <a:lnTo>
                  <a:pt x="7" y="3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1" name="Freeform 18">
            <a:extLst>
              <a:ext uri="{FF2B5EF4-FFF2-40B4-BE49-F238E27FC236}">
                <a16:creationId xmlns="" xmlns:a16="http://schemas.microsoft.com/office/drawing/2014/main" id="{5408927F-EBFD-43F6-97C0-A1C5B8E200DD}"/>
              </a:ext>
            </a:extLst>
          </p:cNvPr>
          <p:cNvSpPr>
            <a:spLocks/>
          </p:cNvSpPr>
          <p:nvPr/>
        </p:nvSpPr>
        <p:spPr bwMode="auto">
          <a:xfrm>
            <a:off x="5261884" y="2485074"/>
            <a:ext cx="165188" cy="144792"/>
          </a:xfrm>
          <a:custGeom>
            <a:avLst/>
            <a:gdLst>
              <a:gd name="T0" fmla="*/ 64 w 179"/>
              <a:gd name="T1" fmla="*/ 15 h 141"/>
              <a:gd name="T2" fmla="*/ 94 w 179"/>
              <a:gd name="T3" fmla="*/ 15 h 141"/>
              <a:gd name="T4" fmla="*/ 151 w 179"/>
              <a:gd name="T5" fmla="*/ 0 h 141"/>
              <a:gd name="T6" fmla="*/ 171 w 179"/>
              <a:gd name="T7" fmla="*/ 34 h 141"/>
              <a:gd name="T8" fmla="*/ 178 w 179"/>
              <a:gd name="T9" fmla="*/ 106 h 141"/>
              <a:gd name="T10" fmla="*/ 117 w 179"/>
              <a:gd name="T11" fmla="*/ 121 h 141"/>
              <a:gd name="T12" fmla="*/ 79 w 179"/>
              <a:gd name="T13" fmla="*/ 140 h 141"/>
              <a:gd name="T14" fmla="*/ 30 w 179"/>
              <a:gd name="T15" fmla="*/ 129 h 141"/>
              <a:gd name="T16" fmla="*/ 15 w 179"/>
              <a:gd name="T17" fmla="*/ 75 h 141"/>
              <a:gd name="T18" fmla="*/ 0 w 179"/>
              <a:gd name="T19" fmla="*/ 45 h 141"/>
              <a:gd name="T20" fmla="*/ 15 w 179"/>
              <a:gd name="T21" fmla="*/ 15 h 141"/>
              <a:gd name="T22" fmla="*/ 64 w 179"/>
              <a:gd name="T23" fmla="*/ 15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9" h="141">
                <a:moveTo>
                  <a:pt x="64" y="15"/>
                </a:moveTo>
                <a:lnTo>
                  <a:pt x="94" y="15"/>
                </a:lnTo>
                <a:lnTo>
                  <a:pt x="151" y="0"/>
                </a:lnTo>
                <a:lnTo>
                  <a:pt x="171" y="34"/>
                </a:lnTo>
                <a:lnTo>
                  <a:pt x="178" y="106"/>
                </a:lnTo>
                <a:lnTo>
                  <a:pt x="117" y="121"/>
                </a:lnTo>
                <a:lnTo>
                  <a:pt x="79" y="140"/>
                </a:lnTo>
                <a:lnTo>
                  <a:pt x="30" y="129"/>
                </a:lnTo>
                <a:lnTo>
                  <a:pt x="15" y="75"/>
                </a:lnTo>
                <a:lnTo>
                  <a:pt x="0" y="45"/>
                </a:lnTo>
                <a:lnTo>
                  <a:pt x="15" y="15"/>
                </a:lnTo>
                <a:lnTo>
                  <a:pt x="64" y="15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2" name="Freeform 19">
            <a:extLst>
              <a:ext uri="{FF2B5EF4-FFF2-40B4-BE49-F238E27FC236}">
                <a16:creationId xmlns="" xmlns:a16="http://schemas.microsoft.com/office/drawing/2014/main" id="{182C95D3-A11B-4D2C-BD5F-5E8519D5D65C}"/>
              </a:ext>
            </a:extLst>
          </p:cNvPr>
          <p:cNvSpPr>
            <a:spLocks/>
          </p:cNvSpPr>
          <p:nvPr/>
        </p:nvSpPr>
        <p:spPr bwMode="auto">
          <a:xfrm>
            <a:off x="5392005" y="3449325"/>
            <a:ext cx="1213531" cy="1530069"/>
          </a:xfrm>
          <a:custGeom>
            <a:avLst/>
            <a:gdLst>
              <a:gd name="T0" fmla="*/ 186 w 1315"/>
              <a:gd name="T1" fmla="*/ 60 h 1490"/>
              <a:gd name="T2" fmla="*/ 140 w 1315"/>
              <a:gd name="T3" fmla="*/ 114 h 1490"/>
              <a:gd name="T4" fmla="*/ 64 w 1315"/>
              <a:gd name="T5" fmla="*/ 224 h 1490"/>
              <a:gd name="T6" fmla="*/ 11 w 1315"/>
              <a:gd name="T7" fmla="*/ 345 h 1490"/>
              <a:gd name="T8" fmla="*/ 3 w 1315"/>
              <a:gd name="T9" fmla="*/ 440 h 1490"/>
              <a:gd name="T10" fmla="*/ 30 w 1315"/>
              <a:gd name="T11" fmla="*/ 539 h 1490"/>
              <a:gd name="T12" fmla="*/ 76 w 1315"/>
              <a:gd name="T13" fmla="*/ 611 h 1490"/>
              <a:gd name="T14" fmla="*/ 178 w 1315"/>
              <a:gd name="T15" fmla="*/ 665 h 1490"/>
              <a:gd name="T16" fmla="*/ 288 w 1315"/>
              <a:gd name="T17" fmla="*/ 665 h 1490"/>
              <a:gd name="T18" fmla="*/ 406 w 1315"/>
              <a:gd name="T19" fmla="*/ 649 h 1490"/>
              <a:gd name="T20" fmla="*/ 478 w 1315"/>
              <a:gd name="T21" fmla="*/ 691 h 1490"/>
              <a:gd name="T22" fmla="*/ 505 w 1315"/>
              <a:gd name="T23" fmla="*/ 756 h 1490"/>
              <a:gd name="T24" fmla="*/ 509 w 1315"/>
              <a:gd name="T25" fmla="*/ 877 h 1490"/>
              <a:gd name="T26" fmla="*/ 516 w 1315"/>
              <a:gd name="T27" fmla="*/ 965 h 1490"/>
              <a:gd name="T28" fmla="*/ 532 w 1315"/>
              <a:gd name="T29" fmla="*/ 1079 h 1490"/>
              <a:gd name="T30" fmla="*/ 589 w 1315"/>
              <a:gd name="T31" fmla="*/ 1219 h 1490"/>
              <a:gd name="T32" fmla="*/ 638 w 1315"/>
              <a:gd name="T33" fmla="*/ 1349 h 1490"/>
              <a:gd name="T34" fmla="*/ 665 w 1315"/>
              <a:gd name="T35" fmla="*/ 1470 h 1490"/>
              <a:gd name="T36" fmla="*/ 778 w 1315"/>
              <a:gd name="T37" fmla="*/ 1478 h 1490"/>
              <a:gd name="T38" fmla="*/ 923 w 1315"/>
              <a:gd name="T39" fmla="*/ 1364 h 1490"/>
              <a:gd name="T40" fmla="*/ 999 w 1315"/>
              <a:gd name="T41" fmla="*/ 1265 h 1490"/>
              <a:gd name="T42" fmla="*/ 1022 w 1315"/>
              <a:gd name="T43" fmla="*/ 1124 h 1490"/>
              <a:gd name="T44" fmla="*/ 1109 w 1315"/>
              <a:gd name="T45" fmla="*/ 1086 h 1490"/>
              <a:gd name="T46" fmla="*/ 1094 w 1315"/>
              <a:gd name="T47" fmla="*/ 946 h 1490"/>
              <a:gd name="T48" fmla="*/ 1098 w 1315"/>
              <a:gd name="T49" fmla="*/ 858 h 1490"/>
              <a:gd name="T50" fmla="*/ 1166 w 1315"/>
              <a:gd name="T51" fmla="*/ 752 h 1490"/>
              <a:gd name="T52" fmla="*/ 1276 w 1315"/>
              <a:gd name="T53" fmla="*/ 646 h 1490"/>
              <a:gd name="T54" fmla="*/ 1314 w 1315"/>
              <a:gd name="T55" fmla="*/ 566 h 1490"/>
              <a:gd name="T56" fmla="*/ 1257 w 1315"/>
              <a:gd name="T57" fmla="*/ 543 h 1490"/>
              <a:gd name="T58" fmla="*/ 1162 w 1315"/>
              <a:gd name="T59" fmla="*/ 554 h 1490"/>
              <a:gd name="T60" fmla="*/ 1140 w 1315"/>
              <a:gd name="T61" fmla="*/ 490 h 1490"/>
              <a:gd name="T62" fmla="*/ 1063 w 1315"/>
              <a:gd name="T63" fmla="*/ 410 h 1490"/>
              <a:gd name="T64" fmla="*/ 1003 w 1315"/>
              <a:gd name="T65" fmla="*/ 277 h 1490"/>
              <a:gd name="T66" fmla="*/ 927 w 1315"/>
              <a:gd name="T67" fmla="*/ 136 h 1490"/>
              <a:gd name="T68" fmla="*/ 778 w 1315"/>
              <a:gd name="T69" fmla="*/ 117 h 1490"/>
              <a:gd name="T70" fmla="*/ 710 w 1315"/>
              <a:gd name="T71" fmla="*/ 136 h 1490"/>
              <a:gd name="T72" fmla="*/ 634 w 1315"/>
              <a:gd name="T73" fmla="*/ 129 h 1490"/>
              <a:gd name="T74" fmla="*/ 547 w 1315"/>
              <a:gd name="T75" fmla="*/ 110 h 1490"/>
              <a:gd name="T76" fmla="*/ 532 w 1315"/>
              <a:gd name="T77" fmla="*/ 57 h 1490"/>
              <a:gd name="T78" fmla="*/ 528 w 1315"/>
              <a:gd name="T79" fmla="*/ 3 h 1490"/>
              <a:gd name="T80" fmla="*/ 452 w 1315"/>
              <a:gd name="T81" fmla="*/ 3 h 1490"/>
              <a:gd name="T82" fmla="*/ 345 w 1315"/>
              <a:gd name="T83" fmla="*/ 11 h 1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15" h="1490">
                <a:moveTo>
                  <a:pt x="273" y="26"/>
                </a:moveTo>
                <a:lnTo>
                  <a:pt x="186" y="60"/>
                </a:lnTo>
                <a:lnTo>
                  <a:pt x="167" y="83"/>
                </a:lnTo>
                <a:lnTo>
                  <a:pt x="140" y="114"/>
                </a:lnTo>
                <a:lnTo>
                  <a:pt x="113" y="182"/>
                </a:lnTo>
                <a:lnTo>
                  <a:pt x="64" y="224"/>
                </a:lnTo>
                <a:lnTo>
                  <a:pt x="26" y="269"/>
                </a:lnTo>
                <a:lnTo>
                  <a:pt x="11" y="345"/>
                </a:lnTo>
                <a:lnTo>
                  <a:pt x="3" y="376"/>
                </a:lnTo>
                <a:lnTo>
                  <a:pt x="3" y="440"/>
                </a:lnTo>
                <a:lnTo>
                  <a:pt x="0" y="497"/>
                </a:lnTo>
                <a:lnTo>
                  <a:pt x="30" y="539"/>
                </a:lnTo>
                <a:lnTo>
                  <a:pt x="53" y="570"/>
                </a:lnTo>
                <a:lnTo>
                  <a:pt x="76" y="611"/>
                </a:lnTo>
                <a:lnTo>
                  <a:pt x="136" y="649"/>
                </a:lnTo>
                <a:lnTo>
                  <a:pt x="178" y="665"/>
                </a:lnTo>
                <a:lnTo>
                  <a:pt x="231" y="680"/>
                </a:lnTo>
                <a:lnTo>
                  <a:pt x="288" y="665"/>
                </a:lnTo>
                <a:lnTo>
                  <a:pt x="353" y="649"/>
                </a:lnTo>
                <a:lnTo>
                  <a:pt x="406" y="649"/>
                </a:lnTo>
                <a:lnTo>
                  <a:pt x="433" y="676"/>
                </a:lnTo>
                <a:lnTo>
                  <a:pt x="478" y="691"/>
                </a:lnTo>
                <a:lnTo>
                  <a:pt x="505" y="695"/>
                </a:lnTo>
                <a:lnTo>
                  <a:pt x="505" y="756"/>
                </a:lnTo>
                <a:lnTo>
                  <a:pt x="493" y="832"/>
                </a:lnTo>
                <a:lnTo>
                  <a:pt x="509" y="877"/>
                </a:lnTo>
                <a:lnTo>
                  <a:pt x="512" y="915"/>
                </a:lnTo>
                <a:lnTo>
                  <a:pt x="516" y="965"/>
                </a:lnTo>
                <a:lnTo>
                  <a:pt x="516" y="1022"/>
                </a:lnTo>
                <a:lnTo>
                  <a:pt x="532" y="1079"/>
                </a:lnTo>
                <a:lnTo>
                  <a:pt x="566" y="1147"/>
                </a:lnTo>
                <a:lnTo>
                  <a:pt x="589" y="1219"/>
                </a:lnTo>
                <a:lnTo>
                  <a:pt x="611" y="1261"/>
                </a:lnTo>
                <a:lnTo>
                  <a:pt x="638" y="1349"/>
                </a:lnTo>
                <a:lnTo>
                  <a:pt x="653" y="1421"/>
                </a:lnTo>
                <a:lnTo>
                  <a:pt x="665" y="1470"/>
                </a:lnTo>
                <a:lnTo>
                  <a:pt x="718" y="1489"/>
                </a:lnTo>
                <a:lnTo>
                  <a:pt x="778" y="1478"/>
                </a:lnTo>
                <a:lnTo>
                  <a:pt x="858" y="1440"/>
                </a:lnTo>
                <a:lnTo>
                  <a:pt x="923" y="1364"/>
                </a:lnTo>
                <a:lnTo>
                  <a:pt x="965" y="1303"/>
                </a:lnTo>
                <a:lnTo>
                  <a:pt x="999" y="1265"/>
                </a:lnTo>
                <a:lnTo>
                  <a:pt x="999" y="1177"/>
                </a:lnTo>
                <a:lnTo>
                  <a:pt x="1022" y="1124"/>
                </a:lnTo>
                <a:lnTo>
                  <a:pt x="1063" y="1124"/>
                </a:lnTo>
                <a:lnTo>
                  <a:pt x="1109" y="1086"/>
                </a:lnTo>
                <a:lnTo>
                  <a:pt x="1109" y="1007"/>
                </a:lnTo>
                <a:lnTo>
                  <a:pt x="1094" y="946"/>
                </a:lnTo>
                <a:lnTo>
                  <a:pt x="1075" y="908"/>
                </a:lnTo>
                <a:lnTo>
                  <a:pt x="1098" y="858"/>
                </a:lnTo>
                <a:lnTo>
                  <a:pt x="1124" y="805"/>
                </a:lnTo>
                <a:lnTo>
                  <a:pt x="1166" y="752"/>
                </a:lnTo>
                <a:lnTo>
                  <a:pt x="1235" y="691"/>
                </a:lnTo>
                <a:lnTo>
                  <a:pt x="1276" y="646"/>
                </a:lnTo>
                <a:lnTo>
                  <a:pt x="1299" y="596"/>
                </a:lnTo>
                <a:lnTo>
                  <a:pt x="1314" y="566"/>
                </a:lnTo>
                <a:lnTo>
                  <a:pt x="1314" y="543"/>
                </a:lnTo>
                <a:lnTo>
                  <a:pt x="1257" y="543"/>
                </a:lnTo>
                <a:lnTo>
                  <a:pt x="1212" y="554"/>
                </a:lnTo>
                <a:lnTo>
                  <a:pt x="1162" y="554"/>
                </a:lnTo>
                <a:lnTo>
                  <a:pt x="1151" y="520"/>
                </a:lnTo>
                <a:lnTo>
                  <a:pt x="1140" y="490"/>
                </a:lnTo>
                <a:lnTo>
                  <a:pt x="1098" y="475"/>
                </a:lnTo>
                <a:lnTo>
                  <a:pt x="1063" y="410"/>
                </a:lnTo>
                <a:lnTo>
                  <a:pt x="1033" y="334"/>
                </a:lnTo>
                <a:lnTo>
                  <a:pt x="1003" y="277"/>
                </a:lnTo>
                <a:lnTo>
                  <a:pt x="961" y="193"/>
                </a:lnTo>
                <a:lnTo>
                  <a:pt x="927" y="136"/>
                </a:lnTo>
                <a:lnTo>
                  <a:pt x="828" y="136"/>
                </a:lnTo>
                <a:lnTo>
                  <a:pt x="778" y="117"/>
                </a:lnTo>
                <a:lnTo>
                  <a:pt x="721" y="110"/>
                </a:lnTo>
                <a:lnTo>
                  <a:pt x="710" y="136"/>
                </a:lnTo>
                <a:lnTo>
                  <a:pt x="683" y="140"/>
                </a:lnTo>
                <a:lnTo>
                  <a:pt x="634" y="129"/>
                </a:lnTo>
                <a:lnTo>
                  <a:pt x="607" y="114"/>
                </a:lnTo>
                <a:lnTo>
                  <a:pt x="547" y="110"/>
                </a:lnTo>
                <a:lnTo>
                  <a:pt x="528" y="87"/>
                </a:lnTo>
                <a:lnTo>
                  <a:pt x="532" y="57"/>
                </a:lnTo>
                <a:lnTo>
                  <a:pt x="535" y="26"/>
                </a:lnTo>
                <a:lnTo>
                  <a:pt x="528" y="3"/>
                </a:lnTo>
                <a:lnTo>
                  <a:pt x="490" y="0"/>
                </a:lnTo>
                <a:lnTo>
                  <a:pt x="452" y="3"/>
                </a:lnTo>
                <a:lnTo>
                  <a:pt x="410" y="3"/>
                </a:lnTo>
                <a:lnTo>
                  <a:pt x="345" y="11"/>
                </a:lnTo>
                <a:lnTo>
                  <a:pt x="273" y="26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3" name="Freeform 20">
            <a:extLst>
              <a:ext uri="{FF2B5EF4-FFF2-40B4-BE49-F238E27FC236}">
                <a16:creationId xmlns="" xmlns:a16="http://schemas.microsoft.com/office/drawing/2014/main" id="{1B574EA7-1293-49DB-ABDC-3B3158BB760D}"/>
              </a:ext>
            </a:extLst>
          </p:cNvPr>
          <p:cNvSpPr>
            <a:spLocks/>
          </p:cNvSpPr>
          <p:nvPr/>
        </p:nvSpPr>
        <p:spPr bwMode="auto">
          <a:xfrm>
            <a:off x="5584877" y="2797249"/>
            <a:ext cx="130120" cy="300879"/>
          </a:xfrm>
          <a:custGeom>
            <a:avLst/>
            <a:gdLst>
              <a:gd name="T0" fmla="*/ 7 w 141"/>
              <a:gd name="T1" fmla="*/ 11 h 293"/>
              <a:gd name="T2" fmla="*/ 0 w 141"/>
              <a:gd name="T3" fmla="*/ 41 h 293"/>
              <a:gd name="T4" fmla="*/ 0 w 141"/>
              <a:gd name="T5" fmla="*/ 91 h 293"/>
              <a:gd name="T6" fmla="*/ 11 w 141"/>
              <a:gd name="T7" fmla="*/ 106 h 293"/>
              <a:gd name="T8" fmla="*/ 41 w 141"/>
              <a:gd name="T9" fmla="*/ 155 h 293"/>
              <a:gd name="T10" fmla="*/ 41 w 141"/>
              <a:gd name="T11" fmla="*/ 193 h 293"/>
              <a:gd name="T12" fmla="*/ 7 w 141"/>
              <a:gd name="T13" fmla="*/ 224 h 293"/>
              <a:gd name="T14" fmla="*/ 26 w 141"/>
              <a:gd name="T15" fmla="*/ 254 h 293"/>
              <a:gd name="T16" fmla="*/ 26 w 141"/>
              <a:gd name="T17" fmla="*/ 292 h 293"/>
              <a:gd name="T18" fmla="*/ 57 w 141"/>
              <a:gd name="T19" fmla="*/ 285 h 293"/>
              <a:gd name="T20" fmla="*/ 91 w 141"/>
              <a:gd name="T21" fmla="*/ 269 h 293"/>
              <a:gd name="T22" fmla="*/ 121 w 141"/>
              <a:gd name="T23" fmla="*/ 262 h 293"/>
              <a:gd name="T24" fmla="*/ 132 w 141"/>
              <a:gd name="T25" fmla="*/ 224 h 293"/>
              <a:gd name="T26" fmla="*/ 140 w 141"/>
              <a:gd name="T27" fmla="*/ 182 h 293"/>
              <a:gd name="T28" fmla="*/ 129 w 141"/>
              <a:gd name="T29" fmla="*/ 155 h 293"/>
              <a:gd name="T30" fmla="*/ 129 w 141"/>
              <a:gd name="T31" fmla="*/ 155 h 293"/>
              <a:gd name="T32" fmla="*/ 117 w 141"/>
              <a:gd name="T33" fmla="*/ 152 h 293"/>
              <a:gd name="T34" fmla="*/ 101 w 141"/>
              <a:gd name="T35" fmla="*/ 137 h 293"/>
              <a:gd name="T36" fmla="*/ 86 w 141"/>
              <a:gd name="T37" fmla="*/ 118 h 293"/>
              <a:gd name="T38" fmla="*/ 76 w 141"/>
              <a:gd name="T39" fmla="*/ 68 h 293"/>
              <a:gd name="T40" fmla="*/ 72 w 141"/>
              <a:gd name="T41" fmla="*/ 45 h 293"/>
              <a:gd name="T42" fmla="*/ 49 w 141"/>
              <a:gd name="T43" fmla="*/ 26 h 293"/>
              <a:gd name="T44" fmla="*/ 38 w 141"/>
              <a:gd name="T45" fmla="*/ 0 h 293"/>
              <a:gd name="T46" fmla="*/ 7 w 141"/>
              <a:gd name="T47" fmla="*/ 1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1" h="293">
                <a:moveTo>
                  <a:pt x="7" y="11"/>
                </a:moveTo>
                <a:lnTo>
                  <a:pt x="0" y="41"/>
                </a:lnTo>
                <a:lnTo>
                  <a:pt x="0" y="91"/>
                </a:lnTo>
                <a:lnTo>
                  <a:pt x="11" y="106"/>
                </a:lnTo>
                <a:lnTo>
                  <a:pt x="41" y="155"/>
                </a:lnTo>
                <a:lnTo>
                  <a:pt x="41" y="193"/>
                </a:lnTo>
                <a:lnTo>
                  <a:pt x="7" y="224"/>
                </a:lnTo>
                <a:lnTo>
                  <a:pt x="26" y="254"/>
                </a:lnTo>
                <a:lnTo>
                  <a:pt x="26" y="292"/>
                </a:lnTo>
                <a:lnTo>
                  <a:pt x="57" y="285"/>
                </a:lnTo>
                <a:lnTo>
                  <a:pt x="91" y="269"/>
                </a:lnTo>
                <a:lnTo>
                  <a:pt x="121" y="262"/>
                </a:lnTo>
                <a:lnTo>
                  <a:pt x="132" y="224"/>
                </a:lnTo>
                <a:lnTo>
                  <a:pt x="140" y="182"/>
                </a:lnTo>
                <a:lnTo>
                  <a:pt x="129" y="155"/>
                </a:lnTo>
                <a:lnTo>
                  <a:pt x="129" y="155"/>
                </a:lnTo>
                <a:lnTo>
                  <a:pt x="117" y="152"/>
                </a:lnTo>
                <a:lnTo>
                  <a:pt x="101" y="137"/>
                </a:lnTo>
                <a:lnTo>
                  <a:pt x="86" y="118"/>
                </a:lnTo>
                <a:lnTo>
                  <a:pt x="76" y="68"/>
                </a:lnTo>
                <a:lnTo>
                  <a:pt x="72" y="45"/>
                </a:lnTo>
                <a:lnTo>
                  <a:pt x="49" y="26"/>
                </a:lnTo>
                <a:lnTo>
                  <a:pt x="38" y="0"/>
                </a:lnTo>
                <a:lnTo>
                  <a:pt x="7" y="11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4" name="Freeform 21">
            <a:extLst>
              <a:ext uri="{FF2B5EF4-FFF2-40B4-BE49-F238E27FC236}">
                <a16:creationId xmlns="" xmlns:a16="http://schemas.microsoft.com/office/drawing/2014/main" id="{B9B230F9-1923-46A9-B7F1-8F6460746745}"/>
              </a:ext>
            </a:extLst>
          </p:cNvPr>
          <p:cNvSpPr>
            <a:spLocks/>
          </p:cNvSpPr>
          <p:nvPr/>
        </p:nvSpPr>
        <p:spPr bwMode="auto">
          <a:xfrm>
            <a:off x="5507359" y="2937933"/>
            <a:ext cx="81210" cy="109877"/>
          </a:xfrm>
          <a:custGeom>
            <a:avLst/>
            <a:gdLst>
              <a:gd name="T0" fmla="*/ 53 w 88"/>
              <a:gd name="T1" fmla="*/ 0 h 107"/>
              <a:gd name="T2" fmla="*/ 30 w 88"/>
              <a:gd name="T3" fmla="*/ 7 h 107"/>
              <a:gd name="T4" fmla="*/ 0 w 88"/>
              <a:gd name="T5" fmla="*/ 41 h 107"/>
              <a:gd name="T6" fmla="*/ 0 w 88"/>
              <a:gd name="T7" fmla="*/ 75 h 107"/>
              <a:gd name="T8" fmla="*/ 7 w 88"/>
              <a:gd name="T9" fmla="*/ 95 h 107"/>
              <a:gd name="T10" fmla="*/ 34 w 88"/>
              <a:gd name="T11" fmla="*/ 106 h 107"/>
              <a:gd name="T12" fmla="*/ 60 w 88"/>
              <a:gd name="T13" fmla="*/ 95 h 107"/>
              <a:gd name="T14" fmla="*/ 72 w 88"/>
              <a:gd name="T15" fmla="*/ 75 h 107"/>
              <a:gd name="T16" fmla="*/ 87 w 88"/>
              <a:gd name="T17" fmla="*/ 19 h 107"/>
              <a:gd name="T18" fmla="*/ 76 w 88"/>
              <a:gd name="T19" fmla="*/ 0 h 107"/>
              <a:gd name="T20" fmla="*/ 53 w 88"/>
              <a:gd name="T21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8" h="107">
                <a:moveTo>
                  <a:pt x="53" y="0"/>
                </a:moveTo>
                <a:lnTo>
                  <a:pt x="30" y="7"/>
                </a:lnTo>
                <a:lnTo>
                  <a:pt x="0" y="41"/>
                </a:lnTo>
                <a:lnTo>
                  <a:pt x="0" y="75"/>
                </a:lnTo>
                <a:lnTo>
                  <a:pt x="7" y="95"/>
                </a:lnTo>
                <a:lnTo>
                  <a:pt x="34" y="106"/>
                </a:lnTo>
                <a:lnTo>
                  <a:pt x="60" y="95"/>
                </a:lnTo>
                <a:lnTo>
                  <a:pt x="72" y="75"/>
                </a:lnTo>
                <a:lnTo>
                  <a:pt x="87" y="19"/>
                </a:lnTo>
                <a:lnTo>
                  <a:pt x="76" y="0"/>
                </a:lnTo>
                <a:lnTo>
                  <a:pt x="53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5" name="Freeform 22">
            <a:extLst>
              <a:ext uri="{FF2B5EF4-FFF2-40B4-BE49-F238E27FC236}">
                <a16:creationId xmlns="" xmlns:a16="http://schemas.microsoft.com/office/drawing/2014/main" id="{D064339E-4F45-4709-B57F-D61EA5AF8ED0}"/>
              </a:ext>
            </a:extLst>
          </p:cNvPr>
          <p:cNvSpPr>
            <a:spLocks/>
          </p:cNvSpPr>
          <p:nvPr/>
        </p:nvSpPr>
        <p:spPr bwMode="auto">
          <a:xfrm>
            <a:off x="5518433" y="1732362"/>
            <a:ext cx="3584300" cy="2458379"/>
          </a:xfrm>
          <a:custGeom>
            <a:avLst/>
            <a:gdLst>
              <a:gd name="T0" fmla="*/ 1466 w 3884"/>
              <a:gd name="T1" fmla="*/ 611 h 2394"/>
              <a:gd name="T2" fmla="*/ 1147 w 3884"/>
              <a:gd name="T3" fmla="*/ 687 h 2394"/>
              <a:gd name="T4" fmla="*/ 980 w 3884"/>
              <a:gd name="T5" fmla="*/ 779 h 2394"/>
              <a:gd name="T6" fmla="*/ 896 w 3884"/>
              <a:gd name="T7" fmla="*/ 748 h 2394"/>
              <a:gd name="T8" fmla="*/ 839 w 3884"/>
              <a:gd name="T9" fmla="*/ 563 h 2394"/>
              <a:gd name="T10" fmla="*/ 539 w 3884"/>
              <a:gd name="T11" fmla="*/ 577 h 2394"/>
              <a:gd name="T12" fmla="*/ 277 w 3884"/>
              <a:gd name="T13" fmla="*/ 1022 h 2394"/>
              <a:gd name="T14" fmla="*/ 433 w 3884"/>
              <a:gd name="T15" fmla="*/ 1090 h 2394"/>
              <a:gd name="T16" fmla="*/ 547 w 3884"/>
              <a:gd name="T17" fmla="*/ 877 h 2394"/>
              <a:gd name="T18" fmla="*/ 608 w 3884"/>
              <a:gd name="T19" fmla="*/ 961 h 2394"/>
              <a:gd name="T20" fmla="*/ 737 w 3884"/>
              <a:gd name="T21" fmla="*/ 1018 h 2394"/>
              <a:gd name="T22" fmla="*/ 566 w 3884"/>
              <a:gd name="T23" fmla="*/ 1174 h 2394"/>
              <a:gd name="T24" fmla="*/ 391 w 3884"/>
              <a:gd name="T25" fmla="*/ 1083 h 2394"/>
              <a:gd name="T26" fmla="*/ 239 w 3884"/>
              <a:gd name="T27" fmla="*/ 1273 h 2394"/>
              <a:gd name="T28" fmla="*/ 163 w 3884"/>
              <a:gd name="T29" fmla="*/ 1485 h 2394"/>
              <a:gd name="T30" fmla="*/ 133 w 3884"/>
              <a:gd name="T31" fmla="*/ 1672 h 2394"/>
              <a:gd name="T32" fmla="*/ 368 w 3884"/>
              <a:gd name="T33" fmla="*/ 1501 h 2394"/>
              <a:gd name="T34" fmla="*/ 524 w 3884"/>
              <a:gd name="T35" fmla="*/ 1603 h 2394"/>
              <a:gd name="T36" fmla="*/ 532 w 3884"/>
              <a:gd name="T37" fmla="*/ 1550 h 2394"/>
              <a:gd name="T38" fmla="*/ 699 w 3884"/>
              <a:gd name="T39" fmla="*/ 1592 h 2394"/>
              <a:gd name="T40" fmla="*/ 923 w 3884"/>
              <a:gd name="T41" fmla="*/ 1470 h 2394"/>
              <a:gd name="T42" fmla="*/ 714 w 3884"/>
              <a:gd name="T43" fmla="*/ 1611 h 2394"/>
              <a:gd name="T44" fmla="*/ 896 w 3884"/>
              <a:gd name="T45" fmla="*/ 1725 h 2394"/>
              <a:gd name="T46" fmla="*/ 908 w 3884"/>
              <a:gd name="T47" fmla="*/ 1941 h 2394"/>
              <a:gd name="T48" fmla="*/ 1273 w 3884"/>
              <a:gd name="T49" fmla="*/ 2078 h 2394"/>
              <a:gd name="T50" fmla="*/ 1185 w 3884"/>
              <a:gd name="T51" fmla="*/ 1930 h 2394"/>
              <a:gd name="T52" fmla="*/ 1223 w 3884"/>
              <a:gd name="T53" fmla="*/ 1911 h 2394"/>
              <a:gd name="T54" fmla="*/ 1405 w 3884"/>
              <a:gd name="T55" fmla="*/ 1947 h 2394"/>
              <a:gd name="T56" fmla="*/ 1597 w 3884"/>
              <a:gd name="T57" fmla="*/ 2052 h 2394"/>
              <a:gd name="T58" fmla="*/ 1630 w 3884"/>
              <a:gd name="T59" fmla="*/ 2209 h 2394"/>
              <a:gd name="T60" fmla="*/ 1865 w 3884"/>
              <a:gd name="T61" fmla="*/ 2063 h 2394"/>
              <a:gd name="T62" fmla="*/ 2116 w 3884"/>
              <a:gd name="T63" fmla="*/ 2188 h 2394"/>
              <a:gd name="T64" fmla="*/ 2162 w 3884"/>
              <a:gd name="T65" fmla="*/ 2268 h 2394"/>
              <a:gd name="T66" fmla="*/ 2314 w 3884"/>
              <a:gd name="T67" fmla="*/ 2215 h 2394"/>
              <a:gd name="T68" fmla="*/ 2333 w 3884"/>
              <a:gd name="T69" fmla="*/ 2014 h 2394"/>
              <a:gd name="T70" fmla="*/ 2568 w 3884"/>
              <a:gd name="T71" fmla="*/ 1850 h 2394"/>
              <a:gd name="T72" fmla="*/ 2584 w 3884"/>
              <a:gd name="T73" fmla="*/ 1588 h 2394"/>
              <a:gd name="T74" fmla="*/ 2720 w 3884"/>
              <a:gd name="T75" fmla="*/ 1645 h 2394"/>
              <a:gd name="T76" fmla="*/ 2939 w 3884"/>
              <a:gd name="T77" fmla="*/ 1325 h 2394"/>
              <a:gd name="T78" fmla="*/ 2888 w 3884"/>
              <a:gd name="T79" fmla="*/ 1174 h 2394"/>
              <a:gd name="T80" fmla="*/ 3313 w 3884"/>
              <a:gd name="T81" fmla="*/ 934 h 2394"/>
              <a:gd name="T82" fmla="*/ 3237 w 3884"/>
              <a:gd name="T83" fmla="*/ 1227 h 2394"/>
              <a:gd name="T84" fmla="*/ 3450 w 3884"/>
              <a:gd name="T85" fmla="*/ 957 h 2394"/>
              <a:gd name="T86" fmla="*/ 3701 w 3884"/>
              <a:gd name="T87" fmla="*/ 798 h 2394"/>
              <a:gd name="T88" fmla="*/ 3724 w 3884"/>
              <a:gd name="T89" fmla="*/ 611 h 2394"/>
              <a:gd name="T90" fmla="*/ 3397 w 3884"/>
              <a:gd name="T91" fmla="*/ 551 h 2394"/>
              <a:gd name="T92" fmla="*/ 3248 w 3884"/>
              <a:gd name="T93" fmla="*/ 467 h 2394"/>
              <a:gd name="T94" fmla="*/ 3089 w 3884"/>
              <a:gd name="T95" fmla="*/ 395 h 2394"/>
              <a:gd name="T96" fmla="*/ 2846 w 3884"/>
              <a:gd name="T97" fmla="*/ 471 h 2394"/>
              <a:gd name="T98" fmla="*/ 2717 w 3884"/>
              <a:gd name="T99" fmla="*/ 482 h 2394"/>
              <a:gd name="T100" fmla="*/ 2556 w 3884"/>
              <a:gd name="T101" fmla="*/ 353 h 2394"/>
              <a:gd name="T102" fmla="*/ 2378 w 3884"/>
              <a:gd name="T103" fmla="*/ 281 h 2394"/>
              <a:gd name="T104" fmla="*/ 2386 w 3884"/>
              <a:gd name="T105" fmla="*/ 87 h 2394"/>
              <a:gd name="T106" fmla="*/ 2150 w 3884"/>
              <a:gd name="T107" fmla="*/ 60 h 2394"/>
              <a:gd name="T108" fmla="*/ 1862 w 3884"/>
              <a:gd name="T109" fmla="*/ 319 h 2394"/>
              <a:gd name="T110" fmla="*/ 1793 w 3884"/>
              <a:gd name="T111" fmla="*/ 505 h 2394"/>
              <a:gd name="T112" fmla="*/ 1660 w 3884"/>
              <a:gd name="T113" fmla="*/ 389 h 2394"/>
              <a:gd name="T114" fmla="*/ 1706 w 3884"/>
              <a:gd name="T115" fmla="*/ 630 h 2394"/>
              <a:gd name="T116" fmla="*/ 1596 w 3884"/>
              <a:gd name="T117" fmla="*/ 649 h 2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84" h="2394">
                <a:moveTo>
                  <a:pt x="1584" y="330"/>
                </a:moveTo>
                <a:lnTo>
                  <a:pt x="1546" y="345"/>
                </a:lnTo>
                <a:lnTo>
                  <a:pt x="1523" y="402"/>
                </a:lnTo>
                <a:lnTo>
                  <a:pt x="1485" y="494"/>
                </a:lnTo>
                <a:lnTo>
                  <a:pt x="1485" y="535"/>
                </a:lnTo>
                <a:lnTo>
                  <a:pt x="1497" y="600"/>
                </a:lnTo>
                <a:lnTo>
                  <a:pt x="1466" y="611"/>
                </a:lnTo>
                <a:lnTo>
                  <a:pt x="1440" y="570"/>
                </a:lnTo>
                <a:lnTo>
                  <a:pt x="1394" y="554"/>
                </a:lnTo>
                <a:lnTo>
                  <a:pt x="1349" y="585"/>
                </a:lnTo>
                <a:lnTo>
                  <a:pt x="1307" y="634"/>
                </a:lnTo>
                <a:lnTo>
                  <a:pt x="1246" y="634"/>
                </a:lnTo>
                <a:lnTo>
                  <a:pt x="1181" y="676"/>
                </a:lnTo>
                <a:lnTo>
                  <a:pt x="1147" y="687"/>
                </a:lnTo>
                <a:lnTo>
                  <a:pt x="1094" y="703"/>
                </a:lnTo>
                <a:lnTo>
                  <a:pt x="1086" y="646"/>
                </a:lnTo>
                <a:lnTo>
                  <a:pt x="1060" y="623"/>
                </a:lnTo>
                <a:lnTo>
                  <a:pt x="1056" y="672"/>
                </a:lnTo>
                <a:lnTo>
                  <a:pt x="1056" y="714"/>
                </a:lnTo>
                <a:lnTo>
                  <a:pt x="1022" y="748"/>
                </a:lnTo>
                <a:lnTo>
                  <a:pt x="980" y="779"/>
                </a:lnTo>
                <a:lnTo>
                  <a:pt x="946" y="820"/>
                </a:lnTo>
                <a:lnTo>
                  <a:pt x="885" y="828"/>
                </a:lnTo>
                <a:lnTo>
                  <a:pt x="862" y="786"/>
                </a:lnTo>
                <a:lnTo>
                  <a:pt x="832" y="729"/>
                </a:lnTo>
                <a:lnTo>
                  <a:pt x="809" y="699"/>
                </a:lnTo>
                <a:lnTo>
                  <a:pt x="858" y="703"/>
                </a:lnTo>
                <a:lnTo>
                  <a:pt x="896" y="748"/>
                </a:lnTo>
                <a:lnTo>
                  <a:pt x="946" y="741"/>
                </a:lnTo>
                <a:lnTo>
                  <a:pt x="991" y="687"/>
                </a:lnTo>
                <a:lnTo>
                  <a:pt x="976" y="642"/>
                </a:lnTo>
                <a:lnTo>
                  <a:pt x="923" y="619"/>
                </a:lnTo>
                <a:lnTo>
                  <a:pt x="870" y="589"/>
                </a:lnTo>
                <a:lnTo>
                  <a:pt x="852" y="569"/>
                </a:lnTo>
                <a:lnTo>
                  <a:pt x="839" y="563"/>
                </a:lnTo>
                <a:lnTo>
                  <a:pt x="814" y="555"/>
                </a:lnTo>
                <a:lnTo>
                  <a:pt x="796" y="548"/>
                </a:lnTo>
                <a:lnTo>
                  <a:pt x="763" y="528"/>
                </a:lnTo>
                <a:lnTo>
                  <a:pt x="714" y="490"/>
                </a:lnTo>
                <a:lnTo>
                  <a:pt x="627" y="513"/>
                </a:lnTo>
                <a:lnTo>
                  <a:pt x="566" y="554"/>
                </a:lnTo>
                <a:lnTo>
                  <a:pt x="539" y="577"/>
                </a:lnTo>
                <a:lnTo>
                  <a:pt x="486" y="646"/>
                </a:lnTo>
                <a:lnTo>
                  <a:pt x="459" y="710"/>
                </a:lnTo>
                <a:lnTo>
                  <a:pt x="414" y="809"/>
                </a:lnTo>
                <a:lnTo>
                  <a:pt x="372" y="870"/>
                </a:lnTo>
                <a:lnTo>
                  <a:pt x="304" y="915"/>
                </a:lnTo>
                <a:lnTo>
                  <a:pt x="288" y="942"/>
                </a:lnTo>
                <a:lnTo>
                  <a:pt x="277" y="1022"/>
                </a:lnTo>
                <a:lnTo>
                  <a:pt x="285" y="1048"/>
                </a:lnTo>
                <a:lnTo>
                  <a:pt x="330" y="1064"/>
                </a:lnTo>
                <a:lnTo>
                  <a:pt x="368" y="1048"/>
                </a:lnTo>
                <a:lnTo>
                  <a:pt x="414" y="1033"/>
                </a:lnTo>
                <a:lnTo>
                  <a:pt x="421" y="1045"/>
                </a:lnTo>
                <a:lnTo>
                  <a:pt x="425" y="1064"/>
                </a:lnTo>
                <a:lnTo>
                  <a:pt x="433" y="1090"/>
                </a:lnTo>
                <a:lnTo>
                  <a:pt x="433" y="1140"/>
                </a:lnTo>
                <a:lnTo>
                  <a:pt x="490" y="1140"/>
                </a:lnTo>
                <a:lnTo>
                  <a:pt x="509" y="1086"/>
                </a:lnTo>
                <a:lnTo>
                  <a:pt x="539" y="1029"/>
                </a:lnTo>
                <a:lnTo>
                  <a:pt x="535" y="980"/>
                </a:lnTo>
                <a:lnTo>
                  <a:pt x="528" y="919"/>
                </a:lnTo>
                <a:lnTo>
                  <a:pt x="547" y="877"/>
                </a:lnTo>
                <a:lnTo>
                  <a:pt x="600" y="813"/>
                </a:lnTo>
                <a:lnTo>
                  <a:pt x="634" y="763"/>
                </a:lnTo>
                <a:lnTo>
                  <a:pt x="680" y="763"/>
                </a:lnTo>
                <a:lnTo>
                  <a:pt x="680" y="801"/>
                </a:lnTo>
                <a:lnTo>
                  <a:pt x="630" y="843"/>
                </a:lnTo>
                <a:lnTo>
                  <a:pt x="615" y="900"/>
                </a:lnTo>
                <a:lnTo>
                  <a:pt x="608" y="961"/>
                </a:lnTo>
                <a:lnTo>
                  <a:pt x="608" y="991"/>
                </a:lnTo>
                <a:lnTo>
                  <a:pt x="627" y="1010"/>
                </a:lnTo>
                <a:lnTo>
                  <a:pt x="665" y="1010"/>
                </a:lnTo>
                <a:lnTo>
                  <a:pt x="706" y="991"/>
                </a:lnTo>
                <a:lnTo>
                  <a:pt x="752" y="976"/>
                </a:lnTo>
                <a:lnTo>
                  <a:pt x="771" y="999"/>
                </a:lnTo>
                <a:lnTo>
                  <a:pt x="737" y="1018"/>
                </a:lnTo>
                <a:lnTo>
                  <a:pt x="691" y="1029"/>
                </a:lnTo>
                <a:lnTo>
                  <a:pt x="649" y="1033"/>
                </a:lnTo>
                <a:lnTo>
                  <a:pt x="649" y="1067"/>
                </a:lnTo>
                <a:lnTo>
                  <a:pt x="627" y="1086"/>
                </a:lnTo>
                <a:lnTo>
                  <a:pt x="611" y="1105"/>
                </a:lnTo>
                <a:lnTo>
                  <a:pt x="600" y="1159"/>
                </a:lnTo>
                <a:lnTo>
                  <a:pt x="566" y="1174"/>
                </a:lnTo>
                <a:lnTo>
                  <a:pt x="516" y="1178"/>
                </a:lnTo>
                <a:lnTo>
                  <a:pt x="459" y="1200"/>
                </a:lnTo>
                <a:lnTo>
                  <a:pt x="414" y="1193"/>
                </a:lnTo>
                <a:lnTo>
                  <a:pt x="410" y="1155"/>
                </a:lnTo>
                <a:lnTo>
                  <a:pt x="395" y="1143"/>
                </a:lnTo>
                <a:lnTo>
                  <a:pt x="395" y="1105"/>
                </a:lnTo>
                <a:lnTo>
                  <a:pt x="391" y="1083"/>
                </a:lnTo>
                <a:lnTo>
                  <a:pt x="368" y="1083"/>
                </a:lnTo>
                <a:lnTo>
                  <a:pt x="342" y="1128"/>
                </a:lnTo>
                <a:lnTo>
                  <a:pt x="357" y="1166"/>
                </a:lnTo>
                <a:lnTo>
                  <a:pt x="349" y="1193"/>
                </a:lnTo>
                <a:lnTo>
                  <a:pt x="300" y="1227"/>
                </a:lnTo>
                <a:lnTo>
                  <a:pt x="273" y="1254"/>
                </a:lnTo>
                <a:lnTo>
                  <a:pt x="239" y="1273"/>
                </a:lnTo>
                <a:lnTo>
                  <a:pt x="216" y="1311"/>
                </a:lnTo>
                <a:lnTo>
                  <a:pt x="197" y="1333"/>
                </a:lnTo>
                <a:lnTo>
                  <a:pt x="152" y="1341"/>
                </a:lnTo>
                <a:lnTo>
                  <a:pt x="133" y="1371"/>
                </a:lnTo>
                <a:lnTo>
                  <a:pt x="148" y="1428"/>
                </a:lnTo>
                <a:lnTo>
                  <a:pt x="171" y="1447"/>
                </a:lnTo>
                <a:lnTo>
                  <a:pt x="163" y="1485"/>
                </a:lnTo>
                <a:lnTo>
                  <a:pt x="110" y="1512"/>
                </a:lnTo>
                <a:lnTo>
                  <a:pt x="19" y="1512"/>
                </a:lnTo>
                <a:lnTo>
                  <a:pt x="11" y="1542"/>
                </a:lnTo>
                <a:lnTo>
                  <a:pt x="0" y="1592"/>
                </a:lnTo>
                <a:lnTo>
                  <a:pt x="0" y="1645"/>
                </a:lnTo>
                <a:lnTo>
                  <a:pt x="19" y="1672"/>
                </a:lnTo>
                <a:lnTo>
                  <a:pt x="133" y="1672"/>
                </a:lnTo>
                <a:lnTo>
                  <a:pt x="159" y="1656"/>
                </a:lnTo>
                <a:lnTo>
                  <a:pt x="186" y="1615"/>
                </a:lnTo>
                <a:lnTo>
                  <a:pt x="231" y="1565"/>
                </a:lnTo>
                <a:lnTo>
                  <a:pt x="262" y="1523"/>
                </a:lnTo>
                <a:lnTo>
                  <a:pt x="300" y="1516"/>
                </a:lnTo>
                <a:lnTo>
                  <a:pt x="361" y="1478"/>
                </a:lnTo>
                <a:lnTo>
                  <a:pt x="368" y="1501"/>
                </a:lnTo>
                <a:lnTo>
                  <a:pt x="414" y="1550"/>
                </a:lnTo>
                <a:lnTo>
                  <a:pt x="448" y="1595"/>
                </a:lnTo>
                <a:lnTo>
                  <a:pt x="475" y="1618"/>
                </a:lnTo>
                <a:lnTo>
                  <a:pt x="458" y="1649"/>
                </a:lnTo>
                <a:lnTo>
                  <a:pt x="456" y="1652"/>
                </a:lnTo>
                <a:lnTo>
                  <a:pt x="486" y="1641"/>
                </a:lnTo>
                <a:lnTo>
                  <a:pt x="524" y="1603"/>
                </a:lnTo>
                <a:lnTo>
                  <a:pt x="505" y="1569"/>
                </a:lnTo>
                <a:lnTo>
                  <a:pt x="471" y="1554"/>
                </a:lnTo>
                <a:lnTo>
                  <a:pt x="440" y="1504"/>
                </a:lnTo>
                <a:lnTo>
                  <a:pt x="440" y="1470"/>
                </a:lnTo>
                <a:lnTo>
                  <a:pt x="459" y="1470"/>
                </a:lnTo>
                <a:lnTo>
                  <a:pt x="497" y="1512"/>
                </a:lnTo>
                <a:lnTo>
                  <a:pt x="532" y="1550"/>
                </a:lnTo>
                <a:lnTo>
                  <a:pt x="551" y="1577"/>
                </a:lnTo>
                <a:lnTo>
                  <a:pt x="589" y="1622"/>
                </a:lnTo>
                <a:lnTo>
                  <a:pt x="600" y="1649"/>
                </a:lnTo>
                <a:lnTo>
                  <a:pt x="627" y="1656"/>
                </a:lnTo>
                <a:lnTo>
                  <a:pt x="646" y="1637"/>
                </a:lnTo>
                <a:lnTo>
                  <a:pt x="665" y="1592"/>
                </a:lnTo>
                <a:lnTo>
                  <a:pt x="699" y="1592"/>
                </a:lnTo>
                <a:lnTo>
                  <a:pt x="733" y="1573"/>
                </a:lnTo>
                <a:lnTo>
                  <a:pt x="741" y="1497"/>
                </a:lnTo>
                <a:lnTo>
                  <a:pt x="767" y="1466"/>
                </a:lnTo>
                <a:lnTo>
                  <a:pt x="798" y="1440"/>
                </a:lnTo>
                <a:lnTo>
                  <a:pt x="839" y="1440"/>
                </a:lnTo>
                <a:lnTo>
                  <a:pt x="889" y="1451"/>
                </a:lnTo>
                <a:lnTo>
                  <a:pt x="923" y="1470"/>
                </a:lnTo>
                <a:lnTo>
                  <a:pt x="965" y="1516"/>
                </a:lnTo>
                <a:lnTo>
                  <a:pt x="988" y="1561"/>
                </a:lnTo>
                <a:lnTo>
                  <a:pt x="976" y="1588"/>
                </a:lnTo>
                <a:lnTo>
                  <a:pt x="889" y="1565"/>
                </a:lnTo>
                <a:lnTo>
                  <a:pt x="794" y="1565"/>
                </a:lnTo>
                <a:lnTo>
                  <a:pt x="737" y="1595"/>
                </a:lnTo>
                <a:lnTo>
                  <a:pt x="714" y="1611"/>
                </a:lnTo>
                <a:lnTo>
                  <a:pt x="710" y="1656"/>
                </a:lnTo>
                <a:lnTo>
                  <a:pt x="729" y="1691"/>
                </a:lnTo>
                <a:lnTo>
                  <a:pt x="771" y="1694"/>
                </a:lnTo>
                <a:lnTo>
                  <a:pt x="824" y="1698"/>
                </a:lnTo>
                <a:lnTo>
                  <a:pt x="858" y="1702"/>
                </a:lnTo>
                <a:lnTo>
                  <a:pt x="881" y="1713"/>
                </a:lnTo>
                <a:lnTo>
                  <a:pt x="896" y="1725"/>
                </a:lnTo>
                <a:lnTo>
                  <a:pt x="889" y="1751"/>
                </a:lnTo>
                <a:lnTo>
                  <a:pt x="877" y="1782"/>
                </a:lnTo>
                <a:lnTo>
                  <a:pt x="836" y="1805"/>
                </a:lnTo>
                <a:lnTo>
                  <a:pt x="790" y="1808"/>
                </a:lnTo>
                <a:lnTo>
                  <a:pt x="836" y="1888"/>
                </a:lnTo>
                <a:lnTo>
                  <a:pt x="877" y="1900"/>
                </a:lnTo>
                <a:lnTo>
                  <a:pt x="908" y="1941"/>
                </a:lnTo>
                <a:lnTo>
                  <a:pt x="957" y="1983"/>
                </a:lnTo>
                <a:lnTo>
                  <a:pt x="965" y="2048"/>
                </a:lnTo>
                <a:lnTo>
                  <a:pt x="991" y="2120"/>
                </a:lnTo>
                <a:lnTo>
                  <a:pt x="1014" y="2165"/>
                </a:lnTo>
                <a:lnTo>
                  <a:pt x="1071" y="2177"/>
                </a:lnTo>
                <a:lnTo>
                  <a:pt x="1162" y="2128"/>
                </a:lnTo>
                <a:lnTo>
                  <a:pt x="1273" y="2078"/>
                </a:lnTo>
                <a:lnTo>
                  <a:pt x="1314" y="2044"/>
                </a:lnTo>
                <a:lnTo>
                  <a:pt x="1345" y="2002"/>
                </a:lnTo>
                <a:lnTo>
                  <a:pt x="1311" y="1960"/>
                </a:lnTo>
                <a:lnTo>
                  <a:pt x="1295" y="1937"/>
                </a:lnTo>
                <a:lnTo>
                  <a:pt x="1250" y="1937"/>
                </a:lnTo>
                <a:lnTo>
                  <a:pt x="1204" y="1949"/>
                </a:lnTo>
                <a:lnTo>
                  <a:pt x="1185" y="1930"/>
                </a:lnTo>
                <a:lnTo>
                  <a:pt x="1162" y="1896"/>
                </a:lnTo>
                <a:lnTo>
                  <a:pt x="1136" y="1869"/>
                </a:lnTo>
                <a:lnTo>
                  <a:pt x="1132" y="1839"/>
                </a:lnTo>
                <a:lnTo>
                  <a:pt x="1166" y="1835"/>
                </a:lnTo>
                <a:lnTo>
                  <a:pt x="1185" y="1839"/>
                </a:lnTo>
                <a:lnTo>
                  <a:pt x="1189" y="1873"/>
                </a:lnTo>
                <a:lnTo>
                  <a:pt x="1223" y="1911"/>
                </a:lnTo>
                <a:lnTo>
                  <a:pt x="1269" y="1900"/>
                </a:lnTo>
                <a:lnTo>
                  <a:pt x="1322" y="1911"/>
                </a:lnTo>
                <a:lnTo>
                  <a:pt x="1349" y="1941"/>
                </a:lnTo>
                <a:lnTo>
                  <a:pt x="1364" y="1945"/>
                </a:lnTo>
                <a:lnTo>
                  <a:pt x="1364" y="1945"/>
                </a:lnTo>
                <a:lnTo>
                  <a:pt x="1383" y="1945"/>
                </a:lnTo>
                <a:lnTo>
                  <a:pt x="1405" y="1947"/>
                </a:lnTo>
                <a:lnTo>
                  <a:pt x="1431" y="1950"/>
                </a:lnTo>
                <a:lnTo>
                  <a:pt x="1449" y="1952"/>
                </a:lnTo>
                <a:lnTo>
                  <a:pt x="1497" y="1972"/>
                </a:lnTo>
                <a:lnTo>
                  <a:pt x="1550" y="1998"/>
                </a:lnTo>
                <a:lnTo>
                  <a:pt x="1577" y="2027"/>
                </a:lnTo>
                <a:lnTo>
                  <a:pt x="1591" y="2043"/>
                </a:lnTo>
                <a:lnTo>
                  <a:pt x="1597" y="2052"/>
                </a:lnTo>
                <a:lnTo>
                  <a:pt x="1603" y="2077"/>
                </a:lnTo>
                <a:lnTo>
                  <a:pt x="1606" y="2098"/>
                </a:lnTo>
                <a:lnTo>
                  <a:pt x="1611" y="2133"/>
                </a:lnTo>
                <a:lnTo>
                  <a:pt x="1614" y="2152"/>
                </a:lnTo>
                <a:lnTo>
                  <a:pt x="1614" y="2163"/>
                </a:lnTo>
                <a:lnTo>
                  <a:pt x="1619" y="2185"/>
                </a:lnTo>
                <a:lnTo>
                  <a:pt x="1630" y="2209"/>
                </a:lnTo>
                <a:lnTo>
                  <a:pt x="1639" y="2226"/>
                </a:lnTo>
                <a:lnTo>
                  <a:pt x="1683" y="2268"/>
                </a:lnTo>
                <a:lnTo>
                  <a:pt x="1717" y="2253"/>
                </a:lnTo>
                <a:lnTo>
                  <a:pt x="1740" y="2215"/>
                </a:lnTo>
                <a:lnTo>
                  <a:pt x="1767" y="2131"/>
                </a:lnTo>
                <a:lnTo>
                  <a:pt x="1820" y="2097"/>
                </a:lnTo>
                <a:lnTo>
                  <a:pt x="1865" y="2063"/>
                </a:lnTo>
                <a:lnTo>
                  <a:pt x="1915" y="2025"/>
                </a:lnTo>
                <a:lnTo>
                  <a:pt x="1945" y="2014"/>
                </a:lnTo>
                <a:lnTo>
                  <a:pt x="1983" y="2017"/>
                </a:lnTo>
                <a:lnTo>
                  <a:pt x="2029" y="2067"/>
                </a:lnTo>
                <a:lnTo>
                  <a:pt x="2055" y="2116"/>
                </a:lnTo>
                <a:lnTo>
                  <a:pt x="2093" y="2135"/>
                </a:lnTo>
                <a:lnTo>
                  <a:pt x="2116" y="2188"/>
                </a:lnTo>
                <a:lnTo>
                  <a:pt x="2124" y="2245"/>
                </a:lnTo>
                <a:lnTo>
                  <a:pt x="2139" y="2302"/>
                </a:lnTo>
                <a:lnTo>
                  <a:pt x="2188" y="2359"/>
                </a:lnTo>
                <a:lnTo>
                  <a:pt x="2215" y="2393"/>
                </a:lnTo>
                <a:lnTo>
                  <a:pt x="2230" y="2344"/>
                </a:lnTo>
                <a:lnTo>
                  <a:pt x="2196" y="2291"/>
                </a:lnTo>
                <a:lnTo>
                  <a:pt x="2162" y="2268"/>
                </a:lnTo>
                <a:lnTo>
                  <a:pt x="2147" y="2200"/>
                </a:lnTo>
                <a:lnTo>
                  <a:pt x="2147" y="2177"/>
                </a:lnTo>
                <a:lnTo>
                  <a:pt x="2177" y="2169"/>
                </a:lnTo>
                <a:lnTo>
                  <a:pt x="2230" y="2196"/>
                </a:lnTo>
                <a:lnTo>
                  <a:pt x="2234" y="2238"/>
                </a:lnTo>
                <a:lnTo>
                  <a:pt x="2264" y="2238"/>
                </a:lnTo>
                <a:lnTo>
                  <a:pt x="2314" y="2215"/>
                </a:lnTo>
                <a:lnTo>
                  <a:pt x="2329" y="2185"/>
                </a:lnTo>
                <a:lnTo>
                  <a:pt x="2329" y="2135"/>
                </a:lnTo>
                <a:lnTo>
                  <a:pt x="2291" y="2101"/>
                </a:lnTo>
                <a:lnTo>
                  <a:pt x="2280" y="2040"/>
                </a:lnTo>
                <a:lnTo>
                  <a:pt x="2314" y="2017"/>
                </a:lnTo>
                <a:lnTo>
                  <a:pt x="2333" y="2014"/>
                </a:lnTo>
                <a:lnTo>
                  <a:pt x="2333" y="2014"/>
                </a:lnTo>
                <a:lnTo>
                  <a:pt x="2348" y="2010"/>
                </a:lnTo>
                <a:lnTo>
                  <a:pt x="2372" y="2003"/>
                </a:lnTo>
                <a:lnTo>
                  <a:pt x="2389" y="1998"/>
                </a:lnTo>
                <a:lnTo>
                  <a:pt x="2447" y="1991"/>
                </a:lnTo>
                <a:lnTo>
                  <a:pt x="2504" y="1957"/>
                </a:lnTo>
                <a:lnTo>
                  <a:pt x="2527" y="1922"/>
                </a:lnTo>
                <a:lnTo>
                  <a:pt x="2568" y="1850"/>
                </a:lnTo>
                <a:lnTo>
                  <a:pt x="2568" y="1789"/>
                </a:lnTo>
                <a:lnTo>
                  <a:pt x="2549" y="1713"/>
                </a:lnTo>
                <a:lnTo>
                  <a:pt x="2584" y="1664"/>
                </a:lnTo>
                <a:lnTo>
                  <a:pt x="2530" y="1649"/>
                </a:lnTo>
                <a:lnTo>
                  <a:pt x="2508" y="1626"/>
                </a:lnTo>
                <a:lnTo>
                  <a:pt x="2530" y="1595"/>
                </a:lnTo>
                <a:lnTo>
                  <a:pt x="2584" y="1588"/>
                </a:lnTo>
                <a:lnTo>
                  <a:pt x="2599" y="1607"/>
                </a:lnTo>
                <a:lnTo>
                  <a:pt x="2637" y="1607"/>
                </a:lnTo>
                <a:lnTo>
                  <a:pt x="2660" y="1656"/>
                </a:lnTo>
                <a:lnTo>
                  <a:pt x="2675" y="1698"/>
                </a:lnTo>
                <a:lnTo>
                  <a:pt x="2694" y="1725"/>
                </a:lnTo>
                <a:lnTo>
                  <a:pt x="2720" y="1691"/>
                </a:lnTo>
                <a:lnTo>
                  <a:pt x="2720" y="1645"/>
                </a:lnTo>
                <a:lnTo>
                  <a:pt x="2717" y="1588"/>
                </a:lnTo>
                <a:lnTo>
                  <a:pt x="2747" y="1561"/>
                </a:lnTo>
                <a:lnTo>
                  <a:pt x="2777" y="1539"/>
                </a:lnTo>
                <a:lnTo>
                  <a:pt x="2823" y="1520"/>
                </a:lnTo>
                <a:lnTo>
                  <a:pt x="2888" y="1444"/>
                </a:lnTo>
                <a:lnTo>
                  <a:pt x="2933" y="1349"/>
                </a:lnTo>
                <a:lnTo>
                  <a:pt x="2939" y="1325"/>
                </a:lnTo>
                <a:lnTo>
                  <a:pt x="2945" y="1299"/>
                </a:lnTo>
                <a:lnTo>
                  <a:pt x="2950" y="1273"/>
                </a:lnTo>
                <a:lnTo>
                  <a:pt x="2955" y="1251"/>
                </a:lnTo>
                <a:lnTo>
                  <a:pt x="2958" y="1235"/>
                </a:lnTo>
                <a:lnTo>
                  <a:pt x="2960" y="1227"/>
                </a:lnTo>
                <a:lnTo>
                  <a:pt x="2926" y="1204"/>
                </a:lnTo>
                <a:lnTo>
                  <a:pt x="2888" y="1174"/>
                </a:lnTo>
                <a:lnTo>
                  <a:pt x="2884" y="1113"/>
                </a:lnTo>
                <a:lnTo>
                  <a:pt x="2945" y="1064"/>
                </a:lnTo>
                <a:lnTo>
                  <a:pt x="3013" y="1026"/>
                </a:lnTo>
                <a:lnTo>
                  <a:pt x="3059" y="1022"/>
                </a:lnTo>
                <a:lnTo>
                  <a:pt x="3218" y="1022"/>
                </a:lnTo>
                <a:lnTo>
                  <a:pt x="3260" y="950"/>
                </a:lnTo>
                <a:lnTo>
                  <a:pt x="3313" y="934"/>
                </a:lnTo>
                <a:lnTo>
                  <a:pt x="3340" y="931"/>
                </a:lnTo>
                <a:lnTo>
                  <a:pt x="3336" y="980"/>
                </a:lnTo>
                <a:lnTo>
                  <a:pt x="3313" y="1007"/>
                </a:lnTo>
                <a:lnTo>
                  <a:pt x="3275" y="1064"/>
                </a:lnTo>
                <a:lnTo>
                  <a:pt x="3260" y="1083"/>
                </a:lnTo>
                <a:lnTo>
                  <a:pt x="3241" y="1170"/>
                </a:lnTo>
                <a:lnTo>
                  <a:pt x="3237" y="1227"/>
                </a:lnTo>
                <a:lnTo>
                  <a:pt x="3260" y="1284"/>
                </a:lnTo>
                <a:lnTo>
                  <a:pt x="3290" y="1265"/>
                </a:lnTo>
                <a:lnTo>
                  <a:pt x="3332" y="1178"/>
                </a:lnTo>
                <a:lnTo>
                  <a:pt x="3382" y="1113"/>
                </a:lnTo>
                <a:lnTo>
                  <a:pt x="3382" y="1064"/>
                </a:lnTo>
                <a:lnTo>
                  <a:pt x="3404" y="1014"/>
                </a:lnTo>
                <a:lnTo>
                  <a:pt x="3450" y="957"/>
                </a:lnTo>
                <a:lnTo>
                  <a:pt x="3496" y="980"/>
                </a:lnTo>
                <a:lnTo>
                  <a:pt x="3534" y="984"/>
                </a:lnTo>
                <a:lnTo>
                  <a:pt x="3572" y="976"/>
                </a:lnTo>
                <a:lnTo>
                  <a:pt x="3621" y="919"/>
                </a:lnTo>
                <a:lnTo>
                  <a:pt x="3644" y="893"/>
                </a:lnTo>
                <a:lnTo>
                  <a:pt x="3701" y="851"/>
                </a:lnTo>
                <a:lnTo>
                  <a:pt x="3701" y="798"/>
                </a:lnTo>
                <a:lnTo>
                  <a:pt x="3750" y="771"/>
                </a:lnTo>
                <a:lnTo>
                  <a:pt x="3815" y="782"/>
                </a:lnTo>
                <a:lnTo>
                  <a:pt x="3838" y="779"/>
                </a:lnTo>
                <a:lnTo>
                  <a:pt x="3883" y="714"/>
                </a:lnTo>
                <a:lnTo>
                  <a:pt x="3841" y="672"/>
                </a:lnTo>
                <a:lnTo>
                  <a:pt x="3777" y="642"/>
                </a:lnTo>
                <a:lnTo>
                  <a:pt x="3724" y="611"/>
                </a:lnTo>
                <a:lnTo>
                  <a:pt x="3663" y="558"/>
                </a:lnTo>
                <a:lnTo>
                  <a:pt x="3594" y="535"/>
                </a:lnTo>
                <a:lnTo>
                  <a:pt x="3541" y="532"/>
                </a:lnTo>
                <a:lnTo>
                  <a:pt x="3522" y="562"/>
                </a:lnTo>
                <a:lnTo>
                  <a:pt x="3480" y="566"/>
                </a:lnTo>
                <a:lnTo>
                  <a:pt x="3446" y="554"/>
                </a:lnTo>
                <a:lnTo>
                  <a:pt x="3397" y="551"/>
                </a:lnTo>
                <a:lnTo>
                  <a:pt x="3366" y="573"/>
                </a:lnTo>
                <a:lnTo>
                  <a:pt x="3347" y="596"/>
                </a:lnTo>
                <a:lnTo>
                  <a:pt x="3302" y="551"/>
                </a:lnTo>
                <a:lnTo>
                  <a:pt x="3313" y="475"/>
                </a:lnTo>
                <a:lnTo>
                  <a:pt x="3280" y="472"/>
                </a:lnTo>
                <a:lnTo>
                  <a:pt x="3265" y="470"/>
                </a:lnTo>
                <a:lnTo>
                  <a:pt x="3248" y="467"/>
                </a:lnTo>
                <a:lnTo>
                  <a:pt x="3223" y="467"/>
                </a:lnTo>
                <a:lnTo>
                  <a:pt x="3196" y="468"/>
                </a:lnTo>
                <a:lnTo>
                  <a:pt x="3173" y="470"/>
                </a:lnTo>
                <a:lnTo>
                  <a:pt x="3159" y="471"/>
                </a:lnTo>
                <a:lnTo>
                  <a:pt x="3131" y="486"/>
                </a:lnTo>
                <a:lnTo>
                  <a:pt x="3104" y="444"/>
                </a:lnTo>
                <a:lnTo>
                  <a:pt x="3089" y="395"/>
                </a:lnTo>
                <a:lnTo>
                  <a:pt x="3036" y="395"/>
                </a:lnTo>
                <a:lnTo>
                  <a:pt x="3017" y="391"/>
                </a:lnTo>
                <a:lnTo>
                  <a:pt x="2964" y="387"/>
                </a:lnTo>
                <a:lnTo>
                  <a:pt x="2926" y="399"/>
                </a:lnTo>
                <a:lnTo>
                  <a:pt x="2910" y="452"/>
                </a:lnTo>
                <a:lnTo>
                  <a:pt x="2869" y="467"/>
                </a:lnTo>
                <a:lnTo>
                  <a:pt x="2846" y="471"/>
                </a:lnTo>
                <a:lnTo>
                  <a:pt x="2846" y="471"/>
                </a:lnTo>
                <a:lnTo>
                  <a:pt x="2834" y="467"/>
                </a:lnTo>
                <a:lnTo>
                  <a:pt x="2814" y="460"/>
                </a:lnTo>
                <a:lnTo>
                  <a:pt x="2790" y="452"/>
                </a:lnTo>
                <a:lnTo>
                  <a:pt x="2777" y="448"/>
                </a:lnTo>
                <a:lnTo>
                  <a:pt x="2758" y="482"/>
                </a:lnTo>
                <a:lnTo>
                  <a:pt x="2717" y="482"/>
                </a:lnTo>
                <a:lnTo>
                  <a:pt x="2713" y="410"/>
                </a:lnTo>
                <a:lnTo>
                  <a:pt x="2717" y="349"/>
                </a:lnTo>
                <a:lnTo>
                  <a:pt x="2682" y="326"/>
                </a:lnTo>
                <a:lnTo>
                  <a:pt x="2633" y="338"/>
                </a:lnTo>
                <a:lnTo>
                  <a:pt x="2618" y="380"/>
                </a:lnTo>
                <a:lnTo>
                  <a:pt x="2580" y="353"/>
                </a:lnTo>
                <a:lnTo>
                  <a:pt x="2556" y="353"/>
                </a:lnTo>
                <a:lnTo>
                  <a:pt x="2540" y="350"/>
                </a:lnTo>
                <a:lnTo>
                  <a:pt x="2513" y="341"/>
                </a:lnTo>
                <a:lnTo>
                  <a:pt x="2488" y="334"/>
                </a:lnTo>
                <a:lnTo>
                  <a:pt x="2470" y="329"/>
                </a:lnTo>
                <a:lnTo>
                  <a:pt x="2462" y="326"/>
                </a:lnTo>
                <a:lnTo>
                  <a:pt x="2405" y="292"/>
                </a:lnTo>
                <a:lnTo>
                  <a:pt x="2378" y="281"/>
                </a:lnTo>
                <a:lnTo>
                  <a:pt x="2344" y="277"/>
                </a:lnTo>
                <a:lnTo>
                  <a:pt x="2310" y="307"/>
                </a:lnTo>
                <a:lnTo>
                  <a:pt x="2310" y="273"/>
                </a:lnTo>
                <a:lnTo>
                  <a:pt x="2340" y="239"/>
                </a:lnTo>
                <a:lnTo>
                  <a:pt x="2394" y="186"/>
                </a:lnTo>
                <a:lnTo>
                  <a:pt x="2394" y="129"/>
                </a:lnTo>
                <a:lnTo>
                  <a:pt x="2386" y="87"/>
                </a:lnTo>
                <a:lnTo>
                  <a:pt x="2340" y="76"/>
                </a:lnTo>
                <a:lnTo>
                  <a:pt x="2280" y="87"/>
                </a:lnTo>
                <a:lnTo>
                  <a:pt x="2257" y="98"/>
                </a:lnTo>
                <a:lnTo>
                  <a:pt x="2245" y="57"/>
                </a:lnTo>
                <a:lnTo>
                  <a:pt x="2242" y="0"/>
                </a:lnTo>
                <a:lnTo>
                  <a:pt x="2185" y="0"/>
                </a:lnTo>
                <a:lnTo>
                  <a:pt x="2150" y="60"/>
                </a:lnTo>
                <a:lnTo>
                  <a:pt x="2131" y="117"/>
                </a:lnTo>
                <a:lnTo>
                  <a:pt x="2086" y="125"/>
                </a:lnTo>
                <a:lnTo>
                  <a:pt x="2006" y="144"/>
                </a:lnTo>
                <a:lnTo>
                  <a:pt x="1957" y="178"/>
                </a:lnTo>
                <a:lnTo>
                  <a:pt x="1896" y="235"/>
                </a:lnTo>
                <a:lnTo>
                  <a:pt x="1881" y="277"/>
                </a:lnTo>
                <a:lnTo>
                  <a:pt x="1862" y="319"/>
                </a:lnTo>
                <a:lnTo>
                  <a:pt x="1812" y="330"/>
                </a:lnTo>
                <a:lnTo>
                  <a:pt x="1778" y="357"/>
                </a:lnTo>
                <a:lnTo>
                  <a:pt x="1797" y="410"/>
                </a:lnTo>
                <a:lnTo>
                  <a:pt x="1839" y="440"/>
                </a:lnTo>
                <a:lnTo>
                  <a:pt x="1839" y="524"/>
                </a:lnTo>
                <a:lnTo>
                  <a:pt x="1824" y="573"/>
                </a:lnTo>
                <a:lnTo>
                  <a:pt x="1793" y="505"/>
                </a:lnTo>
                <a:lnTo>
                  <a:pt x="1789" y="429"/>
                </a:lnTo>
                <a:lnTo>
                  <a:pt x="1744" y="399"/>
                </a:lnTo>
                <a:lnTo>
                  <a:pt x="1710" y="368"/>
                </a:lnTo>
                <a:lnTo>
                  <a:pt x="1672" y="326"/>
                </a:lnTo>
                <a:lnTo>
                  <a:pt x="1663" y="358"/>
                </a:lnTo>
                <a:lnTo>
                  <a:pt x="1660" y="372"/>
                </a:lnTo>
                <a:lnTo>
                  <a:pt x="1660" y="389"/>
                </a:lnTo>
                <a:lnTo>
                  <a:pt x="1659" y="415"/>
                </a:lnTo>
                <a:lnTo>
                  <a:pt x="1658" y="442"/>
                </a:lnTo>
                <a:lnTo>
                  <a:pt x="1657" y="464"/>
                </a:lnTo>
                <a:lnTo>
                  <a:pt x="1656" y="474"/>
                </a:lnTo>
                <a:lnTo>
                  <a:pt x="1664" y="535"/>
                </a:lnTo>
                <a:lnTo>
                  <a:pt x="1694" y="558"/>
                </a:lnTo>
                <a:lnTo>
                  <a:pt x="1706" y="630"/>
                </a:lnTo>
                <a:lnTo>
                  <a:pt x="1664" y="562"/>
                </a:lnTo>
                <a:lnTo>
                  <a:pt x="1649" y="566"/>
                </a:lnTo>
                <a:lnTo>
                  <a:pt x="1649" y="638"/>
                </a:lnTo>
                <a:lnTo>
                  <a:pt x="1641" y="676"/>
                </a:lnTo>
                <a:lnTo>
                  <a:pt x="1599" y="722"/>
                </a:lnTo>
                <a:lnTo>
                  <a:pt x="1569" y="684"/>
                </a:lnTo>
                <a:lnTo>
                  <a:pt x="1596" y="649"/>
                </a:lnTo>
                <a:lnTo>
                  <a:pt x="1618" y="562"/>
                </a:lnTo>
                <a:lnTo>
                  <a:pt x="1599" y="459"/>
                </a:lnTo>
                <a:lnTo>
                  <a:pt x="1599" y="414"/>
                </a:lnTo>
                <a:lnTo>
                  <a:pt x="1584" y="33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6" name="Freeform 23">
            <a:extLst>
              <a:ext uri="{FF2B5EF4-FFF2-40B4-BE49-F238E27FC236}">
                <a16:creationId xmlns="" xmlns:a16="http://schemas.microsoft.com/office/drawing/2014/main" id="{997A8E55-DCE9-498D-AB56-2A42751349B0}"/>
              </a:ext>
            </a:extLst>
          </p:cNvPr>
          <p:cNvSpPr>
            <a:spLocks/>
          </p:cNvSpPr>
          <p:nvPr/>
        </p:nvSpPr>
        <p:spPr bwMode="auto">
          <a:xfrm>
            <a:off x="7327194" y="1338035"/>
            <a:ext cx="270391" cy="363520"/>
          </a:xfrm>
          <a:custGeom>
            <a:avLst/>
            <a:gdLst>
              <a:gd name="T0" fmla="*/ 83 w 293"/>
              <a:gd name="T1" fmla="*/ 11 h 354"/>
              <a:gd name="T2" fmla="*/ 41 w 293"/>
              <a:gd name="T3" fmla="*/ 0 h 354"/>
              <a:gd name="T4" fmla="*/ 11 w 293"/>
              <a:gd name="T5" fmla="*/ 60 h 354"/>
              <a:gd name="T6" fmla="*/ 0 w 293"/>
              <a:gd name="T7" fmla="*/ 144 h 354"/>
              <a:gd name="T8" fmla="*/ 30 w 293"/>
              <a:gd name="T9" fmla="*/ 193 h 354"/>
              <a:gd name="T10" fmla="*/ 57 w 293"/>
              <a:gd name="T11" fmla="*/ 231 h 354"/>
              <a:gd name="T12" fmla="*/ 110 w 293"/>
              <a:gd name="T13" fmla="*/ 247 h 354"/>
              <a:gd name="T14" fmla="*/ 140 w 293"/>
              <a:gd name="T15" fmla="*/ 258 h 354"/>
              <a:gd name="T16" fmla="*/ 167 w 293"/>
              <a:gd name="T17" fmla="*/ 273 h 354"/>
              <a:gd name="T18" fmla="*/ 167 w 293"/>
              <a:gd name="T19" fmla="*/ 311 h 354"/>
              <a:gd name="T20" fmla="*/ 171 w 293"/>
              <a:gd name="T21" fmla="*/ 353 h 354"/>
              <a:gd name="T22" fmla="*/ 216 w 293"/>
              <a:gd name="T23" fmla="*/ 330 h 354"/>
              <a:gd name="T24" fmla="*/ 258 w 293"/>
              <a:gd name="T25" fmla="*/ 315 h 354"/>
              <a:gd name="T26" fmla="*/ 292 w 293"/>
              <a:gd name="T27" fmla="*/ 281 h 354"/>
              <a:gd name="T28" fmla="*/ 262 w 293"/>
              <a:gd name="T29" fmla="*/ 235 h 354"/>
              <a:gd name="T30" fmla="*/ 235 w 293"/>
              <a:gd name="T31" fmla="*/ 212 h 354"/>
              <a:gd name="T32" fmla="*/ 174 w 293"/>
              <a:gd name="T33" fmla="*/ 193 h 354"/>
              <a:gd name="T34" fmla="*/ 159 w 293"/>
              <a:gd name="T35" fmla="*/ 121 h 354"/>
              <a:gd name="T36" fmla="*/ 132 w 293"/>
              <a:gd name="T37" fmla="*/ 115 h 354"/>
              <a:gd name="T38" fmla="*/ 119 w 293"/>
              <a:gd name="T39" fmla="*/ 114 h 354"/>
              <a:gd name="T40" fmla="*/ 98 w 293"/>
              <a:gd name="T41" fmla="*/ 114 h 354"/>
              <a:gd name="T42" fmla="*/ 72 w 293"/>
              <a:gd name="T43" fmla="*/ 114 h 354"/>
              <a:gd name="T44" fmla="*/ 57 w 293"/>
              <a:gd name="T45" fmla="*/ 114 h 354"/>
              <a:gd name="T46" fmla="*/ 64 w 293"/>
              <a:gd name="T47" fmla="*/ 87 h 354"/>
              <a:gd name="T48" fmla="*/ 106 w 293"/>
              <a:gd name="T49" fmla="*/ 60 h 354"/>
              <a:gd name="T50" fmla="*/ 95 w 293"/>
              <a:gd name="T51" fmla="*/ 22 h 354"/>
              <a:gd name="T52" fmla="*/ 83 w 293"/>
              <a:gd name="T53" fmla="*/ 11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93" h="354">
                <a:moveTo>
                  <a:pt x="83" y="11"/>
                </a:moveTo>
                <a:lnTo>
                  <a:pt x="41" y="0"/>
                </a:lnTo>
                <a:lnTo>
                  <a:pt x="11" y="60"/>
                </a:lnTo>
                <a:lnTo>
                  <a:pt x="0" y="144"/>
                </a:lnTo>
                <a:lnTo>
                  <a:pt x="30" y="193"/>
                </a:lnTo>
                <a:lnTo>
                  <a:pt x="57" y="231"/>
                </a:lnTo>
                <a:lnTo>
                  <a:pt x="110" y="247"/>
                </a:lnTo>
                <a:lnTo>
                  <a:pt x="140" y="258"/>
                </a:lnTo>
                <a:lnTo>
                  <a:pt x="167" y="273"/>
                </a:lnTo>
                <a:lnTo>
                  <a:pt x="167" y="311"/>
                </a:lnTo>
                <a:lnTo>
                  <a:pt x="171" y="353"/>
                </a:lnTo>
                <a:lnTo>
                  <a:pt x="216" y="330"/>
                </a:lnTo>
                <a:lnTo>
                  <a:pt x="258" y="315"/>
                </a:lnTo>
                <a:lnTo>
                  <a:pt x="292" y="281"/>
                </a:lnTo>
                <a:lnTo>
                  <a:pt x="262" y="235"/>
                </a:lnTo>
                <a:lnTo>
                  <a:pt x="235" y="212"/>
                </a:lnTo>
                <a:lnTo>
                  <a:pt x="174" y="193"/>
                </a:lnTo>
                <a:lnTo>
                  <a:pt x="159" y="121"/>
                </a:lnTo>
                <a:lnTo>
                  <a:pt x="132" y="115"/>
                </a:lnTo>
                <a:lnTo>
                  <a:pt x="119" y="114"/>
                </a:lnTo>
                <a:lnTo>
                  <a:pt x="98" y="114"/>
                </a:lnTo>
                <a:lnTo>
                  <a:pt x="72" y="114"/>
                </a:lnTo>
                <a:lnTo>
                  <a:pt x="57" y="114"/>
                </a:lnTo>
                <a:lnTo>
                  <a:pt x="64" y="87"/>
                </a:lnTo>
                <a:lnTo>
                  <a:pt x="106" y="60"/>
                </a:lnTo>
                <a:lnTo>
                  <a:pt x="95" y="22"/>
                </a:lnTo>
                <a:lnTo>
                  <a:pt x="83" y="11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7" name="Freeform 24">
            <a:extLst>
              <a:ext uri="{FF2B5EF4-FFF2-40B4-BE49-F238E27FC236}">
                <a16:creationId xmlns="" xmlns:a16="http://schemas.microsoft.com/office/drawing/2014/main" id="{D2739018-B963-47FA-AC20-CEFAF167FEB3}"/>
              </a:ext>
            </a:extLst>
          </p:cNvPr>
          <p:cNvSpPr>
            <a:spLocks/>
          </p:cNvSpPr>
          <p:nvPr/>
        </p:nvSpPr>
        <p:spPr bwMode="auto">
          <a:xfrm>
            <a:off x="6636912" y="1775491"/>
            <a:ext cx="295308" cy="484693"/>
          </a:xfrm>
          <a:custGeom>
            <a:avLst/>
            <a:gdLst>
              <a:gd name="T0" fmla="*/ 277 w 320"/>
              <a:gd name="T1" fmla="*/ 0 h 472"/>
              <a:gd name="T2" fmla="*/ 239 w 320"/>
              <a:gd name="T3" fmla="*/ 45 h 472"/>
              <a:gd name="T4" fmla="*/ 174 w 320"/>
              <a:gd name="T5" fmla="*/ 57 h 472"/>
              <a:gd name="T6" fmla="*/ 110 w 320"/>
              <a:gd name="T7" fmla="*/ 98 h 472"/>
              <a:gd name="T8" fmla="*/ 83 w 320"/>
              <a:gd name="T9" fmla="*/ 167 h 472"/>
              <a:gd name="T10" fmla="*/ 60 w 320"/>
              <a:gd name="T11" fmla="*/ 220 h 472"/>
              <a:gd name="T12" fmla="*/ 22 w 320"/>
              <a:gd name="T13" fmla="*/ 285 h 472"/>
              <a:gd name="T14" fmla="*/ 0 w 320"/>
              <a:gd name="T15" fmla="*/ 357 h 472"/>
              <a:gd name="T16" fmla="*/ 0 w 320"/>
              <a:gd name="T17" fmla="*/ 425 h 472"/>
              <a:gd name="T18" fmla="*/ 34 w 320"/>
              <a:gd name="T19" fmla="*/ 448 h 472"/>
              <a:gd name="T20" fmla="*/ 64 w 320"/>
              <a:gd name="T21" fmla="*/ 471 h 472"/>
              <a:gd name="T22" fmla="*/ 113 w 320"/>
              <a:gd name="T23" fmla="*/ 463 h 472"/>
              <a:gd name="T24" fmla="*/ 83 w 320"/>
              <a:gd name="T25" fmla="*/ 417 h 472"/>
              <a:gd name="T26" fmla="*/ 72 w 320"/>
              <a:gd name="T27" fmla="*/ 360 h 472"/>
              <a:gd name="T28" fmla="*/ 72 w 320"/>
              <a:gd name="T29" fmla="*/ 292 h 472"/>
              <a:gd name="T30" fmla="*/ 125 w 320"/>
              <a:gd name="T31" fmla="*/ 227 h 472"/>
              <a:gd name="T32" fmla="*/ 144 w 320"/>
              <a:gd name="T33" fmla="*/ 155 h 472"/>
              <a:gd name="T34" fmla="*/ 224 w 320"/>
              <a:gd name="T35" fmla="*/ 98 h 472"/>
              <a:gd name="T36" fmla="*/ 281 w 320"/>
              <a:gd name="T37" fmla="*/ 87 h 472"/>
              <a:gd name="T38" fmla="*/ 319 w 320"/>
              <a:gd name="T39" fmla="*/ 68 h 472"/>
              <a:gd name="T40" fmla="*/ 319 w 320"/>
              <a:gd name="T41" fmla="*/ 3 h 472"/>
              <a:gd name="T42" fmla="*/ 277 w 320"/>
              <a:gd name="T43" fmla="*/ 0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20" h="472">
                <a:moveTo>
                  <a:pt x="277" y="0"/>
                </a:moveTo>
                <a:lnTo>
                  <a:pt x="239" y="45"/>
                </a:lnTo>
                <a:lnTo>
                  <a:pt x="174" y="57"/>
                </a:lnTo>
                <a:lnTo>
                  <a:pt x="110" y="98"/>
                </a:lnTo>
                <a:lnTo>
                  <a:pt x="83" y="167"/>
                </a:lnTo>
                <a:lnTo>
                  <a:pt x="60" y="220"/>
                </a:lnTo>
                <a:lnTo>
                  <a:pt x="22" y="285"/>
                </a:lnTo>
                <a:lnTo>
                  <a:pt x="0" y="357"/>
                </a:lnTo>
                <a:lnTo>
                  <a:pt x="0" y="425"/>
                </a:lnTo>
                <a:lnTo>
                  <a:pt x="34" y="448"/>
                </a:lnTo>
                <a:lnTo>
                  <a:pt x="64" y="471"/>
                </a:lnTo>
                <a:lnTo>
                  <a:pt x="113" y="463"/>
                </a:lnTo>
                <a:lnTo>
                  <a:pt x="83" y="417"/>
                </a:lnTo>
                <a:lnTo>
                  <a:pt x="72" y="360"/>
                </a:lnTo>
                <a:lnTo>
                  <a:pt x="72" y="292"/>
                </a:lnTo>
                <a:lnTo>
                  <a:pt x="125" y="227"/>
                </a:lnTo>
                <a:lnTo>
                  <a:pt x="144" y="155"/>
                </a:lnTo>
                <a:lnTo>
                  <a:pt x="224" y="98"/>
                </a:lnTo>
                <a:lnTo>
                  <a:pt x="281" y="87"/>
                </a:lnTo>
                <a:lnTo>
                  <a:pt x="319" y="68"/>
                </a:lnTo>
                <a:lnTo>
                  <a:pt x="319" y="3"/>
                </a:lnTo>
                <a:lnTo>
                  <a:pt x="277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8" name="Freeform 25">
            <a:extLst>
              <a:ext uri="{FF2B5EF4-FFF2-40B4-BE49-F238E27FC236}">
                <a16:creationId xmlns="" xmlns:a16="http://schemas.microsoft.com/office/drawing/2014/main" id="{20127080-6470-4632-9FA9-3CB9996C86A8}"/>
              </a:ext>
            </a:extLst>
          </p:cNvPr>
          <p:cNvSpPr>
            <a:spLocks/>
          </p:cNvSpPr>
          <p:nvPr/>
        </p:nvSpPr>
        <p:spPr bwMode="auto">
          <a:xfrm>
            <a:off x="6037068" y="1407864"/>
            <a:ext cx="172571" cy="125281"/>
          </a:xfrm>
          <a:custGeom>
            <a:avLst/>
            <a:gdLst>
              <a:gd name="T0" fmla="*/ 41 w 187"/>
              <a:gd name="T1" fmla="*/ 0 h 122"/>
              <a:gd name="T2" fmla="*/ 174 w 187"/>
              <a:gd name="T3" fmla="*/ 0 h 122"/>
              <a:gd name="T4" fmla="*/ 186 w 187"/>
              <a:gd name="T5" fmla="*/ 37 h 122"/>
              <a:gd name="T6" fmla="*/ 155 w 187"/>
              <a:gd name="T7" fmla="*/ 79 h 122"/>
              <a:gd name="T8" fmla="*/ 125 w 187"/>
              <a:gd name="T9" fmla="*/ 117 h 122"/>
              <a:gd name="T10" fmla="*/ 76 w 187"/>
              <a:gd name="T11" fmla="*/ 121 h 122"/>
              <a:gd name="T12" fmla="*/ 41 w 187"/>
              <a:gd name="T13" fmla="*/ 102 h 122"/>
              <a:gd name="T14" fmla="*/ 34 w 187"/>
              <a:gd name="T15" fmla="*/ 68 h 122"/>
              <a:gd name="T16" fmla="*/ 0 w 187"/>
              <a:gd name="T17" fmla="*/ 53 h 122"/>
              <a:gd name="T18" fmla="*/ 0 w 187"/>
              <a:gd name="T19" fmla="*/ 11 h 122"/>
              <a:gd name="T20" fmla="*/ 41 w 187"/>
              <a:gd name="T21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7" h="122">
                <a:moveTo>
                  <a:pt x="41" y="0"/>
                </a:moveTo>
                <a:lnTo>
                  <a:pt x="174" y="0"/>
                </a:lnTo>
                <a:lnTo>
                  <a:pt x="186" y="37"/>
                </a:lnTo>
                <a:lnTo>
                  <a:pt x="155" y="79"/>
                </a:lnTo>
                <a:lnTo>
                  <a:pt x="125" y="117"/>
                </a:lnTo>
                <a:lnTo>
                  <a:pt x="76" y="121"/>
                </a:lnTo>
                <a:lnTo>
                  <a:pt x="41" y="102"/>
                </a:lnTo>
                <a:lnTo>
                  <a:pt x="34" y="68"/>
                </a:lnTo>
                <a:lnTo>
                  <a:pt x="0" y="53"/>
                </a:lnTo>
                <a:lnTo>
                  <a:pt x="0" y="11"/>
                </a:lnTo>
                <a:lnTo>
                  <a:pt x="41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9" name="Freeform 26">
            <a:extLst>
              <a:ext uri="{FF2B5EF4-FFF2-40B4-BE49-F238E27FC236}">
                <a16:creationId xmlns="" xmlns:a16="http://schemas.microsoft.com/office/drawing/2014/main" id="{9A7C32D9-D0A0-4D31-B744-85977B0B5B37}"/>
              </a:ext>
            </a:extLst>
          </p:cNvPr>
          <p:cNvSpPr>
            <a:spLocks/>
          </p:cNvSpPr>
          <p:nvPr/>
        </p:nvSpPr>
        <p:spPr bwMode="auto">
          <a:xfrm>
            <a:off x="5910639" y="1459209"/>
            <a:ext cx="221481" cy="331686"/>
          </a:xfrm>
          <a:custGeom>
            <a:avLst/>
            <a:gdLst>
              <a:gd name="T0" fmla="*/ 102 w 240"/>
              <a:gd name="T1" fmla="*/ 0 h 323"/>
              <a:gd name="T2" fmla="*/ 45 w 240"/>
              <a:gd name="T3" fmla="*/ 22 h 323"/>
              <a:gd name="T4" fmla="*/ 18 w 240"/>
              <a:gd name="T5" fmla="*/ 7 h 323"/>
              <a:gd name="T6" fmla="*/ 3 w 240"/>
              <a:gd name="T7" fmla="*/ 37 h 323"/>
              <a:gd name="T8" fmla="*/ 0 w 240"/>
              <a:gd name="T9" fmla="*/ 102 h 323"/>
              <a:gd name="T10" fmla="*/ 3 w 240"/>
              <a:gd name="T11" fmla="*/ 140 h 323"/>
              <a:gd name="T12" fmla="*/ 49 w 240"/>
              <a:gd name="T13" fmla="*/ 178 h 323"/>
              <a:gd name="T14" fmla="*/ 64 w 240"/>
              <a:gd name="T15" fmla="*/ 227 h 323"/>
              <a:gd name="T16" fmla="*/ 68 w 240"/>
              <a:gd name="T17" fmla="*/ 273 h 323"/>
              <a:gd name="T18" fmla="*/ 87 w 240"/>
              <a:gd name="T19" fmla="*/ 322 h 323"/>
              <a:gd name="T20" fmla="*/ 117 w 240"/>
              <a:gd name="T21" fmla="*/ 296 h 323"/>
              <a:gd name="T22" fmla="*/ 117 w 240"/>
              <a:gd name="T23" fmla="*/ 239 h 323"/>
              <a:gd name="T24" fmla="*/ 140 w 240"/>
              <a:gd name="T25" fmla="*/ 170 h 323"/>
              <a:gd name="T26" fmla="*/ 148 w 240"/>
              <a:gd name="T27" fmla="*/ 155 h 323"/>
              <a:gd name="T28" fmla="*/ 167 w 240"/>
              <a:gd name="T29" fmla="*/ 144 h 323"/>
              <a:gd name="T30" fmla="*/ 186 w 240"/>
              <a:gd name="T31" fmla="*/ 152 h 323"/>
              <a:gd name="T32" fmla="*/ 193 w 240"/>
              <a:gd name="T33" fmla="*/ 193 h 323"/>
              <a:gd name="T34" fmla="*/ 205 w 240"/>
              <a:gd name="T35" fmla="*/ 243 h 323"/>
              <a:gd name="T36" fmla="*/ 231 w 240"/>
              <a:gd name="T37" fmla="*/ 254 h 323"/>
              <a:gd name="T38" fmla="*/ 239 w 240"/>
              <a:gd name="T39" fmla="*/ 216 h 323"/>
              <a:gd name="T40" fmla="*/ 216 w 240"/>
              <a:gd name="T41" fmla="*/ 174 h 323"/>
              <a:gd name="T42" fmla="*/ 197 w 240"/>
              <a:gd name="T43" fmla="*/ 136 h 323"/>
              <a:gd name="T44" fmla="*/ 171 w 240"/>
              <a:gd name="T45" fmla="*/ 91 h 323"/>
              <a:gd name="T46" fmla="*/ 125 w 240"/>
              <a:gd name="T47" fmla="*/ 53 h 323"/>
              <a:gd name="T48" fmla="*/ 117 w 240"/>
              <a:gd name="T49" fmla="*/ 11 h 323"/>
              <a:gd name="T50" fmla="*/ 102 w 240"/>
              <a:gd name="T51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0" h="323">
                <a:moveTo>
                  <a:pt x="102" y="0"/>
                </a:moveTo>
                <a:lnTo>
                  <a:pt x="45" y="22"/>
                </a:lnTo>
                <a:lnTo>
                  <a:pt x="18" y="7"/>
                </a:lnTo>
                <a:lnTo>
                  <a:pt x="3" y="37"/>
                </a:lnTo>
                <a:lnTo>
                  <a:pt x="0" y="102"/>
                </a:lnTo>
                <a:lnTo>
                  <a:pt x="3" y="140"/>
                </a:lnTo>
                <a:lnTo>
                  <a:pt x="49" y="178"/>
                </a:lnTo>
                <a:lnTo>
                  <a:pt x="64" y="227"/>
                </a:lnTo>
                <a:lnTo>
                  <a:pt x="68" y="273"/>
                </a:lnTo>
                <a:lnTo>
                  <a:pt x="87" y="322"/>
                </a:lnTo>
                <a:lnTo>
                  <a:pt x="117" y="296"/>
                </a:lnTo>
                <a:lnTo>
                  <a:pt x="117" y="239"/>
                </a:lnTo>
                <a:lnTo>
                  <a:pt x="140" y="170"/>
                </a:lnTo>
                <a:lnTo>
                  <a:pt x="148" y="155"/>
                </a:lnTo>
                <a:lnTo>
                  <a:pt x="167" y="144"/>
                </a:lnTo>
                <a:lnTo>
                  <a:pt x="186" y="152"/>
                </a:lnTo>
                <a:lnTo>
                  <a:pt x="193" y="193"/>
                </a:lnTo>
                <a:lnTo>
                  <a:pt x="205" y="243"/>
                </a:lnTo>
                <a:lnTo>
                  <a:pt x="231" y="254"/>
                </a:lnTo>
                <a:lnTo>
                  <a:pt x="239" y="216"/>
                </a:lnTo>
                <a:lnTo>
                  <a:pt x="216" y="174"/>
                </a:lnTo>
                <a:lnTo>
                  <a:pt x="197" y="136"/>
                </a:lnTo>
                <a:lnTo>
                  <a:pt x="171" y="91"/>
                </a:lnTo>
                <a:lnTo>
                  <a:pt x="125" y="53"/>
                </a:lnTo>
                <a:lnTo>
                  <a:pt x="117" y="11"/>
                </a:lnTo>
                <a:lnTo>
                  <a:pt x="102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0" name="Freeform 27">
            <a:extLst>
              <a:ext uri="{FF2B5EF4-FFF2-40B4-BE49-F238E27FC236}">
                <a16:creationId xmlns="" xmlns:a16="http://schemas.microsoft.com/office/drawing/2014/main" id="{6967363E-0E3C-4F51-BD4C-EDDA93BBF154}"/>
              </a:ext>
            </a:extLst>
          </p:cNvPr>
          <p:cNvSpPr>
            <a:spLocks/>
          </p:cNvSpPr>
          <p:nvPr/>
        </p:nvSpPr>
        <p:spPr bwMode="auto">
          <a:xfrm>
            <a:off x="8256491" y="2961551"/>
            <a:ext cx="38759" cy="250562"/>
          </a:xfrm>
          <a:custGeom>
            <a:avLst/>
            <a:gdLst>
              <a:gd name="T0" fmla="*/ 11 w 42"/>
              <a:gd name="T1" fmla="*/ 15 h 244"/>
              <a:gd name="T2" fmla="*/ 7 w 42"/>
              <a:gd name="T3" fmla="*/ 41 h 244"/>
              <a:gd name="T4" fmla="*/ 7 w 42"/>
              <a:gd name="T5" fmla="*/ 95 h 244"/>
              <a:gd name="T6" fmla="*/ 11 w 42"/>
              <a:gd name="T7" fmla="*/ 140 h 244"/>
              <a:gd name="T8" fmla="*/ 11 w 42"/>
              <a:gd name="T9" fmla="*/ 186 h 244"/>
              <a:gd name="T10" fmla="*/ 0 w 42"/>
              <a:gd name="T11" fmla="*/ 243 h 244"/>
              <a:gd name="T12" fmla="*/ 30 w 42"/>
              <a:gd name="T13" fmla="*/ 243 h 244"/>
              <a:gd name="T14" fmla="*/ 41 w 42"/>
              <a:gd name="T15" fmla="*/ 178 h 244"/>
              <a:gd name="T16" fmla="*/ 41 w 42"/>
              <a:gd name="T17" fmla="*/ 140 h 244"/>
              <a:gd name="T18" fmla="*/ 26 w 42"/>
              <a:gd name="T19" fmla="*/ 91 h 244"/>
              <a:gd name="T20" fmla="*/ 30 w 42"/>
              <a:gd name="T21" fmla="*/ 45 h 244"/>
              <a:gd name="T22" fmla="*/ 26 w 42"/>
              <a:gd name="T23" fmla="*/ 3 h 244"/>
              <a:gd name="T24" fmla="*/ 7 w 42"/>
              <a:gd name="T25" fmla="*/ 0 h 244"/>
              <a:gd name="T26" fmla="*/ 11 w 42"/>
              <a:gd name="T27" fmla="*/ 15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" h="244">
                <a:moveTo>
                  <a:pt x="11" y="15"/>
                </a:moveTo>
                <a:lnTo>
                  <a:pt x="7" y="41"/>
                </a:lnTo>
                <a:lnTo>
                  <a:pt x="7" y="95"/>
                </a:lnTo>
                <a:lnTo>
                  <a:pt x="11" y="140"/>
                </a:lnTo>
                <a:lnTo>
                  <a:pt x="11" y="186"/>
                </a:lnTo>
                <a:lnTo>
                  <a:pt x="0" y="243"/>
                </a:lnTo>
                <a:lnTo>
                  <a:pt x="30" y="243"/>
                </a:lnTo>
                <a:lnTo>
                  <a:pt x="41" y="178"/>
                </a:lnTo>
                <a:lnTo>
                  <a:pt x="41" y="140"/>
                </a:lnTo>
                <a:lnTo>
                  <a:pt x="26" y="91"/>
                </a:lnTo>
                <a:lnTo>
                  <a:pt x="30" y="45"/>
                </a:lnTo>
                <a:lnTo>
                  <a:pt x="26" y="3"/>
                </a:lnTo>
                <a:lnTo>
                  <a:pt x="7" y="0"/>
                </a:lnTo>
                <a:lnTo>
                  <a:pt x="11" y="15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1" name="Freeform 28">
            <a:extLst>
              <a:ext uri="{FF2B5EF4-FFF2-40B4-BE49-F238E27FC236}">
                <a16:creationId xmlns="" xmlns:a16="http://schemas.microsoft.com/office/drawing/2014/main" id="{A6D3EC13-C8E3-40A7-BCD8-82FDD106B635}"/>
              </a:ext>
            </a:extLst>
          </p:cNvPr>
          <p:cNvSpPr>
            <a:spLocks/>
          </p:cNvSpPr>
          <p:nvPr/>
        </p:nvSpPr>
        <p:spPr bwMode="auto">
          <a:xfrm>
            <a:off x="8043316" y="3222382"/>
            <a:ext cx="270391" cy="339901"/>
          </a:xfrm>
          <a:custGeom>
            <a:avLst/>
            <a:gdLst>
              <a:gd name="T0" fmla="*/ 235 w 293"/>
              <a:gd name="T1" fmla="*/ 0 h 331"/>
              <a:gd name="T2" fmla="*/ 254 w 293"/>
              <a:gd name="T3" fmla="*/ 22 h 331"/>
              <a:gd name="T4" fmla="*/ 292 w 293"/>
              <a:gd name="T5" fmla="*/ 34 h 331"/>
              <a:gd name="T6" fmla="*/ 288 w 293"/>
              <a:gd name="T7" fmla="*/ 57 h 331"/>
              <a:gd name="T8" fmla="*/ 258 w 293"/>
              <a:gd name="T9" fmla="*/ 75 h 331"/>
              <a:gd name="T10" fmla="*/ 231 w 293"/>
              <a:gd name="T11" fmla="*/ 91 h 331"/>
              <a:gd name="T12" fmla="*/ 228 w 293"/>
              <a:gd name="T13" fmla="*/ 114 h 331"/>
              <a:gd name="T14" fmla="*/ 228 w 293"/>
              <a:gd name="T15" fmla="*/ 140 h 331"/>
              <a:gd name="T16" fmla="*/ 231 w 293"/>
              <a:gd name="T17" fmla="*/ 178 h 331"/>
              <a:gd name="T18" fmla="*/ 231 w 293"/>
              <a:gd name="T19" fmla="*/ 197 h 331"/>
              <a:gd name="T20" fmla="*/ 235 w 293"/>
              <a:gd name="T21" fmla="*/ 220 h 331"/>
              <a:gd name="T22" fmla="*/ 235 w 293"/>
              <a:gd name="T23" fmla="*/ 220 h 331"/>
              <a:gd name="T24" fmla="*/ 231 w 293"/>
              <a:gd name="T25" fmla="*/ 231 h 331"/>
              <a:gd name="T26" fmla="*/ 218 w 293"/>
              <a:gd name="T27" fmla="*/ 244 h 331"/>
              <a:gd name="T28" fmla="*/ 195 w 293"/>
              <a:gd name="T29" fmla="*/ 258 h 331"/>
              <a:gd name="T30" fmla="*/ 177 w 293"/>
              <a:gd name="T31" fmla="*/ 268 h 331"/>
              <a:gd name="T32" fmla="*/ 125 w 293"/>
              <a:gd name="T33" fmla="*/ 273 h 331"/>
              <a:gd name="T34" fmla="*/ 91 w 293"/>
              <a:gd name="T35" fmla="*/ 273 h 331"/>
              <a:gd name="T36" fmla="*/ 79 w 293"/>
              <a:gd name="T37" fmla="*/ 300 h 331"/>
              <a:gd name="T38" fmla="*/ 19 w 293"/>
              <a:gd name="T39" fmla="*/ 330 h 331"/>
              <a:gd name="T40" fmla="*/ 0 w 293"/>
              <a:gd name="T41" fmla="*/ 300 h 331"/>
              <a:gd name="T42" fmla="*/ 41 w 293"/>
              <a:gd name="T43" fmla="*/ 254 h 331"/>
              <a:gd name="T44" fmla="*/ 79 w 293"/>
              <a:gd name="T45" fmla="*/ 227 h 331"/>
              <a:gd name="T46" fmla="*/ 136 w 293"/>
              <a:gd name="T47" fmla="*/ 212 h 331"/>
              <a:gd name="T48" fmla="*/ 186 w 293"/>
              <a:gd name="T49" fmla="*/ 178 h 331"/>
              <a:gd name="T50" fmla="*/ 201 w 293"/>
              <a:gd name="T51" fmla="*/ 136 h 331"/>
              <a:gd name="T52" fmla="*/ 201 w 293"/>
              <a:gd name="T53" fmla="*/ 75 h 331"/>
              <a:gd name="T54" fmla="*/ 220 w 293"/>
              <a:gd name="T55" fmla="*/ 57 h 331"/>
              <a:gd name="T56" fmla="*/ 224 w 293"/>
              <a:gd name="T57" fmla="*/ 26 h 331"/>
              <a:gd name="T58" fmla="*/ 235 w 293"/>
              <a:gd name="T59" fmla="*/ 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93" h="331">
                <a:moveTo>
                  <a:pt x="235" y="0"/>
                </a:moveTo>
                <a:lnTo>
                  <a:pt x="254" y="22"/>
                </a:lnTo>
                <a:lnTo>
                  <a:pt x="292" y="34"/>
                </a:lnTo>
                <a:lnTo>
                  <a:pt x="288" y="57"/>
                </a:lnTo>
                <a:lnTo>
                  <a:pt x="258" y="75"/>
                </a:lnTo>
                <a:lnTo>
                  <a:pt x="231" y="91"/>
                </a:lnTo>
                <a:lnTo>
                  <a:pt x="228" y="114"/>
                </a:lnTo>
                <a:lnTo>
                  <a:pt x="228" y="140"/>
                </a:lnTo>
                <a:lnTo>
                  <a:pt x="231" y="178"/>
                </a:lnTo>
                <a:lnTo>
                  <a:pt x="231" y="197"/>
                </a:lnTo>
                <a:lnTo>
                  <a:pt x="235" y="220"/>
                </a:lnTo>
                <a:lnTo>
                  <a:pt x="235" y="220"/>
                </a:lnTo>
                <a:lnTo>
                  <a:pt x="231" y="231"/>
                </a:lnTo>
                <a:lnTo>
                  <a:pt x="218" y="244"/>
                </a:lnTo>
                <a:lnTo>
                  <a:pt x="195" y="258"/>
                </a:lnTo>
                <a:lnTo>
                  <a:pt x="177" y="268"/>
                </a:lnTo>
                <a:lnTo>
                  <a:pt x="125" y="273"/>
                </a:lnTo>
                <a:lnTo>
                  <a:pt x="91" y="273"/>
                </a:lnTo>
                <a:lnTo>
                  <a:pt x="79" y="300"/>
                </a:lnTo>
                <a:lnTo>
                  <a:pt x="19" y="330"/>
                </a:lnTo>
                <a:lnTo>
                  <a:pt x="0" y="300"/>
                </a:lnTo>
                <a:lnTo>
                  <a:pt x="41" y="254"/>
                </a:lnTo>
                <a:lnTo>
                  <a:pt x="79" y="227"/>
                </a:lnTo>
                <a:lnTo>
                  <a:pt x="136" y="212"/>
                </a:lnTo>
                <a:lnTo>
                  <a:pt x="186" y="178"/>
                </a:lnTo>
                <a:lnTo>
                  <a:pt x="201" y="136"/>
                </a:lnTo>
                <a:lnTo>
                  <a:pt x="201" y="75"/>
                </a:lnTo>
                <a:lnTo>
                  <a:pt x="220" y="57"/>
                </a:lnTo>
                <a:lnTo>
                  <a:pt x="224" y="26"/>
                </a:lnTo>
                <a:lnTo>
                  <a:pt x="235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2" name="Freeform 29">
            <a:extLst>
              <a:ext uri="{FF2B5EF4-FFF2-40B4-BE49-F238E27FC236}">
                <a16:creationId xmlns="" xmlns:a16="http://schemas.microsoft.com/office/drawing/2014/main" id="{AECCC0F9-B7F5-4790-8BD4-67F663E801E0}"/>
              </a:ext>
            </a:extLst>
          </p:cNvPr>
          <p:cNvSpPr>
            <a:spLocks/>
          </p:cNvSpPr>
          <p:nvPr/>
        </p:nvSpPr>
        <p:spPr bwMode="auto">
          <a:xfrm>
            <a:off x="6538168" y="3176172"/>
            <a:ext cx="126429" cy="277261"/>
          </a:xfrm>
          <a:custGeom>
            <a:avLst/>
            <a:gdLst>
              <a:gd name="T0" fmla="*/ 76 w 137"/>
              <a:gd name="T1" fmla="*/ 0 h 270"/>
              <a:gd name="T2" fmla="*/ 117 w 137"/>
              <a:gd name="T3" fmla="*/ 0 h 270"/>
              <a:gd name="T4" fmla="*/ 136 w 137"/>
              <a:gd name="T5" fmla="*/ 34 h 270"/>
              <a:gd name="T6" fmla="*/ 125 w 137"/>
              <a:gd name="T7" fmla="*/ 68 h 270"/>
              <a:gd name="T8" fmla="*/ 95 w 137"/>
              <a:gd name="T9" fmla="*/ 68 h 270"/>
              <a:gd name="T10" fmla="*/ 91 w 137"/>
              <a:gd name="T11" fmla="*/ 98 h 270"/>
              <a:gd name="T12" fmla="*/ 95 w 137"/>
              <a:gd name="T13" fmla="*/ 144 h 270"/>
              <a:gd name="T14" fmla="*/ 136 w 137"/>
              <a:gd name="T15" fmla="*/ 167 h 270"/>
              <a:gd name="T16" fmla="*/ 136 w 137"/>
              <a:gd name="T17" fmla="*/ 220 h 270"/>
              <a:gd name="T18" fmla="*/ 125 w 137"/>
              <a:gd name="T19" fmla="*/ 258 h 270"/>
              <a:gd name="T20" fmla="*/ 91 w 137"/>
              <a:gd name="T21" fmla="*/ 269 h 270"/>
              <a:gd name="T22" fmla="*/ 57 w 137"/>
              <a:gd name="T23" fmla="*/ 265 h 270"/>
              <a:gd name="T24" fmla="*/ 49 w 137"/>
              <a:gd name="T25" fmla="*/ 224 h 270"/>
              <a:gd name="T26" fmla="*/ 49 w 137"/>
              <a:gd name="T27" fmla="*/ 178 h 270"/>
              <a:gd name="T28" fmla="*/ 19 w 137"/>
              <a:gd name="T29" fmla="*/ 148 h 270"/>
              <a:gd name="T30" fmla="*/ 7 w 137"/>
              <a:gd name="T31" fmla="*/ 98 h 270"/>
              <a:gd name="T32" fmla="*/ 0 w 137"/>
              <a:gd name="T33" fmla="*/ 75 h 270"/>
              <a:gd name="T34" fmla="*/ 3 w 137"/>
              <a:gd name="T35" fmla="*/ 34 h 270"/>
              <a:gd name="T36" fmla="*/ 53 w 137"/>
              <a:gd name="T37" fmla="*/ 3 h 270"/>
              <a:gd name="T38" fmla="*/ 76 w 137"/>
              <a:gd name="T39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7" h="270">
                <a:moveTo>
                  <a:pt x="76" y="0"/>
                </a:moveTo>
                <a:lnTo>
                  <a:pt x="117" y="0"/>
                </a:lnTo>
                <a:lnTo>
                  <a:pt x="136" y="34"/>
                </a:lnTo>
                <a:lnTo>
                  <a:pt x="125" y="68"/>
                </a:lnTo>
                <a:lnTo>
                  <a:pt x="95" y="68"/>
                </a:lnTo>
                <a:lnTo>
                  <a:pt x="91" y="98"/>
                </a:lnTo>
                <a:lnTo>
                  <a:pt x="95" y="144"/>
                </a:lnTo>
                <a:lnTo>
                  <a:pt x="136" y="167"/>
                </a:lnTo>
                <a:lnTo>
                  <a:pt x="136" y="220"/>
                </a:lnTo>
                <a:lnTo>
                  <a:pt x="125" y="258"/>
                </a:lnTo>
                <a:lnTo>
                  <a:pt x="91" y="269"/>
                </a:lnTo>
                <a:lnTo>
                  <a:pt x="57" y="265"/>
                </a:lnTo>
                <a:lnTo>
                  <a:pt x="49" y="224"/>
                </a:lnTo>
                <a:lnTo>
                  <a:pt x="49" y="178"/>
                </a:lnTo>
                <a:lnTo>
                  <a:pt x="19" y="148"/>
                </a:lnTo>
                <a:lnTo>
                  <a:pt x="7" y="98"/>
                </a:lnTo>
                <a:lnTo>
                  <a:pt x="0" y="75"/>
                </a:lnTo>
                <a:lnTo>
                  <a:pt x="3" y="34"/>
                </a:lnTo>
                <a:lnTo>
                  <a:pt x="53" y="3"/>
                </a:lnTo>
                <a:lnTo>
                  <a:pt x="76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3" name="Freeform 30">
            <a:extLst>
              <a:ext uri="{FF2B5EF4-FFF2-40B4-BE49-F238E27FC236}">
                <a16:creationId xmlns="" xmlns:a16="http://schemas.microsoft.com/office/drawing/2014/main" id="{37765E41-F3B7-412C-B513-54EC205E7905}"/>
              </a:ext>
            </a:extLst>
          </p:cNvPr>
          <p:cNvSpPr>
            <a:spLocks/>
          </p:cNvSpPr>
          <p:nvPr/>
        </p:nvSpPr>
        <p:spPr bwMode="auto">
          <a:xfrm>
            <a:off x="7425938" y="4136315"/>
            <a:ext cx="550934" cy="277261"/>
          </a:xfrm>
          <a:custGeom>
            <a:avLst/>
            <a:gdLst>
              <a:gd name="T0" fmla="*/ 34 w 597"/>
              <a:gd name="T1" fmla="*/ 3 h 270"/>
              <a:gd name="T2" fmla="*/ 0 w 597"/>
              <a:gd name="T3" fmla="*/ 0 h 270"/>
              <a:gd name="T4" fmla="*/ 15 w 597"/>
              <a:gd name="T5" fmla="*/ 30 h 270"/>
              <a:gd name="T6" fmla="*/ 38 w 597"/>
              <a:gd name="T7" fmla="*/ 64 h 270"/>
              <a:gd name="T8" fmla="*/ 76 w 597"/>
              <a:gd name="T9" fmla="*/ 125 h 270"/>
              <a:gd name="T10" fmla="*/ 110 w 597"/>
              <a:gd name="T11" fmla="*/ 163 h 270"/>
              <a:gd name="T12" fmla="*/ 159 w 597"/>
              <a:gd name="T13" fmla="*/ 208 h 270"/>
              <a:gd name="T14" fmla="*/ 209 w 597"/>
              <a:gd name="T15" fmla="*/ 231 h 270"/>
              <a:gd name="T16" fmla="*/ 288 w 597"/>
              <a:gd name="T17" fmla="*/ 239 h 270"/>
              <a:gd name="T18" fmla="*/ 383 w 597"/>
              <a:gd name="T19" fmla="*/ 262 h 270"/>
              <a:gd name="T20" fmla="*/ 482 w 597"/>
              <a:gd name="T21" fmla="*/ 258 h 270"/>
              <a:gd name="T22" fmla="*/ 535 w 597"/>
              <a:gd name="T23" fmla="*/ 258 h 270"/>
              <a:gd name="T24" fmla="*/ 577 w 597"/>
              <a:gd name="T25" fmla="*/ 269 h 270"/>
              <a:gd name="T26" fmla="*/ 596 w 597"/>
              <a:gd name="T27" fmla="*/ 250 h 270"/>
              <a:gd name="T28" fmla="*/ 509 w 597"/>
              <a:gd name="T29" fmla="*/ 231 h 270"/>
              <a:gd name="T30" fmla="*/ 398 w 597"/>
              <a:gd name="T31" fmla="*/ 243 h 270"/>
              <a:gd name="T32" fmla="*/ 303 w 597"/>
              <a:gd name="T33" fmla="*/ 220 h 270"/>
              <a:gd name="T34" fmla="*/ 235 w 597"/>
              <a:gd name="T35" fmla="*/ 205 h 270"/>
              <a:gd name="T36" fmla="*/ 197 w 597"/>
              <a:gd name="T37" fmla="*/ 167 h 270"/>
              <a:gd name="T38" fmla="*/ 148 w 597"/>
              <a:gd name="T39" fmla="*/ 91 h 270"/>
              <a:gd name="T40" fmla="*/ 106 w 597"/>
              <a:gd name="T41" fmla="*/ 49 h 270"/>
              <a:gd name="T42" fmla="*/ 34 w 597"/>
              <a:gd name="T43" fmla="*/ 3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97" h="270">
                <a:moveTo>
                  <a:pt x="34" y="3"/>
                </a:moveTo>
                <a:lnTo>
                  <a:pt x="0" y="0"/>
                </a:lnTo>
                <a:lnTo>
                  <a:pt x="15" y="30"/>
                </a:lnTo>
                <a:lnTo>
                  <a:pt x="38" y="64"/>
                </a:lnTo>
                <a:lnTo>
                  <a:pt x="76" y="125"/>
                </a:lnTo>
                <a:lnTo>
                  <a:pt x="110" y="163"/>
                </a:lnTo>
                <a:lnTo>
                  <a:pt x="159" y="208"/>
                </a:lnTo>
                <a:lnTo>
                  <a:pt x="209" y="231"/>
                </a:lnTo>
                <a:lnTo>
                  <a:pt x="288" y="239"/>
                </a:lnTo>
                <a:lnTo>
                  <a:pt x="383" y="262"/>
                </a:lnTo>
                <a:lnTo>
                  <a:pt x="482" y="258"/>
                </a:lnTo>
                <a:lnTo>
                  <a:pt x="535" y="258"/>
                </a:lnTo>
                <a:lnTo>
                  <a:pt x="577" y="269"/>
                </a:lnTo>
                <a:lnTo>
                  <a:pt x="596" y="250"/>
                </a:lnTo>
                <a:lnTo>
                  <a:pt x="509" y="231"/>
                </a:lnTo>
                <a:lnTo>
                  <a:pt x="398" y="243"/>
                </a:lnTo>
                <a:lnTo>
                  <a:pt x="303" y="220"/>
                </a:lnTo>
                <a:lnTo>
                  <a:pt x="235" y="205"/>
                </a:lnTo>
                <a:lnTo>
                  <a:pt x="197" y="167"/>
                </a:lnTo>
                <a:lnTo>
                  <a:pt x="148" y="91"/>
                </a:lnTo>
                <a:lnTo>
                  <a:pt x="106" y="49"/>
                </a:lnTo>
                <a:lnTo>
                  <a:pt x="34" y="3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4" name="Freeform 31">
            <a:extLst>
              <a:ext uri="{FF2B5EF4-FFF2-40B4-BE49-F238E27FC236}">
                <a16:creationId xmlns="" xmlns:a16="http://schemas.microsoft.com/office/drawing/2014/main" id="{22734C37-9124-43D8-8506-B29FAAF734BC}"/>
              </a:ext>
            </a:extLst>
          </p:cNvPr>
          <p:cNvSpPr>
            <a:spLocks/>
          </p:cNvSpPr>
          <p:nvPr/>
        </p:nvSpPr>
        <p:spPr bwMode="auto">
          <a:xfrm>
            <a:off x="7681564" y="4100374"/>
            <a:ext cx="165188" cy="203325"/>
          </a:xfrm>
          <a:custGeom>
            <a:avLst/>
            <a:gdLst>
              <a:gd name="T0" fmla="*/ 114 w 179"/>
              <a:gd name="T1" fmla="*/ 11 h 198"/>
              <a:gd name="T2" fmla="*/ 87 w 179"/>
              <a:gd name="T3" fmla="*/ 49 h 198"/>
              <a:gd name="T4" fmla="*/ 41 w 179"/>
              <a:gd name="T5" fmla="*/ 64 h 198"/>
              <a:gd name="T6" fmla="*/ 11 w 179"/>
              <a:gd name="T7" fmla="*/ 75 h 198"/>
              <a:gd name="T8" fmla="*/ 0 w 179"/>
              <a:gd name="T9" fmla="*/ 114 h 198"/>
              <a:gd name="T10" fmla="*/ 0 w 179"/>
              <a:gd name="T11" fmla="*/ 174 h 198"/>
              <a:gd name="T12" fmla="*/ 41 w 179"/>
              <a:gd name="T13" fmla="*/ 186 h 198"/>
              <a:gd name="T14" fmla="*/ 75 w 179"/>
              <a:gd name="T15" fmla="*/ 193 h 198"/>
              <a:gd name="T16" fmla="*/ 114 w 179"/>
              <a:gd name="T17" fmla="*/ 197 h 198"/>
              <a:gd name="T18" fmla="*/ 140 w 179"/>
              <a:gd name="T19" fmla="*/ 152 h 198"/>
              <a:gd name="T20" fmla="*/ 163 w 179"/>
              <a:gd name="T21" fmla="*/ 87 h 198"/>
              <a:gd name="T22" fmla="*/ 171 w 179"/>
              <a:gd name="T23" fmla="*/ 34 h 198"/>
              <a:gd name="T24" fmla="*/ 178 w 179"/>
              <a:gd name="T25" fmla="*/ 3 h 198"/>
              <a:gd name="T26" fmla="*/ 151 w 179"/>
              <a:gd name="T27" fmla="*/ 0 h 198"/>
              <a:gd name="T28" fmla="*/ 114 w 179"/>
              <a:gd name="T29" fmla="*/ 11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9" h="198">
                <a:moveTo>
                  <a:pt x="114" y="11"/>
                </a:moveTo>
                <a:lnTo>
                  <a:pt x="87" y="49"/>
                </a:lnTo>
                <a:lnTo>
                  <a:pt x="41" y="64"/>
                </a:lnTo>
                <a:lnTo>
                  <a:pt x="11" y="75"/>
                </a:lnTo>
                <a:lnTo>
                  <a:pt x="0" y="114"/>
                </a:lnTo>
                <a:lnTo>
                  <a:pt x="0" y="174"/>
                </a:lnTo>
                <a:lnTo>
                  <a:pt x="41" y="186"/>
                </a:lnTo>
                <a:lnTo>
                  <a:pt x="75" y="193"/>
                </a:lnTo>
                <a:lnTo>
                  <a:pt x="114" y="197"/>
                </a:lnTo>
                <a:lnTo>
                  <a:pt x="140" y="152"/>
                </a:lnTo>
                <a:lnTo>
                  <a:pt x="163" y="87"/>
                </a:lnTo>
                <a:lnTo>
                  <a:pt x="171" y="34"/>
                </a:lnTo>
                <a:lnTo>
                  <a:pt x="178" y="3"/>
                </a:lnTo>
                <a:lnTo>
                  <a:pt x="151" y="0"/>
                </a:lnTo>
                <a:lnTo>
                  <a:pt x="114" y="11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5" name="Freeform 32">
            <a:extLst>
              <a:ext uri="{FF2B5EF4-FFF2-40B4-BE49-F238E27FC236}">
                <a16:creationId xmlns="" xmlns:a16="http://schemas.microsoft.com/office/drawing/2014/main" id="{37E34EC3-4199-4E0D-AA3E-51494F58742D}"/>
              </a:ext>
            </a:extLst>
          </p:cNvPr>
          <p:cNvSpPr>
            <a:spLocks/>
          </p:cNvSpPr>
          <p:nvPr/>
        </p:nvSpPr>
        <p:spPr bwMode="auto">
          <a:xfrm>
            <a:off x="7856903" y="4194848"/>
            <a:ext cx="84901" cy="133496"/>
          </a:xfrm>
          <a:custGeom>
            <a:avLst/>
            <a:gdLst>
              <a:gd name="T0" fmla="*/ 26 w 92"/>
              <a:gd name="T1" fmla="*/ 0 h 130"/>
              <a:gd name="T2" fmla="*/ 72 w 92"/>
              <a:gd name="T3" fmla="*/ 3 h 130"/>
              <a:gd name="T4" fmla="*/ 91 w 92"/>
              <a:gd name="T5" fmla="*/ 11 h 130"/>
              <a:gd name="T6" fmla="*/ 91 w 92"/>
              <a:gd name="T7" fmla="*/ 38 h 130"/>
              <a:gd name="T8" fmla="*/ 76 w 92"/>
              <a:gd name="T9" fmla="*/ 53 h 130"/>
              <a:gd name="T10" fmla="*/ 60 w 92"/>
              <a:gd name="T11" fmla="*/ 60 h 130"/>
              <a:gd name="T12" fmla="*/ 60 w 92"/>
              <a:gd name="T13" fmla="*/ 60 h 130"/>
              <a:gd name="T14" fmla="*/ 53 w 92"/>
              <a:gd name="T15" fmla="*/ 72 h 130"/>
              <a:gd name="T16" fmla="*/ 45 w 92"/>
              <a:gd name="T17" fmla="*/ 83 h 130"/>
              <a:gd name="T18" fmla="*/ 38 w 92"/>
              <a:gd name="T19" fmla="*/ 106 h 130"/>
              <a:gd name="T20" fmla="*/ 38 w 92"/>
              <a:gd name="T21" fmla="*/ 106 h 130"/>
              <a:gd name="T22" fmla="*/ 26 w 92"/>
              <a:gd name="T23" fmla="*/ 125 h 130"/>
              <a:gd name="T24" fmla="*/ 0 w 92"/>
              <a:gd name="T25" fmla="*/ 129 h 130"/>
              <a:gd name="T26" fmla="*/ 0 w 92"/>
              <a:gd name="T27" fmla="*/ 34 h 130"/>
              <a:gd name="T28" fmla="*/ 26 w 92"/>
              <a:gd name="T29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2" h="130">
                <a:moveTo>
                  <a:pt x="26" y="0"/>
                </a:moveTo>
                <a:lnTo>
                  <a:pt x="72" y="3"/>
                </a:lnTo>
                <a:lnTo>
                  <a:pt x="91" y="11"/>
                </a:lnTo>
                <a:lnTo>
                  <a:pt x="91" y="38"/>
                </a:lnTo>
                <a:lnTo>
                  <a:pt x="76" y="53"/>
                </a:lnTo>
                <a:lnTo>
                  <a:pt x="60" y="60"/>
                </a:lnTo>
                <a:lnTo>
                  <a:pt x="60" y="60"/>
                </a:lnTo>
                <a:lnTo>
                  <a:pt x="53" y="72"/>
                </a:lnTo>
                <a:lnTo>
                  <a:pt x="45" y="83"/>
                </a:lnTo>
                <a:lnTo>
                  <a:pt x="38" y="106"/>
                </a:lnTo>
                <a:lnTo>
                  <a:pt x="38" y="106"/>
                </a:lnTo>
                <a:lnTo>
                  <a:pt x="26" y="125"/>
                </a:lnTo>
                <a:lnTo>
                  <a:pt x="0" y="129"/>
                </a:lnTo>
                <a:lnTo>
                  <a:pt x="0" y="34"/>
                </a:lnTo>
                <a:lnTo>
                  <a:pt x="26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6" name="Freeform 33">
            <a:extLst>
              <a:ext uri="{FF2B5EF4-FFF2-40B4-BE49-F238E27FC236}">
                <a16:creationId xmlns="" xmlns:a16="http://schemas.microsoft.com/office/drawing/2014/main" id="{AB89409D-69F0-41A0-BAF6-095739FFA68B}"/>
              </a:ext>
            </a:extLst>
          </p:cNvPr>
          <p:cNvSpPr>
            <a:spLocks/>
          </p:cNvSpPr>
          <p:nvPr/>
        </p:nvSpPr>
        <p:spPr bwMode="auto">
          <a:xfrm>
            <a:off x="7860594" y="3854947"/>
            <a:ext cx="46142" cy="90366"/>
          </a:xfrm>
          <a:custGeom>
            <a:avLst/>
            <a:gdLst>
              <a:gd name="T0" fmla="*/ 26 w 50"/>
              <a:gd name="T1" fmla="*/ 0 h 88"/>
              <a:gd name="T2" fmla="*/ 0 w 50"/>
              <a:gd name="T3" fmla="*/ 34 h 88"/>
              <a:gd name="T4" fmla="*/ 3 w 50"/>
              <a:gd name="T5" fmla="*/ 68 h 88"/>
              <a:gd name="T6" fmla="*/ 26 w 50"/>
              <a:gd name="T7" fmla="*/ 87 h 88"/>
              <a:gd name="T8" fmla="*/ 45 w 50"/>
              <a:gd name="T9" fmla="*/ 87 h 88"/>
              <a:gd name="T10" fmla="*/ 49 w 50"/>
              <a:gd name="T11" fmla="*/ 64 h 88"/>
              <a:gd name="T12" fmla="*/ 49 w 50"/>
              <a:gd name="T13" fmla="*/ 30 h 88"/>
              <a:gd name="T14" fmla="*/ 49 w 50"/>
              <a:gd name="T15" fmla="*/ 22 h 88"/>
              <a:gd name="T16" fmla="*/ 49 w 50"/>
              <a:gd name="T17" fmla="*/ 22 h 88"/>
              <a:gd name="T18" fmla="*/ 49 w 50"/>
              <a:gd name="T19" fmla="*/ 11 h 88"/>
              <a:gd name="T20" fmla="*/ 49 w 50"/>
              <a:gd name="T21" fmla="*/ 0 h 88"/>
              <a:gd name="T22" fmla="*/ 26 w 50"/>
              <a:gd name="T23" fmla="*/ 0 h 88"/>
              <a:gd name="T24" fmla="*/ 26 w 50"/>
              <a:gd name="T25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88">
                <a:moveTo>
                  <a:pt x="26" y="0"/>
                </a:moveTo>
                <a:lnTo>
                  <a:pt x="0" y="34"/>
                </a:lnTo>
                <a:lnTo>
                  <a:pt x="3" y="68"/>
                </a:lnTo>
                <a:lnTo>
                  <a:pt x="26" y="87"/>
                </a:lnTo>
                <a:lnTo>
                  <a:pt x="45" y="87"/>
                </a:lnTo>
                <a:lnTo>
                  <a:pt x="49" y="64"/>
                </a:lnTo>
                <a:lnTo>
                  <a:pt x="49" y="30"/>
                </a:lnTo>
                <a:lnTo>
                  <a:pt x="49" y="22"/>
                </a:lnTo>
                <a:lnTo>
                  <a:pt x="49" y="22"/>
                </a:lnTo>
                <a:lnTo>
                  <a:pt x="49" y="11"/>
                </a:lnTo>
                <a:lnTo>
                  <a:pt x="49" y="0"/>
                </a:lnTo>
                <a:lnTo>
                  <a:pt x="26" y="0"/>
                </a:lnTo>
                <a:lnTo>
                  <a:pt x="26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7" name="Freeform 34">
            <a:extLst>
              <a:ext uri="{FF2B5EF4-FFF2-40B4-BE49-F238E27FC236}">
                <a16:creationId xmlns="" xmlns:a16="http://schemas.microsoft.com/office/drawing/2014/main" id="{BE942BA0-5465-4BBF-8821-526EAEC1C5C8}"/>
              </a:ext>
            </a:extLst>
          </p:cNvPr>
          <p:cNvSpPr>
            <a:spLocks/>
          </p:cNvSpPr>
          <p:nvPr/>
        </p:nvSpPr>
        <p:spPr bwMode="auto">
          <a:xfrm>
            <a:off x="7856903" y="3710155"/>
            <a:ext cx="42451" cy="43129"/>
          </a:xfrm>
          <a:custGeom>
            <a:avLst/>
            <a:gdLst>
              <a:gd name="T0" fmla="*/ 38 w 46"/>
              <a:gd name="T1" fmla="*/ 0 h 42"/>
              <a:gd name="T2" fmla="*/ 0 w 46"/>
              <a:gd name="T3" fmla="*/ 22 h 42"/>
              <a:gd name="T4" fmla="*/ 22 w 46"/>
              <a:gd name="T5" fmla="*/ 41 h 42"/>
              <a:gd name="T6" fmla="*/ 45 w 46"/>
              <a:gd name="T7" fmla="*/ 41 h 42"/>
              <a:gd name="T8" fmla="*/ 45 w 46"/>
              <a:gd name="T9" fmla="*/ 19 h 42"/>
              <a:gd name="T10" fmla="*/ 38 w 46"/>
              <a:gd name="T11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" h="42">
                <a:moveTo>
                  <a:pt x="38" y="0"/>
                </a:moveTo>
                <a:lnTo>
                  <a:pt x="0" y="22"/>
                </a:lnTo>
                <a:lnTo>
                  <a:pt x="22" y="41"/>
                </a:lnTo>
                <a:lnTo>
                  <a:pt x="45" y="41"/>
                </a:lnTo>
                <a:lnTo>
                  <a:pt x="45" y="19"/>
                </a:lnTo>
                <a:lnTo>
                  <a:pt x="38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8" name="Freeform 35">
            <a:extLst>
              <a:ext uri="{FF2B5EF4-FFF2-40B4-BE49-F238E27FC236}">
                <a16:creationId xmlns="" xmlns:a16="http://schemas.microsoft.com/office/drawing/2014/main" id="{1D56A44C-32B1-4A7E-8C0F-D1CB7583350C}"/>
              </a:ext>
            </a:extLst>
          </p:cNvPr>
          <p:cNvSpPr>
            <a:spLocks/>
          </p:cNvSpPr>
          <p:nvPr/>
        </p:nvSpPr>
        <p:spPr bwMode="auto">
          <a:xfrm>
            <a:off x="7934421" y="3952502"/>
            <a:ext cx="59984" cy="164303"/>
          </a:xfrm>
          <a:custGeom>
            <a:avLst/>
            <a:gdLst>
              <a:gd name="T0" fmla="*/ 30 w 65"/>
              <a:gd name="T1" fmla="*/ 159 h 160"/>
              <a:gd name="T2" fmla="*/ 64 w 65"/>
              <a:gd name="T3" fmla="*/ 140 h 160"/>
              <a:gd name="T4" fmla="*/ 64 w 65"/>
              <a:gd name="T5" fmla="*/ 72 h 160"/>
              <a:gd name="T6" fmla="*/ 41 w 65"/>
              <a:gd name="T7" fmla="*/ 7 h 160"/>
              <a:gd name="T8" fmla="*/ 3 w 65"/>
              <a:gd name="T9" fmla="*/ 0 h 160"/>
              <a:gd name="T10" fmla="*/ 3 w 65"/>
              <a:gd name="T11" fmla="*/ 15 h 160"/>
              <a:gd name="T12" fmla="*/ 45 w 65"/>
              <a:gd name="T13" fmla="*/ 60 h 160"/>
              <a:gd name="T14" fmla="*/ 45 w 65"/>
              <a:gd name="T15" fmla="*/ 91 h 160"/>
              <a:gd name="T16" fmla="*/ 3 w 65"/>
              <a:gd name="T17" fmla="*/ 106 h 160"/>
              <a:gd name="T18" fmla="*/ 0 w 65"/>
              <a:gd name="T19" fmla="*/ 140 h 160"/>
              <a:gd name="T20" fmla="*/ 30 w 65"/>
              <a:gd name="T21" fmla="*/ 159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5" h="160">
                <a:moveTo>
                  <a:pt x="30" y="159"/>
                </a:moveTo>
                <a:lnTo>
                  <a:pt x="64" y="140"/>
                </a:lnTo>
                <a:lnTo>
                  <a:pt x="64" y="72"/>
                </a:lnTo>
                <a:lnTo>
                  <a:pt x="41" y="7"/>
                </a:lnTo>
                <a:lnTo>
                  <a:pt x="3" y="0"/>
                </a:lnTo>
                <a:lnTo>
                  <a:pt x="3" y="15"/>
                </a:lnTo>
                <a:lnTo>
                  <a:pt x="45" y="60"/>
                </a:lnTo>
                <a:lnTo>
                  <a:pt x="45" y="91"/>
                </a:lnTo>
                <a:lnTo>
                  <a:pt x="3" y="106"/>
                </a:lnTo>
                <a:lnTo>
                  <a:pt x="0" y="140"/>
                </a:lnTo>
                <a:lnTo>
                  <a:pt x="30" y="159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39" name="Freeform 36">
            <a:extLst>
              <a:ext uri="{FF2B5EF4-FFF2-40B4-BE49-F238E27FC236}">
                <a16:creationId xmlns="" xmlns:a16="http://schemas.microsoft.com/office/drawing/2014/main" id="{B9F30AE9-43F1-419D-8722-BF8BC8630786}"/>
              </a:ext>
            </a:extLst>
          </p:cNvPr>
          <p:cNvSpPr>
            <a:spLocks/>
          </p:cNvSpPr>
          <p:nvPr/>
        </p:nvSpPr>
        <p:spPr bwMode="auto">
          <a:xfrm>
            <a:off x="8084844" y="4217440"/>
            <a:ext cx="322993" cy="214620"/>
          </a:xfrm>
          <a:custGeom>
            <a:avLst/>
            <a:gdLst>
              <a:gd name="T0" fmla="*/ 0 w 350"/>
              <a:gd name="T1" fmla="*/ 22 h 209"/>
              <a:gd name="T2" fmla="*/ 3 w 350"/>
              <a:gd name="T3" fmla="*/ 12 h 209"/>
              <a:gd name="T4" fmla="*/ 7 w 350"/>
              <a:gd name="T5" fmla="*/ 0 h 209"/>
              <a:gd name="T6" fmla="*/ 41 w 350"/>
              <a:gd name="T7" fmla="*/ 0 h 209"/>
              <a:gd name="T8" fmla="*/ 60 w 350"/>
              <a:gd name="T9" fmla="*/ 49 h 209"/>
              <a:gd name="T10" fmla="*/ 91 w 350"/>
              <a:gd name="T11" fmla="*/ 64 h 209"/>
              <a:gd name="T12" fmla="*/ 136 w 350"/>
              <a:gd name="T13" fmla="*/ 41 h 209"/>
              <a:gd name="T14" fmla="*/ 174 w 350"/>
              <a:gd name="T15" fmla="*/ 53 h 209"/>
              <a:gd name="T16" fmla="*/ 254 w 350"/>
              <a:gd name="T17" fmla="*/ 102 h 209"/>
              <a:gd name="T18" fmla="*/ 281 w 350"/>
              <a:gd name="T19" fmla="*/ 132 h 209"/>
              <a:gd name="T20" fmla="*/ 319 w 350"/>
              <a:gd name="T21" fmla="*/ 155 h 209"/>
              <a:gd name="T22" fmla="*/ 349 w 350"/>
              <a:gd name="T23" fmla="*/ 189 h 209"/>
              <a:gd name="T24" fmla="*/ 330 w 350"/>
              <a:gd name="T25" fmla="*/ 208 h 209"/>
              <a:gd name="T26" fmla="*/ 288 w 350"/>
              <a:gd name="T27" fmla="*/ 193 h 209"/>
              <a:gd name="T28" fmla="*/ 269 w 350"/>
              <a:gd name="T29" fmla="*/ 170 h 209"/>
              <a:gd name="T30" fmla="*/ 216 w 350"/>
              <a:gd name="T31" fmla="*/ 170 h 209"/>
              <a:gd name="T32" fmla="*/ 208 w 350"/>
              <a:gd name="T33" fmla="*/ 197 h 209"/>
              <a:gd name="T34" fmla="*/ 144 w 350"/>
              <a:gd name="T35" fmla="*/ 174 h 209"/>
              <a:gd name="T36" fmla="*/ 110 w 350"/>
              <a:gd name="T37" fmla="*/ 148 h 209"/>
              <a:gd name="T38" fmla="*/ 106 w 350"/>
              <a:gd name="T39" fmla="*/ 98 h 209"/>
              <a:gd name="T40" fmla="*/ 68 w 350"/>
              <a:gd name="T41" fmla="*/ 95 h 209"/>
              <a:gd name="T42" fmla="*/ 41 w 350"/>
              <a:gd name="T43" fmla="*/ 132 h 209"/>
              <a:gd name="T44" fmla="*/ 30 w 350"/>
              <a:gd name="T45" fmla="*/ 87 h 209"/>
              <a:gd name="T46" fmla="*/ 15 w 350"/>
              <a:gd name="T47" fmla="*/ 60 h 209"/>
              <a:gd name="T48" fmla="*/ 0 w 350"/>
              <a:gd name="T49" fmla="*/ 2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50" h="209">
                <a:moveTo>
                  <a:pt x="0" y="22"/>
                </a:moveTo>
                <a:lnTo>
                  <a:pt x="3" y="12"/>
                </a:lnTo>
                <a:lnTo>
                  <a:pt x="7" y="0"/>
                </a:lnTo>
                <a:lnTo>
                  <a:pt x="41" y="0"/>
                </a:lnTo>
                <a:lnTo>
                  <a:pt x="60" y="49"/>
                </a:lnTo>
                <a:lnTo>
                  <a:pt x="91" y="64"/>
                </a:lnTo>
                <a:lnTo>
                  <a:pt x="136" y="41"/>
                </a:lnTo>
                <a:lnTo>
                  <a:pt x="174" y="53"/>
                </a:lnTo>
                <a:lnTo>
                  <a:pt x="254" y="102"/>
                </a:lnTo>
                <a:lnTo>
                  <a:pt x="281" y="132"/>
                </a:lnTo>
                <a:lnTo>
                  <a:pt x="319" y="155"/>
                </a:lnTo>
                <a:lnTo>
                  <a:pt x="349" y="189"/>
                </a:lnTo>
                <a:lnTo>
                  <a:pt x="330" y="208"/>
                </a:lnTo>
                <a:lnTo>
                  <a:pt x="288" y="193"/>
                </a:lnTo>
                <a:lnTo>
                  <a:pt x="269" y="170"/>
                </a:lnTo>
                <a:lnTo>
                  <a:pt x="216" y="170"/>
                </a:lnTo>
                <a:lnTo>
                  <a:pt x="208" y="197"/>
                </a:lnTo>
                <a:lnTo>
                  <a:pt x="144" y="174"/>
                </a:lnTo>
                <a:lnTo>
                  <a:pt x="110" y="148"/>
                </a:lnTo>
                <a:lnTo>
                  <a:pt x="106" y="98"/>
                </a:lnTo>
                <a:lnTo>
                  <a:pt x="68" y="95"/>
                </a:lnTo>
                <a:lnTo>
                  <a:pt x="41" y="132"/>
                </a:lnTo>
                <a:lnTo>
                  <a:pt x="30" y="87"/>
                </a:lnTo>
                <a:lnTo>
                  <a:pt x="15" y="60"/>
                </a:lnTo>
                <a:lnTo>
                  <a:pt x="0" y="22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0" name="Freeform 37">
            <a:extLst>
              <a:ext uri="{FF2B5EF4-FFF2-40B4-BE49-F238E27FC236}">
                <a16:creationId xmlns="" xmlns:a16="http://schemas.microsoft.com/office/drawing/2014/main" id="{91850BE0-293C-42D4-8D62-A4328CB8645E}"/>
              </a:ext>
            </a:extLst>
          </p:cNvPr>
          <p:cNvSpPr>
            <a:spLocks/>
          </p:cNvSpPr>
          <p:nvPr/>
        </p:nvSpPr>
        <p:spPr bwMode="auto">
          <a:xfrm>
            <a:off x="7751699" y="4448491"/>
            <a:ext cx="712430" cy="617162"/>
          </a:xfrm>
          <a:custGeom>
            <a:avLst/>
            <a:gdLst>
              <a:gd name="T0" fmla="*/ 380 w 772"/>
              <a:gd name="T1" fmla="*/ 0 h 601"/>
              <a:gd name="T2" fmla="*/ 433 w 772"/>
              <a:gd name="T3" fmla="*/ 11 h 601"/>
              <a:gd name="T4" fmla="*/ 448 w 772"/>
              <a:gd name="T5" fmla="*/ 45 h 601"/>
              <a:gd name="T6" fmla="*/ 433 w 772"/>
              <a:gd name="T7" fmla="*/ 79 h 601"/>
              <a:gd name="T8" fmla="*/ 452 w 772"/>
              <a:gd name="T9" fmla="*/ 91 h 601"/>
              <a:gd name="T10" fmla="*/ 501 w 772"/>
              <a:gd name="T11" fmla="*/ 106 h 601"/>
              <a:gd name="T12" fmla="*/ 528 w 772"/>
              <a:gd name="T13" fmla="*/ 117 h 601"/>
              <a:gd name="T14" fmla="*/ 535 w 772"/>
              <a:gd name="T15" fmla="*/ 95 h 601"/>
              <a:gd name="T16" fmla="*/ 543 w 772"/>
              <a:gd name="T17" fmla="*/ 45 h 601"/>
              <a:gd name="T18" fmla="*/ 551 w 772"/>
              <a:gd name="T19" fmla="*/ 19 h 601"/>
              <a:gd name="T20" fmla="*/ 570 w 772"/>
              <a:gd name="T21" fmla="*/ 0 h 601"/>
              <a:gd name="T22" fmla="*/ 588 w 772"/>
              <a:gd name="T23" fmla="*/ 45 h 601"/>
              <a:gd name="T24" fmla="*/ 615 w 772"/>
              <a:gd name="T25" fmla="*/ 91 h 601"/>
              <a:gd name="T26" fmla="*/ 653 w 772"/>
              <a:gd name="T27" fmla="*/ 159 h 601"/>
              <a:gd name="T28" fmla="*/ 699 w 772"/>
              <a:gd name="T29" fmla="*/ 201 h 601"/>
              <a:gd name="T30" fmla="*/ 748 w 772"/>
              <a:gd name="T31" fmla="*/ 258 h 601"/>
              <a:gd name="T32" fmla="*/ 771 w 772"/>
              <a:gd name="T33" fmla="*/ 345 h 601"/>
              <a:gd name="T34" fmla="*/ 756 w 772"/>
              <a:gd name="T35" fmla="*/ 444 h 601"/>
              <a:gd name="T36" fmla="*/ 733 w 772"/>
              <a:gd name="T37" fmla="*/ 494 h 601"/>
              <a:gd name="T38" fmla="*/ 702 w 772"/>
              <a:gd name="T39" fmla="*/ 543 h 601"/>
              <a:gd name="T40" fmla="*/ 649 w 772"/>
              <a:gd name="T41" fmla="*/ 577 h 601"/>
              <a:gd name="T42" fmla="*/ 630 w 772"/>
              <a:gd name="T43" fmla="*/ 600 h 601"/>
              <a:gd name="T44" fmla="*/ 551 w 772"/>
              <a:gd name="T45" fmla="*/ 581 h 601"/>
              <a:gd name="T46" fmla="*/ 497 w 772"/>
              <a:gd name="T47" fmla="*/ 547 h 601"/>
              <a:gd name="T48" fmla="*/ 456 w 772"/>
              <a:gd name="T49" fmla="*/ 509 h 601"/>
              <a:gd name="T50" fmla="*/ 391 w 772"/>
              <a:gd name="T51" fmla="*/ 467 h 601"/>
              <a:gd name="T52" fmla="*/ 334 w 772"/>
              <a:gd name="T53" fmla="*/ 433 h 601"/>
              <a:gd name="T54" fmla="*/ 273 w 772"/>
              <a:gd name="T55" fmla="*/ 433 h 601"/>
              <a:gd name="T56" fmla="*/ 201 w 772"/>
              <a:gd name="T57" fmla="*/ 471 h 601"/>
              <a:gd name="T58" fmla="*/ 159 w 772"/>
              <a:gd name="T59" fmla="*/ 486 h 601"/>
              <a:gd name="T60" fmla="*/ 113 w 772"/>
              <a:gd name="T61" fmla="*/ 486 h 601"/>
              <a:gd name="T62" fmla="*/ 98 w 772"/>
              <a:gd name="T63" fmla="*/ 524 h 601"/>
              <a:gd name="T64" fmla="*/ 45 w 772"/>
              <a:gd name="T65" fmla="*/ 524 h 601"/>
              <a:gd name="T66" fmla="*/ 42 w 772"/>
              <a:gd name="T67" fmla="*/ 489 h 601"/>
              <a:gd name="T68" fmla="*/ 39 w 772"/>
              <a:gd name="T69" fmla="*/ 474 h 601"/>
              <a:gd name="T70" fmla="*/ 34 w 772"/>
              <a:gd name="T71" fmla="*/ 464 h 601"/>
              <a:gd name="T72" fmla="*/ 30 w 772"/>
              <a:gd name="T73" fmla="*/ 447 h 601"/>
              <a:gd name="T74" fmla="*/ 27 w 772"/>
              <a:gd name="T75" fmla="*/ 420 h 601"/>
              <a:gd name="T76" fmla="*/ 26 w 772"/>
              <a:gd name="T77" fmla="*/ 395 h 601"/>
              <a:gd name="T78" fmla="*/ 26 w 772"/>
              <a:gd name="T79" fmla="*/ 383 h 601"/>
              <a:gd name="T80" fmla="*/ 0 w 772"/>
              <a:gd name="T81" fmla="*/ 315 h 601"/>
              <a:gd name="T82" fmla="*/ 0 w 772"/>
              <a:gd name="T83" fmla="*/ 239 h 601"/>
              <a:gd name="T84" fmla="*/ 22 w 772"/>
              <a:gd name="T85" fmla="*/ 193 h 601"/>
              <a:gd name="T86" fmla="*/ 87 w 772"/>
              <a:gd name="T87" fmla="*/ 171 h 601"/>
              <a:gd name="T88" fmla="*/ 163 w 772"/>
              <a:gd name="T89" fmla="*/ 140 h 601"/>
              <a:gd name="T90" fmla="*/ 201 w 772"/>
              <a:gd name="T91" fmla="*/ 95 h 601"/>
              <a:gd name="T92" fmla="*/ 266 w 772"/>
              <a:gd name="T93" fmla="*/ 60 h 601"/>
              <a:gd name="T94" fmla="*/ 292 w 772"/>
              <a:gd name="T95" fmla="*/ 83 h 601"/>
              <a:gd name="T96" fmla="*/ 319 w 772"/>
              <a:gd name="T97" fmla="*/ 83 h 601"/>
              <a:gd name="T98" fmla="*/ 338 w 772"/>
              <a:gd name="T99" fmla="*/ 26 h 601"/>
              <a:gd name="T100" fmla="*/ 380 w 772"/>
              <a:gd name="T101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72" h="601">
                <a:moveTo>
                  <a:pt x="380" y="0"/>
                </a:moveTo>
                <a:lnTo>
                  <a:pt x="433" y="11"/>
                </a:lnTo>
                <a:lnTo>
                  <a:pt x="448" y="45"/>
                </a:lnTo>
                <a:lnTo>
                  <a:pt x="433" y="79"/>
                </a:lnTo>
                <a:lnTo>
                  <a:pt x="452" y="91"/>
                </a:lnTo>
                <a:lnTo>
                  <a:pt x="501" y="106"/>
                </a:lnTo>
                <a:lnTo>
                  <a:pt x="528" y="117"/>
                </a:lnTo>
                <a:lnTo>
                  <a:pt x="535" y="95"/>
                </a:lnTo>
                <a:lnTo>
                  <a:pt x="543" y="45"/>
                </a:lnTo>
                <a:lnTo>
                  <a:pt x="551" y="19"/>
                </a:lnTo>
                <a:lnTo>
                  <a:pt x="570" y="0"/>
                </a:lnTo>
                <a:lnTo>
                  <a:pt x="588" y="45"/>
                </a:lnTo>
                <a:lnTo>
                  <a:pt x="615" y="91"/>
                </a:lnTo>
                <a:lnTo>
                  <a:pt x="653" y="159"/>
                </a:lnTo>
                <a:lnTo>
                  <a:pt x="699" y="201"/>
                </a:lnTo>
                <a:lnTo>
                  <a:pt x="748" y="258"/>
                </a:lnTo>
                <a:lnTo>
                  <a:pt x="771" y="345"/>
                </a:lnTo>
                <a:lnTo>
                  <a:pt x="756" y="444"/>
                </a:lnTo>
                <a:lnTo>
                  <a:pt x="733" y="494"/>
                </a:lnTo>
                <a:lnTo>
                  <a:pt x="702" y="543"/>
                </a:lnTo>
                <a:lnTo>
                  <a:pt x="649" y="577"/>
                </a:lnTo>
                <a:lnTo>
                  <a:pt x="630" y="600"/>
                </a:lnTo>
                <a:lnTo>
                  <a:pt x="551" y="581"/>
                </a:lnTo>
                <a:lnTo>
                  <a:pt x="497" y="547"/>
                </a:lnTo>
                <a:lnTo>
                  <a:pt x="456" y="509"/>
                </a:lnTo>
                <a:lnTo>
                  <a:pt x="391" y="467"/>
                </a:lnTo>
                <a:lnTo>
                  <a:pt x="334" y="433"/>
                </a:lnTo>
                <a:lnTo>
                  <a:pt x="273" y="433"/>
                </a:lnTo>
                <a:lnTo>
                  <a:pt x="201" y="471"/>
                </a:lnTo>
                <a:lnTo>
                  <a:pt x="159" y="486"/>
                </a:lnTo>
                <a:lnTo>
                  <a:pt x="113" y="486"/>
                </a:lnTo>
                <a:lnTo>
                  <a:pt x="98" y="524"/>
                </a:lnTo>
                <a:lnTo>
                  <a:pt x="45" y="524"/>
                </a:lnTo>
                <a:lnTo>
                  <a:pt x="42" y="489"/>
                </a:lnTo>
                <a:lnTo>
                  <a:pt x="39" y="474"/>
                </a:lnTo>
                <a:lnTo>
                  <a:pt x="34" y="464"/>
                </a:lnTo>
                <a:lnTo>
                  <a:pt x="30" y="447"/>
                </a:lnTo>
                <a:lnTo>
                  <a:pt x="27" y="420"/>
                </a:lnTo>
                <a:lnTo>
                  <a:pt x="26" y="395"/>
                </a:lnTo>
                <a:lnTo>
                  <a:pt x="26" y="383"/>
                </a:lnTo>
                <a:lnTo>
                  <a:pt x="0" y="315"/>
                </a:lnTo>
                <a:lnTo>
                  <a:pt x="0" y="239"/>
                </a:lnTo>
                <a:lnTo>
                  <a:pt x="22" y="193"/>
                </a:lnTo>
                <a:lnTo>
                  <a:pt x="87" y="171"/>
                </a:lnTo>
                <a:lnTo>
                  <a:pt x="163" y="140"/>
                </a:lnTo>
                <a:lnTo>
                  <a:pt x="201" y="95"/>
                </a:lnTo>
                <a:lnTo>
                  <a:pt x="266" y="60"/>
                </a:lnTo>
                <a:lnTo>
                  <a:pt x="292" y="83"/>
                </a:lnTo>
                <a:lnTo>
                  <a:pt x="319" y="83"/>
                </a:lnTo>
                <a:lnTo>
                  <a:pt x="338" y="26"/>
                </a:lnTo>
                <a:lnTo>
                  <a:pt x="380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1" name="Freeform 38">
            <a:extLst>
              <a:ext uri="{FF2B5EF4-FFF2-40B4-BE49-F238E27FC236}">
                <a16:creationId xmlns="" xmlns:a16="http://schemas.microsoft.com/office/drawing/2014/main" id="{7B03F777-5E7A-4C47-BB44-F6F8133A10B0}"/>
              </a:ext>
            </a:extLst>
          </p:cNvPr>
          <p:cNvSpPr>
            <a:spLocks/>
          </p:cNvSpPr>
          <p:nvPr/>
        </p:nvSpPr>
        <p:spPr bwMode="auto">
          <a:xfrm>
            <a:off x="8302633" y="5099540"/>
            <a:ext cx="70136" cy="74963"/>
          </a:xfrm>
          <a:custGeom>
            <a:avLst/>
            <a:gdLst>
              <a:gd name="T0" fmla="*/ 30 w 76"/>
              <a:gd name="T1" fmla="*/ 0 h 73"/>
              <a:gd name="T2" fmla="*/ 49 w 76"/>
              <a:gd name="T3" fmla="*/ 0 h 73"/>
              <a:gd name="T4" fmla="*/ 68 w 76"/>
              <a:gd name="T5" fmla="*/ 19 h 73"/>
              <a:gd name="T6" fmla="*/ 75 w 76"/>
              <a:gd name="T7" fmla="*/ 53 h 73"/>
              <a:gd name="T8" fmla="*/ 53 w 76"/>
              <a:gd name="T9" fmla="*/ 72 h 73"/>
              <a:gd name="T10" fmla="*/ 15 w 76"/>
              <a:gd name="T11" fmla="*/ 68 h 73"/>
              <a:gd name="T12" fmla="*/ 11 w 76"/>
              <a:gd name="T13" fmla="*/ 37 h 73"/>
              <a:gd name="T14" fmla="*/ 0 w 76"/>
              <a:gd name="T15" fmla="*/ 7 h 73"/>
              <a:gd name="T16" fmla="*/ 30 w 76"/>
              <a:gd name="T17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6" h="73">
                <a:moveTo>
                  <a:pt x="30" y="0"/>
                </a:moveTo>
                <a:lnTo>
                  <a:pt x="49" y="0"/>
                </a:lnTo>
                <a:lnTo>
                  <a:pt x="68" y="19"/>
                </a:lnTo>
                <a:lnTo>
                  <a:pt x="75" y="53"/>
                </a:lnTo>
                <a:lnTo>
                  <a:pt x="53" y="72"/>
                </a:lnTo>
                <a:lnTo>
                  <a:pt x="15" y="68"/>
                </a:lnTo>
                <a:lnTo>
                  <a:pt x="11" y="37"/>
                </a:lnTo>
                <a:lnTo>
                  <a:pt x="0" y="7"/>
                </a:lnTo>
                <a:lnTo>
                  <a:pt x="30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2" name="Freeform 39">
            <a:extLst>
              <a:ext uri="{FF2B5EF4-FFF2-40B4-BE49-F238E27FC236}">
                <a16:creationId xmlns="" xmlns:a16="http://schemas.microsoft.com/office/drawing/2014/main" id="{51B74B21-10D9-4D18-85B5-75BB26D1D30B}"/>
              </a:ext>
            </a:extLst>
          </p:cNvPr>
          <p:cNvSpPr>
            <a:spLocks/>
          </p:cNvSpPr>
          <p:nvPr/>
        </p:nvSpPr>
        <p:spPr bwMode="auto">
          <a:xfrm>
            <a:off x="8709604" y="4975286"/>
            <a:ext cx="203947" cy="277261"/>
          </a:xfrm>
          <a:custGeom>
            <a:avLst/>
            <a:gdLst>
              <a:gd name="T0" fmla="*/ 125 w 221"/>
              <a:gd name="T1" fmla="*/ 0 h 270"/>
              <a:gd name="T2" fmla="*/ 152 w 221"/>
              <a:gd name="T3" fmla="*/ 3 h 270"/>
              <a:gd name="T4" fmla="*/ 182 w 221"/>
              <a:gd name="T5" fmla="*/ 41 h 270"/>
              <a:gd name="T6" fmla="*/ 220 w 221"/>
              <a:gd name="T7" fmla="*/ 41 h 270"/>
              <a:gd name="T8" fmla="*/ 216 w 221"/>
              <a:gd name="T9" fmla="*/ 83 h 270"/>
              <a:gd name="T10" fmla="*/ 201 w 221"/>
              <a:gd name="T11" fmla="*/ 106 h 270"/>
              <a:gd name="T12" fmla="*/ 174 w 221"/>
              <a:gd name="T13" fmla="*/ 155 h 270"/>
              <a:gd name="T14" fmla="*/ 106 w 221"/>
              <a:gd name="T15" fmla="*/ 178 h 270"/>
              <a:gd name="T16" fmla="*/ 79 w 221"/>
              <a:gd name="T17" fmla="*/ 235 h 270"/>
              <a:gd name="T18" fmla="*/ 49 w 221"/>
              <a:gd name="T19" fmla="*/ 266 h 270"/>
              <a:gd name="T20" fmla="*/ 0 w 221"/>
              <a:gd name="T21" fmla="*/ 269 h 270"/>
              <a:gd name="T22" fmla="*/ 0 w 221"/>
              <a:gd name="T23" fmla="*/ 231 h 270"/>
              <a:gd name="T24" fmla="*/ 60 w 221"/>
              <a:gd name="T25" fmla="*/ 186 h 270"/>
              <a:gd name="T26" fmla="*/ 113 w 221"/>
              <a:gd name="T27" fmla="*/ 133 h 270"/>
              <a:gd name="T28" fmla="*/ 140 w 221"/>
              <a:gd name="T29" fmla="*/ 114 h 270"/>
              <a:gd name="T30" fmla="*/ 148 w 221"/>
              <a:gd name="T31" fmla="*/ 72 h 270"/>
              <a:gd name="T32" fmla="*/ 148 w 221"/>
              <a:gd name="T33" fmla="*/ 45 h 270"/>
              <a:gd name="T34" fmla="*/ 129 w 221"/>
              <a:gd name="T35" fmla="*/ 19 h 270"/>
              <a:gd name="T36" fmla="*/ 125 w 221"/>
              <a:gd name="T37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1" h="270">
                <a:moveTo>
                  <a:pt x="125" y="0"/>
                </a:moveTo>
                <a:lnTo>
                  <a:pt x="152" y="3"/>
                </a:lnTo>
                <a:lnTo>
                  <a:pt x="182" y="41"/>
                </a:lnTo>
                <a:lnTo>
                  <a:pt x="220" y="41"/>
                </a:lnTo>
                <a:lnTo>
                  <a:pt x="216" y="83"/>
                </a:lnTo>
                <a:lnTo>
                  <a:pt x="201" y="106"/>
                </a:lnTo>
                <a:lnTo>
                  <a:pt x="174" y="155"/>
                </a:lnTo>
                <a:lnTo>
                  <a:pt x="106" y="178"/>
                </a:lnTo>
                <a:lnTo>
                  <a:pt x="79" y="235"/>
                </a:lnTo>
                <a:lnTo>
                  <a:pt x="49" y="266"/>
                </a:lnTo>
                <a:lnTo>
                  <a:pt x="0" y="269"/>
                </a:lnTo>
                <a:lnTo>
                  <a:pt x="0" y="231"/>
                </a:lnTo>
                <a:lnTo>
                  <a:pt x="60" y="186"/>
                </a:lnTo>
                <a:lnTo>
                  <a:pt x="113" y="133"/>
                </a:lnTo>
                <a:lnTo>
                  <a:pt x="140" y="114"/>
                </a:lnTo>
                <a:lnTo>
                  <a:pt x="148" y="72"/>
                </a:lnTo>
                <a:lnTo>
                  <a:pt x="148" y="45"/>
                </a:lnTo>
                <a:lnTo>
                  <a:pt x="129" y="19"/>
                </a:lnTo>
                <a:lnTo>
                  <a:pt x="125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3" name="Freeform 40">
            <a:extLst>
              <a:ext uri="{FF2B5EF4-FFF2-40B4-BE49-F238E27FC236}">
                <a16:creationId xmlns="" xmlns:a16="http://schemas.microsoft.com/office/drawing/2014/main" id="{FC4AD209-2669-4243-9439-287F7B796F7B}"/>
              </a:ext>
            </a:extLst>
          </p:cNvPr>
          <p:cNvSpPr>
            <a:spLocks/>
          </p:cNvSpPr>
          <p:nvPr/>
        </p:nvSpPr>
        <p:spPr bwMode="auto">
          <a:xfrm>
            <a:off x="6471724" y="4490593"/>
            <a:ext cx="116277" cy="265965"/>
          </a:xfrm>
          <a:custGeom>
            <a:avLst/>
            <a:gdLst>
              <a:gd name="T0" fmla="*/ 72 w 126"/>
              <a:gd name="T1" fmla="*/ 11 h 259"/>
              <a:gd name="T2" fmla="*/ 94 w 126"/>
              <a:gd name="T3" fmla="*/ 0 h 259"/>
              <a:gd name="T4" fmla="*/ 113 w 126"/>
              <a:gd name="T5" fmla="*/ 0 h 259"/>
              <a:gd name="T6" fmla="*/ 125 w 126"/>
              <a:gd name="T7" fmla="*/ 45 h 259"/>
              <a:gd name="T8" fmla="*/ 125 w 126"/>
              <a:gd name="T9" fmla="*/ 75 h 259"/>
              <a:gd name="T10" fmla="*/ 94 w 126"/>
              <a:gd name="T11" fmla="*/ 159 h 259"/>
              <a:gd name="T12" fmla="*/ 68 w 126"/>
              <a:gd name="T13" fmla="*/ 243 h 259"/>
              <a:gd name="T14" fmla="*/ 26 w 126"/>
              <a:gd name="T15" fmla="*/ 258 h 259"/>
              <a:gd name="T16" fmla="*/ 0 w 126"/>
              <a:gd name="T17" fmla="*/ 227 h 259"/>
              <a:gd name="T18" fmla="*/ 3 w 126"/>
              <a:gd name="T19" fmla="*/ 167 h 259"/>
              <a:gd name="T20" fmla="*/ 15 w 126"/>
              <a:gd name="T21" fmla="*/ 102 h 259"/>
              <a:gd name="T22" fmla="*/ 15 w 126"/>
              <a:gd name="T23" fmla="*/ 79 h 259"/>
              <a:gd name="T24" fmla="*/ 37 w 126"/>
              <a:gd name="T25" fmla="*/ 68 h 259"/>
              <a:gd name="T26" fmla="*/ 60 w 126"/>
              <a:gd name="T27" fmla="*/ 34 h 259"/>
              <a:gd name="T28" fmla="*/ 72 w 126"/>
              <a:gd name="T29" fmla="*/ 11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6" h="259">
                <a:moveTo>
                  <a:pt x="72" y="11"/>
                </a:moveTo>
                <a:lnTo>
                  <a:pt x="94" y="0"/>
                </a:lnTo>
                <a:lnTo>
                  <a:pt x="113" y="0"/>
                </a:lnTo>
                <a:lnTo>
                  <a:pt x="125" y="45"/>
                </a:lnTo>
                <a:lnTo>
                  <a:pt x="125" y="75"/>
                </a:lnTo>
                <a:lnTo>
                  <a:pt x="94" y="159"/>
                </a:lnTo>
                <a:lnTo>
                  <a:pt x="68" y="243"/>
                </a:lnTo>
                <a:lnTo>
                  <a:pt x="26" y="258"/>
                </a:lnTo>
                <a:lnTo>
                  <a:pt x="0" y="227"/>
                </a:lnTo>
                <a:lnTo>
                  <a:pt x="3" y="167"/>
                </a:lnTo>
                <a:lnTo>
                  <a:pt x="15" y="102"/>
                </a:lnTo>
                <a:lnTo>
                  <a:pt x="15" y="79"/>
                </a:lnTo>
                <a:lnTo>
                  <a:pt x="37" y="68"/>
                </a:lnTo>
                <a:lnTo>
                  <a:pt x="60" y="34"/>
                </a:lnTo>
                <a:lnTo>
                  <a:pt x="72" y="11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4" name="Freeform 41">
            <a:extLst>
              <a:ext uri="{FF2B5EF4-FFF2-40B4-BE49-F238E27FC236}">
                <a16:creationId xmlns="" xmlns:a16="http://schemas.microsoft.com/office/drawing/2014/main" id="{F3CDE579-7AD0-418C-A069-6939593B5388}"/>
              </a:ext>
            </a:extLst>
          </p:cNvPr>
          <p:cNvSpPr>
            <a:spLocks/>
          </p:cNvSpPr>
          <p:nvPr/>
        </p:nvSpPr>
        <p:spPr bwMode="auto">
          <a:xfrm>
            <a:off x="5830352" y="2917395"/>
            <a:ext cx="255626" cy="230024"/>
          </a:xfrm>
          <a:custGeom>
            <a:avLst/>
            <a:gdLst>
              <a:gd name="T0" fmla="*/ 130 w 277"/>
              <a:gd name="T1" fmla="*/ 0 h 224"/>
              <a:gd name="T2" fmla="*/ 0 w 277"/>
              <a:gd name="T3" fmla="*/ 223 h 224"/>
              <a:gd name="T4" fmla="*/ 276 w 277"/>
              <a:gd name="T5" fmla="*/ 223 h 224"/>
              <a:gd name="T6" fmla="*/ 130 w 277"/>
              <a:gd name="T7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7" h="224">
                <a:moveTo>
                  <a:pt x="130" y="0"/>
                </a:moveTo>
                <a:lnTo>
                  <a:pt x="0" y="223"/>
                </a:lnTo>
                <a:lnTo>
                  <a:pt x="276" y="223"/>
                </a:lnTo>
                <a:lnTo>
                  <a:pt x="13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5" name="Freeform 42">
            <a:extLst>
              <a:ext uri="{FF2B5EF4-FFF2-40B4-BE49-F238E27FC236}">
                <a16:creationId xmlns="" xmlns:a16="http://schemas.microsoft.com/office/drawing/2014/main" id="{54B5E9CD-A32C-4708-AF94-0CBF726C3017}"/>
              </a:ext>
            </a:extLst>
          </p:cNvPr>
          <p:cNvSpPr>
            <a:spLocks/>
          </p:cNvSpPr>
          <p:nvPr/>
        </p:nvSpPr>
        <p:spPr bwMode="auto">
          <a:xfrm>
            <a:off x="5830352" y="2917395"/>
            <a:ext cx="255626" cy="230024"/>
          </a:xfrm>
          <a:custGeom>
            <a:avLst/>
            <a:gdLst>
              <a:gd name="T0" fmla="*/ 130 w 277"/>
              <a:gd name="T1" fmla="*/ 0 h 224"/>
              <a:gd name="T2" fmla="*/ 0 w 277"/>
              <a:gd name="T3" fmla="*/ 223 h 224"/>
              <a:gd name="T4" fmla="*/ 276 w 277"/>
              <a:gd name="T5" fmla="*/ 223 h 224"/>
              <a:gd name="T6" fmla="*/ 130 w 277"/>
              <a:gd name="T7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7" h="224">
                <a:moveTo>
                  <a:pt x="130" y="0"/>
                </a:moveTo>
                <a:lnTo>
                  <a:pt x="0" y="223"/>
                </a:lnTo>
                <a:lnTo>
                  <a:pt x="276" y="223"/>
                </a:lnTo>
                <a:lnTo>
                  <a:pt x="130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6" name="Freeform 43">
            <a:extLst>
              <a:ext uri="{FF2B5EF4-FFF2-40B4-BE49-F238E27FC236}">
                <a16:creationId xmlns="" xmlns:a16="http://schemas.microsoft.com/office/drawing/2014/main" id="{A4B08CA9-5814-4675-8F90-A51C5F0D1987}"/>
              </a:ext>
            </a:extLst>
          </p:cNvPr>
          <p:cNvSpPr>
            <a:spLocks/>
          </p:cNvSpPr>
          <p:nvPr/>
        </p:nvSpPr>
        <p:spPr bwMode="auto">
          <a:xfrm>
            <a:off x="4392572" y="963220"/>
            <a:ext cx="1087102" cy="1807329"/>
          </a:xfrm>
          <a:custGeom>
            <a:avLst/>
            <a:gdLst>
              <a:gd name="T0" fmla="*/ 657 w 1178"/>
              <a:gd name="T1" fmla="*/ 26 h 1760"/>
              <a:gd name="T2" fmla="*/ 782 w 1178"/>
              <a:gd name="T3" fmla="*/ 0 h 1760"/>
              <a:gd name="T4" fmla="*/ 896 w 1178"/>
              <a:gd name="T5" fmla="*/ 60 h 1760"/>
              <a:gd name="T6" fmla="*/ 972 w 1178"/>
              <a:gd name="T7" fmla="*/ 163 h 1760"/>
              <a:gd name="T8" fmla="*/ 957 w 1178"/>
              <a:gd name="T9" fmla="*/ 262 h 1760"/>
              <a:gd name="T10" fmla="*/ 931 w 1178"/>
              <a:gd name="T11" fmla="*/ 376 h 1760"/>
              <a:gd name="T12" fmla="*/ 957 w 1178"/>
              <a:gd name="T13" fmla="*/ 376 h 1760"/>
              <a:gd name="T14" fmla="*/ 1102 w 1178"/>
              <a:gd name="T15" fmla="*/ 285 h 1760"/>
              <a:gd name="T16" fmla="*/ 1178 w 1178"/>
              <a:gd name="T17" fmla="*/ 345 h 1760"/>
              <a:gd name="T18" fmla="*/ 1079 w 1178"/>
              <a:gd name="T19" fmla="*/ 455 h 1760"/>
              <a:gd name="T20" fmla="*/ 1037 w 1178"/>
              <a:gd name="T21" fmla="*/ 474 h 1760"/>
              <a:gd name="T22" fmla="*/ 1006 w 1178"/>
              <a:gd name="T23" fmla="*/ 507 h 1760"/>
              <a:gd name="T24" fmla="*/ 972 w 1178"/>
              <a:gd name="T25" fmla="*/ 542 h 1760"/>
              <a:gd name="T26" fmla="*/ 961 w 1178"/>
              <a:gd name="T27" fmla="*/ 600 h 1760"/>
              <a:gd name="T28" fmla="*/ 980 w 1178"/>
              <a:gd name="T29" fmla="*/ 695 h 1760"/>
              <a:gd name="T30" fmla="*/ 1048 w 1178"/>
              <a:gd name="T31" fmla="*/ 797 h 1760"/>
              <a:gd name="T32" fmla="*/ 999 w 1178"/>
              <a:gd name="T33" fmla="*/ 855 h 1760"/>
              <a:gd name="T34" fmla="*/ 1018 w 1178"/>
              <a:gd name="T35" fmla="*/ 980 h 1760"/>
              <a:gd name="T36" fmla="*/ 972 w 1178"/>
              <a:gd name="T37" fmla="*/ 1082 h 1760"/>
              <a:gd name="T38" fmla="*/ 949 w 1178"/>
              <a:gd name="T39" fmla="*/ 1174 h 1760"/>
              <a:gd name="T40" fmla="*/ 953 w 1178"/>
              <a:gd name="T41" fmla="*/ 1292 h 1760"/>
              <a:gd name="T42" fmla="*/ 847 w 1178"/>
              <a:gd name="T43" fmla="*/ 1394 h 1760"/>
              <a:gd name="T44" fmla="*/ 699 w 1178"/>
              <a:gd name="T45" fmla="*/ 1493 h 1760"/>
              <a:gd name="T46" fmla="*/ 611 w 1178"/>
              <a:gd name="T47" fmla="*/ 1592 h 1760"/>
              <a:gd name="T48" fmla="*/ 573 w 1178"/>
              <a:gd name="T49" fmla="*/ 1706 h 1760"/>
              <a:gd name="T50" fmla="*/ 513 w 1178"/>
              <a:gd name="T51" fmla="*/ 1751 h 1760"/>
              <a:gd name="T52" fmla="*/ 418 w 1178"/>
              <a:gd name="T53" fmla="*/ 1660 h 1760"/>
              <a:gd name="T54" fmla="*/ 380 w 1178"/>
              <a:gd name="T55" fmla="*/ 1582 h 1760"/>
              <a:gd name="T56" fmla="*/ 365 w 1178"/>
              <a:gd name="T57" fmla="*/ 1559 h 1760"/>
              <a:gd name="T58" fmla="*/ 359 w 1178"/>
              <a:gd name="T59" fmla="*/ 1519 h 1760"/>
              <a:gd name="T60" fmla="*/ 357 w 1178"/>
              <a:gd name="T61" fmla="*/ 1468 h 1760"/>
              <a:gd name="T62" fmla="*/ 364 w 1178"/>
              <a:gd name="T63" fmla="*/ 1387 h 1760"/>
              <a:gd name="T64" fmla="*/ 408 w 1178"/>
              <a:gd name="T65" fmla="*/ 1338 h 1760"/>
              <a:gd name="T66" fmla="*/ 415 w 1178"/>
              <a:gd name="T67" fmla="*/ 1321 h 1760"/>
              <a:gd name="T68" fmla="*/ 399 w 1178"/>
              <a:gd name="T69" fmla="*/ 1276 h 1760"/>
              <a:gd name="T70" fmla="*/ 326 w 1178"/>
              <a:gd name="T71" fmla="*/ 1181 h 1760"/>
              <a:gd name="T72" fmla="*/ 281 w 1178"/>
              <a:gd name="T73" fmla="*/ 1003 h 1760"/>
              <a:gd name="T74" fmla="*/ 193 w 1178"/>
              <a:gd name="T75" fmla="*/ 881 h 1760"/>
              <a:gd name="T76" fmla="*/ 91 w 1178"/>
              <a:gd name="T77" fmla="*/ 862 h 1760"/>
              <a:gd name="T78" fmla="*/ 64 w 1178"/>
              <a:gd name="T79" fmla="*/ 790 h 1760"/>
              <a:gd name="T80" fmla="*/ 64 w 1178"/>
              <a:gd name="T81" fmla="*/ 729 h 1760"/>
              <a:gd name="T82" fmla="*/ 0 w 1178"/>
              <a:gd name="T83" fmla="*/ 661 h 1760"/>
              <a:gd name="T84" fmla="*/ 125 w 1178"/>
              <a:gd name="T85" fmla="*/ 592 h 1760"/>
              <a:gd name="T86" fmla="*/ 140 w 1178"/>
              <a:gd name="T87" fmla="*/ 494 h 1760"/>
              <a:gd name="T88" fmla="*/ 121 w 1178"/>
              <a:gd name="T89" fmla="*/ 425 h 1760"/>
              <a:gd name="T90" fmla="*/ 220 w 1178"/>
              <a:gd name="T91" fmla="*/ 326 h 1760"/>
              <a:gd name="T92" fmla="*/ 254 w 1178"/>
              <a:gd name="T93" fmla="*/ 250 h 1760"/>
              <a:gd name="T94" fmla="*/ 349 w 1178"/>
              <a:gd name="T95" fmla="*/ 193 h 1760"/>
              <a:gd name="T96" fmla="*/ 425 w 1178"/>
              <a:gd name="T97" fmla="*/ 304 h 1760"/>
              <a:gd name="T98" fmla="*/ 398 w 1178"/>
              <a:gd name="T99" fmla="*/ 182 h 1760"/>
              <a:gd name="T100" fmla="*/ 490 w 1178"/>
              <a:gd name="T101" fmla="*/ 129 h 1760"/>
              <a:gd name="T102" fmla="*/ 573 w 1178"/>
              <a:gd name="T103" fmla="*/ 87 h 1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78" h="1760">
                <a:moveTo>
                  <a:pt x="573" y="87"/>
                </a:moveTo>
                <a:lnTo>
                  <a:pt x="657" y="26"/>
                </a:lnTo>
                <a:lnTo>
                  <a:pt x="714" y="0"/>
                </a:lnTo>
                <a:lnTo>
                  <a:pt x="782" y="0"/>
                </a:lnTo>
                <a:lnTo>
                  <a:pt x="843" y="22"/>
                </a:lnTo>
                <a:lnTo>
                  <a:pt x="896" y="60"/>
                </a:lnTo>
                <a:lnTo>
                  <a:pt x="957" y="106"/>
                </a:lnTo>
                <a:lnTo>
                  <a:pt x="972" y="163"/>
                </a:lnTo>
                <a:lnTo>
                  <a:pt x="969" y="197"/>
                </a:lnTo>
                <a:lnTo>
                  <a:pt x="957" y="262"/>
                </a:lnTo>
                <a:lnTo>
                  <a:pt x="957" y="304"/>
                </a:lnTo>
                <a:lnTo>
                  <a:pt x="931" y="376"/>
                </a:lnTo>
                <a:lnTo>
                  <a:pt x="904" y="414"/>
                </a:lnTo>
                <a:lnTo>
                  <a:pt x="957" y="376"/>
                </a:lnTo>
                <a:lnTo>
                  <a:pt x="1018" y="304"/>
                </a:lnTo>
                <a:lnTo>
                  <a:pt x="1102" y="285"/>
                </a:lnTo>
                <a:lnTo>
                  <a:pt x="1159" y="292"/>
                </a:lnTo>
                <a:lnTo>
                  <a:pt x="1178" y="345"/>
                </a:lnTo>
                <a:lnTo>
                  <a:pt x="1147" y="402"/>
                </a:lnTo>
                <a:lnTo>
                  <a:pt x="1079" y="455"/>
                </a:lnTo>
                <a:lnTo>
                  <a:pt x="1050" y="467"/>
                </a:lnTo>
                <a:lnTo>
                  <a:pt x="1037" y="474"/>
                </a:lnTo>
                <a:lnTo>
                  <a:pt x="1024" y="488"/>
                </a:lnTo>
                <a:lnTo>
                  <a:pt x="1006" y="507"/>
                </a:lnTo>
                <a:lnTo>
                  <a:pt x="988" y="526"/>
                </a:lnTo>
                <a:lnTo>
                  <a:pt x="972" y="542"/>
                </a:lnTo>
                <a:lnTo>
                  <a:pt x="962" y="553"/>
                </a:lnTo>
                <a:lnTo>
                  <a:pt x="961" y="600"/>
                </a:lnTo>
                <a:lnTo>
                  <a:pt x="984" y="642"/>
                </a:lnTo>
                <a:lnTo>
                  <a:pt x="980" y="695"/>
                </a:lnTo>
                <a:lnTo>
                  <a:pt x="1045" y="760"/>
                </a:lnTo>
                <a:lnTo>
                  <a:pt x="1048" y="797"/>
                </a:lnTo>
                <a:lnTo>
                  <a:pt x="999" y="828"/>
                </a:lnTo>
                <a:lnTo>
                  <a:pt x="999" y="855"/>
                </a:lnTo>
                <a:lnTo>
                  <a:pt x="1006" y="919"/>
                </a:lnTo>
                <a:lnTo>
                  <a:pt x="1018" y="980"/>
                </a:lnTo>
                <a:lnTo>
                  <a:pt x="1006" y="1048"/>
                </a:lnTo>
                <a:lnTo>
                  <a:pt x="972" y="1082"/>
                </a:lnTo>
                <a:lnTo>
                  <a:pt x="949" y="1117"/>
                </a:lnTo>
                <a:lnTo>
                  <a:pt x="949" y="1174"/>
                </a:lnTo>
                <a:lnTo>
                  <a:pt x="953" y="1238"/>
                </a:lnTo>
                <a:lnTo>
                  <a:pt x="953" y="1292"/>
                </a:lnTo>
                <a:lnTo>
                  <a:pt x="927" y="1349"/>
                </a:lnTo>
                <a:lnTo>
                  <a:pt x="847" y="1394"/>
                </a:lnTo>
                <a:lnTo>
                  <a:pt x="782" y="1444"/>
                </a:lnTo>
                <a:lnTo>
                  <a:pt x="699" y="1493"/>
                </a:lnTo>
                <a:lnTo>
                  <a:pt x="623" y="1539"/>
                </a:lnTo>
                <a:lnTo>
                  <a:pt x="611" y="1592"/>
                </a:lnTo>
                <a:lnTo>
                  <a:pt x="596" y="1634"/>
                </a:lnTo>
                <a:lnTo>
                  <a:pt x="573" y="1706"/>
                </a:lnTo>
                <a:lnTo>
                  <a:pt x="554" y="1759"/>
                </a:lnTo>
                <a:lnTo>
                  <a:pt x="513" y="1751"/>
                </a:lnTo>
                <a:lnTo>
                  <a:pt x="475" y="1717"/>
                </a:lnTo>
                <a:lnTo>
                  <a:pt x="418" y="1660"/>
                </a:lnTo>
                <a:lnTo>
                  <a:pt x="398" y="1611"/>
                </a:lnTo>
                <a:lnTo>
                  <a:pt x="380" y="1582"/>
                </a:lnTo>
                <a:lnTo>
                  <a:pt x="371" y="1568"/>
                </a:lnTo>
                <a:lnTo>
                  <a:pt x="365" y="1559"/>
                </a:lnTo>
                <a:lnTo>
                  <a:pt x="361" y="1544"/>
                </a:lnTo>
                <a:lnTo>
                  <a:pt x="359" y="1519"/>
                </a:lnTo>
                <a:lnTo>
                  <a:pt x="357" y="1491"/>
                </a:lnTo>
                <a:lnTo>
                  <a:pt x="357" y="1468"/>
                </a:lnTo>
                <a:lnTo>
                  <a:pt x="357" y="1459"/>
                </a:lnTo>
                <a:lnTo>
                  <a:pt x="364" y="1387"/>
                </a:lnTo>
                <a:lnTo>
                  <a:pt x="393" y="1356"/>
                </a:lnTo>
                <a:lnTo>
                  <a:pt x="408" y="1338"/>
                </a:lnTo>
                <a:lnTo>
                  <a:pt x="415" y="1328"/>
                </a:lnTo>
                <a:lnTo>
                  <a:pt x="415" y="1321"/>
                </a:lnTo>
                <a:lnTo>
                  <a:pt x="407" y="1300"/>
                </a:lnTo>
                <a:lnTo>
                  <a:pt x="399" y="1276"/>
                </a:lnTo>
                <a:lnTo>
                  <a:pt x="364" y="1231"/>
                </a:lnTo>
                <a:lnTo>
                  <a:pt x="326" y="1181"/>
                </a:lnTo>
                <a:lnTo>
                  <a:pt x="288" y="1086"/>
                </a:lnTo>
                <a:lnTo>
                  <a:pt x="281" y="1003"/>
                </a:lnTo>
                <a:lnTo>
                  <a:pt x="258" y="927"/>
                </a:lnTo>
                <a:lnTo>
                  <a:pt x="193" y="881"/>
                </a:lnTo>
                <a:lnTo>
                  <a:pt x="136" y="881"/>
                </a:lnTo>
                <a:lnTo>
                  <a:pt x="91" y="862"/>
                </a:lnTo>
                <a:lnTo>
                  <a:pt x="72" y="820"/>
                </a:lnTo>
                <a:lnTo>
                  <a:pt x="64" y="790"/>
                </a:lnTo>
                <a:lnTo>
                  <a:pt x="91" y="771"/>
                </a:lnTo>
                <a:lnTo>
                  <a:pt x="64" y="729"/>
                </a:lnTo>
                <a:lnTo>
                  <a:pt x="3" y="714"/>
                </a:lnTo>
                <a:lnTo>
                  <a:pt x="0" y="661"/>
                </a:lnTo>
                <a:lnTo>
                  <a:pt x="64" y="619"/>
                </a:lnTo>
                <a:lnTo>
                  <a:pt x="125" y="592"/>
                </a:lnTo>
                <a:lnTo>
                  <a:pt x="159" y="554"/>
                </a:lnTo>
                <a:lnTo>
                  <a:pt x="140" y="494"/>
                </a:lnTo>
                <a:lnTo>
                  <a:pt x="98" y="486"/>
                </a:lnTo>
                <a:lnTo>
                  <a:pt x="121" y="425"/>
                </a:lnTo>
                <a:lnTo>
                  <a:pt x="163" y="395"/>
                </a:lnTo>
                <a:lnTo>
                  <a:pt x="220" y="326"/>
                </a:lnTo>
                <a:lnTo>
                  <a:pt x="208" y="285"/>
                </a:lnTo>
                <a:lnTo>
                  <a:pt x="254" y="250"/>
                </a:lnTo>
                <a:lnTo>
                  <a:pt x="315" y="220"/>
                </a:lnTo>
                <a:lnTo>
                  <a:pt x="349" y="193"/>
                </a:lnTo>
                <a:lnTo>
                  <a:pt x="398" y="247"/>
                </a:lnTo>
                <a:lnTo>
                  <a:pt x="425" y="304"/>
                </a:lnTo>
                <a:lnTo>
                  <a:pt x="436" y="231"/>
                </a:lnTo>
                <a:lnTo>
                  <a:pt x="398" y="182"/>
                </a:lnTo>
                <a:lnTo>
                  <a:pt x="444" y="163"/>
                </a:lnTo>
                <a:lnTo>
                  <a:pt x="490" y="129"/>
                </a:lnTo>
                <a:lnTo>
                  <a:pt x="524" y="98"/>
                </a:lnTo>
                <a:lnTo>
                  <a:pt x="573" y="87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7" name="Freeform 44">
            <a:extLst>
              <a:ext uri="{FF2B5EF4-FFF2-40B4-BE49-F238E27FC236}">
                <a16:creationId xmlns="" xmlns:a16="http://schemas.microsoft.com/office/drawing/2014/main" id="{469E83F4-75A5-4FF9-9E1C-012B8AADB211}"/>
              </a:ext>
            </a:extLst>
          </p:cNvPr>
          <p:cNvSpPr>
            <a:spLocks/>
          </p:cNvSpPr>
          <p:nvPr/>
        </p:nvSpPr>
        <p:spPr bwMode="auto">
          <a:xfrm>
            <a:off x="7594817" y="2894803"/>
            <a:ext cx="99666" cy="129388"/>
          </a:xfrm>
          <a:custGeom>
            <a:avLst/>
            <a:gdLst>
              <a:gd name="T0" fmla="*/ 105 w 108"/>
              <a:gd name="T1" fmla="*/ 11 h 126"/>
              <a:gd name="T2" fmla="*/ 90 w 108"/>
              <a:gd name="T3" fmla="*/ 0 h 126"/>
              <a:gd name="T4" fmla="*/ 77 w 108"/>
              <a:gd name="T5" fmla="*/ 20 h 126"/>
              <a:gd name="T6" fmla="*/ 67 w 108"/>
              <a:gd name="T7" fmla="*/ 39 h 126"/>
              <a:gd name="T8" fmla="*/ 44 w 108"/>
              <a:gd name="T9" fmla="*/ 62 h 126"/>
              <a:gd name="T10" fmla="*/ 13 w 108"/>
              <a:gd name="T11" fmla="*/ 97 h 126"/>
              <a:gd name="T12" fmla="*/ 0 w 108"/>
              <a:gd name="T13" fmla="*/ 112 h 126"/>
              <a:gd name="T14" fmla="*/ 10 w 108"/>
              <a:gd name="T15" fmla="*/ 125 h 126"/>
              <a:gd name="T16" fmla="*/ 27 w 108"/>
              <a:gd name="T17" fmla="*/ 119 h 126"/>
              <a:gd name="T18" fmla="*/ 73 w 108"/>
              <a:gd name="T19" fmla="*/ 74 h 126"/>
              <a:gd name="T20" fmla="*/ 107 w 108"/>
              <a:gd name="T21" fmla="*/ 34 h 126"/>
              <a:gd name="T22" fmla="*/ 105 w 108"/>
              <a:gd name="T23" fmla="*/ 11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8" h="126">
                <a:moveTo>
                  <a:pt x="105" y="11"/>
                </a:moveTo>
                <a:lnTo>
                  <a:pt x="90" y="0"/>
                </a:lnTo>
                <a:lnTo>
                  <a:pt x="77" y="20"/>
                </a:lnTo>
                <a:lnTo>
                  <a:pt x="67" y="39"/>
                </a:lnTo>
                <a:lnTo>
                  <a:pt x="44" y="62"/>
                </a:lnTo>
                <a:lnTo>
                  <a:pt x="13" y="97"/>
                </a:lnTo>
                <a:lnTo>
                  <a:pt x="0" y="112"/>
                </a:lnTo>
                <a:lnTo>
                  <a:pt x="10" y="125"/>
                </a:lnTo>
                <a:lnTo>
                  <a:pt x="27" y="119"/>
                </a:lnTo>
                <a:lnTo>
                  <a:pt x="73" y="74"/>
                </a:lnTo>
                <a:lnTo>
                  <a:pt x="107" y="34"/>
                </a:lnTo>
                <a:lnTo>
                  <a:pt x="105" y="11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8" name="Freeform 45">
            <a:extLst>
              <a:ext uri="{FF2B5EF4-FFF2-40B4-BE49-F238E27FC236}">
                <a16:creationId xmlns="" xmlns:a16="http://schemas.microsoft.com/office/drawing/2014/main" id="{7701A6BB-00AD-4152-8BD0-F0F7FE521B80}"/>
              </a:ext>
            </a:extLst>
          </p:cNvPr>
          <p:cNvSpPr>
            <a:spLocks/>
          </p:cNvSpPr>
          <p:nvPr/>
        </p:nvSpPr>
        <p:spPr bwMode="auto">
          <a:xfrm>
            <a:off x="5995540" y="4376608"/>
            <a:ext cx="255626" cy="230024"/>
          </a:xfrm>
          <a:custGeom>
            <a:avLst/>
            <a:gdLst>
              <a:gd name="T0" fmla="*/ 130 w 277"/>
              <a:gd name="T1" fmla="*/ 0 h 224"/>
              <a:gd name="T2" fmla="*/ 0 w 277"/>
              <a:gd name="T3" fmla="*/ 223 h 224"/>
              <a:gd name="T4" fmla="*/ 276 w 277"/>
              <a:gd name="T5" fmla="*/ 223 h 224"/>
              <a:gd name="T6" fmla="*/ 130 w 277"/>
              <a:gd name="T7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7" h="224">
                <a:moveTo>
                  <a:pt x="130" y="0"/>
                </a:moveTo>
                <a:lnTo>
                  <a:pt x="0" y="223"/>
                </a:lnTo>
                <a:lnTo>
                  <a:pt x="276" y="223"/>
                </a:lnTo>
                <a:lnTo>
                  <a:pt x="13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9" name="Freeform 46">
            <a:extLst>
              <a:ext uri="{FF2B5EF4-FFF2-40B4-BE49-F238E27FC236}">
                <a16:creationId xmlns="" xmlns:a16="http://schemas.microsoft.com/office/drawing/2014/main" id="{EC150ADD-B3C4-4C61-AF7D-384B582274E6}"/>
              </a:ext>
            </a:extLst>
          </p:cNvPr>
          <p:cNvSpPr>
            <a:spLocks/>
          </p:cNvSpPr>
          <p:nvPr/>
        </p:nvSpPr>
        <p:spPr bwMode="auto">
          <a:xfrm>
            <a:off x="5995540" y="4376608"/>
            <a:ext cx="255626" cy="230024"/>
          </a:xfrm>
          <a:custGeom>
            <a:avLst/>
            <a:gdLst>
              <a:gd name="T0" fmla="*/ 130 w 277"/>
              <a:gd name="T1" fmla="*/ 0 h 224"/>
              <a:gd name="T2" fmla="*/ 0 w 277"/>
              <a:gd name="T3" fmla="*/ 223 h 224"/>
              <a:gd name="T4" fmla="*/ 276 w 277"/>
              <a:gd name="T5" fmla="*/ 223 h 224"/>
              <a:gd name="T6" fmla="*/ 130 w 277"/>
              <a:gd name="T7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7" h="224">
                <a:moveTo>
                  <a:pt x="130" y="0"/>
                </a:moveTo>
                <a:lnTo>
                  <a:pt x="0" y="223"/>
                </a:lnTo>
                <a:lnTo>
                  <a:pt x="276" y="223"/>
                </a:lnTo>
                <a:lnTo>
                  <a:pt x="130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0" name="Freeform 47">
            <a:extLst>
              <a:ext uri="{FF2B5EF4-FFF2-40B4-BE49-F238E27FC236}">
                <a16:creationId xmlns="" xmlns:a16="http://schemas.microsoft.com/office/drawing/2014/main" id="{5BF32482-BD28-42C5-AC4D-271C1BB9C84D}"/>
              </a:ext>
            </a:extLst>
          </p:cNvPr>
          <p:cNvSpPr>
            <a:spLocks/>
          </p:cNvSpPr>
          <p:nvPr/>
        </p:nvSpPr>
        <p:spPr bwMode="auto">
          <a:xfrm>
            <a:off x="7729551" y="2707909"/>
            <a:ext cx="255626" cy="230024"/>
          </a:xfrm>
          <a:custGeom>
            <a:avLst/>
            <a:gdLst>
              <a:gd name="T0" fmla="*/ 130 w 277"/>
              <a:gd name="T1" fmla="*/ 0 h 224"/>
              <a:gd name="T2" fmla="*/ 0 w 277"/>
              <a:gd name="T3" fmla="*/ 223 h 224"/>
              <a:gd name="T4" fmla="*/ 276 w 277"/>
              <a:gd name="T5" fmla="*/ 223 h 224"/>
              <a:gd name="T6" fmla="*/ 130 w 277"/>
              <a:gd name="T7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7" h="224">
                <a:moveTo>
                  <a:pt x="130" y="0"/>
                </a:moveTo>
                <a:lnTo>
                  <a:pt x="0" y="223"/>
                </a:lnTo>
                <a:lnTo>
                  <a:pt x="276" y="223"/>
                </a:lnTo>
                <a:lnTo>
                  <a:pt x="13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1" name="Freeform 48">
            <a:extLst>
              <a:ext uri="{FF2B5EF4-FFF2-40B4-BE49-F238E27FC236}">
                <a16:creationId xmlns="" xmlns:a16="http://schemas.microsoft.com/office/drawing/2014/main" id="{904D62C2-0BB7-4538-9330-FF3B16C71CB7}"/>
              </a:ext>
            </a:extLst>
          </p:cNvPr>
          <p:cNvSpPr>
            <a:spLocks/>
          </p:cNvSpPr>
          <p:nvPr/>
        </p:nvSpPr>
        <p:spPr bwMode="auto">
          <a:xfrm>
            <a:off x="7729551" y="2707909"/>
            <a:ext cx="255626" cy="230024"/>
          </a:xfrm>
          <a:custGeom>
            <a:avLst/>
            <a:gdLst>
              <a:gd name="T0" fmla="*/ 130 w 277"/>
              <a:gd name="T1" fmla="*/ 0 h 224"/>
              <a:gd name="T2" fmla="*/ 0 w 277"/>
              <a:gd name="T3" fmla="*/ 223 h 224"/>
              <a:gd name="T4" fmla="*/ 276 w 277"/>
              <a:gd name="T5" fmla="*/ 223 h 224"/>
              <a:gd name="T6" fmla="*/ 130 w 277"/>
              <a:gd name="T7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7" h="224">
                <a:moveTo>
                  <a:pt x="130" y="0"/>
                </a:moveTo>
                <a:lnTo>
                  <a:pt x="0" y="223"/>
                </a:lnTo>
                <a:lnTo>
                  <a:pt x="276" y="223"/>
                </a:lnTo>
                <a:lnTo>
                  <a:pt x="130" y="0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3" name="Freeform 50">
            <a:extLst>
              <a:ext uri="{FF2B5EF4-FFF2-40B4-BE49-F238E27FC236}">
                <a16:creationId xmlns="" xmlns:a16="http://schemas.microsoft.com/office/drawing/2014/main" id="{E4D2C2D6-E8F4-4F98-B541-443ED362B31E}"/>
              </a:ext>
            </a:extLst>
          </p:cNvPr>
          <p:cNvSpPr>
            <a:spLocks/>
          </p:cNvSpPr>
          <p:nvPr/>
        </p:nvSpPr>
        <p:spPr bwMode="auto">
          <a:xfrm>
            <a:off x="7072491" y="3156661"/>
            <a:ext cx="103358" cy="106797"/>
          </a:xfrm>
          <a:custGeom>
            <a:avLst/>
            <a:gdLst>
              <a:gd name="T0" fmla="*/ 111 w 112"/>
              <a:gd name="T1" fmla="*/ 52 h 104"/>
              <a:gd name="T2" fmla="*/ 106 w 112"/>
              <a:gd name="T3" fmla="*/ 74 h 104"/>
              <a:gd name="T4" fmla="*/ 94 w 112"/>
              <a:gd name="T5" fmla="*/ 91 h 104"/>
              <a:gd name="T6" fmla="*/ 75 w 112"/>
              <a:gd name="T7" fmla="*/ 103 h 104"/>
              <a:gd name="T8" fmla="*/ 46 w 112"/>
              <a:gd name="T9" fmla="*/ 102 h 104"/>
              <a:gd name="T10" fmla="*/ 24 w 112"/>
              <a:gd name="T11" fmla="*/ 94 h 104"/>
              <a:gd name="T12" fmla="*/ 8 w 112"/>
              <a:gd name="T13" fmla="*/ 83 h 104"/>
              <a:gd name="T14" fmla="*/ 0 w 112"/>
              <a:gd name="T15" fmla="*/ 67 h 104"/>
              <a:gd name="T16" fmla="*/ 2 w 112"/>
              <a:gd name="T17" fmla="*/ 41 h 104"/>
              <a:gd name="T18" fmla="*/ 11 w 112"/>
              <a:gd name="T19" fmla="*/ 20 h 104"/>
              <a:gd name="T20" fmla="*/ 25 w 112"/>
              <a:gd name="T21" fmla="*/ 7 h 104"/>
              <a:gd name="T22" fmla="*/ 43 w 112"/>
              <a:gd name="T23" fmla="*/ 0 h 104"/>
              <a:gd name="T24" fmla="*/ 70 w 112"/>
              <a:gd name="T25" fmla="*/ 3 h 104"/>
              <a:gd name="T26" fmla="*/ 90 w 112"/>
              <a:gd name="T27" fmla="*/ 12 h 104"/>
              <a:gd name="T28" fmla="*/ 104 w 112"/>
              <a:gd name="T29" fmla="*/ 27 h 104"/>
              <a:gd name="T30" fmla="*/ 110 w 112"/>
              <a:gd name="T31" fmla="*/ 45 h 104"/>
              <a:gd name="T32" fmla="*/ 111 w 112"/>
              <a:gd name="T33" fmla="*/ 5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111" y="52"/>
                </a:moveTo>
                <a:lnTo>
                  <a:pt x="106" y="74"/>
                </a:lnTo>
                <a:lnTo>
                  <a:pt x="94" y="91"/>
                </a:lnTo>
                <a:lnTo>
                  <a:pt x="75" y="103"/>
                </a:lnTo>
                <a:lnTo>
                  <a:pt x="46" y="102"/>
                </a:lnTo>
                <a:lnTo>
                  <a:pt x="24" y="94"/>
                </a:lnTo>
                <a:lnTo>
                  <a:pt x="8" y="83"/>
                </a:lnTo>
                <a:lnTo>
                  <a:pt x="0" y="67"/>
                </a:lnTo>
                <a:lnTo>
                  <a:pt x="2" y="41"/>
                </a:lnTo>
                <a:lnTo>
                  <a:pt x="11" y="20"/>
                </a:lnTo>
                <a:lnTo>
                  <a:pt x="25" y="7"/>
                </a:lnTo>
                <a:lnTo>
                  <a:pt x="43" y="0"/>
                </a:lnTo>
                <a:lnTo>
                  <a:pt x="70" y="3"/>
                </a:lnTo>
                <a:lnTo>
                  <a:pt x="90" y="12"/>
                </a:lnTo>
                <a:lnTo>
                  <a:pt x="104" y="27"/>
                </a:lnTo>
                <a:lnTo>
                  <a:pt x="110" y="45"/>
                </a:lnTo>
                <a:lnTo>
                  <a:pt x="111" y="52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4" name="Freeform 51">
            <a:extLst>
              <a:ext uri="{FF2B5EF4-FFF2-40B4-BE49-F238E27FC236}">
                <a16:creationId xmlns="" xmlns:a16="http://schemas.microsoft.com/office/drawing/2014/main" id="{6DDFD4D2-7E4B-4404-833D-40C197E4EEFD}"/>
              </a:ext>
            </a:extLst>
          </p:cNvPr>
          <p:cNvSpPr>
            <a:spLocks/>
          </p:cNvSpPr>
          <p:nvPr/>
        </p:nvSpPr>
        <p:spPr bwMode="auto">
          <a:xfrm>
            <a:off x="6944217" y="3542772"/>
            <a:ext cx="103358" cy="106797"/>
          </a:xfrm>
          <a:custGeom>
            <a:avLst/>
            <a:gdLst>
              <a:gd name="T0" fmla="*/ 43 w 112"/>
              <a:gd name="T1" fmla="*/ 0 h 104"/>
              <a:gd name="T2" fmla="*/ 25 w 112"/>
              <a:gd name="T3" fmla="*/ 7 h 104"/>
              <a:gd name="T4" fmla="*/ 11 w 112"/>
              <a:gd name="T5" fmla="*/ 20 h 104"/>
              <a:gd name="T6" fmla="*/ 2 w 112"/>
              <a:gd name="T7" fmla="*/ 41 h 104"/>
              <a:gd name="T8" fmla="*/ 0 w 112"/>
              <a:gd name="T9" fmla="*/ 67 h 104"/>
              <a:gd name="T10" fmla="*/ 8 w 112"/>
              <a:gd name="T11" fmla="*/ 83 h 104"/>
              <a:gd name="T12" fmla="*/ 24 w 112"/>
              <a:gd name="T13" fmla="*/ 94 h 104"/>
              <a:gd name="T14" fmla="*/ 46 w 112"/>
              <a:gd name="T15" fmla="*/ 102 h 104"/>
              <a:gd name="T16" fmla="*/ 75 w 112"/>
              <a:gd name="T17" fmla="*/ 103 h 104"/>
              <a:gd name="T18" fmla="*/ 94 w 112"/>
              <a:gd name="T19" fmla="*/ 91 h 104"/>
              <a:gd name="T20" fmla="*/ 106 w 112"/>
              <a:gd name="T21" fmla="*/ 74 h 104"/>
              <a:gd name="T22" fmla="*/ 111 w 112"/>
              <a:gd name="T23" fmla="*/ 52 h 104"/>
              <a:gd name="T24" fmla="*/ 110 w 112"/>
              <a:gd name="T25" fmla="*/ 45 h 104"/>
              <a:gd name="T26" fmla="*/ 104 w 112"/>
              <a:gd name="T27" fmla="*/ 27 h 104"/>
              <a:gd name="T28" fmla="*/ 90 w 112"/>
              <a:gd name="T29" fmla="*/ 12 h 104"/>
              <a:gd name="T30" fmla="*/ 70 w 112"/>
              <a:gd name="T31" fmla="*/ 3 h 104"/>
              <a:gd name="T32" fmla="*/ 43 w 112"/>
              <a:gd name="T33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43" y="0"/>
                </a:moveTo>
                <a:lnTo>
                  <a:pt x="25" y="7"/>
                </a:lnTo>
                <a:lnTo>
                  <a:pt x="11" y="20"/>
                </a:lnTo>
                <a:lnTo>
                  <a:pt x="2" y="41"/>
                </a:lnTo>
                <a:lnTo>
                  <a:pt x="0" y="67"/>
                </a:lnTo>
                <a:lnTo>
                  <a:pt x="8" y="83"/>
                </a:lnTo>
                <a:lnTo>
                  <a:pt x="24" y="94"/>
                </a:lnTo>
                <a:lnTo>
                  <a:pt x="46" y="102"/>
                </a:lnTo>
                <a:lnTo>
                  <a:pt x="75" y="103"/>
                </a:lnTo>
                <a:lnTo>
                  <a:pt x="94" y="91"/>
                </a:lnTo>
                <a:lnTo>
                  <a:pt x="106" y="74"/>
                </a:lnTo>
                <a:lnTo>
                  <a:pt x="111" y="52"/>
                </a:lnTo>
                <a:lnTo>
                  <a:pt x="110" y="45"/>
                </a:lnTo>
                <a:lnTo>
                  <a:pt x="104" y="27"/>
                </a:lnTo>
                <a:lnTo>
                  <a:pt x="90" y="12"/>
                </a:lnTo>
                <a:lnTo>
                  <a:pt x="70" y="3"/>
                </a:lnTo>
                <a:lnTo>
                  <a:pt x="4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5" name="Freeform 52">
            <a:extLst>
              <a:ext uri="{FF2B5EF4-FFF2-40B4-BE49-F238E27FC236}">
                <a16:creationId xmlns="" xmlns:a16="http://schemas.microsoft.com/office/drawing/2014/main" id="{8004D848-8ED9-4CEE-AA1E-25DABE15C0C3}"/>
              </a:ext>
            </a:extLst>
          </p:cNvPr>
          <p:cNvSpPr>
            <a:spLocks/>
          </p:cNvSpPr>
          <p:nvPr/>
        </p:nvSpPr>
        <p:spPr bwMode="auto">
          <a:xfrm>
            <a:off x="6944217" y="3542772"/>
            <a:ext cx="103358" cy="106797"/>
          </a:xfrm>
          <a:custGeom>
            <a:avLst/>
            <a:gdLst>
              <a:gd name="T0" fmla="*/ 111 w 112"/>
              <a:gd name="T1" fmla="*/ 52 h 104"/>
              <a:gd name="T2" fmla="*/ 106 w 112"/>
              <a:gd name="T3" fmla="*/ 74 h 104"/>
              <a:gd name="T4" fmla="*/ 94 w 112"/>
              <a:gd name="T5" fmla="*/ 91 h 104"/>
              <a:gd name="T6" fmla="*/ 75 w 112"/>
              <a:gd name="T7" fmla="*/ 103 h 104"/>
              <a:gd name="T8" fmla="*/ 46 w 112"/>
              <a:gd name="T9" fmla="*/ 102 h 104"/>
              <a:gd name="T10" fmla="*/ 24 w 112"/>
              <a:gd name="T11" fmla="*/ 94 h 104"/>
              <a:gd name="T12" fmla="*/ 8 w 112"/>
              <a:gd name="T13" fmla="*/ 83 h 104"/>
              <a:gd name="T14" fmla="*/ 0 w 112"/>
              <a:gd name="T15" fmla="*/ 67 h 104"/>
              <a:gd name="T16" fmla="*/ 2 w 112"/>
              <a:gd name="T17" fmla="*/ 41 h 104"/>
              <a:gd name="T18" fmla="*/ 11 w 112"/>
              <a:gd name="T19" fmla="*/ 20 h 104"/>
              <a:gd name="T20" fmla="*/ 25 w 112"/>
              <a:gd name="T21" fmla="*/ 7 h 104"/>
              <a:gd name="T22" fmla="*/ 43 w 112"/>
              <a:gd name="T23" fmla="*/ 0 h 104"/>
              <a:gd name="T24" fmla="*/ 70 w 112"/>
              <a:gd name="T25" fmla="*/ 3 h 104"/>
              <a:gd name="T26" fmla="*/ 90 w 112"/>
              <a:gd name="T27" fmla="*/ 12 h 104"/>
              <a:gd name="T28" fmla="*/ 104 w 112"/>
              <a:gd name="T29" fmla="*/ 27 h 104"/>
              <a:gd name="T30" fmla="*/ 110 w 112"/>
              <a:gd name="T31" fmla="*/ 45 h 104"/>
              <a:gd name="T32" fmla="*/ 111 w 112"/>
              <a:gd name="T33" fmla="*/ 5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111" y="52"/>
                </a:moveTo>
                <a:lnTo>
                  <a:pt x="106" y="74"/>
                </a:lnTo>
                <a:lnTo>
                  <a:pt x="94" y="91"/>
                </a:lnTo>
                <a:lnTo>
                  <a:pt x="75" y="103"/>
                </a:lnTo>
                <a:lnTo>
                  <a:pt x="46" y="102"/>
                </a:lnTo>
                <a:lnTo>
                  <a:pt x="24" y="94"/>
                </a:lnTo>
                <a:lnTo>
                  <a:pt x="8" y="83"/>
                </a:lnTo>
                <a:lnTo>
                  <a:pt x="0" y="67"/>
                </a:lnTo>
                <a:lnTo>
                  <a:pt x="2" y="41"/>
                </a:lnTo>
                <a:lnTo>
                  <a:pt x="11" y="20"/>
                </a:lnTo>
                <a:lnTo>
                  <a:pt x="25" y="7"/>
                </a:lnTo>
                <a:lnTo>
                  <a:pt x="43" y="0"/>
                </a:lnTo>
                <a:lnTo>
                  <a:pt x="70" y="3"/>
                </a:lnTo>
                <a:lnTo>
                  <a:pt x="90" y="12"/>
                </a:lnTo>
                <a:lnTo>
                  <a:pt x="104" y="27"/>
                </a:lnTo>
                <a:lnTo>
                  <a:pt x="110" y="45"/>
                </a:lnTo>
                <a:lnTo>
                  <a:pt x="111" y="52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6" name="Freeform 53">
            <a:extLst>
              <a:ext uri="{FF2B5EF4-FFF2-40B4-BE49-F238E27FC236}">
                <a16:creationId xmlns="" xmlns:a16="http://schemas.microsoft.com/office/drawing/2014/main" id="{0C001B65-24EB-4241-919A-CF50D5BC932D}"/>
              </a:ext>
            </a:extLst>
          </p:cNvPr>
          <p:cNvSpPr>
            <a:spLocks/>
          </p:cNvSpPr>
          <p:nvPr/>
        </p:nvSpPr>
        <p:spPr bwMode="auto">
          <a:xfrm>
            <a:off x="4064965" y="3156661"/>
            <a:ext cx="103358" cy="106797"/>
          </a:xfrm>
          <a:custGeom>
            <a:avLst/>
            <a:gdLst>
              <a:gd name="T0" fmla="*/ 43 w 112"/>
              <a:gd name="T1" fmla="*/ 0 h 104"/>
              <a:gd name="T2" fmla="*/ 25 w 112"/>
              <a:gd name="T3" fmla="*/ 7 h 104"/>
              <a:gd name="T4" fmla="*/ 11 w 112"/>
              <a:gd name="T5" fmla="*/ 20 h 104"/>
              <a:gd name="T6" fmla="*/ 2 w 112"/>
              <a:gd name="T7" fmla="*/ 41 h 104"/>
              <a:gd name="T8" fmla="*/ 0 w 112"/>
              <a:gd name="T9" fmla="*/ 67 h 104"/>
              <a:gd name="T10" fmla="*/ 8 w 112"/>
              <a:gd name="T11" fmla="*/ 83 h 104"/>
              <a:gd name="T12" fmla="*/ 24 w 112"/>
              <a:gd name="T13" fmla="*/ 94 h 104"/>
              <a:gd name="T14" fmla="*/ 46 w 112"/>
              <a:gd name="T15" fmla="*/ 102 h 104"/>
              <a:gd name="T16" fmla="*/ 75 w 112"/>
              <a:gd name="T17" fmla="*/ 103 h 104"/>
              <a:gd name="T18" fmla="*/ 94 w 112"/>
              <a:gd name="T19" fmla="*/ 91 h 104"/>
              <a:gd name="T20" fmla="*/ 106 w 112"/>
              <a:gd name="T21" fmla="*/ 74 h 104"/>
              <a:gd name="T22" fmla="*/ 111 w 112"/>
              <a:gd name="T23" fmla="*/ 52 h 104"/>
              <a:gd name="T24" fmla="*/ 110 w 112"/>
              <a:gd name="T25" fmla="*/ 45 h 104"/>
              <a:gd name="T26" fmla="*/ 104 w 112"/>
              <a:gd name="T27" fmla="*/ 27 h 104"/>
              <a:gd name="T28" fmla="*/ 90 w 112"/>
              <a:gd name="T29" fmla="*/ 12 h 104"/>
              <a:gd name="T30" fmla="*/ 70 w 112"/>
              <a:gd name="T31" fmla="*/ 3 h 104"/>
              <a:gd name="T32" fmla="*/ 43 w 112"/>
              <a:gd name="T33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43" y="0"/>
                </a:moveTo>
                <a:lnTo>
                  <a:pt x="25" y="7"/>
                </a:lnTo>
                <a:lnTo>
                  <a:pt x="11" y="20"/>
                </a:lnTo>
                <a:lnTo>
                  <a:pt x="2" y="41"/>
                </a:lnTo>
                <a:lnTo>
                  <a:pt x="0" y="67"/>
                </a:lnTo>
                <a:lnTo>
                  <a:pt x="8" y="83"/>
                </a:lnTo>
                <a:lnTo>
                  <a:pt x="24" y="94"/>
                </a:lnTo>
                <a:lnTo>
                  <a:pt x="46" y="102"/>
                </a:lnTo>
                <a:lnTo>
                  <a:pt x="75" y="103"/>
                </a:lnTo>
                <a:lnTo>
                  <a:pt x="94" y="91"/>
                </a:lnTo>
                <a:lnTo>
                  <a:pt x="106" y="74"/>
                </a:lnTo>
                <a:lnTo>
                  <a:pt x="111" y="52"/>
                </a:lnTo>
                <a:lnTo>
                  <a:pt x="110" y="45"/>
                </a:lnTo>
                <a:lnTo>
                  <a:pt x="104" y="27"/>
                </a:lnTo>
                <a:lnTo>
                  <a:pt x="90" y="12"/>
                </a:lnTo>
                <a:lnTo>
                  <a:pt x="70" y="3"/>
                </a:lnTo>
                <a:lnTo>
                  <a:pt x="4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7" name="Freeform 54">
            <a:extLst>
              <a:ext uri="{FF2B5EF4-FFF2-40B4-BE49-F238E27FC236}">
                <a16:creationId xmlns="" xmlns:a16="http://schemas.microsoft.com/office/drawing/2014/main" id="{783BAE83-333C-4AF2-8349-91BA1E2A300D}"/>
              </a:ext>
            </a:extLst>
          </p:cNvPr>
          <p:cNvSpPr>
            <a:spLocks/>
          </p:cNvSpPr>
          <p:nvPr/>
        </p:nvSpPr>
        <p:spPr bwMode="auto">
          <a:xfrm>
            <a:off x="4064965" y="3156661"/>
            <a:ext cx="103358" cy="106797"/>
          </a:xfrm>
          <a:custGeom>
            <a:avLst/>
            <a:gdLst>
              <a:gd name="T0" fmla="*/ 111 w 112"/>
              <a:gd name="T1" fmla="*/ 52 h 104"/>
              <a:gd name="T2" fmla="*/ 106 w 112"/>
              <a:gd name="T3" fmla="*/ 74 h 104"/>
              <a:gd name="T4" fmla="*/ 94 w 112"/>
              <a:gd name="T5" fmla="*/ 91 h 104"/>
              <a:gd name="T6" fmla="*/ 75 w 112"/>
              <a:gd name="T7" fmla="*/ 103 h 104"/>
              <a:gd name="T8" fmla="*/ 46 w 112"/>
              <a:gd name="T9" fmla="*/ 102 h 104"/>
              <a:gd name="T10" fmla="*/ 24 w 112"/>
              <a:gd name="T11" fmla="*/ 94 h 104"/>
              <a:gd name="T12" fmla="*/ 8 w 112"/>
              <a:gd name="T13" fmla="*/ 83 h 104"/>
              <a:gd name="T14" fmla="*/ 0 w 112"/>
              <a:gd name="T15" fmla="*/ 67 h 104"/>
              <a:gd name="T16" fmla="*/ 2 w 112"/>
              <a:gd name="T17" fmla="*/ 41 h 104"/>
              <a:gd name="T18" fmla="*/ 11 w 112"/>
              <a:gd name="T19" fmla="*/ 20 h 104"/>
              <a:gd name="T20" fmla="*/ 25 w 112"/>
              <a:gd name="T21" fmla="*/ 7 h 104"/>
              <a:gd name="T22" fmla="*/ 43 w 112"/>
              <a:gd name="T23" fmla="*/ 0 h 104"/>
              <a:gd name="T24" fmla="*/ 70 w 112"/>
              <a:gd name="T25" fmla="*/ 3 h 104"/>
              <a:gd name="T26" fmla="*/ 90 w 112"/>
              <a:gd name="T27" fmla="*/ 12 h 104"/>
              <a:gd name="T28" fmla="*/ 104 w 112"/>
              <a:gd name="T29" fmla="*/ 27 h 104"/>
              <a:gd name="T30" fmla="*/ 110 w 112"/>
              <a:gd name="T31" fmla="*/ 45 h 104"/>
              <a:gd name="T32" fmla="*/ 111 w 112"/>
              <a:gd name="T33" fmla="*/ 5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111" y="52"/>
                </a:moveTo>
                <a:lnTo>
                  <a:pt x="106" y="74"/>
                </a:lnTo>
                <a:lnTo>
                  <a:pt x="94" y="91"/>
                </a:lnTo>
                <a:lnTo>
                  <a:pt x="75" y="103"/>
                </a:lnTo>
                <a:lnTo>
                  <a:pt x="46" y="102"/>
                </a:lnTo>
                <a:lnTo>
                  <a:pt x="24" y="94"/>
                </a:lnTo>
                <a:lnTo>
                  <a:pt x="8" y="83"/>
                </a:lnTo>
                <a:lnTo>
                  <a:pt x="0" y="67"/>
                </a:lnTo>
                <a:lnTo>
                  <a:pt x="2" y="41"/>
                </a:lnTo>
                <a:lnTo>
                  <a:pt x="11" y="20"/>
                </a:lnTo>
                <a:lnTo>
                  <a:pt x="25" y="7"/>
                </a:lnTo>
                <a:lnTo>
                  <a:pt x="43" y="0"/>
                </a:lnTo>
                <a:lnTo>
                  <a:pt x="70" y="3"/>
                </a:lnTo>
                <a:lnTo>
                  <a:pt x="90" y="12"/>
                </a:lnTo>
                <a:lnTo>
                  <a:pt x="104" y="27"/>
                </a:lnTo>
                <a:lnTo>
                  <a:pt x="110" y="45"/>
                </a:lnTo>
                <a:lnTo>
                  <a:pt x="111" y="52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8" name="Freeform 55">
            <a:extLst>
              <a:ext uri="{FF2B5EF4-FFF2-40B4-BE49-F238E27FC236}">
                <a16:creationId xmlns="" xmlns:a16="http://schemas.microsoft.com/office/drawing/2014/main" id="{8C848027-F929-4987-984A-677BAB6D6DAE}"/>
              </a:ext>
            </a:extLst>
          </p:cNvPr>
          <p:cNvSpPr>
            <a:spLocks/>
          </p:cNvSpPr>
          <p:nvPr/>
        </p:nvSpPr>
        <p:spPr bwMode="auto">
          <a:xfrm>
            <a:off x="3828718" y="3448298"/>
            <a:ext cx="103358" cy="106797"/>
          </a:xfrm>
          <a:custGeom>
            <a:avLst/>
            <a:gdLst>
              <a:gd name="T0" fmla="*/ 43 w 112"/>
              <a:gd name="T1" fmla="*/ 0 h 104"/>
              <a:gd name="T2" fmla="*/ 25 w 112"/>
              <a:gd name="T3" fmla="*/ 7 h 104"/>
              <a:gd name="T4" fmla="*/ 11 w 112"/>
              <a:gd name="T5" fmla="*/ 20 h 104"/>
              <a:gd name="T6" fmla="*/ 2 w 112"/>
              <a:gd name="T7" fmla="*/ 41 h 104"/>
              <a:gd name="T8" fmla="*/ 0 w 112"/>
              <a:gd name="T9" fmla="*/ 67 h 104"/>
              <a:gd name="T10" fmla="*/ 8 w 112"/>
              <a:gd name="T11" fmla="*/ 83 h 104"/>
              <a:gd name="T12" fmla="*/ 24 w 112"/>
              <a:gd name="T13" fmla="*/ 94 h 104"/>
              <a:gd name="T14" fmla="*/ 46 w 112"/>
              <a:gd name="T15" fmla="*/ 102 h 104"/>
              <a:gd name="T16" fmla="*/ 75 w 112"/>
              <a:gd name="T17" fmla="*/ 103 h 104"/>
              <a:gd name="T18" fmla="*/ 94 w 112"/>
              <a:gd name="T19" fmla="*/ 91 h 104"/>
              <a:gd name="T20" fmla="*/ 106 w 112"/>
              <a:gd name="T21" fmla="*/ 74 h 104"/>
              <a:gd name="T22" fmla="*/ 111 w 112"/>
              <a:gd name="T23" fmla="*/ 52 h 104"/>
              <a:gd name="T24" fmla="*/ 110 w 112"/>
              <a:gd name="T25" fmla="*/ 45 h 104"/>
              <a:gd name="T26" fmla="*/ 104 w 112"/>
              <a:gd name="T27" fmla="*/ 27 h 104"/>
              <a:gd name="T28" fmla="*/ 90 w 112"/>
              <a:gd name="T29" fmla="*/ 12 h 104"/>
              <a:gd name="T30" fmla="*/ 70 w 112"/>
              <a:gd name="T31" fmla="*/ 3 h 104"/>
              <a:gd name="T32" fmla="*/ 43 w 112"/>
              <a:gd name="T33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43" y="0"/>
                </a:moveTo>
                <a:lnTo>
                  <a:pt x="25" y="7"/>
                </a:lnTo>
                <a:lnTo>
                  <a:pt x="11" y="20"/>
                </a:lnTo>
                <a:lnTo>
                  <a:pt x="2" y="41"/>
                </a:lnTo>
                <a:lnTo>
                  <a:pt x="0" y="67"/>
                </a:lnTo>
                <a:lnTo>
                  <a:pt x="8" y="83"/>
                </a:lnTo>
                <a:lnTo>
                  <a:pt x="24" y="94"/>
                </a:lnTo>
                <a:lnTo>
                  <a:pt x="46" y="102"/>
                </a:lnTo>
                <a:lnTo>
                  <a:pt x="75" y="103"/>
                </a:lnTo>
                <a:lnTo>
                  <a:pt x="94" y="91"/>
                </a:lnTo>
                <a:lnTo>
                  <a:pt x="106" y="74"/>
                </a:lnTo>
                <a:lnTo>
                  <a:pt x="111" y="52"/>
                </a:lnTo>
                <a:lnTo>
                  <a:pt x="110" y="45"/>
                </a:lnTo>
                <a:lnTo>
                  <a:pt x="104" y="27"/>
                </a:lnTo>
                <a:lnTo>
                  <a:pt x="90" y="12"/>
                </a:lnTo>
                <a:lnTo>
                  <a:pt x="70" y="3"/>
                </a:lnTo>
                <a:lnTo>
                  <a:pt x="4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9" name="Freeform 56">
            <a:extLst>
              <a:ext uri="{FF2B5EF4-FFF2-40B4-BE49-F238E27FC236}">
                <a16:creationId xmlns="" xmlns:a16="http://schemas.microsoft.com/office/drawing/2014/main" id="{9729C735-51D7-4A46-BB66-874D862E0E75}"/>
              </a:ext>
            </a:extLst>
          </p:cNvPr>
          <p:cNvSpPr>
            <a:spLocks/>
          </p:cNvSpPr>
          <p:nvPr/>
        </p:nvSpPr>
        <p:spPr bwMode="auto">
          <a:xfrm>
            <a:off x="3828718" y="3448298"/>
            <a:ext cx="103358" cy="106797"/>
          </a:xfrm>
          <a:custGeom>
            <a:avLst/>
            <a:gdLst>
              <a:gd name="T0" fmla="*/ 111 w 112"/>
              <a:gd name="T1" fmla="*/ 52 h 104"/>
              <a:gd name="T2" fmla="*/ 106 w 112"/>
              <a:gd name="T3" fmla="*/ 74 h 104"/>
              <a:gd name="T4" fmla="*/ 94 w 112"/>
              <a:gd name="T5" fmla="*/ 91 h 104"/>
              <a:gd name="T6" fmla="*/ 75 w 112"/>
              <a:gd name="T7" fmla="*/ 103 h 104"/>
              <a:gd name="T8" fmla="*/ 46 w 112"/>
              <a:gd name="T9" fmla="*/ 102 h 104"/>
              <a:gd name="T10" fmla="*/ 24 w 112"/>
              <a:gd name="T11" fmla="*/ 94 h 104"/>
              <a:gd name="T12" fmla="*/ 8 w 112"/>
              <a:gd name="T13" fmla="*/ 83 h 104"/>
              <a:gd name="T14" fmla="*/ 0 w 112"/>
              <a:gd name="T15" fmla="*/ 67 h 104"/>
              <a:gd name="T16" fmla="*/ 2 w 112"/>
              <a:gd name="T17" fmla="*/ 41 h 104"/>
              <a:gd name="T18" fmla="*/ 11 w 112"/>
              <a:gd name="T19" fmla="*/ 20 h 104"/>
              <a:gd name="T20" fmla="*/ 25 w 112"/>
              <a:gd name="T21" fmla="*/ 7 h 104"/>
              <a:gd name="T22" fmla="*/ 43 w 112"/>
              <a:gd name="T23" fmla="*/ 0 h 104"/>
              <a:gd name="T24" fmla="*/ 70 w 112"/>
              <a:gd name="T25" fmla="*/ 3 h 104"/>
              <a:gd name="T26" fmla="*/ 90 w 112"/>
              <a:gd name="T27" fmla="*/ 12 h 104"/>
              <a:gd name="T28" fmla="*/ 104 w 112"/>
              <a:gd name="T29" fmla="*/ 27 h 104"/>
              <a:gd name="T30" fmla="*/ 110 w 112"/>
              <a:gd name="T31" fmla="*/ 45 h 104"/>
              <a:gd name="T32" fmla="*/ 111 w 112"/>
              <a:gd name="T33" fmla="*/ 5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111" y="52"/>
                </a:moveTo>
                <a:lnTo>
                  <a:pt x="106" y="74"/>
                </a:lnTo>
                <a:lnTo>
                  <a:pt x="94" y="91"/>
                </a:lnTo>
                <a:lnTo>
                  <a:pt x="75" y="103"/>
                </a:lnTo>
                <a:lnTo>
                  <a:pt x="46" y="102"/>
                </a:lnTo>
                <a:lnTo>
                  <a:pt x="24" y="94"/>
                </a:lnTo>
                <a:lnTo>
                  <a:pt x="8" y="83"/>
                </a:lnTo>
                <a:lnTo>
                  <a:pt x="0" y="67"/>
                </a:lnTo>
                <a:lnTo>
                  <a:pt x="2" y="41"/>
                </a:lnTo>
                <a:lnTo>
                  <a:pt x="11" y="20"/>
                </a:lnTo>
                <a:lnTo>
                  <a:pt x="25" y="7"/>
                </a:lnTo>
                <a:lnTo>
                  <a:pt x="43" y="0"/>
                </a:lnTo>
                <a:lnTo>
                  <a:pt x="70" y="3"/>
                </a:lnTo>
                <a:lnTo>
                  <a:pt x="90" y="12"/>
                </a:lnTo>
                <a:lnTo>
                  <a:pt x="104" y="27"/>
                </a:lnTo>
                <a:lnTo>
                  <a:pt x="110" y="45"/>
                </a:lnTo>
                <a:lnTo>
                  <a:pt x="111" y="52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60" name="Freeform 57">
            <a:extLst>
              <a:ext uri="{FF2B5EF4-FFF2-40B4-BE49-F238E27FC236}">
                <a16:creationId xmlns="" xmlns:a16="http://schemas.microsoft.com/office/drawing/2014/main" id="{6BDB1E73-0CF5-479D-BD31-CC7AEF5896B6}"/>
              </a:ext>
            </a:extLst>
          </p:cNvPr>
          <p:cNvSpPr>
            <a:spLocks/>
          </p:cNvSpPr>
          <p:nvPr/>
        </p:nvSpPr>
        <p:spPr bwMode="auto">
          <a:xfrm>
            <a:off x="3528796" y="2629865"/>
            <a:ext cx="103358" cy="106797"/>
          </a:xfrm>
          <a:custGeom>
            <a:avLst/>
            <a:gdLst>
              <a:gd name="T0" fmla="*/ 43 w 112"/>
              <a:gd name="T1" fmla="*/ 0 h 104"/>
              <a:gd name="T2" fmla="*/ 25 w 112"/>
              <a:gd name="T3" fmla="*/ 7 h 104"/>
              <a:gd name="T4" fmla="*/ 11 w 112"/>
              <a:gd name="T5" fmla="*/ 20 h 104"/>
              <a:gd name="T6" fmla="*/ 2 w 112"/>
              <a:gd name="T7" fmla="*/ 41 h 104"/>
              <a:gd name="T8" fmla="*/ 0 w 112"/>
              <a:gd name="T9" fmla="*/ 67 h 104"/>
              <a:gd name="T10" fmla="*/ 8 w 112"/>
              <a:gd name="T11" fmla="*/ 83 h 104"/>
              <a:gd name="T12" fmla="*/ 24 w 112"/>
              <a:gd name="T13" fmla="*/ 94 h 104"/>
              <a:gd name="T14" fmla="*/ 46 w 112"/>
              <a:gd name="T15" fmla="*/ 102 h 104"/>
              <a:gd name="T16" fmla="*/ 75 w 112"/>
              <a:gd name="T17" fmla="*/ 103 h 104"/>
              <a:gd name="T18" fmla="*/ 94 w 112"/>
              <a:gd name="T19" fmla="*/ 91 h 104"/>
              <a:gd name="T20" fmla="*/ 106 w 112"/>
              <a:gd name="T21" fmla="*/ 74 h 104"/>
              <a:gd name="T22" fmla="*/ 111 w 112"/>
              <a:gd name="T23" fmla="*/ 52 h 104"/>
              <a:gd name="T24" fmla="*/ 110 w 112"/>
              <a:gd name="T25" fmla="*/ 45 h 104"/>
              <a:gd name="T26" fmla="*/ 104 w 112"/>
              <a:gd name="T27" fmla="*/ 27 h 104"/>
              <a:gd name="T28" fmla="*/ 90 w 112"/>
              <a:gd name="T29" fmla="*/ 12 h 104"/>
              <a:gd name="T30" fmla="*/ 70 w 112"/>
              <a:gd name="T31" fmla="*/ 3 h 104"/>
              <a:gd name="T32" fmla="*/ 43 w 112"/>
              <a:gd name="T33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43" y="0"/>
                </a:moveTo>
                <a:lnTo>
                  <a:pt x="25" y="7"/>
                </a:lnTo>
                <a:lnTo>
                  <a:pt x="11" y="20"/>
                </a:lnTo>
                <a:lnTo>
                  <a:pt x="2" y="41"/>
                </a:lnTo>
                <a:lnTo>
                  <a:pt x="0" y="67"/>
                </a:lnTo>
                <a:lnTo>
                  <a:pt x="8" y="83"/>
                </a:lnTo>
                <a:lnTo>
                  <a:pt x="24" y="94"/>
                </a:lnTo>
                <a:lnTo>
                  <a:pt x="46" y="102"/>
                </a:lnTo>
                <a:lnTo>
                  <a:pt x="75" y="103"/>
                </a:lnTo>
                <a:lnTo>
                  <a:pt x="94" y="91"/>
                </a:lnTo>
                <a:lnTo>
                  <a:pt x="106" y="74"/>
                </a:lnTo>
                <a:lnTo>
                  <a:pt x="111" y="52"/>
                </a:lnTo>
                <a:lnTo>
                  <a:pt x="110" y="45"/>
                </a:lnTo>
                <a:lnTo>
                  <a:pt x="104" y="27"/>
                </a:lnTo>
                <a:lnTo>
                  <a:pt x="90" y="12"/>
                </a:lnTo>
                <a:lnTo>
                  <a:pt x="70" y="3"/>
                </a:lnTo>
                <a:lnTo>
                  <a:pt x="4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61" name="Freeform 58">
            <a:extLst>
              <a:ext uri="{FF2B5EF4-FFF2-40B4-BE49-F238E27FC236}">
                <a16:creationId xmlns="" xmlns:a16="http://schemas.microsoft.com/office/drawing/2014/main" id="{623D063F-3C58-4A5F-BE6C-E898A205F4EE}"/>
              </a:ext>
            </a:extLst>
          </p:cNvPr>
          <p:cNvSpPr>
            <a:spLocks/>
          </p:cNvSpPr>
          <p:nvPr/>
        </p:nvSpPr>
        <p:spPr bwMode="auto">
          <a:xfrm>
            <a:off x="3528796" y="2629865"/>
            <a:ext cx="103358" cy="106797"/>
          </a:xfrm>
          <a:custGeom>
            <a:avLst/>
            <a:gdLst>
              <a:gd name="T0" fmla="*/ 111 w 112"/>
              <a:gd name="T1" fmla="*/ 52 h 104"/>
              <a:gd name="T2" fmla="*/ 106 w 112"/>
              <a:gd name="T3" fmla="*/ 74 h 104"/>
              <a:gd name="T4" fmla="*/ 94 w 112"/>
              <a:gd name="T5" fmla="*/ 91 h 104"/>
              <a:gd name="T6" fmla="*/ 75 w 112"/>
              <a:gd name="T7" fmla="*/ 103 h 104"/>
              <a:gd name="T8" fmla="*/ 46 w 112"/>
              <a:gd name="T9" fmla="*/ 102 h 104"/>
              <a:gd name="T10" fmla="*/ 24 w 112"/>
              <a:gd name="T11" fmla="*/ 94 h 104"/>
              <a:gd name="T12" fmla="*/ 8 w 112"/>
              <a:gd name="T13" fmla="*/ 83 h 104"/>
              <a:gd name="T14" fmla="*/ 0 w 112"/>
              <a:gd name="T15" fmla="*/ 67 h 104"/>
              <a:gd name="T16" fmla="*/ 2 w 112"/>
              <a:gd name="T17" fmla="*/ 41 h 104"/>
              <a:gd name="T18" fmla="*/ 11 w 112"/>
              <a:gd name="T19" fmla="*/ 20 h 104"/>
              <a:gd name="T20" fmla="*/ 25 w 112"/>
              <a:gd name="T21" fmla="*/ 7 h 104"/>
              <a:gd name="T22" fmla="*/ 43 w 112"/>
              <a:gd name="T23" fmla="*/ 0 h 104"/>
              <a:gd name="T24" fmla="*/ 70 w 112"/>
              <a:gd name="T25" fmla="*/ 3 h 104"/>
              <a:gd name="T26" fmla="*/ 90 w 112"/>
              <a:gd name="T27" fmla="*/ 12 h 104"/>
              <a:gd name="T28" fmla="*/ 104 w 112"/>
              <a:gd name="T29" fmla="*/ 27 h 104"/>
              <a:gd name="T30" fmla="*/ 110 w 112"/>
              <a:gd name="T31" fmla="*/ 45 h 104"/>
              <a:gd name="T32" fmla="*/ 111 w 112"/>
              <a:gd name="T33" fmla="*/ 5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111" y="52"/>
                </a:moveTo>
                <a:lnTo>
                  <a:pt x="106" y="74"/>
                </a:lnTo>
                <a:lnTo>
                  <a:pt x="94" y="91"/>
                </a:lnTo>
                <a:lnTo>
                  <a:pt x="75" y="103"/>
                </a:lnTo>
                <a:lnTo>
                  <a:pt x="46" y="102"/>
                </a:lnTo>
                <a:lnTo>
                  <a:pt x="24" y="94"/>
                </a:lnTo>
                <a:lnTo>
                  <a:pt x="8" y="83"/>
                </a:lnTo>
                <a:lnTo>
                  <a:pt x="0" y="67"/>
                </a:lnTo>
                <a:lnTo>
                  <a:pt x="2" y="41"/>
                </a:lnTo>
                <a:lnTo>
                  <a:pt x="11" y="20"/>
                </a:lnTo>
                <a:lnTo>
                  <a:pt x="25" y="7"/>
                </a:lnTo>
                <a:lnTo>
                  <a:pt x="43" y="0"/>
                </a:lnTo>
                <a:lnTo>
                  <a:pt x="70" y="3"/>
                </a:lnTo>
                <a:lnTo>
                  <a:pt x="90" y="12"/>
                </a:lnTo>
                <a:lnTo>
                  <a:pt x="104" y="27"/>
                </a:lnTo>
                <a:lnTo>
                  <a:pt x="110" y="45"/>
                </a:lnTo>
                <a:lnTo>
                  <a:pt x="111" y="52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63" name="Freeform 60">
            <a:extLst>
              <a:ext uri="{FF2B5EF4-FFF2-40B4-BE49-F238E27FC236}">
                <a16:creationId xmlns="" xmlns:a16="http://schemas.microsoft.com/office/drawing/2014/main" id="{470BD00C-342D-4F94-A709-346E48784BB9}"/>
              </a:ext>
            </a:extLst>
          </p:cNvPr>
          <p:cNvSpPr>
            <a:spLocks/>
          </p:cNvSpPr>
          <p:nvPr/>
        </p:nvSpPr>
        <p:spPr bwMode="auto">
          <a:xfrm>
            <a:off x="3651534" y="3212113"/>
            <a:ext cx="103358" cy="106797"/>
          </a:xfrm>
          <a:custGeom>
            <a:avLst/>
            <a:gdLst>
              <a:gd name="T0" fmla="*/ 43 w 112"/>
              <a:gd name="T1" fmla="*/ 0 h 104"/>
              <a:gd name="T2" fmla="*/ 25 w 112"/>
              <a:gd name="T3" fmla="*/ 7 h 104"/>
              <a:gd name="T4" fmla="*/ 11 w 112"/>
              <a:gd name="T5" fmla="*/ 20 h 104"/>
              <a:gd name="T6" fmla="*/ 2 w 112"/>
              <a:gd name="T7" fmla="*/ 41 h 104"/>
              <a:gd name="T8" fmla="*/ 0 w 112"/>
              <a:gd name="T9" fmla="*/ 67 h 104"/>
              <a:gd name="T10" fmla="*/ 8 w 112"/>
              <a:gd name="T11" fmla="*/ 83 h 104"/>
              <a:gd name="T12" fmla="*/ 24 w 112"/>
              <a:gd name="T13" fmla="*/ 94 h 104"/>
              <a:gd name="T14" fmla="*/ 46 w 112"/>
              <a:gd name="T15" fmla="*/ 102 h 104"/>
              <a:gd name="T16" fmla="*/ 75 w 112"/>
              <a:gd name="T17" fmla="*/ 103 h 104"/>
              <a:gd name="T18" fmla="*/ 94 w 112"/>
              <a:gd name="T19" fmla="*/ 91 h 104"/>
              <a:gd name="T20" fmla="*/ 106 w 112"/>
              <a:gd name="T21" fmla="*/ 74 h 104"/>
              <a:gd name="T22" fmla="*/ 111 w 112"/>
              <a:gd name="T23" fmla="*/ 52 h 104"/>
              <a:gd name="T24" fmla="*/ 110 w 112"/>
              <a:gd name="T25" fmla="*/ 45 h 104"/>
              <a:gd name="T26" fmla="*/ 104 w 112"/>
              <a:gd name="T27" fmla="*/ 27 h 104"/>
              <a:gd name="T28" fmla="*/ 90 w 112"/>
              <a:gd name="T29" fmla="*/ 12 h 104"/>
              <a:gd name="T30" fmla="*/ 70 w 112"/>
              <a:gd name="T31" fmla="*/ 3 h 104"/>
              <a:gd name="T32" fmla="*/ 43 w 112"/>
              <a:gd name="T33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43" y="0"/>
                </a:moveTo>
                <a:lnTo>
                  <a:pt x="25" y="7"/>
                </a:lnTo>
                <a:lnTo>
                  <a:pt x="11" y="20"/>
                </a:lnTo>
                <a:lnTo>
                  <a:pt x="2" y="41"/>
                </a:lnTo>
                <a:lnTo>
                  <a:pt x="0" y="67"/>
                </a:lnTo>
                <a:lnTo>
                  <a:pt x="8" y="83"/>
                </a:lnTo>
                <a:lnTo>
                  <a:pt x="24" y="94"/>
                </a:lnTo>
                <a:lnTo>
                  <a:pt x="46" y="102"/>
                </a:lnTo>
                <a:lnTo>
                  <a:pt x="75" y="103"/>
                </a:lnTo>
                <a:lnTo>
                  <a:pt x="94" y="91"/>
                </a:lnTo>
                <a:lnTo>
                  <a:pt x="106" y="74"/>
                </a:lnTo>
                <a:lnTo>
                  <a:pt x="111" y="52"/>
                </a:lnTo>
                <a:lnTo>
                  <a:pt x="110" y="45"/>
                </a:lnTo>
                <a:lnTo>
                  <a:pt x="104" y="27"/>
                </a:lnTo>
                <a:lnTo>
                  <a:pt x="90" y="12"/>
                </a:lnTo>
                <a:lnTo>
                  <a:pt x="70" y="3"/>
                </a:lnTo>
                <a:lnTo>
                  <a:pt x="4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64" name="Freeform 61">
            <a:extLst>
              <a:ext uri="{FF2B5EF4-FFF2-40B4-BE49-F238E27FC236}">
                <a16:creationId xmlns="" xmlns:a16="http://schemas.microsoft.com/office/drawing/2014/main" id="{70E2D92D-0B63-4560-9B22-8EC4A0A6442F}"/>
              </a:ext>
            </a:extLst>
          </p:cNvPr>
          <p:cNvSpPr>
            <a:spLocks/>
          </p:cNvSpPr>
          <p:nvPr/>
        </p:nvSpPr>
        <p:spPr bwMode="auto">
          <a:xfrm>
            <a:off x="3651534" y="3212113"/>
            <a:ext cx="103358" cy="106797"/>
          </a:xfrm>
          <a:custGeom>
            <a:avLst/>
            <a:gdLst>
              <a:gd name="T0" fmla="*/ 111 w 112"/>
              <a:gd name="T1" fmla="*/ 52 h 104"/>
              <a:gd name="T2" fmla="*/ 106 w 112"/>
              <a:gd name="T3" fmla="*/ 74 h 104"/>
              <a:gd name="T4" fmla="*/ 94 w 112"/>
              <a:gd name="T5" fmla="*/ 91 h 104"/>
              <a:gd name="T6" fmla="*/ 75 w 112"/>
              <a:gd name="T7" fmla="*/ 103 h 104"/>
              <a:gd name="T8" fmla="*/ 46 w 112"/>
              <a:gd name="T9" fmla="*/ 102 h 104"/>
              <a:gd name="T10" fmla="*/ 24 w 112"/>
              <a:gd name="T11" fmla="*/ 94 h 104"/>
              <a:gd name="T12" fmla="*/ 8 w 112"/>
              <a:gd name="T13" fmla="*/ 83 h 104"/>
              <a:gd name="T14" fmla="*/ 0 w 112"/>
              <a:gd name="T15" fmla="*/ 67 h 104"/>
              <a:gd name="T16" fmla="*/ 2 w 112"/>
              <a:gd name="T17" fmla="*/ 41 h 104"/>
              <a:gd name="T18" fmla="*/ 11 w 112"/>
              <a:gd name="T19" fmla="*/ 20 h 104"/>
              <a:gd name="T20" fmla="*/ 25 w 112"/>
              <a:gd name="T21" fmla="*/ 7 h 104"/>
              <a:gd name="T22" fmla="*/ 43 w 112"/>
              <a:gd name="T23" fmla="*/ 0 h 104"/>
              <a:gd name="T24" fmla="*/ 70 w 112"/>
              <a:gd name="T25" fmla="*/ 3 h 104"/>
              <a:gd name="T26" fmla="*/ 90 w 112"/>
              <a:gd name="T27" fmla="*/ 12 h 104"/>
              <a:gd name="T28" fmla="*/ 104 w 112"/>
              <a:gd name="T29" fmla="*/ 27 h 104"/>
              <a:gd name="T30" fmla="*/ 110 w 112"/>
              <a:gd name="T31" fmla="*/ 45 h 104"/>
              <a:gd name="T32" fmla="*/ 111 w 112"/>
              <a:gd name="T33" fmla="*/ 5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111" y="52"/>
                </a:moveTo>
                <a:lnTo>
                  <a:pt x="106" y="74"/>
                </a:lnTo>
                <a:lnTo>
                  <a:pt x="94" y="91"/>
                </a:lnTo>
                <a:lnTo>
                  <a:pt x="75" y="103"/>
                </a:lnTo>
                <a:lnTo>
                  <a:pt x="46" y="102"/>
                </a:lnTo>
                <a:lnTo>
                  <a:pt x="24" y="94"/>
                </a:lnTo>
                <a:lnTo>
                  <a:pt x="8" y="83"/>
                </a:lnTo>
                <a:lnTo>
                  <a:pt x="0" y="67"/>
                </a:lnTo>
                <a:lnTo>
                  <a:pt x="2" y="41"/>
                </a:lnTo>
                <a:lnTo>
                  <a:pt x="11" y="20"/>
                </a:lnTo>
                <a:lnTo>
                  <a:pt x="25" y="7"/>
                </a:lnTo>
                <a:lnTo>
                  <a:pt x="43" y="0"/>
                </a:lnTo>
                <a:lnTo>
                  <a:pt x="70" y="3"/>
                </a:lnTo>
                <a:lnTo>
                  <a:pt x="90" y="12"/>
                </a:lnTo>
                <a:lnTo>
                  <a:pt x="104" y="27"/>
                </a:lnTo>
                <a:lnTo>
                  <a:pt x="110" y="45"/>
                </a:lnTo>
                <a:lnTo>
                  <a:pt x="111" y="52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65" name="Freeform 62">
            <a:extLst>
              <a:ext uri="{FF2B5EF4-FFF2-40B4-BE49-F238E27FC236}">
                <a16:creationId xmlns="" xmlns:a16="http://schemas.microsoft.com/office/drawing/2014/main" id="{BFF569A6-76B9-417D-9240-3BF52D4044E9}"/>
              </a:ext>
            </a:extLst>
          </p:cNvPr>
          <p:cNvSpPr>
            <a:spLocks/>
          </p:cNvSpPr>
          <p:nvPr/>
        </p:nvSpPr>
        <p:spPr bwMode="auto">
          <a:xfrm>
            <a:off x="3665376" y="3388738"/>
            <a:ext cx="103358" cy="106797"/>
          </a:xfrm>
          <a:custGeom>
            <a:avLst/>
            <a:gdLst>
              <a:gd name="T0" fmla="*/ 43 w 112"/>
              <a:gd name="T1" fmla="*/ 0 h 104"/>
              <a:gd name="T2" fmla="*/ 25 w 112"/>
              <a:gd name="T3" fmla="*/ 7 h 104"/>
              <a:gd name="T4" fmla="*/ 11 w 112"/>
              <a:gd name="T5" fmla="*/ 20 h 104"/>
              <a:gd name="T6" fmla="*/ 2 w 112"/>
              <a:gd name="T7" fmla="*/ 41 h 104"/>
              <a:gd name="T8" fmla="*/ 0 w 112"/>
              <a:gd name="T9" fmla="*/ 67 h 104"/>
              <a:gd name="T10" fmla="*/ 8 w 112"/>
              <a:gd name="T11" fmla="*/ 83 h 104"/>
              <a:gd name="T12" fmla="*/ 24 w 112"/>
              <a:gd name="T13" fmla="*/ 94 h 104"/>
              <a:gd name="T14" fmla="*/ 46 w 112"/>
              <a:gd name="T15" fmla="*/ 102 h 104"/>
              <a:gd name="T16" fmla="*/ 75 w 112"/>
              <a:gd name="T17" fmla="*/ 103 h 104"/>
              <a:gd name="T18" fmla="*/ 94 w 112"/>
              <a:gd name="T19" fmla="*/ 91 h 104"/>
              <a:gd name="T20" fmla="*/ 106 w 112"/>
              <a:gd name="T21" fmla="*/ 74 h 104"/>
              <a:gd name="T22" fmla="*/ 111 w 112"/>
              <a:gd name="T23" fmla="*/ 52 h 104"/>
              <a:gd name="T24" fmla="*/ 110 w 112"/>
              <a:gd name="T25" fmla="*/ 45 h 104"/>
              <a:gd name="T26" fmla="*/ 104 w 112"/>
              <a:gd name="T27" fmla="*/ 27 h 104"/>
              <a:gd name="T28" fmla="*/ 90 w 112"/>
              <a:gd name="T29" fmla="*/ 12 h 104"/>
              <a:gd name="T30" fmla="*/ 70 w 112"/>
              <a:gd name="T31" fmla="*/ 3 h 104"/>
              <a:gd name="T32" fmla="*/ 43 w 112"/>
              <a:gd name="T33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43" y="0"/>
                </a:moveTo>
                <a:lnTo>
                  <a:pt x="25" y="7"/>
                </a:lnTo>
                <a:lnTo>
                  <a:pt x="11" y="20"/>
                </a:lnTo>
                <a:lnTo>
                  <a:pt x="2" y="41"/>
                </a:lnTo>
                <a:lnTo>
                  <a:pt x="0" y="67"/>
                </a:lnTo>
                <a:lnTo>
                  <a:pt x="8" y="83"/>
                </a:lnTo>
                <a:lnTo>
                  <a:pt x="24" y="94"/>
                </a:lnTo>
                <a:lnTo>
                  <a:pt x="46" y="102"/>
                </a:lnTo>
                <a:lnTo>
                  <a:pt x="75" y="103"/>
                </a:lnTo>
                <a:lnTo>
                  <a:pt x="94" y="91"/>
                </a:lnTo>
                <a:lnTo>
                  <a:pt x="106" y="74"/>
                </a:lnTo>
                <a:lnTo>
                  <a:pt x="111" y="52"/>
                </a:lnTo>
                <a:lnTo>
                  <a:pt x="110" y="45"/>
                </a:lnTo>
                <a:lnTo>
                  <a:pt x="104" y="27"/>
                </a:lnTo>
                <a:lnTo>
                  <a:pt x="90" y="12"/>
                </a:lnTo>
                <a:lnTo>
                  <a:pt x="70" y="3"/>
                </a:lnTo>
                <a:lnTo>
                  <a:pt x="43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66" name="Freeform 63">
            <a:extLst>
              <a:ext uri="{FF2B5EF4-FFF2-40B4-BE49-F238E27FC236}">
                <a16:creationId xmlns="" xmlns:a16="http://schemas.microsoft.com/office/drawing/2014/main" id="{81FE70CB-FBE4-45E0-8D74-E2C19460EA0B}"/>
              </a:ext>
            </a:extLst>
          </p:cNvPr>
          <p:cNvSpPr>
            <a:spLocks/>
          </p:cNvSpPr>
          <p:nvPr/>
        </p:nvSpPr>
        <p:spPr bwMode="auto">
          <a:xfrm>
            <a:off x="3665376" y="3388738"/>
            <a:ext cx="103358" cy="106797"/>
          </a:xfrm>
          <a:custGeom>
            <a:avLst/>
            <a:gdLst>
              <a:gd name="T0" fmla="*/ 111 w 112"/>
              <a:gd name="T1" fmla="*/ 52 h 104"/>
              <a:gd name="T2" fmla="*/ 106 w 112"/>
              <a:gd name="T3" fmla="*/ 74 h 104"/>
              <a:gd name="T4" fmla="*/ 94 w 112"/>
              <a:gd name="T5" fmla="*/ 91 h 104"/>
              <a:gd name="T6" fmla="*/ 75 w 112"/>
              <a:gd name="T7" fmla="*/ 103 h 104"/>
              <a:gd name="T8" fmla="*/ 46 w 112"/>
              <a:gd name="T9" fmla="*/ 102 h 104"/>
              <a:gd name="T10" fmla="*/ 24 w 112"/>
              <a:gd name="T11" fmla="*/ 94 h 104"/>
              <a:gd name="T12" fmla="*/ 8 w 112"/>
              <a:gd name="T13" fmla="*/ 83 h 104"/>
              <a:gd name="T14" fmla="*/ 0 w 112"/>
              <a:gd name="T15" fmla="*/ 67 h 104"/>
              <a:gd name="T16" fmla="*/ 2 w 112"/>
              <a:gd name="T17" fmla="*/ 41 h 104"/>
              <a:gd name="T18" fmla="*/ 11 w 112"/>
              <a:gd name="T19" fmla="*/ 20 h 104"/>
              <a:gd name="T20" fmla="*/ 25 w 112"/>
              <a:gd name="T21" fmla="*/ 7 h 104"/>
              <a:gd name="T22" fmla="*/ 43 w 112"/>
              <a:gd name="T23" fmla="*/ 0 h 104"/>
              <a:gd name="T24" fmla="*/ 70 w 112"/>
              <a:gd name="T25" fmla="*/ 3 h 104"/>
              <a:gd name="T26" fmla="*/ 90 w 112"/>
              <a:gd name="T27" fmla="*/ 12 h 104"/>
              <a:gd name="T28" fmla="*/ 104 w 112"/>
              <a:gd name="T29" fmla="*/ 27 h 104"/>
              <a:gd name="T30" fmla="*/ 110 w 112"/>
              <a:gd name="T31" fmla="*/ 45 h 104"/>
              <a:gd name="T32" fmla="*/ 111 w 112"/>
              <a:gd name="T33" fmla="*/ 5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111" y="52"/>
                </a:moveTo>
                <a:lnTo>
                  <a:pt x="106" y="74"/>
                </a:lnTo>
                <a:lnTo>
                  <a:pt x="94" y="91"/>
                </a:lnTo>
                <a:lnTo>
                  <a:pt x="75" y="103"/>
                </a:lnTo>
                <a:lnTo>
                  <a:pt x="46" y="102"/>
                </a:lnTo>
                <a:lnTo>
                  <a:pt x="24" y="94"/>
                </a:lnTo>
                <a:lnTo>
                  <a:pt x="8" y="83"/>
                </a:lnTo>
                <a:lnTo>
                  <a:pt x="0" y="67"/>
                </a:lnTo>
                <a:lnTo>
                  <a:pt x="2" y="41"/>
                </a:lnTo>
                <a:lnTo>
                  <a:pt x="11" y="20"/>
                </a:lnTo>
                <a:lnTo>
                  <a:pt x="25" y="7"/>
                </a:lnTo>
                <a:lnTo>
                  <a:pt x="43" y="0"/>
                </a:lnTo>
                <a:lnTo>
                  <a:pt x="70" y="3"/>
                </a:lnTo>
                <a:lnTo>
                  <a:pt x="90" y="12"/>
                </a:lnTo>
                <a:lnTo>
                  <a:pt x="104" y="27"/>
                </a:lnTo>
                <a:lnTo>
                  <a:pt x="110" y="45"/>
                </a:lnTo>
                <a:lnTo>
                  <a:pt x="111" y="52"/>
                </a:lnTo>
                <a:close/>
              </a:path>
            </a:pathLst>
          </a:custGeom>
          <a:noFill/>
          <a:ln w="7238">
            <a:solidFill>
              <a:srgbClr val="231F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68" name="Text Box 65">
            <a:extLst>
              <a:ext uri="{FF2B5EF4-FFF2-40B4-BE49-F238E27FC236}">
                <a16:creationId xmlns="" xmlns:a16="http://schemas.microsoft.com/office/drawing/2014/main" id="{FC81DA42-9083-4A15-9226-0F8FDB328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467" y="2485074"/>
            <a:ext cx="762264" cy="22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800"/>
              </a:lnSpc>
              <a:spcAft>
                <a:spcPts val="0"/>
              </a:spcAft>
            </a:pPr>
            <a:r>
              <a:rPr lang="ru-RU" sz="10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Редстоун</a:t>
            </a:r>
            <a:endParaRPr lang="en-US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9" name="Text Box 66">
            <a:extLst>
              <a:ext uri="{FF2B5EF4-FFF2-40B4-BE49-F238E27FC236}">
                <a16:creationId xmlns="" xmlns:a16="http://schemas.microsoft.com/office/drawing/2014/main" id="{381BB109-B4A0-4EB5-AE42-E471A5983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817" y="2552848"/>
            <a:ext cx="663520" cy="21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1025"/>
              </a:lnSpc>
              <a:spcAft>
                <a:spcPts val="0"/>
              </a:spcAft>
            </a:pPr>
            <a:r>
              <a:rPr lang="ru-RU" sz="1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Удокан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0" name="Text Box 67">
            <a:extLst>
              <a:ext uri="{FF2B5EF4-FFF2-40B4-BE49-F238E27FC236}">
                <a16:creationId xmlns="" xmlns:a16="http://schemas.microsoft.com/office/drawing/2014/main" id="{9D035C61-01DB-4E04-8F3C-E3B257BD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883" y="3087859"/>
            <a:ext cx="644140" cy="16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825"/>
              </a:lnSpc>
              <a:spcAft>
                <a:spcPts val="0"/>
              </a:spcAft>
            </a:pPr>
            <a:r>
              <a:rPr lang="ru-RU" sz="1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Спар</a:t>
            </a:r>
            <a:r>
              <a:rPr lang="ru-RU" sz="1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Лейк</a:t>
            </a:r>
            <a:endParaRPr lang="en-US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1" name="Text Box 68">
            <a:extLst>
              <a:ext uri="{FF2B5EF4-FFF2-40B4-BE49-F238E27FC236}">
                <a16:creationId xmlns="" xmlns:a16="http://schemas.microsoft.com/office/drawing/2014/main" id="{9F8F2389-84AF-4EF0-91BB-A147DA338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977" y="3345609"/>
            <a:ext cx="652446" cy="36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825"/>
              </a:lnSpc>
              <a:spcAft>
                <a:spcPts val="0"/>
              </a:spcAft>
            </a:pPr>
            <a:r>
              <a:rPr lang="ru-RU" sz="10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Парадокс </a:t>
            </a:r>
            <a:r>
              <a:rPr lang="ru-RU" sz="10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Бэйсин</a:t>
            </a:r>
            <a:endParaRPr lang="en-US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2" name="Text Box 69">
            <a:extLst>
              <a:ext uri="{FF2B5EF4-FFF2-40B4-BE49-F238E27FC236}">
                <a16:creationId xmlns="" xmlns:a16="http://schemas.microsoft.com/office/drawing/2014/main" id="{3145C5DB-0A4F-457B-B473-51AC1F8EE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510" y="3579740"/>
            <a:ext cx="789949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10490" eaLnBrk="0" hangingPunct="0">
              <a:lnSpc>
                <a:spcPct val="103000"/>
              </a:lnSpc>
              <a:spcBef>
                <a:spcPts val="555"/>
              </a:spcBef>
              <a:spcAft>
                <a:spcPts val="0"/>
              </a:spcAft>
            </a:pPr>
            <a:r>
              <a:rPr lang="ru-RU" sz="1000" spc="-5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Крета</a:t>
            </a:r>
            <a:r>
              <a:rPr lang="ru-RU" sz="1000" spc="-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Магнум</a:t>
            </a:r>
            <a:endParaRPr lang="en-US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3" name="Text Box 70">
            <a:extLst>
              <a:ext uri="{FF2B5EF4-FFF2-40B4-BE49-F238E27FC236}">
                <a16:creationId xmlns="" xmlns:a16="http://schemas.microsoft.com/office/drawing/2014/main" id="{3C974466-B683-4179-81FB-6F1375997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122" y="2917137"/>
            <a:ext cx="1611760" cy="21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678180" indent="106680" eaLnBrk="0" hangingPunct="0">
              <a:lnSpc>
                <a:spcPts val="860"/>
              </a:lnSpc>
              <a:spcAft>
                <a:spcPts val="0"/>
              </a:spcAft>
            </a:pPr>
            <a:r>
              <a:rPr lang="ru-RU" sz="1000" dirty="0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Джезказган</a:t>
            </a:r>
            <a:endParaRPr lang="en-US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eaLnBrk="0" hangingPunct="0">
              <a:spcBef>
                <a:spcPts val="4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74" name="Text Box 71">
            <a:extLst>
              <a:ext uri="{FF2B5EF4-FFF2-40B4-BE49-F238E27FC236}">
                <a16:creationId xmlns="" xmlns:a16="http://schemas.microsoft.com/office/drawing/2014/main" id="{E3B2CFDC-9A85-4681-BD31-E3CB6E627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9679" y="4273919"/>
            <a:ext cx="1216299" cy="48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09550" indent="23495" eaLnBrk="0" hangingPunct="0">
              <a:lnSpc>
                <a:spcPts val="1050"/>
              </a:lnSpc>
              <a:spcAft>
                <a:spcPts val="0"/>
              </a:spcAft>
            </a:pPr>
            <a:r>
              <a:rPr lang="ru-RU" sz="10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Центрально-Африканский пояс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E6704D18-CADE-4038-A61C-889D8B055377}"/>
              </a:ext>
            </a:extLst>
          </p:cNvPr>
          <p:cNvSpPr/>
          <p:nvPr/>
        </p:nvSpPr>
        <p:spPr>
          <a:xfrm>
            <a:off x="440191" y="211536"/>
            <a:ext cx="6632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Крупнейшие проявления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стратиформной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меди </a:t>
            </a:r>
            <a:endParaRPr lang="en-ZA" sz="2000" b="1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sp>
        <p:nvSpPr>
          <p:cNvPr id="76" name="Rectangle 74">
            <a:extLst>
              <a:ext uri="{FF2B5EF4-FFF2-40B4-BE49-F238E27FC236}">
                <a16:creationId xmlns="" xmlns:a16="http://schemas.microsoft.com/office/drawing/2014/main" id="{4AC990CE-EBAA-4F20-8600-B3A32D222F32}"/>
              </a:ext>
            </a:extLst>
          </p:cNvPr>
          <p:cNvSpPr/>
          <p:nvPr/>
        </p:nvSpPr>
        <p:spPr>
          <a:xfrm>
            <a:off x="2313265" y="5637922"/>
            <a:ext cx="3252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Hitzman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2010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добавлениями</a:t>
            </a:r>
            <a:endParaRPr lang="en-ZA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reeform 58">
            <a:extLst>
              <a:ext uri="{FF2B5EF4-FFF2-40B4-BE49-F238E27FC236}">
                <a16:creationId xmlns="" xmlns:a16="http://schemas.microsoft.com/office/drawing/2014/main" id="{D00FED37-3059-412D-9EF5-88FCD1B12597}"/>
              </a:ext>
            </a:extLst>
          </p:cNvPr>
          <p:cNvSpPr>
            <a:spLocks/>
          </p:cNvSpPr>
          <p:nvPr/>
        </p:nvSpPr>
        <p:spPr bwMode="auto">
          <a:xfrm rot="3176056">
            <a:off x="7249885" y="2458306"/>
            <a:ext cx="103358" cy="106797"/>
          </a:xfrm>
          <a:custGeom>
            <a:avLst/>
            <a:gdLst>
              <a:gd name="T0" fmla="*/ 111 w 112"/>
              <a:gd name="T1" fmla="*/ 52 h 104"/>
              <a:gd name="T2" fmla="*/ 106 w 112"/>
              <a:gd name="T3" fmla="*/ 74 h 104"/>
              <a:gd name="T4" fmla="*/ 94 w 112"/>
              <a:gd name="T5" fmla="*/ 91 h 104"/>
              <a:gd name="T6" fmla="*/ 75 w 112"/>
              <a:gd name="T7" fmla="*/ 103 h 104"/>
              <a:gd name="T8" fmla="*/ 46 w 112"/>
              <a:gd name="T9" fmla="*/ 102 h 104"/>
              <a:gd name="T10" fmla="*/ 24 w 112"/>
              <a:gd name="T11" fmla="*/ 94 h 104"/>
              <a:gd name="T12" fmla="*/ 8 w 112"/>
              <a:gd name="T13" fmla="*/ 83 h 104"/>
              <a:gd name="T14" fmla="*/ 0 w 112"/>
              <a:gd name="T15" fmla="*/ 67 h 104"/>
              <a:gd name="T16" fmla="*/ 2 w 112"/>
              <a:gd name="T17" fmla="*/ 41 h 104"/>
              <a:gd name="T18" fmla="*/ 11 w 112"/>
              <a:gd name="T19" fmla="*/ 20 h 104"/>
              <a:gd name="T20" fmla="*/ 25 w 112"/>
              <a:gd name="T21" fmla="*/ 7 h 104"/>
              <a:gd name="T22" fmla="*/ 43 w 112"/>
              <a:gd name="T23" fmla="*/ 0 h 104"/>
              <a:gd name="T24" fmla="*/ 70 w 112"/>
              <a:gd name="T25" fmla="*/ 3 h 104"/>
              <a:gd name="T26" fmla="*/ 90 w 112"/>
              <a:gd name="T27" fmla="*/ 12 h 104"/>
              <a:gd name="T28" fmla="*/ 104 w 112"/>
              <a:gd name="T29" fmla="*/ 27 h 104"/>
              <a:gd name="T30" fmla="*/ 110 w 112"/>
              <a:gd name="T31" fmla="*/ 45 h 104"/>
              <a:gd name="T32" fmla="*/ 111 w 112"/>
              <a:gd name="T33" fmla="*/ 5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111" y="52"/>
                </a:moveTo>
                <a:lnTo>
                  <a:pt x="106" y="74"/>
                </a:lnTo>
                <a:lnTo>
                  <a:pt x="94" y="91"/>
                </a:lnTo>
                <a:lnTo>
                  <a:pt x="75" y="103"/>
                </a:lnTo>
                <a:lnTo>
                  <a:pt x="46" y="102"/>
                </a:lnTo>
                <a:lnTo>
                  <a:pt x="24" y="94"/>
                </a:lnTo>
                <a:lnTo>
                  <a:pt x="8" y="83"/>
                </a:lnTo>
                <a:lnTo>
                  <a:pt x="0" y="67"/>
                </a:lnTo>
                <a:lnTo>
                  <a:pt x="2" y="41"/>
                </a:lnTo>
                <a:lnTo>
                  <a:pt x="11" y="20"/>
                </a:lnTo>
                <a:lnTo>
                  <a:pt x="25" y="7"/>
                </a:lnTo>
                <a:lnTo>
                  <a:pt x="43" y="0"/>
                </a:lnTo>
                <a:lnTo>
                  <a:pt x="70" y="3"/>
                </a:lnTo>
                <a:lnTo>
                  <a:pt x="90" y="12"/>
                </a:lnTo>
                <a:lnTo>
                  <a:pt x="104" y="27"/>
                </a:lnTo>
                <a:lnTo>
                  <a:pt x="110" y="45"/>
                </a:lnTo>
                <a:lnTo>
                  <a:pt x="111" y="52"/>
                </a:lnTo>
                <a:close/>
              </a:path>
            </a:pathLst>
          </a:custGeom>
          <a:solidFill>
            <a:schemeClr val="tx1"/>
          </a:solidFill>
          <a:ln w="7238">
            <a:solidFill>
              <a:srgbClr val="231F2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79" name="Text Box 66">
            <a:extLst>
              <a:ext uri="{FF2B5EF4-FFF2-40B4-BE49-F238E27FC236}">
                <a16:creationId xmlns="" xmlns:a16="http://schemas.microsoft.com/office/drawing/2014/main" id="{D89FA79A-F69D-4DDA-93B7-785AA66C9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7193" y="2331553"/>
            <a:ext cx="929297" cy="1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1025"/>
              </a:lnSpc>
              <a:spcAft>
                <a:spcPts val="0"/>
              </a:spcAft>
            </a:pPr>
            <a:r>
              <a:rPr lang="ru-RU" sz="1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Сухарихинское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1" name="Text Box 69">
            <a:extLst>
              <a:ext uri="{FF2B5EF4-FFF2-40B4-BE49-F238E27FC236}">
                <a16:creationId xmlns="" xmlns:a16="http://schemas.microsoft.com/office/drawing/2014/main" id="{F7456EE5-D144-437C-AA56-943D70952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594" y="3011132"/>
            <a:ext cx="789949" cy="17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825"/>
              </a:lnSpc>
              <a:spcAft>
                <a:spcPts val="0"/>
              </a:spcAft>
            </a:pPr>
            <a:r>
              <a:rPr lang="ru-RU" sz="10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Вайт</a:t>
            </a:r>
            <a:r>
              <a:rPr lang="ru-RU" sz="10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Пайн</a:t>
            </a:r>
            <a:endParaRPr lang="en-US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2" name="Freeform 58">
            <a:extLst>
              <a:ext uri="{FF2B5EF4-FFF2-40B4-BE49-F238E27FC236}">
                <a16:creationId xmlns="" xmlns:a16="http://schemas.microsoft.com/office/drawing/2014/main" id="{8CE5BB51-3395-4F7E-B6A0-2E15C17E5952}"/>
              </a:ext>
            </a:extLst>
          </p:cNvPr>
          <p:cNvSpPr>
            <a:spLocks/>
          </p:cNvSpPr>
          <p:nvPr/>
        </p:nvSpPr>
        <p:spPr bwMode="auto">
          <a:xfrm rot="3176056">
            <a:off x="7381019" y="3588903"/>
            <a:ext cx="103358" cy="106797"/>
          </a:xfrm>
          <a:custGeom>
            <a:avLst/>
            <a:gdLst>
              <a:gd name="T0" fmla="*/ 111 w 112"/>
              <a:gd name="T1" fmla="*/ 52 h 104"/>
              <a:gd name="T2" fmla="*/ 106 w 112"/>
              <a:gd name="T3" fmla="*/ 74 h 104"/>
              <a:gd name="T4" fmla="*/ 94 w 112"/>
              <a:gd name="T5" fmla="*/ 91 h 104"/>
              <a:gd name="T6" fmla="*/ 75 w 112"/>
              <a:gd name="T7" fmla="*/ 103 h 104"/>
              <a:gd name="T8" fmla="*/ 46 w 112"/>
              <a:gd name="T9" fmla="*/ 102 h 104"/>
              <a:gd name="T10" fmla="*/ 24 w 112"/>
              <a:gd name="T11" fmla="*/ 94 h 104"/>
              <a:gd name="T12" fmla="*/ 8 w 112"/>
              <a:gd name="T13" fmla="*/ 83 h 104"/>
              <a:gd name="T14" fmla="*/ 0 w 112"/>
              <a:gd name="T15" fmla="*/ 67 h 104"/>
              <a:gd name="T16" fmla="*/ 2 w 112"/>
              <a:gd name="T17" fmla="*/ 41 h 104"/>
              <a:gd name="T18" fmla="*/ 11 w 112"/>
              <a:gd name="T19" fmla="*/ 20 h 104"/>
              <a:gd name="T20" fmla="*/ 25 w 112"/>
              <a:gd name="T21" fmla="*/ 7 h 104"/>
              <a:gd name="T22" fmla="*/ 43 w 112"/>
              <a:gd name="T23" fmla="*/ 0 h 104"/>
              <a:gd name="T24" fmla="*/ 70 w 112"/>
              <a:gd name="T25" fmla="*/ 3 h 104"/>
              <a:gd name="T26" fmla="*/ 90 w 112"/>
              <a:gd name="T27" fmla="*/ 12 h 104"/>
              <a:gd name="T28" fmla="*/ 104 w 112"/>
              <a:gd name="T29" fmla="*/ 27 h 104"/>
              <a:gd name="T30" fmla="*/ 110 w 112"/>
              <a:gd name="T31" fmla="*/ 45 h 104"/>
              <a:gd name="T32" fmla="*/ 111 w 112"/>
              <a:gd name="T33" fmla="*/ 5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104">
                <a:moveTo>
                  <a:pt x="111" y="52"/>
                </a:moveTo>
                <a:lnTo>
                  <a:pt x="106" y="74"/>
                </a:lnTo>
                <a:lnTo>
                  <a:pt x="94" y="91"/>
                </a:lnTo>
                <a:lnTo>
                  <a:pt x="75" y="103"/>
                </a:lnTo>
                <a:lnTo>
                  <a:pt x="46" y="102"/>
                </a:lnTo>
                <a:lnTo>
                  <a:pt x="24" y="94"/>
                </a:lnTo>
                <a:lnTo>
                  <a:pt x="8" y="83"/>
                </a:lnTo>
                <a:lnTo>
                  <a:pt x="0" y="67"/>
                </a:lnTo>
                <a:lnTo>
                  <a:pt x="2" y="41"/>
                </a:lnTo>
                <a:lnTo>
                  <a:pt x="11" y="20"/>
                </a:lnTo>
                <a:lnTo>
                  <a:pt x="25" y="7"/>
                </a:lnTo>
                <a:lnTo>
                  <a:pt x="43" y="0"/>
                </a:lnTo>
                <a:lnTo>
                  <a:pt x="70" y="3"/>
                </a:lnTo>
                <a:lnTo>
                  <a:pt x="90" y="12"/>
                </a:lnTo>
                <a:lnTo>
                  <a:pt x="104" y="27"/>
                </a:lnTo>
                <a:lnTo>
                  <a:pt x="110" y="45"/>
                </a:lnTo>
                <a:lnTo>
                  <a:pt x="111" y="52"/>
                </a:lnTo>
                <a:close/>
              </a:path>
            </a:pathLst>
          </a:custGeom>
          <a:solidFill>
            <a:schemeClr val="tx1"/>
          </a:solidFill>
          <a:ln w="7238">
            <a:solidFill>
              <a:srgbClr val="231F2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83" name="Text Box 66">
            <a:extLst>
              <a:ext uri="{FF2B5EF4-FFF2-40B4-BE49-F238E27FC236}">
                <a16:creationId xmlns="" xmlns:a16="http://schemas.microsoft.com/office/drawing/2014/main" id="{369FC432-9157-4427-BB0B-F71ED7ED2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3970" y="3389765"/>
            <a:ext cx="663520" cy="21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1025"/>
              </a:lnSpc>
              <a:spcAft>
                <a:spcPts val="0"/>
              </a:spcAft>
            </a:pPr>
            <a:r>
              <a:rPr lang="ru-RU" sz="1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Донгчуан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4" name="Slide Number Placeholder 2">
            <a:extLst>
              <a:ext uri="{FF2B5EF4-FFF2-40B4-BE49-F238E27FC236}">
                <a16:creationId xmlns="" xmlns:a16="http://schemas.microsoft.com/office/drawing/2014/main" id="{01A888BA-D0AB-4B8D-B02E-B1C1BEE85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80" name="Freeform 47">
            <a:extLst>
              <a:ext uri="{FF2B5EF4-FFF2-40B4-BE49-F238E27FC236}">
                <a16:creationId xmlns="" xmlns:a16="http://schemas.microsoft.com/office/drawing/2014/main" id="{5BF32482-BD28-42C5-AC4D-271C1BB9C84D}"/>
              </a:ext>
            </a:extLst>
          </p:cNvPr>
          <p:cNvSpPr>
            <a:spLocks/>
          </p:cNvSpPr>
          <p:nvPr/>
        </p:nvSpPr>
        <p:spPr bwMode="auto">
          <a:xfrm>
            <a:off x="7016452" y="3043177"/>
            <a:ext cx="255626" cy="230024"/>
          </a:xfrm>
          <a:custGeom>
            <a:avLst/>
            <a:gdLst>
              <a:gd name="T0" fmla="*/ 130 w 277"/>
              <a:gd name="T1" fmla="*/ 0 h 224"/>
              <a:gd name="T2" fmla="*/ 0 w 277"/>
              <a:gd name="T3" fmla="*/ 223 h 224"/>
              <a:gd name="T4" fmla="*/ 276 w 277"/>
              <a:gd name="T5" fmla="*/ 223 h 224"/>
              <a:gd name="T6" fmla="*/ 130 w 277"/>
              <a:gd name="T7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7" h="224">
                <a:moveTo>
                  <a:pt x="130" y="0"/>
                </a:moveTo>
                <a:lnTo>
                  <a:pt x="0" y="223"/>
                </a:lnTo>
                <a:lnTo>
                  <a:pt x="276" y="223"/>
                </a:lnTo>
                <a:lnTo>
                  <a:pt x="130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87" name="Text Box 70">
            <a:extLst>
              <a:ext uri="{FF2B5EF4-FFF2-40B4-BE49-F238E27FC236}">
                <a16:creationId xmlns="" xmlns:a16="http://schemas.microsoft.com/office/drawing/2014/main" id="{3C974466-B683-4179-81FB-6F1375997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851" y="2847041"/>
            <a:ext cx="1010045" cy="19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990"/>
              </a:lnSpc>
              <a:spcAft>
                <a:spcPts val="0"/>
              </a:spcAft>
            </a:pPr>
            <a:r>
              <a:rPr lang="ru-RU" sz="1000" dirty="0" err="1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Купфершифер</a:t>
            </a:r>
            <a:endParaRPr lang="en-US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8" name="Text Box 70">
            <a:extLst>
              <a:ext uri="{FF2B5EF4-FFF2-40B4-BE49-F238E27FC236}">
                <a16:creationId xmlns="" xmlns:a16="http://schemas.microsoft.com/office/drawing/2014/main" id="{3C974466-B683-4179-81FB-6F1375997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379" y="3384418"/>
            <a:ext cx="1181100" cy="16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678180" eaLnBrk="0" hangingPunct="0">
              <a:lnSpc>
                <a:spcPts val="895"/>
              </a:lnSpc>
              <a:spcAft>
                <a:spcPts val="0"/>
              </a:spcAft>
            </a:pPr>
            <a:r>
              <a:rPr lang="ru-RU" sz="1000" spc="-10" dirty="0" err="1" smtClean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Айнак</a:t>
            </a:r>
            <a:endParaRPr lang="en-US" sz="1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1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3DA2BA07-E30D-4E7F-9066-70ECA4266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38" y="881718"/>
            <a:ext cx="7066924" cy="5094564"/>
          </a:xfrm>
          <a:prstGeom prst="rect">
            <a:avLst/>
          </a:prstGeom>
        </p:spPr>
      </p:pic>
      <p:sp>
        <p:nvSpPr>
          <p:cNvPr id="76" name="Rectangle 74">
            <a:extLst>
              <a:ext uri="{FF2B5EF4-FFF2-40B4-BE49-F238E27FC236}">
                <a16:creationId xmlns="" xmlns:a16="http://schemas.microsoft.com/office/drawing/2014/main" id="{4AC990CE-EBAA-4F20-8600-B3A32D222F32}"/>
              </a:ext>
            </a:extLst>
          </p:cNvPr>
          <p:cNvSpPr/>
          <p:nvPr/>
        </p:nvSpPr>
        <p:spPr>
          <a:xfrm>
            <a:off x="1308432" y="6034138"/>
            <a:ext cx="4869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Hitzman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2010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Zientek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2014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добавлениями</a:t>
            </a:r>
            <a:endParaRPr lang="en-ZA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66">
            <a:extLst>
              <a:ext uri="{FF2B5EF4-FFF2-40B4-BE49-F238E27FC236}">
                <a16:creationId xmlns="" xmlns:a16="http://schemas.microsoft.com/office/drawing/2014/main" id="{91E8E680-EC05-40BD-91CB-867C8C4A7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408" y="4562402"/>
            <a:ext cx="663520" cy="21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1025"/>
              </a:lnSpc>
              <a:spcAft>
                <a:spcPts val="0"/>
              </a:spcAft>
            </a:pPr>
            <a:r>
              <a:rPr lang="ru-RU" sz="1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Удокан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4" name="Text Box 66">
            <a:extLst>
              <a:ext uri="{FF2B5EF4-FFF2-40B4-BE49-F238E27FC236}">
                <a16:creationId xmlns="" xmlns:a16="http://schemas.microsoft.com/office/drawing/2014/main" id="{BF526411-6466-4001-B0E2-5023CE559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674" y="1099731"/>
            <a:ext cx="1711842" cy="28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1025"/>
              </a:lnSpc>
              <a:spcAft>
                <a:spcPts val="0"/>
              </a:spcAft>
            </a:pPr>
            <a:r>
              <a:rPr lang="ru-RU" sz="10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ЦАМП, </a:t>
            </a:r>
            <a:r>
              <a:rPr lang="ru-RU" sz="10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Вайт</a:t>
            </a:r>
            <a:r>
              <a:rPr lang="ru-RU" sz="10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Пайн, </a:t>
            </a:r>
            <a:r>
              <a:rPr lang="ru-RU" sz="10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Сухарихинское</a:t>
            </a:r>
            <a:r>
              <a:rPr lang="ru-RU" sz="10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ru-RU" sz="10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Айнак</a:t>
            </a:r>
            <a:r>
              <a:rPr lang="ru-RU" sz="10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и др.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5" name="Text Box 66">
            <a:extLst>
              <a:ext uri="{FF2B5EF4-FFF2-40B4-BE49-F238E27FC236}">
                <a16:creationId xmlns="" xmlns:a16="http://schemas.microsoft.com/office/drawing/2014/main" id="{7C2E2C3B-74CD-4CA4-80B9-B117895B0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521" y="1099731"/>
            <a:ext cx="879946" cy="28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1025"/>
              </a:lnSpc>
              <a:spcAft>
                <a:spcPts val="0"/>
              </a:spcAft>
            </a:pPr>
            <a:r>
              <a:rPr lang="ru-RU" sz="1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Купфершифер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6" name="Text Box 66">
            <a:extLst>
              <a:ext uri="{FF2B5EF4-FFF2-40B4-BE49-F238E27FC236}">
                <a16:creationId xmlns="" xmlns:a16="http://schemas.microsoft.com/office/drawing/2014/main" id="{8B8477DC-3FE7-4689-8204-49925587B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494" y="4668172"/>
            <a:ext cx="879945" cy="21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1025"/>
              </a:lnSpc>
              <a:spcAft>
                <a:spcPts val="0"/>
              </a:spcAft>
            </a:pPr>
            <a:r>
              <a:rPr lang="ru-RU" sz="1000" dirty="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Джезказган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="" xmlns:a16="http://schemas.microsoft.com/office/drawing/2014/main" id="{A83E3329-2E2D-4DBB-B95F-D9D25869CB2D}"/>
              </a:ext>
            </a:extLst>
          </p:cNvPr>
          <p:cNvSpPr txBox="1">
            <a:spLocks/>
          </p:cNvSpPr>
          <p:nvPr/>
        </p:nvSpPr>
        <p:spPr>
          <a:xfrm>
            <a:off x="190289" y="65183"/>
            <a:ext cx="8741060" cy="75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Крупнейшие проявления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стратиформной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меди – возраст и запасы </a:t>
            </a:r>
            <a:endParaRPr lang="en-ZA" sz="2000" b="1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  <p:sp>
        <p:nvSpPr>
          <p:cNvPr id="91" name="Text Box 66">
            <a:extLst>
              <a:ext uri="{FF2B5EF4-FFF2-40B4-BE49-F238E27FC236}">
                <a16:creationId xmlns="" xmlns:a16="http://schemas.microsoft.com/office/drawing/2014/main" id="{1FF871DB-108D-4105-BD26-21FE63723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769" y="4900345"/>
            <a:ext cx="879945" cy="21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eaLnBrk="0" hangingPunct="0">
              <a:lnSpc>
                <a:spcPts val="1025"/>
              </a:lnSpc>
              <a:spcAft>
                <a:spcPts val="0"/>
              </a:spcAft>
            </a:pPr>
            <a:r>
              <a:rPr lang="ru-RU" sz="1000" dirty="0" err="1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Донгчуан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2" name="Slide Number Placeholder 2">
            <a:extLst>
              <a:ext uri="{FF2B5EF4-FFF2-40B4-BE49-F238E27FC236}">
                <a16:creationId xmlns="" xmlns:a16="http://schemas.microsoft.com/office/drawing/2014/main" id="{101398A2-888E-4E25-9ECD-D1E2DBA0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="" xmlns:a16="http://schemas.microsoft.com/office/drawing/2014/main" id="{9B46DE67-C7C5-9121-28BA-C617D6B2B61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think-cell Slide" r:id="rId5" imgW="425" imgH="425" progId="TCLayout.ActiveDocument.1">
                  <p:embed/>
                </p:oleObj>
              </mc:Choice>
              <mc:Fallback>
                <p:oleObj name="think-cell Slide" r:id="rId5" imgW="425" imgH="42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="" xmlns:a16="http://schemas.microsoft.com/office/drawing/2014/main" id="{9B46DE67-C7C5-9121-28BA-C617D6B2B6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913204-9360-4C36-8154-1FD8FD1D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E22EAEA-BD7F-7411-A0DD-ADEBF8668C07}"/>
              </a:ext>
            </a:extLst>
          </p:cNvPr>
          <p:cNvSpPr txBox="1"/>
          <p:nvPr/>
        </p:nvSpPr>
        <p:spPr>
          <a:xfrm>
            <a:off x="6514021" y="1253198"/>
            <a:ext cx="4911628" cy="501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7"/>
              </a:buBlip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сочленении плит по их периферии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~870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лет назад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формируется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ряд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неопротерозойских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бассейнов, сейчас представленных деформированными складчатыми поясами (дугами) 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7"/>
              </a:buBlip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ЦАМБ приурочен к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Луфилийской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Lufilian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складчатой дуге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7"/>
              </a:buBlip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этих бассейнов связано с расколом суперконтинента </a:t>
            </a:r>
            <a:r>
              <a:rPr lang="ru-RU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Родиния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сопровождалось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рифтингом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 расколом краев плит на многочисленные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микроплиты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7"/>
              </a:buBlip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7"/>
              </a:buBlip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Закрытие или инверсия бассейнов связаны с режимом сжатия при коллизии, приведшей к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орогенной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складчатости и амальгамации суперконтинента Гондвана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~ 650 – 510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млн лет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назад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Pan-African Orogeny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7"/>
              </a:buBlip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71" descr="A map of the earth&#10;&#10;Description automatically generated">
            <a:extLst>
              <a:ext uri="{FF2B5EF4-FFF2-40B4-BE49-F238E27FC236}">
                <a16:creationId xmlns="" xmlns:a16="http://schemas.microsoft.com/office/drawing/2014/main" id="{929CC4F1-3B2E-3B95-6896-300300F19B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1" y="1303498"/>
            <a:ext cx="4534480" cy="4880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6BAD0E-4C0C-A1D1-DCAD-FF92314525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18029" r="22876" b="18029"/>
          <a:stretch/>
        </p:blipFill>
        <p:spPr>
          <a:xfrm>
            <a:off x="5476303" y="1385859"/>
            <a:ext cx="277241" cy="3470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3C1D27D2-FD8F-FEC8-8B91-99886BCE7706}"/>
              </a:ext>
            </a:extLst>
          </p:cNvPr>
          <p:cNvCxnSpPr>
            <a:cxnSpLocks/>
          </p:cNvCxnSpPr>
          <p:nvPr/>
        </p:nvCxnSpPr>
        <p:spPr>
          <a:xfrm>
            <a:off x="3938588" y="6085720"/>
            <a:ext cx="10334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AE09300-730F-2191-A878-49CE1EB8ED08}"/>
              </a:ext>
            </a:extLst>
          </p:cNvPr>
          <p:cNvSpPr/>
          <p:nvPr/>
        </p:nvSpPr>
        <p:spPr>
          <a:xfrm>
            <a:off x="4944612" y="5980176"/>
            <a:ext cx="138621" cy="77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484B1C-EA51-668E-EAAE-51ADEC2AB2C6}"/>
              </a:ext>
            </a:extLst>
          </p:cNvPr>
          <p:cNvSpPr txBox="1"/>
          <p:nvPr/>
        </p:nvSpPr>
        <p:spPr>
          <a:xfrm>
            <a:off x="1317349" y="6159156"/>
            <a:ext cx="2691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Kampunzu and Cailteux,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03371F96-A509-4625-93A3-EA8C1768A1EF}"/>
              </a:ext>
            </a:extLst>
          </p:cNvPr>
          <p:cNvSpPr txBox="1">
            <a:spLocks/>
          </p:cNvSpPr>
          <p:nvPr/>
        </p:nvSpPr>
        <p:spPr>
          <a:xfrm>
            <a:off x="95422" y="184058"/>
            <a:ext cx="10696309" cy="630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Позиция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Центрально-Африканского медного пояса (ЦАМП)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в мобильном поясе на сочленении  плит Калахари 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Конго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NewCaledonia"/>
            </a:endParaRPr>
          </a:p>
        </p:txBody>
      </p:sp>
    </p:spTree>
    <p:extLst>
      <p:ext uri="{BB962C8B-B14F-4D97-AF65-F5344CB8AC3E}">
        <p14:creationId xmlns:p14="http://schemas.microsoft.com/office/powerpoint/2010/main" val="20515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D80EEF-A3D2-4EC7-BA58-5132EC0A6C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1000" contrast="44000"/>
          </a:blip>
          <a:stretch>
            <a:fillRect/>
          </a:stretch>
        </p:blipFill>
        <p:spPr>
          <a:xfrm>
            <a:off x="2263863" y="790492"/>
            <a:ext cx="7791024" cy="5120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B5F763-1937-4317-B43E-F4C4311D981B}"/>
              </a:ext>
            </a:extLst>
          </p:cNvPr>
          <p:cNvSpPr/>
          <p:nvPr/>
        </p:nvSpPr>
        <p:spPr>
          <a:xfrm>
            <a:off x="1599774" y="6126845"/>
            <a:ext cx="27093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Ivanhoe Mines, 2015; </a:t>
            </a:r>
            <a:r>
              <a:rPr lang="fr-FR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François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1974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="" xmlns:a16="http://schemas.microsoft.com/office/drawing/2014/main" id="{970AB7F8-5DF5-450B-8B8E-73B5A8CF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CF21CE8-1309-4B99-9FDD-A0BA5F7F08B9}"/>
              </a:ext>
            </a:extLst>
          </p:cNvPr>
          <p:cNvSpPr txBox="1">
            <a:spLocks/>
          </p:cNvSpPr>
          <p:nvPr/>
        </p:nvSpPr>
        <p:spPr>
          <a:xfrm>
            <a:off x="95422" y="184058"/>
            <a:ext cx="10071620" cy="319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Внутренняя структура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Луфилийской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дуги и позиция месторождений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D15999D0-3D62-447C-83B9-EE72AB18FBF5}"/>
              </a:ext>
            </a:extLst>
          </p:cNvPr>
          <p:cNvSpPr/>
          <p:nvPr/>
        </p:nvSpPr>
        <p:spPr>
          <a:xfrm rot="1741182">
            <a:off x="5872903" y="1967491"/>
            <a:ext cx="3708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нешний пояс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складок и надвигов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A3CE6693-66F7-4ED0-BDF1-A263A44F9DB7}"/>
              </a:ext>
            </a:extLst>
          </p:cNvPr>
          <p:cNvSpPr/>
          <p:nvPr/>
        </p:nvSpPr>
        <p:spPr>
          <a:xfrm rot="1467180">
            <a:off x="4572853" y="3353307"/>
            <a:ext cx="1947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куполов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D15999D0-3D62-447C-83B9-EE72AB18FBF5}"/>
              </a:ext>
            </a:extLst>
          </p:cNvPr>
          <p:cNvSpPr/>
          <p:nvPr/>
        </p:nvSpPr>
        <p:spPr>
          <a:xfrm rot="1741182">
            <a:off x="7232038" y="1342699"/>
            <a:ext cx="2930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Форланд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краевой прогиб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D15999D0-3D62-447C-83B9-EE72AB18FBF5}"/>
              </a:ext>
            </a:extLst>
          </p:cNvPr>
          <p:cNvSpPr/>
          <p:nvPr/>
        </p:nvSpPr>
        <p:spPr>
          <a:xfrm rot="1650941">
            <a:off x="4479405" y="5280860"/>
            <a:ext cx="35308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синклинорный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пояс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88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>
            <a:extLst>
              <a:ext uri="{FF2B5EF4-FFF2-40B4-BE49-F238E27FC236}">
                <a16:creationId xmlns="" xmlns:a16="http://schemas.microsoft.com/office/drawing/2014/main" id="{10CFD5A1-BFA9-47CE-A72A-2059B06AF1F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3" r="-2648"/>
          <a:stretch/>
        </p:blipFill>
        <p:spPr bwMode="auto">
          <a:xfrm>
            <a:off x="956518" y="766859"/>
            <a:ext cx="10278964" cy="53242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B5F763-1937-4317-B43E-F4C4311D981B}"/>
              </a:ext>
            </a:extLst>
          </p:cNvPr>
          <p:cNvSpPr/>
          <p:nvPr/>
        </p:nvSpPr>
        <p:spPr>
          <a:xfrm>
            <a:off x="287831" y="5937251"/>
            <a:ext cx="15504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Hitzman et al., 2012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="" xmlns:a16="http://schemas.microsoft.com/office/drawing/2014/main" id="{970AB7F8-5DF5-450B-8B8E-73B5A8CF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CF21CE8-1309-4B99-9FDD-A0BA5F7F08B9}"/>
              </a:ext>
            </a:extLst>
          </p:cNvPr>
          <p:cNvSpPr txBox="1">
            <a:spLocks/>
          </p:cNvSpPr>
          <p:nvPr/>
        </p:nvSpPr>
        <p:spPr>
          <a:xfrm>
            <a:off x="95423" y="184058"/>
            <a:ext cx="9229646" cy="319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Стратиграфия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неопротерозоя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Луфилийской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дуги в Конго и Замбии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99514" y="5937251"/>
            <a:ext cx="2590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Roches</a:t>
            </a:r>
            <a:r>
              <a:rPr lang="en-GB" dirty="0"/>
              <a:t> </a:t>
            </a:r>
            <a:r>
              <a:rPr lang="en-GB" dirty="0" err="1"/>
              <a:t>Argilo</a:t>
            </a:r>
            <a:r>
              <a:rPr lang="en-GB" dirty="0"/>
              <a:t> </a:t>
            </a:r>
            <a:r>
              <a:rPr lang="en-GB" dirty="0" err="1"/>
              <a:t>Talqueuses</a:t>
            </a:r>
            <a:r>
              <a:rPr lang="ru-RU" dirty="0"/>
              <a:t> </a:t>
            </a:r>
            <a:endParaRPr lang="en-US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3431263" y="5549774"/>
            <a:ext cx="162963" cy="3874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67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654D7CF8-98FD-49EA-999C-AE1CBDF84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70" y="90535"/>
            <a:ext cx="10000533" cy="65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B5F763-1937-4317-B43E-F4C4311D981B}"/>
              </a:ext>
            </a:extLst>
          </p:cNvPr>
          <p:cNvSpPr/>
          <p:nvPr/>
        </p:nvSpPr>
        <p:spPr>
          <a:xfrm>
            <a:off x="316046" y="5557199"/>
            <a:ext cx="14189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Гранд 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Конглломерат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="" xmlns:a16="http://schemas.microsoft.com/office/drawing/2014/main" id="{970AB7F8-5DF5-450B-8B8E-73B5A8CF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4177" y="640537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CF21CE8-1309-4B99-9FDD-A0BA5F7F08B9}"/>
              </a:ext>
            </a:extLst>
          </p:cNvPr>
          <p:cNvSpPr txBox="1">
            <a:spLocks/>
          </p:cNvSpPr>
          <p:nvPr/>
        </p:nvSpPr>
        <p:spPr>
          <a:xfrm>
            <a:off x="0" y="93524"/>
            <a:ext cx="7751406" cy="319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Позиция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оруденения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по простиранию дуги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977428-E64B-4887-9964-6C0E55E66183}"/>
              </a:ext>
            </a:extLst>
          </p:cNvPr>
          <p:cNvSpPr txBox="1"/>
          <p:nvPr/>
        </p:nvSpPr>
        <p:spPr>
          <a:xfrm>
            <a:off x="316046" y="503405"/>
            <a:ext cx="3166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(courtesy of Robert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Kaemba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Barrick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презентации Роберта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Каэмбы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Баррик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126E2268-5A71-4FE5-A34A-70189AE7B2DF}"/>
              </a:ext>
            </a:extLst>
          </p:cNvPr>
          <p:cNvCxnSpPr>
            <a:cxnSpLocks/>
          </p:cNvCxnSpPr>
          <p:nvPr/>
        </p:nvCxnSpPr>
        <p:spPr>
          <a:xfrm flipV="1">
            <a:off x="2583577" y="1890357"/>
            <a:ext cx="2775098" cy="2062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DA0F5679-05B6-46BB-B951-F8A1332E9CA5}"/>
              </a:ext>
            </a:extLst>
          </p:cNvPr>
          <p:cNvCxnSpPr/>
          <p:nvPr/>
        </p:nvCxnSpPr>
        <p:spPr>
          <a:xfrm flipH="1" flipV="1">
            <a:off x="7202160" y="2726358"/>
            <a:ext cx="2690037" cy="627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>
            <a:extLst>
              <a:ext uri="{FF2B5EF4-FFF2-40B4-BE49-F238E27FC236}">
                <a16:creationId xmlns="" xmlns:a16="http://schemas.microsoft.com/office/drawing/2014/main" id="{D8FD8058-C1E0-42DC-AC6D-D36621C34AE0}"/>
              </a:ext>
            </a:extLst>
          </p:cNvPr>
          <p:cNvSpPr/>
          <p:nvPr/>
        </p:nvSpPr>
        <p:spPr>
          <a:xfrm>
            <a:off x="318523" y="4935211"/>
            <a:ext cx="14173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Петит </a:t>
            </a:r>
            <a:r>
              <a:rPr lang="ru-RU" sz="1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Конглломерат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19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4B5F763-1937-4317-B43E-F4C4311D981B}"/>
              </a:ext>
            </a:extLst>
          </p:cNvPr>
          <p:cNvSpPr/>
          <p:nvPr/>
        </p:nvSpPr>
        <p:spPr>
          <a:xfrm>
            <a:off x="1708415" y="5393514"/>
            <a:ext cx="13532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Hitzman et al., 2012</a:t>
            </a:r>
            <a:endParaRPr lang="en-US" sz="1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="" xmlns:a16="http://schemas.microsoft.com/office/drawing/2014/main" id="{970AB7F8-5DF5-450B-8B8E-73B5A8CF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744" y="6308817"/>
            <a:ext cx="4176823" cy="365125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Металлогения древних и современных океанов-2026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CF21CE8-1309-4B99-9FDD-A0BA5F7F08B9}"/>
              </a:ext>
            </a:extLst>
          </p:cNvPr>
          <p:cNvSpPr txBox="1">
            <a:spLocks/>
          </p:cNvSpPr>
          <p:nvPr/>
        </p:nvSpPr>
        <p:spPr>
          <a:xfrm>
            <a:off x="95423" y="127346"/>
            <a:ext cx="7751406" cy="319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Стратиграфическая позиция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оруденения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NewCaledonia"/>
              </a:rPr>
              <a:t>и запасы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90CCE992-D7D6-41AA-96FB-5E9D9DF9C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3" y="452758"/>
            <a:ext cx="6113213" cy="6317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FFCA044-B2BE-4A4C-AA78-B9236D61089A}"/>
              </a:ext>
            </a:extLst>
          </p:cNvPr>
          <p:cNvSpPr txBox="1"/>
          <p:nvPr/>
        </p:nvSpPr>
        <p:spPr>
          <a:xfrm>
            <a:off x="7061598" y="574972"/>
            <a:ext cx="4558376" cy="5119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Zambian Copperbelt – ZCB, 7 Major deposits 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Konkola-Lubambe-Musoshi (925 Mt @ 3% Cu)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Nchanga-Chingola (1082 Mt @ 2.2% Cu)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Nkana-Mindola (613 Mt @ 2.5% Cu)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Mufilira (332 Mt @ 3.15% Cu)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Luanshya-Baluba (406 Mt @ 2.6% Cu)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Chambishi (124 Mt @ 2.5% Cu, 0.12% Co)</a:t>
            </a:r>
          </a:p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Congolese Copperbelt – ZCB, 3 Major deposits 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Kolwezi (726 Mt @ 4.5% Cu, 0.3% Co)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Tenke-Fungurume (547 Mt @ 3.5% Cu, 0.27% Co)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Kamoa-Kakula  (1230 Mt @ 2.6% Cu)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Frontier (200Mt @ 1.2% Cu)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small deposits ~17Mt @ 2.89% Cu, 0.25% Co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Northwest Province (Zambia), 3 Major deposits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Kansanshi (1440 Mt @ 0.65% Cu, 0.11 g/t Au)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Lumwana (1074 Mt @ 0.65% Cu)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Sentinel (1047 Mt @ 0.51% Cu)</a:t>
            </a:r>
          </a:p>
          <a:p>
            <a:pPr marL="171450" indent="-171450" algn="just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>
                <a:srgbClr val="A9976B"/>
              </a:buClr>
              <a:buSzPct val="80000"/>
              <a:buBlip>
                <a:blip r:embed="rId4"/>
              </a:buBlip>
            </a:pPr>
            <a:endParaRPr lang="en-GB" sz="9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36194FD-EDFA-4286-8A13-402B95B355D7}"/>
              </a:ext>
            </a:extLst>
          </p:cNvPr>
          <p:cNvSpPr/>
          <p:nvPr/>
        </p:nvSpPr>
        <p:spPr>
          <a:xfrm>
            <a:off x="4326341" y="869325"/>
            <a:ext cx="2074459" cy="631929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9B6541E-6031-47E1-98BD-B3ED5F0C70BC}"/>
              </a:ext>
            </a:extLst>
          </p:cNvPr>
          <p:cNvSpPr/>
          <p:nvPr/>
        </p:nvSpPr>
        <p:spPr>
          <a:xfrm>
            <a:off x="4326340" y="3134647"/>
            <a:ext cx="2074459" cy="294354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A144025-2138-4968-A628-AA208155560C}"/>
              </a:ext>
            </a:extLst>
          </p:cNvPr>
          <p:cNvSpPr/>
          <p:nvPr/>
        </p:nvSpPr>
        <p:spPr>
          <a:xfrm>
            <a:off x="4326340" y="6402954"/>
            <a:ext cx="2074459" cy="294354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19C978E-7672-407D-AA94-3F96EEFE4A99}"/>
              </a:ext>
            </a:extLst>
          </p:cNvPr>
          <p:cNvSpPr/>
          <p:nvPr/>
        </p:nvSpPr>
        <p:spPr>
          <a:xfrm>
            <a:off x="4332355" y="3457340"/>
            <a:ext cx="2074459" cy="294354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2A278B2-A8F5-45B9-9C1C-21694FF7F035}"/>
              </a:ext>
            </a:extLst>
          </p:cNvPr>
          <p:cNvSpPr/>
          <p:nvPr/>
        </p:nvSpPr>
        <p:spPr>
          <a:xfrm>
            <a:off x="7202827" y="3429001"/>
            <a:ext cx="3179241" cy="231944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866FD18-4571-470E-BAA7-8E3C6347EBCA}"/>
              </a:ext>
            </a:extLst>
          </p:cNvPr>
          <p:cNvSpPr txBox="1"/>
          <p:nvPr/>
        </p:nvSpPr>
        <p:spPr>
          <a:xfrm>
            <a:off x="7510060" y="5862024"/>
            <a:ext cx="3166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(courtesy of Robert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Kaemba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Barrick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презентации Роберта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Каэмбы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Баррик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072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3272</Words>
  <Application>Microsoft Office PowerPoint</Application>
  <PresentationFormat>Произвольный</PresentationFormat>
  <Paragraphs>284</Paragraphs>
  <Slides>21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Office Theme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Iudovskaia</dc:creator>
  <cp:lastModifiedBy>M</cp:lastModifiedBy>
  <cp:revision>93</cp:revision>
  <dcterms:created xsi:type="dcterms:W3CDTF">2026-02-28T17:57:53Z</dcterms:created>
  <dcterms:modified xsi:type="dcterms:W3CDTF">2026-04-20T17:16:59Z</dcterms:modified>
</cp:coreProperties>
</file>