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7"/>
  </p:notesMasterIdLst>
  <p:sldIdLst>
    <p:sldId id="286" r:id="rId2"/>
    <p:sldId id="306" r:id="rId3"/>
    <p:sldId id="297" r:id="rId4"/>
    <p:sldId id="298" r:id="rId5"/>
    <p:sldId id="299" r:id="rId6"/>
    <p:sldId id="300" r:id="rId7"/>
    <p:sldId id="292" r:id="rId8"/>
    <p:sldId id="296" r:id="rId9"/>
    <p:sldId id="301" r:id="rId10"/>
    <p:sldId id="302" r:id="rId11"/>
    <p:sldId id="305" r:id="rId12"/>
    <p:sldId id="291" r:id="rId13"/>
    <p:sldId id="303" r:id="rId14"/>
    <p:sldId id="304" r:id="rId15"/>
    <p:sldId id="307" r:id="rId16"/>
  </p:sldIdLst>
  <p:sldSz cx="12190413" cy="6859588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B1E1"/>
    <a:srgbClr val="D566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83333" autoAdjust="0"/>
  </p:normalViewPr>
  <p:slideViewPr>
    <p:cSldViewPr>
      <p:cViewPr varScale="1">
        <p:scale>
          <a:sx n="58" d="100"/>
          <a:sy n="58" d="100"/>
        </p:scale>
        <p:origin x="1194" y="66"/>
      </p:cViewPr>
      <p:guideLst>
        <p:guide orient="horz" pos="2161"/>
        <p:guide pos="3840"/>
      </p:guideLst>
    </p:cSldViewPr>
  </p:slideViewPr>
  <p:notesTextViewPr>
    <p:cViewPr>
      <p:scale>
        <a:sx n="87" d="100"/>
        <a:sy n="87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C9F100-F7C4-48D2-A45B-EC18032B049A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F09099-EF7C-40F1-AA61-BF228BDB5B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150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0340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51703" algn="l" defTabSz="110340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103406" algn="l" defTabSz="110340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55110" algn="l" defTabSz="110340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206813" algn="l" defTabSz="110340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58516" algn="l" defTabSz="110340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310219" algn="l" defTabSz="110340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61923" algn="l" defTabSz="110340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413626" algn="l" defTabSz="110340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Добрый день, меня зовут  Матяхина Анастасия. Я студентка 4 курса санкт-петербургского государственного университета. Я расскажу о минеральных ассоциациях </a:t>
            </a:r>
            <a:r>
              <a:rPr lang="ru-RU" sz="1400" b="0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скарнированного</a:t>
            </a:r>
            <a:r>
              <a:rPr lang="ru-RU" sz="1400" b="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карбонатного горизонта о. Пусунсаари в Южной Карелии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09099-EF7C-40F1-AA61-BF228BDB5BB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258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Собственно, минералы группы слюд представлены флогопитом и мусковитом. В первой пачке флогопит содержит барий. В верхних частях разреза в слюде повышается количество железа. Часто с флогопитом ассоциирует вторичный </a:t>
            </a:r>
            <a:r>
              <a:rPr lang="ru-RU" dirty="0" err="1"/>
              <a:t>пренит</a:t>
            </a:r>
            <a:r>
              <a:rPr lang="ru-RU" dirty="0"/>
              <a:t>. Мусковит же примесей не имеет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09099-EF7C-40F1-AA61-BF228BDB5BB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81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Карбонаты, кальцит и доломит распространены в первой пачке. В кальците там присутствуют </a:t>
            </a:r>
            <a:r>
              <a:rPr lang="ru-RU" dirty="0" err="1"/>
              <a:t>ламмели</a:t>
            </a:r>
            <a:r>
              <a:rPr lang="ru-RU" dirty="0"/>
              <a:t> – текстуры </a:t>
            </a:r>
            <a:r>
              <a:rPr lang="ru-RU" dirty="0" err="1"/>
              <a:t>распала</a:t>
            </a:r>
            <a:r>
              <a:rPr lang="ru-RU" dirty="0"/>
              <a:t> твердого раствора. Они указывают на то, что породы изначально состояли из высокомагнезиального кальцита, испытали нагрев выше 450 градусов и после медленно охлаждались. Также в разрезе часто встречаются зерна </a:t>
            </a:r>
            <a:r>
              <a:rPr lang="ru-RU" dirty="0" err="1"/>
              <a:t>бастенизита</a:t>
            </a:r>
            <a:r>
              <a:rPr lang="ru-RU" dirty="0"/>
              <a:t> – редкоземельного карбоната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09099-EF7C-40F1-AA61-BF228BDB5BB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7874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породах горизонта также распространены акцессорные и рудные минералы. Из наиболее важного, стоит отметить наличие </a:t>
            </a:r>
            <a:r>
              <a:rPr lang="ru-RU" dirty="0" err="1"/>
              <a:t>никкельскуттерудита</a:t>
            </a:r>
            <a:r>
              <a:rPr lang="ru-RU" dirty="0"/>
              <a:t>, достаточно редкого минерала. Пирротин широко распространен в первой пачке. В верхних частях разреза проявлена редкоземельная минерализация, выраженная в таких минералах как, уже упомянутый, </a:t>
            </a:r>
            <a:r>
              <a:rPr lang="ru-RU" dirty="0" err="1"/>
              <a:t>бастенизит</a:t>
            </a:r>
            <a:r>
              <a:rPr lang="ru-RU" dirty="0"/>
              <a:t>, также </a:t>
            </a:r>
            <a:r>
              <a:rPr lang="ru-RU" dirty="0" err="1"/>
              <a:t>алланит</a:t>
            </a:r>
            <a:r>
              <a:rPr lang="ru-RU" dirty="0"/>
              <a:t> и монацит.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09099-EF7C-40F1-AA61-BF228BDB5BB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9423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Скаполит как в мономинеральных телах, так и вверху разреза представлен </a:t>
            </a:r>
            <a:r>
              <a:rPr lang="ru-RU" dirty="0" err="1"/>
              <a:t>мейонитом</a:t>
            </a:r>
            <a:r>
              <a:rPr lang="ru-RU" dirty="0"/>
              <a:t>. В породах горок это крупные, которые встречаются в ассоциации с поздними анальцимом, кальцитом и мусковитом. В разрезе </a:t>
            </a:r>
            <a:r>
              <a:rPr lang="ru-RU" dirty="0" err="1"/>
              <a:t>мейонит</a:t>
            </a:r>
            <a:r>
              <a:rPr lang="ru-RU" dirty="0"/>
              <a:t> также ассоциирует с этими минералами. Состав </a:t>
            </a:r>
            <a:r>
              <a:rPr lang="ru-RU" dirty="0" err="1"/>
              <a:t>мейонита</a:t>
            </a:r>
            <a:r>
              <a:rPr lang="ru-RU" dirty="0"/>
              <a:t> в разрезе более натриевый, чем в породах скаполитовых горок.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09099-EF7C-40F1-AA61-BF228BDB5BB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756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Таким образом, в разрезе прослеживается смена минеральных </a:t>
            </a:r>
            <a:r>
              <a:rPr lang="ru-RU" dirty="0" err="1"/>
              <a:t>парагнезисов</a:t>
            </a:r>
            <a:r>
              <a:rPr lang="ru-RU" dirty="0"/>
              <a:t>. Вверх по разрезу повышается содержания глинозема, кремнезема и щелочей, что выражается в появлении плагиоклазов, калиевого полевого шпата и, наконец, </a:t>
            </a:r>
            <a:r>
              <a:rPr lang="ru-RU" dirty="0" err="1"/>
              <a:t>мейонита</a:t>
            </a:r>
            <a:r>
              <a:rPr lang="ru-RU" dirty="0"/>
              <a:t> в верхних частях разреза. Процесс </a:t>
            </a:r>
            <a:r>
              <a:rPr lang="ru-RU" dirty="0" err="1"/>
              <a:t>скарнирования</a:t>
            </a:r>
            <a:r>
              <a:rPr lang="ru-RU" dirty="0"/>
              <a:t> носил многостадийный характер, что выражается в наложенных изменениях. Процессы </a:t>
            </a:r>
            <a:r>
              <a:rPr lang="ru-RU" dirty="0" err="1"/>
              <a:t>скарнирования</a:t>
            </a:r>
            <a:r>
              <a:rPr lang="ru-RU" dirty="0"/>
              <a:t> нижнего карбонатного горизонта часто связывают с </a:t>
            </a:r>
            <a:r>
              <a:rPr lang="ru-RU" dirty="0" err="1"/>
              <a:t>ремобилизацией</a:t>
            </a:r>
            <a:r>
              <a:rPr lang="ru-RU" dirty="0"/>
              <a:t> </a:t>
            </a:r>
            <a:r>
              <a:rPr lang="ru-RU" dirty="0" err="1"/>
              <a:t>гранито</a:t>
            </a:r>
            <a:r>
              <a:rPr lang="ru-RU" dirty="0"/>
              <a:t>-гнейсовых куполов. Кроме того, описанные изменения приурочены к зоне развития пегматитовых даек, что позволяет рассматривать их как результат воздействия постмагматических флюидов. </a:t>
            </a:r>
            <a:r>
              <a:rPr lang="ru-RU" dirty="0" err="1"/>
              <a:t>Мейонит</a:t>
            </a:r>
            <a:r>
              <a:rPr lang="ru-RU" dirty="0"/>
              <a:t>, по всей видимости, образуется по классической формуле. Таким образом, скаполитовые тела генетически связаны с нижним </a:t>
            </a:r>
            <a:r>
              <a:rPr lang="ru-RU" dirty="0" err="1"/>
              <a:t>кабонатным</a:t>
            </a:r>
            <a:r>
              <a:rPr lang="ru-RU" dirty="0"/>
              <a:t> горизонтом и являются результатом изменения </a:t>
            </a:r>
            <a:r>
              <a:rPr lang="ru-RU" dirty="0" err="1"/>
              <a:t>этихпород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09099-EF7C-40F1-AA61-BF228BDB5BB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188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Остров Пусунсаари находится в Северном Приладожье, недалеко от города Питкяранта. Остров сложен преимущественно архейскими </a:t>
            </a:r>
            <a:r>
              <a:rPr lang="ru-RU" dirty="0" err="1"/>
              <a:t>гранитогнейсами</a:t>
            </a:r>
            <a:r>
              <a:rPr lang="ru-RU" dirty="0"/>
              <a:t>, слагающие купола. Их обрамляют породы </a:t>
            </a:r>
            <a:r>
              <a:rPr lang="ru-RU" dirty="0" err="1"/>
              <a:t>питкяранской</a:t>
            </a:r>
            <a:r>
              <a:rPr lang="ru-RU" dirty="0"/>
              <a:t> свиты, которая сложена амфиболовыми и кварц-биотитовыми сланцами. В этих сланцах залегают карбонатные горизонты. Чаще всего, выделяют два горизонта – верхний и нижний. К первому приурочены зоны развития магнезиальных скарнов, ко второму – известковых. Породы </a:t>
            </a:r>
            <a:r>
              <a:rPr lang="ru-RU" dirty="0" err="1"/>
              <a:t>питкяраской</a:t>
            </a:r>
            <a:r>
              <a:rPr lang="ru-RU" dirty="0"/>
              <a:t> серии расположены в северной части острова. К ним приурочено несколько интересных геологических объектов, как, собственно, так </a:t>
            </a:r>
            <a:r>
              <a:rPr lang="ru-RU" dirty="0" err="1"/>
              <a:t>назваемый</a:t>
            </a:r>
            <a:r>
              <a:rPr lang="ru-RU" dirty="0"/>
              <a:t> разрез </a:t>
            </a:r>
            <a:r>
              <a:rPr lang="ru-RU" dirty="0" err="1"/>
              <a:t>рассматриевомого</a:t>
            </a:r>
            <a:r>
              <a:rPr lang="ru-RU" dirty="0"/>
              <a:t> в этой работе карбонатного горизонта, скарны и две скаполитовые горки. В этом районе студенты-минералоги после 3 курса проходят практику, в том числе на практике они рассматривают данные объекты, однако в литературе отсутствуют детальные описания минералогического состава пород карбонатного горизонта на этом острове. Данное исследование направлено на то, чтобы закрыть этот пробел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09099-EF7C-40F1-AA61-BF228BDB5BB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050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северо-западной части острова находиться крупное обнажение карбонатного горизонта более 9 метров высотой. В разрезе было выделено 4 пачки по внешним признакам. Нулевой пачкой были названы массивные породы, которые были найдены под обнажением, у уреза воды. Первая пачка представлена </a:t>
            </a:r>
            <a:r>
              <a:rPr lang="ru-RU" dirty="0" err="1"/>
              <a:t>толстоплитчатой</a:t>
            </a:r>
            <a:r>
              <a:rPr lang="ru-RU" dirty="0"/>
              <a:t> светлоокрашенной породой, выше – вторая пачка – тонкоплитчатая, слоистая. И третья пачка темноокрашенная, мелкозернистая </a:t>
            </a:r>
            <a:r>
              <a:rPr lang="ru-RU" dirty="0" err="1"/>
              <a:t>толстоплитчатая</a:t>
            </a:r>
            <a:r>
              <a:rPr lang="ru-RU" dirty="0"/>
              <a:t> порода. Стоит отметить, что породы очевидно, на классические скарны не похожи, как и на карбонаты (выше первой пачки). Внешне их можно спутать со вмещающими амфиболовыми сланцами, особенно в других частях острова, где породы прослеживаются по латерали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09099-EF7C-40F1-AA61-BF228BDB5BB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67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Объекты, которые тесно связаны с этими породами - скаполитовые горки. Это мономинеральные тела высотой до нескольких метров, которые сложены скаполитом. На острове выделяются два таких объекта. Они имеют резкий контакт с породами горизонта. Вопросом остается образование этих тел и их связь с измененными карбонатными породами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09099-EF7C-40F1-AA61-BF228BDB5BB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897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Также стоит упомянуть, что на острове также есть вполне классические известковые скарны с </a:t>
            </a:r>
            <a:r>
              <a:rPr lang="ru-RU" dirty="0" err="1"/>
              <a:t>дипсидом</a:t>
            </a:r>
            <a:r>
              <a:rPr lang="ru-RU" dirty="0"/>
              <a:t>, амфиболом, гранатами гроссуляр-</a:t>
            </a:r>
            <a:r>
              <a:rPr lang="ru-RU" dirty="0" err="1"/>
              <a:t>андрадитового</a:t>
            </a:r>
            <a:r>
              <a:rPr lang="ru-RU" dirty="0"/>
              <a:t> ряда и эпидотом. Они расположены в непосредственной близости с пегматитами, которые секут вмещающие амфиболовые сланцы. Сами сланцы сложены амфиболами преимущественно </a:t>
            </a:r>
            <a:r>
              <a:rPr lang="ru-RU" dirty="0" err="1"/>
              <a:t>чермакит-магнезиогорнблендитового</a:t>
            </a:r>
            <a:r>
              <a:rPr lang="ru-RU" dirty="0"/>
              <a:t> состава, кварцем и плагиоклазом актинолит-андезитового состава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09099-EF7C-40F1-AA61-BF228BDB5BB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487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Итак, в разрезе карбонатного горизонта было выделено 5 ассоциаций. Породы нулевой пачки сложены диопсидом с кальцитом. Первая пачка - наименее измененная, ее слагают кальцит и доломит с флогопитом. Вторая пачка представлена кварц-флогопит-плагиоклазовой породой. Третья пачка характеризуется сложным и изменчивым минеральным составом основание слагают породы, сложенные флогопитом, диопсидом и </a:t>
            </a:r>
            <a:r>
              <a:rPr lang="ru-RU" dirty="0" err="1"/>
              <a:t>плагоклазом</a:t>
            </a:r>
            <a:r>
              <a:rPr lang="ru-RU" dirty="0"/>
              <a:t>, выше содержание флогопита падает и  резко </a:t>
            </a:r>
            <a:r>
              <a:rPr lang="ru-RU" dirty="0" err="1"/>
              <a:t>повышвется</a:t>
            </a:r>
            <a:r>
              <a:rPr lang="ru-RU" dirty="0"/>
              <a:t> количество амфибола. Верх разреза почти в равной степени сложен амфиболом, флогопитом, диопсидом, плагиоклазом, калиевым полевым шпатом и скаполитом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09099-EF7C-40F1-AA61-BF228BDB5BB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986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Всего в разрезе было идентифицировано 36 минеральных видов. Сейчас поговорим о них подробнее.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09099-EF7C-40F1-AA61-BF228BDB5BB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770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определения амфибола была использована классификация 97 года. Наглядно видно, как отличаются амфиболы из вмещающих пород и из карбонатного горизонта. Амфиболы из первой пачки почти целиком попадают в поле тремолита. То есть они более магниевые нежели амфиболы из более измененных пород и скаполитовых горок. Пироксены в разрезе представлены диопсидом. Ближе к контакту в пироксенах повышается содержание железа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09099-EF7C-40F1-AA61-BF228BDB5BB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327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Калиевый полевой шпат распространен в верхних частях разреза, где местами встречается наряду с плагиоклазом. Состав плагиоклаза имеет широкий спектр меняется от олигоклаза до анортита. По плагиоклазу повсеместно развивается мусковит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09099-EF7C-40F1-AA61-BF228BDB5BB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826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C256E3-AF70-0339-5AEF-E559F1BC5B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973AD37-C537-64F7-C1F5-8E9552038E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1030CE-1594-8DDD-4A29-6C7FB584E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84B54-6E4E-4F25-AC65-52C76D6A81BE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407202-A64B-DEF1-DC16-148236B3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66BD76-45A4-A3D9-974F-739A00ACE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EAC2-38B9-4E90-8D18-75A7B91D86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323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B8C578-1F75-485B-3DBA-CC2527EBE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D8CF85D-F2A8-61EE-FA5B-07550BEE90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8F64F9-0F29-D43C-47E8-5EB9DD581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84B54-6E4E-4F25-AC65-52C76D6A81BE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FE2310-7C53-3FBF-7241-93F107244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1A3716-0AC9-92D7-4A42-63AA5B180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EAC2-38B9-4E90-8D18-75A7B91D86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610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6E0D07-5EA2-F594-DBAA-09165015B2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4D15979-DCB2-7545-02D9-661581F08A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BDC798-9E12-4698-18D1-BF33B341B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84B54-6E4E-4F25-AC65-52C76D6A81BE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EC303B-67AD-98EA-D6C8-EC2DE756A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BA27FA-D0BE-1323-E18E-4FB4703C4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EAC2-38B9-4E90-8D18-75A7B91D86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704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17F7D-91B8-E125-E40C-420BBB703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D3AFF0-B3C7-E8F4-C956-B655F407D7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8C0754-372F-9D02-F106-CAA95362A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84B54-6E4E-4F25-AC65-52C76D6A81BE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6160A5-7131-A928-B699-6E6F66863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805E79-60E6-F228-FA1F-86399DCC3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EAC2-38B9-4E90-8D18-75A7B91D86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464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CF6919-05C2-81DF-27C2-7239330EC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C9FC44-E175-FD7A-0C28-3821767AE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15E999-FFB1-E486-951F-3DEA14120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84B54-6E4E-4F25-AC65-52C76D6A81BE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5A65CD-03EB-E1C2-5984-E91773B51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D5463E-A761-6536-E612-10FCA0585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EAC2-38B9-4E90-8D18-75A7B91D86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5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D533BB-96FE-BE09-31B8-67A441BD7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B8BA9F-A26C-7FEA-EBEA-156CDCA931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B1DB511-E2F2-52D2-3FCB-A69BD7B64F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8C2A808-8ADB-E1F1-1F39-53AEFD318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84B54-6E4E-4F25-AC65-52C76D6A81BE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9A6E691-58A9-840D-580C-07EB4AD5F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4D3D87-DEBA-F801-0A7B-C9D7414EA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EAC2-38B9-4E90-8D18-75A7B91D86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440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09AA47-ED56-7C65-3FCF-D62894834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DCDECC-C03E-0210-7668-D4EA1F437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2E1AC82-D2D9-0F33-0FFF-CB2B54904D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D342516-3A07-9E34-5B27-09BEA3318B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0A8B45F-09C5-A822-72D4-56CBD6AD23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E8D3C90-1131-3063-DBC8-71FCE3BBB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84B54-6E4E-4F25-AC65-52C76D6A81BE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AF4E8E-9A76-546A-F8DA-C65017AF2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403634-6776-BE7E-CA07-4F7DB386E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EAC2-38B9-4E90-8D18-75A7B91D86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72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AD010F-DB9F-B1FF-A10D-4598FD7D4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7C2F986-497A-B8E9-EC97-7C76B2803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84B54-6E4E-4F25-AC65-52C76D6A81BE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E71D2E2-6147-2831-A50D-6CC38D48C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48610A-FDA5-B1A8-2EDB-1EF7825D3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EAC2-38B9-4E90-8D18-75A7B91D86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34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D8543AE-CCC9-9D69-9144-3DA55ACC0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84B54-6E4E-4F25-AC65-52C76D6A81BE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A59068B-3AAF-132C-1D6A-0B4AD0F02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C47D73-C1A1-D0FF-D661-B6E4618EF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EAC2-38B9-4E90-8D18-75A7B91D86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713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01DD4E-AFAE-85DC-F7C6-87A0F4F5A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448E1A-6CB8-72D1-3EFC-5EFA70733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4BB5BCF-71A0-ED5B-3086-3A0FC11EA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7DCFF4-02D9-0857-6FA2-8C41AC622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84B54-6E4E-4F25-AC65-52C76D6A81BE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6A623B-4069-138B-8F23-4C2DFB3D5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271B0C-5BAA-8563-9D14-A34637D46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EAC2-38B9-4E90-8D18-75A7B91D86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701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D56632-E22F-3994-7DD3-65688973D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42A7416-5529-D3E5-2A2A-11F32824DD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69F2CF-3AF3-B7AA-CAC3-F375BED151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D339AB-5FC7-21F2-06AD-3D631F8CE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84B54-6E4E-4F25-AC65-52C76D6A81BE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3AFABF-FB16-E609-72DC-3532F0A9A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22668C-3481-CF10-F898-731F94453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EAC2-38B9-4E90-8D18-75A7B91D86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212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0BCF0-7505-6289-1CAF-917CB3942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9F0955-5165-EB53-989E-2C51AE61E6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893722-197D-5D2E-1D8B-10B4542441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84B54-6E4E-4F25-AC65-52C76D6A81BE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C16085-88B6-AE64-3AC0-244745240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B586CB-1E9D-C8A1-288B-A56DFDE20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9EAC2-38B9-4E90-8D18-75A7B91D86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714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f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F0E969-4681-6FDC-4530-855C55C27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" t="17246" r="-194" b="6813"/>
          <a:stretch/>
        </p:blipFill>
        <p:spPr>
          <a:xfrm>
            <a:off x="-97482" y="-870"/>
            <a:ext cx="12343264" cy="70144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959015" y="1701995"/>
            <a:ext cx="10297144" cy="2331732"/>
          </a:xfrm>
        </p:spPr>
        <p:txBody>
          <a:bodyPr>
            <a:normAutofit/>
          </a:bodyPr>
          <a:lstStyle/>
          <a:p>
            <a:br>
              <a:rPr lang="ru-RU" sz="1600" b="1" dirty="0">
                <a:solidFill>
                  <a:schemeClr val="bg1"/>
                </a:solidFill>
                <a:latin typeface="+mn-lt"/>
              </a:rPr>
            </a:br>
            <a:br>
              <a:rPr lang="ru-RU" sz="3600" b="1" dirty="0">
                <a:solidFill>
                  <a:schemeClr val="bg1"/>
                </a:solidFill>
                <a:latin typeface="+mn-lt"/>
              </a:rPr>
            </a:br>
            <a:r>
              <a:rPr lang="ru-RU" sz="3200" b="1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Минеральные ассоциации </a:t>
            </a:r>
            <a:r>
              <a:rPr lang="ru-RU" sz="3200" b="1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скарнированного</a:t>
            </a:r>
            <a:r>
              <a:rPr lang="ru-RU" sz="3200" b="1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карбонатного горизонта о. </a:t>
            </a:r>
            <a:r>
              <a:rPr lang="ru-RU" sz="3200" b="1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Пусунсаари</a:t>
            </a:r>
            <a:r>
              <a:rPr lang="ru-RU" sz="3200" b="1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(Южная Карелия)</a:t>
            </a:r>
            <a:endParaRPr lang="ru-RU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35275" y="4728112"/>
            <a:ext cx="5220884" cy="1575466"/>
          </a:xfrm>
        </p:spPr>
        <p:txBody>
          <a:bodyPr>
            <a:noAutofit/>
          </a:bodyPr>
          <a:lstStyle/>
          <a:p>
            <a:pPr algn="r">
              <a:lnSpc>
                <a:spcPct val="20000"/>
              </a:lnSpc>
            </a:pPr>
            <a:endParaRPr lang="ru-RU" sz="1600" spc="0" dirty="0">
              <a:solidFill>
                <a:schemeClr val="bg1"/>
              </a:solidFill>
            </a:endParaRPr>
          </a:p>
          <a:p>
            <a:pPr algn="r">
              <a:lnSpc>
                <a:spcPct val="20000"/>
              </a:lnSpc>
            </a:pPr>
            <a:r>
              <a:rPr lang="ru-RU" sz="1600" spc="0" dirty="0" err="1">
                <a:solidFill>
                  <a:schemeClr val="bg1"/>
                </a:solidFill>
              </a:rPr>
              <a:t>Матяхина</a:t>
            </a:r>
            <a:r>
              <a:rPr lang="ru-RU" sz="1600" spc="0" dirty="0">
                <a:solidFill>
                  <a:schemeClr val="bg1"/>
                </a:solidFill>
              </a:rPr>
              <a:t> Анастасия Вячеславовна</a:t>
            </a:r>
          </a:p>
          <a:p>
            <a:pPr algn="r">
              <a:lnSpc>
                <a:spcPct val="20000"/>
              </a:lnSpc>
            </a:pPr>
            <a:endParaRPr lang="ru-RU" sz="1600" spc="0" dirty="0">
              <a:solidFill>
                <a:schemeClr val="bg1"/>
              </a:solidFill>
            </a:endParaRPr>
          </a:p>
          <a:p>
            <a:pPr algn="r">
              <a:lnSpc>
                <a:spcPct val="20000"/>
              </a:lnSpc>
            </a:pPr>
            <a:r>
              <a:rPr lang="ru-RU" sz="1600" spc="0" dirty="0">
                <a:solidFill>
                  <a:schemeClr val="bg1"/>
                </a:solidFill>
              </a:rPr>
              <a:t>к.г.-</a:t>
            </a:r>
            <a:r>
              <a:rPr lang="ru-RU" sz="1600" spc="0" dirty="0" err="1">
                <a:solidFill>
                  <a:schemeClr val="bg1"/>
                </a:solidFill>
              </a:rPr>
              <a:t>м.н</a:t>
            </a:r>
            <a:r>
              <a:rPr lang="ru-RU" sz="1600" spc="0" dirty="0">
                <a:solidFill>
                  <a:schemeClr val="bg1"/>
                </a:solidFill>
              </a:rPr>
              <a:t>. Перова Елена Николаевна</a:t>
            </a:r>
          </a:p>
          <a:p>
            <a:pPr algn="r">
              <a:lnSpc>
                <a:spcPct val="20000"/>
              </a:lnSpc>
            </a:pPr>
            <a:endParaRPr lang="ru-RU" sz="1600" spc="0" dirty="0">
              <a:solidFill>
                <a:schemeClr val="bg1"/>
              </a:solidFill>
            </a:endParaRPr>
          </a:p>
          <a:p>
            <a:pPr algn="r">
              <a:lnSpc>
                <a:spcPct val="20000"/>
              </a:lnSpc>
            </a:pPr>
            <a:endParaRPr lang="ru-RU" sz="1600" spc="0" dirty="0">
              <a:solidFill>
                <a:schemeClr val="bg1"/>
              </a:solidFill>
            </a:endParaRPr>
          </a:p>
          <a:p>
            <a:pPr algn="r">
              <a:lnSpc>
                <a:spcPct val="20000"/>
              </a:lnSpc>
            </a:pPr>
            <a:r>
              <a:rPr lang="ru-RU" sz="1800" spc="0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59415" y="5840336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Миасс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2026</a:t>
            </a:r>
          </a:p>
        </p:txBody>
      </p:sp>
      <p:pic>
        <p:nvPicPr>
          <p:cNvPr id="7" name="Рисунок 6" descr="Изображение выглядит как текст, Шрифт, Графика, симв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76969-7FFA-B540-D063-DF29C8A781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4" y="189434"/>
            <a:ext cx="3744416" cy="113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69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A6AC3-D413-A221-8DBA-65E1FE537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5F2D0E3C-FC13-D8FB-8866-58C0E6C5BE2D}"/>
              </a:ext>
            </a:extLst>
          </p:cNvPr>
          <p:cNvSpPr txBox="1"/>
          <p:nvPr/>
        </p:nvSpPr>
        <p:spPr>
          <a:xfrm>
            <a:off x="311412" y="1604547"/>
            <a:ext cx="8449394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1. Флогопит (1 пачка)</a:t>
            </a:r>
            <a:endParaRPr lang="en-US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(K</a:t>
            </a:r>
            <a:r>
              <a:rPr lang="en-US" sz="14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0.73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14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0.20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14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0.03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)(Mg</a:t>
            </a:r>
            <a:r>
              <a:rPr lang="en-US" sz="14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2.69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</a:t>
            </a:r>
            <a:r>
              <a:rPr lang="en-US" sz="14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0.16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</a:t>
            </a:r>
            <a:r>
              <a:rPr lang="en-US" sz="1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2+</a:t>
            </a:r>
            <a:r>
              <a:rPr lang="en-US" sz="14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0.12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14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0.04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)(Si</a:t>
            </a:r>
            <a:r>
              <a:rPr lang="en-US" sz="14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2.81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</a:t>
            </a:r>
            <a:r>
              <a:rPr lang="en-US" sz="14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1.19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)O</a:t>
            </a:r>
            <a:r>
              <a:rPr lang="en-US" sz="14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((OH)</a:t>
            </a:r>
            <a:r>
              <a:rPr lang="en-US" sz="14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1.58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14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0.58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</a:t>
            </a:r>
            <a:r>
              <a:rPr lang="en-US" sz="14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0.01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2. Флогопит (2-3 пачка)</a:t>
            </a:r>
            <a:endParaRPr lang="en-US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14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0.82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(Mg</a:t>
            </a:r>
            <a:r>
              <a:rPr lang="en-US" sz="14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ru-RU" sz="14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</a:t>
            </a:r>
            <a:r>
              <a:rPr lang="en-US" sz="14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</a:t>
            </a:r>
            <a:r>
              <a:rPr lang="ru-RU" sz="14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</a:t>
            </a:r>
            <a:r>
              <a:rPr lang="en-US" sz="1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2+</a:t>
            </a:r>
            <a:r>
              <a:rPr lang="en-US" sz="14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</a:t>
            </a:r>
            <a:r>
              <a:rPr lang="ru-RU" sz="14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42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14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0.0</a:t>
            </a:r>
            <a:r>
              <a:rPr lang="ru-RU" sz="14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)(Si</a:t>
            </a:r>
            <a:r>
              <a:rPr lang="en-US" sz="14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ru-RU" sz="14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93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</a:t>
            </a:r>
            <a:r>
              <a:rPr lang="en-US" sz="14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ru-RU" sz="14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07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)O</a:t>
            </a:r>
            <a:r>
              <a:rPr lang="en-US" sz="14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(OH)</a:t>
            </a:r>
            <a:r>
              <a:rPr lang="en-US" sz="14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2.31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Мусковит (2-3 пачка)</a:t>
            </a:r>
            <a:endParaRPr lang="en-US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14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</a:t>
            </a:r>
            <a:r>
              <a:rPr lang="ru-RU" sz="14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89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</a:t>
            </a:r>
            <a:r>
              <a:rPr lang="en-US" sz="14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(Si</a:t>
            </a:r>
            <a:r>
              <a:rPr lang="en-US" sz="14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4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</a:t>
            </a:r>
            <a:r>
              <a:rPr lang="en-US" sz="14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14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83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)O</a:t>
            </a:r>
            <a:r>
              <a:rPr lang="en-US" sz="14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(OH)</a:t>
            </a:r>
            <a:r>
              <a:rPr lang="en-US" sz="14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A6F34FD-5E18-2FA4-6C9D-EFECE874A73F}"/>
              </a:ext>
            </a:extLst>
          </p:cNvPr>
          <p:cNvSpPr/>
          <p:nvPr/>
        </p:nvSpPr>
        <p:spPr>
          <a:xfrm>
            <a:off x="311412" y="4071318"/>
            <a:ext cx="2399418" cy="1132764"/>
          </a:xfrm>
          <a:prstGeom prst="roundRect">
            <a:avLst/>
          </a:prstGeom>
          <a:noFill/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09FD67ED-02CF-C06C-53D4-1C6328C33BF0}"/>
              </a:ext>
            </a:extLst>
          </p:cNvPr>
          <p:cNvSpPr/>
          <p:nvPr/>
        </p:nvSpPr>
        <p:spPr>
          <a:xfrm>
            <a:off x="311412" y="2772638"/>
            <a:ext cx="3911586" cy="1132764"/>
          </a:xfrm>
          <a:prstGeom prst="roundRect">
            <a:avLst/>
          </a:prstGeom>
          <a:noFill/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A259DC8-7CED-5582-4C58-EAA52198995D}"/>
              </a:ext>
            </a:extLst>
          </p:cNvPr>
          <p:cNvSpPr/>
          <p:nvPr/>
        </p:nvSpPr>
        <p:spPr>
          <a:xfrm>
            <a:off x="339834" y="1473958"/>
            <a:ext cx="5484752" cy="1132764"/>
          </a:xfrm>
          <a:prstGeom prst="roundRect">
            <a:avLst/>
          </a:prstGeom>
          <a:noFill/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E90904-A6AB-42D7-5393-8E96AA2290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549" r="31806" b="51050"/>
          <a:stretch/>
        </p:blipFill>
        <p:spPr>
          <a:xfrm>
            <a:off x="6023198" y="486183"/>
            <a:ext cx="2936220" cy="240291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2FFB992-2C8A-BD80-72F4-BEE891B512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2279" b="50000"/>
          <a:stretch/>
        </p:blipFill>
        <p:spPr>
          <a:xfrm>
            <a:off x="6038743" y="2981432"/>
            <a:ext cx="5951202" cy="2471583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5C30D49-4F17-BF58-916D-A1D2A048255E}"/>
              </a:ext>
            </a:extLst>
          </p:cNvPr>
          <p:cNvSpPr/>
          <p:nvPr/>
        </p:nvSpPr>
        <p:spPr>
          <a:xfrm>
            <a:off x="11423798" y="6094090"/>
            <a:ext cx="576064" cy="58477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F508B9-8D75-9A5F-1CB6-4ACFC4CA7F89}"/>
              </a:ext>
            </a:extLst>
          </p:cNvPr>
          <p:cNvSpPr txBox="1"/>
          <p:nvPr/>
        </p:nvSpPr>
        <p:spPr>
          <a:xfrm>
            <a:off x="11554575" y="618642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9</a:t>
            </a:r>
            <a:endParaRPr lang="ru-RU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05B27C-CE30-90BB-0CAD-68C159CFA6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6540" b="55250"/>
          <a:stretch/>
        </p:blipFill>
        <p:spPr>
          <a:xfrm>
            <a:off x="9063642" y="486183"/>
            <a:ext cx="2938202" cy="2210334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BF1E89E1-7CB8-7AED-2E09-DC5999BC77EA}"/>
              </a:ext>
            </a:extLst>
          </p:cNvPr>
          <p:cNvSpPr/>
          <p:nvPr/>
        </p:nvSpPr>
        <p:spPr>
          <a:xfrm>
            <a:off x="339834" y="180516"/>
            <a:ext cx="2370996" cy="867862"/>
          </a:xfrm>
          <a:prstGeom prst="roundRect">
            <a:avLst/>
          </a:prstGeom>
          <a:solidFill>
            <a:schemeClr val="accent1">
              <a:lumMod val="40000"/>
              <a:lumOff val="6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B4C085-C47F-6A3B-67BE-3A21B6344B64}"/>
              </a:ext>
            </a:extLst>
          </p:cNvPr>
          <p:cNvSpPr txBox="1"/>
          <p:nvPr/>
        </p:nvSpPr>
        <p:spPr>
          <a:xfrm>
            <a:off x="594216" y="400305"/>
            <a:ext cx="4775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Группа слюд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F64D73-3A3F-214E-6AA6-0B747DC690EA}"/>
              </a:ext>
            </a:extLst>
          </p:cNvPr>
          <p:cNvSpPr txBox="1"/>
          <p:nvPr/>
        </p:nvSpPr>
        <p:spPr>
          <a:xfrm>
            <a:off x="6023198" y="5464759"/>
            <a:ext cx="603800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i="1" dirty="0"/>
              <a:t>Act – </a:t>
            </a:r>
            <a:r>
              <a:rPr lang="ru-RU" sz="1400" i="1" dirty="0"/>
              <a:t>актинолит, </a:t>
            </a:r>
            <a:r>
              <a:rPr lang="en-US" sz="1400" i="1" dirty="0"/>
              <a:t>Ap – </a:t>
            </a:r>
            <a:r>
              <a:rPr lang="ru-RU" sz="1400" i="1" dirty="0"/>
              <a:t>апатит, </a:t>
            </a:r>
            <a:r>
              <a:rPr lang="en-US" sz="1400" i="1" dirty="0"/>
              <a:t>Cal – </a:t>
            </a:r>
            <a:r>
              <a:rPr lang="ru-RU" sz="1400" i="1" dirty="0"/>
              <a:t>кальцит, </a:t>
            </a:r>
            <a:r>
              <a:rPr lang="en-US" sz="1400" i="1" dirty="0"/>
              <a:t>Dol – </a:t>
            </a:r>
            <a:r>
              <a:rPr lang="ru-RU" sz="1400" i="1" dirty="0"/>
              <a:t>доломит, </a:t>
            </a:r>
            <a:r>
              <a:rPr lang="en-US" sz="1400" i="1" dirty="0"/>
              <a:t>Ms </a:t>
            </a:r>
            <a:r>
              <a:rPr lang="ru-RU" sz="1400" i="1" dirty="0"/>
              <a:t>– мусковит, </a:t>
            </a:r>
            <a:r>
              <a:rPr lang="en-US" sz="1400" i="1" dirty="0"/>
              <a:t>Phl </a:t>
            </a:r>
            <a:r>
              <a:rPr lang="ru-RU" sz="1400" i="1" dirty="0"/>
              <a:t>– флогопит, </a:t>
            </a:r>
            <a:r>
              <a:rPr lang="en-US" sz="1400" i="1" dirty="0"/>
              <a:t>Pl </a:t>
            </a:r>
            <a:r>
              <a:rPr lang="ru-RU" sz="1400" i="1" dirty="0"/>
              <a:t>– плагиоклаз (</a:t>
            </a:r>
            <a:r>
              <a:rPr lang="ru-RU" sz="1400" i="1" dirty="0" err="1"/>
              <a:t>битовнит</a:t>
            </a:r>
            <a:r>
              <a:rPr lang="ru-RU" sz="1400" i="1" dirty="0"/>
              <a:t>), </a:t>
            </a:r>
            <a:r>
              <a:rPr lang="en-US" sz="1400" i="1" dirty="0" err="1"/>
              <a:t>Prh</a:t>
            </a:r>
            <a:r>
              <a:rPr lang="ru-RU" sz="1400" i="1" dirty="0"/>
              <a:t> – </a:t>
            </a:r>
            <a:r>
              <a:rPr lang="ru-RU" sz="1400" i="1" dirty="0" err="1"/>
              <a:t>пренит</a:t>
            </a:r>
            <a:r>
              <a:rPr lang="ru-RU" sz="1400" i="1" dirty="0"/>
              <a:t>, </a:t>
            </a:r>
            <a:r>
              <a:rPr lang="en-US" sz="1400" i="1" dirty="0"/>
              <a:t>Qz –</a:t>
            </a:r>
            <a:r>
              <a:rPr lang="ru-RU" sz="1400" i="1" dirty="0"/>
              <a:t> кварц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4DC661-9DF7-7478-AA6E-385D9C6759E2}"/>
              </a:ext>
            </a:extLst>
          </p:cNvPr>
          <p:cNvSpPr txBox="1"/>
          <p:nvPr/>
        </p:nvSpPr>
        <p:spPr>
          <a:xfrm>
            <a:off x="6038743" y="49912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1.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69EC5C-E36D-DE06-4FD7-40B94DCAA614}"/>
              </a:ext>
            </a:extLst>
          </p:cNvPr>
          <p:cNvSpPr txBox="1"/>
          <p:nvPr/>
        </p:nvSpPr>
        <p:spPr>
          <a:xfrm>
            <a:off x="6038743" y="296968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3.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3BB372-CFE3-7DFF-4F65-37D36D459426}"/>
              </a:ext>
            </a:extLst>
          </p:cNvPr>
          <p:cNvSpPr txBox="1"/>
          <p:nvPr/>
        </p:nvSpPr>
        <p:spPr>
          <a:xfrm>
            <a:off x="9084335" y="50084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2004523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A6AC3-D413-A221-8DBA-65E1FE537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037ED44-71F3-65CC-8C9D-4E07FD6543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6540" b="51050"/>
          <a:stretch/>
        </p:blipFill>
        <p:spPr>
          <a:xfrm>
            <a:off x="8845201" y="2964912"/>
            <a:ext cx="2957679" cy="2433839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5C30D49-4F17-BF58-916D-A1D2A048255E}"/>
              </a:ext>
            </a:extLst>
          </p:cNvPr>
          <p:cNvSpPr/>
          <p:nvPr/>
        </p:nvSpPr>
        <p:spPr>
          <a:xfrm>
            <a:off x="11423798" y="6094090"/>
            <a:ext cx="576064" cy="584775"/>
          </a:xfrm>
          <a:prstGeom prst="roundRect">
            <a:avLst/>
          </a:prstGeom>
          <a:solidFill>
            <a:schemeClr val="accent6">
              <a:lumMod val="40000"/>
              <a:lumOff val="6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F508B9-8D75-9A5F-1CB6-4ACFC4CA7F89}"/>
              </a:ext>
            </a:extLst>
          </p:cNvPr>
          <p:cNvSpPr txBox="1"/>
          <p:nvPr/>
        </p:nvSpPr>
        <p:spPr>
          <a:xfrm>
            <a:off x="11495806" y="618642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1</a:t>
            </a:r>
            <a:r>
              <a:rPr lang="en-US" sz="2000" dirty="0"/>
              <a:t>0</a:t>
            </a:r>
            <a:endParaRPr lang="ru-RU" sz="2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ACB3EC6-A4AD-9883-71B5-669AAC5B00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5949" b="50000"/>
          <a:stretch/>
        </p:blipFill>
        <p:spPr>
          <a:xfrm>
            <a:off x="5807174" y="490671"/>
            <a:ext cx="2957679" cy="24429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E6DAFB7-3A84-69C5-5959-74D2CB288F3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6540" b="51050"/>
          <a:stretch/>
        </p:blipFill>
        <p:spPr>
          <a:xfrm>
            <a:off x="8845353" y="494003"/>
            <a:ext cx="2913206" cy="2397243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8111F4B-10DC-B9B7-17BE-41D6FB8D7E01}"/>
              </a:ext>
            </a:extLst>
          </p:cNvPr>
          <p:cNvSpPr/>
          <p:nvPr/>
        </p:nvSpPr>
        <p:spPr>
          <a:xfrm>
            <a:off x="339834" y="180516"/>
            <a:ext cx="2154972" cy="86786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D2616E-3C74-1041-E16D-53EA796B38AA}"/>
              </a:ext>
            </a:extLst>
          </p:cNvPr>
          <p:cNvSpPr txBox="1"/>
          <p:nvPr/>
        </p:nvSpPr>
        <p:spPr>
          <a:xfrm>
            <a:off x="594216" y="400305"/>
            <a:ext cx="6653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Карбонаты</a:t>
            </a:r>
            <a:endParaRPr lang="en-US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A5C157-138F-8547-8326-E2670831858B}"/>
              </a:ext>
            </a:extLst>
          </p:cNvPr>
          <p:cNvSpPr txBox="1"/>
          <p:nvPr/>
        </p:nvSpPr>
        <p:spPr>
          <a:xfrm>
            <a:off x="5759844" y="3060462"/>
            <a:ext cx="29576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i="1" dirty="0"/>
              <a:t>Ap – </a:t>
            </a:r>
            <a:r>
              <a:rPr lang="ru-RU" sz="1400" i="1" dirty="0"/>
              <a:t>апатит, </a:t>
            </a:r>
            <a:r>
              <a:rPr lang="en-US" sz="1400" i="1" dirty="0" err="1"/>
              <a:t>Bsn</a:t>
            </a:r>
            <a:r>
              <a:rPr lang="en-US" sz="1400" i="1" dirty="0"/>
              <a:t> – </a:t>
            </a:r>
            <a:r>
              <a:rPr lang="ru-RU" sz="1400" i="1" dirty="0" err="1"/>
              <a:t>бастенизит</a:t>
            </a:r>
            <a:r>
              <a:rPr lang="ru-RU" sz="1400" i="1" dirty="0"/>
              <a:t>, </a:t>
            </a:r>
            <a:r>
              <a:rPr lang="en-US" sz="1400" i="1" dirty="0"/>
              <a:t>Cal – </a:t>
            </a:r>
            <a:r>
              <a:rPr lang="ru-RU" sz="1400" i="1" dirty="0"/>
              <a:t>кальцит, </a:t>
            </a:r>
            <a:r>
              <a:rPr lang="en-US" sz="1400" i="1" dirty="0"/>
              <a:t>Dol – </a:t>
            </a:r>
            <a:r>
              <a:rPr lang="ru-RU" sz="1400" i="1" dirty="0"/>
              <a:t>доломит, </a:t>
            </a:r>
            <a:r>
              <a:rPr lang="en-US" sz="1400" i="1" dirty="0" err="1"/>
              <a:t>Kfs</a:t>
            </a:r>
            <a:r>
              <a:rPr lang="en-US" sz="1400" i="1" dirty="0"/>
              <a:t> </a:t>
            </a:r>
            <a:r>
              <a:rPr lang="ru-RU" sz="1400" i="1" dirty="0"/>
              <a:t>– калиевый полевой шпат, </a:t>
            </a:r>
            <a:r>
              <a:rPr lang="en-US" sz="1400" i="1" dirty="0"/>
              <a:t>Phl </a:t>
            </a:r>
            <a:r>
              <a:rPr lang="ru-RU" sz="1400" i="1" dirty="0"/>
              <a:t>– флогопит,</a:t>
            </a:r>
            <a:r>
              <a:rPr lang="en-US" sz="1400" i="1" dirty="0"/>
              <a:t> Tr – </a:t>
            </a:r>
            <a:r>
              <a:rPr lang="ru-RU" sz="1400" i="1" dirty="0"/>
              <a:t> тремолит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006E2A5-AD9B-F793-CFB1-25E95282C935}"/>
              </a:ext>
            </a:extLst>
          </p:cNvPr>
          <p:cNvSpPr/>
          <p:nvPr/>
        </p:nvSpPr>
        <p:spPr>
          <a:xfrm>
            <a:off x="311412" y="4071318"/>
            <a:ext cx="4919698" cy="1132764"/>
          </a:xfrm>
          <a:prstGeom prst="round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5410EDD7-244A-0F48-EA86-488A1C1AA5DB}"/>
              </a:ext>
            </a:extLst>
          </p:cNvPr>
          <p:cNvSpPr/>
          <p:nvPr/>
        </p:nvSpPr>
        <p:spPr>
          <a:xfrm>
            <a:off x="311412" y="2891246"/>
            <a:ext cx="2903474" cy="1014156"/>
          </a:xfrm>
          <a:prstGeom prst="round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E68F65C5-B93F-2DAC-96B1-66464384FC73}"/>
              </a:ext>
            </a:extLst>
          </p:cNvPr>
          <p:cNvSpPr/>
          <p:nvPr/>
        </p:nvSpPr>
        <p:spPr>
          <a:xfrm>
            <a:off x="339834" y="1473958"/>
            <a:ext cx="2515012" cy="1132764"/>
          </a:xfrm>
          <a:prstGeom prst="round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965851-3519-E132-0005-FC978EEECA4C}"/>
              </a:ext>
            </a:extLst>
          </p:cNvPr>
          <p:cNvSpPr txBox="1"/>
          <p:nvPr/>
        </p:nvSpPr>
        <p:spPr>
          <a:xfrm>
            <a:off x="412614" y="1602883"/>
            <a:ext cx="467448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Кальцит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(Ca</a:t>
            </a:r>
            <a:r>
              <a:rPr lang="en-US" sz="1600" baseline="-25000" dirty="0">
                <a:latin typeface="Calibri" panose="020F0502020204030204" pitchFamily="34" charset="0"/>
                <a:ea typeface="Calibri" panose="020F0502020204030204" pitchFamily="34" charset="0"/>
              </a:rPr>
              <a:t>0.96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Mg</a:t>
            </a:r>
            <a:r>
              <a:rPr lang="en-US" sz="1600" baseline="-25000" dirty="0">
                <a:latin typeface="Calibri" panose="020F0502020204030204" pitchFamily="34" charset="0"/>
                <a:ea typeface="Calibri" panose="020F0502020204030204" pitchFamily="34" charset="0"/>
              </a:rPr>
              <a:t>0.03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Mn</a:t>
            </a:r>
            <a:r>
              <a:rPr lang="en-US" sz="1600" baseline="-25000" dirty="0">
                <a:latin typeface="Calibri" panose="020F0502020204030204" pitchFamily="34" charset="0"/>
                <a:ea typeface="Calibri" panose="020F0502020204030204" pitchFamily="34" charset="0"/>
              </a:rPr>
              <a:t>0.01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)CO</a:t>
            </a:r>
            <a:r>
              <a:rPr lang="en-US" sz="1600" baseline="-25000" dirty="0"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Доломит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(Ca</a:t>
            </a:r>
            <a:r>
              <a:rPr lang="ru-RU" sz="1600" baseline="-25000" dirty="0"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en-US" sz="1600" baseline="-25000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r>
              <a:rPr lang="ru-RU" sz="1600" baseline="-25000" dirty="0">
                <a:latin typeface="Calibri" panose="020F0502020204030204" pitchFamily="34" charset="0"/>
                <a:ea typeface="Calibri" panose="020F0502020204030204" pitchFamily="34" charset="0"/>
              </a:rPr>
              <a:t>03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Mg</a:t>
            </a:r>
            <a:r>
              <a:rPr lang="en-US" sz="1600" baseline="-25000" dirty="0">
                <a:latin typeface="Calibri" panose="020F0502020204030204" pitchFamily="34" charset="0"/>
                <a:ea typeface="Calibri" panose="020F0502020204030204" pitchFamily="34" charset="0"/>
              </a:rPr>
              <a:t>0.</a:t>
            </a:r>
            <a:r>
              <a:rPr lang="ru-RU" sz="1600" baseline="-25000" dirty="0">
                <a:latin typeface="Calibri" panose="020F0502020204030204" pitchFamily="34" charset="0"/>
                <a:ea typeface="Calibri" panose="020F0502020204030204" pitchFamily="34" charset="0"/>
              </a:rPr>
              <a:t>94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Fe</a:t>
            </a:r>
            <a:r>
              <a:rPr lang="en-US" sz="1600" baseline="-25000" dirty="0">
                <a:latin typeface="Calibri" panose="020F0502020204030204" pitchFamily="34" charset="0"/>
                <a:ea typeface="Calibri" panose="020F0502020204030204" pitchFamily="34" charset="0"/>
              </a:rPr>
              <a:t>0.02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Mn</a:t>
            </a:r>
            <a:r>
              <a:rPr lang="en-US" sz="1600" baseline="-25000" dirty="0">
                <a:latin typeface="Calibri" panose="020F0502020204030204" pitchFamily="34" charset="0"/>
                <a:ea typeface="Calibri" panose="020F0502020204030204" pitchFamily="34" charset="0"/>
              </a:rPr>
              <a:t>0.01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)(CO</a:t>
            </a:r>
            <a:r>
              <a:rPr lang="en-US" sz="1600" baseline="-25000" dirty="0"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r>
              <a:rPr lang="en-US" sz="1600" baseline="-25000" dirty="0">
                <a:latin typeface="Calibri" panose="020F0502020204030204" pitchFamily="34" charset="0"/>
                <a:ea typeface="Calibri" panose="020F0502020204030204" pitchFamily="34" charset="0"/>
              </a:rPr>
              <a:t>2 </a:t>
            </a:r>
            <a:endParaRPr lang="ru-RU" sz="1600" dirty="0"/>
          </a:p>
          <a:p>
            <a:pPr algn="just"/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Бастенизит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(Ce)</a:t>
            </a:r>
          </a:p>
          <a:p>
            <a:pPr algn="just"/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(Ce</a:t>
            </a:r>
            <a:r>
              <a:rPr lang="en-US" sz="1600" baseline="-25000" dirty="0">
                <a:latin typeface="Calibri" panose="020F0502020204030204" pitchFamily="34" charset="0"/>
                <a:ea typeface="Calibri" panose="020F0502020204030204" pitchFamily="34" charset="0"/>
              </a:rPr>
              <a:t>0.36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C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</a:rPr>
              <a:t>а</a:t>
            </a:r>
            <a:r>
              <a:rPr lang="en-US" sz="1600" baseline="-25000" dirty="0">
                <a:latin typeface="Calibri" panose="020F0502020204030204" pitchFamily="34" charset="0"/>
                <a:ea typeface="Calibri" panose="020F0502020204030204" pitchFamily="34" charset="0"/>
              </a:rPr>
              <a:t>0.</a:t>
            </a:r>
            <a:r>
              <a:rPr lang="ru-RU" sz="1600" baseline="-25000" dirty="0">
                <a:latin typeface="Calibri" panose="020F0502020204030204" pitchFamily="34" charset="0"/>
                <a:ea typeface="Calibri" panose="020F0502020204030204" pitchFamily="34" charset="0"/>
              </a:rPr>
              <a:t>26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n-US" sz="1600" baseline="-25000" dirty="0">
                <a:latin typeface="Calibri" panose="020F0502020204030204" pitchFamily="34" charset="0"/>
                <a:ea typeface="Calibri" panose="020F0502020204030204" pitchFamily="34" charset="0"/>
              </a:rPr>
              <a:t>0.17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Nd</a:t>
            </a:r>
            <a:r>
              <a:rPr lang="en-US" sz="1600" baseline="-25000" dirty="0">
                <a:latin typeface="Calibri" panose="020F0502020204030204" pitchFamily="34" charset="0"/>
                <a:ea typeface="Calibri" panose="020F0502020204030204" pitchFamily="34" charset="0"/>
              </a:rPr>
              <a:t>0.15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Mg</a:t>
            </a:r>
            <a:r>
              <a:rPr lang="en-US" sz="1600" baseline="-25000" dirty="0">
                <a:latin typeface="Calibri" panose="020F0502020204030204" pitchFamily="34" charset="0"/>
                <a:ea typeface="Calibri" panose="020F0502020204030204" pitchFamily="34" charset="0"/>
              </a:rPr>
              <a:t>0.</a:t>
            </a:r>
            <a:r>
              <a:rPr lang="ru-RU" sz="1600" baseline="-25000" dirty="0">
                <a:latin typeface="Calibri" panose="020F0502020204030204" pitchFamily="34" charset="0"/>
                <a:ea typeface="Calibri" panose="020F0502020204030204" pitchFamily="34" charset="0"/>
              </a:rPr>
              <a:t>06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Fe</a:t>
            </a:r>
            <a:r>
              <a:rPr lang="en-US" sz="1600" baseline="-25000" dirty="0">
                <a:latin typeface="Calibri" panose="020F0502020204030204" pitchFamily="34" charset="0"/>
                <a:ea typeface="Calibri" panose="020F0502020204030204" pitchFamily="34" charset="0"/>
              </a:rPr>
              <a:t>0.02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Mn</a:t>
            </a:r>
            <a:r>
              <a:rPr lang="en-US" sz="1600" baseline="-25000" dirty="0">
                <a:latin typeface="Calibri" panose="020F0502020204030204" pitchFamily="34" charset="0"/>
                <a:ea typeface="Calibri" panose="020F0502020204030204" pitchFamily="34" charset="0"/>
              </a:rPr>
              <a:t>0.01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)(CO</a:t>
            </a:r>
            <a:r>
              <a:rPr lang="en-US" sz="1600" baseline="-25000" dirty="0"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r>
              <a:rPr lang="en-US" sz="1600" baseline="-25000" dirty="0">
                <a:latin typeface="Calibri" panose="020F0502020204030204" pitchFamily="34" charset="0"/>
                <a:ea typeface="Calibri" panose="020F0502020204030204" pitchFamily="34" charset="0"/>
              </a:rPr>
              <a:t> 0.94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F</a:t>
            </a:r>
            <a:r>
              <a:rPr lang="en-US" sz="1600" baseline="-25000" dirty="0">
                <a:latin typeface="Calibri" panose="020F0502020204030204" pitchFamily="34" charset="0"/>
                <a:ea typeface="Calibri" panose="020F0502020204030204" pitchFamily="34" charset="0"/>
              </a:rPr>
              <a:t>0.81  </a:t>
            </a:r>
            <a:endParaRPr lang="ru-RU" sz="1600" dirty="0"/>
          </a:p>
          <a:p>
            <a:pPr algn="just"/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970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B2D9B-68A9-6565-E39B-714098D54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254A536A-444C-2F0C-4EE4-48DF5E978F73}"/>
              </a:ext>
            </a:extLst>
          </p:cNvPr>
          <p:cNvSpPr/>
          <p:nvPr/>
        </p:nvSpPr>
        <p:spPr>
          <a:xfrm>
            <a:off x="8615486" y="180516"/>
            <a:ext cx="2980710" cy="867862"/>
          </a:xfrm>
          <a:prstGeom prst="roundRect">
            <a:avLst/>
          </a:prstGeom>
          <a:solidFill>
            <a:schemeClr val="accent1">
              <a:lumMod val="40000"/>
              <a:lumOff val="6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17F81233-F236-94A8-5096-2F97FD2E00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995194"/>
              </p:ext>
            </p:extLst>
          </p:nvPr>
        </p:nvGraphicFramePr>
        <p:xfrm>
          <a:off x="8803128" y="1213720"/>
          <a:ext cx="3168351" cy="361975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8351">
                  <a:extLst>
                    <a:ext uri="{9D8B030D-6E8A-4147-A177-3AD203B41FA5}">
                      <a16:colId xmlns:a16="http://schemas.microsoft.com/office/drawing/2014/main" val="1385810085"/>
                    </a:ext>
                  </a:extLst>
                </a:gridCol>
              </a:tblGrid>
              <a:tr h="202565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effectLst/>
                        </a:rPr>
                        <a:t>Барит</a:t>
                      </a: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Пирротин </a:t>
                      </a: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Гематит </a:t>
                      </a: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Пирит </a:t>
                      </a: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Никкельскуттерудит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Аргентит</a:t>
                      </a: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Халькозин </a:t>
                      </a: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Алланит</a:t>
                      </a: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-(</a:t>
                      </a:r>
                      <a:r>
                        <a:rPr lang="ru-RU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</a:t>
                      </a: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Бастнезит-(</a:t>
                      </a:r>
                      <a:r>
                        <a:rPr lang="ru-RU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</a:t>
                      </a: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Монацит-(</a:t>
                      </a:r>
                      <a:r>
                        <a:rPr lang="ru-RU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</a:t>
                      </a: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7253880"/>
                  </a:ext>
                </a:extLst>
              </a:tr>
            </a:tbl>
          </a:graphicData>
        </a:graphic>
      </p:graphicFrame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92E60EA-6458-D73A-917E-24B61FE3E165}"/>
              </a:ext>
            </a:extLst>
          </p:cNvPr>
          <p:cNvSpPr/>
          <p:nvPr/>
        </p:nvSpPr>
        <p:spPr>
          <a:xfrm>
            <a:off x="11423798" y="6094090"/>
            <a:ext cx="576064" cy="58477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E32B4C-8678-EF81-5B0F-668ECB0499E3}"/>
              </a:ext>
            </a:extLst>
          </p:cNvPr>
          <p:cNvSpPr txBox="1"/>
          <p:nvPr/>
        </p:nvSpPr>
        <p:spPr>
          <a:xfrm>
            <a:off x="11495806" y="618642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1</a:t>
            </a:r>
            <a:r>
              <a:rPr lang="en-US" sz="2000" dirty="0"/>
              <a:t>1</a:t>
            </a:r>
            <a:endParaRPr lang="ru-RU" sz="2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CA92F49-28F9-2784-B62F-228FA970DC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6761" b="52100"/>
          <a:stretch/>
        </p:blipFill>
        <p:spPr>
          <a:xfrm>
            <a:off x="4787281" y="261442"/>
            <a:ext cx="3295115" cy="267100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BDF64A1-F71F-FD1C-6315-82BE5359DA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214" r="31572" b="51050"/>
          <a:stretch/>
        </p:blipFill>
        <p:spPr>
          <a:xfrm>
            <a:off x="4735816" y="3295520"/>
            <a:ext cx="3398043" cy="27345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5591B0D-23A0-9272-8D18-87C25C9E00DA}"/>
              </a:ext>
            </a:extLst>
          </p:cNvPr>
          <p:cNvSpPr txBox="1"/>
          <p:nvPr/>
        </p:nvSpPr>
        <p:spPr>
          <a:xfrm>
            <a:off x="8803128" y="400305"/>
            <a:ext cx="2980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Рудные минералы</a:t>
            </a:r>
            <a:endParaRPr lang="en-US" sz="24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6AF2DE-6A52-816D-F3A0-E903509B354E}"/>
              </a:ext>
            </a:extLst>
          </p:cNvPr>
          <p:cNvSpPr txBox="1"/>
          <p:nvPr/>
        </p:nvSpPr>
        <p:spPr>
          <a:xfrm>
            <a:off x="594216" y="1223174"/>
            <a:ext cx="6096000" cy="1900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Фторапатит 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Гидроксилапатит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Циркон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Торит 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Титанит 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2CC59A24-8559-F627-2A1B-178A4034DFD3}"/>
              </a:ext>
            </a:extLst>
          </p:cNvPr>
          <p:cNvSpPr/>
          <p:nvPr/>
        </p:nvSpPr>
        <p:spPr>
          <a:xfrm>
            <a:off x="339834" y="180516"/>
            <a:ext cx="3863868" cy="867862"/>
          </a:xfrm>
          <a:prstGeom prst="roundRect">
            <a:avLst/>
          </a:prstGeom>
          <a:solidFill>
            <a:schemeClr val="accent1">
              <a:lumMod val="40000"/>
              <a:lumOff val="6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1A9BFE-EE69-C7AA-5CA6-A6FAFD1FD634}"/>
              </a:ext>
            </a:extLst>
          </p:cNvPr>
          <p:cNvSpPr txBox="1"/>
          <p:nvPr/>
        </p:nvSpPr>
        <p:spPr>
          <a:xfrm>
            <a:off x="594216" y="400305"/>
            <a:ext cx="4775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Акцессорные минералы</a:t>
            </a:r>
            <a:endParaRPr lang="en-US" sz="2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0AB587-A2E7-03CD-8825-EEB74564FAD4}"/>
              </a:ext>
            </a:extLst>
          </p:cNvPr>
          <p:cNvSpPr txBox="1"/>
          <p:nvPr/>
        </p:nvSpPr>
        <p:spPr>
          <a:xfrm>
            <a:off x="594216" y="4221827"/>
            <a:ext cx="361758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i="1" dirty="0"/>
              <a:t>Act – </a:t>
            </a:r>
            <a:r>
              <a:rPr lang="ru-RU" sz="1400" i="1" dirty="0"/>
              <a:t>актинолит, </a:t>
            </a:r>
            <a:r>
              <a:rPr lang="en-US" sz="1400" i="1" dirty="0" err="1"/>
              <a:t>Aln</a:t>
            </a:r>
            <a:r>
              <a:rPr lang="en-US" sz="1400" i="1" dirty="0"/>
              <a:t>-Ce – </a:t>
            </a:r>
            <a:r>
              <a:rPr lang="ru-RU" sz="1400" i="1" dirty="0" err="1"/>
              <a:t>алланит</a:t>
            </a:r>
            <a:r>
              <a:rPr lang="ru-RU" sz="1400" i="1" dirty="0"/>
              <a:t> </a:t>
            </a:r>
            <a:r>
              <a:rPr lang="ru-RU" sz="1400" i="1" dirty="0" err="1"/>
              <a:t>цериевый</a:t>
            </a:r>
            <a:r>
              <a:rPr lang="ru-RU" sz="1400" i="1" dirty="0"/>
              <a:t>, </a:t>
            </a:r>
            <a:r>
              <a:rPr lang="en-US" sz="1400" i="1" dirty="0"/>
              <a:t>Cal – </a:t>
            </a:r>
            <a:r>
              <a:rPr lang="ru-RU" sz="1400" i="1" dirty="0"/>
              <a:t>кальцит, </a:t>
            </a:r>
            <a:r>
              <a:rPr lang="en-US" sz="1400" i="1" dirty="0"/>
              <a:t>Di</a:t>
            </a:r>
            <a:r>
              <a:rPr lang="ru-RU" sz="1400" i="1" dirty="0"/>
              <a:t> – диопсид,</a:t>
            </a:r>
            <a:r>
              <a:rPr lang="en-US" sz="1400" i="1" dirty="0"/>
              <a:t> </a:t>
            </a:r>
            <a:r>
              <a:rPr lang="en-US" sz="1400" i="1" dirty="0" err="1"/>
              <a:t>Kfs</a:t>
            </a:r>
            <a:r>
              <a:rPr lang="en-US" sz="1400" i="1" dirty="0"/>
              <a:t> </a:t>
            </a:r>
            <a:r>
              <a:rPr lang="ru-RU" sz="1400" i="1" dirty="0"/>
              <a:t>– калиевый полевой шпат, </a:t>
            </a:r>
            <a:r>
              <a:rPr lang="en-US" sz="1400" i="1" dirty="0" err="1"/>
              <a:t>Mnz</a:t>
            </a:r>
            <a:r>
              <a:rPr lang="ru-RU" sz="1400" i="1" dirty="0"/>
              <a:t>-</a:t>
            </a:r>
            <a:r>
              <a:rPr lang="en-US" sz="1400" i="1" dirty="0"/>
              <a:t>Ce – </a:t>
            </a:r>
            <a:r>
              <a:rPr lang="ru-RU" sz="1400" i="1" dirty="0"/>
              <a:t>монацит </a:t>
            </a:r>
            <a:r>
              <a:rPr lang="ru-RU" sz="1400" i="1" dirty="0" err="1"/>
              <a:t>цериевый</a:t>
            </a:r>
            <a:r>
              <a:rPr lang="ru-RU" sz="1400" i="1" dirty="0"/>
              <a:t>, </a:t>
            </a:r>
            <a:r>
              <a:rPr lang="en-US" sz="1400" i="1" dirty="0"/>
              <a:t>Pl </a:t>
            </a:r>
            <a:r>
              <a:rPr lang="ru-RU" sz="1400" i="1" dirty="0"/>
              <a:t>– плагиоклаз олигоклаз-</a:t>
            </a:r>
            <a:r>
              <a:rPr lang="ru-RU" sz="1400" i="1" dirty="0" err="1"/>
              <a:t>андезинового</a:t>
            </a:r>
            <a:r>
              <a:rPr lang="ru-RU" sz="1400" i="1" dirty="0"/>
              <a:t> состава, </a:t>
            </a:r>
            <a:r>
              <a:rPr lang="en-US" sz="1400" i="1" dirty="0" err="1"/>
              <a:t>Pyh</a:t>
            </a:r>
            <a:r>
              <a:rPr lang="en-US" sz="1400" i="1" dirty="0"/>
              <a:t> – </a:t>
            </a:r>
            <a:r>
              <a:rPr lang="ru-RU" sz="1400" i="1" dirty="0"/>
              <a:t>пирротин, </a:t>
            </a:r>
            <a:r>
              <a:rPr lang="en-US" sz="1400" i="1" dirty="0"/>
              <a:t>Qz </a:t>
            </a:r>
            <a:r>
              <a:rPr lang="ru-RU" sz="1400" i="1" dirty="0"/>
              <a:t>– кварц </a:t>
            </a:r>
          </a:p>
        </p:txBody>
      </p:sp>
    </p:spTree>
    <p:extLst>
      <p:ext uri="{BB962C8B-B14F-4D97-AF65-F5344CB8AC3E}">
        <p14:creationId xmlns:p14="http://schemas.microsoft.com/office/powerpoint/2010/main" val="3469797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A6AC3-D413-A221-8DBA-65E1FE537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E36E7E-2EEF-2854-9FBD-8A21024125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2205" b="50000"/>
          <a:stretch/>
        </p:blipFill>
        <p:spPr>
          <a:xfrm>
            <a:off x="5303118" y="400305"/>
            <a:ext cx="6547461" cy="271625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CE4C0B2-B8C1-B287-6B0D-774387DE95C4}"/>
              </a:ext>
            </a:extLst>
          </p:cNvPr>
          <p:cNvSpPr/>
          <p:nvPr/>
        </p:nvSpPr>
        <p:spPr>
          <a:xfrm>
            <a:off x="11423798" y="6094090"/>
            <a:ext cx="576064" cy="584775"/>
          </a:xfrm>
          <a:prstGeom prst="roundRect">
            <a:avLst/>
          </a:prstGeom>
          <a:solidFill>
            <a:schemeClr val="accent6">
              <a:lumMod val="40000"/>
              <a:lumOff val="6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19204D-8A07-61DD-C3CE-F4775F31E41D}"/>
              </a:ext>
            </a:extLst>
          </p:cNvPr>
          <p:cNvSpPr txBox="1"/>
          <p:nvPr/>
        </p:nvSpPr>
        <p:spPr>
          <a:xfrm>
            <a:off x="11495806" y="618642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1</a:t>
            </a:r>
            <a:r>
              <a:rPr lang="en-US" sz="2000" dirty="0"/>
              <a:t>2</a:t>
            </a:r>
            <a:endParaRPr lang="ru-RU" sz="2000" dirty="0"/>
          </a:p>
        </p:txBody>
      </p:sp>
      <p:pic>
        <p:nvPicPr>
          <p:cNvPr id="10" name="Рисунок 9" descr="Изображение выглядит как Минеральный, Магматическая порода, Каменный инструмент, Вулканическая порода">
            <a:extLst>
              <a:ext uri="{FF2B5EF4-FFF2-40B4-BE49-F238E27FC236}">
                <a16:creationId xmlns:a16="http://schemas.microsoft.com/office/drawing/2014/main" id="{D6D0E99B-ED44-7F9C-B161-DA70B92E8B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310" y="4009049"/>
            <a:ext cx="4178693" cy="2232990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8F3F4C60-F5DF-DF17-9A82-0771636B04F8}"/>
              </a:ext>
            </a:extLst>
          </p:cNvPr>
          <p:cNvSpPr/>
          <p:nvPr/>
        </p:nvSpPr>
        <p:spPr>
          <a:xfrm>
            <a:off x="339834" y="180516"/>
            <a:ext cx="3235092" cy="86786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C5E2D2-28CE-BF18-FBE0-98243CC11539}"/>
              </a:ext>
            </a:extLst>
          </p:cNvPr>
          <p:cNvSpPr txBox="1"/>
          <p:nvPr/>
        </p:nvSpPr>
        <p:spPr>
          <a:xfrm>
            <a:off x="594216" y="400305"/>
            <a:ext cx="6653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Скаполит (</a:t>
            </a:r>
            <a:r>
              <a:rPr lang="ru-RU" sz="2400" b="1" dirty="0" err="1"/>
              <a:t>мейонит</a:t>
            </a:r>
            <a:r>
              <a:rPr lang="ru-RU" sz="2400" b="1" dirty="0"/>
              <a:t>)</a:t>
            </a:r>
            <a:endParaRPr lang="en-US" sz="2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AA7597-7DE9-10A7-089C-D773F614D350}"/>
              </a:ext>
            </a:extLst>
          </p:cNvPr>
          <p:cNvSpPr txBox="1"/>
          <p:nvPr/>
        </p:nvSpPr>
        <p:spPr>
          <a:xfrm>
            <a:off x="5303117" y="3195574"/>
            <a:ext cx="65474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i="1" dirty="0"/>
              <a:t>Anl – </a:t>
            </a:r>
            <a:r>
              <a:rPr lang="ru-RU" sz="1400" i="1" dirty="0"/>
              <a:t>анальцим, </a:t>
            </a:r>
            <a:r>
              <a:rPr lang="en-US" sz="1400" i="1" dirty="0"/>
              <a:t>Ap – </a:t>
            </a:r>
            <a:r>
              <a:rPr lang="ru-RU" sz="1400" i="1" dirty="0"/>
              <a:t>апатит, </a:t>
            </a:r>
            <a:r>
              <a:rPr lang="en-US" sz="1400" i="1" dirty="0"/>
              <a:t>Cal – </a:t>
            </a:r>
            <a:r>
              <a:rPr lang="ru-RU" sz="1400" i="1" dirty="0"/>
              <a:t>кальцит, </a:t>
            </a:r>
            <a:r>
              <a:rPr lang="en-US" sz="1400" i="1" dirty="0"/>
              <a:t>Me </a:t>
            </a:r>
            <a:r>
              <a:rPr lang="ru-RU" sz="1400" i="1" dirty="0"/>
              <a:t>– </a:t>
            </a:r>
            <a:r>
              <a:rPr lang="ru-RU" sz="1400" i="1" dirty="0" err="1"/>
              <a:t>мейонит</a:t>
            </a:r>
            <a:r>
              <a:rPr lang="ru-RU" sz="1400" i="1" dirty="0"/>
              <a:t>, </a:t>
            </a:r>
            <a:r>
              <a:rPr lang="en-US" sz="1400" i="1" dirty="0"/>
              <a:t>Ms </a:t>
            </a:r>
            <a:r>
              <a:rPr lang="ru-RU" sz="1400" i="1" dirty="0"/>
              <a:t>– мусковит, </a:t>
            </a:r>
            <a:r>
              <a:rPr lang="en-US" sz="1400" i="1" dirty="0"/>
              <a:t>Phl </a:t>
            </a:r>
            <a:r>
              <a:rPr lang="ru-RU" sz="1400" i="1" dirty="0"/>
              <a:t>– флогопит, </a:t>
            </a:r>
            <a:r>
              <a:rPr lang="en-US" sz="1400" i="1" dirty="0" err="1"/>
              <a:t>Prh</a:t>
            </a:r>
            <a:r>
              <a:rPr lang="ru-RU" sz="1400" i="1" dirty="0"/>
              <a:t> – </a:t>
            </a:r>
            <a:r>
              <a:rPr lang="ru-RU" sz="1400" i="1" dirty="0" err="1"/>
              <a:t>пренит</a:t>
            </a:r>
            <a:r>
              <a:rPr lang="ru-RU" sz="1400" i="1" dirty="0"/>
              <a:t>, </a:t>
            </a:r>
            <a:r>
              <a:rPr lang="en-US" sz="1400" i="1" dirty="0" err="1"/>
              <a:t>Tnt</a:t>
            </a:r>
            <a:r>
              <a:rPr lang="en-US" sz="1400" i="1" dirty="0"/>
              <a:t> </a:t>
            </a:r>
            <a:r>
              <a:rPr lang="ru-RU" sz="1400" i="1" dirty="0"/>
              <a:t>– титанит, </a:t>
            </a:r>
            <a:r>
              <a:rPr lang="en-US" sz="1400" i="1" dirty="0"/>
              <a:t>Zo –</a:t>
            </a:r>
            <a:r>
              <a:rPr lang="ru-RU" sz="1400" i="1" dirty="0"/>
              <a:t> цоизит, </a:t>
            </a:r>
            <a:r>
              <a:rPr lang="en-US" sz="1400" i="1" dirty="0" err="1"/>
              <a:t>Zrn</a:t>
            </a:r>
            <a:r>
              <a:rPr lang="en-US" sz="1400" i="1" dirty="0"/>
              <a:t> </a:t>
            </a:r>
            <a:r>
              <a:rPr lang="ru-RU" sz="1400" i="1" dirty="0"/>
              <a:t>– циркон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4816AF-1548-112D-7C20-351D50869F62}"/>
              </a:ext>
            </a:extLst>
          </p:cNvPr>
          <p:cNvSpPr txBox="1"/>
          <p:nvPr/>
        </p:nvSpPr>
        <p:spPr>
          <a:xfrm>
            <a:off x="0" y="1552970"/>
            <a:ext cx="6093724" cy="837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buNone/>
            </a:pPr>
            <a:r>
              <a:rPr lang="ru-RU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Верх третьей пачки</a:t>
            </a:r>
          </a:p>
          <a:p>
            <a:pPr indent="450215" algn="just">
              <a:lnSpc>
                <a:spcPct val="150000"/>
              </a:lnSpc>
              <a:buNone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(Ca</a:t>
            </a:r>
            <a:r>
              <a:rPr lang="en-US" sz="16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2.28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16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1.57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16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0.10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)(Al</a:t>
            </a:r>
            <a:r>
              <a:rPr lang="en-US" sz="16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4.61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</a:t>
            </a:r>
            <a:r>
              <a:rPr lang="en-US" sz="16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7.44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6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)(CO</a:t>
            </a:r>
            <a:r>
              <a:rPr lang="en-US" sz="16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16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0.72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</a:t>
            </a:r>
            <a:r>
              <a:rPr lang="en-US" sz="16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0.37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647A8888-4569-226C-08CF-5D9034A95430}"/>
              </a:ext>
            </a:extLst>
          </p:cNvPr>
          <p:cNvSpPr/>
          <p:nvPr/>
        </p:nvSpPr>
        <p:spPr>
          <a:xfrm>
            <a:off x="311412" y="2772638"/>
            <a:ext cx="4703674" cy="1132765"/>
          </a:xfrm>
          <a:prstGeom prst="round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AD9F8BAB-4872-4902-BCE8-B1FD8DAA00C8}"/>
              </a:ext>
            </a:extLst>
          </p:cNvPr>
          <p:cNvSpPr/>
          <p:nvPr/>
        </p:nvSpPr>
        <p:spPr>
          <a:xfrm>
            <a:off x="339834" y="1473958"/>
            <a:ext cx="4171196" cy="1132764"/>
          </a:xfrm>
          <a:prstGeom prst="round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BD889B-7DBE-96BD-3CD2-BCDEAAE24489}"/>
              </a:ext>
            </a:extLst>
          </p:cNvPr>
          <p:cNvSpPr txBox="1"/>
          <p:nvPr/>
        </p:nvSpPr>
        <p:spPr>
          <a:xfrm>
            <a:off x="6038743" y="296968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3.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631DC3-26AE-C834-F038-4ADF1BC2BB07}"/>
              </a:ext>
            </a:extLst>
          </p:cNvPr>
          <p:cNvSpPr txBox="1"/>
          <p:nvPr/>
        </p:nvSpPr>
        <p:spPr>
          <a:xfrm>
            <a:off x="-54981" y="2905362"/>
            <a:ext cx="6093724" cy="837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buNone/>
            </a:pPr>
            <a:r>
              <a:rPr lang="ru-RU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Скаполитовые горки</a:t>
            </a:r>
          </a:p>
          <a:p>
            <a:pPr indent="450215" algn="just">
              <a:lnSpc>
                <a:spcPct val="150000"/>
              </a:lnSpc>
              <a:buNone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(Ca</a:t>
            </a:r>
            <a:r>
              <a:rPr lang="en-US" sz="16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ru-RU" sz="16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91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ru-RU" sz="16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0.97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16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</a:t>
            </a:r>
            <a:r>
              <a:rPr lang="ru-RU" sz="16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0.8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)(Al</a:t>
            </a:r>
            <a:r>
              <a:rPr lang="en-US" sz="16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</a:t>
            </a:r>
            <a:r>
              <a:rPr lang="ru-RU" sz="16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96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</a:t>
            </a:r>
            <a:r>
              <a:rPr lang="en-US" sz="16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</a:t>
            </a:r>
            <a:r>
              <a:rPr lang="ru-RU" sz="16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09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6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)(CO</a:t>
            </a:r>
            <a:r>
              <a:rPr lang="en-US" sz="16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16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</a:t>
            </a:r>
            <a:r>
              <a:rPr lang="ru-RU" sz="16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</a:t>
            </a:r>
            <a:r>
              <a:rPr lang="en-US" sz="16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</a:t>
            </a:r>
            <a:r>
              <a:rPr lang="ru-RU" sz="16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E55FA0-9424-8AEC-4AE5-AB0029E5AC82}"/>
              </a:ext>
            </a:extLst>
          </p:cNvPr>
          <p:cNvSpPr txBox="1"/>
          <p:nvPr/>
        </p:nvSpPr>
        <p:spPr>
          <a:xfrm>
            <a:off x="1270670" y="4627543"/>
            <a:ext cx="61210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Na(AlSi</a:t>
            </a:r>
            <a:r>
              <a:rPr lang="ru-RU" sz="2400" b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</a:t>
            </a:r>
            <a:r>
              <a:rPr lang="ru-RU" sz="2400" b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8</a:t>
            </a: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r>
              <a:rPr lang="ru-RU" sz="2400" b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Cl   ↔  Ca</a:t>
            </a:r>
            <a:r>
              <a:rPr lang="ru-RU" sz="2400" b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</a:t>
            </a: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(Al</a:t>
            </a:r>
            <a:r>
              <a:rPr lang="ru-RU" sz="2400" b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</a:t>
            </a:r>
            <a:r>
              <a:rPr lang="ru-RU" sz="2400" b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</a:t>
            </a:r>
            <a:r>
              <a:rPr lang="ru-RU" sz="2400" b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8</a:t>
            </a: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r>
              <a:rPr lang="ru-RU" sz="2400" b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(CO</a:t>
            </a:r>
            <a:r>
              <a:rPr lang="ru-RU" sz="2400" b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endParaRPr lang="ru-RU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6C1618-9FDF-8406-9B4B-414CACBA3F62}"/>
              </a:ext>
            </a:extLst>
          </p:cNvPr>
          <p:cNvSpPr txBox="1"/>
          <p:nvPr/>
        </p:nvSpPr>
        <p:spPr>
          <a:xfrm>
            <a:off x="1630710" y="5111625"/>
            <a:ext cx="61210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мариалит                                          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мейонит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774446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A6AC3-D413-A221-8DBA-65E1FE537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3E6EFC-BC74-B0FC-9007-CA200C34A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9875" y="1182972"/>
            <a:ext cx="2643361" cy="2334514"/>
          </a:xfrm>
          <a:prstGeom prst="rect">
            <a:avLst/>
          </a:prstGeom>
        </p:spPr>
      </p:pic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B986C5B0-C124-1953-7C26-5B46143EA778}"/>
              </a:ext>
            </a:extLst>
          </p:cNvPr>
          <p:cNvSpPr/>
          <p:nvPr/>
        </p:nvSpPr>
        <p:spPr>
          <a:xfrm>
            <a:off x="2951534" y="3645818"/>
            <a:ext cx="6048672" cy="106792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37EE4A3-3F26-C7F7-3BF6-BBE86C6CE8F5}"/>
              </a:ext>
            </a:extLst>
          </p:cNvPr>
          <p:cNvSpPr/>
          <p:nvPr/>
        </p:nvSpPr>
        <p:spPr>
          <a:xfrm>
            <a:off x="1054646" y="251162"/>
            <a:ext cx="2304256" cy="852467"/>
          </a:xfrm>
          <a:prstGeom prst="roundRect">
            <a:avLst/>
          </a:prstGeom>
          <a:solidFill>
            <a:schemeClr val="accent5">
              <a:lumMod val="40000"/>
              <a:lumOff val="6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267E71-503A-A5BD-218C-C01472F4F92D}"/>
              </a:ext>
            </a:extLst>
          </p:cNvPr>
          <p:cNvSpPr txBox="1"/>
          <p:nvPr/>
        </p:nvSpPr>
        <p:spPr>
          <a:xfrm>
            <a:off x="1342678" y="446562"/>
            <a:ext cx="2556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Заключение</a:t>
            </a:r>
            <a:endParaRPr lang="en-US" sz="2400" b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8D55D0F-DD1F-1B53-01C4-34C3ABF53478}"/>
              </a:ext>
            </a:extLst>
          </p:cNvPr>
          <p:cNvSpPr/>
          <p:nvPr/>
        </p:nvSpPr>
        <p:spPr>
          <a:xfrm>
            <a:off x="5306284" y="1521148"/>
            <a:ext cx="3501518" cy="1189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2013B9-8E28-10B4-A4A0-D61BF145F841}"/>
              </a:ext>
            </a:extLst>
          </p:cNvPr>
          <p:cNvSpPr txBox="1"/>
          <p:nvPr/>
        </p:nvSpPr>
        <p:spPr>
          <a:xfrm>
            <a:off x="3383582" y="3711286"/>
            <a:ext cx="6096000" cy="587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3CaAl</a:t>
            </a:r>
            <a:r>
              <a:rPr lang="en-US" sz="2400" b="1" baseline="-25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</a:t>
            </a: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​Si</a:t>
            </a:r>
            <a:r>
              <a:rPr lang="en-US" sz="2400" b="1" baseline="-25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</a:t>
            </a: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​O</a:t>
            </a:r>
            <a:r>
              <a:rPr lang="en-US" sz="2400" b="1" baseline="-25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8</a:t>
            </a: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​ + CaCO</a:t>
            </a:r>
            <a:r>
              <a:rPr lang="en-US" sz="2400" b="1" baseline="-25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</a:t>
            </a: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​ → Ca</a:t>
            </a:r>
            <a:r>
              <a:rPr lang="en-US" sz="2400" b="1" baseline="-25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4</a:t>
            </a: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​(Al</a:t>
            </a:r>
            <a:r>
              <a:rPr lang="en-US" sz="2400" b="1" baseline="-25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</a:t>
            </a: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Si</a:t>
            </a:r>
            <a:r>
              <a:rPr lang="en-US" sz="2400" b="1" baseline="-25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</a:t>
            </a: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</a:t>
            </a:r>
            <a:r>
              <a:rPr lang="en-US" sz="2400" b="1" baseline="-25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8</a:t>
            </a: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)​(CO</a:t>
            </a:r>
            <a:r>
              <a:rPr lang="en-US" sz="2400" b="1" baseline="-25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</a:t>
            </a: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​) 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8A710F-AAA7-8E5E-65CA-B48900E7A2C1}"/>
              </a:ext>
            </a:extLst>
          </p:cNvPr>
          <p:cNvSpPr txBox="1"/>
          <p:nvPr/>
        </p:nvSpPr>
        <p:spPr>
          <a:xfrm>
            <a:off x="3887639" y="4152177"/>
            <a:ext cx="1080120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анортит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5D35328-A889-AB08-2F53-5F8EFD78C637}"/>
              </a:ext>
            </a:extLst>
          </p:cNvPr>
          <p:cNvSpPr txBox="1"/>
          <p:nvPr/>
        </p:nvSpPr>
        <p:spPr>
          <a:xfrm>
            <a:off x="5162604" y="4152177"/>
            <a:ext cx="1080120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кальцит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820503-28B5-49AF-7EDE-A1DDEB962288}"/>
              </a:ext>
            </a:extLst>
          </p:cNvPr>
          <p:cNvSpPr txBox="1"/>
          <p:nvPr/>
        </p:nvSpPr>
        <p:spPr>
          <a:xfrm>
            <a:off x="7097244" y="4179778"/>
            <a:ext cx="1080120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мейонит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1E101036-7CCB-C4B6-6D76-F80287076304}"/>
              </a:ext>
            </a:extLst>
          </p:cNvPr>
          <p:cNvSpPr/>
          <p:nvPr/>
        </p:nvSpPr>
        <p:spPr>
          <a:xfrm>
            <a:off x="11423798" y="6094090"/>
            <a:ext cx="576064" cy="58477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283677-E692-44D6-D031-595763E0A7FF}"/>
              </a:ext>
            </a:extLst>
          </p:cNvPr>
          <p:cNvSpPr txBox="1"/>
          <p:nvPr/>
        </p:nvSpPr>
        <p:spPr>
          <a:xfrm>
            <a:off x="11495806" y="618642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1</a:t>
            </a:r>
            <a:r>
              <a:rPr lang="en-US" sz="2000" dirty="0"/>
              <a:t>3</a:t>
            </a:r>
            <a:endParaRPr lang="ru-RU" sz="2000" dirty="0"/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9F358C8-51C0-BE61-D0F7-FB2D56D09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58" y="1341511"/>
            <a:ext cx="2643361" cy="213202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FBECED1-AECE-A496-F47A-0FE823485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07" y="1203398"/>
            <a:ext cx="2556274" cy="219999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716BB9D-7F12-8276-9F6D-36D6B2CB2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5822" y="1250230"/>
            <a:ext cx="2744510" cy="2199999"/>
          </a:xfrm>
          <a:prstGeom prst="rect">
            <a:avLst/>
          </a:prstGeom>
        </p:spPr>
      </p:pic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F4893CD0-6D01-608D-C8BB-97B075F4644F}"/>
              </a:ext>
            </a:extLst>
          </p:cNvPr>
          <p:cNvCxnSpPr>
            <a:cxnSpLocks/>
          </p:cNvCxnSpPr>
          <p:nvPr/>
        </p:nvCxnSpPr>
        <p:spPr>
          <a:xfrm>
            <a:off x="2494806" y="1989634"/>
            <a:ext cx="905565" cy="0"/>
          </a:xfrm>
          <a:prstGeom prst="straightConnector1">
            <a:avLst/>
          </a:prstGeom>
          <a:ln w="38100">
            <a:solidFill>
              <a:srgbClr val="45B1E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C8A0DC4C-D975-2241-4229-92CF5C5DF8AC}"/>
              </a:ext>
            </a:extLst>
          </p:cNvPr>
          <p:cNvCxnSpPr>
            <a:cxnSpLocks/>
          </p:cNvCxnSpPr>
          <p:nvPr/>
        </p:nvCxnSpPr>
        <p:spPr>
          <a:xfrm>
            <a:off x="5555146" y="2016265"/>
            <a:ext cx="905565" cy="0"/>
          </a:xfrm>
          <a:prstGeom prst="straightConnector1">
            <a:avLst/>
          </a:prstGeom>
          <a:ln w="38100">
            <a:solidFill>
              <a:srgbClr val="45B1E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4947067B-57E8-7F9B-2093-B03FC45A46C0}"/>
              </a:ext>
            </a:extLst>
          </p:cNvPr>
          <p:cNvCxnSpPr>
            <a:cxnSpLocks/>
          </p:cNvCxnSpPr>
          <p:nvPr/>
        </p:nvCxnSpPr>
        <p:spPr>
          <a:xfrm>
            <a:off x="8483776" y="1974657"/>
            <a:ext cx="905565" cy="0"/>
          </a:xfrm>
          <a:prstGeom prst="straightConnector1">
            <a:avLst/>
          </a:prstGeom>
          <a:ln w="38100">
            <a:solidFill>
              <a:srgbClr val="45B1E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999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563983-6864-AAF8-8341-FB0A5391A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317" b="2100"/>
          <a:stretch>
            <a:fillRect/>
          </a:stretch>
        </p:blipFill>
        <p:spPr>
          <a:xfrm>
            <a:off x="-1" y="0"/>
            <a:ext cx="12190413" cy="7276197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C1AA0C2-083A-7311-F936-F77F363A0422}"/>
              </a:ext>
            </a:extLst>
          </p:cNvPr>
          <p:cNvSpPr txBox="1">
            <a:spLocks/>
          </p:cNvSpPr>
          <p:nvPr/>
        </p:nvSpPr>
        <p:spPr bwMode="auto">
          <a:xfrm>
            <a:off x="946633" y="2260907"/>
            <a:ext cx="10297144" cy="23317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ru-RU" sz="1600" b="1" dirty="0">
                <a:solidFill>
                  <a:schemeClr val="bg1"/>
                </a:solidFill>
                <a:latin typeface="+mn-lt"/>
              </a:rPr>
            </a:br>
            <a:br>
              <a:rPr lang="ru-RU" sz="3600" b="1" dirty="0">
                <a:solidFill>
                  <a:schemeClr val="bg1"/>
                </a:solidFill>
                <a:latin typeface="+mn-lt"/>
              </a:rPr>
            </a:br>
            <a:r>
              <a:rPr lang="ru-RU" sz="40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внимание!</a:t>
            </a:r>
            <a:endParaRPr lang="ru-RU" sz="4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3298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A1C65B80-6203-6303-544A-44FCC3234CEC}"/>
              </a:ext>
            </a:extLst>
          </p:cNvPr>
          <p:cNvSpPr/>
          <p:nvPr/>
        </p:nvSpPr>
        <p:spPr>
          <a:xfrm>
            <a:off x="11423798" y="6094090"/>
            <a:ext cx="576064" cy="58477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48DCCB-0989-1F55-7FAC-A6185036D8B5}"/>
              </a:ext>
            </a:extLst>
          </p:cNvPr>
          <p:cNvSpPr txBox="1"/>
          <p:nvPr/>
        </p:nvSpPr>
        <p:spPr>
          <a:xfrm>
            <a:off x="625518" y="5407284"/>
            <a:ext cx="4782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Схема геологического строения района Питкяранты </a:t>
            </a:r>
            <a:r>
              <a:rPr lang="ru-RU" sz="1600" dirty="0"/>
              <a:t>(по данным О. </a:t>
            </a:r>
            <a:r>
              <a:rPr lang="ru-RU" sz="1600" dirty="0" err="1"/>
              <a:t>Трюстедта</a:t>
            </a:r>
            <a:r>
              <a:rPr lang="ru-RU" sz="1600" dirty="0"/>
              <a:t> (1907) и К.А. </a:t>
            </a:r>
            <a:r>
              <a:rPr lang="ru-RU" sz="1600" dirty="0" err="1"/>
              <a:t>Шуркана</a:t>
            </a:r>
            <a:r>
              <a:rPr lang="ru-RU" sz="1600" dirty="0"/>
              <a:t> (1958)) (по Пеков и др., 2008)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740786-7AA6-7084-383B-FF0855D6E401}"/>
              </a:ext>
            </a:extLst>
          </p:cNvPr>
          <p:cNvSpPr txBox="1"/>
          <p:nvPr/>
        </p:nvSpPr>
        <p:spPr>
          <a:xfrm>
            <a:off x="11554575" y="618642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1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C864F013-BB6E-A70D-B214-F8577EEEFE75}"/>
              </a:ext>
            </a:extLst>
          </p:cNvPr>
          <p:cNvSpPr/>
          <p:nvPr/>
        </p:nvSpPr>
        <p:spPr>
          <a:xfrm>
            <a:off x="339834" y="180516"/>
            <a:ext cx="5871006" cy="867862"/>
          </a:xfrm>
          <a:prstGeom prst="roundRect">
            <a:avLst/>
          </a:prstGeom>
          <a:solidFill>
            <a:schemeClr val="accent1">
              <a:lumMod val="40000"/>
              <a:lumOff val="6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0CA0E5-6D10-3978-9CC2-C0072C4247D3}"/>
              </a:ext>
            </a:extLst>
          </p:cNvPr>
          <p:cNvSpPr txBox="1"/>
          <p:nvPr/>
        </p:nvSpPr>
        <p:spPr>
          <a:xfrm>
            <a:off x="594216" y="400305"/>
            <a:ext cx="11377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Геологическая характеристика района</a:t>
            </a:r>
            <a:endParaRPr lang="en-US" sz="2400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748D49-B29B-413F-DF59-3382A520B8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776" t="31098" r="39368" b="23427"/>
          <a:stretch/>
        </p:blipFill>
        <p:spPr>
          <a:xfrm>
            <a:off x="9190059" y="359247"/>
            <a:ext cx="2677535" cy="313378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205024ED-19F3-E186-3D59-6A05EC41D88B}"/>
              </a:ext>
            </a:extLst>
          </p:cNvPr>
          <p:cNvCxnSpPr>
            <a:cxnSpLocks/>
          </p:cNvCxnSpPr>
          <p:nvPr/>
        </p:nvCxnSpPr>
        <p:spPr>
          <a:xfrm>
            <a:off x="5375126" y="1485578"/>
            <a:ext cx="496855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 descr="Изображение выглядит как текст, кар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AB0088-883E-AED4-1E51-BB420D57CE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3" t="4041" r="45472" b="1676"/>
          <a:stretch/>
        </p:blipFill>
        <p:spPr>
          <a:xfrm>
            <a:off x="838621" y="1292963"/>
            <a:ext cx="4265298" cy="398094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текст, кар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5135B2-CD3C-1ED5-1C37-9D3BDBDDC9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421" t="54992" r="66479" b="26488"/>
          <a:stretch/>
        </p:blipFill>
        <p:spPr>
          <a:xfrm>
            <a:off x="5842433" y="2902329"/>
            <a:ext cx="2880320" cy="237157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D954946-2E0C-DF5C-658A-D30D4D37D36F}"/>
              </a:ext>
            </a:extLst>
          </p:cNvPr>
          <p:cNvSpPr/>
          <p:nvPr/>
        </p:nvSpPr>
        <p:spPr>
          <a:xfrm>
            <a:off x="838621" y="1292960"/>
            <a:ext cx="4265298" cy="398094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4E3CDC01-75B0-FF89-D175-C94386E4A0B6}"/>
              </a:ext>
            </a:extLst>
          </p:cNvPr>
          <p:cNvSpPr/>
          <p:nvPr/>
        </p:nvSpPr>
        <p:spPr>
          <a:xfrm>
            <a:off x="5842433" y="2902329"/>
            <a:ext cx="2880320" cy="237157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69D03C4B-EAB5-062E-E1BE-1CDBF4872A74}"/>
              </a:ext>
            </a:extLst>
          </p:cNvPr>
          <p:cNvSpPr>
            <a:spLocks noChangeAspect="1"/>
          </p:cNvSpPr>
          <p:nvPr/>
        </p:nvSpPr>
        <p:spPr>
          <a:xfrm>
            <a:off x="2566814" y="3451207"/>
            <a:ext cx="900000" cy="741035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F35A4CC7-5D8D-92DC-604B-31977C0C7C83}"/>
              </a:ext>
            </a:extLst>
          </p:cNvPr>
          <p:cNvCxnSpPr>
            <a:cxnSpLocks/>
          </p:cNvCxnSpPr>
          <p:nvPr/>
        </p:nvCxnSpPr>
        <p:spPr>
          <a:xfrm flipV="1">
            <a:off x="3466814" y="2902329"/>
            <a:ext cx="2375619" cy="5488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D6D2BA89-9187-86DB-5F2B-26C8870DE16B}"/>
              </a:ext>
            </a:extLst>
          </p:cNvPr>
          <p:cNvCxnSpPr>
            <a:cxnSpLocks/>
          </p:cNvCxnSpPr>
          <p:nvPr/>
        </p:nvCxnSpPr>
        <p:spPr>
          <a:xfrm>
            <a:off x="3466814" y="4192242"/>
            <a:ext cx="2366703" cy="10736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Овал 37">
            <a:extLst>
              <a:ext uri="{FF2B5EF4-FFF2-40B4-BE49-F238E27FC236}">
                <a16:creationId xmlns:a16="http://schemas.microsoft.com/office/drawing/2014/main" id="{BFFF2A6A-8623-C486-0742-2214DBBFE34B}"/>
              </a:ext>
            </a:extLst>
          </p:cNvPr>
          <p:cNvSpPr/>
          <p:nvPr/>
        </p:nvSpPr>
        <p:spPr>
          <a:xfrm>
            <a:off x="6438416" y="3804016"/>
            <a:ext cx="115200" cy="11395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31B10FA2-5D3E-7AB8-B068-4D7FB5D8530C}"/>
              </a:ext>
            </a:extLst>
          </p:cNvPr>
          <p:cNvSpPr/>
          <p:nvPr/>
        </p:nvSpPr>
        <p:spPr>
          <a:xfrm>
            <a:off x="6968579" y="3571133"/>
            <a:ext cx="115200" cy="11395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4F1F879A-38E7-E4A8-09FD-6BAF1C8BC091}"/>
              </a:ext>
            </a:extLst>
          </p:cNvPr>
          <p:cNvCxnSpPr>
            <a:cxnSpLocks/>
          </p:cNvCxnSpPr>
          <p:nvPr/>
        </p:nvCxnSpPr>
        <p:spPr>
          <a:xfrm flipH="1">
            <a:off x="6483295" y="2339293"/>
            <a:ext cx="1804" cy="132535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9B7D7884-CDAF-8A47-0D8A-4CA332C41681}"/>
              </a:ext>
            </a:extLst>
          </p:cNvPr>
          <p:cNvCxnSpPr>
            <a:cxnSpLocks/>
          </p:cNvCxnSpPr>
          <p:nvPr/>
        </p:nvCxnSpPr>
        <p:spPr>
          <a:xfrm>
            <a:off x="7026179" y="2637706"/>
            <a:ext cx="0" cy="56259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F637397-754C-396A-B49D-47D4DA158005}"/>
              </a:ext>
            </a:extLst>
          </p:cNvPr>
          <p:cNvSpPr txBox="1"/>
          <p:nvPr/>
        </p:nvSpPr>
        <p:spPr>
          <a:xfrm>
            <a:off x="4902258" y="1576365"/>
            <a:ext cx="20965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/>
              <a:t>«разрез»</a:t>
            </a:r>
          </a:p>
          <a:p>
            <a:pPr algn="r"/>
            <a:r>
              <a:rPr lang="ru-RU" sz="1400" dirty="0"/>
              <a:t>скарны</a:t>
            </a:r>
          </a:p>
          <a:p>
            <a:pPr algn="r"/>
            <a:r>
              <a:rPr lang="ru-RU" sz="1400" dirty="0"/>
              <a:t>1 скаполитовая горка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77CEE-797D-3D4B-5201-EC16414CBF0A}"/>
              </a:ext>
            </a:extLst>
          </p:cNvPr>
          <p:cNvSpPr txBox="1"/>
          <p:nvPr/>
        </p:nvSpPr>
        <p:spPr>
          <a:xfrm>
            <a:off x="6653510" y="2266873"/>
            <a:ext cx="2094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2 скаполитовая горка</a:t>
            </a:r>
          </a:p>
        </p:txBody>
      </p:sp>
    </p:spTree>
    <p:extLst>
      <p:ext uri="{BB962C8B-B14F-4D97-AF65-F5344CB8AC3E}">
        <p14:creationId xmlns:p14="http://schemas.microsoft.com/office/powerpoint/2010/main" val="2282259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9B01825-C12F-9B2C-BEBC-187122328E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558" t="22310" r="51182" b="21090"/>
          <a:stretch/>
        </p:blipFill>
        <p:spPr>
          <a:xfrm>
            <a:off x="118542" y="1268167"/>
            <a:ext cx="5904655" cy="5487252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1B0C210-E974-12A2-85FC-1DA04EB52CE8}"/>
              </a:ext>
            </a:extLst>
          </p:cNvPr>
          <p:cNvSpPr/>
          <p:nvPr/>
        </p:nvSpPr>
        <p:spPr>
          <a:xfrm>
            <a:off x="339834" y="180516"/>
            <a:ext cx="5179308" cy="86786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A1C65B80-6203-6303-544A-44FCC3234CEC}"/>
              </a:ext>
            </a:extLst>
          </p:cNvPr>
          <p:cNvSpPr/>
          <p:nvPr/>
        </p:nvSpPr>
        <p:spPr>
          <a:xfrm>
            <a:off x="11423798" y="6094090"/>
            <a:ext cx="576064" cy="584775"/>
          </a:xfrm>
          <a:prstGeom prst="roundRect">
            <a:avLst/>
          </a:prstGeom>
          <a:solidFill>
            <a:schemeClr val="accent6">
              <a:lumMod val="40000"/>
              <a:lumOff val="6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740786-7AA6-7084-383B-FF0855D6E401}"/>
              </a:ext>
            </a:extLst>
          </p:cNvPr>
          <p:cNvSpPr txBox="1"/>
          <p:nvPr/>
        </p:nvSpPr>
        <p:spPr>
          <a:xfrm>
            <a:off x="11554575" y="618642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2BEAF2-4ACD-FB5A-488B-1122FA9AD6C7}"/>
              </a:ext>
            </a:extLst>
          </p:cNvPr>
          <p:cNvSpPr txBox="1"/>
          <p:nvPr/>
        </p:nvSpPr>
        <p:spPr>
          <a:xfrm>
            <a:off x="594216" y="400305"/>
            <a:ext cx="4775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«Разрез» карбонатного горизонта</a:t>
            </a:r>
            <a:endParaRPr lang="en-US" sz="2400" b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A08D8F1-53CC-8D68-968F-ADFAF703F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1" t="29117"/>
          <a:stretch/>
        </p:blipFill>
        <p:spPr bwMode="auto">
          <a:xfrm>
            <a:off x="8039700" y="2483709"/>
            <a:ext cx="2520002" cy="17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BFC08E6-2327-423A-AA5E-B0E4B4ACE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700" y="375136"/>
            <a:ext cx="2520000" cy="189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C6787D8C-28A5-3538-8CB6-3EE2798B12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2" b="13228"/>
          <a:stretch/>
        </p:blipFill>
        <p:spPr bwMode="auto">
          <a:xfrm>
            <a:off x="8647884" y="4410420"/>
            <a:ext cx="1872208" cy="194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D0524124-C82D-A361-D6A1-F4BDA0DF901B}"/>
              </a:ext>
            </a:extLst>
          </p:cNvPr>
          <p:cNvCxnSpPr>
            <a:cxnSpLocks/>
          </p:cNvCxnSpPr>
          <p:nvPr/>
        </p:nvCxnSpPr>
        <p:spPr>
          <a:xfrm>
            <a:off x="8263526" y="1197546"/>
            <a:ext cx="2988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D8E6046-F9D5-3422-8FE6-CF6E824A8787}"/>
              </a:ext>
            </a:extLst>
          </p:cNvPr>
          <p:cNvSpPr txBox="1"/>
          <p:nvPr/>
        </p:nvSpPr>
        <p:spPr>
          <a:xfrm>
            <a:off x="8111708" y="1197546"/>
            <a:ext cx="692978" cy="320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см 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7F687053-AC17-3D41-4BE5-0A1F80F61C5D}"/>
              </a:ext>
            </a:extLst>
          </p:cNvPr>
          <p:cNvCxnSpPr>
            <a:cxnSpLocks/>
          </p:cNvCxnSpPr>
          <p:nvPr/>
        </p:nvCxnSpPr>
        <p:spPr>
          <a:xfrm>
            <a:off x="9551868" y="2853730"/>
            <a:ext cx="432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CC82157-51AB-F751-BC27-6E1ED10C7CDF}"/>
              </a:ext>
            </a:extLst>
          </p:cNvPr>
          <p:cNvSpPr txBox="1"/>
          <p:nvPr/>
        </p:nvSpPr>
        <p:spPr>
          <a:xfrm>
            <a:off x="9460810" y="2853730"/>
            <a:ext cx="651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см </a:t>
            </a: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6DAFE253-060E-5838-3BCA-D475DEABE39D}"/>
              </a:ext>
            </a:extLst>
          </p:cNvPr>
          <p:cNvCxnSpPr>
            <a:cxnSpLocks/>
          </p:cNvCxnSpPr>
          <p:nvPr/>
        </p:nvCxnSpPr>
        <p:spPr>
          <a:xfrm>
            <a:off x="8877346" y="4875925"/>
            <a:ext cx="360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5AE2A4D-BF15-F6FA-E62A-F5AEE4A3DFF8}"/>
              </a:ext>
            </a:extLst>
          </p:cNvPr>
          <p:cNvSpPr txBox="1"/>
          <p:nvPr/>
        </p:nvSpPr>
        <p:spPr>
          <a:xfrm>
            <a:off x="8763052" y="4875925"/>
            <a:ext cx="671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см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B6F1AE8-2C75-7381-BF1A-F7D46B2D0C23}"/>
              </a:ext>
            </a:extLst>
          </p:cNvPr>
          <p:cNvSpPr txBox="1"/>
          <p:nvPr/>
        </p:nvSpPr>
        <p:spPr>
          <a:xfrm>
            <a:off x="7465807" y="5183631"/>
            <a:ext cx="947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 </a:t>
            </a:r>
            <a:r>
              <a:rPr lang="ru-RU" sz="2000" dirty="0"/>
              <a:t>Пачка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3FB87E4-6840-DCA2-B00F-73D76F802D90}"/>
              </a:ext>
            </a:extLst>
          </p:cNvPr>
          <p:cNvSpPr txBox="1"/>
          <p:nvPr/>
        </p:nvSpPr>
        <p:spPr>
          <a:xfrm>
            <a:off x="6850969" y="3137778"/>
            <a:ext cx="1011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II </a:t>
            </a:r>
            <a:r>
              <a:rPr lang="ru-RU" sz="2000" dirty="0"/>
              <a:t>Пачка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EA3977-4E7C-4B57-F147-4053E5F0A94E}"/>
              </a:ext>
            </a:extLst>
          </p:cNvPr>
          <p:cNvSpPr txBox="1"/>
          <p:nvPr/>
        </p:nvSpPr>
        <p:spPr>
          <a:xfrm>
            <a:off x="6786849" y="1157901"/>
            <a:ext cx="1075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III </a:t>
            </a:r>
            <a:r>
              <a:rPr lang="ru-RU" sz="2000" dirty="0"/>
              <a:t>Пачка</a:t>
            </a:r>
          </a:p>
        </p:txBody>
      </p:sp>
    </p:spTree>
    <p:extLst>
      <p:ext uri="{BB962C8B-B14F-4D97-AF65-F5344CB8AC3E}">
        <p14:creationId xmlns:p14="http://schemas.microsoft.com/office/powerpoint/2010/main" val="2828410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1D8F2D7-8952-0536-FAEB-F3BA66708FD4}"/>
              </a:ext>
            </a:extLst>
          </p:cNvPr>
          <p:cNvSpPr/>
          <p:nvPr/>
        </p:nvSpPr>
        <p:spPr>
          <a:xfrm>
            <a:off x="339834" y="180516"/>
            <a:ext cx="3523124" cy="867862"/>
          </a:xfrm>
          <a:prstGeom prst="roundRect">
            <a:avLst/>
          </a:prstGeom>
          <a:solidFill>
            <a:schemeClr val="accent1">
              <a:lumMod val="40000"/>
              <a:lumOff val="6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47FA007-9152-E404-C03D-E50D5280DA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586" t="59182" r="37529" b="19761"/>
          <a:stretch/>
        </p:blipFill>
        <p:spPr>
          <a:xfrm>
            <a:off x="6051779" y="5043909"/>
            <a:ext cx="2707723" cy="169825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4309851-46F7-8A2B-9F1E-220DFABEC6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141" t="32491" r="18972" b="39393"/>
          <a:stretch/>
        </p:blipFill>
        <p:spPr>
          <a:xfrm>
            <a:off x="15230" y="2322724"/>
            <a:ext cx="4715143" cy="2267585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A1C65B80-6203-6303-544A-44FCC3234CEC}"/>
              </a:ext>
            </a:extLst>
          </p:cNvPr>
          <p:cNvSpPr/>
          <p:nvPr/>
        </p:nvSpPr>
        <p:spPr>
          <a:xfrm>
            <a:off x="11423798" y="6094090"/>
            <a:ext cx="576064" cy="58477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740786-7AA6-7084-383B-FF0855D6E401}"/>
              </a:ext>
            </a:extLst>
          </p:cNvPr>
          <p:cNvSpPr txBox="1"/>
          <p:nvPr/>
        </p:nvSpPr>
        <p:spPr>
          <a:xfrm>
            <a:off x="11554575" y="618642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3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0F9F6D9-85E4-A96F-FDC1-3B207128A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939" y="587572"/>
            <a:ext cx="2617713" cy="34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09926C8A-4AA4-865F-F8B7-1F749C655C70}"/>
              </a:ext>
            </a:extLst>
          </p:cNvPr>
          <p:cNvCxnSpPr>
            <a:cxnSpLocks/>
          </p:cNvCxnSpPr>
          <p:nvPr/>
        </p:nvCxnSpPr>
        <p:spPr>
          <a:xfrm>
            <a:off x="5963843" y="3512573"/>
            <a:ext cx="72823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A45E165-DC98-A289-CBE6-C1C21B714C89}"/>
              </a:ext>
            </a:extLst>
          </p:cNvPr>
          <p:cNvSpPr txBox="1"/>
          <p:nvPr/>
        </p:nvSpPr>
        <p:spPr>
          <a:xfrm>
            <a:off x="6037213" y="3512573"/>
            <a:ext cx="692978" cy="320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см 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D14ADD02-0A79-F13E-2D0A-FAE074BFB7B6}"/>
              </a:ext>
            </a:extLst>
          </p:cNvPr>
          <p:cNvGrpSpPr/>
          <p:nvPr/>
        </p:nvGrpSpPr>
        <p:grpSpPr>
          <a:xfrm>
            <a:off x="8615485" y="3791553"/>
            <a:ext cx="2904521" cy="1940205"/>
            <a:chOff x="8270285" y="4365897"/>
            <a:chExt cx="2827468" cy="1820525"/>
          </a:xfrm>
        </p:grpSpPr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4411DF9C-82B5-8EDC-A38A-6C6B4153B1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70" t="16561" b="40685"/>
            <a:stretch/>
          </p:blipFill>
          <p:spPr bwMode="auto">
            <a:xfrm>
              <a:off x="8270285" y="4365897"/>
              <a:ext cx="2827468" cy="1820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9F0D2181-263A-A023-2145-95DE59D8C458}"/>
                </a:ext>
              </a:extLst>
            </p:cNvPr>
            <p:cNvCxnSpPr>
              <a:cxnSpLocks/>
            </p:cNvCxnSpPr>
            <p:nvPr/>
          </p:nvCxnSpPr>
          <p:spPr>
            <a:xfrm>
              <a:off x="8387875" y="5806058"/>
              <a:ext cx="86409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F2F67BD-5040-D70A-4F31-EB912ECACA75}"/>
                </a:ext>
              </a:extLst>
            </p:cNvPr>
            <p:cNvSpPr txBox="1"/>
            <p:nvPr/>
          </p:nvSpPr>
          <p:spPr>
            <a:xfrm>
              <a:off x="8559773" y="5821500"/>
              <a:ext cx="5597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 см </a:t>
              </a:r>
            </a:p>
          </p:txBody>
        </p:sp>
      </p:grp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EDF51C83-616C-8234-0A3E-A2774B59A78E}"/>
              </a:ext>
            </a:extLst>
          </p:cNvPr>
          <p:cNvSpPr/>
          <p:nvPr/>
        </p:nvSpPr>
        <p:spPr>
          <a:xfrm>
            <a:off x="295723" y="4102872"/>
            <a:ext cx="907237" cy="493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7D959F1-8727-8820-5DAA-4AB1C480BE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88" t="31201" r="51772" b="39499"/>
          <a:stretch/>
        </p:blipFill>
        <p:spPr>
          <a:xfrm>
            <a:off x="192266" y="4236421"/>
            <a:ext cx="6013078" cy="2363064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F38C1D94-6ADE-74EE-8451-4E4CC62C9D9F}"/>
              </a:ext>
            </a:extLst>
          </p:cNvPr>
          <p:cNvSpPr/>
          <p:nvPr/>
        </p:nvSpPr>
        <p:spPr>
          <a:xfrm>
            <a:off x="6056539" y="6166098"/>
            <a:ext cx="907237" cy="493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83D772F2-BA42-96A9-D1B7-E98FCC6F9894}"/>
              </a:ext>
            </a:extLst>
          </p:cNvPr>
          <p:cNvGrpSpPr/>
          <p:nvPr/>
        </p:nvGrpSpPr>
        <p:grpSpPr>
          <a:xfrm>
            <a:off x="8615485" y="587573"/>
            <a:ext cx="2904521" cy="2914229"/>
            <a:chOff x="8446097" y="655434"/>
            <a:chExt cx="2631636" cy="273075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FF33BE36-6B42-2E7D-D8C4-0C4609860B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30" r="19155" b="6144"/>
            <a:stretch/>
          </p:blipFill>
          <p:spPr bwMode="auto">
            <a:xfrm>
              <a:off x="8446097" y="655434"/>
              <a:ext cx="2631636" cy="2730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2D706ED9-1921-BF5E-5E8A-A92B4D75D517}"/>
                </a:ext>
              </a:extLst>
            </p:cNvPr>
            <p:cNvCxnSpPr>
              <a:cxnSpLocks/>
            </p:cNvCxnSpPr>
            <p:nvPr/>
          </p:nvCxnSpPr>
          <p:spPr>
            <a:xfrm>
              <a:off x="9154048" y="1743389"/>
              <a:ext cx="333838" cy="1089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D810398-2448-5CCD-F04C-92368CC82604}"/>
                </a:ext>
              </a:extLst>
            </p:cNvPr>
            <p:cNvSpPr txBox="1"/>
            <p:nvPr/>
          </p:nvSpPr>
          <p:spPr>
            <a:xfrm>
              <a:off x="9052470" y="1777970"/>
              <a:ext cx="6511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r>
                <a:rPr lang="ru-RU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 см </a:t>
              </a:r>
            </a:p>
          </p:txBody>
        </p:sp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8A80B63-F40A-8627-FE63-DEF1C8DC22A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6238" t="45799" r="45076" b="37507"/>
          <a:stretch>
            <a:fillRect/>
          </a:stretch>
        </p:blipFill>
        <p:spPr>
          <a:xfrm>
            <a:off x="2105992" y="1198877"/>
            <a:ext cx="2756298" cy="133536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D68CB34-5073-99DE-82F2-C6B1C2F0BFBE}"/>
              </a:ext>
            </a:extLst>
          </p:cNvPr>
          <p:cNvSpPr txBox="1"/>
          <p:nvPr/>
        </p:nvSpPr>
        <p:spPr>
          <a:xfrm>
            <a:off x="594216" y="400305"/>
            <a:ext cx="4775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Скаполитовые горки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39806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A1C65B80-6203-6303-544A-44FCC3234CEC}"/>
              </a:ext>
            </a:extLst>
          </p:cNvPr>
          <p:cNvSpPr/>
          <p:nvPr/>
        </p:nvSpPr>
        <p:spPr>
          <a:xfrm>
            <a:off x="11423798" y="6094090"/>
            <a:ext cx="576064" cy="584775"/>
          </a:xfrm>
          <a:prstGeom prst="roundRect">
            <a:avLst/>
          </a:prstGeom>
          <a:solidFill>
            <a:schemeClr val="accent6">
              <a:lumMod val="40000"/>
              <a:lumOff val="6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740786-7AA6-7084-383B-FF0855D6E401}"/>
              </a:ext>
            </a:extLst>
          </p:cNvPr>
          <p:cNvSpPr txBox="1"/>
          <p:nvPr/>
        </p:nvSpPr>
        <p:spPr>
          <a:xfrm>
            <a:off x="11554575" y="618642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4</a:t>
            </a:r>
            <a:endParaRPr lang="ru-RU" sz="2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E766BF-1E0A-5F73-3D93-4BAF814657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694" t="26897" r="43141" b="26897"/>
          <a:stretch/>
        </p:blipFill>
        <p:spPr>
          <a:xfrm>
            <a:off x="653386" y="1179433"/>
            <a:ext cx="6208387" cy="42278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0CD6912-2564-E92C-E56A-B958844288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" t="47322" r="66831"/>
          <a:stretch/>
        </p:blipFill>
        <p:spPr>
          <a:xfrm>
            <a:off x="7751390" y="88109"/>
            <a:ext cx="3456384" cy="308768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07D4EF3-AA00-D4FC-2CA1-D7A0DB3C65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551" t="47322" r="32279"/>
          <a:stretch/>
        </p:blipFill>
        <p:spPr>
          <a:xfrm>
            <a:off x="7751390" y="3205107"/>
            <a:ext cx="3456384" cy="3087681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111B05AA-DCF9-69BD-4276-3EEE311B6D2B}"/>
              </a:ext>
            </a:extLst>
          </p:cNvPr>
          <p:cNvSpPr/>
          <p:nvPr/>
        </p:nvSpPr>
        <p:spPr>
          <a:xfrm>
            <a:off x="339834" y="180516"/>
            <a:ext cx="6835492" cy="86786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94260C-B3D5-8223-73AB-2BDD28FB8C74}"/>
              </a:ext>
            </a:extLst>
          </p:cNvPr>
          <p:cNvSpPr txBox="1"/>
          <p:nvPr/>
        </p:nvSpPr>
        <p:spPr>
          <a:xfrm>
            <a:off x="594216" y="400305"/>
            <a:ext cx="6653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Вмещающие породы – амфиболовые сланцы</a:t>
            </a:r>
            <a:endParaRPr lang="en-US" sz="2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04419D-0EC5-4EB7-DC87-431D36149EA5}"/>
              </a:ext>
            </a:extLst>
          </p:cNvPr>
          <p:cNvSpPr txBox="1"/>
          <p:nvPr/>
        </p:nvSpPr>
        <p:spPr>
          <a:xfrm>
            <a:off x="2091084" y="5454947"/>
            <a:ext cx="52154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i="1" dirty="0"/>
              <a:t>Qz – </a:t>
            </a:r>
            <a:r>
              <a:rPr lang="ru-RU" sz="1400" i="1" dirty="0"/>
              <a:t>кварц, </a:t>
            </a:r>
            <a:r>
              <a:rPr lang="en-US" sz="1400" i="1" dirty="0"/>
              <a:t>Pl </a:t>
            </a:r>
            <a:r>
              <a:rPr lang="ru-RU" sz="1400" i="1" dirty="0"/>
              <a:t>– плагиоклаз олигоклаз-</a:t>
            </a:r>
            <a:r>
              <a:rPr lang="ru-RU" sz="1400" i="1" dirty="0" err="1"/>
              <a:t>андезинового</a:t>
            </a:r>
            <a:r>
              <a:rPr lang="ru-RU" sz="1400" i="1" dirty="0"/>
              <a:t> состава, </a:t>
            </a:r>
            <a:r>
              <a:rPr lang="en-US" sz="1400" i="1" dirty="0" err="1"/>
              <a:t>Amf</a:t>
            </a:r>
            <a:r>
              <a:rPr lang="en-US" sz="1400" i="1" dirty="0"/>
              <a:t> – </a:t>
            </a:r>
            <a:r>
              <a:rPr lang="ru-RU" sz="1400" i="1" dirty="0"/>
              <a:t>амфибол преимущественно </a:t>
            </a:r>
            <a:r>
              <a:rPr lang="ru-RU" sz="1400" i="1" dirty="0" err="1"/>
              <a:t>чермакит-магнезиогорнблендитового</a:t>
            </a:r>
            <a:r>
              <a:rPr lang="ru-RU" sz="1400" i="1" dirty="0"/>
              <a:t> состава  </a:t>
            </a:r>
          </a:p>
        </p:txBody>
      </p:sp>
    </p:spTree>
    <p:extLst>
      <p:ext uri="{BB962C8B-B14F-4D97-AF65-F5344CB8AC3E}">
        <p14:creationId xmlns:p14="http://schemas.microsoft.com/office/powerpoint/2010/main" val="4179312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DF1979-94F3-461B-B9A0-B6E9C412BE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558" t="32723" r="51182" b="21090"/>
          <a:stretch/>
        </p:blipFill>
        <p:spPr>
          <a:xfrm>
            <a:off x="118542" y="2277665"/>
            <a:ext cx="5904655" cy="4477753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67AC307-63AA-F1C6-592C-E464213444CB}"/>
              </a:ext>
            </a:extLst>
          </p:cNvPr>
          <p:cNvSpPr/>
          <p:nvPr/>
        </p:nvSpPr>
        <p:spPr>
          <a:xfrm>
            <a:off x="3358902" y="2061642"/>
            <a:ext cx="2520280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A1C65B80-6203-6303-544A-44FCC3234CEC}"/>
              </a:ext>
            </a:extLst>
          </p:cNvPr>
          <p:cNvSpPr/>
          <p:nvPr/>
        </p:nvSpPr>
        <p:spPr>
          <a:xfrm>
            <a:off x="11423798" y="6094090"/>
            <a:ext cx="576064" cy="58477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740786-7AA6-7084-383B-FF0855D6E401}"/>
              </a:ext>
            </a:extLst>
          </p:cNvPr>
          <p:cNvSpPr txBox="1"/>
          <p:nvPr/>
        </p:nvSpPr>
        <p:spPr>
          <a:xfrm>
            <a:off x="11554575" y="618642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5</a:t>
            </a:r>
            <a:endParaRPr lang="ru-RU" sz="2000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C864F013-BB6E-A70D-B214-F8577EEEFE75}"/>
              </a:ext>
            </a:extLst>
          </p:cNvPr>
          <p:cNvSpPr/>
          <p:nvPr/>
        </p:nvSpPr>
        <p:spPr>
          <a:xfrm>
            <a:off x="7823397" y="185669"/>
            <a:ext cx="4045687" cy="867862"/>
          </a:xfrm>
          <a:prstGeom prst="roundRect">
            <a:avLst/>
          </a:prstGeom>
          <a:solidFill>
            <a:schemeClr val="accent1">
              <a:lumMod val="40000"/>
              <a:lumOff val="6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0CA0E5-6D10-3978-9CC2-C0072C4247D3}"/>
              </a:ext>
            </a:extLst>
          </p:cNvPr>
          <p:cNvSpPr txBox="1"/>
          <p:nvPr/>
        </p:nvSpPr>
        <p:spPr>
          <a:xfrm>
            <a:off x="8039422" y="405458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Минеральные ассоциации</a:t>
            </a:r>
            <a:endParaRPr lang="en-US" sz="2400" b="1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427221D-95FF-753D-299A-E3F1DE4BF3A0}"/>
              </a:ext>
            </a:extLst>
          </p:cNvPr>
          <p:cNvSpPr/>
          <p:nvPr/>
        </p:nvSpPr>
        <p:spPr>
          <a:xfrm>
            <a:off x="3646934" y="1845618"/>
            <a:ext cx="3042326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DAFCE96-AEBA-F30F-082B-211C50C60522}"/>
              </a:ext>
            </a:extLst>
          </p:cNvPr>
          <p:cNvSpPr/>
          <p:nvPr/>
        </p:nvSpPr>
        <p:spPr>
          <a:xfrm>
            <a:off x="5752758" y="2839580"/>
            <a:ext cx="1958066" cy="10216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F1EEB24-EB9F-700C-3966-9A3A2F39370D}"/>
              </a:ext>
            </a:extLst>
          </p:cNvPr>
          <p:cNvSpPr/>
          <p:nvPr/>
        </p:nvSpPr>
        <p:spPr>
          <a:xfrm>
            <a:off x="4896843" y="2059347"/>
            <a:ext cx="1813545" cy="10216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2473D6A-B9AF-F4A9-EE49-9B34D7AEB453}"/>
              </a:ext>
            </a:extLst>
          </p:cNvPr>
          <p:cNvSpPr/>
          <p:nvPr/>
        </p:nvSpPr>
        <p:spPr>
          <a:xfrm>
            <a:off x="7414314" y="2704105"/>
            <a:ext cx="1385213" cy="668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1E105AA-5BB8-03F4-6CB4-0BFF04A26B3E}"/>
              </a:ext>
            </a:extLst>
          </p:cNvPr>
          <p:cNvSpPr/>
          <p:nvPr/>
        </p:nvSpPr>
        <p:spPr>
          <a:xfrm>
            <a:off x="5306284" y="1521148"/>
            <a:ext cx="417646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16894E8-F655-AA67-ACBC-90727BB25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7017" y="2408701"/>
            <a:ext cx="2426400" cy="208822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C7BCE40-D3EE-B2CE-5B47-CCC8E3489D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5894" y="1510953"/>
            <a:ext cx="2631600" cy="21094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2D80EE-6119-5A07-30D9-0B6ADC7BFC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33" b="98374" l="3607" r="95574">
                        <a14:foregroundMark x1="47377" y1="20122" x2="50164" y2="2033"/>
                        <a14:foregroundMark x1="53934" y1="9350" x2="50656" y2="5894"/>
                        <a14:foregroundMark x1="54426" y1="7927" x2="43115" y2="7927"/>
                        <a14:foregroundMark x1="44754" y1="3862" x2="51803" y2="3252"/>
                        <a14:foregroundMark x1="54426" y1="2033" x2="61475" y2="32927"/>
                        <a14:foregroundMark x1="61475" y1="32927" x2="60984" y2="40854"/>
                        <a14:foregroundMark x1="23115" y1="78455" x2="3607" y2="67073"/>
                        <a14:foregroundMark x1="3607" y1="67073" x2="21803" y2="83333"/>
                        <a14:foregroundMark x1="21803" y1="83333" x2="26230" y2="81098"/>
                        <a14:foregroundMark x1="11639" y1="79065" x2="6230" y2="90650"/>
                        <a14:foregroundMark x1="18197" y1="93902" x2="7377" y2="98577"/>
                        <a14:foregroundMark x1="86393" y1="88618" x2="91803" y2="97967"/>
                        <a14:foregroundMark x1="89672" y1="83943" x2="89672" y2="83943"/>
                        <a14:foregroundMark x1="95574" y1="88618" x2="93934" y2="85163"/>
                        <a14:foregroundMark x1="89672" y1="83130" x2="93443" y2="926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6590" y="4627963"/>
            <a:ext cx="2520000" cy="203252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DB742ED-002B-DCF5-3AF7-0EC3C3E310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093" b="41204" l="18125" r="48854">
                        <a14:foregroundMark x1="22969" y1="25000" x2="42448" y2="35185"/>
                        <a14:foregroundMark x1="43021" y1="26296" x2="44375" y2="39167"/>
                        <a14:foregroundMark x1="45781" y1="25278" x2="48073" y2="33981"/>
                        <a14:foregroundMark x1="24063" y1="23056" x2="28802" y2="22963"/>
                        <a14:foregroundMark x1="28802" y1="22963" x2="48906" y2="25185"/>
                        <a14:foregroundMark x1="48906" y1="25185" x2="47031" y2="37407"/>
                        <a14:foregroundMark x1="47031" y1="22500" x2="24167" y2="21852"/>
                        <a14:foregroundMark x1="24167" y1="21852" x2="34063" y2="15648"/>
                        <a14:foregroundMark x1="34063" y1="15648" x2="36510" y2="32963"/>
                        <a14:foregroundMark x1="36510" y1="32963" x2="39688" y2="33704"/>
                        <a14:foregroundMark x1="39688" y1="33704" x2="47240" y2="20926"/>
                        <a14:foregroundMark x1="47240" y1="20926" x2="46823" y2="41574"/>
                        <a14:foregroundMark x1="46823" y1="41574" x2="46510" y2="25370"/>
                        <a14:foregroundMark x1="46510" y1="25370" x2="31403" y2="37105"/>
                        <a14:foregroundMark x1="28714" y1="34002" x2="27552" y2="27963"/>
                        <a14:foregroundMark x1="27552" y1="27963" x2="23145" y2="32236"/>
                        <a14:foregroundMark x1="23037" y1="32201" x2="28698" y2="15093"/>
                        <a14:foregroundMark x1="28698" y1="15093" x2="23906" y2="28796"/>
                        <a14:foregroundMark x1="23906" y1="28796" x2="23906" y2="28796"/>
                        <a14:foregroundMark x1="23125" y1="19444" x2="20938" y2="25463"/>
                        <a14:foregroundMark x1="20938" y1="25463" x2="23594" y2="19537"/>
                        <a14:foregroundMark x1="23594" y1="19537" x2="22029" y2="31882"/>
                        <a14:foregroundMark x1="32611" y1="40341" x2="36146" y2="41019"/>
                        <a14:foregroundMark x1="36146" y1="41019" x2="29896" y2="48148"/>
                        <a14:foregroundMark x1="29896" y1="48148" x2="30320" y2="44808"/>
                        <a14:foregroundMark x1="30625" y1="42407" x2="38125" y2="40648"/>
                        <a14:foregroundMark x1="20095" y1="35962" x2="18177" y2="35463"/>
                        <a14:foregroundMark x1="38125" y1="40648" x2="33053" y2="39329"/>
                        <a14:foregroundMark x1="18177" y1="35463" x2="19740" y2="35648"/>
                        <a14:foregroundMark x1="40573" y1="40370" x2="35677" y2="39630"/>
                        <a14:foregroundMark x1="35677" y1="39630" x2="43854" y2="40556"/>
                        <a14:foregroundMark x1="43854" y1="40556" x2="33021" y2="38426"/>
                        <a14:foregroundMark x1="33021" y1="38426" x2="39896" y2="38333"/>
                        <a14:foregroundMark x1="39896" y1="38333" x2="36979" y2="38519"/>
                        <a14:foregroundMark x1="48854" y1="39907" x2="48854" y2="40000"/>
                        <a14:foregroundMark x1="29175" y1="40203" x2="29551" y2="40199"/>
                        <a14:foregroundMark x1="24479" y1="30648" x2="27969" y2="31481"/>
                        <a14:foregroundMark x1="24531" y1="30926" x2="26719" y2="32037"/>
                        <a14:backgroundMark x1="20885" y1="32963" x2="29063" y2="35556"/>
                        <a14:backgroundMark x1="29063" y1="35556" x2="31823" y2="39815"/>
                        <a14:backgroundMark x1="31823" y1="39815" x2="24063" y2="34167"/>
                        <a14:backgroundMark x1="24063" y1="34167" x2="26406" y2="37593"/>
                        <a14:backgroundMark x1="26406" y1="37593" x2="23802" y2="35833"/>
                        <a14:backgroundMark x1="23802" y1="35833" x2="23698" y2="39630"/>
                        <a14:backgroundMark x1="23229" y1="38981" x2="26563" y2="39167"/>
                        <a14:backgroundMark x1="26563" y1="39167" x2="28698" y2="41759"/>
                        <a14:backgroundMark x1="23490" y1="38426" x2="25573" y2="42685"/>
                        <a14:backgroundMark x1="25573" y1="42685" x2="22083" y2="35370"/>
                        <a14:backgroundMark x1="22083" y1="35370" x2="26667" y2="41111"/>
                        <a14:backgroundMark x1="26667" y1="41111" x2="29583" y2="39907"/>
                        <a14:backgroundMark x1="29583" y1="39907" x2="29427" y2="39722"/>
                        <a14:backgroundMark x1="25521" y1="35185" x2="26771" y2="41389"/>
                        <a14:backgroundMark x1="26771" y1="41389" x2="23385" y2="40278"/>
                        <a14:backgroundMark x1="23385" y1="40278" x2="21719" y2="38704"/>
                        <a14:backgroundMark x1="22135" y1="36759" x2="22813" y2="38426"/>
                        <a14:backgroundMark x1="21979" y1="35648" x2="23906" y2="39259"/>
                        <a14:backgroundMark x1="20469" y1="35278" x2="23750" y2="38796"/>
                        <a14:backgroundMark x1="23750" y1="38796" x2="21198" y2="35926"/>
                        <a14:backgroundMark x1="21198" y1="35926" x2="29583" y2="42130"/>
                        <a14:backgroundMark x1="29583" y1="42130" x2="30677" y2="44352"/>
                        <a14:backgroundMark x1="30260" y1="38704" x2="32760" y2="40000"/>
                        <a14:backgroundMark x1="27292" y1="37870" x2="27292" y2="37870"/>
                      </a14:backgroundRemoval>
                    </a14:imgEffect>
                  </a14:imgLayer>
                </a14:imgProps>
              </a:ext>
            </a:extLst>
          </a:blip>
          <a:srcRect l="21928" t="21496" r="51182" b="59936"/>
          <a:stretch/>
        </p:blipFill>
        <p:spPr>
          <a:xfrm>
            <a:off x="6876935" y="1254358"/>
            <a:ext cx="4906903" cy="190601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9AC0DA0-78A7-21D0-5807-C26FB216AD99}"/>
              </a:ext>
            </a:extLst>
          </p:cNvPr>
          <p:cNvSpPr txBox="1"/>
          <p:nvPr/>
        </p:nvSpPr>
        <p:spPr>
          <a:xfrm>
            <a:off x="8295712" y="4721275"/>
            <a:ext cx="35564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i="1" dirty="0" err="1"/>
              <a:t>Amf</a:t>
            </a:r>
            <a:r>
              <a:rPr lang="en-US" sz="1400" i="1" dirty="0"/>
              <a:t> – </a:t>
            </a:r>
            <a:r>
              <a:rPr lang="ru-RU" sz="1400" i="1" dirty="0"/>
              <a:t>амфибол тремолит-</a:t>
            </a:r>
            <a:r>
              <a:rPr lang="ru-RU" sz="1400" i="1" dirty="0" err="1"/>
              <a:t>актинолитового</a:t>
            </a:r>
            <a:r>
              <a:rPr lang="ru-RU" sz="1400" i="1" dirty="0"/>
              <a:t> состава, </a:t>
            </a:r>
            <a:r>
              <a:rPr lang="en-US" sz="1400" i="1" dirty="0"/>
              <a:t>Cal – </a:t>
            </a:r>
            <a:r>
              <a:rPr lang="ru-RU" sz="1400" i="1" dirty="0"/>
              <a:t>кальцит, </a:t>
            </a:r>
            <a:r>
              <a:rPr lang="en-US" sz="1400" i="1" dirty="0"/>
              <a:t>Di</a:t>
            </a:r>
            <a:r>
              <a:rPr lang="ru-RU" sz="1400" i="1" dirty="0"/>
              <a:t> – диопсид, </a:t>
            </a:r>
            <a:r>
              <a:rPr lang="en-US" sz="1400" i="1" dirty="0"/>
              <a:t>Dol – </a:t>
            </a:r>
            <a:r>
              <a:rPr lang="ru-RU" sz="1400" i="1" dirty="0"/>
              <a:t>доломит, </a:t>
            </a:r>
            <a:r>
              <a:rPr lang="en-US" sz="1400" i="1" dirty="0"/>
              <a:t>Ms </a:t>
            </a:r>
            <a:r>
              <a:rPr lang="ru-RU" sz="1400" i="1" dirty="0"/>
              <a:t>– мусковит, </a:t>
            </a:r>
            <a:r>
              <a:rPr lang="en-US" sz="1400" i="1" dirty="0"/>
              <a:t>Phl </a:t>
            </a:r>
            <a:r>
              <a:rPr lang="ru-RU" sz="1400" i="1" dirty="0"/>
              <a:t>– флогопит, </a:t>
            </a:r>
            <a:r>
              <a:rPr lang="en-US" sz="1400" i="1" dirty="0"/>
              <a:t>Pl </a:t>
            </a:r>
            <a:r>
              <a:rPr lang="ru-RU" sz="1400" i="1" dirty="0"/>
              <a:t>– плагиоклаз олигоклаз-</a:t>
            </a:r>
            <a:r>
              <a:rPr lang="ru-RU" sz="1400" i="1" dirty="0" err="1"/>
              <a:t>анортитого</a:t>
            </a:r>
            <a:r>
              <a:rPr lang="ru-RU" sz="1400" i="1" dirty="0"/>
              <a:t> состава, </a:t>
            </a:r>
            <a:r>
              <a:rPr lang="en-US" sz="1400" i="1" dirty="0"/>
              <a:t>Qz –</a:t>
            </a:r>
            <a:r>
              <a:rPr lang="ru-RU" sz="1400" i="1" dirty="0"/>
              <a:t> кварц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191D31-D3FA-050E-1A18-8E5E85F0C7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9589" y="71743"/>
            <a:ext cx="2643361" cy="233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6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DD580-8574-F6F6-2599-3AF29CE0A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AA95EF8-51DD-A3AC-E500-1D138C00F14F}"/>
              </a:ext>
            </a:extLst>
          </p:cNvPr>
          <p:cNvSpPr txBox="1"/>
          <p:nvPr/>
        </p:nvSpPr>
        <p:spPr>
          <a:xfrm>
            <a:off x="-241498" y="6438865"/>
            <a:ext cx="10729192" cy="3824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l">
              <a:lnSpc>
                <a:spcPct val="150000"/>
              </a:lnSpc>
            </a:pPr>
            <a:r>
              <a:rPr lang="ru-RU" sz="1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▲ – породообразующие, ● – второстепенные, ■ – акцессорные, ♦ – рудные минералы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8C05FAC-D240-B62F-0384-68CBDAA2FE1D}"/>
              </a:ext>
            </a:extLst>
          </p:cNvPr>
          <p:cNvSpPr/>
          <p:nvPr/>
        </p:nvSpPr>
        <p:spPr>
          <a:xfrm>
            <a:off x="11423798" y="6094090"/>
            <a:ext cx="576064" cy="584775"/>
          </a:xfrm>
          <a:prstGeom prst="roundRect">
            <a:avLst/>
          </a:prstGeom>
          <a:solidFill>
            <a:schemeClr val="accent6">
              <a:lumMod val="40000"/>
              <a:lumOff val="6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F4F373-9D47-EC36-6D33-F57B2D639D66}"/>
              </a:ext>
            </a:extLst>
          </p:cNvPr>
          <p:cNvSpPr txBox="1"/>
          <p:nvPr/>
        </p:nvSpPr>
        <p:spPr>
          <a:xfrm>
            <a:off x="11554575" y="618642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6</a:t>
            </a:r>
            <a:endParaRPr lang="ru-RU" sz="2000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02EA3B86-2ADE-FBDF-2F5D-1578D17FD1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613879"/>
              </p:ext>
            </p:extLst>
          </p:nvPr>
        </p:nvGraphicFramePr>
        <p:xfrm>
          <a:off x="190552" y="261442"/>
          <a:ext cx="11017222" cy="6070528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443620">
                  <a:extLst>
                    <a:ext uri="{9D8B030D-6E8A-4147-A177-3AD203B41FA5}">
                      <a16:colId xmlns:a16="http://schemas.microsoft.com/office/drawing/2014/main" val="1742918496"/>
                    </a:ext>
                  </a:extLst>
                </a:gridCol>
                <a:gridCol w="3360252">
                  <a:extLst>
                    <a:ext uri="{9D8B030D-6E8A-4147-A177-3AD203B41FA5}">
                      <a16:colId xmlns:a16="http://schemas.microsoft.com/office/drawing/2014/main" val="3965174287"/>
                    </a:ext>
                  </a:extLst>
                </a:gridCol>
                <a:gridCol w="971720">
                  <a:extLst>
                    <a:ext uri="{9D8B030D-6E8A-4147-A177-3AD203B41FA5}">
                      <a16:colId xmlns:a16="http://schemas.microsoft.com/office/drawing/2014/main" val="3166215279"/>
                    </a:ext>
                  </a:extLst>
                </a:gridCol>
                <a:gridCol w="868157">
                  <a:extLst>
                    <a:ext uri="{9D8B030D-6E8A-4147-A177-3AD203B41FA5}">
                      <a16:colId xmlns:a16="http://schemas.microsoft.com/office/drawing/2014/main" val="3867653881"/>
                    </a:ext>
                  </a:extLst>
                </a:gridCol>
                <a:gridCol w="859342">
                  <a:extLst>
                    <a:ext uri="{9D8B030D-6E8A-4147-A177-3AD203B41FA5}">
                      <a16:colId xmlns:a16="http://schemas.microsoft.com/office/drawing/2014/main" val="3586992467"/>
                    </a:ext>
                  </a:extLst>
                </a:gridCol>
                <a:gridCol w="837309">
                  <a:extLst>
                    <a:ext uri="{9D8B030D-6E8A-4147-A177-3AD203B41FA5}">
                      <a16:colId xmlns:a16="http://schemas.microsoft.com/office/drawing/2014/main" val="2899396263"/>
                    </a:ext>
                  </a:extLst>
                </a:gridCol>
                <a:gridCol w="837309">
                  <a:extLst>
                    <a:ext uri="{9D8B030D-6E8A-4147-A177-3AD203B41FA5}">
                      <a16:colId xmlns:a16="http://schemas.microsoft.com/office/drawing/2014/main" val="3777395221"/>
                    </a:ext>
                  </a:extLst>
                </a:gridCol>
                <a:gridCol w="839513">
                  <a:extLst>
                    <a:ext uri="{9D8B030D-6E8A-4147-A177-3AD203B41FA5}">
                      <a16:colId xmlns:a16="http://schemas.microsoft.com/office/drawing/2014/main" val="3472487871"/>
                    </a:ext>
                  </a:extLst>
                </a:gridCol>
              </a:tblGrid>
              <a:tr h="1457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 dirty="0">
                          <a:effectLst/>
                        </a:rPr>
                        <a:t>Минерал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Формула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Нулевая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Первая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Вторая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Третья I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Третья II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Третья III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extLst>
                  <a:ext uri="{0D108BD9-81ED-4DB2-BD59-A6C34878D82A}">
                    <a16:rowId xmlns:a16="http://schemas.microsoft.com/office/drawing/2014/main" val="706123784"/>
                  </a:ext>
                </a:extLst>
              </a:tr>
              <a:tr h="145758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 dirty="0">
                          <a:effectLst/>
                        </a:rPr>
                        <a:t>СЕРНИСТЫЕ СОЕДИНЕНИЯ И ИХ АНАЛОГИ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101478"/>
                  </a:ext>
                </a:extLst>
              </a:tr>
              <a:tr h="151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Халькозин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Cu₂S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</a:rPr>
                        <a:t>♦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extLst>
                  <a:ext uri="{0D108BD9-81ED-4DB2-BD59-A6C34878D82A}">
                    <a16:rowId xmlns:a16="http://schemas.microsoft.com/office/drawing/2014/main" val="4239114998"/>
                  </a:ext>
                </a:extLst>
              </a:tr>
              <a:tr h="151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 dirty="0">
                          <a:effectLst/>
                        </a:rPr>
                        <a:t>Аргентит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Ag₂S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</a:rPr>
                        <a:t>♦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extLst>
                  <a:ext uri="{0D108BD9-81ED-4DB2-BD59-A6C34878D82A}">
                    <a16:rowId xmlns:a16="http://schemas.microsoft.com/office/drawing/2014/main" val="3259768996"/>
                  </a:ext>
                </a:extLst>
              </a:tr>
              <a:tr h="151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Пирротин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Fe₁₋</a:t>
                      </a:r>
                      <a:r>
                        <a:rPr lang="ru-RU" sz="900" kern="0" baseline="-25000">
                          <a:effectLst/>
                        </a:rPr>
                        <a:t>х</a:t>
                      </a:r>
                      <a:r>
                        <a:rPr lang="ru-RU" sz="900" kern="0">
                          <a:effectLst/>
                        </a:rPr>
                        <a:t>S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</a:rPr>
                        <a:t>♦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</a:rPr>
                        <a:t>♦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</a:rPr>
                        <a:t>♦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extLst>
                  <a:ext uri="{0D108BD9-81ED-4DB2-BD59-A6C34878D82A}">
                    <a16:rowId xmlns:a16="http://schemas.microsoft.com/office/drawing/2014/main" val="3993903988"/>
                  </a:ext>
                </a:extLst>
              </a:tr>
              <a:tr h="151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 dirty="0">
                          <a:effectLst/>
                        </a:rPr>
                        <a:t>Пирит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FeS₂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</a:rPr>
                        <a:t>♦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extLst>
                  <a:ext uri="{0D108BD9-81ED-4DB2-BD59-A6C34878D82A}">
                    <a16:rowId xmlns:a16="http://schemas.microsoft.com/office/drawing/2014/main" val="1958958000"/>
                  </a:ext>
                </a:extLst>
              </a:tr>
              <a:tr h="151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Никельскуттерудит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Ni₄(As₃)₃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</a:rPr>
                        <a:t>♦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extLst>
                  <a:ext uri="{0D108BD9-81ED-4DB2-BD59-A6C34878D82A}">
                    <a16:rowId xmlns:a16="http://schemas.microsoft.com/office/drawing/2014/main" val="1324484076"/>
                  </a:ext>
                </a:extLst>
              </a:tr>
              <a:tr h="145758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КИСЛОРОДНЫЕ СОЕДИНЕНИЯ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9190125"/>
                  </a:ext>
                </a:extLst>
              </a:tr>
              <a:tr h="145758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 dirty="0">
                          <a:effectLst/>
                        </a:rPr>
                        <a:t>Простые оксиды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8847831"/>
                  </a:ext>
                </a:extLst>
              </a:tr>
              <a:tr h="151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Гематит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Fe₂O₃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</a:rPr>
                        <a:t>♦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extLst>
                  <a:ext uri="{0D108BD9-81ED-4DB2-BD59-A6C34878D82A}">
                    <a16:rowId xmlns:a16="http://schemas.microsoft.com/office/drawing/2014/main" val="2451358954"/>
                  </a:ext>
                </a:extLst>
              </a:tr>
              <a:tr h="1529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Кварц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SiO₂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</a:rPr>
                        <a:t>●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</a:rPr>
                        <a:t>▲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extLst>
                  <a:ext uri="{0D108BD9-81ED-4DB2-BD59-A6C34878D82A}">
                    <a16:rowId xmlns:a16="http://schemas.microsoft.com/office/drawing/2014/main" val="3500717341"/>
                  </a:ext>
                </a:extLst>
              </a:tr>
              <a:tr h="145758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 dirty="0">
                          <a:effectLst/>
                        </a:rPr>
                        <a:t>Силикаты и их аналоги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132696"/>
                  </a:ext>
                </a:extLst>
              </a:tr>
              <a:tr h="1516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Циркон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Zr(SiO₄)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</a:rPr>
                        <a:t>■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</a:rPr>
                        <a:t>■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</a:rPr>
                        <a:t>■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</a:rPr>
                        <a:t>■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extLst>
                  <a:ext uri="{0D108BD9-81ED-4DB2-BD59-A6C34878D82A}">
                    <a16:rowId xmlns:a16="http://schemas.microsoft.com/office/drawing/2014/main" val="1720171631"/>
                  </a:ext>
                </a:extLst>
              </a:tr>
              <a:tr h="1516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Торит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 dirty="0" err="1">
                          <a:effectLst/>
                        </a:rPr>
                        <a:t>Th</a:t>
                      </a:r>
                      <a:r>
                        <a:rPr lang="ru-RU" sz="900" kern="0" dirty="0">
                          <a:effectLst/>
                        </a:rPr>
                        <a:t>(</a:t>
                      </a:r>
                      <a:r>
                        <a:rPr lang="ru-RU" sz="900" kern="0" dirty="0" err="1">
                          <a:effectLst/>
                        </a:rPr>
                        <a:t>SiO</a:t>
                      </a:r>
                      <a:r>
                        <a:rPr lang="ru-RU" sz="900" kern="0" dirty="0">
                          <a:effectLst/>
                        </a:rPr>
                        <a:t>₄)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</a:rPr>
                        <a:t>■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</a:rPr>
                        <a:t>■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extLst>
                  <a:ext uri="{0D108BD9-81ED-4DB2-BD59-A6C34878D82A}">
                    <a16:rowId xmlns:a16="http://schemas.microsoft.com/office/drawing/2014/main" val="2460183753"/>
                  </a:ext>
                </a:extLst>
              </a:tr>
              <a:tr h="1516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Титанит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CaTi(SiO₄)O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 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</a:rPr>
                        <a:t>■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</a:rPr>
                        <a:t>■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</a:rPr>
                        <a:t>■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extLst>
                  <a:ext uri="{0D108BD9-81ED-4DB2-BD59-A6C34878D82A}">
                    <a16:rowId xmlns:a16="http://schemas.microsoft.com/office/drawing/2014/main" val="2545423633"/>
                  </a:ext>
                </a:extLst>
              </a:tr>
              <a:tr h="151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Алланит-(Ce)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(CaCe)(Al₂Fe²⁺)(Si₂O₇)(SiO₄)O(OH)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 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 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</a:rPr>
                        <a:t>♦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</a:rPr>
                        <a:t>♦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extLst>
                  <a:ext uri="{0D108BD9-81ED-4DB2-BD59-A6C34878D82A}">
                    <a16:rowId xmlns:a16="http://schemas.microsoft.com/office/drawing/2014/main" val="1276657192"/>
                  </a:ext>
                </a:extLst>
              </a:tr>
              <a:tr h="1529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Диопсид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CaMg(Si₂O₆)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</a:rPr>
                        <a:t>▲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</a:rPr>
                        <a:t>●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</a:rPr>
                        <a:t>▲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</a:rPr>
                        <a:t>▲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</a:rPr>
                        <a:t>●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extLst>
                  <a:ext uri="{0D108BD9-81ED-4DB2-BD59-A6C34878D82A}">
                    <a16:rowId xmlns:a16="http://schemas.microsoft.com/office/drawing/2014/main" val="4155282818"/>
                  </a:ext>
                </a:extLst>
              </a:tr>
              <a:tr h="1529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Тремолит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☐Ca₂Mg₅(Si₈O₂₂)(OH)₂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</a:rPr>
                        <a:t>●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00" dirty="0">
                          <a:effectLst/>
                        </a:rPr>
                        <a:t>●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</a:rPr>
                        <a:t>▲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</a:rPr>
                        <a:t>●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extLst>
                  <a:ext uri="{0D108BD9-81ED-4DB2-BD59-A6C34878D82A}">
                    <a16:rowId xmlns:a16="http://schemas.microsoft.com/office/drawing/2014/main" val="3731055774"/>
                  </a:ext>
                </a:extLst>
              </a:tr>
              <a:tr h="1529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Актинолит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☐Ca₂(Mg,Fe)₅(Si₈O₂₂)(OH)₂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00" dirty="0">
                          <a:effectLst/>
                        </a:rPr>
                        <a:t>●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00" dirty="0">
                          <a:effectLst/>
                        </a:rPr>
                        <a:t>●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00" dirty="0">
                          <a:effectLst/>
                        </a:rPr>
                        <a:t>●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00" dirty="0">
                          <a:effectLst/>
                        </a:rPr>
                        <a:t>●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</a:rPr>
                        <a:t>▲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extLst>
                  <a:ext uri="{0D108BD9-81ED-4DB2-BD59-A6C34878D82A}">
                    <a16:rowId xmlns:a16="http://schemas.microsoft.com/office/drawing/2014/main" val="912430190"/>
                  </a:ext>
                </a:extLst>
              </a:tr>
              <a:tr h="1529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Магнезиогорнблендит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☐Ca₂(Mg₄Al)(Si₇AlO₂₂)(OH)₂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</a:rPr>
                        <a:t>●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extLst>
                  <a:ext uri="{0D108BD9-81ED-4DB2-BD59-A6C34878D82A}">
                    <a16:rowId xmlns:a16="http://schemas.microsoft.com/office/drawing/2014/main" val="3539790362"/>
                  </a:ext>
                </a:extLst>
              </a:tr>
              <a:tr h="1529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Тальк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 dirty="0" err="1">
                          <a:effectLst/>
                        </a:rPr>
                        <a:t>Mg</a:t>
                      </a:r>
                      <a:r>
                        <a:rPr lang="ru-RU" sz="900" kern="0" dirty="0">
                          <a:effectLst/>
                        </a:rPr>
                        <a:t>₃(</a:t>
                      </a:r>
                      <a:r>
                        <a:rPr lang="ru-RU" sz="900" kern="0" dirty="0" err="1">
                          <a:effectLst/>
                        </a:rPr>
                        <a:t>Si₄O</a:t>
                      </a:r>
                      <a:r>
                        <a:rPr lang="ru-RU" sz="900" kern="0" dirty="0">
                          <a:effectLst/>
                        </a:rPr>
                        <a:t>₁₀)(OH)₂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 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</a:rPr>
                        <a:t>●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extLst>
                  <a:ext uri="{0D108BD9-81ED-4DB2-BD59-A6C34878D82A}">
                    <a16:rowId xmlns:a16="http://schemas.microsoft.com/office/drawing/2014/main" val="1238781650"/>
                  </a:ext>
                </a:extLst>
              </a:tr>
              <a:tr h="1529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 dirty="0">
                          <a:effectLst/>
                        </a:rPr>
                        <a:t>Флогопит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KMg₃(AlSi₃O₁₀)(OH)₂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 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</a:rPr>
                        <a:t>▲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</a:rPr>
                        <a:t>▲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</a:rPr>
                        <a:t>▲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</a:rPr>
                        <a:t>●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</a:rPr>
                        <a:t>▲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extLst>
                  <a:ext uri="{0D108BD9-81ED-4DB2-BD59-A6C34878D82A}">
                    <a16:rowId xmlns:a16="http://schemas.microsoft.com/office/drawing/2014/main" val="1440295955"/>
                  </a:ext>
                </a:extLst>
              </a:tr>
              <a:tr h="1529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 dirty="0">
                          <a:effectLst/>
                        </a:rPr>
                        <a:t>Мусковит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KAl₂(AlSi₃O₁₀)(OH)₂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 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</a:rPr>
                        <a:t>▲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</a:rPr>
                        <a:t>▲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30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●</a:t>
                      </a:r>
                      <a:endParaRPr kumimoji="0" lang="ru-RU" sz="9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30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●</a:t>
                      </a:r>
                      <a:endParaRPr kumimoji="0" lang="ru-RU" sz="9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extLst>
                  <a:ext uri="{0D108BD9-81ED-4DB2-BD59-A6C34878D82A}">
                    <a16:rowId xmlns:a16="http://schemas.microsoft.com/office/drawing/2014/main" val="2206039257"/>
                  </a:ext>
                </a:extLst>
              </a:tr>
              <a:tr h="1529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 dirty="0">
                          <a:effectLst/>
                        </a:rPr>
                        <a:t>Иллит</a:t>
                      </a:r>
                      <a:r>
                        <a:rPr lang="en-US" sz="900" kern="0" dirty="0">
                          <a:effectLst/>
                        </a:rPr>
                        <a:t>?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effectLst/>
                        </a:rPr>
                        <a:t>K₀.₆₅Al₂(Al₀.₆₅Si₃.₃₅O₁₀)(OH)₂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effectLst/>
                        </a:rPr>
                        <a:t> 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effectLst/>
                        </a:rPr>
                        <a:t> 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</a:rPr>
                        <a:t>●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extLst>
                  <a:ext uri="{0D108BD9-81ED-4DB2-BD59-A6C34878D82A}">
                    <a16:rowId xmlns:a16="http://schemas.microsoft.com/office/drawing/2014/main" val="1844825798"/>
                  </a:ext>
                </a:extLst>
              </a:tr>
              <a:tr h="1529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Клинохлор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effectLst/>
                        </a:rPr>
                        <a:t>(Mg₂Al)(AlSi₃O₁₀)(OH)₈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effectLst/>
                        </a:rPr>
                        <a:t> 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</a:rPr>
                        <a:t>●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</a:rPr>
                        <a:t>●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</a:rPr>
                        <a:t>●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extLst>
                  <a:ext uri="{0D108BD9-81ED-4DB2-BD59-A6C34878D82A}">
                    <a16:rowId xmlns:a16="http://schemas.microsoft.com/office/drawing/2014/main" val="739320431"/>
                  </a:ext>
                </a:extLst>
              </a:tr>
              <a:tr h="1529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Пренит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effectLst/>
                        </a:rPr>
                        <a:t>Ca₂Al(AlSi₃O₁₀)(OH)₂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effectLst/>
                        </a:rPr>
                        <a:t> 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</a:rPr>
                        <a:t>●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</a:rPr>
                        <a:t>●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</a:rPr>
                        <a:t>●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extLst>
                  <a:ext uri="{0D108BD9-81ED-4DB2-BD59-A6C34878D82A}">
                    <a16:rowId xmlns:a16="http://schemas.microsoft.com/office/drawing/2014/main" val="1432837724"/>
                  </a:ext>
                </a:extLst>
              </a:tr>
              <a:tr h="1529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Калиевый полевой шпат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K(AlSi₃O₈)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</a:rPr>
                        <a:t>●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</a:rPr>
                        <a:t>●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</a:rPr>
                        <a:t>▲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extLst>
                  <a:ext uri="{0D108BD9-81ED-4DB2-BD59-A6C34878D82A}">
                    <a16:rowId xmlns:a16="http://schemas.microsoft.com/office/drawing/2014/main" val="2724377882"/>
                  </a:ext>
                </a:extLst>
              </a:tr>
              <a:tr h="1529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 dirty="0">
                          <a:effectLst/>
                        </a:rPr>
                        <a:t>Плагиоклаз (Олигоклаз-Анортит)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(Ca,Na)Al</a:t>
                      </a:r>
                      <a:r>
                        <a:rPr lang="ru-RU" sz="900" kern="0" baseline="-25000">
                          <a:effectLst/>
                        </a:rPr>
                        <a:t>1-2</a:t>
                      </a:r>
                      <a:r>
                        <a:rPr lang="ru-RU" sz="900" kern="0">
                          <a:effectLst/>
                        </a:rPr>
                        <a:t>Si</a:t>
                      </a:r>
                      <a:r>
                        <a:rPr lang="ru-RU" sz="900" kern="0" baseline="-25000">
                          <a:effectLst/>
                        </a:rPr>
                        <a:t>2-3</a:t>
                      </a:r>
                      <a:r>
                        <a:rPr lang="ru-RU" sz="900" kern="0">
                          <a:effectLst/>
                        </a:rPr>
                        <a:t>O</a:t>
                      </a:r>
                      <a:r>
                        <a:rPr lang="ru-RU" sz="900" kern="0" baseline="-25000">
                          <a:effectLst/>
                        </a:rPr>
                        <a:t>8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</a:rPr>
                        <a:t>▲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</a:rPr>
                        <a:t>▲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</a:rPr>
                        <a:t>▲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</a:rPr>
                        <a:t>▲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extLst>
                  <a:ext uri="{0D108BD9-81ED-4DB2-BD59-A6C34878D82A}">
                    <a16:rowId xmlns:a16="http://schemas.microsoft.com/office/drawing/2014/main" val="1272216319"/>
                  </a:ext>
                </a:extLst>
              </a:tr>
              <a:tr h="1529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 dirty="0" err="1">
                          <a:effectLst/>
                        </a:rPr>
                        <a:t>Мейонит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 dirty="0" err="1">
                          <a:effectLst/>
                        </a:rPr>
                        <a:t>Ca</a:t>
                      </a:r>
                      <a:r>
                        <a:rPr lang="ru-RU" sz="900" kern="0" dirty="0">
                          <a:effectLst/>
                        </a:rPr>
                        <a:t>₄(</a:t>
                      </a:r>
                      <a:r>
                        <a:rPr lang="ru-RU" sz="900" kern="0" dirty="0" err="1">
                          <a:effectLst/>
                        </a:rPr>
                        <a:t>Al₂Si₃O</a:t>
                      </a:r>
                      <a:r>
                        <a:rPr lang="ru-RU" sz="900" kern="0" dirty="0">
                          <a:effectLst/>
                        </a:rPr>
                        <a:t>₈)₃(CO₃)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 dirty="0">
                          <a:effectLst/>
                        </a:rPr>
                        <a:t> 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</a:rPr>
                        <a:t>▲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extLst>
                  <a:ext uri="{0D108BD9-81ED-4DB2-BD59-A6C34878D82A}">
                    <a16:rowId xmlns:a16="http://schemas.microsoft.com/office/drawing/2014/main" val="2473287118"/>
                  </a:ext>
                </a:extLst>
              </a:tr>
              <a:tr h="1529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Анальцим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Na(AlSi₃O₈)·H₂O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 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</a:rPr>
                        <a:t>●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</a:rPr>
                        <a:t>●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extLst>
                  <a:ext uri="{0D108BD9-81ED-4DB2-BD59-A6C34878D82A}">
                    <a16:rowId xmlns:a16="http://schemas.microsoft.com/office/drawing/2014/main" val="1909360752"/>
                  </a:ext>
                </a:extLst>
              </a:tr>
              <a:tr h="145758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Фосфаты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376318"/>
                  </a:ext>
                </a:extLst>
              </a:tr>
              <a:tr h="1516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Фторапатит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Ca₅(PO₄)₃F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</a:rPr>
                        <a:t>■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</a:rPr>
                        <a:t>■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</a:rPr>
                        <a:t>■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</a:rPr>
                        <a:t>■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</a:rPr>
                        <a:t>■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</a:rPr>
                        <a:t>■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extLst>
                  <a:ext uri="{0D108BD9-81ED-4DB2-BD59-A6C34878D82A}">
                    <a16:rowId xmlns:a16="http://schemas.microsoft.com/office/drawing/2014/main" val="1308328256"/>
                  </a:ext>
                </a:extLst>
              </a:tr>
              <a:tr h="1516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Гидроксилапатит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Ca₅(PO₄)₃(OH)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 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</a:rPr>
                        <a:t>■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</a:rPr>
                        <a:t>■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</a:rPr>
                        <a:t>■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</a:rPr>
                        <a:t>■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</a:rPr>
                        <a:t>■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extLst>
                  <a:ext uri="{0D108BD9-81ED-4DB2-BD59-A6C34878D82A}">
                    <a16:rowId xmlns:a16="http://schemas.microsoft.com/office/drawing/2014/main" val="887198154"/>
                  </a:ext>
                </a:extLst>
              </a:tr>
              <a:tr h="151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Монацит-(Ce)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Ce(PO₄)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</a:rPr>
                        <a:t>♦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extLst>
                  <a:ext uri="{0D108BD9-81ED-4DB2-BD59-A6C34878D82A}">
                    <a16:rowId xmlns:a16="http://schemas.microsoft.com/office/drawing/2014/main" val="271920298"/>
                  </a:ext>
                </a:extLst>
              </a:tr>
              <a:tr h="145758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 dirty="0">
                          <a:effectLst/>
                        </a:rPr>
                        <a:t>Сульфаты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700853"/>
                  </a:ext>
                </a:extLst>
              </a:tr>
              <a:tr h="1516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Барит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Ba(SO₄)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</a:rPr>
                        <a:t>■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extLst>
                  <a:ext uri="{0D108BD9-81ED-4DB2-BD59-A6C34878D82A}">
                    <a16:rowId xmlns:a16="http://schemas.microsoft.com/office/drawing/2014/main" val="2480084394"/>
                  </a:ext>
                </a:extLst>
              </a:tr>
              <a:tr h="145758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 dirty="0">
                          <a:effectLst/>
                        </a:rPr>
                        <a:t>Карбонаты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9259072"/>
                  </a:ext>
                </a:extLst>
              </a:tr>
              <a:tr h="1529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Кальцит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Ca(CO₃)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</a:rPr>
                        <a:t>▲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</a:rPr>
                        <a:t>▲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</a:rPr>
                        <a:t>●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extLst>
                  <a:ext uri="{0D108BD9-81ED-4DB2-BD59-A6C34878D82A}">
                    <a16:rowId xmlns:a16="http://schemas.microsoft.com/office/drawing/2014/main" val="2131965334"/>
                  </a:ext>
                </a:extLst>
              </a:tr>
              <a:tr h="1516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Доломит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CaMg(CO₃)₂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 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</a:rPr>
                        <a:t>▲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extLst>
                  <a:ext uri="{0D108BD9-81ED-4DB2-BD59-A6C34878D82A}">
                    <a16:rowId xmlns:a16="http://schemas.microsoft.com/office/drawing/2014/main" val="3653063950"/>
                  </a:ext>
                </a:extLst>
              </a:tr>
              <a:tr h="151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Бастнезит-(Ce)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Ce(CO₃)F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</a:rPr>
                        <a:t>♦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</a:rPr>
                        <a:t>♦</a:t>
                      </a:r>
                      <a:endParaRPr lang="ru-RU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6884" marR="36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</a:rPr>
                        <a:t>♦</a:t>
                      </a:r>
                      <a:endParaRPr lang="ru-RU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4" marR="36884" marT="0" marB="0"/>
                </a:tc>
                <a:extLst>
                  <a:ext uri="{0D108BD9-81ED-4DB2-BD59-A6C34878D82A}">
                    <a16:rowId xmlns:a16="http://schemas.microsoft.com/office/drawing/2014/main" val="2350799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9870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A6AC3-D413-A221-8DBA-65E1FE537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B1D0BED-C08F-39D6-AEF9-1FD6AE5B2028}"/>
              </a:ext>
            </a:extLst>
          </p:cNvPr>
          <p:cNvSpPr txBox="1"/>
          <p:nvPr/>
        </p:nvSpPr>
        <p:spPr>
          <a:xfrm>
            <a:off x="7031310" y="4437906"/>
            <a:ext cx="4123648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buNone/>
            </a:pP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Треугольная диаграмма для определения минерального вида </a:t>
            </a:r>
          </a:p>
          <a:p>
            <a:pPr algn="ctr">
              <a:buNone/>
            </a:pPr>
            <a:r>
              <a:rPr lang="ru-RU" sz="1400" dirty="0">
                <a:effectLst/>
                <a:ea typeface="Calibri" panose="020F0502020204030204" pitchFamily="34" charset="0"/>
              </a:rPr>
              <a:t>пироксена (по </a:t>
            </a:r>
            <a:r>
              <a:rPr lang="en-US" sz="1400" dirty="0">
                <a:effectLst/>
                <a:ea typeface="Calibri" panose="020F0502020204030204" pitchFamily="34" charset="0"/>
              </a:rPr>
              <a:t>Morimoto et al</a:t>
            </a:r>
            <a:r>
              <a:rPr lang="ru-RU" sz="1400" dirty="0">
                <a:effectLst/>
                <a:ea typeface="Calibri" panose="020F0502020204030204" pitchFamily="34" charset="0"/>
              </a:rPr>
              <a:t>., 1998)</a:t>
            </a:r>
            <a:endParaRPr lang="en-US" sz="1400" dirty="0">
              <a:effectLst/>
              <a:ea typeface="Calibri" panose="020F0502020204030204" pitchFamily="34" charset="0"/>
            </a:endParaRPr>
          </a:p>
          <a:p>
            <a:pPr algn="ctr">
              <a:buNone/>
            </a:pPr>
            <a:endParaRPr lang="en-US" sz="1600" dirty="0">
              <a:effectLst/>
              <a:ea typeface="Calibri" panose="020F0502020204030204" pitchFamily="34" charset="0"/>
            </a:endParaRPr>
          </a:p>
          <a:p>
            <a:pPr algn="r">
              <a:buNone/>
            </a:pPr>
            <a:r>
              <a:rPr lang="ru-RU" sz="1400" dirty="0">
                <a:effectLst/>
                <a:ea typeface="Calibri" panose="020F0502020204030204" pitchFamily="34" charset="0"/>
              </a:rPr>
              <a:t>«Разрез» </a:t>
            </a:r>
            <a:r>
              <a:rPr lang="ru-RU" sz="1400" dirty="0">
                <a:ea typeface="Calibri" panose="020F0502020204030204" pitchFamily="34" charset="0"/>
              </a:rPr>
              <a:t>– </a:t>
            </a:r>
            <a:r>
              <a:rPr lang="ru-RU" sz="1400" dirty="0">
                <a:solidFill>
                  <a:schemeClr val="accent2"/>
                </a:solidFill>
                <a:ea typeface="Calibri" panose="020F0502020204030204" pitchFamily="34" charset="0"/>
              </a:rPr>
              <a:t>●</a:t>
            </a:r>
            <a:endParaRPr lang="en-US" sz="1400" dirty="0">
              <a:solidFill>
                <a:schemeClr val="accent2"/>
              </a:solidFill>
              <a:effectLst/>
              <a:ea typeface="Calibri" panose="020F0502020204030204" pitchFamily="34" charset="0"/>
            </a:endParaRPr>
          </a:p>
          <a:p>
            <a:pPr algn="r">
              <a:buNone/>
            </a:pPr>
            <a:r>
              <a:rPr lang="ru-RU" sz="1400" dirty="0">
                <a:ea typeface="Calibri" panose="020F0502020204030204" pitchFamily="34" charset="0"/>
              </a:rPr>
              <a:t>На контакте со второй скаполитовой горкой – </a:t>
            </a:r>
            <a:r>
              <a:rPr lang="ru-RU" sz="1400" dirty="0">
                <a:solidFill>
                  <a:schemeClr val="accent6"/>
                </a:solidFill>
                <a:ea typeface="Calibri" panose="020F0502020204030204" pitchFamily="34" charset="0"/>
              </a:rPr>
              <a:t>●</a:t>
            </a:r>
            <a:endParaRPr lang="en-US" sz="1400" dirty="0">
              <a:solidFill>
                <a:schemeClr val="accent6"/>
              </a:solidFill>
              <a:ea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2B27B7-D684-30BF-561C-E7D966C7645E}"/>
              </a:ext>
            </a:extLst>
          </p:cNvPr>
          <p:cNvSpPr txBox="1"/>
          <p:nvPr/>
        </p:nvSpPr>
        <p:spPr>
          <a:xfrm>
            <a:off x="1035454" y="4437906"/>
            <a:ext cx="5419791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/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Диаграмма для определения минерального вида кальциевого амфибола (по </a:t>
            </a: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Leake B</a:t>
            </a: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et al</a:t>
            </a: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., 1997 )</a:t>
            </a:r>
          </a:p>
          <a:p>
            <a:pPr indent="450215" algn="ctr"/>
            <a:endParaRPr lang="en-US" sz="1600" dirty="0">
              <a:effectLst/>
              <a:ea typeface="Calibri" panose="020F0502020204030204" pitchFamily="34" charset="0"/>
            </a:endParaRPr>
          </a:p>
          <a:p>
            <a:pPr>
              <a:buNone/>
            </a:pPr>
            <a:r>
              <a:rPr lang="ru-RU" sz="1400" dirty="0">
                <a:ea typeface="Calibri" panose="020F0502020204030204" pitchFamily="34" charset="0"/>
              </a:rPr>
              <a:t>Вмещающие породы – </a:t>
            </a:r>
            <a:r>
              <a:rPr lang="ru-RU" sz="1400" dirty="0">
                <a:solidFill>
                  <a:srgbClr val="FF0000"/>
                </a:solidFill>
                <a:ea typeface="Calibri" panose="020F0502020204030204" pitchFamily="34" charset="0"/>
              </a:rPr>
              <a:t>●</a:t>
            </a:r>
            <a:endParaRPr lang="en-US" sz="1400" dirty="0">
              <a:solidFill>
                <a:srgbClr val="FF0000"/>
              </a:solidFill>
              <a:effectLst/>
              <a:ea typeface="Calibri" panose="020F0502020204030204" pitchFamily="34" charset="0"/>
            </a:endParaRPr>
          </a:p>
          <a:p>
            <a:r>
              <a:rPr lang="ru-RU" sz="1400" dirty="0">
                <a:ea typeface="Calibri" panose="020F0502020204030204" pitchFamily="34" charset="0"/>
              </a:rPr>
              <a:t>Первая и нулевая пачка – </a:t>
            </a:r>
            <a:r>
              <a:rPr lang="ru-RU" sz="1400" dirty="0">
                <a:solidFill>
                  <a:schemeClr val="accent1">
                    <a:lumMod val="20000"/>
                    <a:lumOff val="80000"/>
                  </a:schemeClr>
                </a:solidFill>
                <a:ea typeface="Calibri" panose="020F0502020204030204" pitchFamily="34" charset="0"/>
              </a:rPr>
              <a:t>●</a:t>
            </a:r>
          </a:p>
          <a:p>
            <a:pPr>
              <a:buNone/>
            </a:pPr>
            <a:r>
              <a:rPr lang="ru-RU" sz="1400" dirty="0">
                <a:ea typeface="Calibri" panose="020F0502020204030204" pitchFamily="34" charset="0"/>
              </a:rPr>
              <a:t>Вторая пачка – </a:t>
            </a:r>
            <a:r>
              <a:rPr lang="ru-RU" sz="1400" dirty="0">
                <a:solidFill>
                  <a:schemeClr val="accent5"/>
                </a:solidFill>
                <a:ea typeface="Calibri" panose="020F0502020204030204" pitchFamily="34" charset="0"/>
              </a:rPr>
              <a:t>●</a:t>
            </a:r>
          </a:p>
          <a:p>
            <a:pPr>
              <a:buNone/>
            </a:pPr>
            <a:r>
              <a:rPr lang="ru-RU" sz="1400" dirty="0">
                <a:ea typeface="Calibri" panose="020F0502020204030204" pitchFamily="34" charset="0"/>
              </a:rPr>
              <a:t>Третья пачка –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</a:rPr>
              <a:t>●</a:t>
            </a:r>
          </a:p>
          <a:p>
            <a:pPr>
              <a:buNone/>
            </a:pPr>
            <a:r>
              <a:rPr lang="ru-RU" sz="1400" dirty="0">
                <a:ea typeface="Calibri" panose="020F0502020204030204" pitchFamily="34" charset="0"/>
              </a:rPr>
              <a:t>Скаполитовые горки – </a:t>
            </a:r>
            <a:r>
              <a:rPr lang="ru-RU" sz="1400" dirty="0">
                <a:solidFill>
                  <a:schemeClr val="accent6"/>
                </a:solidFill>
                <a:ea typeface="Calibri" panose="020F0502020204030204" pitchFamily="34" charset="0"/>
              </a:rPr>
              <a:t>●</a:t>
            </a:r>
            <a:endParaRPr lang="en-US" sz="1400" dirty="0">
              <a:solidFill>
                <a:schemeClr val="accent6"/>
              </a:solidFill>
              <a:ea typeface="Calibri" panose="020F0502020204030204" pitchFamily="34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5C30D49-4F17-BF58-916D-A1D2A048255E}"/>
              </a:ext>
            </a:extLst>
          </p:cNvPr>
          <p:cNvSpPr/>
          <p:nvPr/>
        </p:nvSpPr>
        <p:spPr>
          <a:xfrm>
            <a:off x="11423798" y="6094090"/>
            <a:ext cx="576064" cy="58477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F508B9-8D75-9A5F-1CB6-4ACFC4CA7F89}"/>
              </a:ext>
            </a:extLst>
          </p:cNvPr>
          <p:cNvSpPr txBox="1"/>
          <p:nvPr/>
        </p:nvSpPr>
        <p:spPr>
          <a:xfrm>
            <a:off x="11554575" y="618642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7</a:t>
            </a:r>
            <a:endParaRPr lang="ru-RU" sz="20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B3312CC-A4AA-DA42-6B22-DCF17F79DF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982" t="10676" r="34261" b="28524"/>
          <a:stretch/>
        </p:blipFill>
        <p:spPr>
          <a:xfrm>
            <a:off x="7099322" y="1024730"/>
            <a:ext cx="4051639" cy="339977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2EE7420-E2BC-154B-2665-C40B1A5E1B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149" t="4827" r="19103" b="11163"/>
          <a:stretch/>
        </p:blipFill>
        <p:spPr>
          <a:xfrm>
            <a:off x="1198662" y="1280226"/>
            <a:ext cx="4460223" cy="3157680"/>
          </a:xfrm>
          <a:prstGeom prst="rect">
            <a:avLst/>
          </a:prstGeom>
        </p:spPr>
      </p:pic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8CBC0331-9F71-FF54-DB7A-BFEE1CAB3B61}"/>
              </a:ext>
            </a:extLst>
          </p:cNvPr>
          <p:cNvSpPr/>
          <p:nvPr/>
        </p:nvSpPr>
        <p:spPr>
          <a:xfrm>
            <a:off x="1774726" y="185669"/>
            <a:ext cx="3672408" cy="852467"/>
          </a:xfrm>
          <a:prstGeom prst="roundRect">
            <a:avLst/>
          </a:prstGeom>
          <a:solidFill>
            <a:schemeClr val="accent1">
              <a:lumMod val="40000"/>
              <a:lumOff val="6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273F89-B690-844E-D664-4FBC95D83B2A}"/>
              </a:ext>
            </a:extLst>
          </p:cNvPr>
          <p:cNvSpPr txBox="1"/>
          <p:nvPr/>
        </p:nvSpPr>
        <p:spPr>
          <a:xfrm>
            <a:off x="2746834" y="388767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Амфиболы</a:t>
            </a:r>
            <a:endParaRPr lang="en-US" sz="2400" b="1" dirty="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8906AEB-E34B-C6FF-A0F3-75C908E1C301}"/>
              </a:ext>
            </a:extLst>
          </p:cNvPr>
          <p:cNvSpPr/>
          <p:nvPr/>
        </p:nvSpPr>
        <p:spPr>
          <a:xfrm>
            <a:off x="7247334" y="185669"/>
            <a:ext cx="3672408" cy="867862"/>
          </a:xfrm>
          <a:prstGeom prst="roundRect">
            <a:avLst/>
          </a:prstGeom>
          <a:solidFill>
            <a:schemeClr val="accent1">
              <a:lumMod val="40000"/>
              <a:lumOff val="6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A8DE01-7938-33BC-70D5-3D754B4053F2}"/>
              </a:ext>
            </a:extLst>
          </p:cNvPr>
          <p:cNvSpPr txBox="1"/>
          <p:nvPr/>
        </p:nvSpPr>
        <p:spPr>
          <a:xfrm>
            <a:off x="8219442" y="388767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Пироксены</a:t>
            </a:r>
            <a:endParaRPr lang="en-US" sz="2400" b="1" dirty="0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A7EFAC7C-B29D-7E86-3DCE-F44A1CF46619}"/>
              </a:ext>
            </a:extLst>
          </p:cNvPr>
          <p:cNvSpPr/>
          <p:nvPr/>
        </p:nvSpPr>
        <p:spPr>
          <a:xfrm>
            <a:off x="4708674" y="1808858"/>
            <a:ext cx="60910" cy="612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CC80D265-425F-D5AE-D45A-BA65C176C080}"/>
              </a:ext>
            </a:extLst>
          </p:cNvPr>
          <p:cNvSpPr/>
          <p:nvPr/>
        </p:nvSpPr>
        <p:spPr>
          <a:xfrm>
            <a:off x="4681870" y="1892333"/>
            <a:ext cx="60910" cy="612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CA26A96-BD7F-AF32-A897-F5FEE35D31D9}"/>
              </a:ext>
            </a:extLst>
          </p:cNvPr>
          <p:cNvSpPr/>
          <p:nvPr/>
        </p:nvSpPr>
        <p:spPr>
          <a:xfrm>
            <a:off x="4572357" y="1952834"/>
            <a:ext cx="60910" cy="612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4A3C85D2-2487-E331-9391-63385D6BFF22}"/>
              </a:ext>
            </a:extLst>
          </p:cNvPr>
          <p:cNvSpPr/>
          <p:nvPr/>
        </p:nvSpPr>
        <p:spPr>
          <a:xfrm>
            <a:off x="4343374" y="2141994"/>
            <a:ext cx="60910" cy="612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370A4EAE-E3DC-ADDF-1F2F-0868D3C35607}"/>
              </a:ext>
            </a:extLst>
          </p:cNvPr>
          <p:cNvSpPr/>
          <p:nvPr/>
        </p:nvSpPr>
        <p:spPr>
          <a:xfrm>
            <a:off x="4353330" y="2193305"/>
            <a:ext cx="60910" cy="612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222A3405-6890-F090-2632-A6FFBBA5BC69}"/>
              </a:ext>
            </a:extLst>
          </p:cNvPr>
          <p:cNvSpPr/>
          <p:nvPr/>
        </p:nvSpPr>
        <p:spPr>
          <a:xfrm>
            <a:off x="4294361" y="2184881"/>
            <a:ext cx="60910" cy="612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FA304802-F7AF-FA4D-E9E3-F6BE668ECA84}"/>
              </a:ext>
            </a:extLst>
          </p:cNvPr>
          <p:cNvSpPr/>
          <p:nvPr/>
        </p:nvSpPr>
        <p:spPr>
          <a:xfrm>
            <a:off x="4194037" y="2144292"/>
            <a:ext cx="60910" cy="612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996A2B05-BC63-2198-825F-D1DACE5F5A20}"/>
              </a:ext>
            </a:extLst>
          </p:cNvPr>
          <p:cNvSpPr/>
          <p:nvPr/>
        </p:nvSpPr>
        <p:spPr>
          <a:xfrm>
            <a:off x="4219845" y="2244129"/>
            <a:ext cx="60910" cy="612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2B15BFEF-71ED-1B12-4D23-D814002D2CB7}"/>
              </a:ext>
            </a:extLst>
          </p:cNvPr>
          <p:cNvSpPr/>
          <p:nvPr/>
        </p:nvSpPr>
        <p:spPr>
          <a:xfrm>
            <a:off x="4112093" y="2163438"/>
            <a:ext cx="60910" cy="612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5C65C225-8B65-F4C7-B7C0-31D8FA913B49}"/>
              </a:ext>
            </a:extLst>
          </p:cNvPr>
          <p:cNvSpPr/>
          <p:nvPr/>
        </p:nvSpPr>
        <p:spPr>
          <a:xfrm>
            <a:off x="4264493" y="2315838"/>
            <a:ext cx="60910" cy="612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6F0B04AE-C7E6-720E-9E80-824B87BA53ED}"/>
              </a:ext>
            </a:extLst>
          </p:cNvPr>
          <p:cNvSpPr/>
          <p:nvPr/>
        </p:nvSpPr>
        <p:spPr>
          <a:xfrm>
            <a:off x="4191739" y="2229300"/>
            <a:ext cx="60910" cy="612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46A18DC1-7F05-13BE-E6B5-C7BB48F5C1BA}"/>
              </a:ext>
            </a:extLst>
          </p:cNvPr>
          <p:cNvSpPr/>
          <p:nvPr/>
        </p:nvSpPr>
        <p:spPr>
          <a:xfrm>
            <a:off x="4132770" y="2298990"/>
            <a:ext cx="60910" cy="612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A0F2AE0F-983E-F5F6-2542-7FFD59F0EF60}"/>
              </a:ext>
            </a:extLst>
          </p:cNvPr>
          <p:cNvSpPr/>
          <p:nvPr/>
        </p:nvSpPr>
        <p:spPr>
          <a:xfrm>
            <a:off x="4060017" y="2267591"/>
            <a:ext cx="60910" cy="612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75D1CA03-B2D8-4E2A-24D0-041C1E16C49F}"/>
              </a:ext>
            </a:extLst>
          </p:cNvPr>
          <p:cNvSpPr/>
          <p:nvPr/>
        </p:nvSpPr>
        <p:spPr>
          <a:xfrm>
            <a:off x="3968883" y="2231597"/>
            <a:ext cx="60910" cy="612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A43BBD20-8B50-BC85-D471-6BCCACE50D37}"/>
              </a:ext>
            </a:extLst>
          </p:cNvPr>
          <p:cNvSpPr/>
          <p:nvPr/>
        </p:nvSpPr>
        <p:spPr>
          <a:xfrm>
            <a:off x="3983434" y="2269122"/>
            <a:ext cx="60910" cy="612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4F95BA5A-3817-96E0-E796-DDC1D188AEF8}"/>
              </a:ext>
            </a:extLst>
          </p:cNvPr>
          <p:cNvSpPr/>
          <p:nvPr/>
        </p:nvSpPr>
        <p:spPr>
          <a:xfrm>
            <a:off x="3704706" y="2346790"/>
            <a:ext cx="60910" cy="612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8917B21E-56E5-A176-B7AC-C54904B0199E}"/>
              </a:ext>
            </a:extLst>
          </p:cNvPr>
          <p:cNvSpPr/>
          <p:nvPr/>
        </p:nvSpPr>
        <p:spPr>
          <a:xfrm>
            <a:off x="4840430" y="2618659"/>
            <a:ext cx="60910" cy="612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5DF6C90D-A099-703B-1C6C-A38BB0B97551}"/>
              </a:ext>
            </a:extLst>
          </p:cNvPr>
          <p:cNvSpPr/>
          <p:nvPr/>
        </p:nvSpPr>
        <p:spPr>
          <a:xfrm>
            <a:off x="2667773" y="2490765"/>
            <a:ext cx="60910" cy="612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97496687-C4E0-D202-8C37-ACAAF3061AAC}"/>
              </a:ext>
            </a:extLst>
          </p:cNvPr>
          <p:cNvSpPr/>
          <p:nvPr/>
        </p:nvSpPr>
        <p:spPr>
          <a:xfrm>
            <a:off x="3100466" y="2509911"/>
            <a:ext cx="60910" cy="612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0FED8E39-9875-8FD3-978E-A288B7130E87}"/>
              </a:ext>
            </a:extLst>
          </p:cNvPr>
          <p:cNvSpPr/>
          <p:nvPr/>
        </p:nvSpPr>
        <p:spPr>
          <a:xfrm>
            <a:off x="3216106" y="2643931"/>
            <a:ext cx="60910" cy="612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0304DB45-5812-67DD-EE0A-D353D3BD2F45}"/>
              </a:ext>
            </a:extLst>
          </p:cNvPr>
          <p:cNvSpPr/>
          <p:nvPr/>
        </p:nvSpPr>
        <p:spPr>
          <a:xfrm>
            <a:off x="3379314" y="2582634"/>
            <a:ext cx="60910" cy="612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8414BC6B-2F08-3A25-9D02-4C37864B89BB}"/>
              </a:ext>
            </a:extLst>
          </p:cNvPr>
          <p:cNvSpPr/>
          <p:nvPr/>
        </p:nvSpPr>
        <p:spPr>
          <a:xfrm>
            <a:off x="3341840" y="2455669"/>
            <a:ext cx="60910" cy="612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CDB5F142-D9AD-EB3E-ABE7-5547F8E32735}"/>
              </a:ext>
            </a:extLst>
          </p:cNvPr>
          <p:cNvSpPr/>
          <p:nvPr/>
        </p:nvSpPr>
        <p:spPr>
          <a:xfrm>
            <a:off x="3416535" y="2441054"/>
            <a:ext cx="60910" cy="612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34102E18-F89E-08EF-8A3D-CE090066F452}"/>
              </a:ext>
            </a:extLst>
          </p:cNvPr>
          <p:cNvSpPr/>
          <p:nvPr/>
        </p:nvSpPr>
        <p:spPr>
          <a:xfrm>
            <a:off x="2476426" y="1943644"/>
            <a:ext cx="60910" cy="612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CF386ECE-1491-587C-A4EE-9974B03A26C7}"/>
              </a:ext>
            </a:extLst>
          </p:cNvPr>
          <p:cNvSpPr/>
          <p:nvPr/>
        </p:nvSpPr>
        <p:spPr>
          <a:xfrm>
            <a:off x="2349057" y="1974292"/>
            <a:ext cx="60910" cy="612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ACD5A277-A014-6723-6156-488B5078D5B3}"/>
              </a:ext>
            </a:extLst>
          </p:cNvPr>
          <p:cNvSpPr/>
          <p:nvPr/>
        </p:nvSpPr>
        <p:spPr>
          <a:xfrm>
            <a:off x="2366526" y="1922981"/>
            <a:ext cx="60910" cy="612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8BDBACB5-3E28-31BE-5ABF-FFAB2B3893D3}"/>
              </a:ext>
            </a:extLst>
          </p:cNvPr>
          <p:cNvSpPr/>
          <p:nvPr/>
        </p:nvSpPr>
        <p:spPr>
          <a:xfrm>
            <a:off x="2354038" y="1900168"/>
            <a:ext cx="60910" cy="612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2BA5B834-4FF4-8E13-7DC2-EB35F2142681}"/>
              </a:ext>
            </a:extLst>
          </p:cNvPr>
          <p:cNvSpPr/>
          <p:nvPr/>
        </p:nvSpPr>
        <p:spPr>
          <a:xfrm>
            <a:off x="2318601" y="1919107"/>
            <a:ext cx="60910" cy="612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C63D9492-CDF0-F858-8A46-4E9C3063CA78}"/>
              </a:ext>
            </a:extLst>
          </p:cNvPr>
          <p:cNvSpPr/>
          <p:nvPr/>
        </p:nvSpPr>
        <p:spPr>
          <a:xfrm>
            <a:off x="2280640" y="1859298"/>
            <a:ext cx="60910" cy="612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C4DD15AD-D7B6-C231-0A61-D8B66C6E6619}"/>
              </a:ext>
            </a:extLst>
          </p:cNvPr>
          <p:cNvSpPr/>
          <p:nvPr/>
        </p:nvSpPr>
        <p:spPr>
          <a:xfrm>
            <a:off x="2379890" y="1761302"/>
            <a:ext cx="60910" cy="612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E13C6AC1-3F28-CA5B-3B04-E12EC5753941}"/>
              </a:ext>
            </a:extLst>
          </p:cNvPr>
          <p:cNvSpPr/>
          <p:nvPr/>
        </p:nvSpPr>
        <p:spPr>
          <a:xfrm>
            <a:off x="2449766" y="1747561"/>
            <a:ext cx="60910" cy="612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2BF1810A-2AF6-3B82-AEA4-F53DEDD1FBB3}"/>
              </a:ext>
            </a:extLst>
          </p:cNvPr>
          <p:cNvSpPr/>
          <p:nvPr/>
        </p:nvSpPr>
        <p:spPr>
          <a:xfrm>
            <a:off x="2308323" y="1799489"/>
            <a:ext cx="60910" cy="61297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C3D83E88-FBBD-7312-2EFF-A50B74697EEF}"/>
              </a:ext>
            </a:extLst>
          </p:cNvPr>
          <p:cNvSpPr/>
          <p:nvPr/>
        </p:nvSpPr>
        <p:spPr>
          <a:xfrm>
            <a:off x="2219730" y="1747561"/>
            <a:ext cx="60910" cy="61297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2BA1951B-BF79-CCE7-8028-FA6809525CBC}"/>
              </a:ext>
            </a:extLst>
          </p:cNvPr>
          <p:cNvSpPr/>
          <p:nvPr/>
        </p:nvSpPr>
        <p:spPr>
          <a:xfrm>
            <a:off x="2248701" y="1762038"/>
            <a:ext cx="60910" cy="61297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1481DB39-72FD-1A8B-FD2B-82559F29FD8A}"/>
              </a:ext>
            </a:extLst>
          </p:cNvPr>
          <p:cNvSpPr/>
          <p:nvPr/>
        </p:nvSpPr>
        <p:spPr>
          <a:xfrm>
            <a:off x="2281284" y="1739680"/>
            <a:ext cx="60910" cy="61297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387F1757-78A0-0FD6-7F5C-70076E52CE97}"/>
              </a:ext>
            </a:extLst>
          </p:cNvPr>
          <p:cNvSpPr/>
          <p:nvPr/>
        </p:nvSpPr>
        <p:spPr>
          <a:xfrm>
            <a:off x="2277868" y="1708287"/>
            <a:ext cx="60910" cy="61297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F6E4754E-67A2-5017-FF28-F4C5E7A6081B}"/>
              </a:ext>
            </a:extLst>
          </p:cNvPr>
          <p:cNvSpPr/>
          <p:nvPr/>
        </p:nvSpPr>
        <p:spPr>
          <a:xfrm>
            <a:off x="2331654" y="1686486"/>
            <a:ext cx="60910" cy="61297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289BC23D-AA7E-35D0-D486-14510F5A797A}"/>
              </a:ext>
            </a:extLst>
          </p:cNvPr>
          <p:cNvSpPr/>
          <p:nvPr/>
        </p:nvSpPr>
        <p:spPr>
          <a:xfrm>
            <a:off x="2390710" y="1696250"/>
            <a:ext cx="60910" cy="61297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059A5B04-A56F-2361-76E9-C84F66D4DCF0}"/>
              </a:ext>
            </a:extLst>
          </p:cNvPr>
          <p:cNvSpPr/>
          <p:nvPr/>
        </p:nvSpPr>
        <p:spPr>
          <a:xfrm>
            <a:off x="2536623" y="1696190"/>
            <a:ext cx="60910" cy="61297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F55AD450-70E5-9C74-3F63-E86C6167A99A}"/>
              </a:ext>
            </a:extLst>
          </p:cNvPr>
          <p:cNvSpPr/>
          <p:nvPr/>
        </p:nvSpPr>
        <p:spPr>
          <a:xfrm>
            <a:off x="2482837" y="1761301"/>
            <a:ext cx="60910" cy="61297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2E57730A-E474-8122-617A-47C03FA699D6}"/>
              </a:ext>
            </a:extLst>
          </p:cNvPr>
          <p:cNvSpPr/>
          <p:nvPr/>
        </p:nvSpPr>
        <p:spPr>
          <a:xfrm>
            <a:off x="2626896" y="1743523"/>
            <a:ext cx="60910" cy="61297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D6B6AD27-80F5-AADA-152B-37108F5AD123}"/>
              </a:ext>
            </a:extLst>
          </p:cNvPr>
          <p:cNvSpPr/>
          <p:nvPr/>
        </p:nvSpPr>
        <p:spPr>
          <a:xfrm>
            <a:off x="2645593" y="1681452"/>
            <a:ext cx="60910" cy="61297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8EC37AE3-6DC0-5BBE-DCE7-3915D4236BDE}"/>
              </a:ext>
            </a:extLst>
          </p:cNvPr>
          <p:cNvSpPr/>
          <p:nvPr/>
        </p:nvSpPr>
        <p:spPr>
          <a:xfrm>
            <a:off x="2608031" y="1677638"/>
            <a:ext cx="60910" cy="61297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AC81C009-739F-46A6-6003-71F256C2BDAE}"/>
              </a:ext>
            </a:extLst>
          </p:cNvPr>
          <p:cNvSpPr/>
          <p:nvPr/>
        </p:nvSpPr>
        <p:spPr>
          <a:xfrm>
            <a:off x="2452382" y="1649520"/>
            <a:ext cx="60910" cy="61297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D1AC9C28-A7FF-8C3C-538F-0EEC074E031A}"/>
              </a:ext>
            </a:extLst>
          </p:cNvPr>
          <p:cNvSpPr/>
          <p:nvPr/>
        </p:nvSpPr>
        <p:spPr>
          <a:xfrm>
            <a:off x="2488563" y="1645706"/>
            <a:ext cx="60910" cy="61297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id="{999123A1-ACDE-41A1-46B8-4B50D9BC7B74}"/>
              </a:ext>
            </a:extLst>
          </p:cNvPr>
          <p:cNvSpPr/>
          <p:nvPr/>
        </p:nvSpPr>
        <p:spPr>
          <a:xfrm>
            <a:off x="3013957" y="1525988"/>
            <a:ext cx="60910" cy="61297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>
            <a:extLst>
              <a:ext uri="{FF2B5EF4-FFF2-40B4-BE49-F238E27FC236}">
                <a16:creationId xmlns:a16="http://schemas.microsoft.com/office/drawing/2014/main" id="{0E3D4639-261F-0641-29CA-6ABC8D1D1866}"/>
              </a:ext>
            </a:extLst>
          </p:cNvPr>
          <p:cNvSpPr/>
          <p:nvPr/>
        </p:nvSpPr>
        <p:spPr>
          <a:xfrm>
            <a:off x="2752809" y="1604869"/>
            <a:ext cx="60910" cy="61297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>
            <a:extLst>
              <a:ext uri="{FF2B5EF4-FFF2-40B4-BE49-F238E27FC236}">
                <a16:creationId xmlns:a16="http://schemas.microsoft.com/office/drawing/2014/main" id="{1B5B2987-F209-B1C5-AF97-E488ACBC1720}"/>
              </a:ext>
            </a:extLst>
          </p:cNvPr>
          <p:cNvSpPr/>
          <p:nvPr/>
        </p:nvSpPr>
        <p:spPr>
          <a:xfrm>
            <a:off x="2551396" y="1669965"/>
            <a:ext cx="60910" cy="61297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>
            <a:extLst>
              <a:ext uri="{FF2B5EF4-FFF2-40B4-BE49-F238E27FC236}">
                <a16:creationId xmlns:a16="http://schemas.microsoft.com/office/drawing/2014/main" id="{AD20A5C6-9F41-FE9D-FE78-627F968920DA}"/>
              </a:ext>
            </a:extLst>
          </p:cNvPr>
          <p:cNvSpPr/>
          <p:nvPr/>
        </p:nvSpPr>
        <p:spPr>
          <a:xfrm>
            <a:off x="2653251" y="1610996"/>
            <a:ext cx="60910" cy="61297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id="{3E3221FE-0B3F-0379-3364-1B00E80AEC8F}"/>
              </a:ext>
            </a:extLst>
          </p:cNvPr>
          <p:cNvSpPr/>
          <p:nvPr/>
        </p:nvSpPr>
        <p:spPr>
          <a:xfrm>
            <a:off x="2674713" y="1662784"/>
            <a:ext cx="60910" cy="61297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id="{225F1319-4CD7-6985-CF6F-B1A5AD1E05AF}"/>
              </a:ext>
            </a:extLst>
          </p:cNvPr>
          <p:cNvSpPr/>
          <p:nvPr/>
        </p:nvSpPr>
        <p:spPr>
          <a:xfrm>
            <a:off x="3477445" y="1525987"/>
            <a:ext cx="60910" cy="612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id="{DDB4AD8E-3AB5-2550-4877-87A8D693E772}"/>
              </a:ext>
            </a:extLst>
          </p:cNvPr>
          <p:cNvSpPr/>
          <p:nvPr/>
        </p:nvSpPr>
        <p:spPr>
          <a:xfrm>
            <a:off x="3414806" y="1506429"/>
            <a:ext cx="60910" cy="612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>
            <a:extLst>
              <a:ext uri="{FF2B5EF4-FFF2-40B4-BE49-F238E27FC236}">
                <a16:creationId xmlns:a16="http://schemas.microsoft.com/office/drawing/2014/main" id="{72B792B3-1160-2DDB-7533-8B710A2A67CD}"/>
              </a:ext>
            </a:extLst>
          </p:cNvPr>
          <p:cNvSpPr/>
          <p:nvPr/>
        </p:nvSpPr>
        <p:spPr>
          <a:xfrm>
            <a:off x="2757878" y="1525986"/>
            <a:ext cx="60910" cy="612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Овал 74">
            <a:extLst>
              <a:ext uri="{FF2B5EF4-FFF2-40B4-BE49-F238E27FC236}">
                <a16:creationId xmlns:a16="http://schemas.microsoft.com/office/drawing/2014/main" id="{AF7F0E01-DD12-41A1-F88B-F03D494D60B1}"/>
              </a:ext>
            </a:extLst>
          </p:cNvPr>
          <p:cNvSpPr/>
          <p:nvPr/>
        </p:nvSpPr>
        <p:spPr>
          <a:xfrm>
            <a:off x="2218246" y="1503879"/>
            <a:ext cx="60910" cy="612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id="{8265F81A-27FD-0DD6-AB8B-3D5130686CD5}"/>
              </a:ext>
            </a:extLst>
          </p:cNvPr>
          <p:cNvSpPr/>
          <p:nvPr/>
        </p:nvSpPr>
        <p:spPr>
          <a:xfrm>
            <a:off x="2543061" y="1507100"/>
            <a:ext cx="60910" cy="612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Овал 76">
            <a:extLst>
              <a:ext uri="{FF2B5EF4-FFF2-40B4-BE49-F238E27FC236}">
                <a16:creationId xmlns:a16="http://schemas.microsoft.com/office/drawing/2014/main" id="{FC31E9BE-58B7-EAF5-60A0-3ECF62965839}"/>
              </a:ext>
            </a:extLst>
          </p:cNvPr>
          <p:cNvSpPr/>
          <p:nvPr/>
        </p:nvSpPr>
        <p:spPr>
          <a:xfrm>
            <a:off x="2681843" y="1506429"/>
            <a:ext cx="60910" cy="612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Овал 77">
            <a:extLst>
              <a:ext uri="{FF2B5EF4-FFF2-40B4-BE49-F238E27FC236}">
                <a16:creationId xmlns:a16="http://schemas.microsoft.com/office/drawing/2014/main" id="{6F2A2363-3ECF-59F6-200F-C19F58905F8C}"/>
              </a:ext>
            </a:extLst>
          </p:cNvPr>
          <p:cNvSpPr/>
          <p:nvPr/>
        </p:nvSpPr>
        <p:spPr>
          <a:xfrm>
            <a:off x="2441095" y="1497052"/>
            <a:ext cx="60910" cy="612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Овал 78">
            <a:extLst>
              <a:ext uri="{FF2B5EF4-FFF2-40B4-BE49-F238E27FC236}">
                <a16:creationId xmlns:a16="http://schemas.microsoft.com/office/drawing/2014/main" id="{5B245291-2A9F-B0E7-6085-BC6B38A7D42A}"/>
              </a:ext>
            </a:extLst>
          </p:cNvPr>
          <p:cNvSpPr/>
          <p:nvPr/>
        </p:nvSpPr>
        <p:spPr>
          <a:xfrm>
            <a:off x="2401455" y="1604868"/>
            <a:ext cx="60910" cy="612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id="{ACFBAD42-A15E-335B-A3B1-C1688DA20951}"/>
              </a:ext>
            </a:extLst>
          </p:cNvPr>
          <p:cNvSpPr/>
          <p:nvPr/>
        </p:nvSpPr>
        <p:spPr>
          <a:xfrm>
            <a:off x="2572054" y="1762038"/>
            <a:ext cx="60910" cy="6129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6D9F2029-A6C4-E8FF-DFDF-AEA7B3C17ECE}"/>
              </a:ext>
            </a:extLst>
          </p:cNvPr>
          <p:cNvSpPr/>
          <p:nvPr/>
        </p:nvSpPr>
        <p:spPr>
          <a:xfrm>
            <a:off x="2520850" y="1779711"/>
            <a:ext cx="60910" cy="6129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Овал 82">
            <a:extLst>
              <a:ext uri="{FF2B5EF4-FFF2-40B4-BE49-F238E27FC236}">
                <a16:creationId xmlns:a16="http://schemas.microsoft.com/office/drawing/2014/main" id="{387BEF4F-6006-13E4-2BAA-B7DCF6886012}"/>
              </a:ext>
            </a:extLst>
          </p:cNvPr>
          <p:cNvSpPr/>
          <p:nvPr/>
        </p:nvSpPr>
        <p:spPr>
          <a:xfrm>
            <a:off x="8522814" y="2639800"/>
            <a:ext cx="60910" cy="612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>
            <a:extLst>
              <a:ext uri="{FF2B5EF4-FFF2-40B4-BE49-F238E27FC236}">
                <a16:creationId xmlns:a16="http://schemas.microsoft.com/office/drawing/2014/main" id="{F7C1DACD-1B1D-7AE8-6C76-6290E03249F7}"/>
              </a:ext>
            </a:extLst>
          </p:cNvPr>
          <p:cNvSpPr/>
          <p:nvPr/>
        </p:nvSpPr>
        <p:spPr>
          <a:xfrm>
            <a:off x="8488359" y="2621247"/>
            <a:ext cx="60910" cy="612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id="{4C1CD053-D6BC-33B1-0E5B-BE0E1A5A93AC}"/>
              </a:ext>
            </a:extLst>
          </p:cNvPr>
          <p:cNvSpPr/>
          <p:nvPr/>
        </p:nvSpPr>
        <p:spPr>
          <a:xfrm>
            <a:off x="8445952" y="2626548"/>
            <a:ext cx="60910" cy="612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Овал 85">
            <a:extLst>
              <a:ext uri="{FF2B5EF4-FFF2-40B4-BE49-F238E27FC236}">
                <a16:creationId xmlns:a16="http://schemas.microsoft.com/office/drawing/2014/main" id="{334D39AE-0410-40EC-C927-8A05E2BA25DA}"/>
              </a:ext>
            </a:extLst>
          </p:cNvPr>
          <p:cNvSpPr/>
          <p:nvPr/>
        </p:nvSpPr>
        <p:spPr>
          <a:xfrm>
            <a:off x="8455228" y="2655703"/>
            <a:ext cx="60910" cy="612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Овал 86">
            <a:extLst>
              <a:ext uri="{FF2B5EF4-FFF2-40B4-BE49-F238E27FC236}">
                <a16:creationId xmlns:a16="http://schemas.microsoft.com/office/drawing/2014/main" id="{9E1400FD-3E41-5299-0EB5-2649E155FAAA}"/>
              </a:ext>
            </a:extLst>
          </p:cNvPr>
          <p:cNvSpPr/>
          <p:nvPr/>
        </p:nvSpPr>
        <p:spPr>
          <a:xfrm>
            <a:off x="8464504" y="2724615"/>
            <a:ext cx="60910" cy="612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>
            <a:extLst>
              <a:ext uri="{FF2B5EF4-FFF2-40B4-BE49-F238E27FC236}">
                <a16:creationId xmlns:a16="http://schemas.microsoft.com/office/drawing/2014/main" id="{7FD105D7-0335-0DF6-8D4E-B9748F91D74D}"/>
              </a:ext>
            </a:extLst>
          </p:cNvPr>
          <p:cNvSpPr/>
          <p:nvPr/>
        </p:nvSpPr>
        <p:spPr>
          <a:xfrm>
            <a:off x="8555945" y="2669175"/>
            <a:ext cx="60910" cy="612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Овал 88">
            <a:extLst>
              <a:ext uri="{FF2B5EF4-FFF2-40B4-BE49-F238E27FC236}">
                <a16:creationId xmlns:a16="http://schemas.microsoft.com/office/drawing/2014/main" id="{0CE68339-6740-D30C-0ABF-B3D900D4F4F8}"/>
              </a:ext>
            </a:extLst>
          </p:cNvPr>
          <p:cNvSpPr/>
          <p:nvPr/>
        </p:nvSpPr>
        <p:spPr>
          <a:xfrm>
            <a:off x="8761703" y="2607878"/>
            <a:ext cx="60910" cy="612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Овал 89">
            <a:extLst>
              <a:ext uri="{FF2B5EF4-FFF2-40B4-BE49-F238E27FC236}">
                <a16:creationId xmlns:a16="http://schemas.microsoft.com/office/drawing/2014/main" id="{04FC1921-C53D-9328-6B1E-C9D96D3E04AE}"/>
              </a:ext>
            </a:extLst>
          </p:cNvPr>
          <p:cNvSpPr/>
          <p:nvPr/>
        </p:nvSpPr>
        <p:spPr>
          <a:xfrm>
            <a:off x="8735002" y="2637708"/>
            <a:ext cx="60910" cy="612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>
            <a:extLst>
              <a:ext uri="{FF2B5EF4-FFF2-40B4-BE49-F238E27FC236}">
                <a16:creationId xmlns:a16="http://schemas.microsoft.com/office/drawing/2014/main" id="{09E84A16-915B-7D3E-AB0D-F52739603AC5}"/>
              </a:ext>
            </a:extLst>
          </p:cNvPr>
          <p:cNvSpPr/>
          <p:nvPr/>
        </p:nvSpPr>
        <p:spPr>
          <a:xfrm>
            <a:off x="8640174" y="2588010"/>
            <a:ext cx="60910" cy="612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FE0B014D-BCA6-1F86-5A1C-FF236BA7120D}"/>
              </a:ext>
            </a:extLst>
          </p:cNvPr>
          <p:cNvSpPr/>
          <p:nvPr/>
        </p:nvSpPr>
        <p:spPr>
          <a:xfrm>
            <a:off x="8680668" y="2595090"/>
            <a:ext cx="60910" cy="612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A00953A3-DACC-DA92-B9CA-756903A2AA33}"/>
              </a:ext>
            </a:extLst>
          </p:cNvPr>
          <p:cNvSpPr/>
          <p:nvPr/>
        </p:nvSpPr>
        <p:spPr>
          <a:xfrm>
            <a:off x="8609719" y="2609151"/>
            <a:ext cx="60910" cy="612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Овал 93">
            <a:extLst>
              <a:ext uri="{FF2B5EF4-FFF2-40B4-BE49-F238E27FC236}">
                <a16:creationId xmlns:a16="http://schemas.microsoft.com/office/drawing/2014/main" id="{465878AB-DEF4-4439-B464-4F3B531D85C0}"/>
              </a:ext>
            </a:extLst>
          </p:cNvPr>
          <p:cNvSpPr/>
          <p:nvPr/>
        </p:nvSpPr>
        <p:spPr>
          <a:xfrm>
            <a:off x="8639902" y="2649307"/>
            <a:ext cx="60910" cy="612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Овал 94">
            <a:extLst>
              <a:ext uri="{FF2B5EF4-FFF2-40B4-BE49-F238E27FC236}">
                <a16:creationId xmlns:a16="http://schemas.microsoft.com/office/drawing/2014/main" id="{ECA2614C-2400-A127-693B-6C473E9D71BB}"/>
              </a:ext>
            </a:extLst>
          </p:cNvPr>
          <p:cNvSpPr/>
          <p:nvPr/>
        </p:nvSpPr>
        <p:spPr>
          <a:xfrm>
            <a:off x="8648972" y="2627496"/>
            <a:ext cx="60910" cy="612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14DD45AA-DBEF-C3DF-A5A0-31B5D3681A03}"/>
              </a:ext>
            </a:extLst>
          </p:cNvPr>
          <p:cNvSpPr/>
          <p:nvPr/>
        </p:nvSpPr>
        <p:spPr>
          <a:xfrm>
            <a:off x="8587223" y="2657284"/>
            <a:ext cx="60910" cy="612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C3415043-79CF-BED5-E7FB-1DDE7BF4E7AE}"/>
              </a:ext>
            </a:extLst>
          </p:cNvPr>
          <p:cNvSpPr/>
          <p:nvPr/>
        </p:nvSpPr>
        <p:spPr>
          <a:xfrm>
            <a:off x="8687494" y="2812439"/>
            <a:ext cx="792087" cy="211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636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A6AC3-D413-A221-8DBA-65E1FE537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2AA7E9-CD13-EA19-9BDE-ED6635C9E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875" y="2963492"/>
            <a:ext cx="5939276" cy="2269583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5C30D49-4F17-BF58-916D-A1D2A048255E}"/>
              </a:ext>
            </a:extLst>
          </p:cNvPr>
          <p:cNvSpPr/>
          <p:nvPr/>
        </p:nvSpPr>
        <p:spPr>
          <a:xfrm>
            <a:off x="11423798" y="6094090"/>
            <a:ext cx="576064" cy="584775"/>
          </a:xfrm>
          <a:prstGeom prst="roundRect">
            <a:avLst/>
          </a:prstGeom>
          <a:solidFill>
            <a:schemeClr val="accent6">
              <a:lumMod val="40000"/>
              <a:lumOff val="6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F508B9-8D75-9A5F-1CB6-4ACFC4CA7F89}"/>
              </a:ext>
            </a:extLst>
          </p:cNvPr>
          <p:cNvSpPr txBox="1"/>
          <p:nvPr/>
        </p:nvSpPr>
        <p:spPr>
          <a:xfrm>
            <a:off x="11554575" y="618642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8</a:t>
            </a:r>
            <a:endParaRPr lang="ru-RU" sz="20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358C10A-71F9-B99F-08E7-F630C69CFE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1688" b="51050"/>
          <a:stretch/>
        </p:blipFill>
        <p:spPr>
          <a:xfrm>
            <a:off x="6047877" y="490671"/>
            <a:ext cx="5939274" cy="23939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B339F4-6011-EA76-2AFB-7DA916350D81}"/>
              </a:ext>
            </a:extLst>
          </p:cNvPr>
          <p:cNvSpPr txBox="1"/>
          <p:nvPr/>
        </p:nvSpPr>
        <p:spPr>
          <a:xfrm>
            <a:off x="550590" y="4631268"/>
            <a:ext cx="4405725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/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Диаграмма для определения минерального вида полевого шпата</a:t>
            </a:r>
          </a:p>
          <a:p>
            <a:pPr indent="450215" algn="ctr"/>
            <a:endParaRPr lang="en-US" sz="2000" dirty="0">
              <a:effectLst/>
              <a:ea typeface="Calibri" panose="020F0502020204030204" pitchFamily="34" charset="0"/>
            </a:endParaRPr>
          </a:p>
          <a:p>
            <a:pPr>
              <a:buNone/>
            </a:pPr>
            <a:r>
              <a:rPr lang="ru-RU" sz="1400" dirty="0">
                <a:ea typeface="Calibri" panose="020F0502020204030204" pitchFamily="34" charset="0"/>
              </a:rPr>
              <a:t>Вторая пачка – </a:t>
            </a:r>
            <a:r>
              <a:rPr lang="ru-RU" sz="1400" dirty="0">
                <a:solidFill>
                  <a:schemeClr val="accent6"/>
                </a:solidFill>
                <a:ea typeface="Calibri" panose="020F0502020204030204" pitchFamily="34" charset="0"/>
              </a:rPr>
              <a:t>●</a:t>
            </a:r>
            <a:endParaRPr lang="en-US" sz="1400" dirty="0">
              <a:solidFill>
                <a:schemeClr val="accent6"/>
              </a:solidFill>
              <a:effectLst/>
              <a:ea typeface="Calibri" panose="020F0502020204030204" pitchFamily="34" charset="0"/>
            </a:endParaRPr>
          </a:p>
          <a:p>
            <a:r>
              <a:rPr lang="ru-RU" sz="1400" dirty="0">
                <a:ea typeface="Calibri" panose="020F0502020204030204" pitchFamily="34" charset="0"/>
              </a:rPr>
              <a:t>Основание третьей пачки – </a:t>
            </a:r>
            <a:r>
              <a:rPr lang="ru-RU" sz="1400" dirty="0">
                <a:solidFill>
                  <a:schemeClr val="accent5"/>
                </a:solidFill>
                <a:ea typeface="Calibri" panose="020F0502020204030204" pitchFamily="34" charset="0"/>
              </a:rPr>
              <a:t>●</a:t>
            </a:r>
          </a:p>
          <a:p>
            <a:pPr>
              <a:buNone/>
            </a:pPr>
            <a:r>
              <a:rPr lang="ru-RU" sz="1400" dirty="0">
                <a:ea typeface="Calibri" panose="020F0502020204030204" pitchFamily="34" charset="0"/>
              </a:rPr>
              <a:t>Середина третьей пачки– </a:t>
            </a:r>
            <a:r>
              <a:rPr lang="ru-RU" sz="1400" dirty="0">
                <a:solidFill>
                  <a:srgbClr val="D566C7"/>
                </a:solidFill>
                <a:ea typeface="Calibri" panose="020F0502020204030204" pitchFamily="34" charset="0"/>
              </a:rPr>
              <a:t>●</a:t>
            </a:r>
          </a:p>
          <a:p>
            <a:pPr>
              <a:buNone/>
            </a:pPr>
            <a:r>
              <a:rPr lang="ru-RU" sz="1400" dirty="0">
                <a:ea typeface="Calibri" panose="020F0502020204030204" pitchFamily="34" charset="0"/>
              </a:rPr>
              <a:t>Верх третьей пачки– </a:t>
            </a:r>
            <a:r>
              <a:rPr lang="ru-RU" sz="1400" dirty="0">
                <a:solidFill>
                  <a:srgbClr val="FF0000"/>
                </a:solidFill>
                <a:ea typeface="Calibri" panose="020F0502020204030204" pitchFamily="34" charset="0"/>
              </a:rPr>
              <a:t>●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B1A0779-B321-1342-EE78-90AECA5C45D2}"/>
              </a:ext>
            </a:extLst>
          </p:cNvPr>
          <p:cNvSpPr/>
          <p:nvPr/>
        </p:nvSpPr>
        <p:spPr>
          <a:xfrm>
            <a:off x="339834" y="180516"/>
            <a:ext cx="2803044" cy="86786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AE3F33-F5F9-7F13-BCAA-002A04FAB28C}"/>
              </a:ext>
            </a:extLst>
          </p:cNvPr>
          <p:cNvSpPr txBox="1"/>
          <p:nvPr/>
        </p:nvSpPr>
        <p:spPr>
          <a:xfrm>
            <a:off x="594216" y="400305"/>
            <a:ext cx="6653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Полевые шпаты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909C76-BA4C-4B6B-8041-1FD3B970A62C}"/>
              </a:ext>
            </a:extLst>
          </p:cNvPr>
          <p:cNvSpPr txBox="1"/>
          <p:nvPr/>
        </p:nvSpPr>
        <p:spPr>
          <a:xfrm>
            <a:off x="6047875" y="5447758"/>
            <a:ext cx="595198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i="1" dirty="0"/>
              <a:t>Ap – </a:t>
            </a:r>
            <a:r>
              <a:rPr lang="ru-RU" sz="1400" i="1" dirty="0"/>
              <a:t>апатит, </a:t>
            </a:r>
            <a:r>
              <a:rPr lang="en-US" sz="1400" i="1" dirty="0" err="1"/>
              <a:t>Cic</a:t>
            </a:r>
            <a:r>
              <a:rPr lang="en-US" sz="1400" i="1" dirty="0"/>
              <a:t> – </a:t>
            </a:r>
            <a:r>
              <a:rPr lang="ru-RU" sz="1400" i="1" dirty="0"/>
              <a:t>клинохлор, </a:t>
            </a:r>
            <a:r>
              <a:rPr lang="en-US" sz="1400" i="1" dirty="0"/>
              <a:t>Di</a:t>
            </a:r>
            <a:r>
              <a:rPr lang="ru-RU" sz="1400" i="1" dirty="0"/>
              <a:t> – диопсид,</a:t>
            </a:r>
            <a:r>
              <a:rPr lang="en-US" sz="1400" i="1" dirty="0"/>
              <a:t> </a:t>
            </a:r>
            <a:r>
              <a:rPr lang="en-US" sz="1400" i="1" dirty="0" err="1"/>
              <a:t>Kfs</a:t>
            </a:r>
            <a:r>
              <a:rPr lang="en-US" sz="1400" i="1" dirty="0"/>
              <a:t> </a:t>
            </a:r>
            <a:r>
              <a:rPr lang="ru-RU" sz="1400" i="1" dirty="0"/>
              <a:t>– калиевый полевой шпат, </a:t>
            </a:r>
            <a:r>
              <a:rPr lang="en-US" sz="1400" i="1" dirty="0"/>
              <a:t>Ms </a:t>
            </a:r>
            <a:r>
              <a:rPr lang="ru-RU" sz="1400" i="1" dirty="0"/>
              <a:t>– мусковит, </a:t>
            </a:r>
            <a:r>
              <a:rPr lang="en-US" sz="1400" i="1" dirty="0"/>
              <a:t>Phl </a:t>
            </a:r>
            <a:r>
              <a:rPr lang="ru-RU" sz="1400" i="1" dirty="0"/>
              <a:t>– флогопит, </a:t>
            </a:r>
            <a:r>
              <a:rPr lang="en-US" sz="1400" i="1" dirty="0"/>
              <a:t>Pl </a:t>
            </a:r>
            <a:r>
              <a:rPr lang="ru-RU" sz="1400" i="1" dirty="0"/>
              <a:t>– плагиоклаз олигоклаз-</a:t>
            </a:r>
            <a:r>
              <a:rPr lang="ru-RU" sz="1400" i="1" dirty="0" err="1"/>
              <a:t>анортитого</a:t>
            </a:r>
            <a:r>
              <a:rPr lang="ru-RU" sz="1400" i="1" dirty="0"/>
              <a:t> состава, </a:t>
            </a:r>
            <a:r>
              <a:rPr lang="en-US" sz="1400" i="1" dirty="0" err="1"/>
              <a:t>Prh</a:t>
            </a:r>
            <a:r>
              <a:rPr lang="ru-RU" sz="1400" i="1" dirty="0"/>
              <a:t> – </a:t>
            </a:r>
            <a:r>
              <a:rPr lang="ru-RU" sz="1400" i="1" dirty="0" err="1"/>
              <a:t>пренит</a:t>
            </a:r>
            <a:r>
              <a:rPr lang="ru-RU" sz="1400" i="1" dirty="0"/>
              <a:t>,</a:t>
            </a:r>
            <a:r>
              <a:rPr lang="en-US" sz="1400" i="1" dirty="0"/>
              <a:t> Tr – </a:t>
            </a:r>
            <a:r>
              <a:rPr lang="ru-RU" sz="1400" i="1" dirty="0"/>
              <a:t> тремолит,</a:t>
            </a:r>
            <a:r>
              <a:rPr lang="en-US" sz="1400" i="1" dirty="0"/>
              <a:t> </a:t>
            </a:r>
            <a:r>
              <a:rPr lang="en-US" sz="1400" i="1" dirty="0" err="1"/>
              <a:t>Ttn</a:t>
            </a:r>
            <a:r>
              <a:rPr lang="ru-RU" sz="1400" i="1" dirty="0"/>
              <a:t> – титанит 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B66CB595-589C-6499-2576-A3C756EA9FD9}"/>
              </a:ext>
            </a:extLst>
          </p:cNvPr>
          <p:cNvGrpSpPr/>
          <p:nvPr/>
        </p:nvGrpSpPr>
        <p:grpSpPr>
          <a:xfrm>
            <a:off x="201725" y="3481257"/>
            <a:ext cx="5623849" cy="800601"/>
            <a:chOff x="262558" y="4409312"/>
            <a:chExt cx="5400600" cy="859200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ACEAFC53-399F-3738-164F-E07692B3C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6863" t="59100" r="25609" b="25275"/>
            <a:stretch/>
          </p:blipFill>
          <p:spPr>
            <a:xfrm>
              <a:off x="262558" y="4409312"/>
              <a:ext cx="5400600" cy="859200"/>
            </a:xfrm>
            <a:prstGeom prst="rect">
              <a:avLst/>
            </a:prstGeom>
          </p:spPr>
        </p:pic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C2E8DC9F-71C9-C752-C39B-617242D70645}"/>
                </a:ext>
              </a:extLst>
            </p:cNvPr>
            <p:cNvCxnSpPr/>
            <p:nvPr/>
          </p:nvCxnSpPr>
          <p:spPr>
            <a:xfrm>
              <a:off x="1514408" y="4472150"/>
              <a:ext cx="14401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DA41A62E-28B1-C6AF-BE64-B03BF60CC519}"/>
                </a:ext>
              </a:extLst>
            </p:cNvPr>
            <p:cNvCxnSpPr/>
            <p:nvPr/>
          </p:nvCxnSpPr>
          <p:spPr>
            <a:xfrm>
              <a:off x="4150990" y="4473717"/>
              <a:ext cx="14401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2EA98C52-B2F3-74B8-6A1E-7FE505559D31}"/>
              </a:ext>
            </a:extLst>
          </p:cNvPr>
          <p:cNvGrpSpPr/>
          <p:nvPr/>
        </p:nvGrpSpPr>
        <p:grpSpPr>
          <a:xfrm>
            <a:off x="285764" y="1740080"/>
            <a:ext cx="5521410" cy="1259507"/>
            <a:chOff x="149725" y="1511007"/>
            <a:chExt cx="5623850" cy="1311042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8F581256-49C2-6BF6-7327-25FF88269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6863" t="4845" r="25609" b="71313"/>
            <a:stretch/>
          </p:blipFill>
          <p:spPr>
            <a:xfrm>
              <a:off x="149725" y="1511007"/>
              <a:ext cx="5623850" cy="1311042"/>
            </a:xfrm>
            <a:prstGeom prst="rect">
              <a:avLst/>
            </a:prstGeom>
          </p:spPr>
        </p:pic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2F2D8ACE-C1E4-BB51-BA20-392DD421FB83}"/>
                </a:ext>
              </a:extLst>
            </p:cNvPr>
            <p:cNvCxnSpPr/>
            <p:nvPr/>
          </p:nvCxnSpPr>
          <p:spPr>
            <a:xfrm>
              <a:off x="2690240" y="2425265"/>
              <a:ext cx="14401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91554A10-5657-5D01-58A7-0AD0E0212207}"/>
                </a:ext>
              </a:extLst>
            </p:cNvPr>
            <p:cNvCxnSpPr/>
            <p:nvPr/>
          </p:nvCxnSpPr>
          <p:spPr>
            <a:xfrm>
              <a:off x="2952741" y="2421175"/>
              <a:ext cx="14401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CDD3B6A8-55A9-A7C2-890A-FE81812210D8}"/>
                </a:ext>
              </a:extLst>
            </p:cNvPr>
            <p:cNvCxnSpPr/>
            <p:nvPr/>
          </p:nvCxnSpPr>
          <p:spPr>
            <a:xfrm>
              <a:off x="3092750" y="2680161"/>
              <a:ext cx="14401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919B63CD-4695-C19C-A0B9-FB933D4F7CA9}"/>
                </a:ext>
              </a:extLst>
            </p:cNvPr>
            <p:cNvCxnSpPr/>
            <p:nvPr/>
          </p:nvCxnSpPr>
          <p:spPr>
            <a:xfrm>
              <a:off x="2552800" y="2675486"/>
              <a:ext cx="14401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1B4A013-2F96-D93F-854E-6901DD4910F9}"/>
              </a:ext>
            </a:extLst>
          </p:cNvPr>
          <p:cNvSpPr txBox="1"/>
          <p:nvPr/>
        </p:nvSpPr>
        <p:spPr>
          <a:xfrm>
            <a:off x="4412896" y="3349055"/>
            <a:ext cx="618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DA86FA-CB65-88EF-C7BF-4EDFA33700CE}"/>
              </a:ext>
            </a:extLst>
          </p:cNvPr>
          <p:cNvSpPr txBox="1"/>
          <p:nvPr/>
        </p:nvSpPr>
        <p:spPr>
          <a:xfrm>
            <a:off x="2373609" y="2453697"/>
            <a:ext cx="618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90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4D6A87-C806-3E77-28E3-7785A978E5B8}"/>
              </a:ext>
            </a:extLst>
          </p:cNvPr>
          <p:cNvSpPr txBox="1"/>
          <p:nvPr/>
        </p:nvSpPr>
        <p:spPr>
          <a:xfrm>
            <a:off x="1122952" y="3349054"/>
            <a:ext cx="618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26C768-81E7-F1CE-6E49-80316C0A6BB9}"/>
              </a:ext>
            </a:extLst>
          </p:cNvPr>
          <p:cNvSpPr txBox="1"/>
          <p:nvPr/>
        </p:nvSpPr>
        <p:spPr>
          <a:xfrm>
            <a:off x="2207875" y="2699526"/>
            <a:ext cx="618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80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7351773-D680-5CAE-E913-E30AC34F2F5E}"/>
              </a:ext>
            </a:extLst>
          </p:cNvPr>
          <p:cNvSpPr txBox="1"/>
          <p:nvPr/>
        </p:nvSpPr>
        <p:spPr>
          <a:xfrm>
            <a:off x="3223124" y="2453697"/>
            <a:ext cx="618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90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30401C5-EC3A-F897-C275-78588416C4A0}"/>
              </a:ext>
            </a:extLst>
          </p:cNvPr>
          <p:cNvSpPr txBox="1"/>
          <p:nvPr/>
        </p:nvSpPr>
        <p:spPr>
          <a:xfrm>
            <a:off x="3354133" y="2696410"/>
            <a:ext cx="618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7724160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7844</TotalTime>
  <Words>2072</Words>
  <Application>Microsoft Office PowerPoint</Application>
  <PresentationFormat>Произвольный</PresentationFormat>
  <Paragraphs>348</Paragraphs>
  <Slides>15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Aptos</vt:lpstr>
      <vt:lpstr>Arial</vt:lpstr>
      <vt:lpstr>Calibri</vt:lpstr>
      <vt:lpstr>Calibri Light</vt:lpstr>
      <vt:lpstr>Times New Roman</vt:lpstr>
      <vt:lpstr>Тема Office</vt:lpstr>
      <vt:lpstr>  Минеральные ассоциации скарнированного карбонатного горизонта о. Пусунсаари (Южная Карелия)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</dc:creator>
  <cp:lastModifiedBy>Матяхина Анастасия Вячеславовна</cp:lastModifiedBy>
  <cp:revision>91</cp:revision>
  <dcterms:created xsi:type="dcterms:W3CDTF">2022-04-14T23:31:23Z</dcterms:created>
  <dcterms:modified xsi:type="dcterms:W3CDTF">2026-04-21T02:48:32Z</dcterms:modified>
</cp:coreProperties>
</file>