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390" r:id="rId3"/>
    <p:sldId id="341" r:id="rId4"/>
    <p:sldId id="400" r:id="rId5"/>
    <p:sldId id="401" r:id="rId6"/>
    <p:sldId id="425" r:id="rId7"/>
    <p:sldId id="431" r:id="rId8"/>
    <p:sldId id="410" r:id="rId9"/>
    <p:sldId id="411" r:id="rId10"/>
    <p:sldId id="403" r:id="rId11"/>
    <p:sldId id="413" r:id="rId12"/>
    <p:sldId id="404" r:id="rId13"/>
    <p:sldId id="426" r:id="rId14"/>
    <p:sldId id="432" r:id="rId15"/>
    <p:sldId id="405" r:id="rId16"/>
    <p:sldId id="427" r:id="rId17"/>
    <p:sldId id="429" r:id="rId18"/>
    <p:sldId id="421" r:id="rId19"/>
    <p:sldId id="406" r:id="rId20"/>
    <p:sldId id="407" r:id="rId21"/>
    <p:sldId id="408" r:id="rId22"/>
    <p:sldId id="418" r:id="rId23"/>
    <p:sldId id="423" r:id="rId24"/>
    <p:sldId id="424" r:id="rId25"/>
    <p:sldId id="422" r:id="rId26"/>
    <p:sldId id="409" r:id="rId27"/>
    <p:sldId id="419" r:id="rId28"/>
    <p:sldId id="420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86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CADE8-728E-435D-84A5-B4E6016BC401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B245B-6931-47B8-81A4-1143E8D02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184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E556E-D637-46D6-B821-BE192294063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525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B245B-6931-47B8-81A4-1143E8D029E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9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E556E-D637-46D6-B821-BE192294063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360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B245B-6931-47B8-81A4-1143E8D029E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601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8AE04-7AA1-A296-966D-79E4AB4D1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A80CC5-E36C-6DCF-7069-856B9FD93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92758-720F-C1AE-1F1E-D99D148A4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8994-A1EB-4500-ACEF-09B86A583E70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7B2FE-FF7C-A2A1-0E2F-A51F05438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F48F5-B0C2-A247-D9A6-5CB1C374F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A2A33-CAAA-41D5-88C2-7B35572DD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343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78F21-CE0E-C77C-F913-6D93D61AA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4D4DEA-B3C6-A7A0-6D57-C7E4B84E0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AC0BA-1D2D-215F-FB17-21A636AA8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8994-A1EB-4500-ACEF-09B86A583E70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F48AE-61A3-69FE-1E1E-5EDCEF778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EEBD-5035-7A15-EDC6-4EAA86639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A2A33-CAAA-41D5-88C2-7B35572DD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493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6F5237-EE44-136A-0500-EFBB9ECAFC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96439B-FA4C-B33E-892B-6E53F2CA0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1C5A8-F0BD-32F3-9144-94DBCA569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8994-A1EB-4500-ACEF-09B86A583E70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BFCB7-D440-0875-8944-F29A3D902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9C1F1-0DB4-F9C3-0752-66D96DDB4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A2A33-CAAA-41D5-88C2-7B35572DD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6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EC8C-E21D-AF62-C48E-A709EB255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5502-2E27-80A1-9B0C-BCBFE0D0D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D1B2F-06A9-E26D-6195-64189D213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8994-A1EB-4500-ACEF-09B86A583E70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DAB2B-6C5F-EC89-5B9C-98318890C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FCBBB-AC6F-4C49-915D-3D9CAEEE0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A2A33-CAAA-41D5-88C2-7B35572DD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962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2A100-FD14-22B9-4E49-9134F8C75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284A1-82DC-DDE2-8D29-AB62B2D57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61E62-D609-9DDB-525C-31395F72E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8994-A1EB-4500-ACEF-09B86A583E70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4ECCE-932C-9DEA-B478-B4003AB3E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CE929-57B5-3E64-64E7-B630318E2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A2A33-CAAA-41D5-88C2-7B35572DD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706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5F8AE-F844-3E31-DC08-75D1E4797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B295E-6C70-7BC0-7EEF-4D7AE128F3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3B9D17-9015-7BA4-3C99-BBE217E1E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FC1B27-B99F-B215-E368-77F9FE432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8994-A1EB-4500-ACEF-09B86A583E70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69363-23A9-172E-777C-D487A91A4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C9C96-2D52-9EB5-F868-12D5727F9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A2A33-CAAA-41D5-88C2-7B35572DD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38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A1B66-2D0C-8720-E534-F86A13299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59A86B-0C53-EE35-2E1C-1244AEA4B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3F0B78-4ED1-7E73-DBD6-70D1E2891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B08691-4242-9E90-AEA1-86F0D1AFE5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4DE3CE-140F-3352-B7E3-5358FD382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CB5934-9D4A-B8AC-3DF3-B6692BCF7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8994-A1EB-4500-ACEF-09B86A583E70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8F38F7-1877-BF13-8150-FE060BA7B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617068-F410-A683-D1A3-8043AF86C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A2A33-CAAA-41D5-88C2-7B35572DD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322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DA6A5-9A84-527F-DE07-9EC54231F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2CAD67-1A51-1B74-69AC-B87F13C9C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8994-A1EB-4500-ACEF-09B86A583E70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16975-7B77-FFE5-3F06-04566EC46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60EFC-246B-2F2C-79F4-D503745A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A2A33-CAAA-41D5-88C2-7B35572DD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499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7A3145-8CCA-C0D0-56C5-546838F73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8994-A1EB-4500-ACEF-09B86A583E70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87B2F-C740-CCEB-8E94-B8ECA9DB8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EF379-1CA3-67CC-92C7-75C253F08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A2A33-CAAA-41D5-88C2-7B35572DD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933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C5AF9-0058-F499-FEDD-1AB0576D6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B4099-697B-B868-3532-8783D0ACB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ADF1B-69B8-5534-2C48-A783A3539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724C7-7986-FF4D-107F-A7B4B7E7D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8994-A1EB-4500-ACEF-09B86A583E70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BDB42-5F21-155F-F4E5-15E7B5B71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8A10C-7F71-DEA9-E8B4-99BCF135B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A2A33-CAAA-41D5-88C2-7B35572DD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690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1375C-AE34-0168-21F1-0CAE5D7D0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6694F0-A01E-754D-6B3F-F8B15C2771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D80ED-E371-1199-FF5D-315E8BE0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7951DB-1774-C8D0-D16A-918959D64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8994-A1EB-4500-ACEF-09B86A583E70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7E562-D156-131D-DF10-52B97CAC1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DB999-7179-099C-B1BC-7968E020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A2A33-CAAA-41D5-88C2-7B35572DD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248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8F6BA7-C818-D368-B1DA-75D67C5E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7E079-A110-441E-902F-F769C2DA7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72380-829D-255F-A2DF-AB4ECE0ED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18994-A1EB-4500-ACEF-09B86A583E70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03654-EC19-8DD6-0879-5481644FDA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B2542-874D-6B5E-8287-B588200FB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0A2A33-CAAA-41D5-88C2-7B35572DD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29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14.jp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03A3C5-9043-46D3-8FF6-327D7E8E4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1F8D76-7FB6-4832-87EC-F881893343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858" y="307032"/>
            <a:ext cx="11120283" cy="2144766"/>
          </a:xfrm>
          <a:solidFill>
            <a:schemeClr val="bg1"/>
          </a:solidFill>
          <a:effectLst>
            <a:softEdge rad="63500"/>
          </a:effectLst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ru-RU" dirty="0"/>
              <a:t>ЧИСЛЕННАЯ МОДЕЛЬ МАГМАТИЧЕСКОГО ФРАКЦИОНИРОВАНИЯ </a:t>
            </a:r>
            <a:r>
              <a:rPr lang="en-US" dirty="0"/>
              <a:t>Cu, Pd, </a:t>
            </a:r>
            <a:r>
              <a:rPr lang="ru-RU" dirty="0"/>
              <a:t>и </a:t>
            </a:r>
            <a:r>
              <a:rPr lang="en-US" dirty="0"/>
              <a:t>S </a:t>
            </a:r>
            <a:r>
              <a:rPr lang="ru-RU" dirty="0"/>
              <a:t>В СИСТЕМЕ СИЛИКАТ-СУЛЬФИД-ФЛЮИД 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ru-RU" dirty="0"/>
              <a:t>на примере малосульфидных руд месторождения Норильск-1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ru-RU" dirty="0"/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ru-RU" i="1" dirty="0"/>
              <a:t>Чайка И.Ф., Юдовская М.А.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6F5EEC-7A70-4592-875D-86838E57D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1" y="5116472"/>
            <a:ext cx="2551320" cy="12808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9E3C6A-8536-44AF-91C6-8A9CE7F8BA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2" t="42294" r="19605" b="41935"/>
          <a:stretch/>
        </p:blipFill>
        <p:spPr>
          <a:xfrm>
            <a:off x="3990879" y="5646094"/>
            <a:ext cx="3594817" cy="9048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4924D2-397B-0819-8F2A-15BD4431C542}"/>
              </a:ext>
            </a:extLst>
          </p:cNvPr>
          <p:cNvSpPr txBox="1"/>
          <p:nvPr/>
        </p:nvSpPr>
        <p:spPr>
          <a:xfrm>
            <a:off x="3533840" y="5116472"/>
            <a:ext cx="4689764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dirty="0"/>
              <a:t>памяти Сергея Федоровича Служеникина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E11D64-A94B-3854-7BC1-A5F1CEA1EF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179" y="4926076"/>
            <a:ext cx="2690962" cy="166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12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different colored diagrams&#10;&#10;AI-generated content may be incorrect.">
            <a:extLst>
              <a:ext uri="{FF2B5EF4-FFF2-40B4-BE49-F238E27FC236}">
                <a16:creationId xmlns:a16="http://schemas.microsoft.com/office/drawing/2014/main" id="{6C0A6631-6C08-8CB5-ACA2-1177775B4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96"/>
          <a:stretch>
            <a:fillRect/>
          </a:stretch>
        </p:blipFill>
        <p:spPr>
          <a:xfrm>
            <a:off x="229025" y="1432107"/>
            <a:ext cx="11414732" cy="41355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CF5D45-BE93-68E8-4D67-C0CF67E55E51}"/>
              </a:ext>
            </a:extLst>
          </p:cNvPr>
          <p:cNvSpPr txBox="1"/>
          <p:nvPr/>
        </p:nvSpPr>
        <p:spPr>
          <a:xfrm>
            <a:off x="838200" y="5569544"/>
            <a:ext cx="4689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Нет фракционирования </a:t>
            </a:r>
            <a:r>
              <a:rPr lang="en-US" dirty="0"/>
              <a:t>S/Se </a:t>
            </a:r>
            <a:r>
              <a:rPr lang="ru-RU" dirty="0"/>
              <a:t>отношения,</a:t>
            </a:r>
          </a:p>
          <a:p>
            <a:r>
              <a:rPr lang="ru-RU" dirty="0"/>
              <a:t>характерного для кристаллизационной дифференциации сульфидного расплава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CC7C45-3A40-D939-E89A-9517ACF57A1D}"/>
              </a:ext>
            </a:extLst>
          </p:cNvPr>
          <p:cNvSpPr txBox="1"/>
          <p:nvPr/>
        </p:nvSpPr>
        <p:spPr>
          <a:xfrm>
            <a:off x="6774570" y="5567689"/>
            <a:ext cx="4689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Нет фракционирования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ru-RU" dirty="0"/>
              <a:t>от </a:t>
            </a:r>
            <a:r>
              <a:rPr lang="en-US" dirty="0"/>
              <a:t>Pd</a:t>
            </a:r>
            <a:r>
              <a:rPr lang="ru-RU" dirty="0"/>
              <a:t>, характерного для эволюции расплава при</a:t>
            </a:r>
          </a:p>
          <a:p>
            <a:r>
              <a:rPr lang="ru-RU" dirty="0"/>
              <a:t>кристаллизации </a:t>
            </a:r>
            <a:r>
              <a:rPr lang="en-US" dirty="0"/>
              <a:t>MSS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380D9B5-147B-70CC-0FDA-990B85D104BD}"/>
              </a:ext>
            </a:extLst>
          </p:cNvPr>
          <p:cNvSpPr txBox="1">
            <a:spLocks/>
          </p:cNvSpPr>
          <p:nvPr/>
        </p:nvSpPr>
        <p:spPr>
          <a:xfrm>
            <a:off x="3065320" y="283470"/>
            <a:ext cx="5943600" cy="6614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Кристаллизационная дифференциация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652C225-1BC5-DB70-01B9-3062C7BA5DF6}"/>
              </a:ext>
            </a:extLst>
          </p:cNvPr>
          <p:cNvSpPr txBox="1">
            <a:spLocks/>
          </p:cNvSpPr>
          <p:nvPr/>
        </p:nvSpPr>
        <p:spPr>
          <a:xfrm>
            <a:off x="3065320" y="283470"/>
            <a:ext cx="5943600" cy="6614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Кристаллизационная дифференциация</a:t>
            </a:r>
          </a:p>
        </p:txBody>
      </p:sp>
    </p:spTree>
    <p:extLst>
      <p:ext uri="{BB962C8B-B14F-4D97-AF65-F5344CB8AC3E}">
        <p14:creationId xmlns:p14="http://schemas.microsoft.com/office/powerpoint/2010/main" val="2127433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E5D6F-8517-8B87-5D92-EA5C63DED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different colored diagrams&#10;&#10;AI-generated content may be incorrect.">
            <a:extLst>
              <a:ext uri="{FF2B5EF4-FFF2-40B4-BE49-F238E27FC236}">
                <a16:creationId xmlns:a16="http://schemas.microsoft.com/office/drawing/2014/main" id="{76C153BB-E3AB-8789-4F4F-1246A0849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96"/>
          <a:stretch>
            <a:fillRect/>
          </a:stretch>
        </p:blipFill>
        <p:spPr>
          <a:xfrm>
            <a:off x="229025" y="1432107"/>
            <a:ext cx="11414732" cy="41355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198ECA-A482-AD0D-04E5-0E2E48DF255E}"/>
              </a:ext>
            </a:extLst>
          </p:cNvPr>
          <p:cNvSpPr txBox="1"/>
          <p:nvPr/>
        </p:nvSpPr>
        <p:spPr>
          <a:xfrm>
            <a:off x="838200" y="5569544"/>
            <a:ext cx="4689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Нет фракционирования </a:t>
            </a:r>
            <a:r>
              <a:rPr lang="en-US" dirty="0"/>
              <a:t>S/Se </a:t>
            </a:r>
            <a:r>
              <a:rPr lang="ru-RU" dirty="0"/>
              <a:t>отношения,</a:t>
            </a:r>
          </a:p>
          <a:p>
            <a:r>
              <a:rPr lang="ru-RU" dirty="0"/>
              <a:t>характерного для кристаллизационной дифференциации сульфидного расплава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8B913-9AA6-B898-D935-B2F1ED1EEA27}"/>
              </a:ext>
            </a:extLst>
          </p:cNvPr>
          <p:cNvSpPr txBox="1"/>
          <p:nvPr/>
        </p:nvSpPr>
        <p:spPr>
          <a:xfrm>
            <a:off x="6664038" y="5567689"/>
            <a:ext cx="4689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Нет фракционирования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ru-RU" dirty="0"/>
              <a:t>от </a:t>
            </a:r>
            <a:r>
              <a:rPr lang="en-US" dirty="0"/>
              <a:t>Pd</a:t>
            </a:r>
            <a:r>
              <a:rPr lang="ru-RU" dirty="0"/>
              <a:t>, характерного для эволюции расплава при</a:t>
            </a:r>
          </a:p>
          <a:p>
            <a:r>
              <a:rPr lang="ru-RU" dirty="0"/>
              <a:t>кристаллизации </a:t>
            </a:r>
            <a:r>
              <a:rPr lang="en-US" dirty="0"/>
              <a:t>MSS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1F778DA-DFBF-F671-3943-7F246FE43C64}"/>
              </a:ext>
            </a:extLst>
          </p:cNvPr>
          <p:cNvSpPr txBox="1">
            <a:spLocks/>
          </p:cNvSpPr>
          <p:nvPr/>
        </p:nvSpPr>
        <p:spPr>
          <a:xfrm>
            <a:off x="3065320" y="283470"/>
            <a:ext cx="5943600" cy="6614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Кристаллизационная дифференциация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AFE2A50-994B-4FBE-E0EC-E4CFC45392DD}"/>
              </a:ext>
            </a:extLst>
          </p:cNvPr>
          <p:cNvSpPr txBox="1">
            <a:spLocks/>
          </p:cNvSpPr>
          <p:nvPr/>
        </p:nvSpPr>
        <p:spPr>
          <a:xfrm>
            <a:off x="3065320" y="283470"/>
            <a:ext cx="5943600" cy="6614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Кристаллизационная дифференциация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897A61-B688-64B5-A49E-EDAF4E4F3D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>
              <a:alpha val="5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4C7DED-7502-9C93-270C-02E458F8444A}"/>
              </a:ext>
            </a:extLst>
          </p:cNvPr>
          <p:cNvSpPr txBox="1"/>
          <p:nvPr/>
        </p:nvSpPr>
        <p:spPr>
          <a:xfrm>
            <a:off x="1201420" y="1180424"/>
            <a:ext cx="978916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Кристаллизационная дифференциация сульфидного расплава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54B6E9-DBB4-025C-DD3B-A3DB73E253D7}"/>
              </a:ext>
            </a:extLst>
          </p:cNvPr>
          <p:cNvSpPr txBox="1"/>
          <p:nvPr/>
        </p:nvSpPr>
        <p:spPr>
          <a:xfrm>
            <a:off x="1201420" y="1961488"/>
            <a:ext cx="978916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Сверхвысокий интегральный </a:t>
            </a:r>
            <a:r>
              <a:rPr lang="en-US" sz="2400" dirty="0"/>
              <a:t>R-factor</a:t>
            </a:r>
            <a:r>
              <a:rPr lang="ru-RU" sz="2400" dirty="0"/>
              <a:t> или уравновешение + растворение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95E004-5208-BCC6-B129-26BAC5B33D38}"/>
              </a:ext>
            </a:extLst>
          </p:cNvPr>
          <p:cNvSpPr txBox="1"/>
          <p:nvPr/>
        </p:nvSpPr>
        <p:spPr>
          <a:xfrm>
            <a:off x="1201420" y="3155026"/>
            <a:ext cx="978916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Десульфидизация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0CDACB-08D7-A755-4F2F-0C7EE3ADC9B8}"/>
              </a:ext>
            </a:extLst>
          </p:cNvPr>
          <p:cNvSpPr txBox="1"/>
          <p:nvPr/>
        </p:nvSpPr>
        <p:spPr>
          <a:xfrm>
            <a:off x="1201420" y="3979232"/>
            <a:ext cx="978916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Фракционирование металлов в системе сульфидный расплав – силикатный расплав – флюид: дегазация и флюидный транспорт</a:t>
            </a:r>
          </a:p>
        </p:txBody>
      </p:sp>
    </p:spTree>
    <p:extLst>
      <p:ext uri="{BB962C8B-B14F-4D97-AF65-F5344CB8AC3E}">
        <p14:creationId xmlns:p14="http://schemas.microsoft.com/office/powerpoint/2010/main" val="1860411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95F852-8E78-0BFA-5A9D-4157042B4BBB}"/>
              </a:ext>
            </a:extLst>
          </p:cNvPr>
          <p:cNvSpPr txBox="1">
            <a:spLocks/>
          </p:cNvSpPr>
          <p:nvPr/>
        </p:nvSpPr>
        <p:spPr>
          <a:xfrm>
            <a:off x="2526840" y="378837"/>
            <a:ext cx="1557480" cy="5384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R-factor</a:t>
            </a:r>
            <a:endParaRPr lang="ru-RU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A8B7EF-1666-044E-E74E-0AB0D2AC9535}"/>
              </a:ext>
            </a:extLst>
          </p:cNvPr>
          <p:cNvSpPr txBox="1"/>
          <p:nvPr/>
        </p:nvSpPr>
        <p:spPr>
          <a:xfrm>
            <a:off x="6482080" y="378837"/>
            <a:ext cx="4866640" cy="60016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При формировании в единой магматической системе (с одним и тем же или схожими исходными силикатными расплавами), для сульфидов МС-горизонта необходим </a:t>
            </a:r>
            <a:r>
              <a:rPr lang="en-US" sz="2400" dirty="0"/>
              <a:t>R-factor </a:t>
            </a:r>
            <a:r>
              <a:rPr lang="ru-RU" sz="2400" dirty="0"/>
              <a:t>в </a:t>
            </a:r>
            <a:r>
              <a:rPr lang="en-US" sz="2400" dirty="0"/>
              <a:t>~</a:t>
            </a:r>
            <a:r>
              <a:rPr lang="ru-RU" sz="2400" dirty="0"/>
              <a:t>20 раз выше, чем для вкрапленных сульфидных руд с последующим 10-кратным «разбавлением»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/>
              <a:t>Ни один из из механизмов обогащения сульфидов в системе сульфид-силикат (</a:t>
            </a:r>
            <a:r>
              <a:rPr lang="en-US" sz="2400" b="1" dirty="0"/>
              <a:t>Mungall et al., 2020) </a:t>
            </a:r>
            <a:r>
              <a:rPr lang="ru-RU" sz="2400" b="1" dirty="0"/>
              <a:t>не может привести к росту </a:t>
            </a:r>
            <a:r>
              <a:rPr lang="en-US" sz="2400" b="1" dirty="0"/>
              <a:t>[Pd] </a:t>
            </a:r>
            <a:r>
              <a:rPr lang="ru-RU" sz="2400" b="1" dirty="0"/>
              <a:t>и падению </a:t>
            </a:r>
            <a:r>
              <a:rPr lang="en-US" sz="2400" b="1" dirty="0"/>
              <a:t>[Cu].</a:t>
            </a:r>
            <a:endParaRPr lang="ru-RU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37B42D6-2ABC-B13F-D7EF-76624C7ADCC0}"/>
                  </a:ext>
                </a:extLst>
              </p:cNvPr>
              <p:cNvSpPr txBox="1"/>
              <p:nvPr/>
            </p:nvSpPr>
            <p:spPr>
              <a:xfrm>
                <a:off x="662863" y="5789100"/>
                <a:ext cx="5285433" cy="5913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𝑠𝑢𝑙𝑓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𝑠𝑖𝑙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Campbell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et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al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., 1983)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37B42D6-2ABC-B13F-D7EF-76624C7AD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63" y="5789100"/>
                <a:ext cx="5285433" cy="5913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220B345-E512-E4CB-1666-4D89F6B7D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8" r="50000"/>
          <a:stretch>
            <a:fillRect/>
          </a:stretch>
        </p:blipFill>
        <p:spPr>
          <a:xfrm>
            <a:off x="229855" y="1256043"/>
            <a:ext cx="5977732" cy="4139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AFF25A-43ED-31D3-0C88-1BD250116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15" t="26403" r="3475" b="61787"/>
          <a:stretch>
            <a:fillRect/>
          </a:stretch>
        </p:blipFill>
        <p:spPr>
          <a:xfrm>
            <a:off x="1206560" y="1310452"/>
            <a:ext cx="2640560" cy="11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72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078955-7AFE-14CE-0316-3488C95EE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7" t="51751"/>
          <a:stretch>
            <a:fillRect/>
          </a:stretch>
        </p:blipFill>
        <p:spPr>
          <a:xfrm>
            <a:off x="2363037" y="1466377"/>
            <a:ext cx="7465926" cy="5152701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9E1907D-6C92-D011-9DFD-E91628EF4CC0}"/>
              </a:ext>
            </a:extLst>
          </p:cNvPr>
          <p:cNvSpPr txBox="1">
            <a:spLocks/>
          </p:cNvSpPr>
          <p:nvPr/>
        </p:nvSpPr>
        <p:spPr>
          <a:xfrm>
            <a:off x="459712" y="238922"/>
            <a:ext cx="11272576" cy="7659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Вариации фракционирования в системе «сульфид-силикат», десульфидизация</a:t>
            </a:r>
          </a:p>
        </p:txBody>
      </p:sp>
    </p:spTree>
    <p:extLst>
      <p:ext uri="{BB962C8B-B14F-4D97-AF65-F5344CB8AC3E}">
        <p14:creationId xmlns:p14="http://schemas.microsoft.com/office/powerpoint/2010/main" val="3328813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E521F05-5C1D-2910-4B8C-89198227081D}"/>
              </a:ext>
            </a:extLst>
          </p:cNvPr>
          <p:cNvSpPr txBox="1">
            <a:spLocks/>
          </p:cNvSpPr>
          <p:nvPr/>
        </p:nvSpPr>
        <p:spPr>
          <a:xfrm>
            <a:off x="459712" y="238922"/>
            <a:ext cx="11272576" cy="7659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Вариации фракционирования в системе «сульфид-силикат», десульфидизация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C5A51A-BA54-7573-4E0B-423B16B60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7" t="51751"/>
          <a:stretch>
            <a:fillRect/>
          </a:stretch>
        </p:blipFill>
        <p:spPr>
          <a:xfrm>
            <a:off x="2363037" y="1466377"/>
            <a:ext cx="7465926" cy="51527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95C8DC-933B-C3DC-3A8D-19576635F8B8}"/>
              </a:ext>
            </a:extLst>
          </p:cNvPr>
          <p:cNvSpPr/>
          <p:nvPr/>
        </p:nvSpPr>
        <p:spPr>
          <a:xfrm>
            <a:off x="0" y="2613"/>
            <a:ext cx="12192000" cy="6858000"/>
          </a:xfrm>
          <a:prstGeom prst="rect">
            <a:avLst/>
          </a:prstGeom>
          <a:solidFill>
            <a:srgbClr val="FF0000">
              <a:alpha val="5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A7616-2891-25EB-666B-A579C9E3569D}"/>
              </a:ext>
            </a:extLst>
          </p:cNvPr>
          <p:cNvSpPr txBox="1"/>
          <p:nvPr/>
        </p:nvSpPr>
        <p:spPr>
          <a:xfrm>
            <a:off x="1201420" y="1596063"/>
            <a:ext cx="978916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Кристаллизационная дифференциация сульфидного расплава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F1F784-556E-7C02-3713-53588F3B488D}"/>
              </a:ext>
            </a:extLst>
          </p:cNvPr>
          <p:cNvSpPr txBox="1"/>
          <p:nvPr/>
        </p:nvSpPr>
        <p:spPr>
          <a:xfrm>
            <a:off x="1201420" y="2449503"/>
            <a:ext cx="978916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Высокая степень фракционирования в системе «сульфид-силикат»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01CF89-3499-134C-C0D6-3FD9C41B7C47}"/>
              </a:ext>
            </a:extLst>
          </p:cNvPr>
          <p:cNvSpPr txBox="1"/>
          <p:nvPr/>
        </p:nvSpPr>
        <p:spPr>
          <a:xfrm>
            <a:off x="1201420" y="3382974"/>
            <a:ext cx="978916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Десульфидизация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F3760B-5A6E-8EDF-4D0E-C3F0DAE4F94B}"/>
              </a:ext>
            </a:extLst>
          </p:cNvPr>
          <p:cNvSpPr txBox="1"/>
          <p:nvPr/>
        </p:nvSpPr>
        <p:spPr>
          <a:xfrm>
            <a:off x="1201420" y="4124967"/>
            <a:ext cx="978916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Фракционирование металлов в системе сульфидный расплав – силикатный расплав - флюид</a:t>
            </a:r>
          </a:p>
        </p:txBody>
      </p:sp>
    </p:spTree>
    <p:extLst>
      <p:ext uri="{BB962C8B-B14F-4D97-AF65-F5344CB8AC3E}">
        <p14:creationId xmlns:p14="http://schemas.microsoft.com/office/powerpoint/2010/main" val="2060128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01D5B11-09BC-E701-B9CE-8A7F3906D3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2204800"/>
              </p:ext>
            </p:extLst>
          </p:nvPr>
        </p:nvGraphicFramePr>
        <p:xfrm>
          <a:off x="432412" y="2366722"/>
          <a:ext cx="3973646" cy="1337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1266">
                  <a:extLst>
                    <a:ext uri="{9D8B030D-6E8A-4147-A177-3AD203B41FA5}">
                      <a16:colId xmlns:a16="http://schemas.microsoft.com/office/drawing/2014/main" val="66987944"/>
                    </a:ext>
                  </a:extLst>
                </a:gridCol>
                <a:gridCol w="1706048">
                  <a:extLst>
                    <a:ext uri="{9D8B030D-6E8A-4147-A177-3AD203B41FA5}">
                      <a16:colId xmlns:a16="http://schemas.microsoft.com/office/drawing/2014/main" val="2537038254"/>
                    </a:ext>
                  </a:extLst>
                </a:gridCol>
                <a:gridCol w="1326332">
                  <a:extLst>
                    <a:ext uri="{9D8B030D-6E8A-4147-A177-3AD203B41FA5}">
                      <a16:colId xmlns:a16="http://schemas.microsoft.com/office/drawing/2014/main" val="2904871344"/>
                    </a:ext>
                  </a:extLst>
                </a:gridCol>
              </a:tblGrid>
              <a:tr h="4299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K </a:t>
                      </a:r>
                      <a:r>
                        <a:rPr lang="en-US" sz="2400" kern="100" dirty="0" err="1">
                          <a:effectLst/>
                        </a:rPr>
                        <a:t>sul</a:t>
                      </a:r>
                      <a:r>
                        <a:rPr lang="en-US" sz="2400" kern="100" dirty="0">
                          <a:effectLst/>
                        </a:rPr>
                        <a:t>/</a:t>
                      </a:r>
                      <a:r>
                        <a:rPr lang="en-US" sz="2400" kern="100" dirty="0" err="1">
                          <a:effectLst/>
                        </a:rPr>
                        <a:t>sil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K </a:t>
                      </a:r>
                      <a:r>
                        <a:rPr lang="en-US" sz="2400" kern="100" dirty="0" err="1">
                          <a:effectLst/>
                        </a:rPr>
                        <a:t>fl</a:t>
                      </a:r>
                      <a:r>
                        <a:rPr lang="en-US" sz="2400" kern="100" dirty="0">
                          <a:effectLst/>
                        </a:rPr>
                        <a:t>/</a:t>
                      </a:r>
                      <a:r>
                        <a:rPr lang="en-US" sz="2400" kern="100" dirty="0" err="1">
                          <a:effectLst/>
                        </a:rPr>
                        <a:t>sil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9562784"/>
                  </a:ext>
                </a:extLst>
              </a:tr>
              <a:tr h="4773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Pd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10</a:t>
                      </a:r>
                      <a:r>
                        <a:rPr lang="en-US" sz="2400" kern="100" baseline="30000">
                          <a:effectLst/>
                        </a:rPr>
                        <a:t>4</a:t>
                      </a:r>
                      <a:r>
                        <a:rPr lang="en-US" sz="2400" kern="100">
                          <a:effectLst/>
                        </a:rPr>
                        <a:t>-10</a:t>
                      </a:r>
                      <a:r>
                        <a:rPr lang="en-US" sz="2400" kern="100" baseline="30000">
                          <a:effectLst/>
                        </a:rPr>
                        <a:t>6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10-200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4992715"/>
                  </a:ext>
                </a:extLst>
              </a:tr>
              <a:tr h="4299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Cu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effectLst/>
                        </a:rPr>
                        <a:t>250-1500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 dirty="0">
                          <a:solidFill>
                            <a:srgbClr val="FF0000"/>
                          </a:solidFill>
                          <a:effectLst/>
                        </a:rPr>
                        <a:t>5-300</a:t>
                      </a:r>
                      <a:endParaRPr lang="ru-RU" sz="2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531958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E14EFC6-737D-250B-9ED8-30652F22CF4B}"/>
              </a:ext>
            </a:extLst>
          </p:cNvPr>
          <p:cNvSpPr txBox="1"/>
          <p:nvPr/>
        </p:nvSpPr>
        <p:spPr>
          <a:xfrm>
            <a:off x="4525677" y="2366722"/>
            <a:ext cx="236188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b="1" dirty="0"/>
              <a:t>По данным </a:t>
            </a:r>
            <a:r>
              <a:rPr lang="en-US" sz="1100" dirty="0" err="1"/>
              <a:t>Bezmen</a:t>
            </a:r>
            <a:r>
              <a:rPr lang="en-US" sz="1100" dirty="0"/>
              <a:t> et al., 1994; Fleet et al., 1996; Mungall and Brenan, 2014; Sullivan et al., 2022; Gaetani and Grove, 1997; Li and </a:t>
            </a:r>
            <a:r>
              <a:rPr lang="en-US" sz="1100" dirty="0" err="1"/>
              <a:t>Audetat</a:t>
            </a:r>
            <a:r>
              <a:rPr lang="en-US" sz="1100" dirty="0"/>
              <a:t>, 2012; </a:t>
            </a:r>
            <a:r>
              <a:rPr lang="en-US" sz="1100" dirty="0" err="1"/>
              <a:t>Kiseeva</a:t>
            </a:r>
            <a:r>
              <a:rPr lang="en-US" sz="1100" dirty="0"/>
              <a:t> and Wood, 2013; Williams et al., 1995; Simon et al., 2006)</a:t>
            </a:r>
            <a:endParaRPr lang="ru-RU" sz="11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2EC3F60-28BC-FAD6-82FD-1A0744F30D4F}"/>
              </a:ext>
            </a:extLst>
          </p:cNvPr>
          <p:cNvSpPr txBox="1">
            <a:spLocks/>
          </p:cNvSpPr>
          <p:nvPr/>
        </p:nvSpPr>
        <p:spPr>
          <a:xfrm>
            <a:off x="2789333" y="199529"/>
            <a:ext cx="6763992" cy="6143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Поведение </a:t>
            </a:r>
            <a:r>
              <a:rPr lang="en-US" sz="2800" b="1" dirty="0"/>
              <a:t>Cu, Pd </a:t>
            </a:r>
            <a:r>
              <a:rPr lang="ru-RU" sz="2800" b="1" dirty="0"/>
              <a:t>и </a:t>
            </a:r>
            <a:r>
              <a:rPr lang="en-US" sz="2800" b="1" dirty="0"/>
              <a:t>S </a:t>
            </a:r>
            <a:r>
              <a:rPr lang="ru-RU" sz="2800" b="1" dirty="0"/>
              <a:t>при дегазации</a:t>
            </a:r>
          </a:p>
        </p:txBody>
      </p:sp>
      <p:pic>
        <p:nvPicPr>
          <p:cNvPr id="11" name="Рисунок 9">
            <a:extLst>
              <a:ext uri="{FF2B5EF4-FFF2-40B4-BE49-F238E27FC236}">
                <a16:creationId xmlns:a16="http://schemas.microsoft.com/office/drawing/2014/main" id="{30E15563-EFED-2F32-749E-C7C0960B6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53"/>
          <a:stretch>
            <a:fillRect/>
          </a:stretch>
        </p:blipFill>
        <p:spPr>
          <a:xfrm>
            <a:off x="1153910" y="3896087"/>
            <a:ext cx="4350299" cy="2622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126998-2A97-9AD8-D395-96C97D4DCA6D}"/>
              </a:ext>
            </a:extLst>
          </p:cNvPr>
          <p:cNvSpPr txBox="1"/>
          <p:nvPr/>
        </p:nvSpPr>
        <p:spPr>
          <a:xfrm>
            <a:off x="293752" y="1045012"/>
            <a:ext cx="11388442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Равновесное моделирование по уравнениям </a:t>
            </a:r>
            <a:r>
              <a:rPr lang="en-US" sz="2000" dirty="0"/>
              <a:t>Shaw et al., 1970; Boudreau and McCallum, 1992</a:t>
            </a:r>
            <a:r>
              <a:rPr lang="ru-RU" sz="2000" dirty="0"/>
              <a:t> </a:t>
            </a:r>
          </a:p>
          <a:p>
            <a:r>
              <a:rPr lang="ru-RU" sz="2000" dirty="0"/>
              <a:t>с авторскими модификациями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D8F15E7-5A0A-6A87-D83E-D263A73851F9}"/>
                  </a:ext>
                </a:extLst>
              </p:cNvPr>
              <p:cNvSpPr txBox="1"/>
              <p:nvPr/>
            </p:nvSpPr>
            <p:spPr>
              <a:xfrm>
                <a:off x="6267270" y="2003685"/>
                <a:ext cx="6094324" cy="1150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sz="32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ru-RU" sz="32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32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  <m:t>𝑓𝑙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d>
                            <m:dPr>
                              <m:ctrlPr>
                                <a:rPr lang="ru-RU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32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den>
                              </m:f>
                              <m:r>
                                <a:rPr lang="ru-RU" sz="3200" i="0">
                                  <a:latin typeface="Cambria Math" panose="02040503050406030204" pitchFamily="18" charset="0"/>
                                </a:rPr>
                                <m:t> −1</m:t>
                              </m:r>
                            </m:e>
                          </m:d>
                        </m:sup>
                      </m:sSup>
                      <m:r>
                        <a:rPr lang="ru-RU" sz="320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D8F15E7-5A0A-6A87-D83E-D263A7385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270" y="2003685"/>
                <a:ext cx="6094324" cy="1150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1EB7F12-13E0-16DF-691D-847C1996A143}"/>
                  </a:ext>
                </a:extLst>
              </p:cNvPr>
              <p:cNvSpPr txBox="1"/>
              <p:nvPr/>
            </p:nvSpPr>
            <p:spPr>
              <a:xfrm>
                <a:off x="6097676" y="3150158"/>
                <a:ext cx="6094324" cy="16877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ru-RU" sz="32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ru-RU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𝑠𝑖𝑙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f>
                                <m:fPr>
                                  <m:type m:val="lin"/>
                                  <m:ctrlP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num>
                                <m:den>
                                  <m: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𝑖𝑙</m:t>
                              </m:r>
                            </m:sub>
                          </m:sSub>
                        </m:den>
                      </m:f>
                      <m:r>
                        <a:rPr lang="ru-RU" sz="3200" i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ru-RU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𝑠𝑢𝑙</m:t>
                          </m:r>
                        </m:sub>
                      </m:sSub>
                      <m:d>
                        <m:dPr>
                          <m:ctrlPr>
                            <a:rPr lang="ru-RU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f>
                                    <m:fPr>
                                      <m:ctrlPr>
                                        <a:rPr lang="ru-RU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sz="3200" i="1">
                                          <a:latin typeface="Cambria Math" panose="02040503050406030204" pitchFamily="18" charset="0"/>
                                        </a:rPr>
                                        <m:t>𝑠𝑢𝑙</m:t>
                                      </m:r>
                                    </m:num>
                                    <m:den>
                                      <m:r>
                                        <a:rPr lang="ru-RU" sz="3200" i="1">
                                          <a:latin typeface="Cambria Math" panose="02040503050406030204" pitchFamily="18" charset="0"/>
                                        </a:rPr>
                                        <m:t>𝑠𝑖𝑙</m:t>
                                      </m:r>
                                    </m:den>
                                  </m:f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f>
                                    <m:fPr>
                                      <m:ctrlPr>
                                        <a:rPr lang="ru-RU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sz="3200" i="1">
                                          <a:latin typeface="Cambria Math" panose="02040503050406030204" pitchFamily="18" charset="0"/>
                                        </a:rPr>
                                        <m:t>𝑓𝑙</m:t>
                                      </m:r>
                                    </m:num>
                                    <m:den>
                                      <m:r>
                                        <a:rPr lang="ru-RU" sz="3200" i="1">
                                          <a:latin typeface="Cambria Math" panose="02040503050406030204" pitchFamily="18" charset="0"/>
                                        </a:rPr>
                                        <m:t>𝑠𝑖𝑙</m:t>
                                      </m:r>
                                    </m:den>
                                  </m:f>
                                </m:sub>
                              </m:sSub>
                            </m:den>
                          </m:f>
                        </m:e>
                      </m:d>
                      <m:r>
                        <a:rPr lang="ru-RU" sz="320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1EB7F12-13E0-16DF-691D-847C1996A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676" y="3150158"/>
                <a:ext cx="6094324" cy="16877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8E919664-534C-14A7-4F2F-D372E94E5BD8}"/>
              </a:ext>
            </a:extLst>
          </p:cNvPr>
          <p:cNvSpPr txBox="1"/>
          <p:nvPr/>
        </p:nvSpPr>
        <p:spPr>
          <a:xfrm>
            <a:off x="6267270" y="5033223"/>
            <a:ext cx="56850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 закрытой системе </a:t>
            </a:r>
            <a:r>
              <a:rPr lang="en-US" sz="2000" dirty="0" err="1"/>
              <a:t>F</a:t>
            </a:r>
            <a:r>
              <a:rPr lang="en-US" sz="2000" baseline="30000" dirty="0" err="1"/>
              <a:t>fl</a:t>
            </a:r>
            <a:r>
              <a:rPr lang="en-US" sz="2000" baseline="30000" dirty="0"/>
              <a:t> </a:t>
            </a:r>
            <a:r>
              <a:rPr lang="en-US" sz="2000" dirty="0"/>
              <a:t>≈ c(H</a:t>
            </a:r>
            <a:r>
              <a:rPr lang="en-US" sz="2000" baseline="-25000" dirty="0"/>
              <a:t>2</a:t>
            </a:r>
            <a:r>
              <a:rPr lang="en-US" sz="2000" dirty="0"/>
              <a:t>O) &lt; 7%. </a:t>
            </a:r>
            <a:r>
              <a:rPr lang="ru-RU" sz="2000" dirty="0"/>
              <a:t>В открытой - количество флюида, реагирующего с сульфидной жидкостью не лимитировано, но после </a:t>
            </a:r>
            <a:r>
              <a:rPr lang="en-US" sz="2000" dirty="0" err="1"/>
              <a:t>F</a:t>
            </a:r>
            <a:r>
              <a:rPr lang="en-US" sz="2000" baseline="30000" dirty="0" err="1"/>
              <a:t>fl</a:t>
            </a:r>
            <a:r>
              <a:rPr lang="ru-RU" sz="2000" baseline="30000" dirty="0"/>
              <a:t> </a:t>
            </a:r>
            <a:r>
              <a:rPr lang="en-US" sz="2000" dirty="0"/>
              <a:t>&gt; 7% </a:t>
            </a:r>
            <a:r>
              <a:rPr lang="ru-RU" sz="2000" dirty="0"/>
              <a:t>он не влияет на массу кумулята.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549514-6FAE-8AF1-B712-235C88B51CEF}"/>
              </a:ext>
            </a:extLst>
          </p:cNvPr>
          <p:cNvSpPr/>
          <p:nvPr/>
        </p:nvSpPr>
        <p:spPr>
          <a:xfrm>
            <a:off x="7537491" y="4050032"/>
            <a:ext cx="1365347" cy="5903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29A7142-AB07-E216-92BC-A9A133B6806B}"/>
              </a:ext>
            </a:extLst>
          </p:cNvPr>
          <p:cNvSpPr/>
          <p:nvPr/>
        </p:nvSpPr>
        <p:spPr>
          <a:xfrm>
            <a:off x="10089772" y="3103891"/>
            <a:ext cx="1365347" cy="18398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77BB97-B736-2366-0E52-8ABEF055F1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582"/>
          <a:stretch>
            <a:fillRect/>
          </a:stretch>
        </p:blipFill>
        <p:spPr>
          <a:xfrm>
            <a:off x="1576807" y="1740001"/>
            <a:ext cx="3414688" cy="491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9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graphs showing different shapes">
            <a:extLst>
              <a:ext uri="{FF2B5EF4-FFF2-40B4-BE49-F238E27FC236}">
                <a16:creationId xmlns:a16="http://schemas.microsoft.com/office/drawing/2014/main" id="{CF470BAC-B9D2-DEBF-744F-27FD5FB346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>
            <a:off x="677423" y="1853149"/>
            <a:ext cx="10504645" cy="3818118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54CC48E-4C44-B20F-C0D0-C08B57B47294}"/>
              </a:ext>
            </a:extLst>
          </p:cNvPr>
          <p:cNvSpPr txBox="1">
            <a:spLocks/>
          </p:cNvSpPr>
          <p:nvPr/>
        </p:nvSpPr>
        <p:spPr>
          <a:xfrm>
            <a:off x="764269" y="471565"/>
            <a:ext cx="11033089" cy="6143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Фракционирование </a:t>
            </a:r>
            <a:r>
              <a:rPr lang="en-US" sz="2800" b="1" dirty="0"/>
              <a:t>Cu, Pd </a:t>
            </a:r>
            <a:r>
              <a:rPr lang="ru-RU" sz="2800" b="1" dirty="0"/>
              <a:t>и </a:t>
            </a:r>
            <a:r>
              <a:rPr lang="en-US" sz="2800" b="1" dirty="0"/>
              <a:t>S </a:t>
            </a:r>
            <a:r>
              <a:rPr lang="ru-RU" sz="2800" b="1" dirty="0"/>
              <a:t>в закрытой флюидонасыщенной системе</a:t>
            </a:r>
          </a:p>
        </p:txBody>
      </p:sp>
    </p:spTree>
    <p:extLst>
      <p:ext uri="{BB962C8B-B14F-4D97-AF65-F5344CB8AC3E}">
        <p14:creationId xmlns:p14="http://schemas.microsoft.com/office/powerpoint/2010/main" val="3551414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0BC299-C3FB-791C-54AD-17704A103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52" y="250825"/>
            <a:ext cx="6685316" cy="6116565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25560AD-33DF-8924-0A50-95844786A5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65704" y="427471"/>
            <a:ext cx="4475132" cy="69474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Модель </a:t>
            </a:r>
            <a:r>
              <a:rPr lang="en-US" sz="2800" b="1" dirty="0"/>
              <a:t>Barnes et al. (2023)</a:t>
            </a:r>
            <a:endParaRPr lang="ru-RU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7A9156-8D7D-40F4-5F4F-44CDEBEBB8D1}"/>
              </a:ext>
            </a:extLst>
          </p:cNvPr>
          <p:cNvSpPr txBox="1"/>
          <p:nvPr/>
        </p:nvSpPr>
        <p:spPr>
          <a:xfrm>
            <a:off x="7065705" y="1536174"/>
            <a:ext cx="4475131" cy="37856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Эндоконтактовые зоны формируются начальным магматическим импульсом: ВЭЗ и НЭЗ – части единого внедрения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Избыток богатых </a:t>
            </a:r>
            <a:r>
              <a:rPr lang="en-US" sz="2000" dirty="0"/>
              <a:t>Cl </a:t>
            </a:r>
            <a:r>
              <a:rPr lang="ru-RU" sz="2000" dirty="0"/>
              <a:t>флюидов поступает из ассимилированных осадочных пород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Сульфидная жидкость подхватывается пузырями флюида: в ВЭЗ взаимодействие сульфида с флюидом наиболее интенсивно!!! </a:t>
            </a:r>
          </a:p>
        </p:txBody>
      </p:sp>
    </p:spTree>
    <p:extLst>
      <p:ext uri="{BB962C8B-B14F-4D97-AF65-F5344CB8AC3E}">
        <p14:creationId xmlns:p14="http://schemas.microsoft.com/office/powerpoint/2010/main" val="1127779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3E1B235-F5A0-29F5-605E-8D1066861662}"/>
              </a:ext>
            </a:extLst>
          </p:cNvPr>
          <p:cNvSpPr txBox="1"/>
          <p:nvPr/>
        </p:nvSpPr>
        <p:spPr>
          <a:xfrm>
            <a:off x="1225280" y="5591754"/>
            <a:ext cx="4472134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Pd </a:t>
            </a:r>
            <a:r>
              <a:rPr lang="ru-RU" sz="2000" b="1" dirty="0"/>
              <a:t>обогащает сульфид: чем меньше сульфида остается, тем выше скорость обогащения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E204BD-515B-C3A5-9C52-F8DDDE9EB4DA}"/>
              </a:ext>
            </a:extLst>
          </p:cNvPr>
          <p:cNvSpPr txBox="1"/>
          <p:nvPr/>
        </p:nvSpPr>
        <p:spPr>
          <a:xfrm>
            <a:off x="7519388" y="5521514"/>
            <a:ext cx="4132122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Cu </a:t>
            </a:r>
            <a:r>
              <a:rPr lang="ru-RU" sz="2000" b="1" dirty="0"/>
              <a:t>может как обогащать, так и обеднять сульфид в зависимости от </a:t>
            </a:r>
            <a:r>
              <a:rPr lang="en-US" sz="2000" b="1" dirty="0" err="1"/>
              <a:t>K</a:t>
            </a:r>
            <a:r>
              <a:rPr lang="en-US" sz="2000" b="1" baseline="-25000" dirty="0" err="1"/>
              <a:t>d</a:t>
            </a:r>
            <a:endParaRPr lang="ru-RU" sz="2000" b="1" baseline="-250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710F2B3-0987-B65D-EEEB-8E16630EE512}"/>
              </a:ext>
            </a:extLst>
          </p:cNvPr>
          <p:cNvSpPr txBox="1">
            <a:spLocks/>
          </p:cNvSpPr>
          <p:nvPr/>
        </p:nvSpPr>
        <p:spPr>
          <a:xfrm>
            <a:off x="740599" y="466906"/>
            <a:ext cx="11033089" cy="6143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Фракционирование </a:t>
            </a:r>
            <a:r>
              <a:rPr lang="en-US" sz="2800" b="1" dirty="0"/>
              <a:t>Cu, Pd </a:t>
            </a:r>
            <a:r>
              <a:rPr lang="ru-RU" sz="2800" b="1" dirty="0"/>
              <a:t>и </a:t>
            </a:r>
            <a:r>
              <a:rPr lang="en-US" sz="2800" b="1" dirty="0"/>
              <a:t>S </a:t>
            </a:r>
            <a:r>
              <a:rPr lang="ru-RU" sz="2800" b="1" dirty="0"/>
              <a:t>в открытой флюидонасыщенной системе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57F18C-AB94-93CE-979D-A1FF25A40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3" t="31666" b="33545"/>
          <a:stretch>
            <a:fillRect/>
          </a:stretch>
        </p:blipFill>
        <p:spPr>
          <a:xfrm>
            <a:off x="678531" y="1496410"/>
            <a:ext cx="5203893" cy="38651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9E7E15-F0A7-38D0-324E-DA786AAB6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7" t="66994"/>
          <a:stretch>
            <a:fillRect/>
          </a:stretch>
        </p:blipFill>
        <p:spPr>
          <a:xfrm>
            <a:off x="6529312" y="1589155"/>
            <a:ext cx="5122198" cy="37724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D4B2DE-BE61-D6F7-2E22-564EFD8C1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8" r="50358" b="33040"/>
          <a:stretch>
            <a:fillRect/>
          </a:stretch>
        </p:blipFill>
        <p:spPr>
          <a:xfrm>
            <a:off x="540490" y="1427700"/>
            <a:ext cx="5494185" cy="40953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0B2525-A507-4850-D270-D406F2FC6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81" r="48914"/>
          <a:stretch>
            <a:fillRect/>
          </a:stretch>
        </p:blipFill>
        <p:spPr>
          <a:xfrm>
            <a:off x="6407133" y="1496410"/>
            <a:ext cx="5366555" cy="38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79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5CE6FEA-9880-C358-4C98-844A249EA5A1}"/>
              </a:ext>
            </a:extLst>
          </p:cNvPr>
          <p:cNvSpPr txBox="1">
            <a:spLocks/>
          </p:cNvSpPr>
          <p:nvPr/>
        </p:nvSpPr>
        <p:spPr>
          <a:xfrm>
            <a:off x="1004835" y="380401"/>
            <a:ext cx="10470382" cy="6143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Флюид-опосредованный апгрейдинг сульфидов нижней эндоконтактовой зоны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571BBF-ADFF-E50B-4571-99E7CA836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46"/>
          <a:stretch>
            <a:fillRect/>
          </a:stretch>
        </p:blipFill>
        <p:spPr>
          <a:xfrm>
            <a:off x="473615" y="1769423"/>
            <a:ext cx="10877450" cy="387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83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0F26DC0-58A2-41D6-9321-47D98AF9D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006" y="84191"/>
            <a:ext cx="6115599" cy="63863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/>
              <a:t>Проблема малосульфидных руд ЭПГ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22A64D76-23D7-43E3-A38F-0917C28E842F}"/>
              </a:ext>
            </a:extLst>
          </p:cNvPr>
          <p:cNvSpPr txBox="1">
            <a:spLocks/>
          </p:cNvSpPr>
          <p:nvPr/>
        </p:nvSpPr>
        <p:spPr>
          <a:xfrm>
            <a:off x="601656" y="4578148"/>
            <a:ext cx="11303540" cy="21178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000" dirty="0"/>
              <a:t>Фракционирование сульфидной жидкости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000" dirty="0"/>
              <a:t>Сверхвысокое равновесное отношение силикатный расплав </a:t>
            </a:r>
            <a:r>
              <a:rPr lang="en-US" sz="2000" dirty="0"/>
              <a:t>/</a:t>
            </a:r>
            <a:r>
              <a:rPr lang="ru-RU" sz="2000" dirty="0"/>
              <a:t> сульфидный расплав (</a:t>
            </a:r>
            <a:r>
              <a:rPr lang="en-US" sz="2000" dirty="0"/>
              <a:t>R-factor)</a:t>
            </a:r>
            <a:r>
              <a:rPr lang="ru-RU" sz="2000" dirty="0"/>
              <a:t>: апгрейдинг сульфидов с частичным раст (</a:t>
            </a:r>
            <a:r>
              <a:rPr lang="en-US" sz="2000" dirty="0"/>
              <a:t>Mungall et al., 2020; Campbell et al., 1983; Kerr and Leitch, 2005) </a:t>
            </a:r>
            <a:endParaRPr lang="ru-RU" sz="20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000" dirty="0"/>
              <a:t>Десульфидизация</a:t>
            </a:r>
            <a:r>
              <a:rPr lang="en-US" sz="2000" dirty="0"/>
              <a:t> post solidus (Polovina, 2004)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000" dirty="0"/>
              <a:t>Флюидный перенос ЭПГ и фракционирование ЭПГ в системе флюид-силикатный расплав-сульфидный расплав (</a:t>
            </a:r>
            <a:r>
              <a:rPr lang="en-US" sz="2000" dirty="0"/>
              <a:t>Ballhaus and </a:t>
            </a:r>
            <a:r>
              <a:rPr lang="en-US" sz="2000" dirty="0" err="1"/>
              <a:t>Stumphl</a:t>
            </a:r>
            <a:r>
              <a:rPr lang="en-US" sz="2000" dirty="0"/>
              <a:t>, 1986; Boudreau and McCallum, 1992)</a:t>
            </a:r>
            <a:endParaRPr lang="ru-RU" sz="20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100" i="1" dirty="0"/>
              <a:t>Десульфидизация (</a:t>
            </a:r>
            <a:r>
              <a:rPr lang="en-US" sz="100" i="1" dirty="0"/>
              <a:t>Polovina, 2004; Gritsenko et al., 2022)</a:t>
            </a:r>
            <a:endParaRPr lang="ru-RU" sz="100" i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100" i="1" dirty="0"/>
              <a:t>вапвап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ru-RU" sz="1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6A20EF-BE16-EC83-0E30-D64142DC0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69" y="833360"/>
            <a:ext cx="6059906" cy="35494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5CCE2F-3597-FDFA-76CE-DA9400510117}"/>
              </a:ext>
            </a:extLst>
          </p:cNvPr>
          <p:cNvSpPr txBox="1"/>
          <p:nvPr/>
        </p:nvSpPr>
        <p:spPr>
          <a:xfrm>
            <a:off x="7481218" y="3539530"/>
            <a:ext cx="2796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Mungall et al., 2020</a:t>
            </a:r>
            <a:endParaRPr lang="ru-RU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220434-98F5-9DE2-F12A-C77858A8A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7" r="68685"/>
          <a:stretch>
            <a:fillRect/>
          </a:stretch>
        </p:blipFill>
        <p:spPr>
          <a:xfrm>
            <a:off x="1106620" y="783977"/>
            <a:ext cx="4150535" cy="3748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8D9860-ED0D-AC44-4F83-4F858E115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6" t="26596" b="59564"/>
          <a:stretch>
            <a:fillRect/>
          </a:stretch>
        </p:blipFill>
        <p:spPr>
          <a:xfrm>
            <a:off x="4021074" y="3305848"/>
            <a:ext cx="1733979" cy="68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65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773ED7-2034-25CC-CC07-93A524EAF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27" b="33940"/>
          <a:stretch>
            <a:fillRect/>
          </a:stretch>
        </p:blipFill>
        <p:spPr>
          <a:xfrm>
            <a:off x="290575" y="1684082"/>
            <a:ext cx="11087575" cy="402258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05916-4D7A-5953-ECBE-FD1559488290}"/>
              </a:ext>
            </a:extLst>
          </p:cNvPr>
          <p:cNvSpPr txBox="1">
            <a:spLocks/>
          </p:cNvSpPr>
          <p:nvPr/>
        </p:nvSpPr>
        <p:spPr>
          <a:xfrm>
            <a:off x="1004835" y="380401"/>
            <a:ext cx="10470382" cy="6143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Флюид-опосредованный апгрейдинг сульфидов нижней эндоконтактовой зоны</a:t>
            </a:r>
          </a:p>
        </p:txBody>
      </p:sp>
    </p:spTree>
    <p:extLst>
      <p:ext uri="{BB962C8B-B14F-4D97-AF65-F5344CB8AC3E}">
        <p14:creationId xmlns:p14="http://schemas.microsoft.com/office/powerpoint/2010/main" val="1969443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A0D4B9-2D6A-C2E5-C4A9-BE378ECE41EC}"/>
              </a:ext>
            </a:extLst>
          </p:cNvPr>
          <p:cNvSpPr txBox="1"/>
          <p:nvPr/>
        </p:nvSpPr>
        <p:spPr>
          <a:xfrm>
            <a:off x="2086281" y="5890294"/>
            <a:ext cx="77812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Дегазация объясняет противонаправленное поведение </a:t>
            </a:r>
            <a:r>
              <a:rPr lang="en-US" sz="2000" dirty="0"/>
              <a:t>Cu </a:t>
            </a:r>
            <a:r>
              <a:rPr lang="ru-RU" sz="2000" dirty="0"/>
              <a:t>и </a:t>
            </a:r>
            <a:r>
              <a:rPr lang="en-US" sz="2000" dirty="0"/>
              <a:t>Pd!</a:t>
            </a:r>
            <a:endParaRPr lang="ru-R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4C767A-D1ED-96C9-9FFB-E77DF9DD3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18"/>
          <a:stretch>
            <a:fillRect/>
          </a:stretch>
        </p:blipFill>
        <p:spPr>
          <a:xfrm>
            <a:off x="659511" y="1423553"/>
            <a:ext cx="10703035" cy="38654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88A1EB-8642-2AB6-37C8-855F67BC0BA8}"/>
              </a:ext>
            </a:extLst>
          </p:cNvPr>
          <p:cNvSpPr txBox="1">
            <a:spLocks/>
          </p:cNvSpPr>
          <p:nvPr/>
        </p:nvSpPr>
        <p:spPr>
          <a:xfrm>
            <a:off x="1004835" y="380401"/>
            <a:ext cx="10470382" cy="6143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Флюид-опосредованный апгрейдинг сульфидов нижней эндоконтактовой зоны</a:t>
            </a:r>
          </a:p>
        </p:txBody>
      </p:sp>
    </p:spTree>
    <p:extLst>
      <p:ext uri="{BB962C8B-B14F-4D97-AF65-F5344CB8AC3E}">
        <p14:creationId xmlns:p14="http://schemas.microsoft.com/office/powerpoint/2010/main" val="1766185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8B6733C-5244-1425-F0E4-DDA4A88344A5}"/>
              </a:ext>
            </a:extLst>
          </p:cNvPr>
          <p:cNvSpPr txBox="1">
            <a:spLocks/>
          </p:cNvSpPr>
          <p:nvPr/>
        </p:nvSpPr>
        <p:spPr>
          <a:xfrm>
            <a:off x="1818184" y="272138"/>
            <a:ext cx="9506308" cy="6143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Посткумулусное обогащение: аналог «метасоматической зональности» </a:t>
            </a:r>
          </a:p>
        </p:txBody>
      </p:sp>
      <p:pic>
        <p:nvPicPr>
          <p:cNvPr id="5" name="Content Placeholder 4" descr="A collage of graphs showing different colored dots&#10;&#10;AI-generated content may be incorrect.">
            <a:extLst>
              <a:ext uri="{FF2B5EF4-FFF2-40B4-BE49-F238E27FC236}">
                <a16:creationId xmlns:a16="http://schemas.microsoft.com/office/drawing/2014/main" id="{3B1B525E-D262-AC42-0A62-2E7B23E35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70008"/>
          <a:stretch>
            <a:fillRect/>
          </a:stretch>
        </p:blipFill>
        <p:spPr>
          <a:xfrm>
            <a:off x="19571" y="1394181"/>
            <a:ext cx="5338696" cy="3814843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8C335B3-E011-EBAA-9643-C9C420A1E0FD}"/>
              </a:ext>
            </a:extLst>
          </p:cNvPr>
          <p:cNvSpPr/>
          <p:nvPr/>
        </p:nvSpPr>
        <p:spPr>
          <a:xfrm>
            <a:off x="792257" y="1299344"/>
            <a:ext cx="3793325" cy="18654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4EF15C-63EE-298D-8798-80DB29C7AB1B}"/>
              </a:ext>
            </a:extLst>
          </p:cNvPr>
          <p:cNvGrpSpPr/>
          <p:nvPr/>
        </p:nvGrpSpPr>
        <p:grpSpPr>
          <a:xfrm>
            <a:off x="5391968" y="1126176"/>
            <a:ext cx="3432526" cy="4348909"/>
            <a:chOff x="5391968" y="1126176"/>
            <a:chExt cx="3432526" cy="4348909"/>
          </a:xfrm>
        </p:grpSpPr>
        <p:pic>
          <p:nvPicPr>
            <p:cNvPr id="7" name="Content Placeholder 4" descr="A close-up of a diagram&#10;&#10;AI-generated content may be incorrect.">
              <a:extLst>
                <a:ext uri="{FF2B5EF4-FFF2-40B4-BE49-F238E27FC236}">
                  <a16:creationId xmlns:a16="http://schemas.microsoft.com/office/drawing/2014/main" id="{5D9CD2F3-ECC1-40A1-9FC8-2D204E48D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22" t="67837"/>
            <a:stretch>
              <a:fillRect/>
            </a:stretch>
          </p:blipFill>
          <p:spPr>
            <a:xfrm>
              <a:off x="5391968" y="1126176"/>
              <a:ext cx="3041078" cy="434890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63A7B24-1041-1CDE-FC92-50A12C728F78}"/>
                </a:ext>
              </a:extLst>
            </p:cNvPr>
            <p:cNvSpPr txBox="1"/>
            <p:nvPr/>
          </p:nvSpPr>
          <p:spPr>
            <a:xfrm>
              <a:off x="6672105" y="3737987"/>
              <a:ext cx="958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Pd</a:t>
              </a:r>
              <a:r>
                <a:rPr lang="en-US" dirty="0"/>
                <a:t> </a:t>
              </a:r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Cu</a:t>
              </a:r>
              <a:r>
                <a:rPr lang="en-US" dirty="0"/>
                <a:t> </a:t>
              </a:r>
              <a:r>
                <a:rPr lang="en-US" dirty="0">
                  <a:solidFill>
                    <a:srgbClr val="FFC000"/>
                  </a:solidFill>
                </a:rPr>
                <a:t>S</a:t>
              </a:r>
              <a:endParaRPr lang="ru-RU" dirty="0">
                <a:solidFill>
                  <a:srgbClr val="FFC00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4268DFB-43A0-C4A3-385A-A20B908DE7FB}"/>
                </a:ext>
              </a:extLst>
            </p:cNvPr>
            <p:cNvSpPr/>
            <p:nvPr/>
          </p:nvSpPr>
          <p:spPr>
            <a:xfrm>
              <a:off x="5434506" y="4189751"/>
              <a:ext cx="1550696" cy="57521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C2413ED-C61A-8632-33BA-A1A2C483FA47}"/>
                </a:ext>
              </a:extLst>
            </p:cNvPr>
            <p:cNvSpPr/>
            <p:nvPr/>
          </p:nvSpPr>
          <p:spPr>
            <a:xfrm>
              <a:off x="7273798" y="3725107"/>
              <a:ext cx="1550696" cy="57521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9506EFC-1B04-6FE6-052B-CA7353256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"/>
          <a:stretch>
            <a:fillRect/>
          </a:stretch>
        </p:blipFill>
        <p:spPr>
          <a:xfrm>
            <a:off x="9159576" y="1126176"/>
            <a:ext cx="2310600" cy="39417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C183AC-3765-6995-BE09-8AB0543439EA}"/>
              </a:ext>
            </a:extLst>
          </p:cNvPr>
          <p:cNvSpPr txBox="1"/>
          <p:nvPr/>
        </p:nvSpPr>
        <p:spPr>
          <a:xfrm>
            <a:off x="557110" y="5475085"/>
            <a:ext cx="4108328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В ряде случаев МС-горизонт более обогащен ЭПГ, чем вкрапленные руды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579774-C08E-425E-5B68-641BB60B448B}"/>
              </a:ext>
            </a:extLst>
          </p:cNvPr>
          <p:cNvSpPr txBox="1"/>
          <p:nvPr/>
        </p:nvSpPr>
        <p:spPr>
          <a:xfrm>
            <a:off x="4913172" y="5651136"/>
            <a:ext cx="3663588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Выраженный пик ЭПГ на базальном</a:t>
            </a:r>
          </a:p>
          <a:p>
            <a:r>
              <a:rPr lang="ru-RU" sz="2000" dirty="0"/>
              <a:t>уровне МС-горизонта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085422-A988-8A93-8CD2-3B1985B8D39C}"/>
              </a:ext>
            </a:extLst>
          </p:cNvPr>
          <p:cNvSpPr txBox="1"/>
          <p:nvPr/>
        </p:nvSpPr>
        <p:spPr>
          <a:xfrm>
            <a:off x="8824494" y="5167308"/>
            <a:ext cx="3258867" cy="1631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В модели </a:t>
            </a:r>
            <a:r>
              <a:rPr lang="en-US" sz="2000" dirty="0" err="1"/>
              <a:t>A.Boudreau</a:t>
            </a:r>
            <a:r>
              <a:rPr lang="en-US" sz="2000" dirty="0"/>
              <a:t> </a:t>
            </a:r>
            <a:r>
              <a:rPr lang="ru-RU" sz="2000" dirty="0"/>
              <a:t>фронт насыщения флюида по </a:t>
            </a:r>
            <a:r>
              <a:rPr lang="en-US" sz="2000" dirty="0"/>
              <a:t>S </a:t>
            </a:r>
            <a:r>
              <a:rPr lang="ru-RU" sz="2000" dirty="0"/>
              <a:t>«концентрирует все ЭПГ из дегазировавшей толщи» </a:t>
            </a:r>
          </a:p>
        </p:txBody>
      </p:sp>
    </p:spTree>
    <p:extLst>
      <p:ext uri="{BB962C8B-B14F-4D97-AF65-F5344CB8AC3E}">
        <p14:creationId xmlns:p14="http://schemas.microsoft.com/office/powerpoint/2010/main" val="377876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lage of graphs showing different colored dots&#10;&#10;AI-generated content may be incorrect.">
            <a:extLst>
              <a:ext uri="{FF2B5EF4-FFF2-40B4-BE49-F238E27FC236}">
                <a16:creationId xmlns:a16="http://schemas.microsoft.com/office/drawing/2014/main" id="{A08C9F11-E875-EAC1-3D40-3CFD9F09F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41" b="70008"/>
          <a:stretch>
            <a:fillRect/>
          </a:stretch>
        </p:blipFill>
        <p:spPr>
          <a:xfrm>
            <a:off x="160774" y="1400250"/>
            <a:ext cx="5730415" cy="4057499"/>
          </a:xfrm>
        </p:spPr>
      </p:pic>
      <p:pic>
        <p:nvPicPr>
          <p:cNvPr id="6" name="Content Placeholder 4" descr="A collage of graphs showing different sizes of red and blue dots&#10;&#10;AI-generated content may be incorrect.">
            <a:extLst>
              <a:ext uri="{FF2B5EF4-FFF2-40B4-BE49-F238E27FC236}">
                <a16:creationId xmlns:a16="http://schemas.microsoft.com/office/drawing/2014/main" id="{5D269BFB-7143-0538-BEF3-FD49D41B0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7" r="49210" b="40355"/>
          <a:stretch>
            <a:fillRect/>
          </a:stretch>
        </p:blipFill>
        <p:spPr>
          <a:xfrm>
            <a:off x="6005565" y="1400250"/>
            <a:ext cx="5541190" cy="39065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D0ED98-B8F2-5428-6A3B-8ABE8FA739AD}"/>
              </a:ext>
            </a:extLst>
          </p:cNvPr>
          <p:cNvSpPr txBox="1"/>
          <p:nvPr/>
        </p:nvSpPr>
        <p:spPr>
          <a:xfrm>
            <a:off x="557109" y="5475085"/>
            <a:ext cx="11289898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Тренды вторичного обогащения (</a:t>
            </a:r>
            <a:r>
              <a:rPr lang="en-US" sz="2000" dirty="0"/>
              <a:t>upgrading) </a:t>
            </a:r>
            <a:r>
              <a:rPr lang="ru-RU" sz="2000" dirty="0"/>
              <a:t>расчитаны исходя из предположения, что </a:t>
            </a:r>
            <a:r>
              <a:rPr lang="ru-RU" sz="2000" dirty="0">
                <a:solidFill>
                  <a:srgbClr val="FF0000"/>
                </a:solidFill>
              </a:rPr>
              <a:t>сульфидный расплав фронта насыщения стремится придти в равновесие с флюидом, ранее уравновесившимся с «последней каплей сульфида».  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0090A-563C-C34C-B71D-3F8859A76666}"/>
              </a:ext>
            </a:extLst>
          </p:cNvPr>
          <p:cNvSpPr txBox="1">
            <a:spLocks/>
          </p:cNvSpPr>
          <p:nvPr/>
        </p:nvSpPr>
        <p:spPr>
          <a:xfrm>
            <a:off x="1546878" y="367252"/>
            <a:ext cx="9506308" cy="6143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Посткумулусное обогащение: аналог «метасоматической зональности» </a:t>
            </a:r>
          </a:p>
        </p:txBody>
      </p:sp>
    </p:spTree>
    <p:extLst>
      <p:ext uri="{BB962C8B-B14F-4D97-AF65-F5344CB8AC3E}">
        <p14:creationId xmlns:p14="http://schemas.microsoft.com/office/powerpoint/2010/main" val="358361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214C27-6D96-81A0-964F-F16D19D44E03}"/>
              </a:ext>
            </a:extLst>
          </p:cNvPr>
          <p:cNvSpPr txBox="1"/>
          <p:nvPr/>
        </p:nvSpPr>
        <p:spPr>
          <a:xfrm>
            <a:off x="526964" y="1345213"/>
            <a:ext cx="11289898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Из нескольких основных моделей образования малосульфидного оруденения специфику МС-горизонта интрузии Норильск-1 </a:t>
            </a:r>
            <a:r>
              <a:rPr lang="ru-RU" sz="2000" b="1" dirty="0"/>
              <a:t>по </a:t>
            </a:r>
            <a:r>
              <a:rPr lang="en-US" sz="2000" b="1" dirty="0"/>
              <a:t>Pd-Cu-S </a:t>
            </a:r>
            <a:r>
              <a:rPr lang="ru-RU" sz="2000" b="1" dirty="0"/>
              <a:t>систематике </a:t>
            </a:r>
            <a:r>
              <a:rPr lang="ru-RU" sz="2000" dirty="0"/>
              <a:t>объясняет </a:t>
            </a:r>
            <a:r>
              <a:rPr lang="ru-RU" sz="2000" b="1" dirty="0">
                <a:solidFill>
                  <a:srgbClr val="FF0000"/>
                </a:solidFill>
              </a:rPr>
              <a:t>лишь модель взаимодействия сульфидной жидкости с флюидом, богатым </a:t>
            </a:r>
            <a:r>
              <a:rPr lang="en-US" sz="2000" b="1" dirty="0">
                <a:solidFill>
                  <a:srgbClr val="FF0000"/>
                </a:solidFill>
              </a:rPr>
              <a:t>Cl </a:t>
            </a:r>
            <a:r>
              <a:rPr lang="ru-RU" sz="2000" b="1" dirty="0">
                <a:solidFill>
                  <a:srgbClr val="FF0000"/>
                </a:solidFill>
              </a:rPr>
              <a:t>и </a:t>
            </a:r>
            <a:r>
              <a:rPr lang="en-US" sz="2000" b="1" dirty="0">
                <a:solidFill>
                  <a:srgbClr val="FF0000"/>
                </a:solidFill>
              </a:rPr>
              <a:t>S</a:t>
            </a:r>
            <a:r>
              <a:rPr lang="ru-RU" sz="2000" b="1" dirty="0">
                <a:solidFill>
                  <a:srgbClr val="FF0000"/>
                </a:solidFill>
              </a:rPr>
              <a:t>. </a:t>
            </a:r>
            <a:r>
              <a:rPr lang="ru-RU" sz="2000" strike="sngStrike" dirty="0"/>
              <a:t>Либо МС-горизонт является отдельным образованием, абсолютно не связанным с остальной частью интрузии.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8271DAD-E324-8FD7-FFB7-2D62263AC113}"/>
              </a:ext>
            </a:extLst>
          </p:cNvPr>
          <p:cNvSpPr txBox="1">
            <a:spLocks/>
          </p:cNvSpPr>
          <p:nvPr/>
        </p:nvSpPr>
        <p:spPr>
          <a:xfrm>
            <a:off x="3225929" y="282186"/>
            <a:ext cx="5891967" cy="6143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Какой вывод из этой арифметики?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486D11-2009-7594-F5AA-60782E2A39FF}"/>
              </a:ext>
            </a:extLst>
          </p:cNvPr>
          <p:cNvSpPr txBox="1"/>
          <p:nvPr/>
        </p:nvSpPr>
        <p:spPr>
          <a:xfrm>
            <a:off x="526964" y="2858755"/>
            <a:ext cx="11289898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Согласно обзору </a:t>
            </a:r>
            <a:r>
              <a:rPr lang="en-US" sz="2000" dirty="0"/>
              <a:t>Mungall et al. (2020)</a:t>
            </a:r>
            <a:r>
              <a:rPr lang="ru-RU" sz="2000" dirty="0"/>
              <a:t>, МС-горизонт интрузии Норильск-1 – единственный пример МС-оруденения, который не может быть объяснен фракционированием ЭПГ и </a:t>
            </a:r>
            <a:r>
              <a:rPr lang="en-US" sz="2000" dirty="0"/>
              <a:t>Cu </a:t>
            </a:r>
            <a:r>
              <a:rPr lang="ru-RU" sz="2000" dirty="0"/>
              <a:t>в системе силикатный расплав – сульфидный расплав.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3885B0-BE2B-1376-E42F-2B4D2DBDE733}"/>
              </a:ext>
            </a:extLst>
          </p:cNvPr>
          <p:cNvGrpSpPr/>
          <p:nvPr/>
        </p:nvGrpSpPr>
        <p:grpSpPr>
          <a:xfrm>
            <a:off x="3995711" y="4189347"/>
            <a:ext cx="4200577" cy="2548835"/>
            <a:chOff x="3995711" y="4189347"/>
            <a:chExt cx="4200577" cy="2548835"/>
          </a:xfrm>
        </p:grpSpPr>
        <p:pic>
          <p:nvPicPr>
            <p:cNvPr id="10" name="Picture 9" descr="A collage of train tracks&#10;&#10;AI-generated content may be incorrect.">
              <a:extLst>
                <a:ext uri="{FF2B5EF4-FFF2-40B4-BE49-F238E27FC236}">
                  <a16:creationId xmlns:a16="http://schemas.microsoft.com/office/drawing/2014/main" id="{466DC997-85B2-4FB9-C3B9-2ACA826D5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51"/>
            <a:stretch>
              <a:fillRect/>
            </a:stretch>
          </p:blipFill>
          <p:spPr>
            <a:xfrm>
              <a:off x="3995711" y="4189347"/>
              <a:ext cx="4200577" cy="254883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54D0D9-E95E-B56F-1AE0-00B3488DA31B}"/>
                </a:ext>
              </a:extLst>
            </p:cNvPr>
            <p:cNvSpPr txBox="1"/>
            <p:nvPr/>
          </p:nvSpPr>
          <p:spPr>
            <a:xfrm>
              <a:off x="4290646" y="6206482"/>
              <a:ext cx="15670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MATH MODEL</a:t>
              </a:r>
              <a:endParaRPr lang="ru-RU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B9B660-25E2-ACBF-4757-43BBA8D17CAE}"/>
                </a:ext>
              </a:extLst>
            </p:cNvPr>
            <p:cNvSpPr txBox="1"/>
            <p:nvPr/>
          </p:nvSpPr>
          <p:spPr>
            <a:xfrm>
              <a:off x="6702250" y="6206482"/>
              <a:ext cx="100925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NATURE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39453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9F0673F-7343-DC87-C1D0-25B89816BBA7}"/>
              </a:ext>
            </a:extLst>
          </p:cNvPr>
          <p:cNvSpPr txBox="1">
            <a:spLocks/>
          </p:cNvSpPr>
          <p:nvPr/>
        </p:nvSpPr>
        <p:spPr>
          <a:xfrm>
            <a:off x="1501392" y="241993"/>
            <a:ext cx="9535615" cy="6143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Вещественные признаки участия флюидов в образовании МС-горизонта</a:t>
            </a:r>
          </a:p>
        </p:txBody>
      </p:sp>
      <p:pic>
        <p:nvPicPr>
          <p:cNvPr id="7" name="Picture 6" descr="A collage of images of a variety of colors&#10;&#10;AI-generated content may be incorrect.">
            <a:extLst>
              <a:ext uri="{FF2B5EF4-FFF2-40B4-BE49-F238E27FC236}">
                <a16:creationId xmlns:a16="http://schemas.microsoft.com/office/drawing/2014/main" id="{B9D67250-DC6B-50E9-9D1C-F96D36359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199" y="1042304"/>
            <a:ext cx="5059127" cy="3372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595841-8580-83BF-FC38-29B20012E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07" y="1042304"/>
            <a:ext cx="5142765" cy="5114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8C8AF6-8078-A049-6CD0-5025AAD4EB23}"/>
              </a:ext>
            </a:extLst>
          </p:cNvPr>
          <p:cNvSpPr txBox="1"/>
          <p:nvPr/>
        </p:nvSpPr>
        <p:spPr>
          <a:xfrm>
            <a:off x="507907" y="6215897"/>
            <a:ext cx="3001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Schoneveld</a:t>
            </a:r>
            <a:r>
              <a:rPr lang="en-US" sz="2000" dirty="0"/>
              <a:t> et al. (202</a:t>
            </a:r>
            <a:r>
              <a:rPr lang="ru-RU" sz="2000" dirty="0"/>
              <a:t>0</a:t>
            </a:r>
            <a:r>
              <a:rPr lang="en-US" sz="2000" dirty="0"/>
              <a:t>)</a:t>
            </a:r>
            <a:endParaRPr lang="ru-RU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876A68-1A24-2966-3075-D2CF20EE11A1}"/>
              </a:ext>
            </a:extLst>
          </p:cNvPr>
          <p:cNvSpPr txBox="1"/>
          <p:nvPr/>
        </p:nvSpPr>
        <p:spPr>
          <a:xfrm>
            <a:off x="5987968" y="4632175"/>
            <a:ext cx="5696125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/>
              <a:t>Рябов В.В. и Золотухин В.А. и, частично Дистлер и др. (1994) и Служеникин и др., (2000)  предлагали флюидный механизм образования МС-горизонта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/>
              <a:t>Данные Спиридонова Э.М. подтверждают участие флюидов в формировании МПГ-сульфидного орудненения в интрузии в целом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err="1"/>
              <a:t>Schoneveld</a:t>
            </a:r>
            <a:r>
              <a:rPr lang="en-US" sz="1400" dirty="0"/>
              <a:t> et al. (2020) </a:t>
            </a:r>
            <a:r>
              <a:rPr lang="ru-RU" sz="1400" dirty="0"/>
              <a:t>и </a:t>
            </a:r>
            <a:r>
              <a:rPr lang="en-US" sz="1400" dirty="0"/>
              <a:t>Gritsenko et al. (2023) </a:t>
            </a:r>
            <a:r>
              <a:rPr lang="ru-RU" sz="1400" dirty="0"/>
              <a:t>упоминали дегазацию как фактор повышения ЭПГ</a:t>
            </a:r>
            <a:r>
              <a:rPr lang="en-US" sz="1400" dirty="0"/>
              <a:t>/S </a:t>
            </a:r>
            <a:r>
              <a:rPr lang="ru-RU" sz="1400" dirty="0"/>
              <a:t>отношения 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8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A7D71D8-D084-41F8-7A38-0C9AF036164E}"/>
              </a:ext>
            </a:extLst>
          </p:cNvPr>
          <p:cNvSpPr txBox="1">
            <a:spLocks/>
          </p:cNvSpPr>
          <p:nvPr/>
        </p:nvSpPr>
        <p:spPr>
          <a:xfrm>
            <a:off x="4158884" y="310060"/>
            <a:ext cx="3552686" cy="6143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Генетическая схема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457574-6AE0-EFBA-9E14-33E925483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35"/>
          <a:stretch>
            <a:fillRect/>
          </a:stretch>
        </p:blipFill>
        <p:spPr>
          <a:xfrm>
            <a:off x="577961" y="1071267"/>
            <a:ext cx="10714532" cy="37379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72F0931-6D12-BBA6-5421-1C4D3C6F33DC}"/>
              </a:ext>
            </a:extLst>
          </p:cNvPr>
          <p:cNvSpPr txBox="1"/>
          <p:nvPr/>
        </p:nvSpPr>
        <p:spPr>
          <a:xfrm>
            <a:off x="399875" y="5161764"/>
            <a:ext cx="5696125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Ранние этапы внедрения: активная ассимиляция, максимумы по сульфидам в нижней части (гравитация) и в верхней части (флотация вместе с хромитом на пузырьках флюида) (</a:t>
            </a:r>
            <a:r>
              <a:rPr lang="en-US" sz="1600" dirty="0" err="1"/>
              <a:t>Schoneveld</a:t>
            </a:r>
            <a:r>
              <a:rPr lang="en-US" sz="1600" dirty="0"/>
              <a:t> et al., 2020; Chayka et al., 2023)</a:t>
            </a:r>
            <a:r>
              <a:rPr lang="ru-RU" sz="1600" dirty="0"/>
              <a:t>. В верхней части при избытке флюида сульфидная жидкость активно дегазирует с повышением </a:t>
            </a:r>
            <a:r>
              <a:rPr lang="en-US" sz="1600" dirty="0"/>
              <a:t>Pd/S </a:t>
            </a:r>
            <a:r>
              <a:rPr lang="ru-RU" sz="1600" dirty="0"/>
              <a:t>отношения.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BAEFBF-5558-F4A2-2E6B-1E5C30B58A18}"/>
              </a:ext>
            </a:extLst>
          </p:cNvPr>
          <p:cNvSpPr txBox="1"/>
          <p:nvPr/>
        </p:nvSpPr>
        <p:spPr>
          <a:xfrm>
            <a:off x="6368596" y="5161764"/>
            <a:ext cx="5696125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Поздние этапы и околосолидусная стадия: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/>
              <a:t>Образование бессульфидной толщи под МС-горизонтом за счет внедрения основной зоны интрузии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/>
              <a:t>Продолжающаяся дегазация приводит к формированию </a:t>
            </a:r>
            <a:r>
              <a:rPr lang="en-US" sz="1600" dirty="0"/>
              <a:t>Pd-</a:t>
            </a:r>
            <a:r>
              <a:rPr lang="ru-RU" sz="1600" dirty="0"/>
              <a:t>фронта в базальной части МС-горизонта по модели </a:t>
            </a:r>
            <a:r>
              <a:rPr lang="en-US" sz="1600" dirty="0"/>
              <a:t>Boudreau and McCallum (1992)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1462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2CEBF8D-9E62-AEF5-7BD9-2D68034E90B5}"/>
              </a:ext>
            </a:extLst>
          </p:cNvPr>
          <p:cNvSpPr txBox="1">
            <a:spLocks/>
          </p:cNvSpPr>
          <p:nvPr/>
        </p:nvSpPr>
        <p:spPr>
          <a:xfrm>
            <a:off x="1436915" y="300012"/>
            <a:ext cx="9777046" cy="6143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Применимость к МС-рудам других месторождений норильского типа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FF316C-02E0-71A6-1EDF-F90F18C18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329" b="66702"/>
          <a:stretch>
            <a:fillRect/>
          </a:stretch>
        </p:blipFill>
        <p:spPr>
          <a:xfrm>
            <a:off x="2078971" y="1216812"/>
            <a:ext cx="7661705" cy="2692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D9F7C2-DD83-93CC-D538-A05A8C97A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0"/>
          <a:stretch>
            <a:fillRect/>
          </a:stretch>
        </p:blipFill>
        <p:spPr>
          <a:xfrm>
            <a:off x="2078971" y="4083499"/>
            <a:ext cx="7661705" cy="2680983"/>
          </a:xfrm>
          <a:prstGeom prst="rect">
            <a:avLst/>
          </a:prstGeom>
        </p:spPr>
      </p:pic>
      <p:pic>
        <p:nvPicPr>
          <p:cNvPr id="3" name="Picture 2" descr="A collage of graphs and diagrams&#10;&#10;AI-generated content may be incorrect.">
            <a:extLst>
              <a:ext uri="{FF2B5EF4-FFF2-40B4-BE49-F238E27FC236}">
                <a16:creationId xmlns:a16="http://schemas.microsoft.com/office/drawing/2014/main" id="{7F2031AE-1874-81DA-568A-795A12EB6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9" t="46853" r="53459" b="40118"/>
          <a:stretch>
            <a:fillRect/>
          </a:stretch>
        </p:blipFill>
        <p:spPr>
          <a:xfrm>
            <a:off x="7821729" y="1091431"/>
            <a:ext cx="2002718" cy="129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02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5ACF620-BD87-181A-C1F0-F69274B61675}"/>
              </a:ext>
            </a:extLst>
          </p:cNvPr>
          <p:cNvSpPr txBox="1">
            <a:spLocks/>
          </p:cNvSpPr>
          <p:nvPr/>
        </p:nvSpPr>
        <p:spPr>
          <a:xfrm>
            <a:off x="4863403" y="269867"/>
            <a:ext cx="2280975" cy="6143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Заключение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776F2B-32EA-8156-496D-9EC71D21D7F2}"/>
              </a:ext>
            </a:extLst>
          </p:cNvPr>
          <p:cNvSpPr txBox="1"/>
          <p:nvPr/>
        </p:nvSpPr>
        <p:spPr>
          <a:xfrm>
            <a:off x="451051" y="1655076"/>
            <a:ext cx="11289898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Для МС-руд месторождений норильского типа модель перераспределения халькофильных элементов между сульфидной жидкостью и флюидом</a:t>
            </a:r>
            <a:r>
              <a:rPr lang="en-US" sz="2000" dirty="0"/>
              <a:t> </a:t>
            </a:r>
            <a:r>
              <a:rPr lang="ru-RU" sz="2000" dirty="0"/>
              <a:t>является наиболее непротиворечивой </a:t>
            </a:r>
            <a:r>
              <a:rPr lang="ru-RU" sz="2000" i="1" dirty="0"/>
              <a:t>из тех, которые можно проверить методами математического моделирования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30F6E6-D450-1EFC-7DDC-8737A0287BDB}"/>
              </a:ext>
            </a:extLst>
          </p:cNvPr>
          <p:cNvSpPr txBox="1"/>
          <p:nvPr/>
        </p:nvSpPr>
        <p:spPr>
          <a:xfrm>
            <a:off x="451051" y="3075057"/>
            <a:ext cx="11289898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Предложенная модель согласуется с геологией, минералогией и геохимической спецификой МС-горизонта и интрузий норильского типа, в целом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66BBFB-4B73-DF87-ABBC-B7C89733D8F2}"/>
              </a:ext>
            </a:extLst>
          </p:cNvPr>
          <p:cNvSpPr txBox="1"/>
          <p:nvPr/>
        </p:nvSpPr>
        <p:spPr>
          <a:xfrm>
            <a:off x="358941" y="4187261"/>
            <a:ext cx="11289898" cy="1631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Рассмотренный случай демонстрирует, что несмотря на то, что бОльшая часть малосульфидных руд ЭПГ мира объясняется классическими моделями типа «силикат-сульфид-металлы», </a:t>
            </a:r>
            <a:r>
              <a:rPr lang="ru-RU" sz="2000" b="1" dirty="0"/>
              <a:t>ключевую роль флюидного транспорта на магматическом и ранне-гидротермальном этапе в формировании таких месторождений принципиально нельзя исключать.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49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8F309F9B-4991-459D-8FEB-12EBCA55C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12" y="150100"/>
            <a:ext cx="3938648" cy="5761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sz="2800" b="1" dirty="0"/>
              <a:t>Содержание доклада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020A3-8569-5013-305E-07EB358FC4E2}"/>
              </a:ext>
            </a:extLst>
          </p:cNvPr>
          <p:cNvSpPr txBox="1">
            <a:spLocks/>
          </p:cNvSpPr>
          <p:nvPr/>
        </p:nvSpPr>
        <p:spPr>
          <a:xfrm>
            <a:off x="555990" y="1041785"/>
            <a:ext cx="11303540" cy="25751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dirty="0"/>
              <a:t>Характеристика малосульфидного горизонта интрузии Норильск-1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b="1" dirty="0"/>
              <a:t>Тестирование гипотез, не предполагающих участие флюида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b="1" dirty="0"/>
              <a:t>Моделирование дегазации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b="1" dirty="0"/>
              <a:t>Моделирование вторичного флюидного обогащения сульфидной жидкости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dirty="0"/>
              <a:t>Генетическая схема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dirty="0"/>
              <a:t>Применимость предложенной схемы к другим интрузиям норильского типа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100" i="1" dirty="0"/>
              <a:t>Десульфидизация (</a:t>
            </a:r>
            <a:r>
              <a:rPr lang="en-US" sz="100" i="1" dirty="0"/>
              <a:t>Polovina, 2004; Gritsenko et al., 2022)</a:t>
            </a:r>
            <a:endParaRPr lang="ru-RU" sz="100" i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100" i="1" dirty="0"/>
              <a:t>вапвап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ru-RU" sz="100" i="1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D65522D-2D75-AA30-34CB-4114C00CB867}"/>
              </a:ext>
            </a:extLst>
          </p:cNvPr>
          <p:cNvSpPr txBox="1">
            <a:spLocks/>
          </p:cNvSpPr>
          <p:nvPr/>
        </p:nvSpPr>
        <p:spPr>
          <a:xfrm>
            <a:off x="4108072" y="3834995"/>
            <a:ext cx="3613528" cy="5761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Почему Норильск-1?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F4C96AF-8C59-6EC5-785F-F8E7EEEF397C}"/>
              </a:ext>
            </a:extLst>
          </p:cNvPr>
          <p:cNvSpPr txBox="1">
            <a:spLocks/>
          </p:cNvSpPr>
          <p:nvPr/>
        </p:nvSpPr>
        <p:spPr>
          <a:xfrm>
            <a:off x="444230" y="4648201"/>
            <a:ext cx="11303540" cy="20596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dirty="0"/>
              <a:t>Оценочные работы на малосульфидное оруденение в 2003-2006 гг, большое количество фондовых данных и производственной аналитики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dirty="0"/>
              <a:t>Большой объем керна для детального опробования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dirty="0"/>
              <a:t>Фактический материал: </a:t>
            </a:r>
            <a:r>
              <a:rPr lang="ru-RU" sz="2400" b="1" dirty="0"/>
              <a:t>100 образцов по 6 скважинам и карьерной выработке  </a:t>
            </a:r>
            <a:r>
              <a:rPr lang="ru-RU" sz="2400" dirty="0"/>
              <a:t>+ данные производственной аналитики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100" i="1" dirty="0"/>
              <a:t>Десульфидизация (</a:t>
            </a:r>
            <a:r>
              <a:rPr lang="en-US" sz="100" i="1" dirty="0"/>
              <a:t>Polovina, 2004; Gritsenko et al., 2022)</a:t>
            </a:r>
            <a:endParaRPr lang="ru-RU" sz="100" i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100" i="1" dirty="0"/>
              <a:t>вапвап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ru-RU" sz="100" i="1" dirty="0"/>
          </a:p>
        </p:txBody>
      </p:sp>
    </p:spTree>
    <p:extLst>
      <p:ext uri="{BB962C8B-B14F-4D97-AF65-F5344CB8AC3E}">
        <p14:creationId xmlns:p14="http://schemas.microsoft.com/office/powerpoint/2010/main" val="338270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EADBDFA-B8E3-18FB-46A9-634B5F336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0" y="252990"/>
            <a:ext cx="5069840" cy="57610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ru-RU" sz="2800" b="1" dirty="0"/>
              <a:t>Строение интрузии Норильск-1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1E97F9F-DCC9-0B35-0462-2ADAD369EF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70"/>
          <a:stretch>
            <a:fillRect/>
          </a:stretch>
        </p:blipFill>
        <p:spPr>
          <a:xfrm>
            <a:off x="445986" y="1152385"/>
            <a:ext cx="11746014" cy="417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88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7420558-76BF-F509-FB0E-5BB7D57EE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17" r="32800" b="16610"/>
          <a:stretch>
            <a:fillRect/>
          </a:stretch>
        </p:blipFill>
        <p:spPr>
          <a:xfrm>
            <a:off x="160820" y="399074"/>
            <a:ext cx="6631814" cy="6059851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F7ECE81-904D-A9E9-8037-08FB8BE09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459" y="202190"/>
            <a:ext cx="4690043" cy="134213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ru-RU" sz="2800" b="1" dirty="0"/>
              <a:t>Строение интрузии Норильск-1 и распределение </a:t>
            </a:r>
            <a:r>
              <a:rPr lang="en-US" sz="2800" b="1" dirty="0"/>
              <a:t>Pd, Cu, S </a:t>
            </a:r>
            <a:r>
              <a:rPr lang="ru-RU" sz="2800" b="1" dirty="0"/>
              <a:t>в МС-горизонте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4EA7AB-254B-4AAC-D032-6E32CFFE8843}"/>
              </a:ext>
            </a:extLst>
          </p:cNvPr>
          <p:cNvSpPr/>
          <p:nvPr/>
        </p:nvSpPr>
        <p:spPr>
          <a:xfrm>
            <a:off x="1005840" y="1468623"/>
            <a:ext cx="4703158" cy="15257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DFBB44-A2A6-10CE-EC1E-F2C64AEA2BAE}"/>
              </a:ext>
            </a:extLst>
          </p:cNvPr>
          <p:cNvGrpSpPr/>
          <p:nvPr/>
        </p:nvGrpSpPr>
        <p:grpSpPr>
          <a:xfrm>
            <a:off x="7517701" y="1850032"/>
            <a:ext cx="3264180" cy="4608893"/>
            <a:chOff x="5708998" y="1960563"/>
            <a:chExt cx="3041078" cy="4348909"/>
          </a:xfrm>
        </p:grpSpPr>
        <p:pic>
          <p:nvPicPr>
            <p:cNvPr id="4" name="Content Placeholder 4" descr="A close-up of a diagram&#10;&#10;AI-generated content may be incorrect.">
              <a:extLst>
                <a:ext uri="{FF2B5EF4-FFF2-40B4-BE49-F238E27FC236}">
                  <a16:creationId xmlns:a16="http://schemas.microsoft.com/office/drawing/2014/main" id="{59B395CB-CA60-EC57-1E12-0A02855AD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22" t="67837"/>
            <a:stretch>
              <a:fillRect/>
            </a:stretch>
          </p:blipFill>
          <p:spPr>
            <a:xfrm>
              <a:off x="5708998" y="1960563"/>
              <a:ext cx="3041078" cy="4348909"/>
            </a:xfrm>
            <a:prstGeom prst="rect">
              <a:avLst/>
            </a:prstGeom>
          </p:spPr>
        </p:pic>
        <p:pic>
          <p:nvPicPr>
            <p:cNvPr id="3" name="Content Placeholder 4" descr="A close-up of a diagram&#10;&#10;AI-generated content may be incorrect.">
              <a:extLst>
                <a:ext uri="{FF2B5EF4-FFF2-40B4-BE49-F238E27FC236}">
                  <a16:creationId xmlns:a16="http://schemas.microsoft.com/office/drawing/2014/main" id="{E349244B-9EC9-0F37-7137-7A6DB94E1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55" t="36761" r="15721" b="57220"/>
            <a:stretch>
              <a:fillRect/>
            </a:stretch>
          </p:blipFill>
          <p:spPr>
            <a:xfrm>
              <a:off x="8104918" y="2481942"/>
              <a:ext cx="645158" cy="813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467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24A115A-77D4-E86F-B5C3-2085B84BC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83" y="1303773"/>
            <a:ext cx="5582767" cy="35884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C46558-4D45-C6E2-70A4-A8741413C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22"/>
          <a:stretch>
            <a:fillRect/>
          </a:stretch>
        </p:blipFill>
        <p:spPr>
          <a:xfrm>
            <a:off x="309904" y="1303773"/>
            <a:ext cx="5786096" cy="4250453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EC787C0-EE31-1E31-5558-E00CBAA40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93" y="202190"/>
            <a:ext cx="11140209" cy="923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sz="2800" b="1" dirty="0"/>
              <a:t>Строение интрузии Норильск-1 и распределение </a:t>
            </a:r>
            <a:r>
              <a:rPr lang="en-US" sz="2800" b="1" dirty="0"/>
              <a:t>Pd, Cu, S </a:t>
            </a:r>
            <a:r>
              <a:rPr lang="ru-RU" sz="2800" b="1" dirty="0"/>
              <a:t>в МС-горизонте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D27377-6694-C343-55F1-E0E0D44D11F8}"/>
              </a:ext>
            </a:extLst>
          </p:cNvPr>
          <p:cNvSpPr txBox="1"/>
          <p:nvPr/>
        </p:nvSpPr>
        <p:spPr>
          <a:xfrm>
            <a:off x="423785" y="5732584"/>
            <a:ext cx="5558333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Такситовые габбродолериты с МС-оруденением:</a:t>
            </a:r>
          </a:p>
          <a:p>
            <a:r>
              <a:rPr lang="ru-RU" dirty="0"/>
              <a:t>амигдалоидная текстура, сульфиды в миндалинах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8749BA-6D35-A485-AE01-6F935499F761}"/>
              </a:ext>
            </a:extLst>
          </p:cNvPr>
          <p:cNvSpPr txBox="1"/>
          <p:nvPr/>
        </p:nvSpPr>
        <p:spPr>
          <a:xfrm>
            <a:off x="6296283" y="5065754"/>
            <a:ext cx="5558333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Платинометалльная минерализация отчетливо связана с сульфидами</a:t>
            </a:r>
          </a:p>
        </p:txBody>
      </p:sp>
    </p:spTree>
    <p:extLst>
      <p:ext uri="{BB962C8B-B14F-4D97-AF65-F5344CB8AC3E}">
        <p14:creationId xmlns:p14="http://schemas.microsoft.com/office/powerpoint/2010/main" val="2015824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7A687-94B0-5E9D-6464-45CBF0CE5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9F4957-3084-51E2-003A-B892F932A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52" y="250825"/>
            <a:ext cx="6685316" cy="6116565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D22D8FC-5926-7325-AEB1-B06E17A07B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53459" y="467663"/>
            <a:ext cx="4883499" cy="121041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Модель </a:t>
            </a:r>
            <a:r>
              <a:rPr lang="en-US" sz="2800" b="1" dirty="0"/>
              <a:t>Likhachev (1994)</a:t>
            </a:r>
            <a:r>
              <a:rPr lang="ru-RU" sz="2800" b="1" dirty="0"/>
              <a:t> </a:t>
            </a:r>
            <a:r>
              <a:rPr lang="en-US" sz="2800" b="1" dirty="0"/>
              <a:t>Barnes et al. (2023); Chayka et al. (2023)</a:t>
            </a:r>
            <a:endParaRPr lang="ru-RU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4E5275-2669-5B2C-BE40-A4EE0CEB056D}"/>
              </a:ext>
            </a:extLst>
          </p:cNvPr>
          <p:cNvSpPr txBox="1"/>
          <p:nvPr/>
        </p:nvSpPr>
        <p:spPr>
          <a:xfrm>
            <a:off x="7065705" y="1877818"/>
            <a:ext cx="4475131" cy="37856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Эндоконтактовые зоны формируются начальным магматическим импульсом: ВЭЗ и НЭЗ – части единого внедрения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Избыток богатых </a:t>
            </a:r>
            <a:r>
              <a:rPr lang="en-US" sz="2000" dirty="0"/>
              <a:t>Cl </a:t>
            </a:r>
            <a:r>
              <a:rPr lang="ru-RU" sz="2000" dirty="0"/>
              <a:t>флюидов поступает из ассимилированных осадочных пород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Сульфидная жидкость подхватывается пузырями флюида: в ВЭЗ взаимодействие сульфида с флюидом наиболее интенсивно!!! </a:t>
            </a:r>
          </a:p>
        </p:txBody>
      </p:sp>
    </p:spTree>
    <p:extLst>
      <p:ext uri="{BB962C8B-B14F-4D97-AF65-F5344CB8AC3E}">
        <p14:creationId xmlns:p14="http://schemas.microsoft.com/office/powerpoint/2010/main" val="1492660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F88E42F-6ECF-2E6E-B628-F27E85377733}"/>
              </a:ext>
            </a:extLst>
          </p:cNvPr>
          <p:cNvSpPr txBox="1">
            <a:spLocks/>
          </p:cNvSpPr>
          <p:nvPr/>
        </p:nvSpPr>
        <p:spPr>
          <a:xfrm>
            <a:off x="2351314" y="434195"/>
            <a:ext cx="7254240" cy="5496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Базовое предположение и задача исследования: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DA48B3D-407B-3406-B882-6CAB3FD38822}"/>
              </a:ext>
            </a:extLst>
          </p:cNvPr>
          <p:cNvSpPr txBox="1">
            <a:spLocks/>
          </p:cNvSpPr>
          <p:nvPr/>
        </p:nvSpPr>
        <p:spPr>
          <a:xfrm>
            <a:off x="444230" y="1710226"/>
            <a:ext cx="11303540" cy="42414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i="1" dirty="0"/>
              <a:t>Вкрапленные сульфидные руды и малосульфидные руды интрузии Норильск-1 сформировались при эволюции ЕДИНОЙ МАГМАТИЧЕСКОЙ СИСТЕМЫ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400" i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b="1" i="1" dirty="0">
                <a:solidFill>
                  <a:srgbClr val="FF0000"/>
                </a:solidFill>
              </a:rPr>
              <a:t>МОГУТ ЛИ ВКРАПЛЕННЫЕ И МАЛОСУЛЬФИДНЫЕ РУДЫ ЯВЛЯТЬСЯ ЗВЕНЬЯМИ ЭВОЛЮЦИИ ИСХОДНО ОДНОГО И ТОГО ЖЕ СУЛЬФИДНОГО РАСПЛАВА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400" i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i="1" dirty="0"/>
              <a:t>Наиболее корректным объектом сравнения для МС-горизонта являются вкрапленные руды такситовых габбродолеритов нижней зоны (по данным автора и двух- и мультистадийным моделям внедрения </a:t>
            </a:r>
            <a:r>
              <a:rPr lang="en-US" sz="2400" i="1" dirty="0"/>
              <a:t>Likhachev, 1994; </a:t>
            </a:r>
            <a:r>
              <a:rPr lang="en-US" sz="2400" i="1" dirty="0" err="1"/>
              <a:t>Zen’ko</a:t>
            </a:r>
            <a:r>
              <a:rPr lang="en-US" sz="2400" i="1" dirty="0"/>
              <a:t> and </a:t>
            </a:r>
            <a:r>
              <a:rPr lang="en-US" sz="2400" i="1" dirty="0" err="1"/>
              <a:t>Czamanske</a:t>
            </a:r>
            <a:r>
              <a:rPr lang="en-US" sz="2400" i="1" dirty="0"/>
              <a:t>, 1995; </a:t>
            </a:r>
            <a:r>
              <a:rPr lang="en-US" sz="2400" i="1" dirty="0" err="1"/>
              <a:t>Tolstykh</a:t>
            </a:r>
            <a:r>
              <a:rPr lang="en-US" sz="2400" i="1" dirty="0"/>
              <a:t> et al., 2020</a:t>
            </a:r>
            <a:r>
              <a:rPr lang="ru-RU" sz="2400" i="1"/>
              <a:t>) </a:t>
            </a:r>
            <a:endParaRPr lang="ru-RU" sz="2400" i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100" i="1" dirty="0"/>
              <a:t>Десульфидизация (</a:t>
            </a:r>
            <a:r>
              <a:rPr lang="en-US" sz="100" i="1" dirty="0"/>
              <a:t>Polovina, 2004; Gritsenko et al., 2022)</a:t>
            </a:r>
            <a:endParaRPr lang="ru-RU" sz="100" i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100" i="1" dirty="0"/>
              <a:t>вапвап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ru-RU" sz="100" i="1" dirty="0"/>
          </a:p>
        </p:txBody>
      </p:sp>
    </p:spTree>
    <p:extLst>
      <p:ext uri="{BB962C8B-B14F-4D97-AF65-F5344CB8AC3E}">
        <p14:creationId xmlns:p14="http://schemas.microsoft.com/office/powerpoint/2010/main" val="864233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C354428-52AC-94FB-D522-E65DF29DD8DF}"/>
              </a:ext>
            </a:extLst>
          </p:cNvPr>
          <p:cNvSpPr txBox="1">
            <a:spLocks/>
          </p:cNvSpPr>
          <p:nvPr/>
        </p:nvSpPr>
        <p:spPr>
          <a:xfrm>
            <a:off x="3576096" y="363746"/>
            <a:ext cx="4795520" cy="6614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Гипотезы для тестирования: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B69E02-C61F-7123-CCB3-86A42F58F15C}"/>
              </a:ext>
            </a:extLst>
          </p:cNvPr>
          <p:cNvSpPr txBox="1"/>
          <p:nvPr/>
        </p:nvSpPr>
        <p:spPr>
          <a:xfrm>
            <a:off x="1201420" y="1702937"/>
            <a:ext cx="978916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Кристаллизационная дифференциация сульфидного расплава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7480EF-002F-FF50-FEBB-85D632B785D1}"/>
              </a:ext>
            </a:extLst>
          </p:cNvPr>
          <p:cNvSpPr txBox="1"/>
          <p:nvPr/>
        </p:nvSpPr>
        <p:spPr>
          <a:xfrm>
            <a:off x="1201420" y="2486948"/>
            <a:ext cx="978916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Сверхвысокий интегральный </a:t>
            </a:r>
            <a:r>
              <a:rPr lang="en-US" sz="2400" dirty="0"/>
              <a:t>R-factor</a:t>
            </a:r>
            <a:r>
              <a:rPr lang="ru-RU" sz="2400" dirty="0"/>
              <a:t> или уравновешение + растворение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D9C42-6D39-DFC4-DC78-3BB3A913ED43}"/>
              </a:ext>
            </a:extLst>
          </p:cNvPr>
          <p:cNvSpPr txBox="1"/>
          <p:nvPr/>
        </p:nvSpPr>
        <p:spPr>
          <a:xfrm>
            <a:off x="1201420" y="3680486"/>
            <a:ext cx="978916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Десульфидизация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0C69CB-BF3F-4273-B9C1-DB02D191FCB7}"/>
              </a:ext>
            </a:extLst>
          </p:cNvPr>
          <p:cNvSpPr txBox="1"/>
          <p:nvPr/>
        </p:nvSpPr>
        <p:spPr>
          <a:xfrm>
            <a:off x="1201420" y="4504692"/>
            <a:ext cx="978916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Фракционирование металлов в системе сульфидный расплав – силикатный расплав – флюид: дегазация и флюидный транспорт</a:t>
            </a:r>
          </a:p>
        </p:txBody>
      </p:sp>
    </p:spTree>
    <p:extLst>
      <p:ext uri="{BB962C8B-B14F-4D97-AF65-F5344CB8AC3E}">
        <p14:creationId xmlns:p14="http://schemas.microsoft.com/office/powerpoint/2010/main" val="172614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1372</Words>
  <Application>Microsoft Office PowerPoint</Application>
  <PresentationFormat>Widescreen</PresentationFormat>
  <Paragraphs>137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Aptos</vt:lpstr>
      <vt:lpstr>Aptos Display</vt:lpstr>
      <vt:lpstr>Arial</vt:lpstr>
      <vt:lpstr>Cambria Math</vt:lpstr>
      <vt:lpstr>Times New Roman</vt:lpstr>
      <vt:lpstr>Wingdings</vt:lpstr>
      <vt:lpstr>Office Theme</vt:lpstr>
      <vt:lpstr>PowerPoint Presentation</vt:lpstr>
      <vt:lpstr>Проблема малосульфидных руд ЭПГ</vt:lpstr>
      <vt:lpstr>Содержание доклада</vt:lpstr>
      <vt:lpstr>Строение интрузии Норильск-1</vt:lpstr>
      <vt:lpstr>Строение интрузии Норильск-1 и распределение Pd, Cu, S в МС-горизонте</vt:lpstr>
      <vt:lpstr>Строение интрузии Норильск-1 и распределение Pd, Cu, S в МС-горизонте</vt:lpstr>
      <vt:lpstr>Модель Likhachev (1994) Barnes et al. (2023); Chayka et al. (2023)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Модель Barnes et al. (2023)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Ivan Chaika</dc:creator>
  <cp:lastModifiedBy>Ivan Chaika</cp:lastModifiedBy>
  <cp:revision>16</cp:revision>
  <dcterms:created xsi:type="dcterms:W3CDTF">2025-08-23T17:19:03Z</dcterms:created>
  <dcterms:modified xsi:type="dcterms:W3CDTF">2026-04-21T08:43:19Z</dcterms:modified>
</cp:coreProperties>
</file>