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9" r:id="rId3"/>
    <p:sldId id="282" r:id="rId4"/>
    <p:sldId id="291" r:id="rId5"/>
    <p:sldId id="264" r:id="rId6"/>
    <p:sldId id="276" r:id="rId7"/>
    <p:sldId id="293" r:id="rId8"/>
    <p:sldId id="295" r:id="rId9"/>
    <p:sldId id="297" r:id="rId10"/>
    <p:sldId id="298" r:id="rId11"/>
    <p:sldId id="296" r:id="rId12"/>
    <p:sldId id="263" r:id="rId13"/>
    <p:sldId id="25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800000"/>
    <a:srgbClr val="000066"/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60"/>
  </p:normalViewPr>
  <p:slideViewPr>
    <p:cSldViewPr>
      <p:cViewPr varScale="1">
        <p:scale>
          <a:sx n="113" d="100"/>
          <a:sy n="113" d="100"/>
        </p:scale>
        <p:origin x="-102" y="-6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F3C4F-7D02-43C3-9C6C-DB5F3A143530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2934-57FF-48CB-9F7B-4D44F5ECB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9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82934-57FF-48CB-9F7B-4D44F5ECB1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4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FBBC1-34B9-4725-A945-1F7D0974251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244376" y="1221600"/>
            <a:ext cx="8640960" cy="1242138"/>
          </a:xfrm>
        </p:spPr>
        <p:txBody>
          <a:bodyPr>
            <a:noAutofit/>
          </a:bodyPr>
          <a:lstStyle/>
          <a:p>
            <a:r>
              <a:rPr lang="ru-RU" sz="2800" b="1" dirty="0"/>
              <a:t>Включения апатита в цирконе в гранитоидах северо-восточной части п-ва Таймыр</a:t>
            </a:r>
            <a:endParaRPr lang="ru-RU" sz="2800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368" y="2571751"/>
            <a:ext cx="8784976" cy="155579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0066"/>
                </a:solidFill>
              </a:rPr>
              <a:t>С.В. Берзин</a:t>
            </a:r>
            <a:r>
              <a:rPr lang="ru-RU" sz="2400" b="1" baseline="30000" dirty="0">
                <a:solidFill>
                  <a:srgbClr val="000066"/>
                </a:solidFill>
              </a:rPr>
              <a:t>1</a:t>
            </a:r>
            <a:r>
              <a:rPr lang="ru-RU" sz="2400" b="1" dirty="0">
                <a:solidFill>
                  <a:srgbClr val="000066"/>
                </a:solidFill>
              </a:rPr>
              <a:t>, Д.Л. Конопелько</a:t>
            </a:r>
            <a:r>
              <a:rPr lang="ru-RU" sz="2400" b="1" baseline="30000" dirty="0">
                <a:solidFill>
                  <a:srgbClr val="000066"/>
                </a:solidFill>
              </a:rPr>
              <a:t>2</a:t>
            </a:r>
            <a:r>
              <a:rPr lang="ru-RU" sz="2400" b="1" dirty="0">
                <a:solidFill>
                  <a:srgbClr val="000066"/>
                </a:solidFill>
              </a:rPr>
              <a:t>, С.В. Петров</a:t>
            </a:r>
            <a:r>
              <a:rPr lang="ru-RU" sz="2400" b="1" baseline="30000" dirty="0">
                <a:solidFill>
                  <a:srgbClr val="000066"/>
                </a:solidFill>
              </a:rPr>
              <a:t>2</a:t>
            </a:r>
            <a:r>
              <a:rPr lang="ru-RU" sz="2400" b="1" dirty="0">
                <a:solidFill>
                  <a:srgbClr val="000066"/>
                </a:solidFill>
              </a:rPr>
              <a:t>, В.Ф. Проскурнин</a:t>
            </a:r>
            <a:r>
              <a:rPr lang="ru-RU" sz="2400" b="1" baseline="30000" dirty="0">
                <a:solidFill>
                  <a:srgbClr val="000066"/>
                </a:solidFill>
              </a:rPr>
              <a:t>3</a:t>
            </a:r>
            <a:r>
              <a:rPr lang="ru-RU" sz="2400" b="1" dirty="0">
                <a:solidFill>
                  <a:srgbClr val="000066"/>
                </a:solidFill>
              </a:rPr>
              <a:t>, Е.И. Берзон</a:t>
            </a:r>
            <a:r>
              <a:rPr lang="ru-RU" sz="2400" b="1" baseline="30000" dirty="0">
                <a:solidFill>
                  <a:srgbClr val="000066"/>
                </a:solidFill>
              </a:rPr>
              <a:t>3</a:t>
            </a:r>
            <a:r>
              <a:rPr lang="ru-RU" sz="2400" b="1" dirty="0">
                <a:solidFill>
                  <a:srgbClr val="000066"/>
                </a:solidFill>
              </a:rPr>
              <a:t>, М.Ю. Курапов</a:t>
            </a:r>
            <a:r>
              <a:rPr lang="ru-RU" sz="2400" b="1" baseline="30000" dirty="0">
                <a:solidFill>
                  <a:srgbClr val="000066"/>
                </a:solidFill>
              </a:rPr>
              <a:t>2</a:t>
            </a:r>
            <a:r>
              <a:rPr lang="ru-RU" sz="2400" b="1" dirty="0">
                <a:solidFill>
                  <a:srgbClr val="000066"/>
                </a:solidFill>
              </a:rPr>
              <a:t>, Т.А. Головина</a:t>
            </a:r>
            <a:r>
              <a:rPr lang="ru-RU" sz="2400" b="1" baseline="30000" dirty="0">
                <a:solidFill>
                  <a:srgbClr val="000066"/>
                </a:solidFill>
              </a:rPr>
              <a:t>4</a:t>
            </a:r>
            <a:r>
              <a:rPr lang="ru-RU" sz="2400" b="1" dirty="0">
                <a:solidFill>
                  <a:srgbClr val="000066"/>
                </a:solidFill>
              </a:rPr>
              <a:t>, Н.Я. Черненко</a:t>
            </a:r>
            <a:r>
              <a:rPr lang="ru-RU" sz="2400" b="1" baseline="30000" dirty="0">
                <a:solidFill>
                  <a:srgbClr val="000066"/>
                </a:solidFill>
              </a:rPr>
              <a:t>5</a:t>
            </a:r>
            <a:r>
              <a:rPr lang="ru-RU" sz="2400" b="1" dirty="0">
                <a:solidFill>
                  <a:srgbClr val="000066"/>
                </a:solidFill>
              </a:rPr>
              <a:t>, В.С. Червяковский</a:t>
            </a:r>
            <a:r>
              <a:rPr lang="ru-RU" sz="2400" b="1" baseline="30000" dirty="0">
                <a:solidFill>
                  <a:srgbClr val="000066"/>
                </a:solidFill>
              </a:rPr>
              <a:t>1</a:t>
            </a:r>
            <a:r>
              <a:rPr lang="ru-RU" sz="2400" b="1" dirty="0">
                <a:solidFill>
                  <a:srgbClr val="000066"/>
                </a:solidFill>
              </a:rPr>
              <a:t>, Р.С. Паламарчук</a:t>
            </a:r>
            <a:r>
              <a:rPr lang="ru-RU" sz="2400" b="1" baseline="30000" dirty="0">
                <a:solidFill>
                  <a:srgbClr val="000066"/>
                </a:solidFill>
              </a:rPr>
              <a:t>6</a:t>
            </a:r>
            <a:endParaRPr lang="ru-RU" sz="2400" b="1" i="1" dirty="0" smtClean="0">
              <a:solidFill>
                <a:srgbClr val="000066"/>
              </a:solidFill>
            </a:endParaRPr>
          </a:p>
          <a:p>
            <a:r>
              <a:rPr lang="ru-RU" sz="1900" i="1" baseline="30000" dirty="0"/>
              <a:t>1</a:t>
            </a:r>
            <a:r>
              <a:rPr lang="ru-RU" sz="1900" i="1" dirty="0"/>
              <a:t> – </a:t>
            </a:r>
            <a:r>
              <a:rPr lang="ru-RU" sz="1900" i="1" dirty="0" smtClean="0"/>
              <a:t>ИГГ </a:t>
            </a:r>
            <a:r>
              <a:rPr lang="ru-RU" sz="1900" i="1" dirty="0"/>
              <a:t>УрО РАН, г. </a:t>
            </a:r>
            <a:r>
              <a:rPr lang="ru-RU" sz="1900" i="1" dirty="0" smtClean="0"/>
              <a:t>Екатеринбург, </a:t>
            </a:r>
            <a:r>
              <a:rPr lang="ru-RU" sz="1900" i="1" baseline="30000" dirty="0" smtClean="0"/>
              <a:t>2</a:t>
            </a:r>
            <a:r>
              <a:rPr lang="ru-RU" sz="1900" i="1" dirty="0" smtClean="0"/>
              <a:t> </a:t>
            </a:r>
            <a:r>
              <a:rPr lang="ru-RU" sz="1900" i="1" dirty="0"/>
              <a:t>– </a:t>
            </a:r>
            <a:r>
              <a:rPr lang="ru-RU" sz="1900" i="1" dirty="0" smtClean="0"/>
              <a:t>СПбГУ, </a:t>
            </a:r>
            <a:r>
              <a:rPr lang="ru-RU" sz="1900" i="1" dirty="0"/>
              <a:t>г. Санкт-Петербург</a:t>
            </a:r>
            <a:endParaRPr lang="ru-RU" sz="1900" dirty="0"/>
          </a:p>
          <a:p>
            <a:r>
              <a:rPr lang="ru-RU" sz="1900" i="1" baseline="30000" dirty="0"/>
              <a:t>3</a:t>
            </a:r>
            <a:r>
              <a:rPr lang="ru-RU" sz="1900" i="1" dirty="0"/>
              <a:t> – Институт Карпинского, г. </a:t>
            </a:r>
            <a:r>
              <a:rPr lang="ru-RU" sz="1900" i="1" dirty="0" smtClean="0"/>
              <a:t>Санкт-Петербург, </a:t>
            </a:r>
            <a:r>
              <a:rPr lang="ru-RU" sz="1900" i="1" baseline="30000" dirty="0" smtClean="0"/>
              <a:t>4</a:t>
            </a:r>
            <a:r>
              <a:rPr lang="ru-RU" sz="1900" i="1" dirty="0" smtClean="0"/>
              <a:t> </a:t>
            </a:r>
            <a:r>
              <a:rPr lang="ru-RU" sz="1900" i="1" dirty="0"/>
              <a:t>– АО «Полиметалл УК», г. Санкт-Петербург</a:t>
            </a:r>
            <a:endParaRPr lang="ru-RU" sz="1900" dirty="0"/>
          </a:p>
          <a:p>
            <a:r>
              <a:rPr lang="ru-RU" sz="1900" i="1" baseline="30000" dirty="0"/>
              <a:t>5</a:t>
            </a:r>
            <a:r>
              <a:rPr lang="ru-RU" sz="1900" i="1" dirty="0"/>
              <a:t> – ООО «Полярная экспедиционная компания», г. Красноярск</a:t>
            </a:r>
            <a:endParaRPr lang="ru-RU" sz="1900" dirty="0"/>
          </a:p>
          <a:p>
            <a:r>
              <a:rPr lang="ru-RU" sz="1900" i="1" baseline="30000" dirty="0"/>
              <a:t>6</a:t>
            </a:r>
            <a:r>
              <a:rPr lang="ru-RU" sz="1900" i="1" dirty="0"/>
              <a:t> – </a:t>
            </a:r>
            <a:r>
              <a:rPr lang="ru-RU" sz="1900" i="1" dirty="0" smtClean="0"/>
              <a:t>ЮУ ФНЦ МиГ </a:t>
            </a:r>
            <a:r>
              <a:rPr lang="ru-RU" sz="1900" i="1" dirty="0"/>
              <a:t>УрО РАН, Институт минералогии, г. </a:t>
            </a:r>
            <a:r>
              <a:rPr lang="ru-RU" sz="1900" i="1" dirty="0" err="1"/>
              <a:t>Миаcс</a:t>
            </a:r>
            <a:endParaRPr lang="ru-RU" sz="1900" dirty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39552" y="195486"/>
            <a:ext cx="828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Calibri" pitchFamily="34" charset="0"/>
              </a:rPr>
              <a:t>Институт геологии и геохимии УрО РАН, </a:t>
            </a:r>
            <a:r>
              <a:rPr lang="ru-RU" b="0" i="1" dirty="0" smtClean="0">
                <a:latin typeface="Calibri" pitchFamily="34" charset="0"/>
              </a:rPr>
              <a:t>г. Екатеринбург</a:t>
            </a:r>
            <a:endParaRPr lang="ru-RU" b="0" i="1" dirty="0">
              <a:latin typeface="Calibri" pitchFamily="34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908301" y="4569619"/>
            <a:ext cx="3313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Миасс, 2025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70" y="267494"/>
            <a:ext cx="8731894" cy="799598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Состав апатита во включениях в цирконе и в основной массе породы</a:t>
            </a:r>
            <a:br>
              <a:rPr lang="ru-RU" sz="2200" b="1" dirty="0" smtClean="0"/>
            </a:br>
            <a:r>
              <a:rPr lang="ru-RU" sz="2200" b="1" dirty="0" smtClean="0"/>
              <a:t>в одной пробе</a:t>
            </a:r>
            <a:endParaRPr lang="ru-RU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546" y="1037007"/>
            <a:ext cx="8573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Тессемский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масив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smtClean="0"/>
              <a:t>Проба Т3. </a:t>
            </a:r>
            <a:r>
              <a:rPr lang="ru-RU" sz="1400" i="1" dirty="0" err="1" smtClean="0"/>
              <a:t>Гранодиорит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катаклазированный</a:t>
            </a:r>
            <a:endParaRPr lang="ru-RU" sz="1400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71551"/>
            <a:ext cx="875656" cy="81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9621"/>
            <a:ext cx="3152336" cy="196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387237"/>
            <a:ext cx="3175830" cy="197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D:\!TЕКУЩЕЕ\!ТАЙМЫР\8_Включения\Рисунки\T3 Ap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36" y="3670560"/>
            <a:ext cx="1023528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!TЕКУЩЕЕ\!ТАЙМЫР\8_Включения\Рисунки\T3 Ap\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70561"/>
            <a:ext cx="1008112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!TЕКУЩЕЕ\!ТАЙМЫР\8_Включения\Рисунки\T3 Ap\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" r="17520" b="-1"/>
          <a:stretch/>
        </p:blipFill>
        <p:spPr bwMode="auto">
          <a:xfrm>
            <a:off x="2483768" y="3673629"/>
            <a:ext cx="826995" cy="79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D:\!TЕКУЩЕЕ\!ТАЙМЫР\8_Включения\Рисунки\T3 Ap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0560"/>
            <a:ext cx="1023528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!TЕКУЩЕЕ\!ТАЙМЫР\8_Включения\Рисунки\T3 Ap\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64" y="3651870"/>
            <a:ext cx="1024802" cy="8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!TЕКУЩЕЕ\!ТАЙМЫР\8_Включения\Рисунки\T3 Ap\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02" y="3655276"/>
            <a:ext cx="1019611" cy="8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!TЕКУЩЕЕ\!ТАЙМЫР\8_Включения\Рисунки\T3 Ap\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18" y="3656084"/>
            <a:ext cx="1008205" cy="8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!TЕКУЩЕЕ\!ТАЙМЫР\8_Включения\Рисунки\T3 Ap\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57985"/>
            <a:ext cx="1013471" cy="81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6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3027"/>
            <a:ext cx="8640960" cy="49450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Состав включений апатита в пределах одного зерна циркона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2753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Симсовский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масив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smtClean="0"/>
              <a:t>Проба С1. Циркон 12</a:t>
            </a:r>
            <a:endParaRPr lang="ru-RU" sz="1600" dirty="0"/>
          </a:p>
        </p:txBody>
      </p:sp>
      <p:pic>
        <p:nvPicPr>
          <p:cNvPr id="1029" name="Picture 5" descr="D:\!TЕКУЩЕЕ\!ТАЙМЫР\8_Включения\Рисунки\С1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43" y="1005576"/>
            <a:ext cx="291953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!TЕКУЩЕЕ\!ТАЙМЫР\8_Включения\Рисунки\С1-1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89" y="1005576"/>
            <a:ext cx="227058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!TЕКУЩЕЕ\!ТАЙМЫР\8_Включения\Рисунки\Т3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53" y="1089055"/>
            <a:ext cx="2588109" cy="258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!TЕКУЩЕЕ\!ТАЙМЫР\8_Включения\Рисунки\Т3-13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77979"/>
            <a:ext cx="1872208" cy="242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2311" y="69954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Тессемский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масив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smtClean="0"/>
              <a:t>Проба Т3. Циркон 13</a:t>
            </a:r>
            <a:endParaRPr lang="ru-RU" sz="1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73746" y="1676041"/>
            <a:ext cx="144016" cy="1440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11760" y="1437308"/>
            <a:ext cx="46198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Mag</a:t>
            </a:r>
            <a:endParaRPr lang="ru-RU" sz="1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866269" y="2132280"/>
            <a:ext cx="379636" cy="7694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21" idx="0"/>
          </p:cNvCxnSpPr>
          <p:nvPr/>
        </p:nvCxnSpPr>
        <p:spPr>
          <a:xfrm flipH="1">
            <a:off x="3418677" y="2294684"/>
            <a:ext cx="50458" cy="37523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41016" y="1906837"/>
            <a:ext cx="925253" cy="861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b="1" dirty="0" err="1" smtClean="0"/>
              <a:t>Ap</a:t>
            </a:r>
            <a:endParaRPr lang="en-US" sz="1000" b="1" dirty="0" smtClean="0"/>
          </a:p>
          <a:p>
            <a:pPr algn="ctr"/>
            <a:r>
              <a:rPr lang="en-US" sz="1000" b="1" dirty="0" smtClean="0"/>
              <a:t>F – 3,0 </a:t>
            </a:r>
            <a:r>
              <a:rPr lang="en-US" sz="1000" b="1" dirty="0" err="1" smtClean="0"/>
              <a:t>wt</a:t>
            </a:r>
            <a:r>
              <a:rPr lang="en-US" sz="1000" b="1" dirty="0" smtClean="0"/>
              <a:t>%</a:t>
            </a:r>
          </a:p>
          <a:p>
            <a:pPr algn="ctr"/>
            <a:r>
              <a:rPr lang="en-US" sz="1000" b="1" dirty="0" err="1" smtClean="0"/>
              <a:t>Cl</a:t>
            </a:r>
            <a:r>
              <a:rPr lang="en-US" sz="1000" b="1" dirty="0" smtClean="0"/>
              <a:t> - 0,1 </a:t>
            </a:r>
            <a:r>
              <a:rPr lang="en-US" sz="1000" b="1" dirty="0" err="1"/>
              <a:t>wt</a:t>
            </a:r>
            <a:r>
              <a:rPr lang="en-US" sz="1000" b="1" dirty="0"/>
              <a:t>%</a:t>
            </a:r>
            <a:endParaRPr lang="en-US" sz="1000" b="1" dirty="0" smtClean="0"/>
          </a:p>
          <a:p>
            <a:pPr algn="ctr"/>
            <a:r>
              <a:rPr lang="en-US" sz="1000" b="1" dirty="0"/>
              <a:t>SO</a:t>
            </a:r>
            <a:r>
              <a:rPr lang="en-US" sz="1000" b="1" baseline="-25000" dirty="0"/>
              <a:t>3</a:t>
            </a:r>
            <a:r>
              <a:rPr lang="en-US" sz="1000" b="1" dirty="0"/>
              <a:t> </a:t>
            </a:r>
            <a:r>
              <a:rPr lang="en-US" sz="1000" b="1" dirty="0" smtClean="0"/>
              <a:t>– 0,6 </a:t>
            </a:r>
            <a:r>
              <a:rPr lang="en-US" sz="1000" b="1" dirty="0" err="1" smtClean="0"/>
              <a:t>wt</a:t>
            </a:r>
            <a:r>
              <a:rPr lang="en-US" sz="1000" b="1" dirty="0" smtClean="0"/>
              <a:t>%</a:t>
            </a:r>
            <a:endParaRPr lang="ru-RU" sz="1000" b="1" dirty="0" smtClean="0"/>
          </a:p>
          <a:p>
            <a:pPr algn="ctr"/>
            <a:r>
              <a:rPr lang="ru-RU" sz="1000" b="1" dirty="0" smtClean="0"/>
              <a:t>Ш – 12 мкм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56050" y="2669919"/>
            <a:ext cx="925253" cy="861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b="1" dirty="0" err="1" smtClean="0"/>
              <a:t>Ap</a:t>
            </a:r>
            <a:endParaRPr lang="en-US" sz="1000" b="1" dirty="0" smtClean="0"/>
          </a:p>
          <a:p>
            <a:pPr algn="ctr"/>
            <a:r>
              <a:rPr lang="en-US" sz="1000" b="1" dirty="0" smtClean="0"/>
              <a:t>F – 2,0 </a:t>
            </a:r>
            <a:r>
              <a:rPr lang="en-US" sz="1000" b="1" dirty="0" err="1" smtClean="0"/>
              <a:t>wt</a:t>
            </a:r>
            <a:r>
              <a:rPr lang="en-US" sz="1000" b="1" dirty="0" smtClean="0"/>
              <a:t>%</a:t>
            </a:r>
          </a:p>
          <a:p>
            <a:pPr algn="ctr"/>
            <a:r>
              <a:rPr lang="en-US" sz="1000" b="1" dirty="0" err="1" smtClean="0"/>
              <a:t>Cl</a:t>
            </a:r>
            <a:r>
              <a:rPr lang="en-US" sz="1000" b="1" dirty="0" smtClean="0"/>
              <a:t> - 0,5 </a:t>
            </a:r>
            <a:r>
              <a:rPr lang="en-US" sz="1000" b="1" dirty="0" err="1"/>
              <a:t>wt</a:t>
            </a:r>
            <a:r>
              <a:rPr lang="en-US" sz="1000" b="1" dirty="0"/>
              <a:t>%</a:t>
            </a:r>
            <a:endParaRPr lang="en-US" sz="1000" b="1" dirty="0" smtClean="0"/>
          </a:p>
          <a:p>
            <a:pPr algn="ctr"/>
            <a:r>
              <a:rPr lang="en-US" sz="1000" b="1" dirty="0"/>
              <a:t>SO</a:t>
            </a:r>
            <a:r>
              <a:rPr lang="en-US" sz="1000" b="1" baseline="-25000" dirty="0"/>
              <a:t>3</a:t>
            </a:r>
            <a:r>
              <a:rPr lang="en-US" sz="1000" b="1" dirty="0"/>
              <a:t> </a:t>
            </a:r>
            <a:r>
              <a:rPr lang="en-US" sz="1000" b="1" dirty="0" smtClean="0"/>
              <a:t>– 0,9 </a:t>
            </a:r>
            <a:r>
              <a:rPr lang="en-US" sz="1000" b="1" dirty="0" err="1" smtClean="0"/>
              <a:t>wt</a:t>
            </a:r>
            <a:r>
              <a:rPr lang="en-US" sz="1000" b="1" dirty="0" smtClean="0"/>
              <a:t>%</a:t>
            </a:r>
            <a:endParaRPr lang="ru-RU" sz="1000" b="1" dirty="0" smtClean="0"/>
          </a:p>
          <a:p>
            <a:pPr algn="ctr"/>
            <a:r>
              <a:rPr lang="ru-RU" sz="1000" b="1" dirty="0" smtClean="0"/>
              <a:t>Ш – 20 мкм</a:t>
            </a:r>
            <a:endParaRPr lang="ru-RU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79249" y="2301719"/>
            <a:ext cx="901209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b="1" dirty="0" err="1" smtClean="0"/>
              <a:t>Ap</a:t>
            </a:r>
            <a:endParaRPr lang="en-US" sz="1000" b="1" dirty="0" smtClean="0"/>
          </a:p>
          <a:p>
            <a:pPr algn="ctr"/>
            <a:r>
              <a:rPr lang="en-US" sz="1000" b="1" dirty="0" smtClean="0"/>
              <a:t>F – 3,6 </a:t>
            </a:r>
            <a:r>
              <a:rPr lang="en-US" sz="1000" b="1" dirty="0" err="1" smtClean="0"/>
              <a:t>wt</a:t>
            </a:r>
            <a:r>
              <a:rPr lang="en-US" sz="1000" b="1" dirty="0" smtClean="0"/>
              <a:t>%</a:t>
            </a:r>
          </a:p>
          <a:p>
            <a:pPr algn="ctr"/>
            <a:r>
              <a:rPr lang="en-US" sz="1000" b="1" dirty="0" smtClean="0"/>
              <a:t>Cl,SO</a:t>
            </a:r>
            <a:r>
              <a:rPr lang="en-US" sz="1000" b="1" baseline="-25000" dirty="0" smtClean="0"/>
              <a:t>3</a:t>
            </a:r>
            <a:r>
              <a:rPr lang="en-US" sz="1000" b="1" dirty="0" smtClean="0"/>
              <a:t> – </a:t>
            </a:r>
            <a:r>
              <a:rPr lang="en-US" sz="1000" b="1" dirty="0" err="1" smtClean="0"/>
              <a:t>b.d.l</a:t>
            </a:r>
            <a:r>
              <a:rPr lang="en-US" sz="1000" b="1" dirty="0" smtClean="0"/>
              <a:t>.</a:t>
            </a:r>
            <a:endParaRPr lang="ru-RU" sz="10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740352" y="2170751"/>
            <a:ext cx="238897" cy="2597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60232" y="1064565"/>
            <a:ext cx="901209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b="1" dirty="0" err="1" smtClean="0"/>
              <a:t>Ap</a:t>
            </a:r>
            <a:endParaRPr lang="en-US" sz="1000" b="1" dirty="0" smtClean="0"/>
          </a:p>
          <a:p>
            <a:pPr algn="ctr"/>
            <a:r>
              <a:rPr lang="en-US" sz="1000" b="1" dirty="0" smtClean="0"/>
              <a:t>F – 3,2 </a:t>
            </a:r>
            <a:r>
              <a:rPr lang="en-US" sz="1000" b="1" dirty="0" err="1" smtClean="0"/>
              <a:t>wt</a:t>
            </a:r>
            <a:r>
              <a:rPr lang="en-US" sz="1000" b="1" dirty="0" smtClean="0"/>
              <a:t>%</a:t>
            </a:r>
          </a:p>
          <a:p>
            <a:pPr algn="ctr"/>
            <a:r>
              <a:rPr lang="en-US" sz="1000" b="1" dirty="0" smtClean="0"/>
              <a:t>Cl,SO</a:t>
            </a:r>
            <a:r>
              <a:rPr lang="en-US" sz="1000" b="1" baseline="-25000" dirty="0" smtClean="0"/>
              <a:t>3</a:t>
            </a:r>
            <a:r>
              <a:rPr lang="en-US" sz="1000" b="1" dirty="0" smtClean="0"/>
              <a:t> – </a:t>
            </a:r>
            <a:r>
              <a:rPr lang="en-US" sz="1000" b="1" dirty="0" err="1" smtClean="0"/>
              <a:t>b.d.l</a:t>
            </a:r>
            <a:r>
              <a:rPr lang="en-US" sz="1000" b="1" dirty="0" smtClean="0"/>
              <a:t>.</a:t>
            </a:r>
            <a:endParaRPr lang="ru-RU" sz="10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561441" y="1328038"/>
            <a:ext cx="29835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5" y="3655377"/>
            <a:ext cx="2335852" cy="145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2315768" y="3235755"/>
            <a:ext cx="353634" cy="560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872128" y="4382281"/>
            <a:ext cx="360040" cy="26320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68" y="3669873"/>
            <a:ext cx="2367694" cy="147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Прямая со стрелкой 48"/>
          <p:cNvCxnSpPr/>
          <p:nvPr/>
        </p:nvCxnSpPr>
        <p:spPr>
          <a:xfrm flipH="1" flipV="1">
            <a:off x="2968242" y="4370110"/>
            <a:ext cx="391815" cy="32530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7719618" y="1575807"/>
            <a:ext cx="140182" cy="484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275856" y="2170751"/>
            <a:ext cx="168050" cy="130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74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Выводы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35546"/>
            <a:ext cx="8712968" cy="410445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6600"/>
                </a:solidFill>
              </a:rPr>
              <a:t>По </a:t>
            </a:r>
            <a:r>
              <a:rPr lang="ru-RU" sz="1600" dirty="0">
                <a:solidFill>
                  <a:srgbClr val="006600"/>
                </a:solidFill>
              </a:rPr>
              <a:t>данным изучения состава апатита из включений в цирконах, показано, что гранитные магмы Дорожнинского и </a:t>
            </a:r>
            <a:r>
              <a:rPr lang="ru-RU" sz="1600" dirty="0" err="1">
                <a:solidFill>
                  <a:srgbClr val="006600"/>
                </a:solidFill>
              </a:rPr>
              <a:t>Тессемского</a:t>
            </a:r>
            <a:r>
              <a:rPr lang="ru-RU" sz="1600" dirty="0">
                <a:solidFill>
                  <a:srgbClr val="006600"/>
                </a:solidFill>
              </a:rPr>
              <a:t> массивов, в отличие от Пекинского массива, испытали сложную эволюцию составов флюидов.</a:t>
            </a:r>
            <a:endParaRPr lang="ru-RU" sz="1600" dirty="0" smtClean="0">
              <a:solidFill>
                <a:srgbClr val="006600"/>
              </a:solidFill>
            </a:endParaRPr>
          </a:p>
          <a:p>
            <a:r>
              <a:rPr lang="ru-RU" sz="1600" i="1" dirty="0"/>
              <a:t>Это может быть связано с потерей летучих компонентов в ходе кристаллизации гранитных расплавов и формированием метасоматических ореолов, что является важной дополнительной информацией при оценке перспектив обнаружения </a:t>
            </a:r>
            <a:r>
              <a:rPr lang="ru-RU" sz="1600" i="1" dirty="0" err="1"/>
              <a:t>Cu</a:t>
            </a:r>
            <a:r>
              <a:rPr lang="ru-RU" sz="1600" i="1" dirty="0"/>
              <a:t>-</a:t>
            </a:r>
            <a:r>
              <a:rPr lang="ru-RU" sz="1600" i="1" dirty="0" err="1"/>
              <a:t>Mo</a:t>
            </a:r>
            <a:r>
              <a:rPr lang="ru-RU" sz="1600" i="1" dirty="0"/>
              <a:t>-</a:t>
            </a:r>
            <a:r>
              <a:rPr lang="ru-RU" sz="1600" i="1" dirty="0" err="1"/>
              <a:t>Au</a:t>
            </a:r>
            <a:r>
              <a:rPr lang="ru-RU" sz="1600" i="1" dirty="0"/>
              <a:t>-порфирового оруденения, связанного с данными массивами. </a:t>
            </a:r>
            <a:endParaRPr lang="ru-RU" sz="1600" i="1" dirty="0">
              <a:solidFill>
                <a:srgbClr val="006600"/>
              </a:solidFill>
            </a:endParaRPr>
          </a:p>
          <a:p>
            <a:r>
              <a:rPr lang="ru-RU" sz="1600" i="1" dirty="0" smtClean="0">
                <a:solidFill>
                  <a:srgbClr val="800000"/>
                </a:solidFill>
              </a:rPr>
              <a:t>Состав </a:t>
            </a:r>
            <a:r>
              <a:rPr lang="ru-RU" sz="1600" i="1" dirty="0">
                <a:solidFill>
                  <a:srgbClr val="800000"/>
                </a:solidFill>
              </a:rPr>
              <a:t>апатита </a:t>
            </a:r>
            <a:r>
              <a:rPr lang="ru-RU" sz="1600" i="1" dirty="0" smtClean="0">
                <a:solidFill>
                  <a:srgbClr val="800000"/>
                </a:solidFill>
              </a:rPr>
              <a:t>(</a:t>
            </a:r>
            <a:r>
              <a:rPr lang="en-US" sz="1600" i="1" dirty="0" err="1" smtClean="0">
                <a:solidFill>
                  <a:srgbClr val="800000"/>
                </a:solidFill>
              </a:rPr>
              <a:t>Cl</a:t>
            </a:r>
            <a:r>
              <a:rPr lang="en-US" sz="1600" i="1" dirty="0" smtClean="0">
                <a:solidFill>
                  <a:srgbClr val="800000"/>
                </a:solidFill>
              </a:rPr>
              <a:t>, SO</a:t>
            </a:r>
            <a:r>
              <a:rPr lang="en-US" sz="1600" i="1" baseline="-25000" dirty="0" smtClean="0">
                <a:solidFill>
                  <a:srgbClr val="800000"/>
                </a:solidFill>
              </a:rPr>
              <a:t>3</a:t>
            </a:r>
            <a:r>
              <a:rPr lang="en-US" sz="1600" i="1" dirty="0" smtClean="0">
                <a:solidFill>
                  <a:srgbClr val="800000"/>
                </a:solidFill>
              </a:rPr>
              <a:t>)</a:t>
            </a:r>
            <a:r>
              <a:rPr lang="ru-RU" sz="1600" i="1" dirty="0" smtClean="0">
                <a:solidFill>
                  <a:srgbClr val="800000"/>
                </a:solidFill>
              </a:rPr>
              <a:t>из </a:t>
            </a:r>
            <a:r>
              <a:rPr lang="ru-RU" sz="1600" i="1" dirty="0">
                <a:solidFill>
                  <a:srgbClr val="800000"/>
                </a:solidFill>
              </a:rPr>
              <a:t>включений в цирконах </a:t>
            </a:r>
            <a:r>
              <a:rPr lang="ru-RU" sz="1600" i="1" u="sng" dirty="0" err="1">
                <a:solidFill>
                  <a:srgbClr val="800000"/>
                </a:solidFill>
              </a:rPr>
              <a:t>Симсовского</a:t>
            </a:r>
            <a:r>
              <a:rPr lang="ru-RU" sz="1600" i="1" u="sng" dirty="0">
                <a:solidFill>
                  <a:srgbClr val="800000"/>
                </a:solidFill>
              </a:rPr>
              <a:t> массива </a:t>
            </a:r>
            <a:r>
              <a:rPr lang="ru-RU" sz="1600" i="1" dirty="0">
                <a:solidFill>
                  <a:srgbClr val="800000"/>
                </a:solidFill>
              </a:rPr>
              <a:t>подтверждает сделанный ранее на основании изучения составов цирконов вывод [</a:t>
            </a:r>
            <a:r>
              <a:rPr lang="en-US" sz="1600" i="1" dirty="0" err="1">
                <a:solidFill>
                  <a:srgbClr val="800000"/>
                </a:solidFill>
              </a:rPr>
              <a:t>Berzin</a:t>
            </a:r>
            <a:r>
              <a:rPr lang="en-US" sz="1600" i="1" dirty="0">
                <a:solidFill>
                  <a:srgbClr val="800000"/>
                </a:solidFill>
              </a:rPr>
              <a:t> et al</a:t>
            </a:r>
            <a:r>
              <a:rPr lang="ru-RU" sz="1600" i="1" dirty="0">
                <a:solidFill>
                  <a:srgbClr val="800000"/>
                </a:solidFill>
              </a:rPr>
              <a:t>., </a:t>
            </a:r>
            <a:r>
              <a:rPr lang="ru-RU" sz="1600" i="1" dirty="0" smtClean="0">
                <a:solidFill>
                  <a:srgbClr val="800000"/>
                </a:solidFill>
              </a:rPr>
              <a:t>2024] </a:t>
            </a:r>
            <a:r>
              <a:rPr lang="ru-RU" sz="1600" i="1" dirty="0">
                <a:solidFill>
                  <a:srgbClr val="800000"/>
                </a:solidFill>
              </a:rPr>
              <a:t>о низкой вероятности формирования связанных с данным массивом порфирово-эпитермальных рудообразующих систем</a:t>
            </a:r>
            <a:r>
              <a:rPr lang="ru-RU" sz="1600" i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Состав апатита во включениях в цирконе может быть дополнительным источником информации о флюидной компоненте гранитных магм. Это может стать потенциальным признаком фертильности гранитоидных расплавов и поисковым признаком на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порфирово-эпитермальные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рудоносные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2487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30" y="3033118"/>
            <a:ext cx="8640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727772" y="2620151"/>
            <a:ext cx="5832475" cy="8259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ru-RU" sz="4000" b="1" i="1" dirty="0" smtClean="0">
                <a:solidFill>
                  <a:srgbClr val="8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468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11760" y="249492"/>
            <a:ext cx="4104456" cy="5295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Апатит</a:t>
            </a:r>
            <a:r>
              <a:rPr lang="en-US" sz="2800" dirty="0"/>
              <a:t> 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</a:t>
            </a:r>
            <a:r>
              <a:rPr lang="en-US" sz="2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(PO</a:t>
            </a:r>
            <a:r>
              <a:rPr lang="en-US" sz="2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2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OH,F,Cl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2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318" y="863944"/>
            <a:ext cx="5040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</a:rPr>
              <a:t>Содержания </a:t>
            </a:r>
            <a:r>
              <a:rPr lang="en-US" sz="1600" b="1" dirty="0" smtClean="0">
                <a:solidFill>
                  <a:srgbClr val="006600"/>
                </a:solidFill>
              </a:rPr>
              <a:t>F, </a:t>
            </a:r>
            <a:r>
              <a:rPr lang="en-US" sz="1600" b="1" dirty="0" err="1" smtClean="0">
                <a:solidFill>
                  <a:srgbClr val="006600"/>
                </a:solidFill>
              </a:rPr>
              <a:t>Cl</a:t>
            </a:r>
            <a:r>
              <a:rPr lang="en-US" sz="1600" b="1" dirty="0" smtClean="0"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</a:rPr>
              <a:t>и элементов (Mn</a:t>
            </a:r>
            <a:r>
              <a:rPr lang="ru-RU" sz="1600" b="1" dirty="0">
                <a:solidFill>
                  <a:srgbClr val="006600"/>
                </a:solidFill>
              </a:rPr>
              <a:t>, </a:t>
            </a:r>
            <a:r>
              <a:rPr lang="ru-RU" sz="1600" b="1" dirty="0" err="1">
                <a:solidFill>
                  <a:srgbClr val="006600"/>
                </a:solidFill>
              </a:rPr>
              <a:t>Sr</a:t>
            </a:r>
            <a:r>
              <a:rPr lang="ru-RU" sz="1600" b="1" dirty="0">
                <a:solidFill>
                  <a:srgbClr val="006600"/>
                </a:solidFill>
              </a:rPr>
              <a:t>, </a:t>
            </a:r>
            <a:r>
              <a:rPr lang="ru-RU" sz="1600" b="1" dirty="0" err="1" smtClean="0">
                <a:solidFill>
                  <a:srgbClr val="006600"/>
                </a:solidFill>
              </a:rPr>
              <a:t>Th</a:t>
            </a:r>
            <a:r>
              <a:rPr lang="ru-RU" sz="1600" b="1" dirty="0">
                <a:solidFill>
                  <a:srgbClr val="006600"/>
                </a:solidFill>
              </a:rPr>
              <a:t>, Y, </a:t>
            </a:r>
            <a:r>
              <a:rPr lang="ru-RU" sz="1600" b="1" dirty="0" err="1" smtClean="0">
                <a:solidFill>
                  <a:srgbClr val="006600"/>
                </a:solidFill>
              </a:rPr>
              <a:t>Eu</a:t>
            </a:r>
            <a:r>
              <a:rPr lang="en-US" sz="1600" b="1" dirty="0" smtClean="0">
                <a:solidFill>
                  <a:srgbClr val="006600"/>
                </a:solidFill>
              </a:rPr>
              <a:t>,</a:t>
            </a:r>
            <a:r>
              <a:rPr lang="ru-RU" sz="1600" b="1" dirty="0" smtClean="0">
                <a:solidFill>
                  <a:srgbClr val="006600"/>
                </a:solidFill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</a:rPr>
              <a:t>Ce</a:t>
            </a:r>
            <a:r>
              <a:rPr lang="ru-RU" sz="1600" b="1" dirty="0">
                <a:solidFill>
                  <a:srgbClr val="006600"/>
                </a:solidFill>
              </a:rPr>
              <a:t>) в апатите определяются составом расплава, а также </a:t>
            </a:r>
            <a:r>
              <a:rPr lang="ru-RU" sz="1600" b="1" dirty="0" err="1">
                <a:solidFill>
                  <a:srgbClr val="006600"/>
                </a:solidFill>
              </a:rPr>
              <a:t>окислительно</a:t>
            </a:r>
            <a:r>
              <a:rPr lang="ru-RU" sz="1600" b="1" dirty="0">
                <a:solidFill>
                  <a:srgbClr val="006600"/>
                </a:solidFill>
              </a:rPr>
              <a:t>-восстановительными условиями кристаллизации исходной магмы (</a:t>
            </a:r>
            <a:r>
              <a:rPr lang="en-US" sz="1600" b="1" dirty="0" err="1">
                <a:solidFill>
                  <a:srgbClr val="006600"/>
                </a:solidFill>
              </a:rPr>
              <a:t>Belousova</a:t>
            </a:r>
            <a:r>
              <a:rPr lang="en-US" sz="1600" b="1" dirty="0">
                <a:solidFill>
                  <a:srgbClr val="006600"/>
                </a:solidFill>
              </a:rPr>
              <a:t> et al</a:t>
            </a:r>
            <a:r>
              <a:rPr lang="ru-RU" sz="1600" b="1" dirty="0">
                <a:solidFill>
                  <a:srgbClr val="006600"/>
                </a:solidFill>
              </a:rPr>
              <a:t>., 2002; </a:t>
            </a:r>
            <a:r>
              <a:rPr lang="en-US" sz="1600" b="1" dirty="0">
                <a:solidFill>
                  <a:srgbClr val="006600"/>
                </a:solidFill>
              </a:rPr>
              <a:t>Imai</a:t>
            </a:r>
            <a:r>
              <a:rPr lang="ru-RU" sz="1600" b="1" dirty="0">
                <a:solidFill>
                  <a:srgbClr val="006600"/>
                </a:solidFill>
              </a:rPr>
              <a:t>, 2004; </a:t>
            </a:r>
            <a:r>
              <a:rPr lang="ru-RU" sz="1600" b="1" dirty="0" err="1">
                <a:solidFill>
                  <a:srgbClr val="006600"/>
                </a:solidFill>
              </a:rPr>
              <a:t>Harlov</a:t>
            </a:r>
            <a:r>
              <a:rPr lang="ru-RU" sz="1600" b="1" dirty="0">
                <a:solidFill>
                  <a:srgbClr val="006600"/>
                </a:solidFill>
              </a:rPr>
              <a:t>, 2015; </a:t>
            </a:r>
            <a:r>
              <a:rPr lang="ru-RU" sz="1600" b="1" dirty="0" err="1">
                <a:solidFill>
                  <a:srgbClr val="006600"/>
                </a:solidFill>
              </a:rPr>
              <a:t>Sun</a:t>
            </a:r>
            <a:r>
              <a:rPr lang="ru-RU" sz="1600" b="1" dirty="0">
                <a:solidFill>
                  <a:srgbClr val="006600"/>
                </a:solidFill>
              </a:rPr>
              <a:t> </a:t>
            </a:r>
            <a:r>
              <a:rPr lang="ru-RU" sz="1600" b="1" dirty="0" err="1">
                <a:solidFill>
                  <a:srgbClr val="006600"/>
                </a:solidFill>
              </a:rPr>
              <a:t>et</a:t>
            </a:r>
            <a:r>
              <a:rPr lang="ru-RU" sz="1600" b="1" dirty="0">
                <a:solidFill>
                  <a:srgbClr val="006600"/>
                </a:solidFill>
              </a:rPr>
              <a:t> </a:t>
            </a:r>
            <a:r>
              <a:rPr lang="ru-RU" sz="1600" b="1" dirty="0" err="1">
                <a:solidFill>
                  <a:srgbClr val="006600"/>
                </a:solidFill>
              </a:rPr>
              <a:t>al</a:t>
            </a:r>
            <a:r>
              <a:rPr lang="ru-RU" sz="1600" b="1" dirty="0">
                <a:solidFill>
                  <a:srgbClr val="006600"/>
                </a:solidFill>
              </a:rPr>
              <a:t>., 2019</a:t>
            </a:r>
            <a:r>
              <a:rPr lang="ru-RU" sz="1600" b="1" dirty="0" smtClean="0">
                <a:solidFill>
                  <a:srgbClr val="006600"/>
                </a:solidFill>
              </a:rPr>
              <a:t>).</a:t>
            </a:r>
            <a:endParaRPr lang="en-US" sz="1600" b="1" dirty="0" smtClean="0">
              <a:solidFill>
                <a:srgbClr val="006600"/>
              </a:solidFill>
            </a:endParaRPr>
          </a:p>
          <a:p>
            <a:r>
              <a:rPr lang="ru-RU" sz="1600" b="1" dirty="0" smtClean="0">
                <a:solidFill>
                  <a:srgbClr val="0000CC"/>
                </a:solidFill>
              </a:rPr>
              <a:t>Апатит </a:t>
            </a:r>
            <a:r>
              <a:rPr lang="ru-RU" sz="1600" b="1" dirty="0">
                <a:solidFill>
                  <a:srgbClr val="0000CC"/>
                </a:solidFill>
              </a:rPr>
              <a:t>начинает кристаллизоваться на ранних этапах кристаллизации гранитных магм и повсеместно встречается в виде включений в цирконах, плагиоклазе и других минералах</a:t>
            </a:r>
            <a:r>
              <a:rPr lang="ru-RU" sz="1600" b="1" dirty="0" smtClean="0">
                <a:solidFill>
                  <a:srgbClr val="0000CC"/>
                </a:solidFill>
              </a:rPr>
              <a:t>.</a:t>
            </a:r>
            <a:endParaRPr lang="en-US" sz="1600" b="1" dirty="0" smtClean="0">
              <a:solidFill>
                <a:srgbClr val="0000CC"/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Апатит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устойчив при низкотемпературном метаморфизме и при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гипергенезе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Harlov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, 2015).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 гранитоидах апатит является минералом концентратором летучих компонентов (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ru-RU" sz="1600" b="1" baseline="30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Cl</a:t>
            </a:r>
            <a:r>
              <a:rPr lang="ru-RU" sz="1600" b="1" baseline="30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SO</a:t>
            </a:r>
            <a:r>
              <a:rPr lang="ru-RU" sz="1600" b="1" baseline="-250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1600" b="1" baseline="30000" dirty="0">
                <a:solidFill>
                  <a:schemeClr val="accent5">
                    <a:lumMod val="50000"/>
                  </a:schemeClr>
                </a:solidFill>
              </a:rPr>
              <a:t>2-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), которые играют важную роль в процессах </a:t>
            </a:r>
            <a:r>
              <a:rPr lang="ru-RU" sz="1600" b="1" u="sng" dirty="0" err="1">
                <a:solidFill>
                  <a:schemeClr val="accent5">
                    <a:lumMod val="50000"/>
                  </a:schemeClr>
                </a:solidFill>
              </a:rPr>
              <a:t>рудогенеза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 в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т.ч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. фактически единственным минералом концентратором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Cl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5" descr="E:\!TЕКУЩЕЕ\!ТАЙМЫР\Презентация\Рис 2 Zrc - копия - копия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938" y="852134"/>
            <a:ext cx="31227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!TЕКУЩЕЕ\!ТАЙМЫР\4_Разметка в отправку на LA-ICP-MS\Разметка 1\Апатит 2\1-23 3 подписан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3579862"/>
            <a:ext cx="3693524" cy="12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7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6336" y="771549"/>
            <a:ext cx="12606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6600"/>
                </a:solidFill>
              </a:rPr>
              <a:t>Были изучены </a:t>
            </a:r>
            <a:r>
              <a:rPr lang="ru-RU" sz="1100" dirty="0" err="1" smtClean="0">
                <a:solidFill>
                  <a:srgbClr val="006600"/>
                </a:solidFill>
              </a:rPr>
              <a:t>гранитоиды</a:t>
            </a:r>
            <a:r>
              <a:rPr lang="ru-RU" sz="1100" dirty="0" smtClean="0">
                <a:solidFill>
                  <a:srgbClr val="006600"/>
                </a:solidFill>
              </a:rPr>
              <a:t> </a:t>
            </a:r>
            <a:r>
              <a:rPr lang="ru-RU" sz="1100" b="1" dirty="0">
                <a:solidFill>
                  <a:srgbClr val="006600"/>
                </a:solidFill>
              </a:rPr>
              <a:t>Пекинского</a:t>
            </a:r>
            <a:r>
              <a:rPr lang="ru-RU" sz="1100" b="1" dirty="0" smtClean="0">
                <a:solidFill>
                  <a:srgbClr val="006600"/>
                </a:solidFill>
              </a:rPr>
              <a:t>, Дорожнинского, </a:t>
            </a:r>
            <a:r>
              <a:rPr lang="ru-RU" sz="1100" b="1" dirty="0" err="1" smtClean="0">
                <a:solidFill>
                  <a:srgbClr val="006600"/>
                </a:solidFill>
              </a:rPr>
              <a:t>Тесемского</a:t>
            </a:r>
            <a:r>
              <a:rPr lang="ru-RU" sz="1100" b="1" dirty="0" smtClean="0">
                <a:solidFill>
                  <a:srgbClr val="006600"/>
                </a:solidFill>
              </a:rPr>
              <a:t> и </a:t>
            </a:r>
            <a:r>
              <a:rPr lang="ru-RU" sz="1100" b="1" dirty="0" err="1" smtClean="0">
                <a:solidFill>
                  <a:srgbClr val="006600"/>
                </a:solidFill>
              </a:rPr>
              <a:t>Симсовского</a:t>
            </a:r>
            <a:r>
              <a:rPr lang="ru-RU" sz="1100" b="1" dirty="0" smtClean="0">
                <a:solidFill>
                  <a:srgbClr val="006600"/>
                </a:solidFill>
              </a:rPr>
              <a:t> </a:t>
            </a:r>
            <a:r>
              <a:rPr lang="ru-RU" sz="1100" dirty="0" smtClean="0">
                <a:solidFill>
                  <a:srgbClr val="006600"/>
                </a:solidFill>
              </a:rPr>
              <a:t>массивов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758" y="4210561"/>
            <a:ext cx="351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Геологическая </a:t>
            </a:r>
            <a:r>
              <a:rPr lang="ru-RU" sz="1000" dirty="0"/>
              <a:t>схема </a:t>
            </a:r>
            <a:r>
              <a:rPr lang="ru-RU" sz="1000" dirty="0" err="1"/>
              <a:t>Таймыро</a:t>
            </a:r>
            <a:r>
              <a:rPr lang="ru-RU" sz="1000" dirty="0"/>
              <a:t>-Североземельской складчатой области и прилегающих территорий по </a:t>
            </a:r>
            <a:r>
              <a:rPr lang="ru-RU" sz="1000" dirty="0">
                <a:solidFill>
                  <a:srgbClr val="0000CC"/>
                </a:solidFill>
              </a:rPr>
              <a:t>(</a:t>
            </a:r>
            <a:r>
              <a:rPr lang="ru-RU" sz="1000" dirty="0" err="1">
                <a:solidFill>
                  <a:srgbClr val="0000CC"/>
                </a:solidFill>
              </a:rPr>
              <a:t>Верниковский</a:t>
            </a:r>
            <a:r>
              <a:rPr lang="ru-RU" sz="1000" dirty="0">
                <a:solidFill>
                  <a:srgbClr val="0000CC"/>
                </a:solidFill>
              </a:rPr>
              <a:t>, 1996; Макарьев и др., 2013; </a:t>
            </a:r>
            <a:r>
              <a:rPr lang="en-US" sz="1000" dirty="0" err="1">
                <a:solidFill>
                  <a:srgbClr val="0000CC"/>
                </a:solidFill>
              </a:rPr>
              <a:t>Ershova</a:t>
            </a:r>
            <a:r>
              <a:rPr lang="en-US" sz="1000" dirty="0">
                <a:solidFill>
                  <a:srgbClr val="0000CC"/>
                </a:solidFill>
              </a:rPr>
              <a:t> et al</a:t>
            </a:r>
            <a:r>
              <a:rPr lang="ru-RU" sz="1000" dirty="0">
                <a:solidFill>
                  <a:srgbClr val="0000CC"/>
                </a:solidFill>
              </a:rPr>
              <a:t>., 2018) </a:t>
            </a:r>
            <a:r>
              <a:rPr lang="ru-RU" sz="1000" dirty="0"/>
              <a:t>с дополнениями и изменениями и положение </a:t>
            </a:r>
            <a:r>
              <a:rPr lang="ru-RU" sz="1000" dirty="0" smtClean="0"/>
              <a:t>изученных </a:t>
            </a:r>
            <a:r>
              <a:rPr lang="ru-RU" sz="1000" dirty="0"/>
              <a:t>массивов гранитоидов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pic>
        <p:nvPicPr>
          <p:cNvPr id="5" name="Picture 2" descr="D:\!TЕКУЩЕЕ\!ТАЙМЫР\!Статья Рудоносность\6_Исправления\Figures\Fig 1 map - исправле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5105"/>
            <a:ext cx="3240360" cy="410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!TЕКУЩЕЕ\!ТАЙМЫР\!Статья Рудоносность\25 After Review 2\Fig 2 Map massi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577"/>
            <a:ext cx="3672408" cy="40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42721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/>
              <a:t>Положение массивов на схеме северо-восточной части</a:t>
            </a:r>
          </a:p>
          <a:p>
            <a:r>
              <a:rPr lang="ru-RU" sz="1050" dirty="0"/>
              <a:t>полуострова Таймыр (</a:t>
            </a:r>
            <a:r>
              <a:rPr lang="en-US" sz="1050" dirty="0" err="1">
                <a:solidFill>
                  <a:srgbClr val="0000CC"/>
                </a:solidFill>
              </a:rPr>
              <a:t>Markovsky</a:t>
            </a:r>
            <a:r>
              <a:rPr lang="en-US" sz="1050" dirty="0">
                <a:solidFill>
                  <a:srgbClr val="0000CC"/>
                </a:solidFill>
              </a:rPr>
              <a:t> et al., 2000, </a:t>
            </a:r>
            <a:r>
              <a:rPr lang="en-US" sz="1050" dirty="0" err="1">
                <a:solidFill>
                  <a:srgbClr val="0000CC"/>
                </a:solidFill>
              </a:rPr>
              <a:t>Kachurina</a:t>
            </a:r>
            <a:r>
              <a:rPr lang="en-US" sz="1050" dirty="0">
                <a:solidFill>
                  <a:srgbClr val="0000CC"/>
                </a:solidFill>
              </a:rPr>
              <a:t> et al., 2013,</a:t>
            </a:r>
          </a:p>
          <a:p>
            <a:r>
              <a:rPr lang="en-US" sz="1050" dirty="0" err="1">
                <a:solidFill>
                  <a:srgbClr val="0000CC"/>
                </a:solidFill>
              </a:rPr>
              <a:t>Vernikovsky</a:t>
            </a:r>
            <a:r>
              <a:rPr lang="en-US" sz="1050" dirty="0">
                <a:solidFill>
                  <a:srgbClr val="0000CC"/>
                </a:solidFill>
              </a:rPr>
              <a:t>, 1996,  </a:t>
            </a:r>
            <a:r>
              <a:rPr lang="en-US" sz="1050" dirty="0" err="1">
                <a:solidFill>
                  <a:srgbClr val="0000CC"/>
                </a:solidFill>
              </a:rPr>
              <a:t>Vernikovsky</a:t>
            </a:r>
            <a:r>
              <a:rPr lang="en-US" sz="1050" dirty="0">
                <a:solidFill>
                  <a:srgbClr val="0000CC"/>
                </a:solidFill>
              </a:rPr>
              <a:t> et al., 2020, </a:t>
            </a:r>
            <a:r>
              <a:rPr lang="en-US" sz="1050" dirty="0" err="1">
                <a:solidFill>
                  <a:srgbClr val="0000CC"/>
                </a:solidFill>
              </a:rPr>
              <a:t>Kurapov</a:t>
            </a:r>
            <a:r>
              <a:rPr lang="en-US" sz="1050" dirty="0">
                <a:solidFill>
                  <a:srgbClr val="0000CC"/>
                </a:solidFill>
              </a:rPr>
              <a:t> et al., 2020a,</a:t>
            </a:r>
          </a:p>
          <a:p>
            <a:r>
              <a:rPr lang="en-US" sz="1050" dirty="0">
                <a:solidFill>
                  <a:srgbClr val="0000CC"/>
                </a:solidFill>
              </a:rPr>
              <a:t>2024, </a:t>
            </a:r>
            <a:r>
              <a:rPr lang="en-US" sz="1050" dirty="0" err="1">
                <a:solidFill>
                  <a:srgbClr val="0000CC"/>
                </a:solidFill>
              </a:rPr>
              <a:t>Khudoley</a:t>
            </a:r>
            <a:r>
              <a:rPr lang="en-US" sz="1050" dirty="0">
                <a:solidFill>
                  <a:srgbClr val="0000CC"/>
                </a:solidFill>
              </a:rPr>
              <a:t> et al., 2018, </a:t>
            </a:r>
            <a:r>
              <a:rPr lang="en-US" sz="1050" dirty="0" err="1">
                <a:solidFill>
                  <a:srgbClr val="0000CC"/>
                </a:solidFill>
              </a:rPr>
              <a:t>Proskurnin</a:t>
            </a:r>
            <a:r>
              <a:rPr lang="en-US" sz="1050" dirty="0">
                <a:solidFill>
                  <a:srgbClr val="0000CC"/>
                </a:solidFill>
              </a:rPr>
              <a:t>, 2021, </a:t>
            </a:r>
            <a:r>
              <a:rPr lang="en-US" sz="1050" dirty="0" err="1">
                <a:solidFill>
                  <a:srgbClr val="0000CC"/>
                </a:solidFill>
              </a:rPr>
              <a:t>Berzon</a:t>
            </a:r>
            <a:r>
              <a:rPr lang="en-US" sz="1050" dirty="0">
                <a:solidFill>
                  <a:srgbClr val="0000CC"/>
                </a:solidFill>
              </a:rPr>
              <a:t> et al., 2021)</a:t>
            </a:r>
            <a:endParaRPr lang="ru-RU" sz="105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12" y="3939902"/>
            <a:ext cx="42057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(a) TAS</a:t>
            </a:r>
            <a:r>
              <a:rPr lang="ru-RU" sz="1050" dirty="0" smtClean="0"/>
              <a:t> диаграмма по</a:t>
            </a:r>
            <a:r>
              <a:rPr lang="en-US" sz="1050" dirty="0" smtClean="0"/>
              <a:t> </a:t>
            </a:r>
            <a:r>
              <a:rPr lang="en-US" sz="1050" dirty="0">
                <a:solidFill>
                  <a:srgbClr val="0000FF"/>
                </a:solidFill>
              </a:rPr>
              <a:t>Middlemost (1994</a:t>
            </a:r>
            <a:r>
              <a:rPr lang="en-US" sz="1050" dirty="0" smtClean="0">
                <a:solidFill>
                  <a:srgbClr val="0000FF"/>
                </a:solidFill>
              </a:rPr>
              <a:t>)</a:t>
            </a:r>
            <a:r>
              <a:rPr lang="ru-RU" sz="1050" dirty="0" smtClean="0">
                <a:solidFill>
                  <a:srgbClr val="0000FF"/>
                </a:solidFill>
              </a:rPr>
              <a:t>,</a:t>
            </a:r>
            <a:r>
              <a:rPr lang="en-US" sz="1050" dirty="0" smtClean="0"/>
              <a:t> </a:t>
            </a:r>
            <a:r>
              <a:rPr lang="en-US" sz="1050" dirty="0" err="1" smtClean="0">
                <a:solidFill>
                  <a:srgbClr val="0000FF"/>
                </a:solidFill>
              </a:rPr>
              <a:t>Sharpenok</a:t>
            </a:r>
            <a:r>
              <a:rPr lang="en-US" sz="1050" dirty="0" smtClean="0">
                <a:solidFill>
                  <a:srgbClr val="0000FF"/>
                </a:solidFill>
              </a:rPr>
              <a:t> </a:t>
            </a:r>
            <a:r>
              <a:rPr lang="en-US" sz="1050" dirty="0">
                <a:solidFill>
                  <a:srgbClr val="0000FF"/>
                </a:solidFill>
              </a:rPr>
              <a:t>et al., (2013</a:t>
            </a:r>
            <a:r>
              <a:rPr lang="en-US" sz="1050" dirty="0" smtClean="0"/>
              <a:t>);</a:t>
            </a:r>
            <a:endParaRPr lang="ru-RU" sz="1050" dirty="0"/>
          </a:p>
          <a:p>
            <a:r>
              <a:rPr lang="en-US" sz="1050" dirty="0"/>
              <a:t>(b) </a:t>
            </a:r>
            <a:r>
              <a:rPr lang="en-US" sz="1050" dirty="0" smtClean="0"/>
              <a:t>ANK</a:t>
            </a:r>
            <a:r>
              <a:rPr lang="ru-RU" sz="1050" dirty="0" smtClean="0"/>
              <a:t>-</a:t>
            </a:r>
            <a:r>
              <a:rPr lang="en-US" sz="1050" dirty="0" smtClean="0"/>
              <a:t>ACNK </a:t>
            </a:r>
            <a:r>
              <a:rPr lang="ru-RU" sz="1050" dirty="0" smtClean="0"/>
              <a:t>диаграмма</a:t>
            </a:r>
            <a:r>
              <a:rPr lang="en-US" sz="1050" dirty="0" smtClean="0"/>
              <a:t>, ANK=Al</a:t>
            </a:r>
            <a:r>
              <a:rPr lang="en-US" sz="1050" baseline="-25000" dirty="0" smtClean="0"/>
              <a:t>2</a:t>
            </a:r>
            <a:r>
              <a:rPr lang="en-US" sz="1050" dirty="0" smtClean="0"/>
              <a:t>O</a:t>
            </a:r>
            <a:r>
              <a:rPr lang="en-US" sz="1050" baseline="-25000" dirty="0" smtClean="0"/>
              <a:t>3</a:t>
            </a:r>
            <a:r>
              <a:rPr lang="en-US" sz="1050" dirty="0" smtClean="0"/>
              <a:t>/(Na</a:t>
            </a:r>
            <a:r>
              <a:rPr lang="en-US" sz="1050" baseline="-25000" dirty="0" smtClean="0"/>
              <a:t>2</a:t>
            </a:r>
            <a:r>
              <a:rPr lang="en-US" sz="1050" dirty="0" smtClean="0"/>
              <a:t>O+K</a:t>
            </a:r>
            <a:r>
              <a:rPr lang="en-US" sz="1050" baseline="-25000" dirty="0" smtClean="0"/>
              <a:t>2</a:t>
            </a:r>
            <a:r>
              <a:rPr lang="en-US" sz="1050" dirty="0" smtClean="0"/>
              <a:t>O)</a:t>
            </a:r>
            <a:r>
              <a:rPr lang="en-US" sz="1050" baseline="-25000" dirty="0" smtClean="0"/>
              <a:t>mol</a:t>
            </a:r>
            <a:r>
              <a:rPr lang="en-US" sz="1050" baseline="-25000" dirty="0"/>
              <a:t>.</a:t>
            </a:r>
            <a:r>
              <a:rPr lang="en-US" sz="1050" dirty="0"/>
              <a:t>, </a:t>
            </a:r>
            <a:r>
              <a:rPr lang="en-US" sz="1050" dirty="0" smtClean="0"/>
              <a:t>ACNK=Al</a:t>
            </a:r>
            <a:r>
              <a:rPr lang="en-US" sz="1050" baseline="-25000" dirty="0" smtClean="0"/>
              <a:t>2</a:t>
            </a:r>
            <a:r>
              <a:rPr lang="en-US" sz="1050" dirty="0" smtClean="0"/>
              <a:t>O</a:t>
            </a:r>
            <a:r>
              <a:rPr lang="en-US" sz="1050" baseline="-25000" dirty="0" smtClean="0"/>
              <a:t>3</a:t>
            </a:r>
            <a:r>
              <a:rPr lang="en-US" sz="1050" dirty="0" smtClean="0"/>
              <a:t>/(Na</a:t>
            </a:r>
            <a:r>
              <a:rPr lang="en-US" sz="1050" baseline="-25000" dirty="0" smtClean="0"/>
              <a:t>2</a:t>
            </a:r>
            <a:r>
              <a:rPr lang="en-US" sz="1050" dirty="0" smtClean="0"/>
              <a:t>O+K</a:t>
            </a:r>
            <a:r>
              <a:rPr lang="en-US" sz="1050" baseline="-25000" dirty="0" smtClean="0"/>
              <a:t>2</a:t>
            </a:r>
            <a:r>
              <a:rPr lang="en-US" sz="1050" dirty="0" smtClean="0"/>
              <a:t>O+CaO)</a:t>
            </a:r>
            <a:r>
              <a:rPr lang="en-US" sz="1050" baseline="-25000" dirty="0" smtClean="0"/>
              <a:t>mol.</a:t>
            </a:r>
            <a:r>
              <a:rPr lang="ru-RU" sz="1050" baseline="-25000" dirty="0" smtClean="0"/>
              <a:t> </a:t>
            </a:r>
            <a:r>
              <a:rPr lang="en-US" sz="1050" dirty="0" err="1" smtClean="0">
                <a:solidFill>
                  <a:srgbClr val="0000FF"/>
                </a:solidFill>
              </a:rPr>
              <a:t>Maniar</a:t>
            </a:r>
            <a:r>
              <a:rPr lang="en-US" sz="1050" dirty="0" smtClean="0">
                <a:solidFill>
                  <a:srgbClr val="0000FF"/>
                </a:solidFill>
              </a:rPr>
              <a:t> </a:t>
            </a:r>
            <a:r>
              <a:rPr lang="en-US" sz="1050" dirty="0">
                <a:solidFill>
                  <a:srgbClr val="0000FF"/>
                </a:solidFill>
              </a:rPr>
              <a:t>and </a:t>
            </a:r>
            <a:r>
              <a:rPr lang="en-US" sz="1050" dirty="0" err="1">
                <a:solidFill>
                  <a:srgbClr val="0000FF"/>
                </a:solidFill>
              </a:rPr>
              <a:t>Piccoli</a:t>
            </a:r>
            <a:r>
              <a:rPr lang="en-US" sz="1050" dirty="0">
                <a:solidFill>
                  <a:srgbClr val="0000FF"/>
                </a:solidFill>
              </a:rPr>
              <a:t> (1989)</a:t>
            </a:r>
            <a:r>
              <a:rPr lang="en-US" sz="1050" dirty="0"/>
              <a:t>;</a:t>
            </a:r>
            <a:endParaRPr lang="ru-RU" sz="1050" dirty="0"/>
          </a:p>
          <a:p>
            <a:r>
              <a:rPr lang="en-US" sz="1050" dirty="0"/>
              <a:t>(c) (</a:t>
            </a:r>
            <a:r>
              <a:rPr lang="en-US" sz="1050" dirty="0" smtClean="0"/>
              <a:t>Na</a:t>
            </a:r>
            <a:r>
              <a:rPr lang="en-US" sz="1050" baseline="-25000" dirty="0" smtClean="0"/>
              <a:t>2</a:t>
            </a:r>
            <a:r>
              <a:rPr lang="en-US" sz="1050" dirty="0" smtClean="0"/>
              <a:t>O+K</a:t>
            </a:r>
            <a:r>
              <a:rPr lang="en-US" sz="1050" baseline="-25000" dirty="0" smtClean="0"/>
              <a:t>2</a:t>
            </a:r>
            <a:r>
              <a:rPr lang="en-US" sz="1050" dirty="0" smtClean="0"/>
              <a:t>O</a:t>
            </a:r>
            <a:r>
              <a:rPr lang="ru-RU" sz="1050" dirty="0" smtClean="0"/>
              <a:t>-</a:t>
            </a:r>
            <a:r>
              <a:rPr lang="en-US" sz="1050" dirty="0" smtClean="0"/>
              <a:t>CaO</a:t>
            </a:r>
            <a:r>
              <a:rPr lang="en-US" sz="1050" dirty="0"/>
              <a:t>) </a:t>
            </a:r>
            <a:r>
              <a:rPr lang="ru-RU" sz="1050" dirty="0" smtClean="0"/>
              <a:t>-</a:t>
            </a:r>
            <a:r>
              <a:rPr lang="en-US" sz="1050" dirty="0" smtClean="0"/>
              <a:t> </a:t>
            </a:r>
            <a:r>
              <a:rPr lang="en-US" sz="1050" dirty="0"/>
              <a:t>SiO</a:t>
            </a:r>
            <a:r>
              <a:rPr lang="en-US" sz="1050" baseline="-25000" dirty="0"/>
              <a:t>2</a:t>
            </a:r>
            <a:r>
              <a:rPr lang="en-US" sz="1050" dirty="0"/>
              <a:t>, </a:t>
            </a:r>
            <a:r>
              <a:rPr lang="ru-RU" sz="1050" dirty="0" smtClean="0"/>
              <a:t>мас.</a:t>
            </a:r>
            <a:r>
              <a:rPr lang="en-US" sz="1050" dirty="0" smtClean="0"/>
              <a:t>% </a:t>
            </a:r>
            <a:r>
              <a:rPr lang="ru-RU" sz="1050" dirty="0" smtClean="0"/>
              <a:t>диаграмма</a:t>
            </a:r>
            <a:r>
              <a:rPr lang="en-US" sz="1050" dirty="0" smtClean="0"/>
              <a:t>, </a:t>
            </a:r>
            <a:r>
              <a:rPr lang="en-US" sz="1050" dirty="0">
                <a:solidFill>
                  <a:srgbClr val="0000FF"/>
                </a:solidFill>
              </a:rPr>
              <a:t>Frost and Frost (2008)</a:t>
            </a:r>
            <a:r>
              <a:rPr lang="en-US" sz="1050" dirty="0"/>
              <a:t>;</a:t>
            </a:r>
            <a:endParaRPr lang="ru-RU" sz="1050" dirty="0"/>
          </a:p>
          <a:p>
            <a:r>
              <a:rPr lang="en-US" sz="1050" dirty="0"/>
              <a:t>(d) K</a:t>
            </a:r>
            <a:r>
              <a:rPr lang="en-US" sz="1050" baseline="-25000" dirty="0"/>
              <a:t>2</a:t>
            </a:r>
            <a:r>
              <a:rPr lang="en-US" sz="1050" dirty="0"/>
              <a:t>O </a:t>
            </a:r>
            <a:r>
              <a:rPr lang="ru-RU" sz="1050" dirty="0" smtClean="0"/>
              <a:t>-</a:t>
            </a:r>
            <a:r>
              <a:rPr lang="en-US" sz="1050" dirty="0" smtClean="0"/>
              <a:t> </a:t>
            </a:r>
            <a:r>
              <a:rPr lang="en-US" sz="1050" dirty="0"/>
              <a:t>SiO</a:t>
            </a:r>
            <a:r>
              <a:rPr lang="en-US" sz="1050" baseline="-25000" dirty="0"/>
              <a:t>2</a:t>
            </a:r>
            <a:r>
              <a:rPr lang="en-US" sz="1050" dirty="0"/>
              <a:t>, </a:t>
            </a:r>
            <a:r>
              <a:rPr lang="ru-RU" sz="1050" dirty="0" smtClean="0"/>
              <a:t>мас.</a:t>
            </a:r>
            <a:r>
              <a:rPr lang="en-US" sz="1050" dirty="0" smtClean="0"/>
              <a:t>% </a:t>
            </a:r>
            <a:r>
              <a:rPr lang="ru-RU" sz="1050" dirty="0" smtClean="0"/>
              <a:t>диаграмма</a:t>
            </a:r>
            <a:r>
              <a:rPr lang="en-US" sz="1050" dirty="0" smtClean="0"/>
              <a:t>, </a:t>
            </a:r>
            <a:r>
              <a:rPr lang="en-US" sz="1050" dirty="0"/>
              <a:t>fields after </a:t>
            </a:r>
            <a:r>
              <a:rPr lang="en-US" sz="1050" dirty="0">
                <a:solidFill>
                  <a:srgbClr val="0000FF"/>
                </a:solidFill>
              </a:rPr>
              <a:t>Le </a:t>
            </a:r>
            <a:r>
              <a:rPr lang="en-US" sz="1050" dirty="0" err="1">
                <a:solidFill>
                  <a:srgbClr val="0000FF"/>
                </a:solidFill>
              </a:rPr>
              <a:t>Maitre</a:t>
            </a:r>
            <a:r>
              <a:rPr lang="en-US" sz="1050" dirty="0">
                <a:solidFill>
                  <a:srgbClr val="0000FF"/>
                </a:solidFill>
              </a:rPr>
              <a:t> et al. (1989</a:t>
            </a:r>
            <a:r>
              <a:rPr lang="en-US" sz="1050" dirty="0"/>
              <a:t>);</a:t>
            </a:r>
            <a:endParaRPr lang="ru-RU" sz="1050" dirty="0"/>
          </a:p>
          <a:p>
            <a:r>
              <a:rPr lang="en-US" sz="1050" dirty="0"/>
              <a:t>(e) </a:t>
            </a:r>
            <a:r>
              <a:rPr lang="en-US" sz="1050" dirty="0" err="1" smtClean="0"/>
              <a:t>FeO</a:t>
            </a:r>
            <a:r>
              <a:rPr lang="en-US" sz="1050" baseline="-25000" dirty="0" err="1" smtClean="0"/>
              <a:t>tot</a:t>
            </a:r>
            <a:r>
              <a:rPr lang="en-US" sz="1050" dirty="0" smtClean="0"/>
              <a:t>/(</a:t>
            </a:r>
            <a:r>
              <a:rPr lang="en-US" sz="1050" dirty="0" err="1" smtClean="0"/>
              <a:t>FeO</a:t>
            </a:r>
            <a:r>
              <a:rPr lang="en-US" sz="1050" baseline="-25000" dirty="0" err="1" smtClean="0"/>
              <a:t>tot</a:t>
            </a:r>
            <a:r>
              <a:rPr lang="en-US" sz="1050" dirty="0" err="1" smtClean="0"/>
              <a:t>+MgO</a:t>
            </a:r>
            <a:r>
              <a:rPr lang="en-US" sz="1050" dirty="0"/>
              <a:t>) </a:t>
            </a:r>
            <a:r>
              <a:rPr lang="ru-RU" sz="1050" dirty="0" smtClean="0"/>
              <a:t>-</a:t>
            </a:r>
            <a:r>
              <a:rPr lang="en-US" sz="1050" dirty="0" smtClean="0"/>
              <a:t> </a:t>
            </a:r>
            <a:r>
              <a:rPr lang="en-US" sz="1050" dirty="0"/>
              <a:t>SiO</a:t>
            </a:r>
            <a:r>
              <a:rPr lang="en-US" sz="1050" baseline="-25000" dirty="0"/>
              <a:t>2</a:t>
            </a:r>
            <a:r>
              <a:rPr lang="en-US" sz="1050" dirty="0"/>
              <a:t>, </a:t>
            </a:r>
            <a:r>
              <a:rPr lang="ru-RU" sz="1050" dirty="0" smtClean="0"/>
              <a:t>мас.</a:t>
            </a:r>
            <a:r>
              <a:rPr lang="en-US" sz="1050" dirty="0" smtClean="0"/>
              <a:t>% </a:t>
            </a:r>
            <a:r>
              <a:rPr lang="ru-RU" sz="1050" dirty="0" smtClean="0"/>
              <a:t>диаграмма</a:t>
            </a:r>
            <a:r>
              <a:rPr lang="en-US" sz="1050" dirty="0" smtClean="0"/>
              <a:t>, </a:t>
            </a:r>
            <a:r>
              <a:rPr lang="en-US" sz="1050" dirty="0">
                <a:solidFill>
                  <a:srgbClr val="0000FF"/>
                </a:solidFill>
              </a:rPr>
              <a:t>Frost and Frost (2008).</a:t>
            </a:r>
            <a:endParaRPr lang="ru-RU" sz="1050" dirty="0">
              <a:solidFill>
                <a:srgbClr val="0000FF"/>
              </a:solidFill>
            </a:endParaRPr>
          </a:p>
        </p:txBody>
      </p:sp>
      <p:pic>
        <p:nvPicPr>
          <p:cNvPr id="6" name="Picture 2" descr="D:\!TЕКУЩЕЕ\!ТАЙМЫР\!Статья Рудоносность\6_Исправления\Figures\Fig 3 geochem r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36" y="195486"/>
            <a:ext cx="318781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!TЕКУЩЕЕ\!ТАЙМЫР\!Статья Рудоносность\6_Исправления\Figures\Fig 5 grani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162740"/>
            <a:ext cx="4193643" cy="16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39952" y="1783251"/>
            <a:ext cx="4845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Geochemical data for intrusive rocks from the Taimyr Peninsula plotted on discrimination diagrams (a) </a:t>
            </a:r>
            <a:r>
              <a:rPr lang="en-US" sz="1100" dirty="0" err="1"/>
              <a:t>Rb</a:t>
            </a:r>
            <a:r>
              <a:rPr lang="en-US" sz="1100" dirty="0"/>
              <a:t> </a:t>
            </a:r>
            <a:r>
              <a:rPr lang="en-US" sz="1100" dirty="0" err="1"/>
              <a:t>vs</a:t>
            </a:r>
            <a:r>
              <a:rPr lang="en-US" sz="1100" dirty="0"/>
              <a:t> </a:t>
            </a:r>
            <a:r>
              <a:rPr lang="en-US" sz="1100" dirty="0" err="1"/>
              <a:t>Y+Nb</a:t>
            </a:r>
            <a:r>
              <a:rPr lang="en-US" sz="1100" dirty="0"/>
              <a:t> and (b) Y </a:t>
            </a:r>
            <a:r>
              <a:rPr lang="en-US" sz="1100" dirty="0" err="1"/>
              <a:t>vs</a:t>
            </a:r>
            <a:r>
              <a:rPr lang="en-US" sz="1100" dirty="0"/>
              <a:t> </a:t>
            </a:r>
            <a:r>
              <a:rPr lang="en-US" sz="1100" dirty="0" err="1"/>
              <a:t>Nb</a:t>
            </a:r>
            <a:r>
              <a:rPr lang="en-US" sz="1100" dirty="0"/>
              <a:t> after </a:t>
            </a:r>
            <a:r>
              <a:rPr lang="en-US" sz="1100" dirty="0">
                <a:solidFill>
                  <a:srgbClr val="0000FF"/>
                </a:solidFill>
              </a:rPr>
              <a:t>Pearce (1984)</a:t>
            </a:r>
            <a:r>
              <a:rPr lang="en-US" sz="1100" dirty="0"/>
              <a:t>.</a:t>
            </a:r>
            <a:endParaRPr lang="ru-RU" sz="1100" dirty="0"/>
          </a:p>
        </p:txBody>
      </p:sp>
      <p:pic>
        <p:nvPicPr>
          <p:cNvPr id="10" name="Picture 2" descr="D:\!TЕКУЩЕЕ\!ТАЙМЫР\!Статья Рудоносность\6_Исправления\Figures\Fig 6 Adak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072" y="2283718"/>
            <a:ext cx="2726184" cy="22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8304" y="2289052"/>
            <a:ext cx="147565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/>
              <a:t>Granitoids</a:t>
            </a:r>
            <a:r>
              <a:rPr lang="en-US" sz="1050" dirty="0"/>
              <a:t> of the Taimyr Peninsula on discrimination diagrams (a) </a:t>
            </a:r>
            <a:r>
              <a:rPr lang="en-US" sz="1050" dirty="0" err="1"/>
              <a:t>Sr</a:t>
            </a:r>
            <a:r>
              <a:rPr lang="en-US" sz="1050" dirty="0"/>
              <a:t>/Y vs. Y and (b) La/</a:t>
            </a:r>
            <a:r>
              <a:rPr lang="en-US" sz="1050" dirty="0" err="1"/>
              <a:t>Yb</a:t>
            </a:r>
            <a:r>
              <a:rPr lang="en-US" sz="1050" dirty="0"/>
              <a:t> </a:t>
            </a:r>
            <a:r>
              <a:rPr lang="en-US" sz="1050" dirty="0" err="1"/>
              <a:t>vs.Yb</a:t>
            </a:r>
            <a:r>
              <a:rPr lang="en-US" sz="1050" dirty="0"/>
              <a:t> after Drummond and </a:t>
            </a:r>
            <a:r>
              <a:rPr lang="en-US" sz="1050" dirty="0" err="1">
                <a:solidFill>
                  <a:srgbClr val="0000FF"/>
                </a:solidFill>
              </a:rPr>
              <a:t>Defant</a:t>
            </a:r>
            <a:r>
              <a:rPr lang="en-US" sz="1050" dirty="0">
                <a:solidFill>
                  <a:srgbClr val="0000FF"/>
                </a:solidFill>
              </a:rPr>
              <a:t> (1990)</a:t>
            </a:r>
            <a:r>
              <a:rPr lang="en-US" sz="1050" dirty="0"/>
              <a:t> that are used to distinguish </a:t>
            </a:r>
            <a:r>
              <a:rPr lang="en-US" sz="1050" dirty="0" err="1"/>
              <a:t>adakite</a:t>
            </a:r>
            <a:r>
              <a:rPr lang="en-US" sz="1050" dirty="0"/>
              <a:t> from normal arc andesite, </a:t>
            </a:r>
            <a:r>
              <a:rPr lang="en-US" sz="1050" dirty="0" err="1"/>
              <a:t>dacite</a:t>
            </a:r>
            <a:r>
              <a:rPr lang="en-US" sz="1050" dirty="0"/>
              <a:t> and rhyolite lavas. Field boundaries after Richards and </a:t>
            </a:r>
            <a:r>
              <a:rPr lang="en-US" sz="1050" dirty="0" err="1">
                <a:solidFill>
                  <a:srgbClr val="0000FF"/>
                </a:solidFill>
              </a:rPr>
              <a:t>Kerrich</a:t>
            </a:r>
            <a:r>
              <a:rPr lang="en-US" sz="1050" dirty="0">
                <a:solidFill>
                  <a:srgbClr val="0000FF"/>
                </a:solidFill>
              </a:rPr>
              <a:t> (2007)</a:t>
            </a:r>
            <a:r>
              <a:rPr lang="en-US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5555256" cy="52956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МЕТОДЫ ИССЛЕДОВАНИЯ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824" y="728141"/>
            <a:ext cx="5410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/>
              <a:t>Съемка </a:t>
            </a:r>
            <a:r>
              <a:rPr lang="en-US" sz="1200" b="1" dirty="0"/>
              <a:t>BSE</a:t>
            </a:r>
            <a:r>
              <a:rPr lang="ru-RU" sz="1200" dirty="0"/>
              <a:t> и </a:t>
            </a:r>
            <a:r>
              <a:rPr lang="en-US" sz="1200" b="1" dirty="0"/>
              <a:t>CL</a:t>
            </a:r>
            <a:r>
              <a:rPr lang="en-US" sz="1200" dirty="0"/>
              <a:t> </a:t>
            </a:r>
            <a:r>
              <a:rPr lang="ru-RU" sz="1200" dirty="0"/>
              <a:t>изображений </a:t>
            </a:r>
            <a:r>
              <a:rPr lang="ru-RU" sz="1200" dirty="0" smtClean="0"/>
              <a:t>циркона и апатита </a:t>
            </a:r>
            <a:r>
              <a:rPr lang="ru-RU" sz="1200" dirty="0"/>
              <a:t>производились </a:t>
            </a:r>
            <a:r>
              <a:rPr lang="ru-RU" sz="1200" dirty="0" smtClean="0"/>
              <a:t>с </a:t>
            </a:r>
            <a:r>
              <a:rPr lang="ru-RU" sz="1200" dirty="0"/>
              <a:t>помощью сканирующего электронного микроскопа </a:t>
            </a:r>
            <a:r>
              <a:rPr lang="ru-RU" sz="1200" b="1" dirty="0" err="1"/>
              <a:t>Tescan</a:t>
            </a:r>
            <a:r>
              <a:rPr lang="ru-RU" sz="1200" b="1" dirty="0"/>
              <a:t> MIRA LMS, </a:t>
            </a:r>
            <a:r>
              <a:rPr lang="ru-RU" sz="1200" dirty="0"/>
              <a:t>оснащенного ЭДС приставкой EDS X-</a:t>
            </a:r>
            <a:r>
              <a:rPr lang="ru-RU" sz="1200" dirty="0" err="1"/>
              <a:t>max</a:t>
            </a:r>
            <a:r>
              <a:rPr lang="ru-RU" sz="1200" dirty="0"/>
              <a:t> 80 в ЦКП «Геоаналитик» ИГГ УрО РАН (г. Екатеринбург)</a:t>
            </a:r>
            <a:endParaRPr lang="ru-R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/>
              <a:t>Определение состава минералов, съемка </a:t>
            </a:r>
            <a:r>
              <a:rPr lang="en-US" sz="1200" b="1" dirty="0"/>
              <a:t>BSE</a:t>
            </a:r>
            <a:r>
              <a:rPr lang="ru-RU" sz="1200" dirty="0"/>
              <a:t> и </a:t>
            </a:r>
            <a:r>
              <a:rPr lang="en-US" sz="1200" b="1" dirty="0"/>
              <a:t>CL</a:t>
            </a:r>
            <a:r>
              <a:rPr lang="en-US" sz="1200" dirty="0"/>
              <a:t> </a:t>
            </a:r>
            <a:r>
              <a:rPr lang="ru-RU" sz="1200" dirty="0"/>
              <a:t>изображений </a:t>
            </a:r>
            <a:r>
              <a:rPr lang="ru-RU" sz="1200" dirty="0" smtClean="0"/>
              <a:t>циркона </a:t>
            </a:r>
            <a:r>
              <a:rPr lang="ru-RU" sz="1200" dirty="0"/>
              <a:t>и электронно-зондовый анализ (</a:t>
            </a:r>
            <a:r>
              <a:rPr lang="en-US" sz="1200" b="1" dirty="0"/>
              <a:t>EPMA</a:t>
            </a:r>
            <a:r>
              <a:rPr lang="ru-RU" sz="1200" dirty="0"/>
              <a:t>) включений производились на </a:t>
            </a:r>
            <a:r>
              <a:rPr lang="ru-RU" sz="1200" b="1" dirty="0" err="1"/>
              <a:t>Cameca</a:t>
            </a:r>
            <a:r>
              <a:rPr lang="ru-RU" sz="1200" b="1" dirty="0"/>
              <a:t> </a:t>
            </a:r>
            <a:r>
              <a:rPr lang="ru-RU" sz="1200" b="1" dirty="0" smtClean="0"/>
              <a:t>SX100</a:t>
            </a:r>
            <a:r>
              <a:rPr lang="ru-RU" sz="12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/>
              <a:t>LA-ISP-MS</a:t>
            </a:r>
            <a:r>
              <a:rPr lang="ru-RU" sz="1200" b="1" dirty="0" smtClean="0"/>
              <a:t> </a:t>
            </a:r>
            <a:r>
              <a:rPr lang="ru-RU" sz="1200" dirty="0" smtClean="0"/>
              <a:t>изучение циркона и апатита выполнено методом </a:t>
            </a:r>
            <a:r>
              <a:rPr lang="ru-RU" sz="1200" dirty="0"/>
              <a:t>LA-ICP-MS на квадрупольном масс-спектрометре </a:t>
            </a:r>
            <a:r>
              <a:rPr lang="ru-RU" sz="1200" b="1" dirty="0" err="1"/>
              <a:t>NexION</a:t>
            </a:r>
            <a:r>
              <a:rPr lang="ru-RU" sz="1200" b="1" dirty="0"/>
              <a:t> 300S с приставкой для лазерной абляции NWR 213</a:t>
            </a:r>
            <a:r>
              <a:rPr lang="ru-RU" sz="1200" dirty="0"/>
              <a:t> согласно методике </a:t>
            </a:r>
            <a:r>
              <a:rPr lang="ru-RU" sz="1200" dirty="0">
                <a:solidFill>
                  <a:srgbClr val="0000CC"/>
                </a:solidFill>
              </a:rPr>
              <a:t>[Зайцева и др., </a:t>
            </a:r>
            <a:r>
              <a:rPr lang="ru-RU" sz="1200" dirty="0" smtClean="0">
                <a:solidFill>
                  <a:srgbClr val="0000CC"/>
                </a:solidFill>
              </a:rPr>
              <a:t>2016;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r>
              <a:rPr lang="en-US" sz="1200" dirty="0" err="1">
                <a:solidFill>
                  <a:srgbClr val="0000CC"/>
                </a:solidFill>
              </a:rPr>
              <a:t>Chervyakovskaya</a:t>
            </a:r>
            <a:r>
              <a:rPr lang="en-US" sz="1200" dirty="0">
                <a:solidFill>
                  <a:srgbClr val="0000CC"/>
                </a:solidFill>
              </a:rPr>
              <a:t> et al., 2020</a:t>
            </a:r>
            <a:r>
              <a:rPr lang="ru-RU" sz="1200" dirty="0" smtClean="0">
                <a:solidFill>
                  <a:srgbClr val="0000CC"/>
                </a:solidFill>
              </a:rPr>
              <a:t>]</a:t>
            </a:r>
            <a:r>
              <a:rPr lang="ru-RU" sz="1200" dirty="0" smtClean="0"/>
              <a:t>. </a:t>
            </a:r>
            <a:r>
              <a:rPr lang="ru-RU" sz="1200" dirty="0"/>
              <a:t>Диаметр кратера 25 </a:t>
            </a:r>
            <a:r>
              <a:rPr lang="ru-RU" sz="1200" dirty="0" smtClean="0"/>
              <a:t>мкм.</a:t>
            </a:r>
            <a:endParaRPr lang="ru-RU" sz="1200" dirty="0"/>
          </a:p>
        </p:txBody>
      </p:sp>
      <p:pic>
        <p:nvPicPr>
          <p:cNvPr id="9" name="Picture 2" descr="http://geoanalyst.igg.uran.ru/sites/default/files/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5" y="3251453"/>
            <a:ext cx="2568523" cy="15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7" y="1666270"/>
            <a:ext cx="2568523" cy="158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569" y="339502"/>
            <a:ext cx="2570109" cy="13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660" y="3882659"/>
            <a:ext cx="519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Были изучены включения апатита в 31 цирконе из 8 проб гранитоидов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Пекинского, Дорожнинского,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Тессемского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Симсовского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массивов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находящиеся в северо-восточной части полуострова Таймыр.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660" y="2851799"/>
            <a:ext cx="5624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EPMA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 –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предел обнаружения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</a:rPr>
              <a:t>0,10-0,13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 мас.%, погрешность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</a:rPr>
              <a:t>(σ) </a:t>
            </a: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0,15-0,22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мас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.%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300" b="1" dirty="0" err="1" smtClean="0">
                <a:solidFill>
                  <a:schemeClr val="accent6">
                    <a:lumMod val="50000"/>
                  </a:schemeClr>
                </a:solidFill>
              </a:rPr>
              <a:t>Cl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предел обнаружения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</a:rPr>
              <a:t>0,</a:t>
            </a: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02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мас.%, погрешность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</a:rPr>
              <a:t>(σ) </a:t>
            </a: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0,02-0,06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мас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.%</a:t>
            </a:r>
            <a:endParaRPr lang="en-US" sz="13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SO</a:t>
            </a:r>
            <a:r>
              <a:rPr lang="en-US" sz="1300" b="1" baseline="-25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предел обнаружения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</a:rPr>
              <a:t>0,</a:t>
            </a: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04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мас.%, погрешность 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</a:rPr>
              <a:t>(σ) </a:t>
            </a: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0,04-0,10</a:t>
            </a: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мас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.%</a:t>
            </a:r>
            <a:endParaRPr lang="en-US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!TЕКУЩЕЕ\!ТАЙМЫР\7_Для статьи\апатит\Fig 10 Ap-porphi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4950"/>
            <a:ext cx="4561056" cy="45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372200" y="205978"/>
            <a:ext cx="2314600" cy="52956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Апатит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80014" y="627535"/>
            <a:ext cx="42691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Повышенные </a:t>
            </a:r>
            <a:r>
              <a:rPr lang="en-US" sz="1400" b="1" dirty="0" err="1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Eu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Eu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* в расплавах традиционно связываются с увеличением содержанием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14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надсубдукционных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магмах и повышением потенциальной рудоносности рудно-магматических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систем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редполагается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, что это является следствием фракционирования амфибола и, возможно, граната в глубинных магматических очагах над зоной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субдукции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rgbClr val="0000CC"/>
                </a:solidFill>
              </a:rPr>
              <a:t>(</a:t>
            </a:r>
            <a:r>
              <a:rPr lang="ru-RU" sz="1400" dirty="0" err="1">
                <a:solidFill>
                  <a:srgbClr val="0000CC"/>
                </a:solidFill>
              </a:rPr>
              <a:t>Müntener</a:t>
            </a:r>
            <a:r>
              <a:rPr lang="ru-RU" sz="1400" dirty="0">
                <a:solidFill>
                  <a:srgbClr val="0000CC"/>
                </a:solidFill>
              </a:rPr>
              <a:t> </a:t>
            </a:r>
            <a:r>
              <a:rPr lang="ru-RU" sz="1400" dirty="0" err="1">
                <a:solidFill>
                  <a:srgbClr val="0000CC"/>
                </a:solidFill>
              </a:rPr>
              <a:t>et</a:t>
            </a:r>
            <a:r>
              <a:rPr lang="ru-RU" sz="1400" dirty="0">
                <a:solidFill>
                  <a:srgbClr val="0000CC"/>
                </a:solidFill>
              </a:rPr>
              <a:t> </a:t>
            </a:r>
            <a:r>
              <a:rPr lang="ru-RU" sz="1400" dirty="0" err="1">
                <a:solidFill>
                  <a:srgbClr val="0000CC"/>
                </a:solidFill>
              </a:rPr>
              <a:t>al</a:t>
            </a:r>
            <a:r>
              <a:rPr lang="ru-RU" sz="1400" dirty="0">
                <a:solidFill>
                  <a:srgbClr val="0000CC"/>
                </a:solidFill>
              </a:rPr>
              <a:t>., 2001; </a:t>
            </a:r>
            <a:r>
              <a:rPr lang="ru-RU" sz="1400" dirty="0" err="1">
                <a:solidFill>
                  <a:srgbClr val="0000CC"/>
                </a:solidFill>
              </a:rPr>
              <a:t>Richards</a:t>
            </a:r>
            <a:r>
              <a:rPr lang="ru-RU" sz="1400" dirty="0">
                <a:solidFill>
                  <a:srgbClr val="0000CC"/>
                </a:solidFill>
              </a:rPr>
              <a:t>, 2011; и др.).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4006" y="2665414"/>
            <a:ext cx="416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6600"/>
                </a:solidFill>
              </a:rPr>
              <a:t>      </a:t>
            </a:r>
            <a:r>
              <a:rPr lang="en-US" sz="1000" b="1" dirty="0" smtClean="0">
                <a:solidFill>
                  <a:srgbClr val="006600"/>
                </a:solidFill>
              </a:rPr>
              <a:t>Pan </a:t>
            </a:r>
            <a:r>
              <a:rPr lang="en-US" sz="1000" b="1" dirty="0">
                <a:solidFill>
                  <a:srgbClr val="006600"/>
                </a:solidFill>
              </a:rPr>
              <a:t>L.-C., Hu R.-Z., Bi X.-W., Wang Y., Yan J. Evaluating magmatic fertility of </a:t>
            </a:r>
            <a:r>
              <a:rPr lang="en-US" sz="1000" b="1" dirty="0" err="1">
                <a:solidFill>
                  <a:srgbClr val="006600"/>
                </a:solidFill>
              </a:rPr>
              <a:t>Paleo-Tethyan</a:t>
            </a:r>
            <a:r>
              <a:rPr lang="en-US" sz="1000" b="1" dirty="0">
                <a:solidFill>
                  <a:srgbClr val="006600"/>
                </a:solidFill>
              </a:rPr>
              <a:t> </a:t>
            </a:r>
            <a:r>
              <a:rPr lang="en-US" sz="1000" b="1" dirty="0" err="1">
                <a:solidFill>
                  <a:srgbClr val="006600"/>
                </a:solidFill>
              </a:rPr>
              <a:t>granitoids</a:t>
            </a:r>
            <a:r>
              <a:rPr lang="en-US" sz="1000" b="1" dirty="0">
                <a:solidFill>
                  <a:srgbClr val="006600"/>
                </a:solidFill>
              </a:rPr>
              <a:t> in eastern Tibet using apatite chemical composition and </a:t>
            </a:r>
            <a:r>
              <a:rPr lang="en-US" sz="1000" b="1" dirty="0" err="1">
                <a:solidFill>
                  <a:srgbClr val="006600"/>
                </a:solidFill>
              </a:rPr>
              <a:t>Nd</a:t>
            </a:r>
            <a:r>
              <a:rPr lang="en-US" sz="1000" b="1" dirty="0">
                <a:solidFill>
                  <a:srgbClr val="006600"/>
                </a:solidFill>
              </a:rPr>
              <a:t> isotope // Ore Geology Reviews. 2020. Vol. 127. 103757.</a:t>
            </a:r>
            <a:endParaRPr lang="ru-RU" sz="10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2745" y="3353326"/>
            <a:ext cx="417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6600"/>
                </a:solidFill>
              </a:rPr>
              <a:t>    </a:t>
            </a:r>
            <a:r>
              <a:rPr lang="en-US" sz="1000" b="1" dirty="0" smtClean="0">
                <a:solidFill>
                  <a:srgbClr val="006600"/>
                </a:solidFill>
              </a:rPr>
              <a:t>Cao </a:t>
            </a:r>
            <a:r>
              <a:rPr lang="en-US" sz="1000" b="1" dirty="0">
                <a:solidFill>
                  <a:srgbClr val="006600"/>
                </a:solidFill>
              </a:rPr>
              <a:t>M., Qin K., Li G., Evans N.J., Jin L. In situ LA-(MC)-ICP-MS trace element and </a:t>
            </a:r>
            <a:r>
              <a:rPr lang="en-US" sz="1000" b="1" dirty="0" err="1">
                <a:solidFill>
                  <a:srgbClr val="006600"/>
                </a:solidFill>
              </a:rPr>
              <a:t>Nd</a:t>
            </a:r>
            <a:r>
              <a:rPr lang="en-US" sz="1000" b="1" dirty="0">
                <a:solidFill>
                  <a:srgbClr val="006600"/>
                </a:solidFill>
              </a:rPr>
              <a:t> isotopic compositions and genesis of polygenetic </a:t>
            </a:r>
            <a:r>
              <a:rPr lang="en-US" sz="1000" b="1" dirty="0" err="1">
                <a:solidFill>
                  <a:srgbClr val="006600"/>
                </a:solidFill>
              </a:rPr>
              <a:t>titanite</a:t>
            </a:r>
            <a:r>
              <a:rPr lang="en-US" sz="1000" b="1" dirty="0">
                <a:solidFill>
                  <a:srgbClr val="006600"/>
                </a:solidFill>
              </a:rPr>
              <a:t> from the </a:t>
            </a:r>
            <a:r>
              <a:rPr lang="en-US" sz="1000" b="1" dirty="0" err="1">
                <a:solidFill>
                  <a:srgbClr val="006600"/>
                </a:solidFill>
              </a:rPr>
              <a:t>Baogutu</a:t>
            </a:r>
            <a:r>
              <a:rPr lang="en-US" sz="1000" b="1" dirty="0">
                <a:solidFill>
                  <a:srgbClr val="006600"/>
                </a:solidFill>
              </a:rPr>
              <a:t> reduced porphyry Cu deposit, Western </a:t>
            </a:r>
            <a:r>
              <a:rPr lang="en-US" sz="1000" b="1" dirty="0" err="1">
                <a:solidFill>
                  <a:srgbClr val="006600"/>
                </a:solidFill>
              </a:rPr>
              <a:t>Junggar</a:t>
            </a:r>
            <a:r>
              <a:rPr lang="en-US" sz="1000" b="1" dirty="0">
                <a:solidFill>
                  <a:srgbClr val="006600"/>
                </a:solidFill>
              </a:rPr>
              <a:t>, NW China // Ore Geology Reviews. 2015. Vol. 65. P. 940-954.</a:t>
            </a:r>
            <a:endParaRPr lang="ru-RU" sz="10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2745" y="4061212"/>
            <a:ext cx="419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6600"/>
                </a:solidFill>
              </a:rPr>
              <a:t>     </a:t>
            </a:r>
            <a:r>
              <a:rPr lang="en-US" sz="1000" b="1" dirty="0" err="1" smtClean="0">
                <a:solidFill>
                  <a:srgbClr val="006600"/>
                </a:solidFill>
              </a:rPr>
              <a:t>Zafar</a:t>
            </a:r>
            <a:r>
              <a:rPr lang="en-US" sz="1000" b="1" dirty="0" smtClean="0">
                <a:solidFill>
                  <a:srgbClr val="006600"/>
                </a:solidFill>
              </a:rPr>
              <a:t> </a:t>
            </a:r>
            <a:r>
              <a:rPr lang="en-US" sz="1000" b="1" dirty="0">
                <a:solidFill>
                  <a:srgbClr val="006600"/>
                </a:solidFill>
              </a:rPr>
              <a:t>T., </a:t>
            </a:r>
            <a:r>
              <a:rPr lang="en-US" sz="1000" b="1" dirty="0" err="1">
                <a:solidFill>
                  <a:srgbClr val="006600"/>
                </a:solidFill>
              </a:rPr>
              <a:t>Rehman</a:t>
            </a:r>
            <a:r>
              <a:rPr lang="en-US" sz="1000" b="1" dirty="0">
                <a:solidFill>
                  <a:srgbClr val="006600"/>
                </a:solidFill>
              </a:rPr>
              <a:t> H.U., </a:t>
            </a:r>
            <a:r>
              <a:rPr lang="en-US" sz="1000" b="1" dirty="0" err="1">
                <a:solidFill>
                  <a:srgbClr val="006600"/>
                </a:solidFill>
              </a:rPr>
              <a:t>Mahar</a:t>
            </a:r>
            <a:r>
              <a:rPr lang="en-US" sz="1000" b="1" dirty="0">
                <a:solidFill>
                  <a:srgbClr val="006600"/>
                </a:solidFill>
              </a:rPr>
              <a:t> M.A., </a:t>
            </a:r>
            <a:r>
              <a:rPr lang="en-US" sz="1000" b="1" dirty="0" err="1">
                <a:solidFill>
                  <a:srgbClr val="006600"/>
                </a:solidFill>
              </a:rPr>
              <a:t>Alam</a:t>
            </a:r>
            <a:r>
              <a:rPr lang="en-US" sz="1000" b="1" dirty="0">
                <a:solidFill>
                  <a:srgbClr val="006600"/>
                </a:solidFill>
              </a:rPr>
              <a:t> M., </a:t>
            </a:r>
            <a:r>
              <a:rPr lang="en-US" sz="1000" b="1" dirty="0" err="1">
                <a:solidFill>
                  <a:srgbClr val="006600"/>
                </a:solidFill>
              </a:rPr>
              <a:t>Oyebamiji</a:t>
            </a:r>
            <a:r>
              <a:rPr lang="en-US" sz="1000" b="1" dirty="0">
                <a:solidFill>
                  <a:srgbClr val="006600"/>
                </a:solidFill>
              </a:rPr>
              <a:t> A., </a:t>
            </a:r>
            <a:r>
              <a:rPr lang="en-US" sz="1000" b="1" dirty="0" err="1">
                <a:solidFill>
                  <a:srgbClr val="006600"/>
                </a:solidFill>
              </a:rPr>
              <a:t>Rehman</a:t>
            </a:r>
            <a:r>
              <a:rPr lang="en-US" sz="1000" b="1" dirty="0">
                <a:solidFill>
                  <a:srgbClr val="006600"/>
                </a:solidFill>
              </a:rPr>
              <a:t> S.U, </a:t>
            </a:r>
            <a:r>
              <a:rPr lang="en-US" sz="1000" b="1" dirty="0" err="1">
                <a:solidFill>
                  <a:srgbClr val="006600"/>
                </a:solidFill>
              </a:rPr>
              <a:t>Leng</a:t>
            </a:r>
            <a:r>
              <a:rPr lang="en-US" sz="1000" b="1" dirty="0">
                <a:solidFill>
                  <a:srgbClr val="006600"/>
                </a:solidFill>
              </a:rPr>
              <a:t> C.B. A critical review on </a:t>
            </a:r>
            <a:r>
              <a:rPr lang="en-US" sz="1000" b="1" dirty="0" err="1">
                <a:solidFill>
                  <a:srgbClr val="006600"/>
                </a:solidFill>
              </a:rPr>
              <a:t>petrogenetic</a:t>
            </a:r>
            <a:r>
              <a:rPr lang="en-US" sz="1000" b="1" dirty="0">
                <a:solidFill>
                  <a:srgbClr val="006600"/>
                </a:solidFill>
              </a:rPr>
              <a:t>, </a:t>
            </a:r>
            <a:r>
              <a:rPr lang="en-US" sz="1000" b="1" dirty="0" err="1">
                <a:solidFill>
                  <a:srgbClr val="006600"/>
                </a:solidFill>
              </a:rPr>
              <a:t>metallogenic</a:t>
            </a:r>
            <a:r>
              <a:rPr lang="en-US" sz="1000" b="1" dirty="0">
                <a:solidFill>
                  <a:srgbClr val="006600"/>
                </a:solidFill>
              </a:rPr>
              <a:t> and geodynamic implications of granitic rocks exposed in north and east China: New insights from apatite geochemistry // Journal of Geodynamics. 2020. Vol. 136. 101723.</a:t>
            </a:r>
            <a:endParaRPr lang="ru-RU" sz="1000" b="1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798" y="4492099"/>
            <a:ext cx="1805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CC"/>
                </a:solidFill>
              </a:rPr>
              <a:t>(</a:t>
            </a:r>
            <a:r>
              <a:rPr lang="en-US" sz="1600" dirty="0" err="1" smtClean="0">
                <a:solidFill>
                  <a:srgbClr val="0000CC"/>
                </a:solidFill>
              </a:rPr>
              <a:t>Berzin</a:t>
            </a:r>
            <a:r>
              <a:rPr lang="en-US" sz="1600" dirty="0" smtClean="0">
                <a:solidFill>
                  <a:srgbClr val="0000CC"/>
                </a:solidFill>
              </a:rPr>
              <a:t> et al., 2024)</a:t>
            </a:r>
            <a:endParaRPr lang="ru-RU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0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935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Размер включений апатита в цирконах</a:t>
            </a:r>
            <a:endParaRPr lang="ru-RU" sz="2400" b="1" dirty="0"/>
          </a:p>
        </p:txBody>
      </p:sp>
      <p:pic>
        <p:nvPicPr>
          <p:cNvPr id="2050" name="Picture 2" descr="D:\!TЕКУЩЕЕ\!ТАЙМЫР\2_СЭМ\Апатит\Т3\Т3 14 подписан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/>
          <a:stretch/>
        </p:blipFill>
        <p:spPr bwMode="auto">
          <a:xfrm>
            <a:off x="4211961" y="2409064"/>
            <a:ext cx="4680520" cy="25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192" y="2409064"/>
            <a:ext cx="3795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Тессемский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масив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smtClean="0"/>
              <a:t>Проба Т3</a:t>
            </a:r>
          </a:p>
          <a:p>
            <a:r>
              <a:rPr lang="ru-RU" sz="1400" i="1" dirty="0" err="1" smtClean="0"/>
              <a:t>Гранодиорит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катаклазированный</a:t>
            </a:r>
            <a:endParaRPr lang="ru-RU" sz="14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72" y="2442590"/>
            <a:ext cx="11636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!TЕКУЩЕЕ\!ТАЙМЫР\8_Включения\Рисунки\T3 Ap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48" y="741760"/>
            <a:ext cx="1889285" cy="14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!TЕКУЩЕЕ\!ТАЙМЫР\8_Включения\Рисунки\T3 Ap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41760"/>
            <a:ext cx="1886913" cy="15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!TЕКУЩЕЕ\!ТАЙМЫР\8_Включения\Рисунки\T3 Ap\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" r="17520" b="-1"/>
          <a:stretch/>
        </p:blipFill>
        <p:spPr bwMode="auto">
          <a:xfrm>
            <a:off x="5036723" y="741760"/>
            <a:ext cx="1515498" cy="14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!TЕКУЩЕЕ\!ТАЙМЫР\8_Включения\Рисунки\T3 A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9" y="741760"/>
            <a:ext cx="1889286" cy="146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192" y="2963062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Апатит во включениях</a:t>
            </a:r>
          </a:p>
          <a:p>
            <a:r>
              <a:rPr lang="ru-RU" sz="1400" dirty="0" smtClean="0"/>
              <a:t>Размер от 2-5 мкм</a:t>
            </a:r>
          </a:p>
          <a:p>
            <a:r>
              <a:rPr lang="ru-RU" sz="1400" dirty="0" smtClean="0"/>
              <a:t>до 85×20 мкм, д:ш 5:1 – 8:1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2192" y="367489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Апатит в </a:t>
            </a:r>
            <a:r>
              <a:rPr lang="ru-RU" sz="1400" dirty="0" err="1" smtClean="0"/>
              <a:t>протолочке</a:t>
            </a:r>
            <a:r>
              <a:rPr lang="ru-RU" sz="1400" dirty="0" smtClean="0"/>
              <a:t> 100-300 мкм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72192" y="3982670"/>
            <a:ext cx="3939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Измеренны</a:t>
            </a:r>
            <a:r>
              <a:rPr lang="ru-RU" sz="1300" b="1" dirty="0"/>
              <a:t>й</a:t>
            </a:r>
            <a:r>
              <a:rPr lang="ru-RU" sz="1300" b="1" dirty="0" smtClean="0"/>
              <a:t> </a:t>
            </a:r>
            <a:r>
              <a:rPr lang="en-US" sz="1300" b="1" dirty="0" smtClean="0"/>
              <a:t>EPMA </a:t>
            </a:r>
            <a:r>
              <a:rPr lang="ru-RU" sz="1300" b="1" dirty="0" smtClean="0"/>
              <a:t>апатит во включениях (9 </a:t>
            </a:r>
            <a:r>
              <a:rPr lang="ru-RU" sz="1300" b="1" dirty="0" err="1" smtClean="0"/>
              <a:t>зер</a:t>
            </a:r>
            <a:r>
              <a:rPr lang="ru-RU" sz="1300" b="1" dirty="0" smtClean="0"/>
              <a:t>.):</a:t>
            </a:r>
          </a:p>
          <a:p>
            <a:r>
              <a:rPr lang="ru-RU" sz="1300" dirty="0" smtClean="0"/>
              <a:t>30-85 мкм (д) × 7-25 (ш)</a:t>
            </a:r>
            <a:endParaRPr lang="ru-RU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272192" y="4478994"/>
            <a:ext cx="343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Т.е. 1-20% от объема зерен апатита в основной массе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28402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6192688" cy="7995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Состав апатита во включениях в цирконе</a:t>
            </a:r>
            <a:br>
              <a:rPr lang="ru-RU" sz="2400" b="1" dirty="0" smtClean="0"/>
            </a:br>
            <a:r>
              <a:rPr lang="ru-RU" sz="2400" b="1" dirty="0" smtClean="0"/>
              <a:t>и в основной массе породы</a:t>
            </a:r>
            <a:endParaRPr lang="ru-RU" sz="2400" b="1" dirty="0"/>
          </a:p>
        </p:txBody>
      </p:sp>
      <p:pic>
        <p:nvPicPr>
          <p:cNvPr id="4098" name="Picture 2" descr="D:\!TЕКУЩЕЕ\!ТАЙМЫР\8_Включения\картинки предварительные\Таймыр все зер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1944216" cy="13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!TЕКУЩЕЕ\!ТАЙМЫР\8_Включения\картинки предварительные\дорожнинский включения в циркон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6" y="1610784"/>
            <a:ext cx="2809678" cy="168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!TЕКУЩЕЕ\!ТАЙМЫР\8_Включения\картинки предварительные\дорожнинский зер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6" y="3291828"/>
            <a:ext cx="2847620" cy="17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!TЕКУЩЕЕ\!ТАЙМЫР\8_Включения\картинки предварительные\тессемский включения в циркон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86" y="1635985"/>
            <a:ext cx="2800740" cy="16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!TЕКУЩЕЕ\!ТАЙМЫР\8_Включения\картинки предварительные\тессемский зерн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91828"/>
            <a:ext cx="2760578" cy="16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!TЕКУЩЕЕ\!ТАЙМЫР\8_Включения\картинки предварительные\Пекинский включе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15" y="1623384"/>
            <a:ext cx="2702641" cy="16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!TЕКУЩЕЕ\!ТАЙМЫР\8_Включения\картинки предварительные\Пекинский зерн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91827"/>
            <a:ext cx="2794888" cy="175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329758"/>
            <a:ext cx="258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Дорожнинский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массив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5176" y="1329758"/>
            <a:ext cx="2688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err="1"/>
              <a:t>Тессемский</a:t>
            </a:r>
            <a:r>
              <a:rPr lang="ru-RU" dirty="0"/>
              <a:t> массив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9335" y="1329758"/>
            <a:ext cx="266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Пекинский массив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86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70" y="267494"/>
            <a:ext cx="8731894" cy="799598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Состав апатита во включениях в цирконе и в основной массе породы</a:t>
            </a:r>
            <a:endParaRPr lang="ru-RU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73003"/>
            <a:ext cx="258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Дорожнинский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массив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5176" y="973003"/>
            <a:ext cx="2688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err="1"/>
              <a:t>Тессемский</a:t>
            </a:r>
            <a:r>
              <a:rPr lang="ru-RU" dirty="0"/>
              <a:t> массив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9335" y="973003"/>
            <a:ext cx="266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Пекинский массив</a:t>
            </a:r>
            <a:endParaRPr lang="ru-RU" dirty="0"/>
          </a:p>
        </p:txBody>
      </p:sp>
      <p:pic>
        <p:nvPicPr>
          <p:cNvPr id="5122" name="Picture 2" descr="D:\!TЕКУЩЕЕ\!ТАЙМЫР\8_Включения\F-Cl\Дорожнинский включ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0" y="1280780"/>
            <a:ext cx="285527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!TЕКУЩЕЕ\!ТАЙМЫР\8_Включения\F-Cl\Пекинский включе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38" y="1272476"/>
            <a:ext cx="2851000" cy="17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!TЕКУЩЕЕ\!ТАЙМЫР\8_Включения\F-Cl\Тессемский включе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64" y="1272476"/>
            <a:ext cx="2855812" cy="172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!TЕКУЩЕЕ\!ТАЙМЫР\8_Включения\F-Cl\Дорожнинский зер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6385"/>
            <a:ext cx="2802216" cy="169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!TЕКУЩЕЕ\!ТАЙМЫР\8_Включения\F-Cl\Пекинский зерн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35" y="2969267"/>
            <a:ext cx="2851000" cy="17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!TЕКУЩЕЕ\!ТАЙМЫР\8_Включения\F-Cl\Тессемский зерн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64" y="2960724"/>
            <a:ext cx="2846188" cy="17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63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1298</Words>
  <Application>Microsoft Office PowerPoint</Application>
  <PresentationFormat>Экран (16:9)</PresentationFormat>
  <Paragraphs>90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Включения апатита в цирконе в гранитоидах северо-восточной части п-ва Таймыр</vt:lpstr>
      <vt:lpstr>Апатит Ca10(PO4)6(OH,F,Cl)2</vt:lpstr>
      <vt:lpstr>Презентация PowerPoint</vt:lpstr>
      <vt:lpstr>Презентация PowerPoint</vt:lpstr>
      <vt:lpstr>МЕТОДЫ ИССЛЕДОВАНИЯ</vt:lpstr>
      <vt:lpstr>Апатит</vt:lpstr>
      <vt:lpstr>Размер включений апатита в цирконах</vt:lpstr>
      <vt:lpstr>Состав апатита во включениях в цирконе и в основной массе породы</vt:lpstr>
      <vt:lpstr>Состав апатита во включениях в цирконе и в основной массе породы</vt:lpstr>
      <vt:lpstr>Состав апатита во включениях в цирконе и в основной массе породы в одной пробе</vt:lpstr>
      <vt:lpstr>Состав включений апатита в пределах одного зерна циркона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ТЕКТОНИЧЕСКИЙ БЛОК ОФИОЛИТОВ В СТРУКТУРЕ РЕВДИНСКОГО МАССИВА ПЛАТИНОНОСНОГО ПОЯСА УРАЛА: ГЕОХИМИЧЕСКИЕ ОСОБЕННОСТИ И U-PB ВОЗРАСТ ЦИРКОНОВ</dc:title>
  <dc:creator>User</dc:creator>
  <cp:lastModifiedBy>Adm</cp:lastModifiedBy>
  <cp:revision>135</cp:revision>
  <dcterms:created xsi:type="dcterms:W3CDTF">2022-04-20T07:50:10Z</dcterms:created>
  <dcterms:modified xsi:type="dcterms:W3CDTF">2025-04-19T22:15:57Z</dcterms:modified>
</cp:coreProperties>
</file>