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9" r:id="rId2"/>
    <p:sldId id="306" r:id="rId3"/>
    <p:sldId id="328" r:id="rId4"/>
    <p:sldId id="329" r:id="rId5"/>
    <p:sldId id="319" r:id="rId6"/>
    <p:sldId id="321" r:id="rId7"/>
    <p:sldId id="261" r:id="rId8"/>
    <p:sldId id="287" r:id="rId9"/>
    <p:sldId id="303" r:id="rId10"/>
    <p:sldId id="297" r:id="rId11"/>
    <p:sldId id="294" r:id="rId12"/>
    <p:sldId id="298" r:id="rId13"/>
    <p:sldId id="326" r:id="rId14"/>
    <p:sldId id="322" r:id="rId15"/>
    <p:sldId id="338" r:id="rId16"/>
    <p:sldId id="263" r:id="rId17"/>
    <p:sldId id="320" r:id="rId18"/>
    <p:sldId id="276" r:id="rId19"/>
    <p:sldId id="265" r:id="rId20"/>
    <p:sldId id="324" r:id="rId21"/>
    <p:sldId id="330" r:id="rId22"/>
    <p:sldId id="275" r:id="rId23"/>
    <p:sldId id="300" r:id="rId24"/>
    <p:sldId id="267" r:id="rId25"/>
    <p:sldId id="299" r:id="rId26"/>
    <p:sldId id="290" r:id="rId27"/>
    <p:sldId id="266" r:id="rId28"/>
    <p:sldId id="316" r:id="rId29"/>
    <p:sldId id="268" r:id="rId30"/>
    <p:sldId id="336" r:id="rId31"/>
    <p:sldId id="282" r:id="rId32"/>
    <p:sldId id="270" r:id="rId33"/>
    <p:sldId id="317" r:id="rId34"/>
    <p:sldId id="291" r:id="rId35"/>
    <p:sldId id="278" r:id="rId36"/>
    <p:sldId id="314" r:id="rId37"/>
    <p:sldId id="315" r:id="rId38"/>
    <p:sldId id="277" r:id="rId39"/>
    <p:sldId id="311" r:id="rId40"/>
    <p:sldId id="312" r:id="rId41"/>
    <p:sldId id="310" r:id="rId42"/>
    <p:sldId id="333" r:id="rId43"/>
    <p:sldId id="272" r:id="rId44"/>
    <p:sldId id="334" r:id="rId45"/>
    <p:sldId id="335" r:id="rId46"/>
    <p:sldId id="331" r:id="rId47"/>
    <p:sldId id="269" r:id="rId48"/>
    <p:sldId id="337" r:id="rId49"/>
    <p:sldId id="296" r:id="rId50"/>
    <p:sldId id="332" r:id="rId51"/>
    <p:sldId id="295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1957"/>
    <a:srgbClr val="FFD5D5"/>
    <a:srgbClr val="FF9999"/>
    <a:srgbClr val="FF8470"/>
    <a:srgbClr val="614474"/>
    <a:srgbClr val="180E70"/>
    <a:srgbClr val="FEA14C"/>
    <a:srgbClr val="B69A97"/>
    <a:srgbClr val="FBE1C8"/>
    <a:srgbClr val="7E5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83333" autoAdjust="0"/>
  </p:normalViewPr>
  <p:slideViewPr>
    <p:cSldViewPr snapToGrid="0">
      <p:cViewPr varScale="1">
        <p:scale>
          <a:sx n="84" d="100"/>
          <a:sy n="84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CB75C8-375C-4A2E-B7CD-9044A9E9CF4C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68D29DA7-E02B-4F1B-A1E8-0B6B1F245317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en-US" sz="2000" b="1" dirty="0" err="1" smtClean="0">
              <a:latin typeface="Georgia" panose="02040502050405020303" pitchFamily="18" charset="0"/>
            </a:rPr>
            <a:t>Dy</a:t>
          </a:r>
          <a:endParaRPr lang="ru-RU" sz="2000" b="1" dirty="0">
            <a:latin typeface="Georgia" panose="02040502050405020303" pitchFamily="18" charset="0"/>
          </a:endParaRPr>
        </a:p>
      </dgm:t>
    </dgm:pt>
    <dgm:pt modelId="{080D9670-F4A6-4211-A6B3-4BDBDBDBBEF0}" type="parTrans" cxnId="{2A95A4EC-7578-487F-A4E6-8748C65DC635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A353AB85-E5F0-4C5A-A276-77D83CA6802C}" type="sibTrans" cxnId="{2A95A4EC-7578-487F-A4E6-8748C65DC635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F5229344-970F-400B-ACA0-E1FB0524B07A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smtClean="0">
              <a:latin typeface="Georgia" panose="02040502050405020303" pitchFamily="18" charset="0"/>
            </a:rPr>
            <a:t>Ce, La, </a:t>
          </a:r>
          <a:r>
            <a:rPr lang="en-US" sz="2000" b="1" dirty="0" err="1" smtClean="0">
              <a:latin typeface="Georgia" panose="02040502050405020303" pitchFamily="18" charset="0"/>
            </a:rPr>
            <a:t>Pr</a:t>
          </a:r>
          <a:r>
            <a:rPr lang="en-US" sz="2000" b="1" dirty="0" smtClean="0">
              <a:latin typeface="Georgia" panose="02040502050405020303" pitchFamily="18" charset="0"/>
            </a:rPr>
            <a:t>,</a:t>
          </a:r>
          <a:r>
            <a:rPr lang="en-US" sz="2000" dirty="0" smtClean="0">
              <a:latin typeface="Georgia" panose="02040502050405020303" pitchFamily="18" charset="0"/>
            </a:rPr>
            <a:t> </a:t>
          </a:r>
        </a:p>
        <a:p>
          <a:r>
            <a:rPr lang="en-US" sz="1800" dirty="0" smtClean="0">
              <a:latin typeface="Georgia" panose="02040502050405020303" pitchFamily="18" charset="0"/>
            </a:rPr>
            <a:t>Co, </a:t>
          </a:r>
          <a:r>
            <a:rPr lang="en-US" sz="1800" dirty="0" err="1" smtClean="0">
              <a:latin typeface="Georgia" panose="02040502050405020303" pitchFamily="18" charset="0"/>
            </a:rPr>
            <a:t>Mn</a:t>
          </a:r>
          <a:r>
            <a:rPr lang="en-US" sz="1800" dirty="0" smtClean="0">
              <a:latin typeface="Georgia" panose="02040502050405020303" pitchFamily="18" charset="0"/>
            </a:rPr>
            <a:t>, Ga, In</a:t>
          </a:r>
          <a:endParaRPr lang="ru-RU" sz="1800" dirty="0">
            <a:latin typeface="Georgia" panose="02040502050405020303" pitchFamily="18" charset="0"/>
          </a:endParaRPr>
        </a:p>
      </dgm:t>
    </dgm:pt>
    <dgm:pt modelId="{08E9D5C2-91EF-41FE-A327-0FC899C0361A}" type="parTrans" cxnId="{F285A60D-1C48-4904-A37C-0CF7F25654C5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64C8816A-2BCC-45C3-83BE-E41597E65B5F}" type="sibTrans" cxnId="{F285A60D-1C48-4904-A37C-0CF7F25654C5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2556061B-4E85-4AE7-8E2B-D958FC68AF70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800" dirty="0" smtClean="0">
              <a:latin typeface="Georgia" panose="02040502050405020303" pitchFamily="18" charset="0"/>
            </a:rPr>
            <a:t>Ni</a:t>
          </a:r>
          <a:endParaRPr lang="ru-RU" sz="1800" dirty="0">
            <a:latin typeface="Georgia" panose="02040502050405020303" pitchFamily="18" charset="0"/>
          </a:endParaRPr>
        </a:p>
      </dgm:t>
    </dgm:pt>
    <dgm:pt modelId="{EFB56589-5923-401A-8AAC-68A0CC4F4E87}" type="parTrans" cxnId="{670613FF-CD1F-4D82-8D81-61F52E51C66D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C98A1797-07AC-4F48-A43D-3C299F1CF2DA}" type="sibTrans" cxnId="{670613FF-CD1F-4D82-8D81-61F52E51C66D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9E636FC4-296B-43E3-8912-966BA1D8E36A}">
      <dgm:prSet custT="1"/>
      <dgm:spPr>
        <a:solidFill>
          <a:srgbClr val="FF6600"/>
        </a:solidFill>
      </dgm:spPr>
      <dgm:t>
        <a:bodyPr/>
        <a:lstStyle/>
        <a:p>
          <a:r>
            <a:rPr lang="en-US" sz="2000" b="1" dirty="0" err="1" smtClean="0">
              <a:latin typeface="Georgia" panose="02040502050405020303" pitchFamily="18" charset="0"/>
            </a:rPr>
            <a:t>Nd</a:t>
          </a:r>
          <a:r>
            <a:rPr lang="en-US" sz="2000" b="1" dirty="0" smtClean="0">
              <a:latin typeface="Georgia" panose="02040502050405020303" pitchFamily="18" charset="0"/>
            </a:rPr>
            <a:t>, Tb</a:t>
          </a:r>
          <a:endParaRPr lang="ru-RU" sz="2000" b="1" dirty="0">
            <a:latin typeface="Georgia" panose="02040502050405020303" pitchFamily="18" charset="0"/>
          </a:endParaRPr>
        </a:p>
      </dgm:t>
    </dgm:pt>
    <dgm:pt modelId="{2CD148C7-940B-4F6A-AE8C-0759AD0C3141}" type="parTrans" cxnId="{837A3E6A-35F4-4AC6-95E0-B66DFB30854B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05657D2C-F85E-401E-8166-0367EB63CDD0}" type="sibTrans" cxnId="{837A3E6A-35F4-4AC6-95E0-B66DFB30854B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B3B10398-7C65-409A-8AD2-BA85BA54D1FE}">
      <dgm:prSet custT="1"/>
      <dgm:spPr>
        <a:solidFill>
          <a:srgbClr val="FEA14C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err="1" smtClean="0">
              <a:latin typeface="Georgia" panose="02040502050405020303" pitchFamily="18" charset="0"/>
            </a:rPr>
            <a:t>Eu</a:t>
          </a:r>
          <a:r>
            <a:rPr lang="en-US" sz="2000" b="1" dirty="0" smtClean="0">
              <a:latin typeface="Georgia" panose="02040502050405020303" pitchFamily="18" charset="0"/>
            </a:rPr>
            <a:t>, Y</a:t>
          </a:r>
          <a:endParaRPr lang="ru-RU" sz="2000" b="1" dirty="0">
            <a:latin typeface="Georgia" panose="02040502050405020303" pitchFamily="18" charset="0"/>
          </a:endParaRPr>
        </a:p>
      </dgm:t>
    </dgm:pt>
    <dgm:pt modelId="{6CBFBD86-284A-40FF-984D-14CF583D68F3}" type="parTrans" cxnId="{DD51D5C0-3A02-4D06-BD0C-5B929C87CF06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005F2769-5AB5-4899-9245-467F94766573}" type="sibTrans" cxnId="{DD51D5C0-3A02-4D06-BD0C-5B929C87CF06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FC08BCE4-B60C-464C-9BE5-B85D5A895B11}">
      <dgm:prSet custT="1"/>
      <dgm:spPr>
        <a:solidFill>
          <a:srgbClr val="FFC0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 smtClean="0">
              <a:latin typeface="Georgia" panose="02040502050405020303" pitchFamily="18" charset="0"/>
            </a:rPr>
            <a:t>Li, </a:t>
          </a:r>
          <a:r>
            <a:rPr lang="en-US" sz="1800" dirty="0" err="1" smtClean="0">
              <a:latin typeface="Georgia" panose="02040502050405020303" pitchFamily="18" charset="0"/>
            </a:rPr>
            <a:t>Te</a:t>
          </a:r>
          <a:endParaRPr lang="ru-RU" sz="1800" dirty="0">
            <a:latin typeface="Georgia" panose="02040502050405020303" pitchFamily="18" charset="0"/>
          </a:endParaRPr>
        </a:p>
      </dgm:t>
    </dgm:pt>
    <dgm:pt modelId="{D4DC999A-8884-49D4-9FB9-CC8C9CD23B9A}" type="parTrans" cxnId="{045196AA-437F-48A7-86DF-5EFBF3DDB766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AA65E91F-9ECC-47EC-8DA6-A24EB0A2B776}" type="sibTrans" cxnId="{045196AA-437F-48A7-86DF-5EFBF3DDB766}">
      <dgm:prSet/>
      <dgm:spPr/>
      <dgm:t>
        <a:bodyPr/>
        <a:lstStyle/>
        <a:p>
          <a:endParaRPr lang="ru-RU" sz="1800">
            <a:latin typeface="Georgia" panose="02040502050405020303" pitchFamily="18" charset="0"/>
          </a:endParaRPr>
        </a:p>
      </dgm:t>
    </dgm:pt>
    <dgm:pt modelId="{B9BF836E-22F2-46CA-B02F-8EB99767D5D6}" type="pres">
      <dgm:prSet presAssocID="{B3CB75C8-375C-4A2E-B7CD-9044A9E9CF4C}" presName="Name0" presStyleCnt="0">
        <dgm:presLayoutVars>
          <dgm:dir/>
          <dgm:animLvl val="lvl"/>
          <dgm:resizeHandles val="exact"/>
        </dgm:presLayoutVars>
      </dgm:prSet>
      <dgm:spPr/>
    </dgm:pt>
    <dgm:pt modelId="{0C73A93E-E5C9-4646-B313-22F36D091010}" type="pres">
      <dgm:prSet presAssocID="{68D29DA7-E02B-4F1B-A1E8-0B6B1F245317}" presName="Name8" presStyleCnt="0"/>
      <dgm:spPr/>
    </dgm:pt>
    <dgm:pt modelId="{A16EC55F-A3F1-451B-91A1-DA58045EDEE3}" type="pres">
      <dgm:prSet presAssocID="{68D29DA7-E02B-4F1B-A1E8-0B6B1F245317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CA6BF-4F46-4EF8-AA2B-13EA64168275}" type="pres">
      <dgm:prSet presAssocID="{68D29DA7-E02B-4F1B-A1E8-0B6B1F24531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94A52-30E8-4519-A6FE-934043519BC8}" type="pres">
      <dgm:prSet presAssocID="{9E636FC4-296B-43E3-8912-966BA1D8E36A}" presName="Name8" presStyleCnt="0"/>
      <dgm:spPr/>
    </dgm:pt>
    <dgm:pt modelId="{68352088-FF27-401A-BC1A-3D028E67D5AD}" type="pres">
      <dgm:prSet presAssocID="{9E636FC4-296B-43E3-8912-966BA1D8E36A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1E7FE-2243-4AA3-B43E-97CA8DD5CD87}" type="pres">
      <dgm:prSet presAssocID="{9E636FC4-296B-43E3-8912-966BA1D8E36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AB8AB6-3128-48D6-8826-80EFEAA2AFDF}" type="pres">
      <dgm:prSet presAssocID="{B3B10398-7C65-409A-8AD2-BA85BA54D1FE}" presName="Name8" presStyleCnt="0"/>
      <dgm:spPr/>
    </dgm:pt>
    <dgm:pt modelId="{124B75CF-23EB-48A6-B983-0D9028DF3060}" type="pres">
      <dgm:prSet presAssocID="{B3B10398-7C65-409A-8AD2-BA85BA54D1FE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99386-1FCC-44A8-A40E-9A7445186EB7}" type="pres">
      <dgm:prSet presAssocID="{B3B10398-7C65-409A-8AD2-BA85BA54D1F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32A64-D6AA-4662-BBB6-66DAEF487243}" type="pres">
      <dgm:prSet presAssocID="{FC08BCE4-B60C-464C-9BE5-B85D5A895B11}" presName="Name8" presStyleCnt="0"/>
      <dgm:spPr/>
    </dgm:pt>
    <dgm:pt modelId="{85E65EF8-C5EF-4AFF-B7CD-370F5A67664C}" type="pres">
      <dgm:prSet presAssocID="{FC08BCE4-B60C-464C-9BE5-B85D5A895B11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0D42D-B64F-4EFC-84BA-CB8F974E10D1}" type="pres">
      <dgm:prSet presAssocID="{FC08BCE4-B60C-464C-9BE5-B85D5A895B1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45EBA-ACCD-4717-851D-39731D513A73}" type="pres">
      <dgm:prSet presAssocID="{F5229344-970F-400B-ACA0-E1FB0524B07A}" presName="Name8" presStyleCnt="0"/>
      <dgm:spPr/>
    </dgm:pt>
    <dgm:pt modelId="{0755DF3A-1BA3-45B3-9393-B10D015FB4D5}" type="pres">
      <dgm:prSet presAssocID="{F5229344-970F-400B-ACA0-E1FB0524B07A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8340B-31C1-44ED-BEA7-DFCF66764239}" type="pres">
      <dgm:prSet presAssocID="{F5229344-970F-400B-ACA0-E1FB0524B0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1690F-E00A-4576-99D6-AC0480F5E8CC}" type="pres">
      <dgm:prSet presAssocID="{2556061B-4E85-4AE7-8E2B-D958FC68AF70}" presName="Name8" presStyleCnt="0"/>
      <dgm:spPr/>
    </dgm:pt>
    <dgm:pt modelId="{9756A102-5B00-49D1-B8DF-0AD122A6310B}" type="pres">
      <dgm:prSet presAssocID="{2556061B-4E85-4AE7-8E2B-D958FC68AF70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50DB9-C801-4AF2-BC4A-C722143AB2F9}" type="pres">
      <dgm:prSet presAssocID="{2556061B-4E85-4AE7-8E2B-D958FC68AF7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BFF4D1-BFA0-4A04-AB0C-4E9865C10A03}" type="presOf" srcId="{FC08BCE4-B60C-464C-9BE5-B85D5A895B11}" destId="{85E65EF8-C5EF-4AFF-B7CD-370F5A67664C}" srcOrd="0" destOrd="0" presId="urn:microsoft.com/office/officeart/2005/8/layout/pyramid1"/>
    <dgm:cxn modelId="{B16EEAF1-15BA-4C4F-BD5B-42300091D49E}" type="presOf" srcId="{B3B10398-7C65-409A-8AD2-BA85BA54D1FE}" destId="{33599386-1FCC-44A8-A40E-9A7445186EB7}" srcOrd="1" destOrd="0" presId="urn:microsoft.com/office/officeart/2005/8/layout/pyramid1"/>
    <dgm:cxn modelId="{39677C27-E810-48EE-A868-A5F344FB15B3}" type="presOf" srcId="{2556061B-4E85-4AE7-8E2B-D958FC68AF70}" destId="{EFB50DB9-C801-4AF2-BC4A-C722143AB2F9}" srcOrd="1" destOrd="0" presId="urn:microsoft.com/office/officeart/2005/8/layout/pyramid1"/>
    <dgm:cxn modelId="{BF7B67AC-8756-461F-B0A5-225077E4EDFE}" type="presOf" srcId="{F5229344-970F-400B-ACA0-E1FB0524B07A}" destId="{9B58340B-31C1-44ED-BEA7-DFCF66764239}" srcOrd="1" destOrd="0" presId="urn:microsoft.com/office/officeart/2005/8/layout/pyramid1"/>
    <dgm:cxn modelId="{394FD7EE-41C8-49F3-96D2-80A707A69509}" type="presOf" srcId="{68D29DA7-E02B-4F1B-A1E8-0B6B1F245317}" destId="{A16EC55F-A3F1-451B-91A1-DA58045EDEE3}" srcOrd="0" destOrd="0" presId="urn:microsoft.com/office/officeart/2005/8/layout/pyramid1"/>
    <dgm:cxn modelId="{B786AFB2-FA33-4F7A-A520-DD618D43403B}" type="presOf" srcId="{FC08BCE4-B60C-464C-9BE5-B85D5A895B11}" destId="{2330D42D-B64F-4EFC-84BA-CB8F974E10D1}" srcOrd="1" destOrd="0" presId="urn:microsoft.com/office/officeart/2005/8/layout/pyramid1"/>
    <dgm:cxn modelId="{4234167C-4A64-4C79-B6AE-94C54EDF5F3A}" type="presOf" srcId="{9E636FC4-296B-43E3-8912-966BA1D8E36A}" destId="{2D11E7FE-2243-4AA3-B43E-97CA8DD5CD87}" srcOrd="1" destOrd="0" presId="urn:microsoft.com/office/officeart/2005/8/layout/pyramid1"/>
    <dgm:cxn modelId="{670613FF-CD1F-4D82-8D81-61F52E51C66D}" srcId="{B3CB75C8-375C-4A2E-B7CD-9044A9E9CF4C}" destId="{2556061B-4E85-4AE7-8E2B-D958FC68AF70}" srcOrd="5" destOrd="0" parTransId="{EFB56589-5923-401A-8AAC-68A0CC4F4E87}" sibTransId="{C98A1797-07AC-4F48-A43D-3C299F1CF2DA}"/>
    <dgm:cxn modelId="{837A3E6A-35F4-4AC6-95E0-B66DFB30854B}" srcId="{B3CB75C8-375C-4A2E-B7CD-9044A9E9CF4C}" destId="{9E636FC4-296B-43E3-8912-966BA1D8E36A}" srcOrd="1" destOrd="0" parTransId="{2CD148C7-940B-4F6A-AE8C-0759AD0C3141}" sibTransId="{05657D2C-F85E-401E-8166-0367EB63CDD0}"/>
    <dgm:cxn modelId="{9346C2C2-46F4-4434-8C6F-04A17D7ED4FE}" type="presOf" srcId="{B3B10398-7C65-409A-8AD2-BA85BA54D1FE}" destId="{124B75CF-23EB-48A6-B983-0D9028DF3060}" srcOrd="0" destOrd="0" presId="urn:microsoft.com/office/officeart/2005/8/layout/pyramid1"/>
    <dgm:cxn modelId="{045196AA-437F-48A7-86DF-5EFBF3DDB766}" srcId="{B3CB75C8-375C-4A2E-B7CD-9044A9E9CF4C}" destId="{FC08BCE4-B60C-464C-9BE5-B85D5A895B11}" srcOrd="3" destOrd="0" parTransId="{D4DC999A-8884-49D4-9FB9-CC8C9CD23B9A}" sibTransId="{AA65E91F-9ECC-47EC-8DA6-A24EB0A2B776}"/>
    <dgm:cxn modelId="{12E5D244-B0ED-4D09-8D8C-00BBD4E2141C}" type="presOf" srcId="{9E636FC4-296B-43E3-8912-966BA1D8E36A}" destId="{68352088-FF27-401A-BC1A-3D028E67D5AD}" srcOrd="0" destOrd="0" presId="urn:microsoft.com/office/officeart/2005/8/layout/pyramid1"/>
    <dgm:cxn modelId="{CAF2FBC7-3425-41A0-9726-4BE6662082E4}" type="presOf" srcId="{68D29DA7-E02B-4F1B-A1E8-0B6B1F245317}" destId="{3AFCA6BF-4F46-4EF8-AA2B-13EA64168275}" srcOrd="1" destOrd="0" presId="urn:microsoft.com/office/officeart/2005/8/layout/pyramid1"/>
    <dgm:cxn modelId="{41BAED9F-77E1-40CB-94BD-8AC52C7F9A5F}" type="presOf" srcId="{2556061B-4E85-4AE7-8E2B-D958FC68AF70}" destId="{9756A102-5B00-49D1-B8DF-0AD122A6310B}" srcOrd="0" destOrd="0" presId="urn:microsoft.com/office/officeart/2005/8/layout/pyramid1"/>
    <dgm:cxn modelId="{2A95A4EC-7578-487F-A4E6-8748C65DC635}" srcId="{B3CB75C8-375C-4A2E-B7CD-9044A9E9CF4C}" destId="{68D29DA7-E02B-4F1B-A1E8-0B6B1F245317}" srcOrd="0" destOrd="0" parTransId="{080D9670-F4A6-4211-A6B3-4BDBDBDBBEF0}" sibTransId="{A353AB85-E5F0-4C5A-A276-77D83CA6802C}"/>
    <dgm:cxn modelId="{FE825022-2830-49B6-B7ED-97B9C42DE6A3}" type="presOf" srcId="{F5229344-970F-400B-ACA0-E1FB0524B07A}" destId="{0755DF3A-1BA3-45B3-9393-B10D015FB4D5}" srcOrd="0" destOrd="0" presId="urn:microsoft.com/office/officeart/2005/8/layout/pyramid1"/>
    <dgm:cxn modelId="{F285A60D-1C48-4904-A37C-0CF7F25654C5}" srcId="{B3CB75C8-375C-4A2E-B7CD-9044A9E9CF4C}" destId="{F5229344-970F-400B-ACA0-E1FB0524B07A}" srcOrd="4" destOrd="0" parTransId="{08E9D5C2-91EF-41FE-A327-0FC899C0361A}" sibTransId="{64C8816A-2BCC-45C3-83BE-E41597E65B5F}"/>
    <dgm:cxn modelId="{B42C0111-D0CC-4C65-AB75-8DC01145CD4C}" type="presOf" srcId="{B3CB75C8-375C-4A2E-B7CD-9044A9E9CF4C}" destId="{B9BF836E-22F2-46CA-B02F-8EB99767D5D6}" srcOrd="0" destOrd="0" presId="urn:microsoft.com/office/officeart/2005/8/layout/pyramid1"/>
    <dgm:cxn modelId="{DD51D5C0-3A02-4D06-BD0C-5B929C87CF06}" srcId="{B3CB75C8-375C-4A2E-B7CD-9044A9E9CF4C}" destId="{B3B10398-7C65-409A-8AD2-BA85BA54D1FE}" srcOrd="2" destOrd="0" parTransId="{6CBFBD86-284A-40FF-984D-14CF583D68F3}" sibTransId="{005F2769-5AB5-4899-9245-467F94766573}"/>
    <dgm:cxn modelId="{A68EF41F-77B7-4775-8D57-09E1CA7B0637}" type="presParOf" srcId="{B9BF836E-22F2-46CA-B02F-8EB99767D5D6}" destId="{0C73A93E-E5C9-4646-B313-22F36D091010}" srcOrd="0" destOrd="0" presId="urn:microsoft.com/office/officeart/2005/8/layout/pyramid1"/>
    <dgm:cxn modelId="{C84DDE43-566E-497A-B1D3-AD476FE6D454}" type="presParOf" srcId="{0C73A93E-E5C9-4646-B313-22F36D091010}" destId="{A16EC55F-A3F1-451B-91A1-DA58045EDEE3}" srcOrd="0" destOrd="0" presId="urn:microsoft.com/office/officeart/2005/8/layout/pyramid1"/>
    <dgm:cxn modelId="{0528193C-7388-42F9-BB96-8E2502166B2B}" type="presParOf" srcId="{0C73A93E-E5C9-4646-B313-22F36D091010}" destId="{3AFCA6BF-4F46-4EF8-AA2B-13EA64168275}" srcOrd="1" destOrd="0" presId="urn:microsoft.com/office/officeart/2005/8/layout/pyramid1"/>
    <dgm:cxn modelId="{AE6D61C0-9BAC-4D7A-91A1-1F11F856421C}" type="presParOf" srcId="{B9BF836E-22F2-46CA-B02F-8EB99767D5D6}" destId="{23794A52-30E8-4519-A6FE-934043519BC8}" srcOrd="1" destOrd="0" presId="urn:microsoft.com/office/officeart/2005/8/layout/pyramid1"/>
    <dgm:cxn modelId="{A201A03D-E9C1-4152-AC9E-1A957266D4C7}" type="presParOf" srcId="{23794A52-30E8-4519-A6FE-934043519BC8}" destId="{68352088-FF27-401A-BC1A-3D028E67D5AD}" srcOrd="0" destOrd="0" presId="urn:microsoft.com/office/officeart/2005/8/layout/pyramid1"/>
    <dgm:cxn modelId="{B5559A8B-FFE3-486C-835D-7F981BD33FF7}" type="presParOf" srcId="{23794A52-30E8-4519-A6FE-934043519BC8}" destId="{2D11E7FE-2243-4AA3-B43E-97CA8DD5CD87}" srcOrd="1" destOrd="0" presId="urn:microsoft.com/office/officeart/2005/8/layout/pyramid1"/>
    <dgm:cxn modelId="{6C674029-80E4-499F-A2CC-18844554EF45}" type="presParOf" srcId="{B9BF836E-22F2-46CA-B02F-8EB99767D5D6}" destId="{86AB8AB6-3128-48D6-8826-80EFEAA2AFDF}" srcOrd="2" destOrd="0" presId="urn:microsoft.com/office/officeart/2005/8/layout/pyramid1"/>
    <dgm:cxn modelId="{16D2C5A0-759D-49D7-B141-FCEC12DC3134}" type="presParOf" srcId="{86AB8AB6-3128-48D6-8826-80EFEAA2AFDF}" destId="{124B75CF-23EB-48A6-B983-0D9028DF3060}" srcOrd="0" destOrd="0" presId="urn:microsoft.com/office/officeart/2005/8/layout/pyramid1"/>
    <dgm:cxn modelId="{D97950DD-9CAE-45F7-85F1-89525255F6FF}" type="presParOf" srcId="{86AB8AB6-3128-48D6-8826-80EFEAA2AFDF}" destId="{33599386-1FCC-44A8-A40E-9A7445186EB7}" srcOrd="1" destOrd="0" presId="urn:microsoft.com/office/officeart/2005/8/layout/pyramid1"/>
    <dgm:cxn modelId="{5C389FF7-D4E0-45F9-A667-B6462B69AD3B}" type="presParOf" srcId="{B9BF836E-22F2-46CA-B02F-8EB99767D5D6}" destId="{96632A64-D6AA-4662-BBB6-66DAEF487243}" srcOrd="3" destOrd="0" presId="urn:microsoft.com/office/officeart/2005/8/layout/pyramid1"/>
    <dgm:cxn modelId="{0C4CBB6D-AC07-48B9-A6AC-E27A5BD510BF}" type="presParOf" srcId="{96632A64-D6AA-4662-BBB6-66DAEF487243}" destId="{85E65EF8-C5EF-4AFF-B7CD-370F5A67664C}" srcOrd="0" destOrd="0" presId="urn:microsoft.com/office/officeart/2005/8/layout/pyramid1"/>
    <dgm:cxn modelId="{2644E5DB-56BA-493C-831E-BE773DC9573C}" type="presParOf" srcId="{96632A64-D6AA-4662-BBB6-66DAEF487243}" destId="{2330D42D-B64F-4EFC-84BA-CB8F974E10D1}" srcOrd="1" destOrd="0" presId="urn:microsoft.com/office/officeart/2005/8/layout/pyramid1"/>
    <dgm:cxn modelId="{F9A8438F-9F53-4C65-8A49-EECFD0B6F19F}" type="presParOf" srcId="{B9BF836E-22F2-46CA-B02F-8EB99767D5D6}" destId="{8A145EBA-ACCD-4717-851D-39731D513A73}" srcOrd="4" destOrd="0" presId="urn:microsoft.com/office/officeart/2005/8/layout/pyramid1"/>
    <dgm:cxn modelId="{6497ABE4-D7C0-4F9C-8F38-304C4554AB85}" type="presParOf" srcId="{8A145EBA-ACCD-4717-851D-39731D513A73}" destId="{0755DF3A-1BA3-45B3-9393-B10D015FB4D5}" srcOrd="0" destOrd="0" presId="urn:microsoft.com/office/officeart/2005/8/layout/pyramid1"/>
    <dgm:cxn modelId="{1A146CCB-6ED9-428D-9702-31D52C9F3841}" type="presParOf" srcId="{8A145EBA-ACCD-4717-851D-39731D513A73}" destId="{9B58340B-31C1-44ED-BEA7-DFCF66764239}" srcOrd="1" destOrd="0" presId="urn:microsoft.com/office/officeart/2005/8/layout/pyramid1"/>
    <dgm:cxn modelId="{4D67A696-6BA8-46B8-8002-033220919E36}" type="presParOf" srcId="{B9BF836E-22F2-46CA-B02F-8EB99767D5D6}" destId="{82E1690F-E00A-4576-99D6-AC0480F5E8CC}" srcOrd="5" destOrd="0" presId="urn:microsoft.com/office/officeart/2005/8/layout/pyramid1"/>
    <dgm:cxn modelId="{F5B6D8A6-EE3E-4168-8518-6D47B9DFEF51}" type="presParOf" srcId="{82E1690F-E00A-4576-99D6-AC0480F5E8CC}" destId="{9756A102-5B00-49D1-B8DF-0AD122A6310B}" srcOrd="0" destOrd="0" presId="urn:microsoft.com/office/officeart/2005/8/layout/pyramid1"/>
    <dgm:cxn modelId="{76570A29-CABD-4C8B-8051-E3454FEAC0C8}" type="presParOf" srcId="{82E1690F-E00A-4576-99D6-AC0480F5E8CC}" destId="{EFB50DB9-C801-4AF2-BC4A-C722143AB2F9}" srcOrd="1" destOrd="0" presId="urn:microsoft.com/office/officeart/2005/8/layout/pyramid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EC55F-A3F1-451B-91A1-DA58045EDEE3}">
      <dsp:nvSpPr>
        <dsp:cNvPr id="0" name=""/>
        <dsp:cNvSpPr/>
      </dsp:nvSpPr>
      <dsp:spPr>
        <a:xfrm>
          <a:off x="2266557" y="0"/>
          <a:ext cx="906623" cy="671720"/>
        </a:xfrm>
        <a:prstGeom prst="trapezoid">
          <a:avLst>
            <a:gd name="adj" fmla="val 67485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Georgia" panose="02040502050405020303" pitchFamily="18" charset="0"/>
            </a:rPr>
            <a:t>Dy</a:t>
          </a:r>
          <a:endParaRPr lang="ru-RU" sz="2000" b="1" kern="1200" dirty="0">
            <a:latin typeface="Georgia" panose="02040502050405020303" pitchFamily="18" charset="0"/>
          </a:endParaRPr>
        </a:p>
      </dsp:txBody>
      <dsp:txXfrm>
        <a:off x="2266557" y="0"/>
        <a:ext cx="906623" cy="671720"/>
      </dsp:txXfrm>
    </dsp:sp>
    <dsp:sp modelId="{68352088-FF27-401A-BC1A-3D028E67D5AD}">
      <dsp:nvSpPr>
        <dsp:cNvPr id="0" name=""/>
        <dsp:cNvSpPr/>
      </dsp:nvSpPr>
      <dsp:spPr>
        <a:xfrm>
          <a:off x="1813246" y="671720"/>
          <a:ext cx="1813246" cy="671720"/>
        </a:xfrm>
        <a:prstGeom prst="trapezoid">
          <a:avLst>
            <a:gd name="adj" fmla="val 67485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Georgia" panose="02040502050405020303" pitchFamily="18" charset="0"/>
            </a:rPr>
            <a:t>Nd</a:t>
          </a:r>
          <a:r>
            <a:rPr lang="en-US" sz="2000" b="1" kern="1200" dirty="0" smtClean="0">
              <a:latin typeface="Georgia" panose="02040502050405020303" pitchFamily="18" charset="0"/>
            </a:rPr>
            <a:t>, Tb</a:t>
          </a:r>
          <a:endParaRPr lang="ru-RU" sz="2000" b="1" kern="1200" dirty="0">
            <a:latin typeface="Georgia" panose="02040502050405020303" pitchFamily="18" charset="0"/>
          </a:endParaRPr>
        </a:p>
      </dsp:txBody>
      <dsp:txXfrm>
        <a:off x="2130564" y="671720"/>
        <a:ext cx="1178609" cy="671720"/>
      </dsp:txXfrm>
    </dsp:sp>
    <dsp:sp modelId="{124B75CF-23EB-48A6-B983-0D9028DF3060}">
      <dsp:nvSpPr>
        <dsp:cNvPr id="0" name=""/>
        <dsp:cNvSpPr/>
      </dsp:nvSpPr>
      <dsp:spPr>
        <a:xfrm>
          <a:off x="1359934" y="1343440"/>
          <a:ext cx="2719869" cy="671720"/>
        </a:xfrm>
        <a:prstGeom prst="trapezoid">
          <a:avLst>
            <a:gd name="adj" fmla="val 67485"/>
          </a:avLst>
        </a:prstGeom>
        <a:solidFill>
          <a:srgbClr val="FEA1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err="1" smtClean="0">
              <a:latin typeface="Georgia" panose="02040502050405020303" pitchFamily="18" charset="0"/>
            </a:rPr>
            <a:t>Eu</a:t>
          </a:r>
          <a:r>
            <a:rPr lang="en-US" sz="2000" b="1" kern="1200" dirty="0" smtClean="0">
              <a:latin typeface="Georgia" panose="02040502050405020303" pitchFamily="18" charset="0"/>
            </a:rPr>
            <a:t>, Y</a:t>
          </a:r>
          <a:endParaRPr lang="ru-RU" sz="2000" b="1" kern="1200" dirty="0">
            <a:latin typeface="Georgia" panose="02040502050405020303" pitchFamily="18" charset="0"/>
          </a:endParaRPr>
        </a:p>
      </dsp:txBody>
      <dsp:txXfrm>
        <a:off x="1835911" y="1343440"/>
        <a:ext cx="1767914" cy="671720"/>
      </dsp:txXfrm>
    </dsp:sp>
    <dsp:sp modelId="{85E65EF8-C5EF-4AFF-B7CD-370F5A67664C}">
      <dsp:nvSpPr>
        <dsp:cNvPr id="0" name=""/>
        <dsp:cNvSpPr/>
      </dsp:nvSpPr>
      <dsp:spPr>
        <a:xfrm>
          <a:off x="906623" y="2015161"/>
          <a:ext cx="3626492" cy="671720"/>
        </a:xfrm>
        <a:prstGeom prst="trapezoid">
          <a:avLst>
            <a:gd name="adj" fmla="val 6748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 smtClean="0">
              <a:latin typeface="Georgia" panose="02040502050405020303" pitchFamily="18" charset="0"/>
            </a:rPr>
            <a:t>Li, </a:t>
          </a:r>
          <a:r>
            <a:rPr lang="en-US" sz="1800" kern="1200" dirty="0" err="1" smtClean="0">
              <a:latin typeface="Georgia" panose="02040502050405020303" pitchFamily="18" charset="0"/>
            </a:rPr>
            <a:t>Te</a:t>
          </a:r>
          <a:endParaRPr lang="ru-RU" sz="1800" kern="1200" dirty="0">
            <a:latin typeface="Georgia" panose="02040502050405020303" pitchFamily="18" charset="0"/>
          </a:endParaRPr>
        </a:p>
      </dsp:txBody>
      <dsp:txXfrm>
        <a:off x="1541259" y="2015161"/>
        <a:ext cx="2357219" cy="671720"/>
      </dsp:txXfrm>
    </dsp:sp>
    <dsp:sp modelId="{0755DF3A-1BA3-45B3-9393-B10D015FB4D5}">
      <dsp:nvSpPr>
        <dsp:cNvPr id="0" name=""/>
        <dsp:cNvSpPr/>
      </dsp:nvSpPr>
      <dsp:spPr>
        <a:xfrm>
          <a:off x="453311" y="2686881"/>
          <a:ext cx="4533115" cy="671720"/>
        </a:xfrm>
        <a:prstGeom prst="trapezoid">
          <a:avLst>
            <a:gd name="adj" fmla="val 67485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Georgia" panose="02040502050405020303" pitchFamily="18" charset="0"/>
            </a:rPr>
            <a:t>Ce, La, </a:t>
          </a:r>
          <a:r>
            <a:rPr lang="en-US" sz="2000" b="1" kern="1200" dirty="0" err="1" smtClean="0">
              <a:latin typeface="Georgia" panose="02040502050405020303" pitchFamily="18" charset="0"/>
            </a:rPr>
            <a:t>Pr</a:t>
          </a:r>
          <a:r>
            <a:rPr lang="en-US" sz="2000" b="1" kern="1200" dirty="0" smtClean="0">
              <a:latin typeface="Georgia" panose="02040502050405020303" pitchFamily="18" charset="0"/>
            </a:rPr>
            <a:t>,</a:t>
          </a:r>
          <a:r>
            <a:rPr lang="en-US" sz="2000" kern="1200" dirty="0" smtClean="0">
              <a:latin typeface="Georgia" panose="02040502050405020303" pitchFamily="18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Georgia" panose="02040502050405020303" pitchFamily="18" charset="0"/>
            </a:rPr>
            <a:t>Co, </a:t>
          </a:r>
          <a:r>
            <a:rPr lang="en-US" sz="1800" kern="1200" dirty="0" err="1" smtClean="0">
              <a:latin typeface="Georgia" panose="02040502050405020303" pitchFamily="18" charset="0"/>
            </a:rPr>
            <a:t>Mn</a:t>
          </a:r>
          <a:r>
            <a:rPr lang="en-US" sz="1800" kern="1200" dirty="0" smtClean="0">
              <a:latin typeface="Georgia" panose="02040502050405020303" pitchFamily="18" charset="0"/>
            </a:rPr>
            <a:t>, Ga, In</a:t>
          </a:r>
          <a:endParaRPr lang="ru-RU" sz="1800" kern="1200" dirty="0">
            <a:latin typeface="Georgia" panose="02040502050405020303" pitchFamily="18" charset="0"/>
          </a:endParaRPr>
        </a:p>
      </dsp:txBody>
      <dsp:txXfrm>
        <a:off x="1246606" y="2686881"/>
        <a:ext cx="2946524" cy="671720"/>
      </dsp:txXfrm>
    </dsp:sp>
    <dsp:sp modelId="{9756A102-5B00-49D1-B8DF-0AD122A6310B}">
      <dsp:nvSpPr>
        <dsp:cNvPr id="0" name=""/>
        <dsp:cNvSpPr/>
      </dsp:nvSpPr>
      <dsp:spPr>
        <a:xfrm>
          <a:off x="0" y="3358601"/>
          <a:ext cx="5439738" cy="671720"/>
        </a:xfrm>
        <a:prstGeom prst="trapezoid">
          <a:avLst>
            <a:gd name="adj" fmla="val 67485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Georgia" panose="02040502050405020303" pitchFamily="18" charset="0"/>
            </a:rPr>
            <a:t>Ni</a:t>
          </a:r>
          <a:endParaRPr lang="ru-RU" sz="1800" kern="1200" dirty="0">
            <a:latin typeface="Georgia" panose="02040502050405020303" pitchFamily="18" charset="0"/>
          </a:endParaRPr>
        </a:p>
      </dsp:txBody>
      <dsp:txXfrm>
        <a:off x="951954" y="3358601"/>
        <a:ext cx="3535829" cy="671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52BD-7F81-41E8-A3DA-D5A0A39DB18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9280F-1FE5-4494-B165-C237AB7E5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22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878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88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108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53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64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544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86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59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254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8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РЗЭ обладают уникальными каталитическими, металлургическими, ядерными, электрическими, магнитными и люминесцентными свойствами, и их стратегическое значение определяется их использованием в разнообразных технологиях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9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127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43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33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17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014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144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6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10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94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18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64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30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99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15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90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77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03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425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9280F-1FE5-4494-B165-C237AB7E5D6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0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85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3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93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6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91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89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68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8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9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67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96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FE8B5-AE7D-4396-9EB1-CE5A6E91C53A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B951B-02A9-4BCE-9D27-05D0F48A6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2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619602"/>
            <a:ext cx="12192000" cy="1682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Редкоземельные элементы в керченских оолитовых железных рудах: геохимия и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микроминералогия</a:t>
            </a:r>
            <a:r>
              <a:rPr lang="ru-RU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 txBox="1">
            <a:spLocks noChangeArrowheads="1"/>
          </p:cNvSpPr>
          <p:nvPr/>
        </p:nvSpPr>
        <p:spPr>
          <a:xfrm>
            <a:off x="0" y="4562887"/>
            <a:ext cx="12192000" cy="165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Сокол </a:t>
            </a:r>
            <a:r>
              <a:rPr lang="ru-RU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Э.В</a:t>
            </a:r>
            <a:r>
              <a:rPr lang="ru-RU" b="1" u="sng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Некипелова А.В.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Институт геологии и минералогии </a:t>
            </a:r>
            <a:r>
              <a:rPr lang="ru-RU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 </a:t>
            </a:r>
            <a:r>
              <a:rPr lang="ru-RU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РАН, Новосибирск,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Россия </a:t>
            </a:r>
          </a:p>
          <a:p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sokol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igm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nsc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40055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XXVIII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молодежная научная школа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Металлогения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древних и современных океанов-2022.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вещественного состава к моделям и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прогнозированию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месторождений»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25–29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апреля 2022 </a:t>
            </a:r>
            <a:r>
              <a:rPr lang="ru-RU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sz="16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Миасс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576473"/>
              </p:ext>
            </p:extLst>
          </p:nvPr>
        </p:nvGraphicFramePr>
        <p:xfrm>
          <a:off x="8809210" y="1194957"/>
          <a:ext cx="3109140" cy="1059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" name="CorelDRAW" r:id="rId3" imgW="3950515" imgH="1346522" progId="CorelDraw.Graphic.21">
                  <p:embed/>
                </p:oleObj>
              </mc:Choice>
              <mc:Fallback>
                <p:oleObj name="CorelDRAW" r:id="rId3" imgW="3950515" imgH="134652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09210" y="1194957"/>
                        <a:ext cx="3109140" cy="1059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4" descr="https://chelscience.ru/wp-content/uploads/2020/01/YuUFN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4" y="1418117"/>
            <a:ext cx="2605087" cy="6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1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443" y="9447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fig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6"/>
          <a:stretch/>
        </p:blipFill>
        <p:spPr bwMode="auto">
          <a:xfrm>
            <a:off x="2219540" y="487507"/>
            <a:ext cx="9730269" cy="62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705011" y="6328994"/>
            <a:ext cx="7214380" cy="2513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AutoNum type="alphaLcParenBoth"/>
            </a:pPr>
            <a:endParaRPr kumimoji="0" lang="ru-RU" alt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3" y="25842"/>
            <a:ext cx="12321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202124"/>
                </a:solidFill>
                <a:latin typeface="Georgia" panose="02040502050405020303" pitchFamily="18" charset="0"/>
              </a:rPr>
              <a:t>Модель </a:t>
            </a:r>
            <a:r>
              <a:rPr lang="ru-RU" altLang="ru-RU" sz="2400" b="1" dirty="0">
                <a:solidFill>
                  <a:srgbClr val="202124"/>
                </a:solidFill>
                <a:latin typeface="Georgia" panose="02040502050405020303" pitchFamily="18" charset="0"/>
              </a:rPr>
              <a:t>сорбции </a:t>
            </a:r>
            <a:r>
              <a:rPr lang="en-US" altLang="ru-RU" sz="2400" b="1" dirty="0">
                <a:solidFill>
                  <a:srgbClr val="202124"/>
                </a:solidFill>
                <a:latin typeface="Georgia" panose="02040502050405020303" pitchFamily="18" charset="0"/>
              </a:rPr>
              <a:t>REE </a:t>
            </a:r>
            <a:r>
              <a:rPr lang="ru-RU" altLang="ru-RU" sz="2400" b="1" dirty="0">
                <a:solidFill>
                  <a:srgbClr val="202124"/>
                </a:solidFill>
                <a:latin typeface="Georgia" panose="02040502050405020303" pitchFamily="18" charset="0"/>
              </a:rPr>
              <a:t>на </a:t>
            </a:r>
            <a:r>
              <a:rPr lang="ru-RU" altLang="ru-RU" sz="2400" b="1" dirty="0" smtClean="0">
                <a:solidFill>
                  <a:srgbClr val="202124"/>
                </a:solidFill>
                <a:latin typeface="Georgia" panose="02040502050405020303" pitchFamily="18" charset="0"/>
              </a:rPr>
              <a:t>каолините</a:t>
            </a:r>
            <a:endParaRPr lang="ru-RU" altLang="ru-RU" sz="2400" b="1" dirty="0" smtClean="0">
              <a:solidFill>
                <a:srgbClr val="202124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3185" b="67010"/>
          <a:stretch/>
        </p:blipFill>
        <p:spPr>
          <a:xfrm>
            <a:off x="170129" y="1531620"/>
            <a:ext cx="1823669" cy="30607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649161" y="6328994"/>
            <a:ext cx="2424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latin typeface="Georgia" panose="02040502050405020303" pitchFamily="18" charset="0"/>
              </a:rPr>
              <a:t>[</a:t>
            </a:r>
            <a:r>
              <a:rPr lang="en-US" altLang="ru-RU" b="1" dirty="0" err="1">
                <a:latin typeface="Georgia" panose="02040502050405020303" pitchFamily="18" charset="0"/>
              </a:rPr>
              <a:t>Borst</a:t>
            </a:r>
            <a:r>
              <a:rPr lang="en-US" altLang="ru-RU" b="1" dirty="0">
                <a:latin typeface="Georgia" panose="02040502050405020303" pitchFamily="18" charset="0"/>
              </a:rPr>
              <a:t> et al., 2020]</a:t>
            </a:r>
            <a:endParaRPr lang="ru-RU" alt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1423749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30" y="83203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Нетрадиционные </a:t>
            </a:r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руды: каолиновые коры выветривания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6391408" y="944967"/>
            <a:ext cx="5800592" cy="5559447"/>
            <a:chOff x="6464790" y="613648"/>
            <a:chExt cx="5800592" cy="5559447"/>
          </a:xfrm>
        </p:grpSpPr>
        <p:pic>
          <p:nvPicPr>
            <p:cNvPr id="2050" name="Picture 2" descr="fig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3" r="70038"/>
            <a:stretch/>
          </p:blipFill>
          <p:spPr bwMode="auto">
            <a:xfrm>
              <a:off x="6464790" y="613648"/>
              <a:ext cx="2652781" cy="555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042593" y="5633080"/>
              <a:ext cx="2372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И</a:t>
              </a:r>
              <a:r>
                <a:rPr lang="ru-RU" sz="1600" dirty="0" smtClean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сходная порода</a:t>
              </a:r>
              <a:endParaRPr lang="ru-RU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24594" y="4582475"/>
              <a:ext cx="31725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Слабоизмененная порода</a:t>
              </a:r>
              <a:endParaRPr lang="ru-RU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24594" y="745129"/>
              <a:ext cx="7873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П</a:t>
              </a:r>
              <a:r>
                <a:rPr lang="ru-RU" sz="1600" dirty="0" smtClean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очва</a:t>
              </a:r>
              <a:endParaRPr lang="ru-RU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24594" y="2705276"/>
              <a:ext cx="31785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З</a:t>
              </a:r>
              <a:r>
                <a:rPr lang="ru-RU" sz="1600" b="1" dirty="0" smtClean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она аккумуляции </a:t>
              </a:r>
              <a:r>
                <a:rPr lang="en-US" sz="1600" b="1" dirty="0" smtClean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REE</a:t>
              </a:r>
              <a:r>
                <a:rPr lang="ru-RU" sz="1600" b="1" dirty="0" smtClean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  <a:endParaRPr lang="ru-RU" sz="1600" b="1" dirty="0">
                <a:solidFill>
                  <a:srgbClr val="C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ru-RU" sz="1600" dirty="0" smtClean="0">
                <a:solidFill>
                  <a:srgbClr val="C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ru-RU" sz="1600" b="1" dirty="0" smtClean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Накопление </a:t>
              </a:r>
              <a:r>
                <a:rPr lang="en-US" sz="1600" b="1" dirty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REE</a:t>
              </a:r>
              <a:r>
                <a:rPr lang="en-US" sz="1600" b="1" baseline="30000" dirty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1600" b="1" baseline="30000" dirty="0" smtClean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endParaRPr lang="en-US" sz="1600" b="1" baseline="30000" dirty="0">
                <a:solidFill>
                  <a:srgbClr val="C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ru-RU" sz="1600" b="1" dirty="0" smtClean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Отрицательная </a:t>
              </a:r>
              <a:r>
                <a:rPr lang="en-US" sz="1600" b="1" dirty="0" smtClean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Ce</a:t>
              </a:r>
              <a:r>
                <a:rPr lang="ru-RU" sz="1600" b="1" dirty="0" smtClean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*</a:t>
              </a:r>
              <a:r>
                <a:rPr lang="en-US" sz="1600" b="1" dirty="0" smtClean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600" b="1" dirty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аномалия (</a:t>
              </a:r>
              <a:r>
                <a:rPr lang="en-US" sz="1600" b="1" dirty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Ce</a:t>
              </a:r>
              <a:r>
                <a:rPr lang="ru-RU" sz="1600" b="1" baseline="30000" dirty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1600" b="1" baseline="30000" dirty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r>
                <a:rPr lang="ru-RU" sz="1600" b="1" dirty="0" smtClean="0">
                  <a:solidFill>
                    <a:srgbClr val="C0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lang="ru-RU" sz="1600" b="1" dirty="0">
                <a:solidFill>
                  <a:srgbClr val="C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042593" y="1203402"/>
              <a:ext cx="32227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З</a:t>
              </a:r>
              <a:r>
                <a:rPr lang="ru-RU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она выщелачивания </a:t>
              </a:r>
              <a:r>
                <a:rPr lang="en-US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REE</a:t>
              </a:r>
              <a:r>
                <a:rPr lang="ru-RU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endParaRPr lang="ru-RU" sz="1600" b="1" dirty="0" smtClean="0">
                <a:solidFill>
                  <a:srgbClr val="0070C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ru-RU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обеднение </a:t>
              </a:r>
              <a:r>
                <a:rPr lang="en-US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REE</a:t>
              </a:r>
              <a:r>
                <a:rPr lang="en-US" sz="1600" b="1" baseline="30000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3+</a:t>
              </a:r>
            </a:p>
            <a:p>
              <a:r>
                <a:rPr lang="ru-RU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положительная </a:t>
              </a:r>
              <a:r>
                <a:rPr lang="en-US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Ce</a:t>
              </a:r>
              <a:r>
                <a:rPr lang="ru-RU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*</a:t>
              </a:r>
              <a:r>
                <a:rPr lang="en-US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аномалия </a:t>
              </a:r>
              <a:r>
                <a:rPr lang="ru-RU" sz="1600" b="1" dirty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1600" b="1" dirty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Ce</a:t>
              </a:r>
              <a:r>
                <a:rPr lang="en-US" sz="1600" b="1" baseline="30000" dirty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4+</a:t>
              </a:r>
              <a:r>
                <a:rPr lang="ru-RU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lang="ru-RU" sz="1600" b="1" dirty="0">
                <a:solidFill>
                  <a:srgbClr val="0070C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283387" y="1020865"/>
            <a:ext cx="5787737" cy="1200329"/>
          </a:xfrm>
          <a:prstGeom prst="rect">
            <a:avLst/>
          </a:prstGeom>
          <a:solidFill>
            <a:srgbClr val="BCEC9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малые общие запасы </a:t>
            </a:r>
            <a:r>
              <a:rPr lang="en-US" b="1" dirty="0" smtClean="0">
                <a:latin typeface="Georgia" panose="02040502050405020303" pitchFamily="18" charset="0"/>
              </a:rPr>
              <a:t>RE</a:t>
            </a:r>
            <a:r>
              <a:rPr lang="en-US" b="1" dirty="0">
                <a:latin typeface="Georgia" panose="02040502050405020303" pitchFamily="18" charset="0"/>
              </a:rPr>
              <a:t>E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(~0.01-0.1 Мт)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обогащение </a:t>
            </a:r>
            <a:r>
              <a:rPr lang="en-US" b="1" dirty="0" err="1" smtClean="0">
                <a:latin typeface="Georgia" panose="02040502050405020303" pitchFamily="18" charset="0"/>
              </a:rPr>
              <a:t>Pr</a:t>
            </a:r>
            <a:r>
              <a:rPr lang="en-US" b="1" dirty="0" smtClean="0">
                <a:latin typeface="Georgia" panose="02040502050405020303" pitchFamily="18" charset="0"/>
              </a:rPr>
              <a:t>, </a:t>
            </a:r>
            <a:r>
              <a:rPr lang="en-US" b="1" dirty="0" err="1" smtClean="0">
                <a:latin typeface="Georgia" panose="02040502050405020303" pitchFamily="18" charset="0"/>
              </a:rPr>
              <a:t>Nd</a:t>
            </a:r>
            <a:r>
              <a:rPr lang="en-US" b="1" dirty="0" smtClean="0">
                <a:latin typeface="Georgia" panose="02040502050405020303" pitchFamily="18" charset="0"/>
              </a:rPr>
              <a:t>, MREE, HREE </a:t>
            </a:r>
            <a:r>
              <a:rPr lang="ru-RU" b="1" dirty="0" smtClean="0">
                <a:latin typeface="Georgia" panose="02040502050405020303" pitchFamily="18" charset="0"/>
              </a:rPr>
              <a:t>и </a:t>
            </a:r>
            <a:r>
              <a:rPr lang="en-US" b="1" dirty="0" smtClean="0">
                <a:latin typeface="Georgia" panose="02040502050405020303" pitchFamily="18" charset="0"/>
              </a:rPr>
              <a:t>Y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относительно</a:t>
            </a:r>
            <a:r>
              <a:rPr lang="en-US" b="1" dirty="0" smtClean="0">
                <a:latin typeface="Georgia" panose="02040502050405020303" pitchFamily="18" charset="0"/>
              </a:rPr>
              <a:t> La</a:t>
            </a:r>
            <a:r>
              <a:rPr lang="ru-RU" b="1" dirty="0" smtClean="0">
                <a:latin typeface="Georgia" panose="02040502050405020303" pitchFamily="18" charset="0"/>
              </a:rPr>
              <a:t> и</a:t>
            </a:r>
            <a:r>
              <a:rPr lang="en-US" b="1" dirty="0" smtClean="0">
                <a:latin typeface="Georgia" panose="02040502050405020303" pitchFamily="18" charset="0"/>
              </a:rPr>
              <a:t> 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обеднение </a:t>
            </a:r>
            <a:r>
              <a:rPr lang="en-US" b="1" dirty="0" err="1" smtClean="0">
                <a:latin typeface="Georgia" panose="02040502050405020303" pitchFamily="18" charset="0"/>
              </a:rPr>
              <a:t>Th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и</a:t>
            </a:r>
            <a:r>
              <a:rPr lang="en-US" b="1" dirty="0" smtClean="0">
                <a:latin typeface="Georgia" panose="02040502050405020303" pitchFamily="18" charset="0"/>
              </a:rPr>
              <a:t> U</a:t>
            </a:r>
            <a:endParaRPr lang="ru-RU" b="1" dirty="0">
              <a:latin typeface="Georgia" panose="02040502050405020303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462297" y="2608331"/>
            <a:ext cx="3249161" cy="3243699"/>
            <a:chOff x="1907632" y="1257438"/>
            <a:chExt cx="2935258" cy="2891528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1" t="-88" r="-10" b="50706"/>
            <a:stretch/>
          </p:blipFill>
          <p:spPr>
            <a:xfrm>
              <a:off x="1907632" y="1257438"/>
              <a:ext cx="2317706" cy="28915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231825" y="2572264"/>
              <a:ext cx="6110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21 %</a:t>
              </a:r>
              <a:endPara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39341" y="1959188"/>
              <a:ext cx="5132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4 %</a:t>
              </a:r>
              <a:endPara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928862" y="5995026"/>
            <a:ext cx="5302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рофиль </a:t>
            </a:r>
            <a:r>
              <a:rPr lang="en-US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REE-</a:t>
            </a:r>
            <a:r>
              <a:rPr lang="ru-RU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обогащенных</a:t>
            </a:r>
            <a:r>
              <a:rPr lang="en-US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каолиновых </a:t>
            </a:r>
            <a:r>
              <a:rPr lang="ru-RU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кор</a:t>
            </a:r>
            <a:r>
              <a:rPr lang="ru-RU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выветривания</a:t>
            </a:r>
            <a:r>
              <a:rPr lang="en-US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[</a:t>
            </a:r>
            <a:r>
              <a:rPr lang="en-US" altLang="ru-RU" b="1" dirty="0" err="1">
                <a:latin typeface="Georgia" panose="02040502050405020303" pitchFamily="18" charset="0"/>
              </a:rPr>
              <a:t>Borst</a:t>
            </a:r>
            <a:r>
              <a:rPr lang="en-US" altLang="ru-RU" b="1" dirty="0">
                <a:latin typeface="Georgia" panose="02040502050405020303" pitchFamily="18" charset="0"/>
              </a:rPr>
              <a:t> et al</a:t>
            </a:r>
            <a:r>
              <a:rPr lang="en-US" altLang="ru-RU" b="1" dirty="0" smtClean="0">
                <a:latin typeface="Georgia" panose="02040502050405020303" pitchFamily="18" charset="0"/>
              </a:rPr>
              <a:t>., </a:t>
            </a:r>
            <a:r>
              <a:rPr lang="en-US" altLang="ru-RU" b="1" dirty="0">
                <a:latin typeface="Georgia" panose="02040502050405020303" pitchFamily="18" charset="0"/>
              </a:rPr>
              <a:t>2020</a:t>
            </a:r>
            <a:r>
              <a:rPr lang="en-US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r>
              <a:rPr lang="ru-RU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b="1" dirty="0">
              <a:latin typeface="Georgia" panose="02040502050405020303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749530" y="4226291"/>
            <a:ext cx="32010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65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1413198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t="50278" r="55421" b="95"/>
          <a:stretch/>
        </p:blipFill>
        <p:spPr>
          <a:xfrm>
            <a:off x="251382" y="322924"/>
            <a:ext cx="5068097" cy="31707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64823" y="937310"/>
            <a:ext cx="4829007" cy="1200329"/>
          </a:xfrm>
          <a:prstGeom prst="rect">
            <a:avLst/>
          </a:prstGeom>
          <a:solidFill>
            <a:srgbClr val="BCEC9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комплексное сырье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обогащение </a:t>
            </a:r>
            <a:r>
              <a:rPr lang="en-US" b="1" dirty="0" err="1" smtClean="0">
                <a:latin typeface="Georgia" panose="02040502050405020303" pitchFamily="18" charset="0"/>
              </a:rPr>
              <a:t>Pr</a:t>
            </a:r>
            <a:r>
              <a:rPr lang="en-US" b="1" dirty="0" smtClean="0">
                <a:latin typeface="Georgia" panose="02040502050405020303" pitchFamily="18" charset="0"/>
              </a:rPr>
              <a:t>, </a:t>
            </a:r>
            <a:r>
              <a:rPr lang="en-US" b="1" dirty="0" err="1" smtClean="0">
                <a:latin typeface="Georgia" panose="02040502050405020303" pitchFamily="18" charset="0"/>
              </a:rPr>
              <a:t>Nd</a:t>
            </a:r>
            <a:r>
              <a:rPr lang="ru-RU" b="1" dirty="0" smtClean="0">
                <a:latin typeface="Georgia" panose="02040502050405020303" pitchFamily="18" charset="0"/>
              </a:rPr>
              <a:t> и </a:t>
            </a:r>
            <a:r>
              <a:rPr lang="en-US" b="1" dirty="0" smtClean="0">
                <a:latin typeface="Georgia" panose="02040502050405020303" pitchFamily="18" charset="0"/>
              </a:rPr>
              <a:t>MREE</a:t>
            </a:r>
            <a:r>
              <a:rPr lang="ru-RU" b="1" dirty="0" smtClean="0">
                <a:latin typeface="Georgia" panose="02040502050405020303" pitchFamily="18" charset="0"/>
              </a:rPr>
              <a:t> </a:t>
            </a:r>
            <a:endParaRPr lang="en-US" b="1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обеднение </a:t>
            </a:r>
            <a:r>
              <a:rPr lang="en-US" b="1" dirty="0" err="1" smtClean="0">
                <a:latin typeface="Georgia" panose="02040502050405020303" pitchFamily="18" charset="0"/>
              </a:rPr>
              <a:t>Th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и</a:t>
            </a:r>
            <a:r>
              <a:rPr lang="en-US" b="1" dirty="0" smtClean="0">
                <a:latin typeface="Georgia" panose="02040502050405020303" pitchFamily="18" charset="0"/>
              </a:rPr>
              <a:t> U (</a:t>
            </a:r>
            <a:r>
              <a:rPr lang="ru-RU" b="1" dirty="0" smtClean="0">
                <a:latin typeface="Georgia" panose="02040502050405020303" pitchFamily="18" charset="0"/>
              </a:rPr>
              <a:t>за исключением фосфоритов)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2" t="-2054" r="38282" b="52427"/>
          <a:stretch/>
        </p:blipFill>
        <p:spPr>
          <a:xfrm>
            <a:off x="5239966" y="2459396"/>
            <a:ext cx="6657625" cy="4105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6" t="-727" r="19187" b="52427"/>
          <a:stretch/>
        </p:blipFill>
        <p:spPr>
          <a:xfrm>
            <a:off x="1329720" y="3493627"/>
            <a:ext cx="2831908" cy="3314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83907" y="184666"/>
            <a:ext cx="44406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Нетрадиционные </a:t>
            </a:r>
            <a:r>
              <a:rPr lang="en-US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 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руды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8302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5" y="1426769"/>
            <a:ext cx="5940461" cy="44553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16"/>
          <p:cNvSpPr txBox="1">
            <a:spLocks noChangeArrowheads="1"/>
          </p:cNvSpPr>
          <p:nvPr/>
        </p:nvSpPr>
        <p:spPr bwMode="auto">
          <a:xfrm>
            <a:off x="441839" y="361234"/>
            <a:ext cx="46135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Керченские железные руды</a:t>
            </a:r>
            <a:endParaRPr lang="ru-RU" alt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2"/>
          <p:cNvSpPr txBox="1">
            <a:spLocks noChangeArrowheads="1"/>
          </p:cNvSpPr>
          <p:nvPr/>
        </p:nvSpPr>
        <p:spPr bwMode="auto">
          <a:xfrm>
            <a:off x="6479798" y="5512783"/>
            <a:ext cx="49288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Georgia" panose="02040502050405020303" pitchFamily="18" charset="0"/>
              </a:rPr>
              <a:t>Типичный облик руды. Камыш-Бурун</a:t>
            </a:r>
            <a:endParaRPr lang="ru-RU" altLang="ru-RU" sz="1800" b="1" dirty="0">
              <a:latin typeface="Georgia" panose="02040502050405020303" pitchFamily="18" charset="0"/>
            </a:endParaRPr>
          </a:p>
        </p:txBody>
      </p: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11418614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564" y="5983069"/>
            <a:ext cx="6041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Керченский металлургический завод начал работу в 1900 г. 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32" y="825374"/>
            <a:ext cx="6870278" cy="45991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67525" y="463689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1</a:t>
            </a: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0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c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м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5367525" y="5107177"/>
            <a:ext cx="945573" cy="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7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9792" y="684575"/>
            <a:ext cx="5895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Georgia" panose="02040502050405020303" pitchFamily="18" charset="0"/>
              </a:rPr>
              <a:t>Анапаит и вивианит – визитная карточка </a:t>
            </a:r>
            <a:r>
              <a:rPr lang="ru-RU" sz="2200" b="1" dirty="0">
                <a:latin typeface="Georgia" panose="02040502050405020303" pitchFamily="18" charset="0"/>
              </a:rPr>
              <a:t>к</a:t>
            </a:r>
            <a:r>
              <a:rPr lang="ru-RU" sz="2200" b="1" dirty="0" smtClean="0">
                <a:latin typeface="Georgia" panose="02040502050405020303" pitchFamily="18" charset="0"/>
              </a:rPr>
              <a:t>ерченских железных руд 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86311" y="323085"/>
            <a:ext cx="6253884" cy="6348846"/>
            <a:chOff x="186311" y="323085"/>
            <a:chExt cx="6253884" cy="634884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1" t="5913" r="11795" b="11128"/>
            <a:stretch/>
          </p:blipFill>
          <p:spPr>
            <a:xfrm>
              <a:off x="186311" y="323085"/>
              <a:ext cx="6253884" cy="634884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 flipV="1">
              <a:off x="436417" y="6348846"/>
              <a:ext cx="945573" cy="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3531" y="5979514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0.5 см</a:t>
              </a:r>
              <a:endParaRPr lang="ru-RU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3531" y="532630"/>
              <a:ext cx="1393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вивианит</a:t>
              </a:r>
              <a:endParaRPr lang="ru-RU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818303" y="1819940"/>
            <a:ext cx="4851991" cy="4851991"/>
            <a:chOff x="7088371" y="1447812"/>
            <a:chExt cx="4851991" cy="485199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371" y="1447812"/>
              <a:ext cx="4851991" cy="48519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7410768" y="5628743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1</a:t>
              </a:r>
              <a:r>
                <a:rPr lang="ru-RU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.5 </a:t>
              </a:r>
              <a:r>
                <a:rPr lang="ru-RU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м</a:t>
              </a:r>
              <a:r>
                <a:rPr lang="ru-RU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м</a:t>
              </a:r>
              <a:endParaRPr lang="ru-RU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7393654" y="6011968"/>
              <a:ext cx="945573" cy="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185546" y="1517328"/>
              <a:ext cx="1215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err="1" smtClean="0">
                  <a:solidFill>
                    <a:schemeClr val="bg1"/>
                  </a:solidFill>
                  <a:latin typeface="Georgia" panose="02040502050405020303" pitchFamily="18" charset="0"/>
                </a:rPr>
                <a:t>анапаит</a:t>
              </a:r>
              <a:endParaRPr lang="ru-RU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1418614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17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olites_m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9" y="1219263"/>
            <a:ext cx="7806604" cy="541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5"/>
          <p:cNvSpPr>
            <a:spLocks noChangeArrowheads="1"/>
          </p:cNvSpPr>
          <p:nvPr/>
        </p:nvSpPr>
        <p:spPr bwMode="auto">
          <a:xfrm>
            <a:off x="8305799" y="4324186"/>
            <a:ext cx="361307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Georgia" panose="02040502050405020303" pitchFamily="18" charset="0"/>
              </a:rPr>
              <a:t>Оолиты,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 </a:t>
            </a:r>
            <a:r>
              <a:rPr lang="ru-RU" altLang="ru-RU" sz="1800" b="1" dirty="0">
                <a:latin typeface="Georgia" panose="02040502050405020303" pitchFamily="18" charset="0"/>
              </a:rPr>
              <a:t>погруженные в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карбонатный цемент: </a:t>
            </a:r>
            <a:r>
              <a:rPr lang="ru-RU" altLang="ru-RU" sz="1800" b="1" dirty="0">
                <a:latin typeface="Georgia" panose="02040502050405020303" pitchFamily="18" charset="0"/>
              </a:rPr>
              <a:t>BSE-фото и карты в характеристическом излучении 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Fe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, </a:t>
            </a:r>
            <a:r>
              <a:rPr lang="en-US" altLang="ru-RU" sz="1800" b="1" dirty="0" err="1" smtClean="0">
                <a:latin typeface="Georgia" panose="02040502050405020303" pitchFamily="18" charset="0"/>
              </a:rPr>
              <a:t>Mn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, 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Al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, </a:t>
            </a:r>
            <a:r>
              <a:rPr lang="en-US" altLang="ru-RU" sz="1800" b="1" dirty="0">
                <a:latin typeface="Georgia" panose="02040502050405020303" pitchFamily="18" charset="0"/>
              </a:rPr>
              <a:t>O </a:t>
            </a:r>
            <a:r>
              <a:rPr lang="ru-RU" altLang="ru-RU" sz="1800" b="1" dirty="0">
                <a:latin typeface="Georgia" panose="02040502050405020303" pitchFamily="18" charset="0"/>
              </a:rPr>
              <a:t>и 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P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. </a:t>
            </a:r>
            <a:endParaRPr lang="en-US" altLang="ru-RU" sz="1800" b="1" dirty="0" smtClean="0">
              <a:latin typeface="Georgia" panose="02040502050405020303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800" b="1" i="1" dirty="0">
              <a:latin typeface="Georgia" panose="02040502050405020303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i="1" dirty="0" smtClean="0">
                <a:latin typeface="Georgia" panose="02040502050405020303" pitchFamily="18" charset="0"/>
              </a:rPr>
              <a:t>Fe-</a:t>
            </a:r>
            <a:r>
              <a:rPr lang="en-US" altLang="ru-RU" sz="1800" i="1" dirty="0" err="1" smtClean="0">
                <a:latin typeface="Georgia" panose="02040502050405020303" pitchFamily="18" charset="0"/>
              </a:rPr>
              <a:t>oxhd</a:t>
            </a:r>
            <a:r>
              <a:rPr lang="en-US" altLang="ru-RU" sz="1800" i="1" dirty="0" smtClean="0">
                <a:latin typeface="Georgia" panose="02040502050405020303" pitchFamily="18" charset="0"/>
              </a:rPr>
              <a:t>=Fe</a:t>
            </a:r>
            <a:r>
              <a:rPr lang="en-US" altLang="ru-RU" sz="1800" i="1" baseline="30000" dirty="0" smtClean="0">
                <a:latin typeface="Georgia" panose="02040502050405020303" pitchFamily="18" charset="0"/>
              </a:rPr>
              <a:t>3</a:t>
            </a:r>
            <a:r>
              <a:rPr lang="en-US" altLang="ru-RU" sz="1800" i="1" baseline="30000" dirty="0">
                <a:latin typeface="Georgia" panose="02040502050405020303" pitchFamily="18" charset="0"/>
              </a:rPr>
              <a:t>+</a:t>
            </a:r>
            <a:r>
              <a:rPr lang="en-US" altLang="ru-RU" sz="1800" i="1" dirty="0">
                <a:latin typeface="Georgia" panose="02040502050405020303" pitchFamily="18" charset="0"/>
              </a:rPr>
              <a:t>(</a:t>
            </a:r>
            <a:r>
              <a:rPr lang="ru-RU" altLang="ru-RU" sz="1800" i="1" dirty="0">
                <a:latin typeface="Georgia" panose="02040502050405020303" pitchFamily="18" charset="0"/>
              </a:rPr>
              <a:t>окси</a:t>
            </a:r>
            <a:r>
              <a:rPr lang="en-US" altLang="ru-RU" sz="1800" i="1" dirty="0">
                <a:latin typeface="Georgia" panose="02040502050405020303" pitchFamily="18" charset="0"/>
              </a:rPr>
              <a:t>)</a:t>
            </a:r>
            <a:r>
              <a:rPr lang="ru-RU" altLang="ru-RU" sz="1800" i="1" dirty="0">
                <a:latin typeface="Georgia" panose="02040502050405020303" pitchFamily="18" charset="0"/>
              </a:rPr>
              <a:t>гидроксиды</a:t>
            </a:r>
            <a:r>
              <a:rPr lang="en-US" altLang="ru-RU" sz="1800" i="1" dirty="0">
                <a:latin typeface="Georgia" panose="02040502050405020303" pitchFamily="18" charset="0"/>
              </a:rPr>
              <a:t>;</a:t>
            </a:r>
            <a:r>
              <a:rPr lang="ru-RU" altLang="ru-RU" sz="1800" i="1" dirty="0">
                <a:latin typeface="Georgia" panose="02040502050405020303" pitchFamily="18" charset="0"/>
              </a:rPr>
              <a:t> </a:t>
            </a:r>
            <a:r>
              <a:rPr lang="en-US" altLang="ru-RU" sz="1800" i="1" dirty="0" err="1">
                <a:latin typeface="Georgia" panose="02040502050405020303" pitchFamily="18" charset="0"/>
              </a:rPr>
              <a:t>Rds</a:t>
            </a:r>
            <a:r>
              <a:rPr lang="en-US" altLang="ru-RU" sz="1800" i="1" dirty="0">
                <a:latin typeface="Georgia" panose="02040502050405020303" pitchFamily="18" charset="0"/>
              </a:rPr>
              <a:t>=</a:t>
            </a:r>
            <a:r>
              <a:rPr lang="ru-RU" altLang="ru-RU" sz="1800" i="1" dirty="0">
                <a:latin typeface="Georgia" panose="02040502050405020303" pitchFamily="18" charset="0"/>
              </a:rPr>
              <a:t>родохрозит</a:t>
            </a:r>
          </a:p>
        </p:txBody>
      </p:sp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4017591" y="184665"/>
            <a:ext cx="41610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керченских железных руд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11412619" y="30822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09318" y="1084898"/>
            <a:ext cx="26005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eorgia" panose="02040502050405020303" pitchFamily="18" charset="0"/>
              </a:rPr>
              <a:t>Средние содержания</a:t>
            </a:r>
          </a:p>
          <a:p>
            <a:endParaRPr lang="ru-RU" sz="2000" b="1" dirty="0">
              <a:latin typeface="Georgia" panose="02040502050405020303" pitchFamily="18" charset="0"/>
            </a:endParaRPr>
          </a:p>
          <a:p>
            <a:r>
              <a:rPr lang="en-US" sz="2000" b="1" dirty="0" err="1" smtClean="0">
                <a:latin typeface="Georgia" panose="02040502050405020303" pitchFamily="18" charset="0"/>
              </a:rPr>
              <a:t>MnO</a:t>
            </a:r>
            <a:r>
              <a:rPr lang="en-US" sz="2000" b="1" dirty="0" smtClean="0">
                <a:latin typeface="Georgia" panose="02040502050405020303" pitchFamily="18" charset="0"/>
              </a:rPr>
              <a:t> – </a:t>
            </a:r>
            <a:r>
              <a:rPr lang="ru-RU" sz="20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3.75 </a:t>
            </a:r>
            <a:r>
              <a:rPr lang="ru-RU" sz="2000" b="1" dirty="0" err="1">
                <a:latin typeface="Georgia" panose="02040502050405020303" pitchFamily="18" charset="0"/>
              </a:rPr>
              <a:t>мас</a:t>
            </a:r>
            <a:r>
              <a:rPr lang="ru-RU" sz="2000" b="1" dirty="0">
                <a:latin typeface="Georgia" panose="02040502050405020303" pitchFamily="18" charset="0"/>
              </a:rPr>
              <a:t>. %</a:t>
            </a:r>
            <a:endParaRPr lang="en-US" sz="2000" b="1" dirty="0">
              <a:latin typeface="Georgia" panose="02040502050405020303" pitchFamily="18" charset="0"/>
            </a:endParaRPr>
          </a:p>
          <a:p>
            <a:r>
              <a:rPr lang="en-US" sz="2000" b="1" dirty="0" smtClean="0">
                <a:latin typeface="Georgia" panose="02040502050405020303" pitchFamily="18" charset="0"/>
              </a:rPr>
              <a:t>V –</a:t>
            </a:r>
            <a:r>
              <a:rPr lang="ru-RU" sz="2000" b="1" dirty="0" smtClean="0">
                <a:latin typeface="Georgia" panose="02040502050405020303" pitchFamily="18" charset="0"/>
              </a:rPr>
              <a:t> 169 </a:t>
            </a:r>
            <a:r>
              <a:rPr lang="en-US" sz="2000" b="1" dirty="0" smtClean="0">
                <a:latin typeface="Georgia" panose="02040502050405020303" pitchFamily="18" charset="0"/>
              </a:rPr>
              <a:t>ppm</a:t>
            </a:r>
          </a:p>
          <a:p>
            <a:endParaRPr lang="ru-RU" sz="2000" b="1" dirty="0" smtClean="0">
              <a:latin typeface="Georgia" panose="02040502050405020303" pitchFamily="18" charset="0"/>
            </a:endParaRPr>
          </a:p>
          <a:p>
            <a:r>
              <a:rPr lang="en-US" sz="2000" b="1" dirty="0" smtClean="0">
                <a:latin typeface="Georgia" panose="02040502050405020303" pitchFamily="18" charset="0"/>
              </a:rPr>
              <a:t>P</a:t>
            </a:r>
            <a:r>
              <a:rPr lang="en-US" sz="2000" b="1" baseline="-25000" dirty="0" smtClean="0">
                <a:latin typeface="Georgia" panose="02040502050405020303" pitchFamily="18" charset="0"/>
              </a:rPr>
              <a:t>2</a:t>
            </a:r>
            <a:r>
              <a:rPr lang="en-US" sz="2000" b="1" dirty="0" smtClean="0">
                <a:latin typeface="Georgia" panose="02040502050405020303" pitchFamily="18" charset="0"/>
              </a:rPr>
              <a:t>O</a:t>
            </a:r>
            <a:r>
              <a:rPr lang="en-US" sz="2000" b="1" baseline="-25000" dirty="0" smtClean="0">
                <a:latin typeface="Georgia" panose="02040502050405020303" pitchFamily="18" charset="0"/>
              </a:rPr>
              <a:t>5</a:t>
            </a:r>
            <a:r>
              <a:rPr lang="en-US" sz="2000" b="1" dirty="0" smtClean="0">
                <a:latin typeface="Georgia" panose="02040502050405020303" pitchFamily="18" charset="0"/>
              </a:rPr>
              <a:t> – 2.19 </a:t>
            </a:r>
            <a:r>
              <a:rPr lang="ru-RU" sz="2000" b="1" dirty="0" err="1" smtClean="0">
                <a:latin typeface="Georgia" panose="02040502050405020303" pitchFamily="18" charset="0"/>
              </a:rPr>
              <a:t>мас</a:t>
            </a:r>
            <a:r>
              <a:rPr lang="ru-RU" sz="2000" b="1" dirty="0" smtClean="0">
                <a:latin typeface="Georgia" panose="02040502050405020303" pitchFamily="18" charset="0"/>
              </a:rPr>
              <a:t>. %</a:t>
            </a:r>
            <a:endParaRPr lang="en-US" sz="2000" b="1" dirty="0" smtClean="0">
              <a:latin typeface="Georgia" panose="02040502050405020303" pitchFamily="18" charset="0"/>
            </a:endParaRPr>
          </a:p>
          <a:p>
            <a:r>
              <a:rPr lang="en-US" sz="2000" b="1" dirty="0" smtClean="0">
                <a:latin typeface="Georgia" panose="02040502050405020303" pitchFamily="18" charset="0"/>
              </a:rPr>
              <a:t>As</a:t>
            </a:r>
            <a:r>
              <a:rPr lang="ru-RU" sz="2000" b="1" dirty="0" smtClean="0">
                <a:latin typeface="Georgia" panose="02040502050405020303" pitchFamily="18" charset="0"/>
              </a:rPr>
              <a:t> – 456 </a:t>
            </a:r>
            <a:r>
              <a:rPr lang="en-US" sz="2000" b="1" dirty="0" smtClean="0">
                <a:latin typeface="Georgia" panose="02040502050405020303" pitchFamily="18" charset="0"/>
              </a:rPr>
              <a:t>ppm</a:t>
            </a:r>
            <a:endParaRPr lang="ru-RU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0" y="132574"/>
            <a:ext cx="122031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Схема распространения киммерийских </a:t>
            </a:r>
            <a:r>
              <a:rPr lang="ru-RU" altLang="ru-RU" sz="2000" b="1" dirty="0">
                <a:latin typeface="Georgia" panose="02040502050405020303" pitchFamily="18" charset="0"/>
              </a:rPr>
              <a:t>(</a:t>
            </a:r>
            <a:r>
              <a:rPr lang="en-US" altLang="ru-RU" sz="2000" b="1" dirty="0">
                <a:latin typeface="Georgia" panose="02040502050405020303" pitchFamily="18" charset="0"/>
              </a:rPr>
              <a:t>N</a:t>
            </a:r>
            <a:r>
              <a:rPr lang="en-US" altLang="ru-RU" sz="2000" b="1" baseline="-25000" dirty="0">
                <a:latin typeface="Georgia" panose="02040502050405020303" pitchFamily="18" charset="0"/>
              </a:rPr>
              <a:t>2</a:t>
            </a:r>
            <a:r>
              <a:rPr lang="ru-RU" altLang="ru-RU" sz="2000" b="1" baseline="30000" dirty="0">
                <a:latin typeface="Georgia" panose="02040502050405020303" pitchFamily="18" charset="0"/>
              </a:rPr>
              <a:t>1</a:t>
            </a:r>
            <a:r>
              <a:rPr lang="en-US" altLang="ru-RU" sz="2000" b="1" dirty="0">
                <a:latin typeface="Georgia" panose="02040502050405020303" pitchFamily="18" charset="0"/>
              </a:rPr>
              <a:t>) 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железорудных </a:t>
            </a: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осадков </a:t>
            </a:r>
            <a:endParaRPr lang="ru-RU" altLang="ru-RU" sz="2000" b="1" dirty="0" smtClean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пределах Азово-Черноморской </a:t>
            </a: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провинции </a:t>
            </a:r>
          </a:p>
        </p:txBody>
      </p:sp>
      <p:sp>
        <p:nvSpPr>
          <p:cNvPr id="4" name="Прямоугольник 23"/>
          <p:cNvSpPr>
            <a:spLocks noChangeArrowheads="1"/>
          </p:cNvSpPr>
          <p:nvPr/>
        </p:nvSpPr>
        <p:spPr bwMode="auto">
          <a:xfrm>
            <a:off x="98430" y="5940882"/>
            <a:ext cx="120062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latin typeface="Georgia" panose="02040502050405020303" pitchFamily="18" charset="0"/>
              </a:rPr>
              <a:t>Схема Азово-Черноморских провинции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киммерийских (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N</a:t>
            </a:r>
            <a:r>
              <a:rPr lang="en-US" altLang="ru-RU" sz="1800" b="1" baseline="-25000" dirty="0" smtClean="0">
                <a:latin typeface="Georgia" panose="02040502050405020303" pitchFamily="18" charset="0"/>
              </a:rPr>
              <a:t>2</a:t>
            </a:r>
            <a:r>
              <a:rPr lang="ru-RU" altLang="ru-RU" sz="1800" b="1" baseline="30000" dirty="0" smtClean="0">
                <a:latin typeface="Georgia" panose="02040502050405020303" pitchFamily="18" charset="0"/>
              </a:rPr>
              <a:t>1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)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железных руд по </a:t>
            </a:r>
            <a:r>
              <a:rPr lang="en-US" altLang="ru-RU" sz="1800" b="1" dirty="0">
                <a:latin typeface="Georgia" panose="02040502050405020303" pitchFamily="18" charset="0"/>
              </a:rPr>
              <a:t>[</a:t>
            </a:r>
            <a:r>
              <a:rPr lang="ru-RU" altLang="ru-RU" sz="1800" b="1" dirty="0" err="1" smtClean="0">
                <a:latin typeface="Georgia" panose="02040502050405020303" pitchFamily="18" charset="0"/>
              </a:rPr>
              <a:t>Шнюков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, </a:t>
            </a:r>
            <a:r>
              <a:rPr lang="ru-RU" altLang="ru-RU" sz="1800" b="1" dirty="0">
                <a:latin typeface="Georgia" panose="02040502050405020303" pitchFamily="18" charset="0"/>
              </a:rPr>
              <a:t>1965</a:t>
            </a:r>
            <a:r>
              <a:rPr lang="en-US" altLang="ru-RU" sz="1800" b="1" dirty="0">
                <a:latin typeface="Georgia" panose="02040502050405020303" pitchFamily="18" charset="0"/>
              </a:rPr>
              <a:t>]</a:t>
            </a:r>
            <a:r>
              <a:rPr lang="ru-RU" altLang="ru-RU" sz="1800" b="1" dirty="0">
                <a:latin typeface="Georgia" panose="02040502050405020303" pitchFamily="18" charset="0"/>
              </a:rPr>
              <a:t>. </a:t>
            </a:r>
            <a:endParaRPr lang="ru-RU" altLang="ru-RU" sz="1800" b="1" dirty="0" smtClean="0">
              <a:latin typeface="Georgia" panose="02040502050405020303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latin typeface="Georgia" panose="02040502050405020303" pitchFamily="18" charset="0"/>
              </a:rPr>
              <a:t>Схема расположения рудоносных мульд </a:t>
            </a:r>
            <a:r>
              <a:rPr lang="ru-RU" altLang="ru-RU" sz="1800" b="1" dirty="0">
                <a:latin typeface="Georgia" panose="02040502050405020303" pitchFamily="18" charset="0"/>
              </a:rPr>
              <a:t>и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вдавленных синклиналей по </a:t>
            </a:r>
            <a:r>
              <a:rPr lang="en-US" altLang="ru-RU" sz="1800" b="1" dirty="0">
                <a:latin typeface="Georgia" panose="02040502050405020303" pitchFamily="18" charset="0"/>
              </a:rPr>
              <a:t>[</a:t>
            </a:r>
            <a:r>
              <a:rPr lang="en-US" altLang="ru-RU" sz="1800" b="1" dirty="0" err="1" smtClean="0">
                <a:latin typeface="Georgia" panose="02040502050405020303" pitchFamily="18" charset="0"/>
              </a:rPr>
              <a:t>Chukanov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, </a:t>
            </a:r>
            <a:r>
              <a:rPr lang="ru-RU" altLang="ru-RU" sz="1800" b="1" dirty="0">
                <a:latin typeface="Georgia" panose="02040502050405020303" pitchFamily="18" charset="0"/>
              </a:rPr>
              <a:t>2005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]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.</a:t>
            </a:r>
            <a:endParaRPr lang="ru-RU" altLang="ru-RU" sz="1800" b="1" dirty="0">
              <a:latin typeface="Georgia" panose="02040502050405020303" pitchFamily="18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1423749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8856" y="1210422"/>
            <a:ext cx="12006270" cy="4360944"/>
            <a:chOff x="113631" y="1073633"/>
            <a:chExt cx="12006270" cy="4360944"/>
          </a:xfrm>
        </p:grpSpPr>
        <p:sp>
          <p:nvSpPr>
            <p:cNvPr id="7" name="TextBox 15"/>
            <p:cNvSpPr txBox="1">
              <a:spLocks noChangeArrowheads="1"/>
            </p:cNvSpPr>
            <p:nvPr/>
          </p:nvSpPr>
          <p:spPr bwMode="auto">
            <a:xfrm>
              <a:off x="8590855" y="4084161"/>
              <a:ext cx="140142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киммерийские </a:t>
              </a:r>
              <a:endParaRPr lang="en-US" alt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осадки</a:t>
              </a:r>
              <a:endParaRPr lang="ru-RU" alt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16"/>
            <p:cNvSpPr txBox="1">
              <a:spLocks noChangeArrowheads="1"/>
            </p:cNvSpPr>
            <p:nvPr/>
          </p:nvSpPr>
          <p:spPr bwMode="auto">
            <a:xfrm>
              <a:off x="10521353" y="4047475"/>
              <a:ext cx="159854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киммерийские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железные </a:t>
              </a: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руды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" t="-880" r="21654" b="56477"/>
            <a:stretch/>
          </p:blipFill>
          <p:spPr>
            <a:xfrm>
              <a:off x="7423171" y="1089551"/>
              <a:ext cx="4645405" cy="2853527"/>
            </a:xfrm>
            <a:prstGeom prst="rect">
              <a:avLst/>
            </a:prstGeom>
          </p:spPr>
        </p:pic>
        <p:grpSp>
          <p:nvGrpSpPr>
            <p:cNvPr id="10" name="Группа 9"/>
            <p:cNvGrpSpPr/>
            <p:nvPr/>
          </p:nvGrpSpPr>
          <p:grpSpPr>
            <a:xfrm>
              <a:off x="708438" y="1073633"/>
              <a:ext cx="6620991" cy="4274675"/>
              <a:chOff x="195697" y="1127874"/>
              <a:chExt cx="6421671" cy="3896504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43183" r="9250"/>
              <a:stretch/>
            </p:blipFill>
            <p:spPr>
              <a:xfrm>
                <a:off x="195697" y="1127874"/>
                <a:ext cx="6421671" cy="3896504"/>
              </a:xfrm>
              <a:prstGeom prst="rect">
                <a:avLst/>
              </a:prstGeom>
            </p:spPr>
          </p:pic>
          <p:sp>
            <p:nvSpPr>
              <p:cNvPr id="24" name="Прямоугольник 23"/>
              <p:cNvSpPr/>
              <p:nvPr/>
            </p:nvSpPr>
            <p:spPr>
              <a:xfrm>
                <a:off x="871268" y="4756150"/>
                <a:ext cx="4468483" cy="2682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3" t="95797" r="81974" b="-239"/>
            <a:stretch/>
          </p:blipFill>
          <p:spPr>
            <a:xfrm>
              <a:off x="8052015" y="4187696"/>
              <a:ext cx="614428" cy="30463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3" t="96188" r="69503" b="-239"/>
            <a:stretch/>
          </p:blipFill>
          <p:spPr>
            <a:xfrm>
              <a:off x="9987394" y="4169804"/>
              <a:ext cx="589085" cy="277797"/>
            </a:xfrm>
            <a:prstGeom prst="rect">
              <a:avLst/>
            </a:prstGeom>
          </p:spPr>
        </p:pic>
        <p:grpSp>
          <p:nvGrpSpPr>
            <p:cNvPr id="13" name="Группа 12"/>
            <p:cNvGrpSpPr/>
            <p:nvPr/>
          </p:nvGrpSpPr>
          <p:grpSpPr>
            <a:xfrm>
              <a:off x="8426654" y="4751914"/>
              <a:ext cx="2888912" cy="523220"/>
              <a:chOff x="8639314" y="4347864"/>
              <a:chExt cx="2888912" cy="523220"/>
            </a:xfrm>
          </p:grpSpPr>
          <p:sp>
            <p:nvSpPr>
              <p:cNvPr id="21" name="TextBox 17"/>
              <p:cNvSpPr txBox="1">
                <a:spLocks noChangeArrowheads="1"/>
              </p:cNvSpPr>
              <p:nvPr/>
            </p:nvSpPr>
            <p:spPr bwMode="auto">
              <a:xfrm>
                <a:off x="9184437" y="4347864"/>
                <a:ext cx="2343789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граница киммерийского водоема </a:t>
                </a:r>
                <a:r>
                  <a:rPr lang="en-US" alt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ru-RU" alt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Лимонов, 1992</a:t>
                </a:r>
                <a:r>
                  <a:rPr lang="en-US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Рисунок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711" t="96111" r="56585" b="-239"/>
              <a:stretch/>
            </p:blipFill>
            <p:spPr>
              <a:xfrm>
                <a:off x="8639314" y="4453052"/>
                <a:ext cx="545123" cy="283165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2" t="96365" r="43881" b="-239"/>
            <a:stretch/>
          </p:blipFill>
          <p:spPr>
            <a:xfrm>
              <a:off x="1606730" y="4977376"/>
              <a:ext cx="571500" cy="265742"/>
            </a:xfrm>
            <a:prstGeom prst="rect">
              <a:avLst/>
            </a:prstGeom>
          </p:spPr>
        </p:pic>
        <p:sp>
          <p:nvSpPr>
            <p:cNvPr id="15" name="TextBox 15"/>
            <p:cNvSpPr txBox="1">
              <a:spLocks noChangeArrowheads="1"/>
            </p:cNvSpPr>
            <p:nvPr/>
          </p:nvSpPr>
          <p:spPr bwMode="auto">
            <a:xfrm>
              <a:off x="2144411" y="4911357"/>
              <a:ext cx="1412092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железорудные мульды </a:t>
              </a:r>
              <a:endParaRPr lang="en-US" alt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3952049" y="4911240"/>
              <a:ext cx="226186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елезорудные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вдавленные синклинали</a:t>
              </a:r>
              <a:endParaRPr lang="en-US" alt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6" t="95724" r="31114" b="-239"/>
            <a:stretch/>
          </p:blipFill>
          <p:spPr>
            <a:xfrm>
              <a:off x="3441252" y="4931294"/>
              <a:ext cx="580292" cy="30959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2" t="43183" r="-797"/>
            <a:stretch/>
          </p:blipFill>
          <p:spPr>
            <a:xfrm>
              <a:off x="113631" y="1349001"/>
              <a:ext cx="594808" cy="3896504"/>
            </a:xfrm>
            <a:prstGeom prst="rect">
              <a:avLst/>
            </a:prstGeom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 flipH="1" flipV="1">
              <a:off x="7329429" y="1214103"/>
              <a:ext cx="2053935" cy="1171073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7313387" y="2834356"/>
              <a:ext cx="2053936" cy="206084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26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134608"/>
            <a:ext cx="1219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Палеогеографические предпосылки 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образования</a:t>
            </a:r>
            <a:r>
              <a:rPr lang="en-US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Fe 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руд сложного состава</a:t>
            </a:r>
            <a:endParaRPr lang="ru-RU" altLang="ru-RU" sz="20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1419672" y="-392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607287" y="5717860"/>
            <a:ext cx="54180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latin typeface="Georgia" panose="02040502050405020303" pitchFamily="18" charset="0"/>
              </a:rPr>
              <a:t>Палеогеографическая схема </a:t>
            </a:r>
            <a:r>
              <a:rPr lang="ru-RU" altLang="ru-RU" sz="1800" b="1" dirty="0" err="1" smtClean="0">
                <a:latin typeface="Georgia" panose="02040502050405020303" pitchFamily="18" charset="0"/>
              </a:rPr>
              <a:t>Эвксинского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 бассейна в киммерийское время (</a:t>
            </a:r>
            <a:r>
              <a:rPr lang="en-US" altLang="ru-RU" sz="1800" b="1" dirty="0">
                <a:latin typeface="Georgia" panose="02040502050405020303" pitchFamily="18" charset="0"/>
              </a:rPr>
              <a:t>N</a:t>
            </a:r>
            <a:r>
              <a:rPr lang="en-US" altLang="ru-RU" sz="1800" b="1" baseline="-25000" dirty="0">
                <a:latin typeface="Georgia" panose="02040502050405020303" pitchFamily="18" charset="0"/>
              </a:rPr>
              <a:t>2</a:t>
            </a:r>
            <a:r>
              <a:rPr lang="ru-RU" altLang="ru-RU" sz="1800" b="1" baseline="30000" dirty="0">
                <a:latin typeface="Georgia" panose="02040502050405020303" pitchFamily="18" charset="0"/>
              </a:rPr>
              <a:t>1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) 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[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Лимонов, 1992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]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.</a:t>
            </a:r>
            <a:endParaRPr lang="ru-RU" altLang="ru-RU" sz="1800" b="1" i="1" dirty="0">
              <a:latin typeface="Georgia" panose="02040502050405020303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42546" t="29279" r="35351" b="38109"/>
          <a:stretch/>
        </p:blipFill>
        <p:spPr>
          <a:xfrm>
            <a:off x="253420" y="962877"/>
            <a:ext cx="6256712" cy="51927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296434" y="2558892"/>
            <a:ext cx="2045821" cy="1378612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553479" y="5171730"/>
            <a:ext cx="731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44°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3257" y="594909"/>
            <a:ext cx="608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36°</a:t>
            </a:r>
            <a:r>
              <a:rPr lang="en-US" sz="1600" b="1" dirty="0" smtClean="0"/>
              <a:t> </a:t>
            </a:r>
            <a:r>
              <a:rPr lang="ru-RU" sz="1600" b="1" dirty="0" smtClean="0"/>
              <a:t>Е</a:t>
            </a:r>
            <a:endParaRPr lang="ru-RU" sz="1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788427" y="1264553"/>
            <a:ext cx="864704" cy="498175"/>
          </a:xfrm>
          <a:prstGeom prst="rect">
            <a:avLst/>
          </a:prstGeom>
          <a:solidFill>
            <a:srgbClr val="EFFEF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788427" y="1941799"/>
            <a:ext cx="864704" cy="498175"/>
          </a:xfrm>
          <a:prstGeom prst="rect">
            <a:avLst/>
          </a:prstGeom>
          <a:solidFill>
            <a:srgbClr val="9ECDF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788427" y="2619045"/>
            <a:ext cx="864704" cy="498175"/>
          </a:xfrm>
          <a:prstGeom prst="rect">
            <a:avLst/>
          </a:prstGeom>
          <a:solidFill>
            <a:srgbClr val="ECCCE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788427" y="3973537"/>
            <a:ext cx="864704" cy="498175"/>
          </a:xfrm>
          <a:prstGeom prst="rect">
            <a:avLst/>
          </a:prstGeom>
          <a:solidFill>
            <a:srgbClr val="CA95B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788427" y="3296291"/>
            <a:ext cx="864704" cy="498175"/>
          </a:xfrm>
          <a:prstGeom prst="rect">
            <a:avLst/>
          </a:prstGeom>
          <a:solidFill>
            <a:srgbClr val="CCA1C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9481931" y="1264553"/>
            <a:ext cx="864704" cy="498175"/>
          </a:xfrm>
          <a:prstGeom prst="rect">
            <a:avLst/>
          </a:prstGeom>
          <a:solidFill>
            <a:srgbClr val="FFFFB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481931" y="1941799"/>
            <a:ext cx="864704" cy="498175"/>
          </a:xfrm>
          <a:prstGeom prst="rect">
            <a:avLst/>
          </a:prstGeom>
          <a:solidFill>
            <a:srgbClr val="EACEA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481931" y="2619044"/>
            <a:ext cx="864704" cy="498175"/>
          </a:xfrm>
          <a:prstGeom prst="rect">
            <a:avLst/>
          </a:prstGeom>
          <a:solidFill>
            <a:srgbClr val="CB988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481931" y="3296291"/>
            <a:ext cx="864704" cy="498175"/>
          </a:xfrm>
          <a:prstGeom prst="rect">
            <a:avLst/>
          </a:prstGeom>
          <a:solidFill>
            <a:srgbClr val="CBE9B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0346634" y="1179544"/>
            <a:ext cx="1896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Аллювиальные и</a:t>
            </a:r>
          </a:p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озерные равнины</a:t>
            </a:r>
            <a:endParaRPr lang="ru-RU" sz="1600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46635" y="1898498"/>
            <a:ext cx="127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Холмистые</a:t>
            </a:r>
          </a:p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равнины</a:t>
            </a:r>
            <a:endParaRPr lang="ru-RU" sz="1600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46635" y="2698760"/>
            <a:ext cx="174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Возвышенности</a:t>
            </a:r>
            <a:endParaRPr lang="ru-RU" sz="1600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46634" y="3376101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Долины рек</a:t>
            </a:r>
            <a:endParaRPr lang="ru-RU" sz="1600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44041" y="1177952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Внутренняя зона </a:t>
            </a:r>
          </a:p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шельфа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34951" y="1907787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Внешняя зона </a:t>
            </a:r>
          </a:p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шельфа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34951" y="2576856"/>
            <a:ext cx="1960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Континентальный</a:t>
            </a:r>
          </a:p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склон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02890" y="3266878"/>
            <a:ext cx="1890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Континентальное</a:t>
            </a:r>
          </a:p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подножье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26561" y="3937504"/>
            <a:ext cx="1681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Глубоководные</a:t>
            </a:r>
          </a:p>
          <a:p>
            <a:r>
              <a:rPr lang="ru-RU" sz="16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впадины</a:t>
            </a:r>
          </a:p>
        </p:txBody>
      </p:sp>
    </p:spTree>
    <p:extLst>
      <p:ext uri="{BB962C8B-B14F-4D97-AF65-F5344CB8AC3E}">
        <p14:creationId xmlns:p14="http://schemas.microsoft.com/office/powerpoint/2010/main" val="14016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t="15739" r="33503" b="47317"/>
          <a:stretch/>
        </p:blipFill>
        <p:spPr bwMode="auto">
          <a:xfrm>
            <a:off x="212151" y="908633"/>
            <a:ext cx="8622014" cy="525834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7973" y="3342562"/>
            <a:ext cx="7226191" cy="72254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8834164" y="3067650"/>
            <a:ext cx="335783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latin typeface="Georgia" panose="02040502050405020303" pitchFamily="18" charset="0"/>
              </a:rPr>
              <a:t>Кривая количественной оценки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колебаний </a:t>
            </a:r>
            <a:r>
              <a:rPr lang="ru-RU" altLang="ru-RU" sz="1800" b="1" dirty="0">
                <a:latin typeface="Georgia" panose="02040502050405020303" pitchFamily="18" charset="0"/>
              </a:rPr>
              <a:t>уровня </a:t>
            </a:r>
            <a:r>
              <a:rPr lang="ru-RU" altLang="ru-RU" sz="1800" b="1" dirty="0" err="1" smtClean="0">
                <a:latin typeface="Georgia" panose="02040502050405020303" pitchFamily="18" charset="0"/>
              </a:rPr>
              <a:t>Эвксинского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 </a:t>
            </a:r>
            <a:r>
              <a:rPr lang="ru-RU" altLang="ru-RU" sz="1800" b="1" dirty="0">
                <a:latin typeface="Georgia" panose="02040502050405020303" pitchFamily="18" charset="0"/>
              </a:rPr>
              <a:t>бассейна в неогене и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ее сопоставление </a:t>
            </a:r>
            <a:r>
              <a:rPr lang="ru-RU" altLang="ru-RU" sz="1800" b="1" dirty="0">
                <a:latin typeface="Georgia" panose="02040502050405020303" pitchFamily="18" charset="0"/>
              </a:rPr>
              <a:t>с эвстатической кривой </a:t>
            </a:r>
            <a:r>
              <a:rPr lang="en-US" altLang="ru-RU" sz="1800" b="1" dirty="0">
                <a:latin typeface="Georgia" panose="02040502050405020303" pitchFamily="18" charset="0"/>
              </a:rPr>
              <a:t>[</a:t>
            </a:r>
            <a:r>
              <a:rPr lang="ru-RU" altLang="ru-RU" sz="1800" b="1" dirty="0">
                <a:latin typeface="Georgia" panose="02040502050405020303" pitchFamily="18" charset="0"/>
              </a:rPr>
              <a:t>Попов и др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., </a:t>
            </a:r>
            <a:r>
              <a:rPr lang="ru-RU" altLang="ru-RU" sz="1800" b="1" dirty="0">
                <a:latin typeface="Georgia" panose="02040502050405020303" pitchFamily="18" charset="0"/>
              </a:rPr>
              <a:t>2010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]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.</a:t>
            </a:r>
            <a:endParaRPr lang="ru-RU" altLang="ru-RU" sz="1800" b="1" dirty="0">
              <a:latin typeface="Georgia" panose="02040502050405020303" pitchFamily="18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134608"/>
            <a:ext cx="1219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Палеогеографические предпосылки 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образования</a:t>
            </a:r>
            <a:r>
              <a:rPr lang="en-US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Fe 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руд сложного состава</a:t>
            </a:r>
            <a:endParaRPr lang="ru-RU" altLang="ru-RU" sz="20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1412619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3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1413128" y="164636"/>
            <a:ext cx="40206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керченских</a:t>
            </a:r>
            <a:endParaRPr lang="en-US" altLang="ru-RU" sz="2200" b="1" dirty="0" smtClean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железных 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руд</a:t>
            </a:r>
          </a:p>
        </p:txBody>
      </p:sp>
      <p:grpSp>
        <p:nvGrpSpPr>
          <p:cNvPr id="5" name="Группа 18"/>
          <p:cNvGrpSpPr>
            <a:grpSpLocks/>
          </p:cNvGrpSpPr>
          <p:nvPr/>
        </p:nvGrpSpPr>
        <p:grpSpPr bwMode="auto">
          <a:xfrm>
            <a:off x="6817293" y="191523"/>
            <a:ext cx="5030788" cy="5389562"/>
            <a:chOff x="6883170" y="842212"/>
            <a:chExt cx="5031498" cy="5390146"/>
          </a:xfrm>
        </p:grpSpPr>
        <p:pic>
          <p:nvPicPr>
            <p:cNvPr id="8" name="Рисунок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9"/>
            <a:stretch>
              <a:fillRect/>
            </a:stretch>
          </p:blipFill>
          <p:spPr bwMode="auto">
            <a:xfrm>
              <a:off x="9869968" y="1365582"/>
              <a:ext cx="2044700" cy="474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486"/>
            <a:stretch>
              <a:fillRect/>
            </a:stretch>
          </p:blipFill>
          <p:spPr bwMode="auto">
            <a:xfrm>
              <a:off x="6883170" y="1365582"/>
              <a:ext cx="1154094" cy="474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8119979" y="1609584"/>
              <a:ext cx="2226052" cy="461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Plagiodacna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carinota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Desh</a:t>
              </a:r>
              <a:r>
                <a:rPr lang="en-US" alt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.,</a:t>
              </a:r>
              <a:endParaRPr lang="en-US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Plagiodacna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modiolaris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Reuss</a:t>
              </a:r>
              <a:r>
                <a:rPr lang="en-US" alt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7902122" y="2704423"/>
              <a:ext cx="2102989" cy="461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Didacna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planicostata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Desh</a:t>
              </a:r>
              <a:r>
                <a:rPr lang="en-US" alt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.,</a:t>
              </a:r>
              <a:endParaRPr lang="en-US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Pterodacna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endentula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Desh</a:t>
              </a:r>
              <a:r>
                <a:rPr lang="en-US" alt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7882636" y="3946649"/>
              <a:ext cx="2398815" cy="461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Phyllicardium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planum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Desh</a:t>
              </a:r>
              <a:r>
                <a:rPr lang="en-US" altLang="ru-RU" sz="120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.,</a:t>
              </a:r>
              <a:endParaRPr lang="en-US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Phyllicardium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alatoplanum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Desh</a:t>
              </a:r>
              <a:r>
                <a:rPr lang="en-US" alt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4"/>
            <p:cNvSpPr txBox="1">
              <a:spLocks noChangeArrowheads="1"/>
            </p:cNvSpPr>
            <p:nvPr/>
          </p:nvSpPr>
          <p:spPr bwMode="auto">
            <a:xfrm>
              <a:off x="7814837" y="5188876"/>
              <a:ext cx="2402792" cy="461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Dreissensia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anisoconcha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Andrus,</a:t>
              </a:r>
              <a:endParaRPr lang="en-US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Dreissensia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i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iniquivalvis</a:t>
              </a:r>
              <a:r>
                <a:rPr lang="en-US" altLang="ru-RU" sz="1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ru-RU" sz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Desh</a:t>
              </a:r>
              <a:r>
                <a:rPr lang="en-US" alt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883170" y="842212"/>
              <a:ext cx="5031498" cy="5390146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6883170" y="866371"/>
              <a:ext cx="2264080" cy="73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Понтийские</a:t>
              </a:r>
              <a:r>
                <a:rPr lang="en-US" altLang="ru-RU" sz="14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 (N</a:t>
              </a:r>
              <a:r>
                <a:rPr lang="en-US" altLang="ru-RU" sz="1400" b="1" baseline="-25000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1</a:t>
              </a:r>
              <a:r>
                <a:rPr lang="en-US" altLang="ru-RU" sz="1400" b="1" baseline="30000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3</a:t>
              </a:r>
              <a:r>
                <a:rPr lang="en-US" altLang="ru-RU" sz="14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)</a:t>
              </a:r>
              <a:r>
                <a:rPr lang="ru-RU" altLang="ru-RU" sz="14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моллюски семейства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b="1" i="1" dirty="0" err="1" smtClean="0">
                  <a:latin typeface="Georgia" panose="02040502050405020303" pitchFamily="18" charset="0"/>
                  <a:cs typeface="Arial" panose="020B0604020202020204" pitchFamily="34" charset="0"/>
                </a:rPr>
                <a:t>Cardiida</a:t>
              </a:r>
              <a:r>
                <a:rPr lang="en-US" altLang="ru-RU" sz="1400" b="1" dirty="0" err="1" smtClean="0">
                  <a:latin typeface="Georgia" panose="02040502050405020303" pitchFamily="18" charset="0"/>
                  <a:cs typeface="Arial" panose="020B0604020202020204" pitchFamily="34" charset="0"/>
                </a:rPr>
                <a:t>e</a:t>
              </a:r>
              <a:endParaRPr lang="ru-RU" altLang="ru-RU" sz="1400" b="1" dirty="0"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9650587" y="846102"/>
              <a:ext cx="2264080" cy="73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400" b="1" dirty="0">
                  <a:latin typeface="Georgia" panose="02040502050405020303" pitchFamily="18" charset="0"/>
                  <a:cs typeface="Arial" panose="020B0604020202020204" pitchFamily="34" charset="0"/>
                </a:rPr>
                <a:t>К</a:t>
              </a:r>
              <a:r>
                <a:rPr lang="ru-RU" altLang="ru-RU" sz="14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иммерийские </a:t>
              </a:r>
              <a:r>
                <a:rPr lang="en-US" altLang="ru-RU" sz="14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(N</a:t>
              </a:r>
              <a:r>
                <a:rPr lang="en-US" altLang="ru-RU" sz="1400" b="1" baseline="-25000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2</a:t>
              </a:r>
              <a:r>
                <a:rPr lang="en-US" altLang="ru-RU" sz="1400" b="1" baseline="30000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1</a:t>
              </a:r>
              <a:r>
                <a:rPr lang="en-US" altLang="ru-RU" sz="14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) </a:t>
              </a:r>
              <a:endParaRPr lang="ru-RU" altLang="ru-RU" sz="1400" b="1" dirty="0" smtClean="0">
                <a:latin typeface="Georgia" panose="02040502050405020303" pitchFamily="18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4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моллюски семейства </a:t>
              </a:r>
            </a:p>
            <a:p>
              <a:pPr algn="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ru-RU" sz="1400" b="1" i="1" dirty="0" err="1" smtClean="0">
                  <a:latin typeface="Georgia" panose="02040502050405020303" pitchFamily="18" charset="0"/>
                  <a:cs typeface="Arial" panose="020B0604020202020204" pitchFamily="34" charset="0"/>
                </a:rPr>
                <a:t>Cardiida</a:t>
              </a:r>
              <a:r>
                <a:rPr lang="en-US" altLang="ru-RU" sz="1400" b="1" dirty="0" err="1" smtClean="0">
                  <a:latin typeface="Georgia" panose="02040502050405020303" pitchFamily="18" charset="0"/>
                  <a:cs typeface="Arial" panose="020B0604020202020204" pitchFamily="34" charset="0"/>
                </a:rPr>
                <a:t>e</a:t>
              </a:r>
              <a:endParaRPr lang="ru-RU" altLang="ru-RU" sz="1400" b="1" dirty="0"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6333753" y="5590596"/>
            <a:ext cx="58582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latin typeface="Georgia" panose="02040502050405020303" pitchFamily="18" charset="0"/>
              </a:rPr>
              <a:t>В осадках </a:t>
            </a:r>
            <a:r>
              <a:rPr lang="ru-RU" altLang="ru-RU" sz="1800" b="1" dirty="0">
                <a:latin typeface="Georgia" panose="02040502050405020303" pitchFamily="18" charset="0"/>
              </a:rPr>
              <a:t>Керченского железорудного бассейна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киммерийские моллюски резко превышали по размерам понтийские (рисунок заимствован из 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[</a:t>
            </a:r>
            <a:r>
              <a:rPr lang="en-US" altLang="ru-RU" sz="1800" b="1" dirty="0" err="1" smtClean="0">
                <a:latin typeface="Georgia" panose="02040502050405020303" pitchFamily="18" charset="0"/>
              </a:rPr>
              <a:t>Chukanov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,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 </a:t>
            </a:r>
            <a:r>
              <a:rPr lang="en-US" altLang="ru-RU" sz="1800" b="1" dirty="0">
                <a:latin typeface="Georgia" panose="02040502050405020303" pitchFamily="18" charset="0"/>
              </a:rPr>
              <a:t>2005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]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).</a:t>
            </a:r>
            <a:endParaRPr lang="ru-RU" altLang="ru-RU" sz="1800" b="1" dirty="0">
              <a:latin typeface="Georgia" panose="02040502050405020303" pitchFamily="18" charset="0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-2994" y="11891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6" t="7224" b="44052"/>
          <a:stretch/>
        </p:blipFill>
        <p:spPr>
          <a:xfrm>
            <a:off x="2959953" y="4036790"/>
            <a:ext cx="3394702" cy="25540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9" r="50747" b="51999"/>
          <a:stretch/>
        </p:blipFill>
        <p:spPr>
          <a:xfrm>
            <a:off x="2959953" y="1084602"/>
            <a:ext cx="3394702" cy="286118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2034465"/>
            <a:ext cx="3001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Р</a:t>
            </a:r>
            <a: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аковины моллюсков 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семейства </a:t>
            </a:r>
            <a:r>
              <a:rPr lang="ru-RU" b="1" i="1" dirty="0" err="1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Сardiidae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4427517"/>
            <a:ext cx="29599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 err="1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Arg</a:t>
            </a:r>
            <a:r>
              <a:rPr lang="en-US" sz="1600" i="1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ru-RU" sz="1600" i="1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арагонит</a:t>
            </a:r>
            <a:r>
              <a:rPr lang="en-US" sz="1600" i="1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 Fe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-</a:t>
            </a:r>
            <a:r>
              <a:rPr lang="en-US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oxhd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Fe</a:t>
            </a:r>
            <a:r>
              <a:rPr lang="ru-RU" sz="1600" i="1" baseline="30000" dirty="0">
                <a:latin typeface="Georgia" panose="02040502050405020303" pitchFamily="18" charset="0"/>
                <a:ea typeface="Times New Roman" panose="02020603050405020304" pitchFamily="18" charset="0"/>
              </a:rPr>
              <a:t>3+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-(</a:t>
            </a:r>
            <a:r>
              <a:rPr lang="ru-RU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окси)гидроксиды;</a:t>
            </a:r>
            <a:r>
              <a:rPr lang="en-US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IS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= железистый </a:t>
            </a:r>
            <a:r>
              <a:rPr lang="ru-RU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иллит-смектит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(</a:t>
            </a:r>
            <a:r>
              <a:rPr lang="ru-RU" sz="1600" i="1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ферросапонит</a:t>
            </a:r>
            <a:r>
              <a:rPr lang="ru-RU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)</a:t>
            </a:r>
            <a:r>
              <a:rPr lang="en-US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; Viv = </a:t>
            </a:r>
            <a:r>
              <a:rPr lang="ru-RU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вивианит</a:t>
            </a:r>
            <a:endParaRPr lang="ru-RU" sz="1600" i="1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11537882" y="-158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375" y="298835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Редкоземельные элементы: </a:t>
            </a:r>
            <a:r>
              <a:rPr lang="ru-RU" sz="22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лантатоиды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и иттрий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6" t="60532" r="6602" b="25324"/>
          <a:stretch/>
        </p:blipFill>
        <p:spPr>
          <a:xfrm>
            <a:off x="593517" y="1566498"/>
            <a:ext cx="10324198" cy="1584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74484" y="1244491"/>
            <a:ext cx="2704819" cy="11253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35674" y="1298217"/>
            <a:ext cx="2220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Легкие</a:t>
            </a:r>
            <a:endParaRPr lang="en-US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42820" y="1235911"/>
            <a:ext cx="3377776" cy="11339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420596" y="1235911"/>
            <a:ext cx="3403542" cy="11339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207542" y="1295458"/>
            <a:ext cx="2931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Средние</a:t>
            </a:r>
            <a:endParaRPr lang="en-US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787689" y="1295458"/>
            <a:ext cx="2852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Тяжелые</a:t>
            </a:r>
            <a:endParaRPr lang="en-US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013171" y="1752246"/>
            <a:ext cx="997319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Georgia" panose="02040502050405020303" pitchFamily="18" charset="0"/>
              </a:rPr>
              <a:t>+ </a:t>
            </a:r>
            <a:r>
              <a:rPr lang="en-US" sz="2800" b="1" dirty="0" smtClean="0">
                <a:latin typeface="Georgia" panose="02040502050405020303" pitchFamily="18" charset="0"/>
              </a:rPr>
              <a:t> Y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3517" y="2399659"/>
            <a:ext cx="10508492" cy="728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397635" y="3032167"/>
            <a:ext cx="8063999" cy="3105200"/>
            <a:chOff x="794705" y="796120"/>
            <a:chExt cx="9871299" cy="431074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13957" r="5661" b="40134"/>
            <a:stretch/>
          </p:blipFill>
          <p:spPr>
            <a:xfrm>
              <a:off x="794705" y="796120"/>
              <a:ext cx="9871299" cy="4310743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385139" y="1371600"/>
              <a:ext cx="1555803" cy="799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946893" y="3296990"/>
              <a:ext cx="550796" cy="55727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2338873" y="5642141"/>
            <a:ext cx="449953" cy="464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710049" y="2399660"/>
            <a:ext cx="1616426" cy="32315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803281" y="2377563"/>
            <a:ext cx="8020857" cy="32755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328934" y="5235067"/>
            <a:ext cx="461949" cy="4180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4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0" y="132574"/>
            <a:ext cx="122031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Схема распространения киммерийских </a:t>
            </a:r>
            <a:r>
              <a:rPr lang="ru-RU" altLang="ru-RU" sz="2000" b="1" dirty="0">
                <a:latin typeface="Georgia" panose="02040502050405020303" pitchFamily="18" charset="0"/>
              </a:rPr>
              <a:t>(</a:t>
            </a:r>
            <a:r>
              <a:rPr lang="en-US" altLang="ru-RU" sz="2000" b="1" dirty="0">
                <a:latin typeface="Georgia" panose="02040502050405020303" pitchFamily="18" charset="0"/>
              </a:rPr>
              <a:t>N</a:t>
            </a:r>
            <a:r>
              <a:rPr lang="en-US" altLang="ru-RU" sz="2000" b="1" baseline="-25000" dirty="0">
                <a:latin typeface="Georgia" panose="02040502050405020303" pitchFamily="18" charset="0"/>
              </a:rPr>
              <a:t>2</a:t>
            </a:r>
            <a:r>
              <a:rPr lang="ru-RU" altLang="ru-RU" sz="2000" b="1" baseline="30000" dirty="0">
                <a:latin typeface="Georgia" panose="02040502050405020303" pitchFamily="18" charset="0"/>
              </a:rPr>
              <a:t>1</a:t>
            </a:r>
            <a:r>
              <a:rPr lang="en-US" altLang="ru-RU" sz="2000" b="1" dirty="0">
                <a:latin typeface="Georgia" panose="02040502050405020303" pitchFamily="18" charset="0"/>
              </a:rPr>
              <a:t>) 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железорудных </a:t>
            </a: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осадков </a:t>
            </a:r>
            <a:endParaRPr lang="ru-RU" altLang="ru-RU" sz="2000" b="1" dirty="0" smtClean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пределах Азово-Черноморской </a:t>
            </a: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провинции </a:t>
            </a:r>
          </a:p>
        </p:txBody>
      </p:sp>
      <p:sp>
        <p:nvSpPr>
          <p:cNvPr id="4" name="Прямоугольник 23"/>
          <p:cNvSpPr>
            <a:spLocks noChangeArrowheads="1"/>
          </p:cNvSpPr>
          <p:nvPr/>
        </p:nvSpPr>
        <p:spPr bwMode="auto">
          <a:xfrm>
            <a:off x="367748" y="5659604"/>
            <a:ext cx="115226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latin typeface="Georgia" panose="02040502050405020303" pitchFamily="18" charset="0"/>
              </a:rPr>
              <a:t>Схема распространения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киммерийских (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N</a:t>
            </a:r>
            <a:r>
              <a:rPr lang="en-US" altLang="ru-RU" sz="1800" b="1" baseline="-25000" dirty="0" smtClean="0">
                <a:latin typeface="Georgia" panose="02040502050405020303" pitchFamily="18" charset="0"/>
              </a:rPr>
              <a:t>2</a:t>
            </a:r>
            <a:r>
              <a:rPr lang="ru-RU" altLang="ru-RU" sz="1800" b="1" baseline="30000" dirty="0" smtClean="0">
                <a:latin typeface="Georgia" panose="02040502050405020303" pitchFamily="18" charset="0"/>
              </a:rPr>
              <a:t>1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)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железных руд </a:t>
            </a:r>
            <a:r>
              <a:rPr lang="ru-RU" altLang="ru-RU" sz="1800" b="1" dirty="0">
                <a:latin typeface="Georgia" panose="02040502050405020303" pitchFamily="18" charset="0"/>
              </a:rPr>
              <a:t>Азово-Черноморских провинции по </a:t>
            </a:r>
            <a:r>
              <a:rPr lang="en-US" altLang="ru-RU" sz="1800" b="1" dirty="0">
                <a:latin typeface="Georgia" panose="02040502050405020303" pitchFamily="18" charset="0"/>
              </a:rPr>
              <a:t>[</a:t>
            </a:r>
            <a:r>
              <a:rPr lang="ru-RU" altLang="ru-RU" sz="1800" b="1" dirty="0" err="1" smtClean="0">
                <a:latin typeface="Georgia" panose="02040502050405020303" pitchFamily="18" charset="0"/>
              </a:rPr>
              <a:t>Шнюков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, </a:t>
            </a:r>
            <a:r>
              <a:rPr lang="ru-RU" altLang="ru-RU" sz="1800" b="1" dirty="0">
                <a:latin typeface="Georgia" panose="02040502050405020303" pitchFamily="18" charset="0"/>
              </a:rPr>
              <a:t>1965</a:t>
            </a:r>
            <a:r>
              <a:rPr lang="en-US" altLang="ru-RU" sz="1800" b="1" dirty="0">
                <a:latin typeface="Georgia" panose="02040502050405020303" pitchFamily="18" charset="0"/>
              </a:rPr>
              <a:t>]</a:t>
            </a:r>
            <a:r>
              <a:rPr lang="ru-RU" altLang="ru-RU" sz="1800" b="1" dirty="0">
                <a:latin typeface="Georgia" panose="02040502050405020303" pitchFamily="18" charset="0"/>
              </a:rPr>
              <a:t>.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Схема расположения рудоносных мульд </a:t>
            </a:r>
            <a:r>
              <a:rPr lang="ru-RU" altLang="ru-RU" sz="1800" b="1" dirty="0">
                <a:latin typeface="Georgia" panose="02040502050405020303" pitchFamily="18" charset="0"/>
              </a:rPr>
              <a:t>и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вдавленных синклиналей (компенсационных прогибов) на Керченском полуострове </a:t>
            </a:r>
            <a:r>
              <a:rPr lang="ru-RU" altLang="ru-RU" sz="1800" b="1" dirty="0">
                <a:latin typeface="Georgia" panose="02040502050405020303" pitchFamily="18" charset="0"/>
              </a:rPr>
              <a:t>по </a:t>
            </a:r>
            <a:r>
              <a:rPr lang="en-US" altLang="ru-RU" sz="1800" b="1" dirty="0">
                <a:latin typeface="Georgia" panose="02040502050405020303" pitchFamily="18" charset="0"/>
              </a:rPr>
              <a:t>[</a:t>
            </a:r>
            <a:r>
              <a:rPr lang="en-US" altLang="ru-RU" sz="1800" b="1" dirty="0" err="1" smtClean="0">
                <a:latin typeface="Georgia" panose="02040502050405020303" pitchFamily="18" charset="0"/>
              </a:rPr>
              <a:t>Chukanov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, </a:t>
            </a:r>
            <a:r>
              <a:rPr lang="ru-RU" altLang="ru-RU" sz="1800" b="1" dirty="0">
                <a:latin typeface="Georgia" panose="02040502050405020303" pitchFamily="18" charset="0"/>
              </a:rPr>
              <a:t>2005</a:t>
            </a:r>
            <a:r>
              <a:rPr lang="en-US" altLang="ru-RU" sz="1800" b="1" dirty="0" smtClean="0">
                <a:latin typeface="Georgia" panose="02040502050405020303" pitchFamily="18" charset="0"/>
              </a:rPr>
              <a:t>]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.</a:t>
            </a:r>
            <a:endParaRPr lang="ru-RU" altLang="ru-RU" sz="1800" b="1" dirty="0">
              <a:latin typeface="Georgia" panose="02040502050405020303" pitchFamily="18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1423749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8856" y="1210422"/>
            <a:ext cx="12006270" cy="4360944"/>
            <a:chOff x="113631" y="1073633"/>
            <a:chExt cx="12006270" cy="4360944"/>
          </a:xfrm>
        </p:grpSpPr>
        <p:sp>
          <p:nvSpPr>
            <p:cNvPr id="7" name="TextBox 15"/>
            <p:cNvSpPr txBox="1">
              <a:spLocks noChangeArrowheads="1"/>
            </p:cNvSpPr>
            <p:nvPr/>
          </p:nvSpPr>
          <p:spPr bwMode="auto">
            <a:xfrm>
              <a:off x="8590855" y="4084161"/>
              <a:ext cx="140142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киммерийские </a:t>
              </a:r>
              <a:endParaRPr lang="en-US" alt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осадки</a:t>
              </a:r>
              <a:endParaRPr lang="ru-RU" alt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16"/>
            <p:cNvSpPr txBox="1">
              <a:spLocks noChangeArrowheads="1"/>
            </p:cNvSpPr>
            <p:nvPr/>
          </p:nvSpPr>
          <p:spPr bwMode="auto">
            <a:xfrm>
              <a:off x="10521353" y="4047475"/>
              <a:ext cx="159854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киммерийские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железные </a:t>
              </a: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руды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" t="-880" r="21654" b="56477"/>
            <a:stretch/>
          </p:blipFill>
          <p:spPr>
            <a:xfrm>
              <a:off x="7423171" y="1089551"/>
              <a:ext cx="4645405" cy="2853527"/>
            </a:xfrm>
            <a:prstGeom prst="rect">
              <a:avLst/>
            </a:prstGeom>
          </p:spPr>
        </p:pic>
        <p:grpSp>
          <p:nvGrpSpPr>
            <p:cNvPr id="10" name="Группа 9"/>
            <p:cNvGrpSpPr/>
            <p:nvPr/>
          </p:nvGrpSpPr>
          <p:grpSpPr>
            <a:xfrm>
              <a:off x="708438" y="1073633"/>
              <a:ext cx="6620991" cy="4274675"/>
              <a:chOff x="195697" y="1127874"/>
              <a:chExt cx="6421671" cy="3896504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43183" r="9250"/>
              <a:stretch/>
            </p:blipFill>
            <p:spPr>
              <a:xfrm>
                <a:off x="195697" y="1127874"/>
                <a:ext cx="6421671" cy="3896504"/>
              </a:xfrm>
              <a:prstGeom prst="rect">
                <a:avLst/>
              </a:prstGeom>
            </p:spPr>
          </p:pic>
          <p:sp>
            <p:nvSpPr>
              <p:cNvPr id="24" name="Прямоугольник 23"/>
              <p:cNvSpPr/>
              <p:nvPr/>
            </p:nvSpPr>
            <p:spPr>
              <a:xfrm>
                <a:off x="871268" y="4756150"/>
                <a:ext cx="4468483" cy="2682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3" t="95797" r="81974" b="-239"/>
            <a:stretch/>
          </p:blipFill>
          <p:spPr>
            <a:xfrm>
              <a:off x="8052015" y="4187696"/>
              <a:ext cx="614428" cy="30463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3" t="96188" r="69503" b="-239"/>
            <a:stretch/>
          </p:blipFill>
          <p:spPr>
            <a:xfrm>
              <a:off x="9987394" y="4169804"/>
              <a:ext cx="589085" cy="277797"/>
            </a:xfrm>
            <a:prstGeom prst="rect">
              <a:avLst/>
            </a:prstGeom>
          </p:spPr>
        </p:pic>
        <p:grpSp>
          <p:nvGrpSpPr>
            <p:cNvPr id="13" name="Группа 12"/>
            <p:cNvGrpSpPr/>
            <p:nvPr/>
          </p:nvGrpSpPr>
          <p:grpSpPr>
            <a:xfrm>
              <a:off x="8426654" y="4751914"/>
              <a:ext cx="2888912" cy="523220"/>
              <a:chOff x="8639314" y="4347864"/>
              <a:chExt cx="2888912" cy="523220"/>
            </a:xfrm>
          </p:grpSpPr>
          <p:sp>
            <p:nvSpPr>
              <p:cNvPr id="21" name="TextBox 17"/>
              <p:cNvSpPr txBox="1">
                <a:spLocks noChangeArrowheads="1"/>
              </p:cNvSpPr>
              <p:nvPr/>
            </p:nvSpPr>
            <p:spPr bwMode="auto">
              <a:xfrm>
                <a:off x="9184437" y="4347864"/>
                <a:ext cx="2343789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граница киммерийского водоема </a:t>
                </a:r>
                <a:r>
                  <a:rPr lang="en-US" alt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ru-RU" alt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Лимонов, 1992</a:t>
                </a:r>
                <a:r>
                  <a:rPr lang="en-US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Рисунок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711" t="96111" r="56585" b="-239"/>
              <a:stretch/>
            </p:blipFill>
            <p:spPr>
              <a:xfrm>
                <a:off x="8639314" y="4453052"/>
                <a:ext cx="545123" cy="283165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2" t="96365" r="43881" b="-239"/>
            <a:stretch/>
          </p:blipFill>
          <p:spPr>
            <a:xfrm>
              <a:off x="1606730" y="4977376"/>
              <a:ext cx="571500" cy="265742"/>
            </a:xfrm>
            <a:prstGeom prst="rect">
              <a:avLst/>
            </a:prstGeom>
          </p:spPr>
        </p:pic>
        <p:sp>
          <p:nvSpPr>
            <p:cNvPr id="15" name="TextBox 15"/>
            <p:cNvSpPr txBox="1">
              <a:spLocks noChangeArrowheads="1"/>
            </p:cNvSpPr>
            <p:nvPr/>
          </p:nvSpPr>
          <p:spPr bwMode="auto">
            <a:xfrm>
              <a:off x="2144411" y="4911357"/>
              <a:ext cx="1412092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железорудные мульды </a:t>
              </a:r>
              <a:endParaRPr lang="en-US" alt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3952049" y="4911240"/>
              <a:ext cx="226186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елезорудные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вдавленные синклинали</a:t>
              </a:r>
              <a:endParaRPr lang="en-US" alt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6" t="95724" r="31114" b="-239"/>
            <a:stretch/>
          </p:blipFill>
          <p:spPr>
            <a:xfrm>
              <a:off x="3441252" y="4931294"/>
              <a:ext cx="580292" cy="30959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2" t="43183" r="-797"/>
            <a:stretch/>
          </p:blipFill>
          <p:spPr>
            <a:xfrm>
              <a:off x="113631" y="1349001"/>
              <a:ext cx="594808" cy="3896504"/>
            </a:xfrm>
            <a:prstGeom prst="rect">
              <a:avLst/>
            </a:prstGeom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 flipH="1" flipV="1">
              <a:off x="7329429" y="1214103"/>
              <a:ext cx="2053935" cy="1171073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7313387" y="2834356"/>
              <a:ext cx="2053936" cy="206084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409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6510" y="1916709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Табачные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0316" y="1932389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Коричневые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1462" y="193238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Икряные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1345" y="1424557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окисление</a:t>
            </a:r>
            <a:endParaRPr lang="ru-RU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2117" y="1289705"/>
            <a:ext cx="1843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еремыв и </a:t>
            </a:r>
          </a:p>
          <a:p>
            <a:pPr algn="ctr"/>
            <a:r>
              <a:rPr lang="ru-RU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переотложение</a:t>
            </a:r>
            <a:endParaRPr lang="ru-RU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143509" y="2024722"/>
            <a:ext cx="1528011" cy="184666"/>
          </a:xfrm>
          <a:prstGeom prst="rightArrow">
            <a:avLst/>
          </a:prstGeom>
          <a:solidFill>
            <a:srgbClr val="FEA1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7563070" y="2024722"/>
            <a:ext cx="1528011" cy="184666"/>
          </a:xfrm>
          <a:prstGeom prst="rightArrow">
            <a:avLst/>
          </a:prstGeom>
          <a:solidFill>
            <a:srgbClr val="FEA1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3273" y="2376416"/>
            <a:ext cx="3754914" cy="1754326"/>
          </a:xfrm>
          <a:prstGeom prst="rect">
            <a:avLst/>
          </a:prstGeom>
          <a:solidFill>
            <a:srgbClr val="D5D4A8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u="sng" dirty="0" smtClean="0">
                <a:latin typeface="Georgia" panose="02040502050405020303" pitchFamily="18" charset="0"/>
              </a:rPr>
              <a:t>Оолиты: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en-US" dirty="0" smtClean="0">
                <a:latin typeface="Georgia" panose="02040502050405020303" pitchFamily="18" charset="0"/>
              </a:rPr>
              <a:t>Fe</a:t>
            </a:r>
            <a:r>
              <a:rPr lang="en-US" baseline="30000" dirty="0" smtClean="0">
                <a:latin typeface="Georgia" panose="02040502050405020303" pitchFamily="18" charset="0"/>
              </a:rPr>
              <a:t>+2</a:t>
            </a:r>
            <a:r>
              <a:rPr lang="ru-RU" dirty="0" smtClean="0">
                <a:latin typeface="Georgia" panose="02040502050405020303" pitchFamily="18" charset="0"/>
              </a:rPr>
              <a:t> триоктаэдрический </a:t>
            </a:r>
            <a:r>
              <a:rPr lang="ru-RU" dirty="0" err="1" smtClean="0">
                <a:latin typeface="Georgia" panose="02040502050405020303" pitchFamily="18" charset="0"/>
              </a:rPr>
              <a:t>смектит</a:t>
            </a:r>
            <a:r>
              <a:rPr lang="ru-RU" dirty="0" smtClean="0">
                <a:latin typeface="Georgia" panose="02040502050405020303" pitchFamily="18" charset="0"/>
              </a:rPr>
              <a:t> (сапонит)</a:t>
            </a:r>
          </a:p>
          <a:p>
            <a:endParaRPr lang="ru-RU" u="sng" dirty="0" smtClean="0">
              <a:latin typeface="Georgia" panose="02040502050405020303" pitchFamily="18" charset="0"/>
            </a:endParaRPr>
          </a:p>
          <a:p>
            <a:r>
              <a:rPr lang="ru-RU" u="sng" dirty="0" smtClean="0">
                <a:latin typeface="Georgia" panose="02040502050405020303" pitchFamily="18" charset="0"/>
              </a:rPr>
              <a:t>Цемент</a:t>
            </a:r>
            <a:r>
              <a:rPr lang="ru-RU" dirty="0" smtClean="0">
                <a:latin typeface="Georgia" panose="02040502050405020303" pitchFamily="18" charset="0"/>
              </a:rPr>
              <a:t>: </a:t>
            </a:r>
            <a:r>
              <a:rPr lang="en-US" dirty="0">
                <a:latin typeface="Georgia" panose="02040502050405020303" pitchFamily="18" charset="0"/>
              </a:rPr>
              <a:t>Fe</a:t>
            </a:r>
            <a:r>
              <a:rPr lang="en-US" baseline="30000" dirty="0">
                <a:latin typeface="Georgia" panose="02040502050405020303" pitchFamily="18" charset="0"/>
              </a:rPr>
              <a:t>+2</a:t>
            </a:r>
            <a:r>
              <a:rPr lang="ru-RU" dirty="0">
                <a:latin typeface="Georgia" panose="02040502050405020303" pitchFamily="18" charset="0"/>
              </a:rPr>
              <a:t> триоктаэдрический </a:t>
            </a:r>
            <a:r>
              <a:rPr lang="ru-RU" dirty="0" err="1" smtClean="0">
                <a:latin typeface="Georgia" panose="02040502050405020303" pitchFamily="18" charset="0"/>
              </a:rPr>
              <a:t>смектит</a:t>
            </a:r>
            <a:endParaRPr lang="ru-RU" dirty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28603" y="2372768"/>
            <a:ext cx="3754913" cy="1754326"/>
          </a:xfrm>
          <a:prstGeom prst="rect">
            <a:avLst/>
          </a:prstGeom>
          <a:solidFill>
            <a:srgbClr val="FED2A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u="sng" dirty="0">
                <a:latin typeface="Georgia" panose="02040502050405020303" pitchFamily="18" charset="0"/>
              </a:rPr>
              <a:t>Оолиты</a:t>
            </a:r>
            <a:r>
              <a:rPr lang="ru-RU" dirty="0">
                <a:latin typeface="Georgia" panose="02040502050405020303" pitchFamily="18" charset="0"/>
              </a:rPr>
              <a:t>: </a:t>
            </a:r>
            <a:r>
              <a:rPr lang="ru-RU" dirty="0" smtClean="0">
                <a:latin typeface="Georgia" panose="02040502050405020303" pitchFamily="18" charset="0"/>
              </a:rPr>
              <a:t>Fe</a:t>
            </a:r>
            <a:r>
              <a:rPr lang="ru-RU" baseline="30000" dirty="0" smtClean="0">
                <a:latin typeface="Georgia" panose="02040502050405020303" pitchFamily="18" charset="0"/>
              </a:rPr>
              <a:t>3</a:t>
            </a:r>
            <a:r>
              <a:rPr lang="ru-RU" baseline="30000" dirty="0">
                <a:latin typeface="Georgia" panose="02040502050405020303" pitchFamily="18" charset="0"/>
              </a:rPr>
              <a:t>+</a:t>
            </a:r>
            <a:r>
              <a:rPr lang="ru-RU" dirty="0">
                <a:latin typeface="Georgia" panose="02040502050405020303" pitchFamily="18" charset="0"/>
              </a:rPr>
              <a:t>-(</a:t>
            </a:r>
            <a:r>
              <a:rPr lang="ru-RU" dirty="0" smtClean="0">
                <a:latin typeface="Georgia" panose="02040502050405020303" pitchFamily="18" charset="0"/>
              </a:rPr>
              <a:t>окси)гидроксиды</a:t>
            </a:r>
          </a:p>
          <a:p>
            <a:pPr algn="just"/>
            <a:endParaRPr lang="ru-RU" dirty="0" smtClean="0">
              <a:latin typeface="Georgia" panose="02040502050405020303" pitchFamily="18" charset="0"/>
            </a:endParaRPr>
          </a:p>
          <a:p>
            <a:pPr algn="just"/>
            <a:endParaRPr lang="ru-RU" dirty="0" smtClean="0">
              <a:latin typeface="Georgia" panose="02040502050405020303" pitchFamily="18" charset="0"/>
            </a:endParaRPr>
          </a:p>
          <a:p>
            <a:pPr algn="just"/>
            <a:r>
              <a:rPr lang="ru-RU" u="sng" dirty="0" smtClean="0">
                <a:latin typeface="Georgia" panose="02040502050405020303" pitchFamily="18" charset="0"/>
              </a:rPr>
              <a:t>Цемент</a:t>
            </a:r>
            <a:r>
              <a:rPr lang="ru-RU" dirty="0" smtClean="0">
                <a:latin typeface="Georgia" panose="02040502050405020303" pitchFamily="18" charset="0"/>
              </a:rPr>
              <a:t>: Fe</a:t>
            </a:r>
            <a:r>
              <a:rPr lang="ru-RU" baseline="30000" dirty="0" smtClean="0">
                <a:latin typeface="Georgia" panose="02040502050405020303" pitchFamily="18" charset="0"/>
              </a:rPr>
              <a:t>3</a:t>
            </a:r>
            <a:r>
              <a:rPr lang="ru-RU" baseline="30000" dirty="0">
                <a:latin typeface="Georgia" panose="02040502050405020303" pitchFamily="18" charset="0"/>
              </a:rPr>
              <a:t>+</a:t>
            </a:r>
            <a:r>
              <a:rPr lang="ru-RU" dirty="0">
                <a:latin typeface="Georgia" panose="02040502050405020303" pitchFamily="18" charset="0"/>
              </a:rPr>
              <a:t>-содержащий </a:t>
            </a:r>
            <a:r>
              <a:rPr lang="ru-RU" dirty="0" err="1" smtClean="0">
                <a:latin typeface="Georgia" panose="02040502050405020303" pitchFamily="18" charset="0"/>
              </a:rPr>
              <a:t>диоктаэдрический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смектит</a:t>
            </a:r>
            <a:r>
              <a:rPr lang="en-US" dirty="0" smtClean="0">
                <a:latin typeface="Georgia" panose="02040502050405020303" pitchFamily="18" charset="0"/>
              </a:rPr>
              <a:t>; </a:t>
            </a:r>
            <a:r>
              <a:rPr lang="ru-RU" dirty="0" smtClean="0">
                <a:latin typeface="Georgia" panose="02040502050405020303" pitchFamily="18" charset="0"/>
              </a:rPr>
              <a:t>сидерит-родохрозит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281359" y="2376416"/>
            <a:ext cx="3754913" cy="1754326"/>
          </a:xfrm>
          <a:prstGeom prst="rect">
            <a:avLst/>
          </a:prstGeom>
          <a:solidFill>
            <a:srgbClr val="B69A9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u="sng" dirty="0" smtClean="0">
                <a:latin typeface="Georgia" panose="02040502050405020303" pitchFamily="18" charset="0"/>
              </a:rPr>
              <a:t>Оолиты и </a:t>
            </a:r>
            <a:r>
              <a:rPr lang="ru-RU" u="sng" dirty="0" err="1" smtClean="0">
                <a:latin typeface="Georgia" panose="02040502050405020303" pitchFamily="18" charset="0"/>
              </a:rPr>
              <a:t>псевдо</a:t>
            </a:r>
            <a:r>
              <a:rPr lang="ru-RU" u="sng" dirty="0" err="1">
                <a:latin typeface="Georgia" panose="02040502050405020303" pitchFamily="18" charset="0"/>
              </a:rPr>
              <a:t>о</a:t>
            </a:r>
            <a:r>
              <a:rPr lang="ru-RU" u="sng" dirty="0" err="1" smtClean="0">
                <a:latin typeface="Georgia" panose="02040502050405020303" pitchFamily="18" charset="0"/>
              </a:rPr>
              <a:t>олиты</a:t>
            </a:r>
            <a:r>
              <a:rPr lang="ru-RU" dirty="0" smtClean="0">
                <a:latin typeface="Georgia" panose="02040502050405020303" pitchFamily="18" charset="0"/>
              </a:rPr>
              <a:t>: Fe</a:t>
            </a:r>
            <a:r>
              <a:rPr lang="ru-RU" baseline="30000" dirty="0" smtClean="0">
                <a:latin typeface="Georgia" panose="02040502050405020303" pitchFamily="18" charset="0"/>
              </a:rPr>
              <a:t>3</a:t>
            </a:r>
            <a:r>
              <a:rPr lang="ru-RU" baseline="30000" dirty="0">
                <a:latin typeface="Georgia" panose="02040502050405020303" pitchFamily="18" charset="0"/>
              </a:rPr>
              <a:t>+</a:t>
            </a:r>
            <a:r>
              <a:rPr lang="ru-RU" dirty="0">
                <a:latin typeface="Georgia" panose="02040502050405020303" pitchFamily="18" charset="0"/>
              </a:rPr>
              <a:t>-(</a:t>
            </a:r>
            <a:r>
              <a:rPr lang="ru-RU" dirty="0" smtClean="0">
                <a:latin typeface="Georgia" panose="02040502050405020303" pitchFamily="18" charset="0"/>
              </a:rPr>
              <a:t>окси)гидроксиды</a:t>
            </a:r>
          </a:p>
          <a:p>
            <a:pPr algn="just"/>
            <a:endParaRPr lang="ru-RU" dirty="0" smtClean="0">
              <a:latin typeface="Georgia" panose="02040502050405020303" pitchFamily="18" charset="0"/>
            </a:endParaRPr>
          </a:p>
          <a:p>
            <a:pPr algn="just"/>
            <a:r>
              <a:rPr lang="ru-RU" u="sng" dirty="0" smtClean="0">
                <a:latin typeface="Georgia" panose="02040502050405020303" pitchFamily="18" charset="0"/>
              </a:rPr>
              <a:t>Цемент</a:t>
            </a:r>
            <a:r>
              <a:rPr lang="ru-RU" dirty="0">
                <a:latin typeface="Georgia" panose="02040502050405020303" pitchFamily="18" charset="0"/>
              </a:rPr>
              <a:t>: </a:t>
            </a:r>
            <a:r>
              <a:rPr lang="ru-RU" dirty="0" smtClean="0">
                <a:latin typeface="Georgia" panose="02040502050405020303" pitchFamily="18" charset="0"/>
              </a:rPr>
              <a:t>родохрозит </a:t>
            </a:r>
            <a:endParaRPr lang="en-US" dirty="0" smtClean="0">
              <a:latin typeface="Georgia" panose="02040502050405020303" pitchFamily="18" charset="0"/>
            </a:endParaRPr>
          </a:p>
          <a:p>
            <a:pPr algn="just"/>
            <a:endParaRPr lang="en-US" dirty="0">
              <a:latin typeface="Georgia" panose="02040502050405020303" pitchFamily="18" charset="0"/>
            </a:endParaRPr>
          </a:p>
          <a:p>
            <a:pPr algn="just"/>
            <a:endParaRPr lang="ru-RU" dirty="0" smtClean="0"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07514" y="347584"/>
            <a:ext cx="50834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Georgia" panose="02040502050405020303" pitchFamily="18" charset="0"/>
              </a:rPr>
              <a:t>Типы керченских железных руд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1363" y="4400512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Карбонатные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3273" y="4857419"/>
            <a:ext cx="3754913" cy="923330"/>
          </a:xfrm>
          <a:prstGeom prst="rect">
            <a:avLst/>
          </a:prstGeom>
          <a:solidFill>
            <a:srgbClr val="FFD5D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u="sng" dirty="0" smtClean="0">
                <a:latin typeface="Georgia" panose="02040502050405020303" pitchFamily="18" charset="0"/>
              </a:rPr>
              <a:t>Матрикс:</a:t>
            </a:r>
            <a:r>
              <a:rPr lang="ru-RU" dirty="0" smtClean="0">
                <a:latin typeface="Georgia" panose="02040502050405020303" pitchFamily="18" charset="0"/>
              </a:rPr>
              <a:t> сидерит-родохрозит </a:t>
            </a:r>
            <a:endParaRPr lang="en-US" dirty="0">
              <a:latin typeface="Georgia" panose="02040502050405020303" pitchFamily="18" charset="0"/>
            </a:endParaRPr>
          </a:p>
          <a:p>
            <a:pPr algn="just"/>
            <a:endParaRPr lang="ru-RU" u="sng" dirty="0" smtClean="0">
              <a:latin typeface="Georgia" panose="02040502050405020303" pitchFamily="18" charset="0"/>
            </a:endParaRPr>
          </a:p>
          <a:p>
            <a:pPr algn="just"/>
            <a:r>
              <a:rPr lang="ru-RU" u="sng" dirty="0" smtClean="0">
                <a:latin typeface="Georgia" panose="02040502050405020303" pitchFamily="18" charset="0"/>
              </a:rPr>
              <a:t>Оолиты</a:t>
            </a:r>
            <a:r>
              <a:rPr lang="ru-RU" dirty="0" smtClean="0">
                <a:latin typeface="Georgia" panose="02040502050405020303" pitchFamily="18" charset="0"/>
              </a:rPr>
              <a:t>: Fe</a:t>
            </a:r>
            <a:r>
              <a:rPr lang="ru-RU" baseline="30000" dirty="0" smtClean="0">
                <a:latin typeface="Georgia" panose="02040502050405020303" pitchFamily="18" charset="0"/>
              </a:rPr>
              <a:t>3</a:t>
            </a:r>
            <a:r>
              <a:rPr lang="ru-RU" baseline="30000" dirty="0">
                <a:latin typeface="Georgia" panose="02040502050405020303" pitchFamily="18" charset="0"/>
              </a:rPr>
              <a:t>+</a:t>
            </a:r>
            <a:r>
              <a:rPr lang="ru-RU" dirty="0">
                <a:latin typeface="Georgia" panose="02040502050405020303" pitchFamily="18" charset="0"/>
              </a:rPr>
              <a:t>-(</a:t>
            </a:r>
            <a:r>
              <a:rPr lang="ru-RU" dirty="0" smtClean="0">
                <a:latin typeface="Georgia" panose="02040502050405020303" pitchFamily="18" charset="0"/>
              </a:rPr>
              <a:t>окси)гидроксиды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29555" y="58930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[</a:t>
            </a:r>
            <a:r>
              <a:rPr lang="ru-RU" dirty="0" err="1">
                <a:latin typeface="Georgia" panose="02040502050405020303" pitchFamily="18" charset="0"/>
              </a:rPr>
              <a:t>Малаховский</a:t>
            </a:r>
            <a:r>
              <a:rPr lang="ru-RU" dirty="0">
                <a:latin typeface="Georgia" panose="02040502050405020303" pitchFamily="18" charset="0"/>
              </a:rPr>
              <a:t>, 1956; </a:t>
            </a:r>
            <a:r>
              <a:rPr lang="ru-RU" dirty="0" err="1">
                <a:latin typeface="Georgia" panose="02040502050405020303" pitchFamily="18" charset="0"/>
              </a:rPr>
              <a:t>Шнюков</a:t>
            </a:r>
            <a:r>
              <a:rPr lang="ru-RU" dirty="0">
                <a:latin typeface="Georgia" panose="02040502050405020303" pitchFamily="18" charset="0"/>
              </a:rPr>
              <a:t>, 1965; </a:t>
            </a:r>
            <a:r>
              <a:rPr lang="ru-RU" dirty="0" err="1">
                <a:latin typeface="Georgia" panose="02040502050405020303" pitchFamily="18" charset="0"/>
              </a:rPr>
              <a:t>Голубовская</a:t>
            </a:r>
            <a:r>
              <a:rPr lang="ru-RU" dirty="0">
                <a:latin typeface="Georgia" panose="02040502050405020303" pitchFamily="18" charset="0"/>
              </a:rPr>
              <a:t>, 1997, 1999, 2001; </a:t>
            </a:r>
            <a:r>
              <a:rPr lang="ru-RU" dirty="0" smtClean="0">
                <a:latin typeface="Georgia" panose="02040502050405020303" pitchFamily="18" charset="0"/>
              </a:rPr>
              <a:t>Холодов и </a:t>
            </a:r>
            <a:r>
              <a:rPr lang="ru-RU" dirty="0">
                <a:latin typeface="Georgia" panose="02040502050405020303" pitchFamily="18" charset="0"/>
              </a:rPr>
              <a:t>др., 2014]</a:t>
            </a: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1423749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6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-11112" y="5705475"/>
            <a:ext cx="12203112" cy="112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None/>
            </a:pPr>
            <a:r>
              <a:rPr lang="en-US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почва;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– суглинок;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 4 – глина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5 – глинистый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алеврит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песок;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6, 7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600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оруденелая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глина;</a:t>
            </a:r>
            <a:r>
              <a:rPr lang="en-US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ракушечник; 9 – коричневая руда; 10 – табачная руда; 11 – икряная руда; 12 –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скважины,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номера;</a:t>
            </a:r>
            <a:r>
              <a:rPr lang="en-US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линия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профиля; </a:t>
            </a:r>
            <a:r>
              <a:rPr lang="ru-RU" altLang="ru-RU" sz="1600" b="1" dirty="0" err="1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ru-RU" altLang="ru-RU" sz="1600" b="1" baseline="-25000" dirty="0" err="1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голоцен;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altLang="ru-RU" sz="1600" b="1" baseline="-25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1600" b="1" baseline="30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altLang="ru-RU" sz="1600" b="1" dirty="0" err="1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ru-RU" altLang="ru-RU" sz="1600" b="1" baseline="-25000" dirty="0" err="1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600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куяльник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(средний плиоцен – плейстоцен);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altLang="ru-RU" sz="1600" b="1" baseline="-25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1600" b="1" baseline="30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600" b="1" dirty="0" err="1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киммерий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(средний плиоцен); 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altLang="ru-RU" sz="1600" b="1" baseline="-25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altLang="ru-RU" sz="1600" b="1" baseline="30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ранний плиоцен (</a:t>
            </a:r>
            <a:r>
              <a:rPr lang="ru-RU" altLang="ru-RU" sz="1600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понт</a:t>
            </a:r>
            <a:r>
              <a:rPr lang="ru-RU" altLang="ru-RU" sz="16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altLang="ru-RU" sz="1600" b="1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" y="95777"/>
            <a:ext cx="10524365" cy="42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Геологический разрез Камыш-</a:t>
            </a:r>
            <a:r>
              <a:rPr lang="ru-RU" altLang="ru-RU" sz="20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Бурунской</a:t>
            </a: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мульды по </a:t>
            </a:r>
            <a:r>
              <a:rPr lang="en-US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altLang="ru-RU" sz="20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Малаховский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1956</a:t>
            </a:r>
            <a:r>
              <a:rPr lang="en-US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ru-RU" altLang="ru-RU" sz="20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1412619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3" y="653152"/>
            <a:ext cx="10278688" cy="491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/>
          <p:cNvSpPr txBox="1">
            <a:spLocks noChangeArrowheads="1"/>
          </p:cNvSpPr>
          <p:nvPr/>
        </p:nvSpPr>
        <p:spPr bwMode="auto">
          <a:xfrm>
            <a:off x="1" y="100144"/>
            <a:ext cx="83277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Облик 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киммерийских железных руд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Камыш-</a:t>
            </a:r>
            <a:r>
              <a:rPr lang="ru-RU" altLang="ru-RU" sz="20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Бурунской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мульды</a:t>
            </a:r>
            <a:endParaRPr lang="ru-RU" altLang="ru-RU" sz="20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239278" y="923238"/>
            <a:ext cx="8088521" cy="2003912"/>
            <a:chOff x="359336" y="967629"/>
            <a:chExt cx="8088521" cy="200391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-119" b="78187"/>
            <a:stretch/>
          </p:blipFill>
          <p:spPr>
            <a:xfrm>
              <a:off x="359336" y="967629"/>
              <a:ext cx="8088521" cy="2003912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379808" y="967629"/>
              <a:ext cx="309404" cy="236967"/>
            </a:xfrm>
            <a:prstGeom prst="rect">
              <a:avLst/>
            </a:prstGeom>
            <a:solidFill>
              <a:srgbClr val="4475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79808" y="1192563"/>
              <a:ext cx="309404" cy="107127"/>
            </a:xfrm>
            <a:prstGeom prst="rect">
              <a:avLst/>
            </a:prstGeom>
            <a:solidFill>
              <a:srgbClr val="876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52" t="10317" r="24590" b="86820"/>
            <a:stretch/>
          </p:blipFill>
          <p:spPr>
            <a:xfrm>
              <a:off x="4486253" y="1959667"/>
              <a:ext cx="924183" cy="24942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65" t="16020" r="5493" b="82271"/>
            <a:stretch/>
          </p:blipFill>
          <p:spPr>
            <a:xfrm>
              <a:off x="7091917" y="1701209"/>
              <a:ext cx="425302" cy="180754"/>
            </a:xfrm>
            <a:prstGeom prst="rect">
              <a:avLst/>
            </a:prstGeom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4237318" y="1828801"/>
              <a:ext cx="5976" cy="149411"/>
            </a:xfrm>
            <a:prstGeom prst="line">
              <a:avLst/>
            </a:prstGeom>
            <a:ln w="57150">
              <a:solidFill>
                <a:srgbClr val="8757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4462350" y="1820174"/>
              <a:ext cx="5976" cy="149411"/>
            </a:xfrm>
            <a:prstGeom prst="line">
              <a:avLst/>
            </a:prstGeom>
            <a:ln w="57150">
              <a:solidFill>
                <a:srgbClr val="8757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4219390" y="1828801"/>
              <a:ext cx="266864" cy="1"/>
            </a:xfrm>
            <a:prstGeom prst="line">
              <a:avLst/>
            </a:prstGeom>
            <a:ln w="57150">
              <a:solidFill>
                <a:srgbClr val="8757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4210426" y="2025203"/>
              <a:ext cx="266864" cy="1"/>
            </a:xfrm>
            <a:prstGeom prst="line">
              <a:avLst/>
            </a:prstGeom>
            <a:ln w="57150">
              <a:solidFill>
                <a:srgbClr val="C097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 flipV="1">
              <a:off x="7900894" y="1595719"/>
              <a:ext cx="915" cy="295836"/>
            </a:xfrm>
            <a:prstGeom prst="line">
              <a:avLst/>
            </a:prstGeom>
            <a:ln w="57150">
              <a:solidFill>
                <a:srgbClr val="714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7577450" y="1587768"/>
              <a:ext cx="359225" cy="0"/>
            </a:xfrm>
            <a:prstGeom prst="line">
              <a:avLst/>
            </a:prstGeom>
            <a:ln w="57150">
              <a:solidFill>
                <a:srgbClr val="7364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7593209" y="1613262"/>
              <a:ext cx="0" cy="286244"/>
            </a:xfrm>
            <a:prstGeom prst="line">
              <a:avLst/>
            </a:prstGeom>
            <a:ln w="57150">
              <a:solidFill>
                <a:srgbClr val="714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H="1">
              <a:off x="7577449" y="1903767"/>
              <a:ext cx="359225" cy="0"/>
            </a:xfrm>
            <a:prstGeom prst="line">
              <a:avLst/>
            </a:prstGeom>
            <a:ln w="57150">
              <a:solidFill>
                <a:srgbClr val="7868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Группа 39"/>
          <p:cNvGrpSpPr/>
          <p:nvPr/>
        </p:nvGrpSpPr>
        <p:grpSpPr>
          <a:xfrm>
            <a:off x="145927" y="3510443"/>
            <a:ext cx="4247496" cy="3038622"/>
            <a:chOff x="8569234" y="924089"/>
            <a:chExt cx="3363298" cy="231558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32" t="38056" r="-616" b="30269"/>
            <a:stretch/>
          </p:blipFill>
          <p:spPr>
            <a:xfrm>
              <a:off x="8569234" y="924089"/>
              <a:ext cx="3363298" cy="2315582"/>
            </a:xfrm>
            <a:prstGeom prst="rect">
              <a:avLst/>
            </a:prstGeom>
          </p:spPr>
        </p:pic>
        <p:sp>
          <p:nvSpPr>
            <p:cNvPr id="38" name="Прямоугольник 37"/>
            <p:cNvSpPr/>
            <p:nvPr/>
          </p:nvSpPr>
          <p:spPr>
            <a:xfrm>
              <a:off x="8662737" y="968759"/>
              <a:ext cx="288758" cy="306821"/>
            </a:xfrm>
            <a:prstGeom prst="rect">
              <a:avLst/>
            </a:prstGeom>
            <a:solidFill>
              <a:srgbClr val="534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TextBox 42"/>
          <p:cNvSpPr txBox="1">
            <a:spLocks noChangeArrowheads="1"/>
          </p:cNvSpPr>
          <p:nvPr/>
        </p:nvSpPr>
        <p:spPr bwMode="auto">
          <a:xfrm>
            <a:off x="2508211" y="6461823"/>
            <a:ext cx="3431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Georgia" panose="02040502050405020303" pitchFamily="18" charset="0"/>
              </a:rPr>
              <a:t>Облик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коричневых руд</a:t>
            </a:r>
            <a:endParaRPr lang="ru-RU" altLang="ru-RU" sz="1800" b="1" dirty="0">
              <a:latin typeface="Georgia" panose="02040502050405020303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64387" y="2890717"/>
            <a:ext cx="857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Панорама берегового обрыва Керченского пролива, разрез «Аршинцево»</a:t>
            </a:r>
            <a:endParaRPr lang="ru-RU" b="1" dirty="0">
              <a:latin typeface="Georgia" panose="02040502050405020303" pitchFamily="18" charset="0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8407981" y="500254"/>
            <a:ext cx="3562994" cy="6169639"/>
            <a:chOff x="8407981" y="500254"/>
            <a:chExt cx="3562994" cy="6169639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71" r="48890"/>
            <a:stretch/>
          </p:blipFill>
          <p:spPr>
            <a:xfrm>
              <a:off x="8407981" y="500254"/>
              <a:ext cx="3562994" cy="6169639"/>
            </a:xfrm>
            <a:prstGeom prst="rect">
              <a:avLst/>
            </a:prstGeom>
          </p:spPr>
        </p:pic>
        <p:sp>
          <p:nvSpPr>
            <p:cNvPr id="48" name="Прямоугольник 47"/>
            <p:cNvSpPr/>
            <p:nvPr/>
          </p:nvSpPr>
          <p:spPr>
            <a:xfrm>
              <a:off x="8420013" y="512287"/>
              <a:ext cx="309404" cy="326128"/>
            </a:xfrm>
            <a:prstGeom prst="rect">
              <a:avLst/>
            </a:prstGeom>
            <a:solidFill>
              <a:srgbClr val="D7D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8432045" y="3517225"/>
            <a:ext cx="1651414" cy="307777"/>
          </a:xfrm>
          <a:prstGeom prst="rect">
            <a:avLst/>
          </a:prstGeom>
          <a:solidFill>
            <a:srgbClr val="9C6936"/>
          </a:solidFill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оричневые руды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574715" y="5229020"/>
            <a:ext cx="1651414" cy="307777"/>
          </a:xfrm>
          <a:prstGeom prst="rect">
            <a:avLst/>
          </a:prstGeom>
          <a:solidFill>
            <a:srgbClr val="9C6936"/>
          </a:solidFill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оричневые руды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54561" y="2507439"/>
            <a:ext cx="1736373" cy="307777"/>
          </a:xfrm>
          <a:prstGeom prst="rect">
            <a:avLst/>
          </a:prstGeom>
          <a:solidFill>
            <a:srgbClr val="81533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карбонатные руды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169266" y="4280889"/>
            <a:ext cx="1736373" cy="307777"/>
          </a:xfrm>
          <a:prstGeom prst="rect">
            <a:avLst/>
          </a:prstGeom>
          <a:solidFill>
            <a:srgbClr val="81533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карбонатные руды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5" t="3099" r="10" b="62809"/>
          <a:stretch/>
        </p:blipFill>
        <p:spPr>
          <a:xfrm>
            <a:off x="4500377" y="3569061"/>
            <a:ext cx="3693695" cy="29081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5" name="TextBox 54"/>
          <p:cNvSpPr txBox="1"/>
          <p:nvPr/>
        </p:nvSpPr>
        <p:spPr>
          <a:xfrm>
            <a:off x="10209975" y="5403488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карбонатные руды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72620" y="4742989"/>
            <a:ext cx="1651414" cy="307777"/>
          </a:xfrm>
          <a:prstGeom prst="rect">
            <a:avLst/>
          </a:prstGeom>
          <a:solidFill>
            <a:srgbClr val="A08F7D"/>
          </a:solidFill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оричневые руды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11418614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4"/>
          <a:stretch/>
        </p:blipFill>
        <p:spPr>
          <a:xfrm>
            <a:off x="6261470" y="2102225"/>
            <a:ext cx="5626324" cy="33688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16"/>
          <p:cNvSpPr txBox="1">
            <a:spLocks noChangeArrowheads="1"/>
          </p:cNvSpPr>
          <p:nvPr/>
        </p:nvSpPr>
        <p:spPr bwMode="auto">
          <a:xfrm>
            <a:off x="6353703" y="770314"/>
            <a:ext cx="56252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Облик 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киммерийских железных руд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Камыш-</a:t>
            </a:r>
            <a:r>
              <a:rPr lang="ru-RU" altLang="ru-RU" sz="20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Бурунской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мульды</a:t>
            </a:r>
            <a:endParaRPr lang="ru-RU" altLang="ru-RU" sz="20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1"/>
          <p:cNvSpPr txBox="1">
            <a:spLocks noChangeArrowheads="1"/>
          </p:cNvSpPr>
          <p:nvPr/>
        </p:nvSpPr>
        <p:spPr bwMode="auto">
          <a:xfrm>
            <a:off x="11419672" y="12032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602548" y="111513"/>
            <a:ext cx="2407030" cy="6672345"/>
            <a:chOff x="295227" y="68239"/>
            <a:chExt cx="2407030" cy="667234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8343" r="55500" b="7325"/>
            <a:stretch/>
          </p:blipFill>
          <p:spPr>
            <a:xfrm>
              <a:off x="295227" y="68239"/>
              <a:ext cx="2407030" cy="667234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4944" r="71563"/>
            <a:stretch/>
          </p:blipFill>
          <p:spPr>
            <a:xfrm>
              <a:off x="295227" y="6269736"/>
              <a:ext cx="1381173" cy="47084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6" t="28809" r="90481" b="69260"/>
            <a:stretch/>
          </p:blipFill>
          <p:spPr>
            <a:xfrm>
              <a:off x="328707" y="111347"/>
              <a:ext cx="336695" cy="312981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7266098" y="4354791"/>
            <a:ext cx="344076" cy="478491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5983656" y="4861055"/>
            <a:ext cx="1626518" cy="19228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6009578" y="154621"/>
            <a:ext cx="1600596" cy="42001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89305" y="492588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10 м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314889" y="5328613"/>
            <a:ext cx="78554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77846" y="5498894"/>
            <a:ext cx="510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Панорама северного борта карьера «Е»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21" name="TextBox 42"/>
          <p:cNvSpPr txBox="1">
            <a:spLocks noChangeArrowheads="1"/>
          </p:cNvSpPr>
          <p:nvPr/>
        </p:nvSpPr>
        <p:spPr bwMode="auto">
          <a:xfrm>
            <a:off x="178393" y="2541991"/>
            <a:ext cx="3320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Georgia" panose="02040502050405020303" pitchFamily="18" charset="0"/>
              </a:rPr>
              <a:t>Облик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коричневых руд</a:t>
            </a:r>
            <a:endParaRPr lang="ru-RU" altLang="ru-RU" sz="1800" b="1" dirty="0">
              <a:latin typeface="Georgia" panose="02040502050405020303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208581" y="467602"/>
            <a:ext cx="3323719" cy="2093912"/>
            <a:chOff x="232925" y="273161"/>
            <a:chExt cx="3236494" cy="197317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63" t="28458" r="-216" b="51331"/>
            <a:stretch/>
          </p:blipFill>
          <p:spPr>
            <a:xfrm>
              <a:off x="232925" y="273161"/>
              <a:ext cx="3236494" cy="1973179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257315" y="291407"/>
              <a:ext cx="321786" cy="311904"/>
            </a:xfrm>
            <a:prstGeom prst="rect">
              <a:avLst/>
            </a:prstGeom>
            <a:solidFill>
              <a:srgbClr val="000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-57522" y="3056814"/>
            <a:ext cx="3747549" cy="3640913"/>
            <a:chOff x="6440788" y="1302963"/>
            <a:chExt cx="5292181" cy="5006381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72" t="71929" r="-369"/>
            <a:stretch/>
          </p:blipFill>
          <p:spPr>
            <a:xfrm>
              <a:off x="6769292" y="1302963"/>
              <a:ext cx="4708478" cy="4509700"/>
            </a:xfrm>
            <a:prstGeom prst="rect">
              <a:avLst/>
            </a:prstGeom>
          </p:spPr>
        </p:pic>
        <p:sp>
          <p:nvSpPr>
            <p:cNvPr id="25" name="TextBox 42"/>
            <p:cNvSpPr txBox="1">
              <a:spLocks noChangeArrowheads="1"/>
            </p:cNvSpPr>
            <p:nvPr/>
          </p:nvSpPr>
          <p:spPr bwMode="auto">
            <a:xfrm>
              <a:off x="6440788" y="5801500"/>
              <a:ext cx="5292181" cy="507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800" b="1" dirty="0">
                  <a:latin typeface="Georgia" panose="02040502050405020303" pitchFamily="18" charset="0"/>
                </a:rPr>
                <a:t>Облик </a:t>
              </a:r>
              <a:r>
                <a:rPr lang="ru-RU" altLang="ru-RU" sz="1800" b="1" dirty="0" smtClean="0">
                  <a:latin typeface="Georgia" panose="02040502050405020303" pitchFamily="18" charset="0"/>
                </a:rPr>
                <a:t>икряных руд</a:t>
              </a:r>
              <a:endParaRPr lang="ru-RU" altLang="ru-RU" sz="1800" b="1" dirty="0">
                <a:latin typeface="Georgia" panose="02040502050405020303" pitchFamily="18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0" t="72045" r="43802" b="24812"/>
            <a:stretch/>
          </p:blipFill>
          <p:spPr>
            <a:xfrm rot="16200000">
              <a:off x="6851176" y="1316611"/>
              <a:ext cx="464024" cy="504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0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50"/>
          <p:cNvSpPr txBox="1">
            <a:spLocks noChangeArrowheads="1"/>
          </p:cNvSpPr>
          <p:nvPr/>
        </p:nvSpPr>
        <p:spPr bwMode="auto">
          <a:xfrm flipH="1">
            <a:off x="11410121" y="821"/>
            <a:ext cx="7955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490583"/>
              </p:ext>
            </p:extLst>
          </p:nvPr>
        </p:nvGraphicFramePr>
        <p:xfrm>
          <a:off x="217588" y="1037689"/>
          <a:ext cx="4192638" cy="2122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8773">
                  <a:extLst>
                    <a:ext uri="{9D8B030D-6E8A-4147-A177-3AD203B41FA5}">
                      <a16:colId xmlns:a16="http://schemas.microsoft.com/office/drawing/2014/main" val="363085272"/>
                    </a:ext>
                  </a:extLst>
                </a:gridCol>
                <a:gridCol w="698773">
                  <a:extLst>
                    <a:ext uri="{9D8B030D-6E8A-4147-A177-3AD203B41FA5}">
                      <a16:colId xmlns:a16="http://schemas.microsoft.com/office/drawing/2014/main" val="3114304298"/>
                    </a:ext>
                  </a:extLst>
                </a:gridCol>
                <a:gridCol w="698773">
                  <a:extLst>
                    <a:ext uri="{9D8B030D-6E8A-4147-A177-3AD203B41FA5}">
                      <a16:colId xmlns:a16="http://schemas.microsoft.com/office/drawing/2014/main" val="1975324369"/>
                    </a:ext>
                  </a:extLst>
                </a:gridCol>
                <a:gridCol w="698773">
                  <a:extLst>
                    <a:ext uri="{9D8B030D-6E8A-4147-A177-3AD203B41FA5}">
                      <a16:colId xmlns:a16="http://schemas.microsoft.com/office/drawing/2014/main" val="3698774367"/>
                    </a:ext>
                  </a:extLst>
                </a:gridCol>
                <a:gridCol w="698773">
                  <a:extLst>
                    <a:ext uri="{9D8B030D-6E8A-4147-A177-3AD203B41FA5}">
                      <a16:colId xmlns:a16="http://schemas.microsoft.com/office/drawing/2014/main" val="132185200"/>
                    </a:ext>
                  </a:extLst>
                </a:gridCol>
                <a:gridCol w="698773">
                  <a:extLst>
                    <a:ext uri="{9D8B030D-6E8A-4147-A177-3AD203B41FA5}">
                      <a16:colId xmlns:a16="http://schemas.microsoft.com/office/drawing/2014/main" val="1553900933"/>
                    </a:ext>
                  </a:extLst>
                </a:gridCol>
              </a:tblGrid>
              <a:tr h="4086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SiO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CaO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MnO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570977"/>
                  </a:ext>
                </a:extLst>
              </a:tr>
              <a:tr h="40862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Коричневые руды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(n =</a:t>
                      </a: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11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dirty="0">
                        <a:solidFill>
                          <a:srgbClr val="68A33B"/>
                        </a:solidFill>
                      </a:endParaRPr>
                    </a:p>
                  </a:txBody>
                  <a:tcPr marL="9525" marR="9525" marT="9525" marB="0" anchor="b">
                    <a:solidFill>
                      <a:srgbClr val="F8FA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dirty="0">
                        <a:solidFill>
                          <a:srgbClr val="68A33B"/>
                        </a:solidFill>
                      </a:endParaRPr>
                    </a:p>
                  </a:txBody>
                  <a:tcPr marL="9525" marR="9525" marT="9525" marB="0" anchor="b">
                    <a:solidFill>
                      <a:srgbClr val="F8FA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644427"/>
                  </a:ext>
                </a:extLst>
              </a:tr>
              <a:tr h="408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18.8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53.6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045258"/>
                  </a:ext>
                </a:extLst>
              </a:tr>
              <a:tr h="461446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Осадочные железные руды различных регионов мира (</a:t>
                      </a:r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 = 278)</a:t>
                      </a: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064902"/>
                  </a:ext>
                </a:extLst>
              </a:tr>
              <a:tr h="408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21.4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5.9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48.1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0.9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1.3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44972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27099" y="1177322"/>
            <a:ext cx="252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разрез «Аршинцево»</a:t>
            </a:r>
            <a:endParaRPr lang="ru-RU" sz="16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2170201" y="370153"/>
            <a:ext cx="81213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коричневых 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руд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585547" y="1724392"/>
            <a:ext cx="7560000" cy="3983799"/>
            <a:chOff x="4264791" y="1645679"/>
            <a:chExt cx="7560000" cy="398379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33" r="-2925" b="10237"/>
            <a:stretch/>
          </p:blipFill>
          <p:spPr>
            <a:xfrm>
              <a:off x="4264791" y="1645679"/>
              <a:ext cx="7560000" cy="3294869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4511040" y="5356043"/>
              <a:ext cx="1262743" cy="273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5-конечная звезда 3"/>
          <p:cNvSpPr/>
          <p:nvPr/>
        </p:nvSpPr>
        <p:spPr>
          <a:xfrm>
            <a:off x="10588162" y="2453300"/>
            <a:ext cx="217714" cy="20900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10527199" y="3698442"/>
            <a:ext cx="217714" cy="20900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5-конечная звезда 14"/>
          <p:cNvSpPr/>
          <p:nvPr/>
        </p:nvSpPr>
        <p:spPr>
          <a:xfrm>
            <a:off x="10540256" y="3215109"/>
            <a:ext cx="217714" cy="20900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11637542" y="2457653"/>
            <a:ext cx="217714" cy="20900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11576579" y="3702795"/>
            <a:ext cx="217714" cy="20900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11589636" y="3219462"/>
            <a:ext cx="217714" cy="20900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42"/>
          <p:cNvSpPr txBox="1">
            <a:spLocks noChangeArrowheads="1"/>
          </p:cNvSpPr>
          <p:nvPr/>
        </p:nvSpPr>
        <p:spPr bwMode="auto">
          <a:xfrm>
            <a:off x="567523" y="6119501"/>
            <a:ext cx="33383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Georgia" panose="02040502050405020303" pitchFamily="18" charset="0"/>
              </a:rPr>
              <a:t>Облик </a:t>
            </a:r>
            <a:r>
              <a:rPr lang="ru-RU" altLang="ru-RU" sz="1800" b="1" dirty="0" smtClean="0">
                <a:latin typeface="Georgia" panose="02040502050405020303" pitchFamily="18" charset="0"/>
              </a:rPr>
              <a:t>коричневых руд</a:t>
            </a:r>
            <a:endParaRPr lang="ru-RU" altLang="ru-RU" sz="1800" b="1" dirty="0">
              <a:latin typeface="Georgia" panose="02040502050405020303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4" t="36412" r="13001" b="14988"/>
          <a:stretch/>
        </p:blipFill>
        <p:spPr>
          <a:xfrm>
            <a:off x="217588" y="3513507"/>
            <a:ext cx="4100530" cy="25861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06113" y="5450420"/>
            <a:ext cx="615874" cy="646331"/>
          </a:xfrm>
          <a:prstGeom prst="rect">
            <a:avLst/>
          </a:prstGeom>
          <a:solidFill>
            <a:srgbClr val="B9886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1 см</a:t>
            </a:r>
          </a:p>
          <a:p>
            <a:endParaRPr lang="ru-RU" b="1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359904" y="5877293"/>
            <a:ext cx="2887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5060890" y="4921273"/>
            <a:ext cx="6861809" cy="1328305"/>
            <a:chOff x="5060890" y="4921273"/>
            <a:chExt cx="6861809" cy="1328305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" t="89587" r="71223" b="-22"/>
            <a:stretch/>
          </p:blipFill>
          <p:spPr>
            <a:xfrm>
              <a:off x="5060890" y="5034879"/>
              <a:ext cx="2339937" cy="80398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87" t="90188" r="50851" b="-22"/>
            <a:stretch/>
          </p:blipFill>
          <p:spPr>
            <a:xfrm>
              <a:off x="7595826" y="5075663"/>
              <a:ext cx="1779104" cy="757636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39" t="90693" r="-2" b="-22"/>
            <a:stretch/>
          </p:blipFill>
          <p:spPr>
            <a:xfrm>
              <a:off x="9567126" y="5530830"/>
              <a:ext cx="2355573" cy="718748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7" t="89716" r="27611" b="-22"/>
            <a:stretch/>
          </p:blipFill>
          <p:spPr>
            <a:xfrm>
              <a:off x="9629036" y="4921273"/>
              <a:ext cx="1918252" cy="794079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5307496" y="5591091"/>
              <a:ext cx="1289246" cy="24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965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50"/>
          <p:cNvSpPr txBox="1">
            <a:spLocks noChangeArrowheads="1"/>
          </p:cNvSpPr>
          <p:nvPr/>
        </p:nvSpPr>
        <p:spPr bwMode="auto">
          <a:xfrm flipH="1">
            <a:off x="11410121" y="821"/>
            <a:ext cx="795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2309884" y="430419"/>
            <a:ext cx="81213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икряных руд</a:t>
            </a:r>
            <a:endParaRPr lang="ru-RU" alt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7279" y="1498000"/>
            <a:ext cx="1396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6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арьер «Е»</a:t>
            </a:r>
            <a:endParaRPr lang="ru-RU" sz="16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856344"/>
              </p:ext>
            </p:extLst>
          </p:nvPr>
        </p:nvGraphicFramePr>
        <p:xfrm>
          <a:off x="171414" y="725504"/>
          <a:ext cx="3928248" cy="2222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708">
                  <a:extLst>
                    <a:ext uri="{9D8B030D-6E8A-4147-A177-3AD203B41FA5}">
                      <a16:colId xmlns:a16="http://schemas.microsoft.com/office/drawing/2014/main" val="363085272"/>
                    </a:ext>
                  </a:extLst>
                </a:gridCol>
                <a:gridCol w="654708">
                  <a:extLst>
                    <a:ext uri="{9D8B030D-6E8A-4147-A177-3AD203B41FA5}">
                      <a16:colId xmlns:a16="http://schemas.microsoft.com/office/drawing/2014/main" val="3114304298"/>
                    </a:ext>
                  </a:extLst>
                </a:gridCol>
                <a:gridCol w="654708">
                  <a:extLst>
                    <a:ext uri="{9D8B030D-6E8A-4147-A177-3AD203B41FA5}">
                      <a16:colId xmlns:a16="http://schemas.microsoft.com/office/drawing/2014/main" val="1975324369"/>
                    </a:ext>
                  </a:extLst>
                </a:gridCol>
                <a:gridCol w="654708">
                  <a:extLst>
                    <a:ext uri="{9D8B030D-6E8A-4147-A177-3AD203B41FA5}">
                      <a16:colId xmlns:a16="http://schemas.microsoft.com/office/drawing/2014/main" val="3698774367"/>
                    </a:ext>
                  </a:extLst>
                </a:gridCol>
                <a:gridCol w="654708">
                  <a:extLst>
                    <a:ext uri="{9D8B030D-6E8A-4147-A177-3AD203B41FA5}">
                      <a16:colId xmlns:a16="http://schemas.microsoft.com/office/drawing/2014/main" val="132185200"/>
                    </a:ext>
                  </a:extLst>
                </a:gridCol>
                <a:gridCol w="654708">
                  <a:extLst>
                    <a:ext uri="{9D8B030D-6E8A-4147-A177-3AD203B41FA5}">
                      <a16:colId xmlns:a16="http://schemas.microsoft.com/office/drawing/2014/main" val="1553900933"/>
                    </a:ext>
                  </a:extLst>
                </a:gridCol>
              </a:tblGrid>
              <a:tr h="433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SiO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CaO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MnO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en-US" sz="1600" b="0" i="0" baseline="-250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en-US" sz="1600" b="0" i="0" baseline="-250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570977"/>
                  </a:ext>
                </a:extLst>
              </a:tr>
              <a:tr h="43360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Икряные руды (</a:t>
                      </a:r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</a:t>
                      </a: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6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4C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253856"/>
                  </a:ext>
                </a:extLst>
              </a:tr>
              <a:tr h="433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13.5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4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3.9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55.5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3.6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1.9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667980"/>
                  </a:ext>
                </a:extLst>
              </a:tr>
              <a:tr h="43360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Осадочные железные руды различных регионов мира (</a:t>
                      </a:r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 = 278)</a:t>
                      </a: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064902"/>
                  </a:ext>
                </a:extLst>
              </a:tr>
              <a:tr h="433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21.4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5.9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48.1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0.9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1.3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44972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5" t="-545"/>
          <a:stretch/>
        </p:blipFill>
        <p:spPr>
          <a:xfrm>
            <a:off x="358629" y="3111701"/>
            <a:ext cx="3553817" cy="34684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43621" y="5742878"/>
            <a:ext cx="423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Облик икряных руд с локальной </a:t>
            </a:r>
            <a:r>
              <a:rPr lang="ru-RU" b="1" dirty="0" err="1" smtClean="0">
                <a:latin typeface="Georgia" panose="02040502050405020303" pitchFamily="18" charset="0"/>
              </a:rPr>
              <a:t>родохрозитовой</a:t>
            </a:r>
            <a:r>
              <a:rPr lang="ru-RU" b="1" dirty="0" smtClean="0">
                <a:latin typeface="Georgia" panose="02040502050405020303" pitchFamily="18" charset="0"/>
              </a:rPr>
              <a:t> цементацией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3991123" y="6031590"/>
            <a:ext cx="27382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4311143" y="2038545"/>
            <a:ext cx="7667666" cy="3261560"/>
            <a:chOff x="4395664" y="1909336"/>
            <a:chExt cx="7667666" cy="326156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395664" y="1909336"/>
              <a:ext cx="7667666" cy="3201293"/>
              <a:chOff x="4466165" y="1827022"/>
              <a:chExt cx="7667666" cy="3201293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" b="63017"/>
              <a:stretch/>
            </p:blipFill>
            <p:spPr>
              <a:xfrm>
                <a:off x="4466165" y="1827022"/>
                <a:ext cx="7667666" cy="2457580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038" r="50290"/>
              <a:stretch/>
            </p:blipFill>
            <p:spPr>
              <a:xfrm>
                <a:off x="6555145" y="4284602"/>
                <a:ext cx="3651300" cy="699562"/>
              </a:xfrm>
              <a:prstGeom prst="rect">
                <a:avLst/>
              </a:prstGeom>
            </p:spPr>
          </p:pic>
          <p:sp>
            <p:nvSpPr>
              <p:cNvPr id="7" name="Прямоугольник 6"/>
              <p:cNvSpPr/>
              <p:nvPr/>
            </p:nvSpPr>
            <p:spPr>
              <a:xfrm>
                <a:off x="8734697" y="4754880"/>
                <a:ext cx="1262743" cy="2734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5-конечная звезда 17"/>
            <p:cNvSpPr/>
            <p:nvPr/>
          </p:nvSpPr>
          <p:spPr>
            <a:xfrm>
              <a:off x="10997268" y="3387407"/>
              <a:ext cx="217714" cy="20900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5-конечная звезда 18"/>
            <p:cNvSpPr/>
            <p:nvPr/>
          </p:nvSpPr>
          <p:spPr>
            <a:xfrm>
              <a:off x="10999361" y="3592227"/>
              <a:ext cx="217714" cy="20900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21" name="5-конечная звезда 20"/>
            <p:cNvSpPr/>
            <p:nvPr/>
          </p:nvSpPr>
          <p:spPr>
            <a:xfrm>
              <a:off x="11019409" y="4081520"/>
              <a:ext cx="217714" cy="20900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22" name="5-конечная звезда 21"/>
            <p:cNvSpPr/>
            <p:nvPr/>
          </p:nvSpPr>
          <p:spPr>
            <a:xfrm>
              <a:off x="11027428" y="3897034"/>
              <a:ext cx="217714" cy="20900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23" name="5-конечная звезда 22"/>
            <p:cNvSpPr/>
            <p:nvPr/>
          </p:nvSpPr>
          <p:spPr>
            <a:xfrm>
              <a:off x="11786820" y="3383394"/>
              <a:ext cx="217714" cy="20900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5-конечная звезда 23"/>
            <p:cNvSpPr/>
            <p:nvPr/>
          </p:nvSpPr>
          <p:spPr>
            <a:xfrm>
              <a:off x="11729279" y="3588214"/>
              <a:ext cx="217714" cy="20900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25" name="5-конечная звезда 24"/>
            <p:cNvSpPr/>
            <p:nvPr/>
          </p:nvSpPr>
          <p:spPr>
            <a:xfrm>
              <a:off x="11799022" y="4077507"/>
              <a:ext cx="217714" cy="20900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26" name="5-конечная звезда 25"/>
            <p:cNvSpPr/>
            <p:nvPr/>
          </p:nvSpPr>
          <p:spPr>
            <a:xfrm>
              <a:off x="11777224" y="3893021"/>
              <a:ext cx="217714" cy="209006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" t="89587" r="71223" b="-22"/>
            <a:stretch/>
          </p:blipFill>
          <p:spPr>
            <a:xfrm>
              <a:off x="6577125" y="4366916"/>
              <a:ext cx="2339937" cy="80398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87" t="90188" r="50851" b="-22"/>
            <a:stretch/>
          </p:blipFill>
          <p:spPr>
            <a:xfrm>
              <a:off x="8871120" y="4394421"/>
              <a:ext cx="1779104" cy="757636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8917061" y="4909976"/>
              <a:ext cx="1598657" cy="24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443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50"/>
          <p:cNvSpPr txBox="1">
            <a:spLocks noChangeArrowheads="1"/>
          </p:cNvSpPr>
          <p:nvPr/>
        </p:nvSpPr>
        <p:spPr bwMode="auto">
          <a:xfrm>
            <a:off x="11412619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51720" y="145548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</a:t>
            </a:r>
            <a:r>
              <a:rPr lang="en-US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en-US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в размерных фракциях </a:t>
            </a:r>
            <a:endParaRPr lang="en-US" altLang="ru-RU" sz="2200" b="1" dirty="0" smtClean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коричневых и икряных руд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3775" y="5167642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Y, </a:t>
            </a:r>
            <a:endParaRPr lang="ru-RU" b="1" dirty="0" smtClean="0">
              <a:latin typeface="Georgia" panose="02040502050405020303" pitchFamily="18" charset="0"/>
            </a:endParaRPr>
          </a:p>
          <a:p>
            <a:pPr algn="ctr"/>
            <a:r>
              <a:rPr lang="en-US" b="1" dirty="0" smtClean="0">
                <a:latin typeface="Georgia" panose="02040502050405020303" pitchFamily="18" charset="0"/>
              </a:rPr>
              <a:t>ppm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20" y="2570140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latin typeface="Georgia" panose="02040502050405020303" pitchFamily="18" charset="0"/>
              </a:rPr>
              <a:t>Σ</a:t>
            </a:r>
            <a:r>
              <a:rPr lang="en-US" b="1" dirty="0" smtClean="0">
                <a:latin typeface="Georgia" panose="02040502050405020303" pitchFamily="18" charset="0"/>
              </a:rPr>
              <a:t>REE,</a:t>
            </a:r>
            <a:endParaRPr lang="ru-RU" b="1" dirty="0" smtClean="0">
              <a:latin typeface="Georgia" panose="02040502050405020303" pitchFamily="18" charset="0"/>
            </a:endParaRPr>
          </a:p>
          <a:p>
            <a:pPr algn="ctr"/>
            <a:r>
              <a:rPr lang="en-US" b="1" dirty="0" smtClean="0">
                <a:latin typeface="Georgia" panose="02040502050405020303" pitchFamily="18" charset="0"/>
              </a:rPr>
              <a:t> ppm</a:t>
            </a:r>
            <a:endParaRPr lang="ru-RU" b="1" dirty="0">
              <a:latin typeface="Georgia" panose="02040502050405020303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86591" y="1043157"/>
            <a:ext cx="11222182" cy="5559136"/>
            <a:chOff x="1422733" y="1128712"/>
            <a:chExt cx="10192562" cy="489911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6" r="92234" b="7875"/>
            <a:stretch/>
          </p:blipFill>
          <p:spPr>
            <a:xfrm>
              <a:off x="1422733" y="1419226"/>
              <a:ext cx="768017" cy="4608596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4" t="-37" r="42827" b="95566"/>
            <a:stretch/>
          </p:blipFill>
          <p:spPr>
            <a:xfrm>
              <a:off x="6142620" y="1133474"/>
              <a:ext cx="4829175" cy="24765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5" t="9939" r="39553" b="7874"/>
            <a:stretch/>
          </p:blipFill>
          <p:spPr>
            <a:xfrm>
              <a:off x="6199768" y="1476375"/>
              <a:ext cx="5181600" cy="455144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09" r="91656" b="96597"/>
            <a:stretch/>
          </p:blipFill>
          <p:spPr>
            <a:xfrm>
              <a:off x="1422733" y="1128712"/>
              <a:ext cx="825167" cy="200025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55" t="9595" r="365" b="7875"/>
            <a:stretch/>
          </p:blipFill>
          <p:spPr>
            <a:xfrm>
              <a:off x="2247898" y="1457325"/>
              <a:ext cx="3894722" cy="457049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40" t="-209" r="365" b="95566"/>
            <a:stretch/>
          </p:blipFill>
          <p:spPr>
            <a:xfrm>
              <a:off x="2238374" y="1128712"/>
              <a:ext cx="3856622" cy="257175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247898" y="3561211"/>
              <a:ext cx="8734425" cy="353563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rot="5400000">
              <a:off x="11033131" y="3789813"/>
              <a:ext cx="810766" cy="353563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13531" y="3835235"/>
            <a:ext cx="258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к</a:t>
            </a:r>
            <a:r>
              <a:rPr lang="ru-RU" b="1" dirty="0" smtClean="0">
                <a:latin typeface="Georgia" panose="02040502050405020303" pitchFamily="18" charset="0"/>
              </a:rPr>
              <a:t>оричневые руды 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21724" y="3835309"/>
            <a:ext cx="258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и</a:t>
            </a:r>
            <a:r>
              <a:rPr lang="ru-RU" b="1" dirty="0" smtClean="0">
                <a:latin typeface="Georgia" panose="02040502050405020303" pitchFamily="18" charset="0"/>
              </a:rPr>
              <a:t>кряные руды 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41732" y="1898374"/>
            <a:ext cx="3773268" cy="487017"/>
          </a:xfrm>
          <a:prstGeom prst="rect">
            <a:avLst/>
          </a:prstGeom>
          <a:noFill/>
          <a:ln w="38100">
            <a:solidFill>
              <a:srgbClr val="FEA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328201" y="1898374"/>
            <a:ext cx="5183660" cy="487017"/>
          </a:xfrm>
          <a:prstGeom prst="rect">
            <a:avLst/>
          </a:prstGeom>
          <a:noFill/>
          <a:ln w="38100">
            <a:solidFill>
              <a:srgbClr val="7E5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0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52" b="48619"/>
          <a:stretch/>
        </p:blipFill>
        <p:spPr>
          <a:xfrm>
            <a:off x="276452" y="2053784"/>
            <a:ext cx="10080000" cy="4610442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862667"/>
              </p:ext>
            </p:extLst>
          </p:nvPr>
        </p:nvGraphicFramePr>
        <p:xfrm>
          <a:off x="7901203" y="754052"/>
          <a:ext cx="3996000" cy="1955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36308527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117440586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114304298"/>
                    </a:ext>
                  </a:extLst>
                </a:gridCol>
              </a:tblGrid>
              <a:tr h="30019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570977"/>
                  </a:ext>
                </a:extLst>
              </a:tr>
              <a:tr h="24836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PAAS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89258"/>
                  </a:ext>
                </a:extLst>
              </a:tr>
              <a:tr h="2483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185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27.0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14.6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042291"/>
                  </a:ext>
                </a:extLst>
              </a:tr>
              <a:tr h="24836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валовые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пробы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644427"/>
                  </a:ext>
                </a:extLst>
              </a:tr>
              <a:tr h="2483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51.0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5.65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045258"/>
                  </a:ext>
                </a:extLst>
              </a:tr>
              <a:tr h="24836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грубые (</a:t>
                      </a:r>
                      <a:r>
                        <a:rPr lang="en-US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≥0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en-US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мм) фракции </a:t>
                      </a:r>
                      <a:endParaRPr lang="en-US" sz="1800" b="1" i="0" dirty="0" smtClean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064902"/>
                  </a:ext>
                </a:extLst>
              </a:tr>
              <a:tr h="256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446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49.7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6.57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449729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02997" y="369332"/>
            <a:ext cx="70947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</a:t>
            </a:r>
            <a:r>
              <a:rPr lang="en-US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валовых пробах и размерных фракциях коричневых руд</a:t>
            </a:r>
            <a:endParaRPr 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50"/>
          <p:cNvSpPr txBox="1">
            <a:spLocks noChangeArrowheads="1"/>
          </p:cNvSpPr>
          <p:nvPr/>
        </p:nvSpPr>
        <p:spPr bwMode="auto">
          <a:xfrm>
            <a:off x="11412619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88843" y="1888429"/>
            <a:ext cx="10080000" cy="4580718"/>
            <a:chOff x="188843" y="1888429"/>
            <a:chExt cx="10080000" cy="458071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93" r="-271"/>
            <a:stretch/>
          </p:blipFill>
          <p:spPr>
            <a:xfrm>
              <a:off x="188843" y="1888429"/>
              <a:ext cx="10080000" cy="458071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96665" b="67727"/>
            <a:stretch/>
          </p:blipFill>
          <p:spPr>
            <a:xfrm>
              <a:off x="292712" y="2528846"/>
              <a:ext cx="329835" cy="2895903"/>
            </a:xfrm>
            <a:prstGeom prst="rect">
              <a:avLst/>
            </a:prstGeom>
          </p:spPr>
        </p:pic>
      </p:grpSp>
      <p:sp>
        <p:nvSpPr>
          <p:cNvPr id="16" name="TextBox 50"/>
          <p:cNvSpPr txBox="1">
            <a:spLocks noChangeArrowheads="1"/>
          </p:cNvSpPr>
          <p:nvPr/>
        </p:nvSpPr>
        <p:spPr bwMode="auto">
          <a:xfrm>
            <a:off x="11412619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628883"/>
              </p:ext>
            </p:extLst>
          </p:nvPr>
        </p:nvGraphicFramePr>
        <p:xfrm>
          <a:off x="8000099" y="532569"/>
          <a:ext cx="4019517" cy="21842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9839">
                  <a:extLst>
                    <a:ext uri="{9D8B030D-6E8A-4147-A177-3AD203B41FA5}">
                      <a16:colId xmlns:a16="http://schemas.microsoft.com/office/drawing/2014/main" val="363085272"/>
                    </a:ext>
                  </a:extLst>
                </a:gridCol>
                <a:gridCol w="1339839">
                  <a:extLst>
                    <a:ext uri="{9D8B030D-6E8A-4147-A177-3AD203B41FA5}">
                      <a16:colId xmlns:a16="http://schemas.microsoft.com/office/drawing/2014/main" val="3447744637"/>
                    </a:ext>
                  </a:extLst>
                </a:gridCol>
                <a:gridCol w="1339839">
                  <a:extLst>
                    <a:ext uri="{9D8B030D-6E8A-4147-A177-3AD203B41FA5}">
                      <a16:colId xmlns:a16="http://schemas.microsoft.com/office/drawing/2014/main" val="3114304298"/>
                    </a:ext>
                  </a:extLst>
                </a:gridCol>
              </a:tblGrid>
              <a:tr h="311791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570977"/>
                  </a:ext>
                </a:extLst>
              </a:tr>
              <a:tr h="31179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PAAS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757182"/>
                  </a:ext>
                </a:extLst>
              </a:tr>
              <a:tr h="3117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185</a:t>
                      </a:r>
                      <a:endParaRPr lang="en-US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27.0</a:t>
                      </a:r>
                      <a:endParaRPr lang="en-US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14.6</a:t>
                      </a:r>
                      <a:endParaRPr lang="en-US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335742"/>
                  </a:ext>
                </a:extLst>
              </a:tr>
              <a:tr h="31179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валовые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пробы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644427"/>
                  </a:ext>
                </a:extLst>
              </a:tr>
              <a:tr h="3117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606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105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3.99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045258"/>
                  </a:ext>
                </a:extLst>
              </a:tr>
              <a:tr h="31179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грубые (</a:t>
                      </a:r>
                      <a:r>
                        <a:rPr lang="en-US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≥0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en-US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мм) фракции </a:t>
                      </a:r>
                      <a:endParaRPr lang="en-US" sz="1800" b="1" i="0" dirty="0" smtClean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064902"/>
                  </a:ext>
                </a:extLst>
              </a:tr>
              <a:tr h="3134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640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3.97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449729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57630" y="446024"/>
            <a:ext cx="70947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</a:t>
            </a:r>
            <a:r>
              <a:rPr lang="en-US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валовых пробах и размерных фракциях икряных руд</a:t>
            </a:r>
            <a:endParaRPr 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729791"/>
              </p:ext>
            </p:extLst>
          </p:nvPr>
        </p:nvGraphicFramePr>
        <p:xfrm>
          <a:off x="585626" y="1448657"/>
          <a:ext cx="6650059" cy="5121102"/>
        </p:xfrm>
        <a:graphic>
          <a:graphicData uri="http://schemas.openxmlformats.org/drawingml/2006/table">
            <a:tbl>
              <a:tblPr firstRow="1" bandRow="1"/>
              <a:tblGrid>
                <a:gridCol w="2842965">
                  <a:extLst>
                    <a:ext uri="{9D8B030D-6E8A-4147-A177-3AD203B41FA5}">
                      <a16:colId xmlns:a16="http://schemas.microsoft.com/office/drawing/2014/main" val="2922137946"/>
                    </a:ext>
                  </a:extLst>
                </a:gridCol>
                <a:gridCol w="515563">
                  <a:extLst>
                    <a:ext uri="{9D8B030D-6E8A-4147-A177-3AD203B41FA5}">
                      <a16:colId xmlns:a16="http://schemas.microsoft.com/office/drawing/2014/main" val="1099169713"/>
                    </a:ext>
                  </a:extLst>
                </a:gridCol>
                <a:gridCol w="452081">
                  <a:extLst>
                    <a:ext uri="{9D8B030D-6E8A-4147-A177-3AD203B41FA5}">
                      <a16:colId xmlns:a16="http://schemas.microsoft.com/office/drawing/2014/main" val="263487208"/>
                    </a:ext>
                  </a:extLst>
                </a:gridCol>
                <a:gridCol w="452081">
                  <a:extLst>
                    <a:ext uri="{9D8B030D-6E8A-4147-A177-3AD203B41FA5}">
                      <a16:colId xmlns:a16="http://schemas.microsoft.com/office/drawing/2014/main" val="897023287"/>
                    </a:ext>
                  </a:extLst>
                </a:gridCol>
                <a:gridCol w="452081">
                  <a:extLst>
                    <a:ext uri="{9D8B030D-6E8A-4147-A177-3AD203B41FA5}">
                      <a16:colId xmlns:a16="http://schemas.microsoft.com/office/drawing/2014/main" val="1187078208"/>
                    </a:ext>
                  </a:extLst>
                </a:gridCol>
                <a:gridCol w="483822">
                  <a:extLst>
                    <a:ext uri="{9D8B030D-6E8A-4147-A177-3AD203B41FA5}">
                      <a16:colId xmlns:a16="http://schemas.microsoft.com/office/drawing/2014/main" val="1280990866"/>
                    </a:ext>
                  </a:extLst>
                </a:gridCol>
                <a:gridCol w="483822">
                  <a:extLst>
                    <a:ext uri="{9D8B030D-6E8A-4147-A177-3AD203B41FA5}">
                      <a16:colId xmlns:a16="http://schemas.microsoft.com/office/drawing/2014/main" val="2639212413"/>
                    </a:ext>
                  </a:extLst>
                </a:gridCol>
                <a:gridCol w="483822">
                  <a:extLst>
                    <a:ext uri="{9D8B030D-6E8A-4147-A177-3AD203B41FA5}">
                      <a16:colId xmlns:a16="http://schemas.microsoft.com/office/drawing/2014/main" val="2473468983"/>
                    </a:ext>
                  </a:extLst>
                </a:gridCol>
                <a:gridCol w="483822">
                  <a:extLst>
                    <a:ext uri="{9D8B030D-6E8A-4147-A177-3AD203B41FA5}">
                      <a16:colId xmlns:a16="http://schemas.microsoft.com/office/drawing/2014/main" val="1394005715"/>
                    </a:ext>
                  </a:extLst>
                </a:gridCol>
              </a:tblGrid>
              <a:tr h="147809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8" marR="4878" marT="4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Абразивы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Сплавы</a:t>
                      </a:r>
                    </a:p>
                  </a:txBody>
                  <a:tcPr marL="4878" marR="4878" marT="487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Катализаторы</a:t>
                      </a:r>
                    </a:p>
                  </a:txBody>
                  <a:tcPr marL="4878" marR="4878" marT="487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Керамика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Стекла</a:t>
                      </a:r>
                    </a:p>
                  </a:txBody>
                  <a:tcPr marL="4878" marR="4878" marT="487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Пигменты и люминофоры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Магниты</a:t>
                      </a:r>
                    </a:p>
                  </a:txBody>
                  <a:tcPr marL="4878" marR="4878" marT="4878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714260"/>
                  </a:ext>
                </a:extLst>
              </a:tr>
              <a:tr h="280231"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522871"/>
                  </a:ext>
                </a:extLst>
              </a:tr>
              <a:tr h="28023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Легкие редкоземельные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элементы (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LREE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414527"/>
                  </a:ext>
                </a:extLst>
              </a:tr>
              <a:tr h="280231"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8" marR="4878" marT="4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048361"/>
                  </a:ext>
                </a:extLst>
              </a:tr>
              <a:tr h="280231"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8" marR="4878" marT="4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52711"/>
                  </a:ext>
                </a:extLst>
              </a:tr>
              <a:tr h="280231"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8" marR="4878" marT="4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527096"/>
                  </a:ext>
                </a:extLst>
              </a:tr>
              <a:tr h="280231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Средние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редкоземельные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элементы (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MREE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249680"/>
                  </a:ext>
                </a:extLst>
              </a:tr>
              <a:tr h="280231"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8" marR="4878" marT="4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87422"/>
                  </a:ext>
                </a:extLst>
              </a:tr>
              <a:tr h="280231"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8" marR="4878" marT="4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022790"/>
                  </a:ext>
                </a:extLst>
              </a:tr>
              <a:tr h="280231"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8" marR="4878" marT="4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Tb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824778"/>
                  </a:ext>
                </a:extLst>
              </a:tr>
              <a:tr h="280231"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8" marR="4878" marT="4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237002"/>
                  </a:ext>
                </a:extLst>
              </a:tr>
              <a:tr h="28023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Тяжелые редкоземельные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элементы (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HREE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60585"/>
                  </a:ext>
                </a:extLst>
              </a:tr>
              <a:tr h="280231"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8" marR="4878" marT="4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406324"/>
                  </a:ext>
                </a:extLst>
              </a:tr>
              <a:tr h="280231">
                <a:tc vMerge="1"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8" marR="4878" marT="4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Tm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7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4878" marR="4878" marT="4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1356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12242" y="153155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REE: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сферы использования</a:t>
            </a:r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11547821" y="-158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/4</a:t>
            </a:r>
            <a:r>
              <a:rPr lang="ru-RU" alt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9330" y="1061904"/>
            <a:ext cx="3299792" cy="2127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43420" y="1302025"/>
            <a:ext cx="2188345" cy="1504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343144" y="738785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технологии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3478" y="738738"/>
            <a:ext cx="143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ехнологии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будущего</a:t>
            </a:r>
            <a:endParaRPr lang="ru-RU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206243" y="1061903"/>
            <a:ext cx="87751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359744" y="5843850"/>
            <a:ext cx="28200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Электрический </a:t>
            </a:r>
            <a:r>
              <a:rPr lang="ru-RU" dirty="0">
                <a:latin typeface="Georgia" panose="02040502050405020303" pitchFamily="18" charset="0"/>
              </a:rPr>
              <a:t>привод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Выработка </a:t>
            </a:r>
            <a:r>
              <a:rPr lang="ru-RU" dirty="0">
                <a:latin typeface="Georgia" panose="02040502050405020303" pitchFamily="18" charset="0"/>
              </a:rPr>
              <a:t>энергии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Магнитное охлаждение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11887" y="4920520"/>
            <a:ext cx="2716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Лазеры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Волоконная оптика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Оптические датчики</a:t>
            </a:r>
          </a:p>
        </p:txBody>
      </p:sp>
      <p:pic>
        <p:nvPicPr>
          <p:cNvPr id="14" name="Picture 2" descr="Новые лазерные технологии для ядерного синтеза - Джонатан Тенненбаум - ИА  REGN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43" y="1776367"/>
            <a:ext cx="4276461" cy="2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7810" y="78013"/>
            <a:ext cx="7830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Детритовый монацит: </a:t>
            </a:r>
          </a:p>
          <a:p>
            <a:pPr algn="ctr">
              <a:spcAft>
                <a:spcPts val="0"/>
              </a:spcAft>
            </a:pP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локализация, морфология и особенности состава </a:t>
            </a:r>
            <a:endParaRPr lang="ru-RU" sz="2200" b="1" dirty="0">
              <a:effectLst/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4686" y="5758629"/>
            <a:ext cx="6523365" cy="923330"/>
          </a:xfrm>
          <a:prstGeom prst="rect">
            <a:avLst/>
          </a:prstGeom>
          <a:solidFill>
            <a:srgbClr val="F8D6A8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Georgia" panose="02040502050405020303" pitchFamily="18" charset="0"/>
              </a:rPr>
              <a:t>о</a:t>
            </a:r>
            <a:r>
              <a:rPr lang="ru-RU" b="1" dirty="0" smtClean="0">
                <a:latin typeface="Georgia" panose="02040502050405020303" pitchFamily="18" charset="0"/>
              </a:rPr>
              <a:t>катанные зерна и обломки (до 20 мкм)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расположение в цементе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постоянное </a:t>
            </a:r>
            <a:r>
              <a:rPr lang="ru-RU" b="1" dirty="0">
                <a:latin typeface="Georgia" panose="02040502050405020303" pitchFamily="18" charset="0"/>
              </a:rPr>
              <a:t>присутствие </a:t>
            </a:r>
            <a:r>
              <a:rPr lang="ru-RU" b="1" dirty="0" err="1" smtClean="0">
                <a:latin typeface="Georgia" panose="02040502050405020303" pitchFamily="18" charset="0"/>
              </a:rPr>
              <a:t>Th</a:t>
            </a:r>
            <a:r>
              <a:rPr lang="ru-RU" b="1" dirty="0" smtClean="0">
                <a:latin typeface="Georgia" panose="02040502050405020303" pitchFamily="18" charset="0"/>
              </a:rPr>
              <a:t> (0.6-8.6 </a:t>
            </a:r>
            <a:r>
              <a:rPr lang="ru-RU" b="1" dirty="0" err="1" smtClean="0">
                <a:latin typeface="Georgia" panose="02040502050405020303" pitchFamily="18" charset="0"/>
              </a:rPr>
              <a:t>мас</a:t>
            </a:r>
            <a:r>
              <a:rPr lang="ru-RU" b="1" dirty="0" smtClean="0">
                <a:latin typeface="Georgia" panose="02040502050405020303" pitchFamily="18" charset="0"/>
              </a:rPr>
              <a:t> % </a:t>
            </a:r>
            <a:r>
              <a:rPr lang="en-US" b="1" dirty="0" smtClean="0">
                <a:latin typeface="Georgia" panose="02040502050405020303" pitchFamily="18" charset="0"/>
              </a:rPr>
              <a:t>ThO</a:t>
            </a:r>
            <a:r>
              <a:rPr lang="en-US" b="1" baseline="-25000" dirty="0" smtClean="0">
                <a:latin typeface="Georgia" panose="02040502050405020303" pitchFamily="18" charset="0"/>
              </a:rPr>
              <a:t>2</a:t>
            </a:r>
            <a:r>
              <a:rPr lang="ru-RU" b="1" dirty="0" smtClean="0">
                <a:latin typeface="Georgia" panose="02040502050405020303" pitchFamily="18" charset="0"/>
              </a:rPr>
              <a:t>)</a:t>
            </a:r>
            <a:endParaRPr lang="en-US" b="1" dirty="0" smtClean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5795" y="4888347"/>
            <a:ext cx="418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IS</a:t>
            </a:r>
            <a:r>
              <a:rPr lang="ru-RU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= железистый </a:t>
            </a:r>
            <a:r>
              <a:rPr lang="ru-RU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иллит-смектит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(</a:t>
            </a:r>
            <a:r>
              <a:rPr lang="ru-RU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ферросапонит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)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; </a:t>
            </a:r>
            <a:r>
              <a:rPr lang="en-US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Mnz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ru-RU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монацит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11412619" y="0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41554" y="2864589"/>
            <a:ext cx="3465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Georgia" panose="02040502050405020303" pitchFamily="18" charset="0"/>
              </a:rPr>
              <a:t>Д</a:t>
            </a:r>
            <a:r>
              <a:rPr lang="ru-RU" b="1" dirty="0" smtClean="0">
                <a:latin typeface="Georgia" panose="02040502050405020303" pitchFamily="18" charset="0"/>
              </a:rPr>
              <a:t>етритовый </a:t>
            </a:r>
            <a:r>
              <a:rPr lang="ru-RU" b="1" dirty="0">
                <a:latin typeface="Georgia" panose="02040502050405020303" pitchFamily="18" charset="0"/>
              </a:rPr>
              <a:t>монацит в </a:t>
            </a:r>
            <a:r>
              <a:rPr lang="ru-RU" b="1" dirty="0" err="1" smtClean="0">
                <a:latin typeface="Georgia" panose="02040502050405020303" pitchFamily="18" charset="0"/>
              </a:rPr>
              <a:t>ферросапонитовом</a:t>
            </a:r>
            <a:r>
              <a:rPr lang="ru-RU" b="1" dirty="0" smtClean="0">
                <a:latin typeface="Georgia" panose="02040502050405020303" pitchFamily="18" charset="0"/>
              </a:rPr>
              <a:t> цементе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92270" y="1472781"/>
            <a:ext cx="7400215" cy="4219263"/>
            <a:chOff x="593352" y="1143663"/>
            <a:chExt cx="7400215" cy="421926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07" r="49883" b="66806"/>
            <a:stretch/>
          </p:blipFill>
          <p:spPr>
            <a:xfrm>
              <a:off x="593352" y="1143663"/>
              <a:ext cx="4189501" cy="4219263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082" y="3089760"/>
              <a:ext cx="3208485" cy="2244591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9" t="77369" r="50017" b="-416"/>
            <a:stretch/>
          </p:blipFill>
          <p:spPr>
            <a:xfrm>
              <a:off x="4735228" y="1172599"/>
              <a:ext cx="3253782" cy="1914797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709507" y="1292373"/>
              <a:ext cx="238125" cy="255679"/>
            </a:xfrm>
            <a:prstGeom prst="rect">
              <a:avLst/>
            </a:prstGeom>
            <a:solidFill>
              <a:srgbClr val="1B1B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792378" y="1193026"/>
              <a:ext cx="238125" cy="198694"/>
            </a:xfrm>
            <a:prstGeom prst="rect">
              <a:avLst/>
            </a:prstGeom>
            <a:solidFill>
              <a:srgbClr val="9D9D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516528" y="1193027"/>
              <a:ext cx="403404" cy="198694"/>
            </a:xfrm>
            <a:prstGeom prst="rect">
              <a:avLst/>
            </a:prstGeom>
            <a:solidFill>
              <a:srgbClr val="0F0F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6" name="Прямая со стрелкой 25"/>
          <p:cNvCxnSpPr/>
          <p:nvPr/>
        </p:nvCxnSpPr>
        <p:spPr>
          <a:xfrm flipH="1" flipV="1">
            <a:off x="8137743" y="3280088"/>
            <a:ext cx="27382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82744" y="5926426"/>
            <a:ext cx="4176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Детритовый монацит с протравленными треками</a:t>
            </a:r>
            <a:endParaRPr lang="en-US" b="1" dirty="0">
              <a:latin typeface="Georgia" panose="02040502050405020303" pitchFamily="18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2639949" y="5673254"/>
            <a:ext cx="4332" cy="25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6232358" y="4403558"/>
            <a:ext cx="493295" cy="300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26437" y="946971"/>
            <a:ext cx="12523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0.45–0.63</a:t>
            </a: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0.09–0.41</a:t>
            </a: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0.05–0.28</a:t>
            </a: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.00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–0.07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.00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–0.08</a:t>
            </a: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0.</a:t>
            </a:r>
            <a:r>
              <a:rPr lang="ru-RU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00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–0.05</a:t>
            </a: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Sm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.00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–0.04</a:t>
            </a: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Gd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000" b="1" baseline="-25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00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–0.02</a:t>
            </a: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0.00–0.01</a:t>
            </a: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)PO</a:t>
            </a:r>
            <a:r>
              <a:rPr lang="en-US" sz="2000" b="1" baseline="-250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20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5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9627" y="119647"/>
            <a:ext cx="73463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Фазы-концентраторы </a:t>
            </a:r>
            <a:r>
              <a:rPr lang="en-US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в коричневых рудах </a:t>
            </a:r>
            <a:endParaRPr 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50"/>
          <p:cNvSpPr txBox="1">
            <a:spLocks noChangeArrowheads="1"/>
          </p:cNvSpPr>
          <p:nvPr/>
        </p:nvSpPr>
        <p:spPr bwMode="auto">
          <a:xfrm>
            <a:off x="11415470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250" y="5099472"/>
            <a:ext cx="3798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Fe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-</a:t>
            </a:r>
            <a:r>
              <a:rPr lang="en-US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oxhd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Fe</a:t>
            </a:r>
            <a:r>
              <a:rPr lang="ru-RU" sz="1600" i="1" baseline="30000" dirty="0">
                <a:latin typeface="Georgia" panose="02040502050405020303" pitchFamily="18" charset="0"/>
                <a:ea typeface="Times New Roman" panose="02020603050405020304" pitchFamily="18" charset="0"/>
              </a:rPr>
              <a:t>3+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-(окси)гидроксиды </a:t>
            </a:r>
            <a:endParaRPr lang="ru-RU" sz="1600" i="1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600" i="1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Zrn</a:t>
            </a:r>
            <a:r>
              <a:rPr lang="en-US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ru-RU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циркон</a:t>
            </a:r>
            <a:endParaRPr lang="ru-RU" dirty="0">
              <a:latin typeface="Georgia" panose="02040502050405020303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27250" y="1068975"/>
            <a:ext cx="3849715" cy="3850920"/>
            <a:chOff x="607075" y="1096276"/>
            <a:chExt cx="2555910" cy="252892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3" r="66826" b="50641"/>
            <a:stretch/>
          </p:blipFill>
          <p:spPr>
            <a:xfrm>
              <a:off x="607075" y="1096276"/>
              <a:ext cx="2555910" cy="252892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2895600" y="1110237"/>
              <a:ext cx="233408" cy="246749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412466" y="1124896"/>
            <a:ext cx="687742" cy="306414"/>
          </a:xfrm>
          <a:prstGeom prst="rect">
            <a:avLst/>
          </a:prstGeom>
          <a:solidFill>
            <a:srgbClr val="737373"/>
          </a:solidFill>
          <a:ln>
            <a:solidFill>
              <a:srgbClr val="7373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4931953" y="782935"/>
            <a:ext cx="6655471" cy="5940076"/>
            <a:chOff x="4477855" y="680222"/>
            <a:chExt cx="6655471" cy="594007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401" b="63109"/>
            <a:stretch/>
          </p:blipFill>
          <p:spPr>
            <a:xfrm>
              <a:off x="4477855" y="700382"/>
              <a:ext cx="6354365" cy="5919916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9484086" y="2882891"/>
              <a:ext cx="1435525" cy="25640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7774533" y="3029809"/>
              <a:ext cx="3358793" cy="2509641"/>
              <a:chOff x="9296518" y="3384336"/>
              <a:chExt cx="2817006" cy="2134306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698" t="15928" r="365" b="71376"/>
              <a:stretch/>
            </p:blipFill>
            <p:spPr>
              <a:xfrm>
                <a:off x="9296518" y="3624342"/>
                <a:ext cx="641684" cy="1732547"/>
              </a:xfrm>
              <a:prstGeom prst="rect">
                <a:avLst/>
              </a:prstGeom>
            </p:spPr>
          </p:pic>
          <p:grpSp>
            <p:nvGrpSpPr>
              <p:cNvPr id="31" name="Группа 30"/>
              <p:cNvGrpSpPr/>
              <p:nvPr/>
            </p:nvGrpSpPr>
            <p:grpSpPr>
              <a:xfrm>
                <a:off x="9535723" y="3384336"/>
                <a:ext cx="2577801" cy="2134306"/>
                <a:chOff x="9512777" y="3350177"/>
                <a:chExt cx="2577801" cy="2134306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9617359" y="3600234"/>
                  <a:ext cx="1230424" cy="26174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i="1" dirty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в</a:t>
                  </a:r>
                  <a:r>
                    <a:rPr lang="ru-RU" sz="1400" i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аловые пробы</a:t>
                  </a:r>
                  <a:endParaRPr lang="ru-RU" sz="1400" i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617358" y="3908011"/>
                  <a:ext cx="1319156" cy="26174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i="1" dirty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г</a:t>
                  </a:r>
                  <a:r>
                    <a:rPr lang="ru-RU" sz="1400" i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рубые фракции</a:t>
                  </a:r>
                  <a:endParaRPr lang="ru-RU" sz="1400" i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617358" y="4211939"/>
                  <a:ext cx="1354112" cy="26174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i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тонкие фракции</a:t>
                  </a:r>
                  <a:endParaRPr lang="ru-RU" sz="1400" i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9617358" y="4476637"/>
                  <a:ext cx="1730553" cy="26174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b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карбонатные руды</a:t>
                  </a:r>
                  <a:r>
                    <a:rPr lang="en-US" sz="1400" b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endParaRPr lang="ru-RU" sz="1400" b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9625822" y="4742736"/>
                  <a:ext cx="2464756" cy="44496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b="1" dirty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б</a:t>
                  </a:r>
                  <a:r>
                    <a:rPr lang="ru-RU" sz="1400" b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азальный рудный горизонт</a:t>
                  </a:r>
                  <a:endParaRPr lang="ru-RU" sz="1400" b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9633844" y="5039514"/>
                  <a:ext cx="2374536" cy="44496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b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понтийский органогенный</a:t>
                  </a:r>
                </a:p>
                <a:p>
                  <a:r>
                    <a:rPr lang="ru-RU" sz="1400" b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известняк</a:t>
                  </a:r>
                  <a:endParaRPr lang="ru-RU" sz="1400" b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9512777" y="3350177"/>
                  <a:ext cx="1671398" cy="26174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b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коричневые руды:</a:t>
                  </a:r>
                  <a:endParaRPr lang="ru-RU" sz="1400" b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33" name="Прямоугольник 32"/>
            <p:cNvSpPr/>
            <p:nvPr/>
          </p:nvSpPr>
          <p:spPr>
            <a:xfrm>
              <a:off x="10214942" y="680222"/>
              <a:ext cx="617278" cy="630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 rot="21043598">
            <a:off x="8547279" y="1466533"/>
            <a:ext cx="2652994" cy="1361097"/>
          </a:xfrm>
          <a:prstGeom prst="ellipse">
            <a:avLst/>
          </a:prstGeom>
          <a:noFill/>
          <a:ln w="28575">
            <a:solidFill>
              <a:srgbClr val="FEA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94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7" b="49563"/>
          <a:stretch/>
        </p:blipFill>
        <p:spPr>
          <a:xfrm>
            <a:off x="224339" y="1973497"/>
            <a:ext cx="8896505" cy="4644000"/>
          </a:xfrm>
          <a:prstGeom prst="rect">
            <a:avLst/>
          </a:prstGeom>
        </p:spPr>
      </p:pic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11415469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4948" y="610896"/>
            <a:ext cx="75736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</a:t>
            </a:r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размерных </a:t>
            </a:r>
          </a:p>
          <a:p>
            <a:pPr algn="ctr"/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фракциях коричневых руд</a:t>
            </a:r>
            <a:endParaRPr 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7130" y="2503833"/>
            <a:ext cx="2331435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732054"/>
              </p:ext>
            </p:extLst>
          </p:nvPr>
        </p:nvGraphicFramePr>
        <p:xfrm>
          <a:off x="7698565" y="1141010"/>
          <a:ext cx="3996000" cy="1939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36308527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114304298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975324369"/>
                    </a:ext>
                  </a:extLst>
                </a:gridCol>
              </a:tblGrid>
              <a:tr h="248683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570977"/>
                  </a:ext>
                </a:extLst>
              </a:tr>
              <a:tr h="24868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валовые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пробы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644427"/>
                  </a:ext>
                </a:extLst>
              </a:tr>
              <a:tr h="2486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397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51.0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5.65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045258"/>
                  </a:ext>
                </a:extLst>
              </a:tr>
              <a:tr h="24868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грубые (</a:t>
                      </a:r>
                      <a:r>
                        <a:rPr lang="en-US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≥0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en-US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мм) фракции </a:t>
                      </a:r>
                      <a:endParaRPr lang="en-US" sz="1800" b="1" i="0" dirty="0" smtClean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064902"/>
                  </a:ext>
                </a:extLst>
              </a:tr>
              <a:tr h="250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446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49.7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6.57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449729"/>
                  </a:ext>
                </a:extLst>
              </a:tr>
              <a:tr h="24868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тонкие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en-US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&lt;0.25 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мм) фракции</a:t>
                      </a:r>
                      <a:endParaRPr lang="en-US" sz="1800" b="1" i="0" dirty="0" smtClean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952754"/>
                  </a:ext>
                </a:extLst>
              </a:tr>
              <a:tr h="2500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928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70.8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18.1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583852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495800" y="5526157"/>
            <a:ext cx="2302565" cy="330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11425408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75055"/>
            <a:ext cx="6571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</a:t>
            </a:r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размерных </a:t>
            </a:r>
          </a:p>
          <a:p>
            <a:pPr algn="ctr"/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фракциях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икряных руд</a:t>
            </a:r>
            <a:endParaRPr 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37"/>
          <a:stretch/>
        </p:blipFill>
        <p:spPr>
          <a:xfrm>
            <a:off x="186282" y="1782649"/>
            <a:ext cx="8805155" cy="46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50496" y="2226365"/>
            <a:ext cx="183873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50496" y="4929809"/>
            <a:ext cx="1838739" cy="3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846525"/>
              </p:ext>
            </p:extLst>
          </p:nvPr>
        </p:nvGraphicFramePr>
        <p:xfrm>
          <a:off x="7783125" y="959775"/>
          <a:ext cx="4031973" cy="1939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3991">
                  <a:extLst>
                    <a:ext uri="{9D8B030D-6E8A-4147-A177-3AD203B41FA5}">
                      <a16:colId xmlns:a16="http://schemas.microsoft.com/office/drawing/2014/main" val="363085272"/>
                    </a:ext>
                  </a:extLst>
                </a:gridCol>
                <a:gridCol w="1343991">
                  <a:extLst>
                    <a:ext uri="{9D8B030D-6E8A-4147-A177-3AD203B41FA5}">
                      <a16:colId xmlns:a16="http://schemas.microsoft.com/office/drawing/2014/main" val="3114304298"/>
                    </a:ext>
                  </a:extLst>
                </a:gridCol>
                <a:gridCol w="1343991">
                  <a:extLst>
                    <a:ext uri="{9D8B030D-6E8A-4147-A177-3AD203B41FA5}">
                      <a16:colId xmlns:a16="http://schemas.microsoft.com/office/drawing/2014/main" val="1975324369"/>
                    </a:ext>
                  </a:extLst>
                </a:gridCol>
              </a:tblGrid>
              <a:tr h="239843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REE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  <a:endParaRPr lang="en-US" sz="1800" b="1" i="0" baseline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baseline="0" dirty="0" err="1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endParaRPr lang="en-US" sz="1800" b="1" i="0" baseline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570977"/>
                  </a:ext>
                </a:extLst>
              </a:tr>
              <a:tr h="23984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валовые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пробы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9A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543034"/>
                  </a:ext>
                </a:extLst>
              </a:tr>
              <a:tr h="239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606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105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3.99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644427"/>
                  </a:ext>
                </a:extLst>
              </a:tr>
              <a:tr h="23984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грубые (</a:t>
                      </a:r>
                      <a:r>
                        <a:rPr lang="en-US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≥0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en-US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мм) фракции </a:t>
                      </a:r>
                      <a:endParaRPr lang="en-US" sz="1800" b="1" i="0" dirty="0" smtClean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9A9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045258"/>
                  </a:ext>
                </a:extLst>
              </a:tr>
              <a:tr h="2427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640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3.97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064902"/>
                  </a:ext>
                </a:extLst>
              </a:tr>
              <a:tr h="23984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тонкие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en-US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&lt;0.25 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мм) фракции</a:t>
                      </a:r>
                      <a:endParaRPr lang="en-US" sz="1800" b="1" i="0" dirty="0" smtClean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20" marR="95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952754"/>
                  </a:ext>
                </a:extLst>
              </a:tr>
              <a:tr h="2427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2140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180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14.8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0" marR="9520" marT="95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583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4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11415473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74098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составы тонких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фракций коричневых руд:</a:t>
            </a:r>
          </a:p>
          <a:p>
            <a:pPr algn="ctr"/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фазы-концентраторы </a:t>
            </a:r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endParaRPr 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63"/>
          <a:stretch/>
        </p:blipFill>
        <p:spPr>
          <a:xfrm>
            <a:off x="117460" y="1248398"/>
            <a:ext cx="5955695" cy="313957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6178953" y="1458712"/>
            <a:ext cx="5889553" cy="5101114"/>
            <a:chOff x="6178953" y="1458712"/>
            <a:chExt cx="5889553" cy="510111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401" b="63109"/>
            <a:stretch/>
          </p:blipFill>
          <p:spPr>
            <a:xfrm>
              <a:off x="6178953" y="1476025"/>
              <a:ext cx="5565966" cy="5083801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10482160" y="3497035"/>
              <a:ext cx="1257416" cy="2201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98" t="15928" r="365" b="71376"/>
            <a:stretch/>
          </p:blipFill>
          <p:spPr>
            <a:xfrm>
              <a:off x="8743135" y="3926668"/>
              <a:ext cx="661798" cy="1749496"/>
            </a:xfrm>
            <a:prstGeom prst="rect">
              <a:avLst/>
            </a:prstGeom>
          </p:spPr>
        </p:pic>
        <p:grpSp>
          <p:nvGrpSpPr>
            <p:cNvPr id="20" name="Группа 19"/>
            <p:cNvGrpSpPr/>
            <p:nvPr/>
          </p:nvGrpSpPr>
          <p:grpSpPr>
            <a:xfrm>
              <a:off x="8973218" y="3573897"/>
              <a:ext cx="3095288" cy="2229083"/>
              <a:chOff x="9512777" y="3350177"/>
              <a:chExt cx="3001214" cy="2207488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9617359" y="3600234"/>
                <a:ext cx="1422479" cy="3047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400" i="1" dirty="0">
                    <a:latin typeface="Georgia" panose="02040502050405020303" pitchFamily="18" charset="0"/>
                  </a:rPr>
                  <a:t>в</a:t>
                </a:r>
                <a:r>
                  <a:rPr lang="ru-RU" sz="1400" i="1" dirty="0" smtClean="0">
                    <a:latin typeface="Georgia" panose="02040502050405020303" pitchFamily="18" charset="0"/>
                  </a:rPr>
                  <a:t>аловые пробы</a:t>
                </a:r>
                <a:endParaRPr lang="ru-RU" sz="1400" i="1" dirty="0">
                  <a:latin typeface="Georgia" panose="02040502050405020303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617358" y="3908011"/>
                <a:ext cx="1525062" cy="3047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400" i="1" dirty="0">
                    <a:latin typeface="Georgia" panose="02040502050405020303" pitchFamily="18" charset="0"/>
                  </a:rPr>
                  <a:t>г</a:t>
                </a:r>
                <a:r>
                  <a:rPr lang="ru-RU" sz="1400" i="1" dirty="0" smtClean="0">
                    <a:latin typeface="Georgia" panose="02040502050405020303" pitchFamily="18" charset="0"/>
                  </a:rPr>
                  <a:t>рубые фракции</a:t>
                </a:r>
                <a:endParaRPr lang="ru-RU" sz="1400" i="1" dirty="0">
                  <a:latin typeface="Georgia" panose="02040502050405020303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617358" y="4211939"/>
                <a:ext cx="1565474" cy="3047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400" i="1" dirty="0" smtClean="0">
                    <a:latin typeface="Georgia" panose="02040502050405020303" pitchFamily="18" charset="0"/>
                  </a:rPr>
                  <a:t>тонкие фракции</a:t>
                </a:r>
                <a:endParaRPr lang="ru-RU" sz="1400" i="1" dirty="0">
                  <a:latin typeface="Georgia" panose="02040502050405020303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617358" y="4476637"/>
                <a:ext cx="2000672" cy="3047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latin typeface="Georgia" panose="02040502050405020303" pitchFamily="18" charset="0"/>
                  </a:rPr>
                  <a:t>карбонатные руды</a:t>
                </a:r>
                <a:r>
                  <a:rPr lang="en-US" sz="1400" b="1" dirty="0" smtClean="0">
                    <a:latin typeface="Georgia" panose="02040502050405020303" pitchFamily="18" charset="0"/>
                  </a:rPr>
                  <a:t> </a:t>
                </a:r>
                <a:endParaRPr lang="ru-RU" sz="1400" b="1" dirty="0">
                  <a:latin typeface="Georgia" panose="02040502050405020303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625822" y="4742736"/>
                <a:ext cx="2888169" cy="3047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>
                    <a:latin typeface="Georgia" panose="02040502050405020303" pitchFamily="18" charset="0"/>
                  </a:rPr>
                  <a:t>б</a:t>
                </a:r>
                <a:r>
                  <a:rPr lang="ru-RU" sz="1400" b="1" dirty="0" smtClean="0">
                    <a:latin typeface="Georgia" panose="02040502050405020303" pitchFamily="18" charset="0"/>
                  </a:rPr>
                  <a:t>азальный рудный горизонт</a:t>
                </a:r>
                <a:endParaRPr lang="ru-RU" sz="1400" b="1" dirty="0">
                  <a:latin typeface="Georgia" panose="02040502050405020303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633844" y="5039514"/>
                <a:ext cx="2745176" cy="5181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latin typeface="Georgia" panose="02040502050405020303" pitchFamily="18" charset="0"/>
                  </a:rPr>
                  <a:t>понтийский органогенный</a:t>
                </a:r>
              </a:p>
              <a:p>
                <a:r>
                  <a:rPr lang="ru-RU" sz="1400" b="1" dirty="0" smtClean="0">
                    <a:latin typeface="Georgia" panose="02040502050405020303" pitchFamily="18" charset="0"/>
                  </a:rPr>
                  <a:t>известняк</a:t>
                </a:r>
                <a:endParaRPr lang="ru-RU" sz="1400" b="1" dirty="0">
                  <a:latin typeface="Georgia" panose="02040502050405020303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512777" y="3350177"/>
                <a:ext cx="1932284" cy="3047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latin typeface="Georgia" panose="02040502050405020303" pitchFamily="18" charset="0"/>
                  </a:rPr>
                  <a:t>коричневые руды:</a:t>
                </a:r>
                <a:endParaRPr lang="ru-RU" sz="1400" b="1" dirty="0"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11204227" y="1458712"/>
              <a:ext cx="540691" cy="54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281491" y="4792830"/>
            <a:ext cx="5713078" cy="1754326"/>
          </a:xfrm>
          <a:prstGeom prst="rect">
            <a:avLst/>
          </a:prstGeom>
          <a:solidFill>
            <a:srgbClr val="F7CDA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Валовые пробы и грубые фракции: </a:t>
            </a: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связь 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</a:rPr>
              <a:t>REE </a:t>
            </a: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</a:rPr>
              <a:t>с ультраустойчивыми терригенными </a:t>
            </a: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минералами</a:t>
            </a:r>
          </a:p>
          <a:p>
            <a:pPr algn="just"/>
            <a:endParaRPr lang="ru-RU" b="1" dirty="0">
              <a:latin typeface="Georgia" panose="02040502050405020303" pitchFamily="18" charset="0"/>
            </a:endParaRPr>
          </a:p>
          <a:p>
            <a:pPr algn="just"/>
            <a:r>
              <a:rPr lang="ru-RU" b="1" i="1" dirty="0" smtClean="0">
                <a:latin typeface="Georgia" panose="02040502050405020303" pitchFamily="18" charset="0"/>
              </a:rPr>
              <a:t>Тонкие фракции: </a:t>
            </a:r>
            <a:r>
              <a:rPr lang="ru-RU" b="1" dirty="0" smtClean="0">
                <a:latin typeface="Georgia" panose="02040502050405020303" pitchFamily="18" charset="0"/>
              </a:rPr>
              <a:t>собственные фазы-концентраторы </a:t>
            </a:r>
            <a:r>
              <a:rPr lang="en-US" b="1" dirty="0" smtClean="0">
                <a:latin typeface="Georgia" panose="02040502050405020303" pitchFamily="18" charset="0"/>
              </a:rPr>
              <a:t>REE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30804" y="681899"/>
            <a:ext cx="12191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Аутигенные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фосфаты </a:t>
            </a:r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REE: локализация</a:t>
            </a:r>
            <a:endParaRPr lang="ru-RU" sz="22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1"/>
          <p:cNvSpPr txBox="1">
            <a:spLocks noChangeArrowheads="1"/>
          </p:cNvSpPr>
          <p:nvPr/>
        </p:nvSpPr>
        <p:spPr bwMode="auto">
          <a:xfrm>
            <a:off x="11415470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4774" y="4851871"/>
            <a:ext cx="11929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Выполнение </a:t>
            </a:r>
            <a:r>
              <a:rPr lang="ru-RU" b="1" dirty="0" err="1" smtClean="0">
                <a:latin typeface="Georgia" panose="02040502050405020303" pitchFamily="18" charset="0"/>
              </a:rPr>
              <a:t>аутигенными</a:t>
            </a:r>
            <a:r>
              <a:rPr lang="ru-RU" b="1" dirty="0" smtClean="0">
                <a:latin typeface="Georgia" panose="02040502050405020303" pitchFamily="18" charset="0"/>
              </a:rPr>
              <a:t> </a:t>
            </a:r>
            <a:r>
              <a:rPr lang="en-US" b="1" dirty="0">
                <a:latin typeface="Georgia" panose="02040502050405020303" pitchFamily="18" charset="0"/>
              </a:rPr>
              <a:t>LREE-</a:t>
            </a:r>
            <a:r>
              <a:rPr lang="ru-RU" b="1" dirty="0">
                <a:latin typeface="Georgia" panose="02040502050405020303" pitchFamily="18" charset="0"/>
              </a:rPr>
              <a:t>фосфатами </a:t>
            </a:r>
            <a:r>
              <a:rPr lang="ru-RU" b="1" dirty="0" smtClean="0">
                <a:latin typeface="Georgia" panose="02040502050405020303" pitchFamily="18" charset="0"/>
              </a:rPr>
              <a:t>нерегулярных слепых трещин в рудных частицах</a:t>
            </a:r>
            <a:endParaRPr lang="ru-RU" b="1" i="1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4774" y="6035489"/>
            <a:ext cx="12013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Fe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-</a:t>
            </a:r>
            <a:r>
              <a:rPr lang="en-US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oxhd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Fe</a:t>
            </a:r>
            <a:r>
              <a:rPr lang="ru-RU" sz="1600" i="1" baseline="30000" dirty="0">
                <a:latin typeface="Georgia" panose="02040502050405020303" pitchFamily="18" charset="0"/>
                <a:ea typeface="Times New Roman" panose="02020603050405020304" pitchFamily="18" charset="0"/>
              </a:rPr>
              <a:t>3+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-(</a:t>
            </a:r>
            <a:r>
              <a:rPr lang="ru-RU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окси)гидроксиды; 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IS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= железистый </a:t>
            </a:r>
            <a:r>
              <a:rPr lang="ru-RU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иллит-смектит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(</a:t>
            </a:r>
            <a:r>
              <a:rPr lang="ru-RU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ферросапонит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)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; LREE-</a:t>
            </a:r>
            <a:r>
              <a:rPr lang="en-US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phs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en-US" sz="1600" i="1" dirty="0" smtClean="0">
                <a:latin typeface="Georgia" panose="02040502050405020303" pitchFamily="18" charset="0"/>
              </a:rPr>
              <a:t>LREE</a:t>
            </a:r>
            <a:r>
              <a:rPr lang="ru-RU" sz="1600" i="1" dirty="0" smtClean="0">
                <a:latin typeface="Georgia" panose="02040502050405020303" pitchFamily="18" charset="0"/>
              </a:rPr>
              <a:t> фосфаты</a:t>
            </a:r>
            <a:endParaRPr lang="ru-RU" sz="1600" i="1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31451" y="1384036"/>
            <a:ext cx="11929744" cy="3392216"/>
            <a:chOff x="131451" y="1548450"/>
            <a:chExt cx="11929744" cy="339221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451" y="1548450"/>
              <a:ext cx="3408365" cy="3392215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l="58950" t="10056" r="24343" b="81935"/>
            <a:stretch/>
          </p:blipFill>
          <p:spPr>
            <a:xfrm>
              <a:off x="2137575" y="1651106"/>
              <a:ext cx="569433" cy="271679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" t="37995" r="49851" b="36145"/>
            <a:stretch/>
          </p:blipFill>
          <p:spPr>
            <a:xfrm>
              <a:off x="3656612" y="1548450"/>
              <a:ext cx="5029750" cy="3392215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3656612" y="1560482"/>
              <a:ext cx="469589" cy="4260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812581" y="1578028"/>
              <a:ext cx="743394" cy="3668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04" r="60480"/>
            <a:stretch/>
          </p:blipFill>
          <p:spPr>
            <a:xfrm>
              <a:off x="8712581" y="1548450"/>
              <a:ext cx="3348614" cy="3392216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8709795" y="1554576"/>
              <a:ext cx="422173" cy="368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1445287" y="1560482"/>
              <a:ext cx="615908" cy="368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3154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1"/>
          <p:cNvSpPr txBox="1">
            <a:spLocks noChangeArrowheads="1"/>
          </p:cNvSpPr>
          <p:nvPr/>
        </p:nvSpPr>
        <p:spPr bwMode="auto">
          <a:xfrm>
            <a:off x="11415470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50980" y="6210244"/>
            <a:ext cx="92644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 err="1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Brt</a:t>
            </a:r>
            <a:r>
              <a:rPr lang="en-US" sz="1600" i="1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ru-RU" sz="1600" i="1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барит</a:t>
            </a:r>
            <a:r>
              <a:rPr lang="en-US" sz="1600" i="1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; Fe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-</a:t>
            </a:r>
            <a:r>
              <a:rPr lang="en-US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oxhd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Fe</a:t>
            </a:r>
            <a:r>
              <a:rPr lang="ru-RU" sz="1600" i="1" baseline="30000" dirty="0">
                <a:latin typeface="Georgia" panose="02040502050405020303" pitchFamily="18" charset="0"/>
                <a:ea typeface="Times New Roman" panose="02020603050405020304" pitchFamily="18" charset="0"/>
              </a:rPr>
              <a:t>3+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-(</a:t>
            </a:r>
            <a:r>
              <a:rPr lang="ru-RU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окси)гидроксиды;</a:t>
            </a:r>
            <a:r>
              <a:rPr lang="en-US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LREE-</a:t>
            </a:r>
            <a:r>
              <a:rPr lang="en-US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phs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en-US" sz="1600" i="1" dirty="0" smtClean="0">
                <a:latin typeface="Georgia" panose="02040502050405020303" pitchFamily="18" charset="0"/>
              </a:rPr>
              <a:t>LREE</a:t>
            </a:r>
            <a:r>
              <a:rPr lang="ru-RU" sz="1600" i="1" dirty="0" smtClean="0">
                <a:latin typeface="Georgia" panose="02040502050405020303" pitchFamily="18" charset="0"/>
              </a:rPr>
              <a:t> фосфаты</a:t>
            </a:r>
            <a:endParaRPr lang="ru-RU" sz="1600" i="1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70496" y="5713378"/>
            <a:ext cx="9096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LREE</a:t>
            </a:r>
            <a:r>
              <a:rPr lang="ru-RU" b="1" dirty="0" smtClean="0">
                <a:latin typeface="Georgia" panose="02040502050405020303" pitchFamily="18" charset="0"/>
              </a:rPr>
              <a:t> фосфаты в кавернах</a:t>
            </a:r>
            <a:r>
              <a:rPr lang="en-US" b="1" dirty="0" smtClean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рудных частиц</a:t>
            </a:r>
            <a:endParaRPr lang="ru-RU" b="1" i="1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131" y="76886"/>
            <a:ext cx="12191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Аутигенные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фосфаты </a:t>
            </a:r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локализация</a:t>
            </a:r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и морфология</a:t>
            </a:r>
            <a:endParaRPr lang="ru-RU" sz="22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604800" y="815009"/>
            <a:ext cx="10627773" cy="4891689"/>
            <a:chOff x="1584754" y="1050742"/>
            <a:chExt cx="9130292" cy="3829756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" b="72456"/>
            <a:stretch/>
          </p:blipFill>
          <p:spPr>
            <a:xfrm>
              <a:off x="1584754" y="1050742"/>
              <a:ext cx="9130292" cy="3829756"/>
            </a:xfrm>
            <a:prstGeom prst="rect">
              <a:avLst/>
            </a:prstGeom>
          </p:spPr>
        </p:pic>
        <p:cxnSp>
          <p:nvCxnSpPr>
            <p:cNvPr id="20" name="Прямая со стрелкой 19"/>
            <p:cNvCxnSpPr/>
            <p:nvPr/>
          </p:nvCxnSpPr>
          <p:spPr>
            <a:xfrm>
              <a:off x="3898232" y="3007895"/>
              <a:ext cx="1937084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Прямоугольник 23"/>
            <p:cNvSpPr/>
            <p:nvPr/>
          </p:nvSpPr>
          <p:spPr>
            <a:xfrm>
              <a:off x="1584754" y="1050742"/>
              <a:ext cx="469589" cy="4260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188294" y="1050743"/>
              <a:ext cx="368917" cy="326821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9988094" y="1076959"/>
              <a:ext cx="703069" cy="326821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446891" y="1096749"/>
              <a:ext cx="717519" cy="2130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466527" y="2610853"/>
              <a:ext cx="216516" cy="240631"/>
            </a:xfrm>
            <a:prstGeom prst="rect">
              <a:avLst/>
            </a:prstGeom>
            <a:solidFill>
              <a:srgbClr val="909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687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1"/>
          <p:cNvSpPr txBox="1">
            <a:spLocks noChangeArrowheads="1"/>
          </p:cNvSpPr>
          <p:nvPr/>
        </p:nvSpPr>
        <p:spPr bwMode="auto">
          <a:xfrm>
            <a:off x="11425409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91" y="254490"/>
            <a:ext cx="12191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Аутигенные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фосфаты </a:t>
            </a:r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 локализация</a:t>
            </a:r>
            <a:r>
              <a:rPr lang="en-US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и морфология</a:t>
            </a:r>
            <a:endParaRPr lang="ru-RU" sz="22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18531" y="946712"/>
            <a:ext cx="10380518" cy="5133072"/>
            <a:chOff x="1726950" y="1365999"/>
            <a:chExt cx="8433299" cy="4047032"/>
          </a:xfrm>
        </p:grpSpPr>
        <p:cxnSp>
          <p:nvCxnSpPr>
            <p:cNvPr id="20" name="Прямая со стрелкой 19"/>
            <p:cNvCxnSpPr/>
            <p:nvPr/>
          </p:nvCxnSpPr>
          <p:spPr>
            <a:xfrm>
              <a:off x="3898232" y="3236498"/>
              <a:ext cx="1937084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02" b="38245"/>
            <a:stretch/>
          </p:blipFill>
          <p:spPr>
            <a:xfrm>
              <a:off x="1726950" y="1365999"/>
              <a:ext cx="8433299" cy="4047032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970374" y="1396644"/>
              <a:ext cx="321355" cy="300655"/>
            </a:xfrm>
            <a:prstGeom prst="rect">
              <a:avLst/>
            </a:prstGeom>
            <a:solidFill>
              <a:srgbClr val="393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781388" y="1420152"/>
              <a:ext cx="320466" cy="277147"/>
            </a:xfrm>
            <a:prstGeom prst="rect">
              <a:avLst/>
            </a:prstGeom>
            <a:solidFill>
              <a:srgbClr val="9094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918937" y="6156453"/>
            <a:ext cx="837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Georgia" panose="02040502050405020303" pitchFamily="18" charset="0"/>
              </a:rPr>
              <a:t>Аутигенные</a:t>
            </a:r>
            <a:r>
              <a:rPr lang="ru-RU" b="1" dirty="0" smtClean="0">
                <a:latin typeface="Georgia" panose="02040502050405020303" pitchFamily="18" charset="0"/>
              </a:rPr>
              <a:t> фосфаты LREE в матрице Fe</a:t>
            </a:r>
            <a:r>
              <a:rPr lang="ru-RU" b="1" baseline="30000" dirty="0" smtClean="0">
                <a:latin typeface="Georgia" panose="02040502050405020303" pitchFamily="18" charset="0"/>
              </a:rPr>
              <a:t>3</a:t>
            </a:r>
            <a:r>
              <a:rPr lang="ru-RU" b="1" baseline="30000" dirty="0">
                <a:latin typeface="Georgia" panose="02040502050405020303" pitchFamily="18" charset="0"/>
              </a:rPr>
              <a:t>+</a:t>
            </a:r>
            <a:r>
              <a:rPr lang="ru-RU" b="1" dirty="0">
                <a:latin typeface="Georgia" panose="02040502050405020303" pitchFamily="18" charset="0"/>
              </a:rPr>
              <a:t>-(</a:t>
            </a:r>
            <a:r>
              <a:rPr lang="ru-RU" b="1" dirty="0" smtClean="0">
                <a:latin typeface="Georgia" panose="02040502050405020303" pitchFamily="18" charset="0"/>
              </a:rPr>
              <a:t>окси)гидроксидов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710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6533" y="107580"/>
            <a:ext cx="96840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Аутигенные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фосфаты </a:t>
            </a:r>
            <a:r>
              <a:rPr lang="ru-RU" sz="22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рабдофанового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типа (</a:t>
            </a:r>
            <a:r>
              <a:rPr lang="en-US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LREE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(PO</a:t>
            </a:r>
            <a:r>
              <a:rPr lang="ru-RU" sz="2200" b="1" baseline="-25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)∙nH</a:t>
            </a:r>
            <a:r>
              <a:rPr lang="ru-RU" sz="2200" b="1" baseline="-25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O):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тип </a:t>
            </a:r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sz="22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31"/>
          <p:cNvSpPr txBox="1">
            <a:spLocks noChangeArrowheads="1"/>
          </p:cNvSpPr>
          <p:nvPr/>
        </p:nvSpPr>
        <p:spPr bwMode="auto">
          <a:xfrm>
            <a:off x="11421280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08355" y="6268115"/>
            <a:ext cx="90404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Fe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-</a:t>
            </a:r>
            <a:r>
              <a:rPr lang="en-US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oxhd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 = 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Fe</a:t>
            </a:r>
            <a:r>
              <a:rPr lang="ru-RU" sz="1600" i="1" baseline="30000" dirty="0">
                <a:latin typeface="Georgia" panose="02040502050405020303" pitchFamily="18" charset="0"/>
                <a:ea typeface="Times New Roman" panose="02020603050405020304" pitchFamily="18" charset="0"/>
              </a:rPr>
              <a:t>3+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-(окси)гидроксиды (гетит-</a:t>
            </a:r>
            <a:r>
              <a:rPr lang="ru-RU" sz="1600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гидрогетит</a:t>
            </a:r>
            <a:r>
              <a:rPr lang="ru-RU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); </a:t>
            </a:r>
            <a:r>
              <a:rPr lang="en-US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LREE-</a:t>
            </a:r>
            <a:r>
              <a:rPr lang="en-US" sz="1600" i="1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phs</a:t>
            </a:r>
            <a:r>
              <a:rPr lang="en-US" sz="16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1600" i="1" dirty="0">
                <a:latin typeface="Georgia" panose="02040502050405020303" pitchFamily="18" charset="0"/>
                <a:ea typeface="Times New Roman" panose="02020603050405020304" pitchFamily="18" charset="0"/>
              </a:rPr>
              <a:t>= </a:t>
            </a:r>
            <a:r>
              <a:rPr lang="en-US" sz="1600" i="1" dirty="0">
                <a:latin typeface="Georgia" panose="02040502050405020303" pitchFamily="18" charset="0"/>
              </a:rPr>
              <a:t>LREE-</a:t>
            </a:r>
            <a:r>
              <a:rPr lang="ru-RU" sz="1600" i="1" dirty="0">
                <a:latin typeface="Georgia" panose="02040502050405020303" pitchFamily="18" charset="0"/>
              </a:rPr>
              <a:t>фосфаты</a:t>
            </a:r>
            <a:endParaRPr lang="ru-RU" sz="1600" i="1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18902" y="5473874"/>
            <a:ext cx="9052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eorgia" panose="02040502050405020303" pitchFamily="18" charset="0"/>
              </a:rPr>
              <a:t>Сгустки </a:t>
            </a:r>
            <a:r>
              <a:rPr lang="ru-RU" b="1" dirty="0">
                <a:latin typeface="Georgia" panose="02040502050405020303" pitchFamily="18" charset="0"/>
              </a:rPr>
              <a:t>мельчайших хлопьевидных частиц </a:t>
            </a:r>
            <a:r>
              <a:rPr lang="ru-RU" b="1" dirty="0" err="1">
                <a:latin typeface="Georgia" panose="02040502050405020303" pitchFamily="18" charset="0"/>
              </a:rPr>
              <a:t>аутигенных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фосфатов на сколах рудных частиц</a:t>
            </a:r>
            <a:endParaRPr lang="ru-RU" b="1" dirty="0">
              <a:latin typeface="Georgia" panose="02040502050405020303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508355" y="975314"/>
            <a:ext cx="9040406" cy="4498560"/>
            <a:chOff x="1508355" y="1058692"/>
            <a:chExt cx="9040406" cy="44985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98"/>
            <a:stretch/>
          </p:blipFill>
          <p:spPr>
            <a:xfrm>
              <a:off x="1508355" y="1058692"/>
              <a:ext cx="9040406" cy="4498560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6063916" y="1058692"/>
              <a:ext cx="348916" cy="373066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508355" y="1058692"/>
              <a:ext cx="348916" cy="373066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2081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72508" y="103628"/>
            <a:ext cx="89652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Аутигенные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фосфаты </a:t>
            </a:r>
            <a:r>
              <a:rPr lang="ru-RU" sz="22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рабдофанового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типа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тип </a:t>
            </a:r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2200" b="1" dirty="0">
                <a:latin typeface="Georgia" panose="02040502050405020303" pitchFamily="18" charset="0"/>
              </a:rPr>
              <a:t>CePO</a:t>
            </a:r>
            <a:r>
              <a:rPr lang="ru-RU" sz="2200" b="1" baseline="-25000" dirty="0">
                <a:latin typeface="Georgia" panose="02040502050405020303" pitchFamily="18" charset="0"/>
              </a:rPr>
              <a:t>4</a:t>
            </a:r>
            <a:r>
              <a:rPr lang="ru-RU" sz="2200" b="1" dirty="0">
                <a:latin typeface="Georgia" panose="02040502050405020303" pitchFamily="18" charset="0"/>
              </a:rPr>
              <a:t>∙nH</a:t>
            </a:r>
            <a:r>
              <a:rPr lang="ru-RU" sz="2200" b="1" baseline="-25000" dirty="0">
                <a:latin typeface="Georgia" panose="02040502050405020303" pitchFamily="18" charset="0"/>
              </a:rPr>
              <a:t>2</a:t>
            </a:r>
            <a:r>
              <a:rPr lang="ru-RU" sz="2200" b="1" dirty="0">
                <a:latin typeface="Georgia" panose="02040502050405020303" pitchFamily="18" charset="0"/>
              </a:rPr>
              <a:t>O)</a:t>
            </a:r>
            <a:r>
              <a:rPr lang="en-US" sz="2200" b="1" dirty="0">
                <a:latin typeface="Georgia" panose="02040502050405020303" pitchFamily="18" charset="0"/>
              </a:rPr>
              <a:t> </a:t>
            </a:r>
            <a:r>
              <a:rPr lang="ru-RU" sz="2200" b="1" dirty="0">
                <a:latin typeface="Georgia" panose="02040502050405020303" pitchFamily="18" charset="0"/>
              </a:rPr>
              <a:t>- </a:t>
            </a:r>
            <a:r>
              <a:rPr lang="ru-RU" sz="2200" dirty="0">
                <a:latin typeface="Georgia" panose="02040502050405020303" pitchFamily="18" charset="0"/>
              </a:rPr>
              <a:t>(</a:t>
            </a:r>
            <a:r>
              <a:rPr lang="ru-RU" sz="2200" b="1" dirty="0" err="1">
                <a:latin typeface="Georgia" panose="02040502050405020303" pitchFamily="18" charset="0"/>
              </a:rPr>
              <a:t>Ca,Ce,Th</a:t>
            </a:r>
            <a:r>
              <a:rPr lang="ru-RU" sz="2200" b="1" dirty="0">
                <a:latin typeface="Georgia" panose="02040502050405020303" pitchFamily="18" charset="0"/>
              </a:rPr>
              <a:t>)PO</a:t>
            </a:r>
            <a:r>
              <a:rPr lang="ru-RU" sz="2200" b="1" baseline="-25000" dirty="0">
                <a:latin typeface="Georgia" panose="02040502050405020303" pitchFamily="18" charset="0"/>
              </a:rPr>
              <a:t>4</a:t>
            </a:r>
            <a:r>
              <a:rPr lang="ru-RU" sz="2200" dirty="0">
                <a:latin typeface="Georgia" panose="02040502050405020303" pitchFamily="18" charset="0"/>
              </a:rPr>
              <a:t>∙</a:t>
            </a:r>
            <a:r>
              <a:rPr lang="ru-RU" sz="2200" b="1" dirty="0">
                <a:latin typeface="Georgia" panose="02040502050405020303" pitchFamily="18" charset="0"/>
              </a:rPr>
              <a:t>H</a:t>
            </a:r>
            <a:r>
              <a:rPr lang="ru-RU" sz="2200" b="1" baseline="-25000" dirty="0">
                <a:latin typeface="Georgia" panose="02040502050405020303" pitchFamily="18" charset="0"/>
              </a:rPr>
              <a:t>2</a:t>
            </a:r>
            <a:r>
              <a:rPr lang="ru-RU" sz="2200" b="1" dirty="0">
                <a:latin typeface="Georgia" panose="02040502050405020303" pitchFamily="18" charset="0"/>
              </a:rPr>
              <a:t>O)</a:t>
            </a:r>
            <a:endParaRPr lang="ru-RU" sz="2200" dirty="0"/>
          </a:p>
          <a:p>
            <a:pPr algn="ctr"/>
            <a:endParaRPr lang="ru-RU" sz="22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31"/>
          <p:cNvSpPr txBox="1">
            <a:spLocks noChangeArrowheads="1"/>
          </p:cNvSpPr>
          <p:nvPr/>
        </p:nvSpPr>
        <p:spPr bwMode="auto">
          <a:xfrm>
            <a:off x="11411341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5534" y="5609588"/>
            <a:ext cx="5520407" cy="923330"/>
          </a:xfrm>
          <a:prstGeom prst="rect">
            <a:avLst/>
          </a:prstGeom>
          <a:solidFill>
            <a:srgbClr val="FADBD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субмикронные размеры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 хлопьевидная форма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Georgia" panose="02040502050405020303" pitchFamily="18" charset="0"/>
              </a:rPr>
              <a:t>о</a:t>
            </a:r>
            <a:r>
              <a:rPr lang="ru-RU" b="1" dirty="0" smtClean="0">
                <a:latin typeface="Georgia" panose="02040502050405020303" pitchFamily="18" charset="0"/>
              </a:rPr>
              <a:t>тсутствие </a:t>
            </a:r>
            <a:r>
              <a:rPr lang="en-US" b="1" dirty="0" smtClean="0">
                <a:latin typeface="Georgia" panose="02040502050405020303" pitchFamily="18" charset="0"/>
              </a:rPr>
              <a:t>S</a:t>
            </a:r>
            <a:r>
              <a:rPr lang="ru-RU" b="1" dirty="0" smtClean="0">
                <a:latin typeface="Georgia" panose="02040502050405020303" pitchFamily="18" charset="0"/>
              </a:rPr>
              <a:t> </a:t>
            </a:r>
            <a:r>
              <a:rPr lang="ru-RU" b="1" dirty="0">
                <a:latin typeface="Georgia" panose="02040502050405020303" pitchFamily="18" charset="0"/>
              </a:rPr>
              <a:t>и умеренное содержание </a:t>
            </a:r>
            <a:r>
              <a:rPr lang="en-US" b="1" dirty="0" smtClean="0">
                <a:latin typeface="Georgia" panose="02040502050405020303" pitchFamily="18" charset="0"/>
              </a:rPr>
              <a:t>Ca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1789" y="4793980"/>
            <a:ext cx="50494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Georgia" panose="02040502050405020303" pitchFamily="18" charset="0"/>
              </a:rPr>
              <a:t>Твердый раствор </a:t>
            </a:r>
          </a:p>
          <a:p>
            <a:pPr algn="ctr">
              <a:defRPr/>
            </a:pPr>
            <a:r>
              <a:rPr lang="ru-RU" sz="2000" b="1" dirty="0" smtClean="0">
                <a:latin typeface="Georgia" panose="02040502050405020303" pitchFamily="18" charset="0"/>
              </a:rPr>
              <a:t>(</a:t>
            </a:r>
            <a:r>
              <a:rPr lang="ru-RU" sz="2000" b="1" dirty="0">
                <a:latin typeface="Georgia" panose="02040502050405020303" pitchFamily="18" charset="0"/>
              </a:rPr>
              <a:t>CePO</a:t>
            </a:r>
            <a:r>
              <a:rPr lang="ru-RU" sz="2000" b="1" baseline="-25000" dirty="0">
                <a:latin typeface="Georgia" panose="02040502050405020303" pitchFamily="18" charset="0"/>
              </a:rPr>
              <a:t>4</a:t>
            </a:r>
            <a:r>
              <a:rPr lang="ru-RU" sz="2000" b="1" dirty="0">
                <a:latin typeface="Georgia" panose="02040502050405020303" pitchFamily="18" charset="0"/>
              </a:rPr>
              <a:t>∙nH</a:t>
            </a:r>
            <a:r>
              <a:rPr lang="ru-RU" sz="2000" b="1" baseline="-25000" dirty="0">
                <a:latin typeface="Georgia" panose="02040502050405020303" pitchFamily="18" charset="0"/>
              </a:rPr>
              <a:t>2</a:t>
            </a:r>
            <a:r>
              <a:rPr lang="ru-RU" sz="2000" b="1" dirty="0">
                <a:latin typeface="Georgia" panose="02040502050405020303" pitchFamily="18" charset="0"/>
              </a:rPr>
              <a:t>O)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latin typeface="Georgia" panose="02040502050405020303" pitchFamily="18" charset="0"/>
              </a:rPr>
              <a:t>- </a:t>
            </a:r>
            <a:r>
              <a:rPr lang="ru-RU" sz="2000" dirty="0">
                <a:latin typeface="Georgia" panose="02040502050405020303" pitchFamily="18" charset="0"/>
              </a:rPr>
              <a:t>(</a:t>
            </a:r>
            <a:r>
              <a:rPr lang="ru-RU" sz="2000" b="1" dirty="0" err="1" smtClean="0">
                <a:latin typeface="Georgia" panose="02040502050405020303" pitchFamily="18" charset="0"/>
              </a:rPr>
              <a:t>Ca,Ce,Th</a:t>
            </a:r>
            <a:r>
              <a:rPr lang="ru-RU" sz="2000" b="1" dirty="0" smtClean="0">
                <a:latin typeface="Georgia" panose="02040502050405020303" pitchFamily="18" charset="0"/>
              </a:rPr>
              <a:t>)PO</a:t>
            </a:r>
            <a:r>
              <a:rPr lang="ru-RU" sz="2000" b="1" baseline="-25000" dirty="0" smtClean="0">
                <a:latin typeface="Georgia" panose="02040502050405020303" pitchFamily="18" charset="0"/>
              </a:rPr>
              <a:t>4</a:t>
            </a:r>
            <a:r>
              <a:rPr lang="ru-RU" sz="2000" b="1" dirty="0" smtClean="0">
                <a:latin typeface="Georgia" panose="02040502050405020303" pitchFamily="18" charset="0"/>
              </a:rPr>
              <a:t>∙H</a:t>
            </a:r>
            <a:r>
              <a:rPr lang="ru-RU" sz="2000" b="1" baseline="-25000" dirty="0" smtClean="0">
                <a:latin typeface="Georgia" panose="02040502050405020303" pitchFamily="18" charset="0"/>
              </a:rPr>
              <a:t>2</a:t>
            </a:r>
            <a:r>
              <a:rPr lang="ru-RU" sz="2000" b="1" dirty="0" smtClean="0">
                <a:latin typeface="Georgia" panose="02040502050405020303" pitchFamily="18" charset="0"/>
              </a:rPr>
              <a:t>O)</a:t>
            </a:r>
          </a:p>
          <a:p>
            <a:pPr algn="ctr">
              <a:defRPr/>
            </a:pPr>
            <a:endParaRPr lang="ru-RU" sz="2000" b="1" dirty="0" smtClean="0">
              <a:latin typeface="Georgia" panose="02040502050405020303" pitchFamily="18" charset="0"/>
            </a:endParaRPr>
          </a:p>
          <a:p>
            <a:pPr algn="ctr">
              <a:defRPr/>
            </a:pPr>
            <a:r>
              <a:rPr lang="ru-RU" sz="2000" b="1" dirty="0" err="1" smtClean="0">
                <a:latin typeface="Georgia" panose="02040502050405020303" pitchFamily="18" charset="0"/>
              </a:rPr>
              <a:t>рабдофан-броккит</a:t>
            </a:r>
            <a:endParaRPr lang="ru-RU" sz="2000" dirty="0"/>
          </a:p>
          <a:p>
            <a:pPr lvl="0" algn="just">
              <a:defRPr/>
            </a:pPr>
            <a:endParaRPr lang="ru-RU" sz="20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735168"/>
              </p:ext>
            </p:extLst>
          </p:nvPr>
        </p:nvGraphicFramePr>
        <p:xfrm>
          <a:off x="3975653" y="2151752"/>
          <a:ext cx="7822094" cy="16406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20316">
                  <a:extLst>
                    <a:ext uri="{9D8B030D-6E8A-4147-A177-3AD203B41FA5}">
                      <a16:colId xmlns:a16="http://schemas.microsoft.com/office/drawing/2014/main" val="171923708"/>
                    </a:ext>
                  </a:extLst>
                </a:gridCol>
                <a:gridCol w="593374">
                  <a:extLst>
                    <a:ext uri="{9D8B030D-6E8A-4147-A177-3AD203B41FA5}">
                      <a16:colId xmlns:a16="http://schemas.microsoft.com/office/drawing/2014/main" val="70712653"/>
                    </a:ext>
                  </a:extLst>
                </a:gridCol>
                <a:gridCol w="861487">
                  <a:extLst>
                    <a:ext uri="{9D8B030D-6E8A-4147-A177-3AD203B41FA5}">
                      <a16:colId xmlns:a16="http://schemas.microsoft.com/office/drawing/2014/main" val="592177041"/>
                    </a:ext>
                  </a:extLst>
                </a:gridCol>
                <a:gridCol w="726576">
                  <a:extLst>
                    <a:ext uri="{9D8B030D-6E8A-4147-A177-3AD203B41FA5}">
                      <a16:colId xmlns:a16="http://schemas.microsoft.com/office/drawing/2014/main" val="862298502"/>
                    </a:ext>
                  </a:extLst>
                </a:gridCol>
                <a:gridCol w="665051">
                  <a:extLst>
                    <a:ext uri="{9D8B030D-6E8A-4147-A177-3AD203B41FA5}">
                      <a16:colId xmlns:a16="http://schemas.microsoft.com/office/drawing/2014/main" val="860397188"/>
                    </a:ext>
                  </a:extLst>
                </a:gridCol>
                <a:gridCol w="795279">
                  <a:extLst>
                    <a:ext uri="{9D8B030D-6E8A-4147-A177-3AD203B41FA5}">
                      <a16:colId xmlns:a16="http://schemas.microsoft.com/office/drawing/2014/main" val="1160582926"/>
                    </a:ext>
                  </a:extLst>
                </a:gridCol>
                <a:gridCol w="824732">
                  <a:extLst>
                    <a:ext uri="{9D8B030D-6E8A-4147-A177-3AD203B41FA5}">
                      <a16:colId xmlns:a16="http://schemas.microsoft.com/office/drawing/2014/main" val="3715886162"/>
                    </a:ext>
                  </a:extLst>
                </a:gridCol>
                <a:gridCol w="810007">
                  <a:extLst>
                    <a:ext uri="{9D8B030D-6E8A-4147-A177-3AD203B41FA5}">
                      <a16:colId xmlns:a16="http://schemas.microsoft.com/office/drawing/2014/main" val="764000295"/>
                    </a:ext>
                  </a:extLst>
                </a:gridCol>
                <a:gridCol w="810007">
                  <a:extLst>
                    <a:ext uri="{9D8B030D-6E8A-4147-A177-3AD203B41FA5}">
                      <a16:colId xmlns:a16="http://schemas.microsoft.com/office/drawing/2014/main" val="724175254"/>
                    </a:ext>
                  </a:extLst>
                </a:gridCol>
                <a:gridCol w="615265">
                  <a:extLst>
                    <a:ext uri="{9D8B030D-6E8A-4147-A177-3AD203B41FA5}">
                      <a16:colId xmlns:a16="http://schemas.microsoft.com/office/drawing/2014/main" val="2425703328"/>
                    </a:ext>
                  </a:extLst>
                </a:gridCol>
              </a:tblGrid>
              <a:tr h="360000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рабдофаноподобная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фаза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типа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2361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CaO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</a:t>
                      </a:r>
                      <a:r>
                        <a:rPr lang="ru-RU" sz="1800" b="0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dirty="0" smtClean="0"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Nd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Gd</a:t>
                      </a:r>
                      <a:r>
                        <a:rPr lang="ru-RU" sz="1800" b="0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</a:t>
                      </a:r>
                      <a:r>
                        <a:rPr lang="ru-RU" sz="1800" b="1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5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среднее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2.77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D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13.07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22.63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2.56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7.73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0.30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25.99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&lt;0.3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DB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438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минимум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7.90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14.18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&lt;0.3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&lt;0.3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&lt;0.3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&lt;0.3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18.95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&lt;0.3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548770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максимум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8.71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16.97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34.56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5.44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10.65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6.80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&lt;0.3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868401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0" y="1218816"/>
            <a:ext cx="12340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(</a:t>
            </a:r>
            <a:r>
              <a:rPr lang="en-US" sz="2400" b="1" dirty="0">
                <a:latin typeface="Georgia" panose="02040502050405020303" pitchFamily="18" charset="0"/>
                <a:ea typeface="Times New Roman" panose="02020603050405020304" pitchFamily="18" charset="0"/>
              </a:rPr>
              <a:t>Ce</a:t>
            </a:r>
            <a:r>
              <a:rPr lang="ru-RU" sz="24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0.26-0.56</a:t>
            </a:r>
            <a:r>
              <a:rPr lang="en-US" sz="2400" b="1" dirty="0">
                <a:latin typeface="Georgia" panose="02040502050405020303" pitchFamily="18" charset="0"/>
                <a:ea typeface="Times New Roman" panose="02020603050405020304" pitchFamily="18" charset="0"/>
              </a:rPr>
              <a:t>La</a:t>
            </a:r>
            <a:r>
              <a:rPr lang="ru-RU" sz="2400" b="1" baseline="-25000" dirty="0">
                <a:latin typeface="Georgia" panose="02040502050405020303" pitchFamily="18" charset="0"/>
                <a:ea typeface="Times New Roman" panose="02020603050405020304" pitchFamily="18" charset="0"/>
              </a:rPr>
              <a:t>0.12-0.23</a:t>
            </a:r>
            <a:r>
              <a:rPr lang="ru-RU" sz="24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Са</a:t>
            </a:r>
            <a:r>
              <a:rPr lang="ru-RU" sz="24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0.02-0.47</a:t>
            </a:r>
            <a:r>
              <a:rPr lang="en-US" sz="2400" b="1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Nd</a:t>
            </a:r>
            <a:r>
              <a:rPr lang="ru-RU" sz="24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0.00-0.16</a:t>
            </a:r>
            <a:r>
              <a:rPr lang="en-US" sz="2400" b="1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Pr</a:t>
            </a:r>
            <a:r>
              <a:rPr lang="ru-RU" sz="24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0.00-0.</a:t>
            </a:r>
            <a:r>
              <a:rPr lang="en-US" sz="24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05</a:t>
            </a:r>
            <a:r>
              <a:rPr lang="ru-RU" sz="24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Sm</a:t>
            </a:r>
            <a:r>
              <a:rPr lang="ru-RU" sz="24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0.00-0.02</a:t>
            </a:r>
            <a:r>
              <a:rPr lang="en-US" sz="2400" b="1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Gd</a:t>
            </a:r>
            <a:r>
              <a:rPr lang="ru-RU" sz="24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0.00-0.02</a:t>
            </a:r>
            <a:r>
              <a:rPr lang="ru-RU" sz="24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)</a:t>
            </a:r>
            <a:r>
              <a:rPr lang="en-US" sz="24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PO</a:t>
            </a:r>
            <a:r>
              <a:rPr lang="ru-RU" sz="2400" b="1" baseline="-25000" dirty="0">
                <a:latin typeface="Georgia" panose="02040502050405020303" pitchFamily="18" charset="0"/>
                <a:ea typeface="Times New Roman" panose="02020603050405020304" pitchFamily="18" charset="0"/>
              </a:rPr>
              <a:t>4</a:t>
            </a:r>
            <a:r>
              <a:rPr lang="ru-RU" sz="2400" b="1" dirty="0">
                <a:latin typeface="Georgia" panose="02040502050405020303" pitchFamily="18" charset="0"/>
                <a:ea typeface="Times New Roman" panose="02020603050405020304" pitchFamily="18" charset="0"/>
              </a:rPr>
              <a:t>∙nH</a:t>
            </a:r>
            <a:r>
              <a:rPr lang="ru-RU" sz="2400" b="1" baseline="-25000" dirty="0">
                <a:latin typeface="Georgia" panose="02040502050405020303" pitchFamily="18" charset="0"/>
                <a:ea typeface="Times New Roman" panose="02020603050405020304" pitchFamily="18" charset="0"/>
              </a:rPr>
              <a:t>2</a:t>
            </a:r>
            <a:r>
              <a:rPr lang="ru-RU" sz="2400" b="1" dirty="0">
                <a:latin typeface="Georgia" panose="02040502050405020303" pitchFamily="18" charset="0"/>
                <a:ea typeface="Times New Roman" panose="02020603050405020304" pitchFamily="18" charset="0"/>
              </a:rPr>
              <a:t>O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8423934" y="3920221"/>
            <a:ext cx="385115" cy="745958"/>
          </a:xfrm>
          <a:prstGeom prst="downArrow">
            <a:avLst/>
          </a:prstGeom>
          <a:solidFill>
            <a:srgbClr val="FADB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545534" y="2193219"/>
            <a:ext cx="3171369" cy="3155142"/>
            <a:chOff x="3335483" y="1747773"/>
            <a:chExt cx="3171369" cy="315514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0" r="33618" b="76512"/>
            <a:stretch/>
          </p:blipFill>
          <p:spPr>
            <a:xfrm>
              <a:off x="3335483" y="1747773"/>
              <a:ext cx="3171369" cy="3155142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5822902" y="1793521"/>
              <a:ext cx="589930" cy="225595"/>
            </a:xfrm>
            <a:prstGeom prst="rect">
              <a:avLst/>
            </a:prstGeom>
            <a:solidFill>
              <a:srgbClr val="757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353000" y="1757425"/>
              <a:ext cx="328661" cy="334833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5339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242" y="103460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REE: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основные месторождения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11537882" y="-158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3/4</a:t>
            </a: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88175" y="848365"/>
            <a:ext cx="8538380" cy="5842435"/>
            <a:chOff x="198114" y="788180"/>
            <a:chExt cx="8538380" cy="5842435"/>
          </a:xfrm>
        </p:grpSpPr>
        <p:pic>
          <p:nvPicPr>
            <p:cNvPr id="5" name="Picture 2" descr="Locations of Deposit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14" y="788180"/>
              <a:ext cx="8538380" cy="5842435"/>
            </a:xfrm>
            <a:prstGeom prst="rect">
              <a:avLst/>
            </a:prstGeom>
            <a:noFill/>
            <a:ln w="57150" cmpd="thickThin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709373" y="1618505"/>
              <a:ext cx="844366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err="1" smtClean="0"/>
                <a:t>Томтор</a:t>
              </a:r>
              <a:endParaRPr lang="ru-RU" sz="2000" b="1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869288" y="2193123"/>
              <a:ext cx="272081" cy="235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32644" y="1156142"/>
              <a:ext cx="104868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Ловозеро</a:t>
              </a:r>
              <a:endParaRPr lang="ru-RU" sz="2000" b="1" dirty="0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839672" y="1794015"/>
            <a:ext cx="168967" cy="157888"/>
          </a:xfrm>
          <a:prstGeom prst="rect">
            <a:avLst/>
          </a:prstGeom>
          <a:solidFill>
            <a:srgbClr val="DD2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839672" y="2287364"/>
            <a:ext cx="168967" cy="157888"/>
          </a:xfrm>
          <a:prstGeom prst="rect">
            <a:avLst/>
          </a:prstGeom>
          <a:solidFill>
            <a:srgbClr val="0092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  <p:sp>
        <p:nvSpPr>
          <p:cNvPr id="22" name="16-конечная звезда 21"/>
          <p:cNvSpPr/>
          <p:nvPr/>
        </p:nvSpPr>
        <p:spPr>
          <a:xfrm>
            <a:off x="8839672" y="2780713"/>
            <a:ext cx="168967" cy="145580"/>
          </a:xfrm>
          <a:prstGeom prst="star16">
            <a:avLst/>
          </a:prstGeom>
          <a:solidFill>
            <a:srgbClr val="1712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38053" y="778522"/>
            <a:ext cx="2464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Традиционные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месторождения</a:t>
            </a:r>
            <a:r>
              <a:rPr lang="en-US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REE</a:t>
            </a:r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58944" y="1683590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Карбонатиты</a:t>
            </a:r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39%</a:t>
            </a:r>
            <a:endParaRPr lang="ru-RU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58944" y="2163347"/>
            <a:ext cx="335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Щелочные комплексы – 20%</a:t>
            </a:r>
            <a:endParaRPr lang="ru-RU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58944" y="265503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Россыпи – 19 %</a:t>
            </a:r>
            <a:endParaRPr lang="ru-RU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38053" y="5102844"/>
            <a:ext cx="2464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Нетрадиционные</a:t>
            </a:r>
          </a:p>
          <a:p>
            <a:pPr algn="ctr"/>
            <a:r>
              <a:rPr lang="ru-RU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есторождения</a:t>
            </a:r>
            <a:r>
              <a:rPr lang="en-US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REE</a:t>
            </a:r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829116" y="5882577"/>
            <a:ext cx="168967" cy="157888"/>
          </a:xfrm>
          <a:prstGeom prst="rect">
            <a:avLst/>
          </a:prstGeom>
          <a:solidFill>
            <a:srgbClr val="B8B2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48388" y="5873862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Коры выветривания – 1%</a:t>
            </a:r>
            <a:endParaRPr lang="ru-RU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827450" y="6156963"/>
            <a:ext cx="168967" cy="157888"/>
          </a:xfrm>
          <a:prstGeom prst="rect">
            <a:avLst/>
          </a:prstGeom>
          <a:solidFill>
            <a:srgbClr val="FFFCC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0461" y="115660"/>
            <a:ext cx="97561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Аутигенные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фосфаты </a:t>
            </a:r>
            <a:r>
              <a:rPr lang="ru-RU" sz="22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рабдофанового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типа (</a:t>
            </a:r>
            <a:r>
              <a:rPr lang="en-US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LREE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(PO</a:t>
            </a:r>
            <a:r>
              <a:rPr lang="ru-RU" sz="2200" b="1" baseline="-25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)∙nH</a:t>
            </a:r>
            <a:r>
              <a:rPr lang="ru-RU" sz="2200" b="1" baseline="-25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O): </a:t>
            </a:r>
            <a:endParaRPr lang="en-US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тип </a:t>
            </a:r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endParaRPr lang="ru-RU" sz="22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31"/>
          <p:cNvSpPr txBox="1">
            <a:spLocks noChangeArrowheads="1"/>
          </p:cNvSpPr>
          <p:nvPr/>
        </p:nvSpPr>
        <p:spPr bwMode="auto">
          <a:xfrm>
            <a:off x="11411341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26283" y="5558589"/>
            <a:ext cx="3672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Georgia" panose="02040502050405020303" pitchFamily="18" charset="0"/>
                <a:ea typeface="Calibri" panose="020F0502020204030204" pitchFamily="34" charset="0"/>
              </a:rPr>
              <a:t>Выполнение </a:t>
            </a:r>
            <a:r>
              <a:rPr lang="ru-RU" b="1" dirty="0" err="1">
                <a:latin typeface="Georgia" panose="02040502050405020303" pitchFamily="18" charset="0"/>
                <a:ea typeface="Calibri" panose="020F0502020204030204" pitchFamily="34" charset="0"/>
              </a:rPr>
              <a:t>аутигенными</a:t>
            </a:r>
            <a:r>
              <a:rPr lang="ru-RU" b="1" dirty="0">
                <a:latin typeface="Georgia" panose="02040502050405020303" pitchFamily="18" charset="0"/>
                <a:ea typeface="Calibri" panose="020F0502020204030204" pitchFamily="34" charset="0"/>
              </a:rPr>
              <a:t> фосфатами трещин во внутренних частях оолита</a:t>
            </a:r>
            <a:endParaRPr lang="ru-RU" b="1" dirty="0">
              <a:latin typeface="Georgia" panose="02040502050405020303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53856" y="1087969"/>
            <a:ext cx="9653151" cy="4470621"/>
            <a:chOff x="1153856" y="1087969"/>
            <a:chExt cx="9653151" cy="447062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30" r="-885"/>
            <a:stretch/>
          </p:blipFill>
          <p:spPr>
            <a:xfrm>
              <a:off x="1153856" y="1087969"/>
              <a:ext cx="9653151" cy="4470621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6004494" y="1124065"/>
              <a:ext cx="348179" cy="355819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189949" y="1136095"/>
              <a:ext cx="360211" cy="343789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1830476" y="5558589"/>
            <a:ext cx="3594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eorgia" panose="02040502050405020303" pitchFamily="18" charset="0"/>
                <a:ea typeface="Calibri" panose="020F0502020204030204" pitchFamily="34" charset="0"/>
              </a:rPr>
              <a:t>Инкрустация </a:t>
            </a:r>
            <a:r>
              <a:rPr lang="ru-RU" b="1" dirty="0" err="1" smtClean="0">
                <a:latin typeface="Georgia" panose="02040502050405020303" pitchFamily="18" charset="0"/>
                <a:ea typeface="Calibri" panose="020F0502020204030204" pitchFamily="34" charset="0"/>
              </a:rPr>
              <a:t>аутигенными</a:t>
            </a:r>
            <a:r>
              <a:rPr lang="ru-RU" b="1" dirty="0" smtClean="0"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latin typeface="Georgia" panose="02040502050405020303" pitchFamily="18" charset="0"/>
                <a:ea typeface="Calibri" panose="020F0502020204030204" pitchFamily="34" charset="0"/>
              </a:rPr>
              <a:t>фосфатами </a:t>
            </a:r>
            <a:r>
              <a:rPr lang="ru-RU" b="1" dirty="0" smtClean="0">
                <a:latin typeface="Georgia" panose="02040502050405020303" pitchFamily="18" charset="0"/>
                <a:ea typeface="Calibri" panose="020F0502020204030204" pitchFamily="34" charset="0"/>
              </a:rPr>
              <a:t>поверхности оолита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0460" y="115660"/>
            <a:ext cx="97561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Аутигенные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фосфаты </a:t>
            </a:r>
            <a:r>
              <a:rPr lang="ru-RU" sz="22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рабдофанового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типа (</a:t>
            </a:r>
            <a:r>
              <a:rPr lang="en-US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LREE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(PO</a:t>
            </a:r>
            <a:r>
              <a:rPr lang="ru-RU" sz="2200" b="1" baseline="-25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)∙nH</a:t>
            </a:r>
            <a:r>
              <a:rPr lang="ru-RU" sz="2200" b="1" baseline="-25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O): </a:t>
            </a:r>
            <a:endParaRPr lang="en-US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тип </a:t>
            </a:r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endParaRPr lang="ru-RU" sz="22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31"/>
          <p:cNvSpPr txBox="1">
            <a:spLocks noChangeArrowheads="1"/>
          </p:cNvSpPr>
          <p:nvPr/>
        </p:nvSpPr>
        <p:spPr bwMode="auto">
          <a:xfrm>
            <a:off x="11411341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42/47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0980" y="5377023"/>
            <a:ext cx="5548153" cy="1200329"/>
          </a:xfrm>
          <a:prstGeom prst="rect">
            <a:avLst/>
          </a:prstGeom>
          <a:solidFill>
            <a:srgbClr val="FADBD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размер до </a:t>
            </a:r>
            <a:r>
              <a:rPr lang="ru-RU" b="1" dirty="0">
                <a:latin typeface="Georgia" panose="02040502050405020303" pitchFamily="18" charset="0"/>
              </a:rPr>
              <a:t>2 </a:t>
            </a:r>
            <a:r>
              <a:rPr lang="ru-RU" b="1" dirty="0" smtClean="0">
                <a:latin typeface="Georgia" panose="02040502050405020303" pitchFamily="18" charset="0"/>
              </a:rPr>
              <a:t>мкм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веретенообразная</a:t>
            </a:r>
            <a:r>
              <a:rPr lang="en-US" b="1" dirty="0" smtClean="0">
                <a:latin typeface="Georgia" panose="02040502050405020303" pitchFamily="18" charset="0"/>
              </a:rPr>
              <a:t>/</a:t>
            </a:r>
            <a:r>
              <a:rPr lang="ru-RU" b="1" dirty="0" smtClean="0">
                <a:latin typeface="Georgia" panose="02040502050405020303" pitchFamily="18" charset="0"/>
              </a:rPr>
              <a:t>округлая форма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наличие </a:t>
            </a:r>
            <a:r>
              <a:rPr lang="en-US" b="1" dirty="0" smtClean="0">
                <a:latin typeface="Georgia" panose="02040502050405020303" pitchFamily="18" charset="0"/>
              </a:rPr>
              <a:t>S</a:t>
            </a:r>
            <a:r>
              <a:rPr lang="ru-RU" b="1" dirty="0" smtClean="0">
                <a:latin typeface="Georgia" panose="02040502050405020303" pitchFamily="18" charset="0"/>
              </a:rPr>
              <a:t> и высокие концентрации </a:t>
            </a:r>
            <a:r>
              <a:rPr lang="en-US" b="1" dirty="0" smtClean="0">
                <a:latin typeface="Georgia" panose="02040502050405020303" pitchFamily="18" charset="0"/>
              </a:rPr>
              <a:t>Ca</a:t>
            </a:r>
            <a:endParaRPr lang="ru-RU" b="1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спорадическое присутствие </a:t>
            </a:r>
            <a:r>
              <a:rPr lang="en-US" b="1" dirty="0" smtClean="0">
                <a:latin typeface="Georgia" panose="02040502050405020303" pitchFamily="18" charset="0"/>
              </a:rPr>
              <a:t>Y</a:t>
            </a:r>
            <a:endParaRPr lang="ru-RU" b="1" dirty="0">
              <a:latin typeface="Georgia" panose="02040502050405020303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26405" y="1934688"/>
            <a:ext cx="3212188" cy="3176793"/>
            <a:chOff x="3324382" y="1789456"/>
            <a:chExt cx="2628000" cy="2629522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5" t="23668" r="33667" b="52500"/>
            <a:stretch/>
          </p:blipFill>
          <p:spPr>
            <a:xfrm>
              <a:off x="3324382" y="1789456"/>
              <a:ext cx="2628000" cy="2629522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5290176" y="1839341"/>
              <a:ext cx="607521" cy="333059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361084" y="1812655"/>
              <a:ext cx="607521" cy="333059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484973" y="1209839"/>
            <a:ext cx="11087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(Ce</a:t>
            </a:r>
            <a:r>
              <a:rPr lang="ru-RU" sz="20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0.23-0.42</a:t>
            </a:r>
            <a:r>
              <a:rPr lang="ru-RU" sz="20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Са</a:t>
            </a:r>
            <a:r>
              <a:rPr lang="ru-RU" sz="20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0.22-0.4</a:t>
            </a:r>
            <a:r>
              <a:rPr lang="en-US" sz="20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</a:t>
            </a:r>
            <a:r>
              <a:rPr lang="en-US" sz="20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La</a:t>
            </a:r>
            <a:r>
              <a:rPr lang="ru-RU" sz="2000" b="1" baseline="-25000" dirty="0">
                <a:latin typeface="Georgia" panose="02040502050405020303" pitchFamily="18" charset="0"/>
                <a:ea typeface="Times New Roman" panose="02020603050405020304" pitchFamily="18" charset="0"/>
              </a:rPr>
              <a:t>0.09-0.20</a:t>
            </a:r>
            <a:r>
              <a:rPr lang="en-US" sz="2000" b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Nd</a:t>
            </a:r>
            <a:r>
              <a:rPr lang="ru-RU" sz="2000" b="1" baseline="-25000" dirty="0">
                <a:latin typeface="Georgia" panose="02040502050405020303" pitchFamily="18" charset="0"/>
                <a:ea typeface="Times New Roman" panose="02020603050405020304" pitchFamily="18" charset="0"/>
              </a:rPr>
              <a:t>0.10-0.15</a:t>
            </a:r>
            <a:r>
              <a:rPr lang="en-US" sz="2000" b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Pr</a:t>
            </a:r>
            <a:r>
              <a:rPr lang="ru-RU" sz="2000" b="1" baseline="-25000" dirty="0">
                <a:latin typeface="Georgia" panose="02040502050405020303" pitchFamily="18" charset="0"/>
                <a:ea typeface="Times New Roman" panose="02020603050405020304" pitchFamily="18" charset="0"/>
              </a:rPr>
              <a:t>0.03-0.05</a:t>
            </a:r>
            <a:r>
              <a:rPr lang="en-US" sz="2000" b="1" dirty="0">
                <a:latin typeface="Georgia" panose="02040502050405020303" pitchFamily="18" charset="0"/>
                <a:ea typeface="Times New Roman" panose="02020603050405020304" pitchFamily="18" charset="0"/>
              </a:rPr>
              <a:t>Y</a:t>
            </a:r>
            <a:r>
              <a:rPr lang="ru-RU" sz="2000" b="1" baseline="-25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0.00-0.04</a:t>
            </a:r>
            <a:r>
              <a:rPr lang="ru-RU" sz="20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)(</a:t>
            </a:r>
            <a:r>
              <a:rPr lang="en-US" sz="2000" b="1" dirty="0">
                <a:latin typeface="Georgia" panose="02040502050405020303" pitchFamily="18" charset="0"/>
                <a:ea typeface="Times New Roman" panose="02020603050405020304" pitchFamily="18" charset="0"/>
              </a:rPr>
              <a:t>P</a:t>
            </a:r>
            <a:r>
              <a:rPr lang="ru-RU" sz="2000" b="1" baseline="-25000" dirty="0">
                <a:latin typeface="Georgia" panose="02040502050405020303" pitchFamily="18" charset="0"/>
                <a:ea typeface="Times New Roman" panose="02020603050405020304" pitchFamily="18" charset="0"/>
              </a:rPr>
              <a:t>0.82-0.98</a:t>
            </a:r>
            <a:r>
              <a:rPr lang="en-US" sz="2000" b="1" dirty="0">
                <a:latin typeface="Georgia" panose="02040502050405020303" pitchFamily="18" charset="0"/>
                <a:ea typeface="Times New Roman" panose="02020603050405020304" pitchFamily="18" charset="0"/>
              </a:rPr>
              <a:t>S</a:t>
            </a:r>
            <a:r>
              <a:rPr lang="ru-RU" sz="2000" b="1" baseline="-25000" dirty="0">
                <a:latin typeface="Georgia" panose="02040502050405020303" pitchFamily="18" charset="0"/>
                <a:ea typeface="Times New Roman" panose="02020603050405020304" pitchFamily="18" charset="0"/>
              </a:rPr>
              <a:t>0.02-0.18</a:t>
            </a:r>
            <a:r>
              <a:rPr lang="ru-RU" sz="2000" b="1" dirty="0">
                <a:latin typeface="Georgia" panose="02040502050405020303" pitchFamily="18" charset="0"/>
                <a:ea typeface="Times New Roman" panose="02020603050405020304" pitchFamily="18" charset="0"/>
              </a:rPr>
              <a:t>)</a:t>
            </a:r>
            <a:r>
              <a:rPr lang="en-US" sz="2000" b="1" dirty="0">
                <a:latin typeface="Georgia" panose="02040502050405020303" pitchFamily="18" charset="0"/>
                <a:ea typeface="Times New Roman" panose="02020603050405020304" pitchFamily="18" charset="0"/>
              </a:rPr>
              <a:t>O</a:t>
            </a:r>
            <a:r>
              <a:rPr lang="ru-RU" sz="2000" b="1" baseline="-25000" dirty="0">
                <a:latin typeface="Georgia" panose="02040502050405020303" pitchFamily="18" charset="0"/>
                <a:ea typeface="Times New Roman" panose="02020603050405020304" pitchFamily="18" charset="0"/>
              </a:rPr>
              <a:t>4</a:t>
            </a:r>
            <a:r>
              <a:rPr lang="ru-RU" sz="2000" b="1" dirty="0">
                <a:latin typeface="Georgia" panose="02040502050405020303" pitchFamily="18" charset="0"/>
                <a:ea typeface="Times New Roman" panose="02020603050405020304" pitchFamily="18" charset="0"/>
              </a:rPr>
              <a:t>)∙nH</a:t>
            </a:r>
            <a:r>
              <a:rPr lang="ru-RU" sz="2000" b="1" baseline="-25000" dirty="0">
                <a:latin typeface="Georgia" panose="02040502050405020303" pitchFamily="18" charset="0"/>
                <a:ea typeface="Times New Roman" panose="02020603050405020304" pitchFamily="18" charset="0"/>
              </a:rPr>
              <a:t>2</a:t>
            </a:r>
            <a:r>
              <a:rPr lang="ru-RU" sz="2000" b="1" dirty="0">
                <a:latin typeface="Georgia" panose="02040502050405020303" pitchFamily="18" charset="0"/>
                <a:ea typeface="Times New Roman" panose="02020603050405020304" pitchFamily="18" charset="0"/>
              </a:rPr>
              <a:t>O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677433"/>
              </p:ext>
            </p:extLst>
          </p:nvPr>
        </p:nvGraphicFramePr>
        <p:xfrm>
          <a:off x="3924730" y="2091152"/>
          <a:ext cx="7788619" cy="15858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13423">
                  <a:extLst>
                    <a:ext uri="{9D8B030D-6E8A-4147-A177-3AD203B41FA5}">
                      <a16:colId xmlns:a16="http://schemas.microsoft.com/office/drawing/2014/main" val="171923708"/>
                    </a:ext>
                  </a:extLst>
                </a:gridCol>
                <a:gridCol w="589726">
                  <a:extLst>
                    <a:ext uri="{9D8B030D-6E8A-4147-A177-3AD203B41FA5}">
                      <a16:colId xmlns:a16="http://schemas.microsoft.com/office/drawing/2014/main" val="70712653"/>
                    </a:ext>
                  </a:extLst>
                </a:gridCol>
                <a:gridCol w="856187">
                  <a:extLst>
                    <a:ext uri="{9D8B030D-6E8A-4147-A177-3AD203B41FA5}">
                      <a16:colId xmlns:a16="http://schemas.microsoft.com/office/drawing/2014/main" val="592177041"/>
                    </a:ext>
                  </a:extLst>
                </a:gridCol>
                <a:gridCol w="722106">
                  <a:extLst>
                    <a:ext uri="{9D8B030D-6E8A-4147-A177-3AD203B41FA5}">
                      <a16:colId xmlns:a16="http://schemas.microsoft.com/office/drawing/2014/main" val="862298502"/>
                    </a:ext>
                  </a:extLst>
                </a:gridCol>
                <a:gridCol w="660960">
                  <a:extLst>
                    <a:ext uri="{9D8B030D-6E8A-4147-A177-3AD203B41FA5}">
                      <a16:colId xmlns:a16="http://schemas.microsoft.com/office/drawing/2014/main" val="860397188"/>
                    </a:ext>
                  </a:extLst>
                </a:gridCol>
                <a:gridCol w="790389">
                  <a:extLst>
                    <a:ext uri="{9D8B030D-6E8A-4147-A177-3AD203B41FA5}">
                      <a16:colId xmlns:a16="http://schemas.microsoft.com/office/drawing/2014/main" val="1160582926"/>
                    </a:ext>
                  </a:extLst>
                </a:gridCol>
                <a:gridCol w="819661">
                  <a:extLst>
                    <a:ext uri="{9D8B030D-6E8A-4147-A177-3AD203B41FA5}">
                      <a16:colId xmlns:a16="http://schemas.microsoft.com/office/drawing/2014/main" val="3715886162"/>
                    </a:ext>
                  </a:extLst>
                </a:gridCol>
                <a:gridCol w="819661">
                  <a:extLst>
                    <a:ext uri="{9D8B030D-6E8A-4147-A177-3AD203B41FA5}">
                      <a16:colId xmlns:a16="http://schemas.microsoft.com/office/drawing/2014/main" val="3524548257"/>
                    </a:ext>
                  </a:extLst>
                </a:gridCol>
                <a:gridCol w="805025">
                  <a:extLst>
                    <a:ext uri="{9D8B030D-6E8A-4147-A177-3AD203B41FA5}">
                      <a16:colId xmlns:a16="http://schemas.microsoft.com/office/drawing/2014/main" val="724175254"/>
                    </a:ext>
                  </a:extLst>
                </a:gridCol>
                <a:gridCol w="611481">
                  <a:extLst>
                    <a:ext uri="{9D8B030D-6E8A-4147-A177-3AD203B41FA5}">
                      <a16:colId xmlns:a16="http://schemas.microsoft.com/office/drawing/2014/main" val="2425703328"/>
                    </a:ext>
                  </a:extLst>
                </a:gridCol>
              </a:tblGrid>
              <a:tr h="360000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рабдофаноподобная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фаза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II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типа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236116"/>
                  </a:ext>
                </a:extLst>
              </a:tr>
              <a:tr h="262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CaO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</a:t>
                      </a:r>
                      <a:r>
                        <a:rPr lang="ru-RU" sz="1800" b="0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dirty="0" smtClean="0"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Nd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  <a:r>
                        <a:rPr lang="en-US" sz="1800" b="1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en-US" sz="1800" b="1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ru-RU" sz="1800" b="0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</a:t>
                      </a:r>
                      <a:r>
                        <a:rPr lang="ru-RU" sz="1800" b="1" baseline="-25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5094"/>
                  </a:ext>
                </a:extLst>
              </a:tr>
              <a:tr h="2628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среднее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6.36</a:t>
                      </a:r>
                    </a:p>
                  </a:txBody>
                  <a:tcPr marL="17780" marR="17780" marT="17780" marB="1778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D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7.04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12.34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6.56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D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19.04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1.90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DB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438422"/>
                  </a:ext>
                </a:extLst>
              </a:tr>
              <a:tr h="262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минимум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4.34</a:t>
                      </a:r>
                      <a:endParaRPr lang="ru-RU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4.39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9.21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1.31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&lt;0.3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12,76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0.40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548770"/>
                  </a:ext>
                </a:extLst>
              </a:tr>
              <a:tr h="262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максимум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8.17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20.77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9.37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24.61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3.92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868401"/>
                  </a:ext>
                </a:extLst>
              </a:tr>
            </a:tbl>
          </a:graphicData>
        </a:graphic>
      </p:graphicFrame>
      <p:sp>
        <p:nvSpPr>
          <p:cNvPr id="31" name="Стрелка вниз 30"/>
          <p:cNvSpPr/>
          <p:nvPr/>
        </p:nvSpPr>
        <p:spPr>
          <a:xfrm>
            <a:off x="8539794" y="3781031"/>
            <a:ext cx="385115" cy="745958"/>
          </a:xfrm>
          <a:prstGeom prst="downArrow">
            <a:avLst/>
          </a:prstGeom>
          <a:solidFill>
            <a:srgbClr val="FADB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990856" y="4653748"/>
            <a:ext cx="57224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Georgia" panose="02040502050405020303" pitchFamily="18" charset="0"/>
              </a:rPr>
              <a:t>Твердый раствор </a:t>
            </a:r>
          </a:p>
          <a:p>
            <a:pPr algn="ctr"/>
            <a:r>
              <a:rPr lang="ru-RU" sz="2000" b="1" dirty="0" smtClean="0">
                <a:latin typeface="Georgia" panose="02040502050405020303" pitchFamily="18" charset="0"/>
              </a:rPr>
              <a:t>(</a:t>
            </a:r>
            <a:r>
              <a:rPr lang="ru-RU" sz="2000" b="1" dirty="0">
                <a:latin typeface="Georgia" panose="02040502050405020303" pitchFamily="18" charset="0"/>
              </a:rPr>
              <a:t>CePO</a:t>
            </a:r>
            <a:r>
              <a:rPr lang="ru-RU" sz="2000" b="1" baseline="-25000" dirty="0">
                <a:latin typeface="Georgia" panose="02040502050405020303" pitchFamily="18" charset="0"/>
              </a:rPr>
              <a:t>4</a:t>
            </a:r>
            <a:r>
              <a:rPr lang="ru-RU" sz="2000" b="1" dirty="0">
                <a:latin typeface="Georgia" panose="02040502050405020303" pitchFamily="18" charset="0"/>
              </a:rPr>
              <a:t>∙nH</a:t>
            </a:r>
            <a:r>
              <a:rPr lang="ru-RU" sz="2000" b="1" baseline="-25000" dirty="0">
                <a:latin typeface="Georgia" panose="02040502050405020303" pitchFamily="18" charset="0"/>
              </a:rPr>
              <a:t>2</a:t>
            </a:r>
            <a:r>
              <a:rPr lang="ru-RU" sz="2000" b="1" dirty="0">
                <a:latin typeface="Georgia" panose="02040502050405020303" pitchFamily="18" charset="0"/>
              </a:rPr>
              <a:t>O)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latin typeface="Georgia" panose="02040502050405020303" pitchFamily="18" charset="0"/>
              </a:rPr>
              <a:t>- </a:t>
            </a:r>
            <a:r>
              <a:rPr lang="ru-RU" sz="2000" b="1" dirty="0">
                <a:latin typeface="Georgia" panose="02040502050405020303" pitchFamily="18" charset="0"/>
              </a:rPr>
              <a:t>(Ca,U,Fe</a:t>
            </a:r>
            <a:r>
              <a:rPr lang="ru-RU" sz="2000" b="1" baseline="30000" dirty="0">
                <a:latin typeface="Georgia" panose="02040502050405020303" pitchFamily="18" charset="0"/>
              </a:rPr>
              <a:t>3+</a:t>
            </a:r>
            <a:r>
              <a:rPr lang="ru-RU" sz="2000" b="1" dirty="0">
                <a:latin typeface="Georgia" panose="02040502050405020303" pitchFamily="18" charset="0"/>
              </a:rPr>
              <a:t>)(P</a:t>
            </a:r>
            <a:r>
              <a:rPr lang="en-US" sz="2000" b="1" dirty="0">
                <a:latin typeface="Georgia" panose="02040502050405020303" pitchFamily="18" charset="0"/>
              </a:rPr>
              <a:t>,S)</a:t>
            </a:r>
            <a:r>
              <a:rPr lang="ru-RU" sz="2000" b="1" dirty="0">
                <a:latin typeface="Georgia" panose="02040502050405020303" pitchFamily="18" charset="0"/>
              </a:rPr>
              <a:t>O</a:t>
            </a:r>
            <a:r>
              <a:rPr lang="ru-RU" sz="2000" b="1" baseline="-25000" dirty="0">
                <a:latin typeface="Georgia" panose="02040502050405020303" pitchFamily="18" charset="0"/>
              </a:rPr>
              <a:t>4</a:t>
            </a:r>
            <a:r>
              <a:rPr lang="ru-RU" sz="2000" b="1" dirty="0">
                <a:latin typeface="Georgia" panose="02040502050405020303" pitchFamily="18" charset="0"/>
              </a:rPr>
              <a:t>∙2H</a:t>
            </a:r>
            <a:r>
              <a:rPr lang="ru-RU" sz="2000" b="1" baseline="-25000" dirty="0">
                <a:latin typeface="Georgia" panose="02040502050405020303" pitchFamily="18" charset="0"/>
              </a:rPr>
              <a:t>2</a:t>
            </a:r>
            <a:r>
              <a:rPr lang="ru-RU" sz="2000" b="1" dirty="0">
                <a:latin typeface="Georgia" panose="02040502050405020303" pitchFamily="18" charset="0"/>
              </a:rPr>
              <a:t>O)</a:t>
            </a:r>
          </a:p>
          <a:p>
            <a:pPr algn="ctr">
              <a:defRPr/>
            </a:pPr>
            <a:endParaRPr lang="ru-RU" sz="20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2000" b="1" dirty="0" err="1" smtClean="0">
                <a:latin typeface="Georgia" panose="02040502050405020303" pitchFamily="18" charset="0"/>
              </a:rPr>
              <a:t>рабдофан-тристрамит</a:t>
            </a:r>
            <a:endParaRPr lang="en-US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277938" y="322953"/>
            <a:ext cx="11166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ru-RU" sz="20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остав</a:t>
            </a:r>
            <a:r>
              <a:rPr 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аутигенных</a:t>
            </a:r>
            <a:r>
              <a:rPr 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фосфатов </a:t>
            </a:r>
            <a:r>
              <a:rPr lang="en-US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LREE </a:t>
            </a:r>
            <a:r>
              <a:rPr 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из керченских железных руд </a:t>
            </a:r>
          </a:p>
          <a:p>
            <a:pPr lvl="0" algn="ctr">
              <a:defRPr/>
            </a:pPr>
            <a:r>
              <a:rPr 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сравнении с магматогенным монацитом</a:t>
            </a:r>
            <a:endParaRPr lang="ru-RU" sz="20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298231" y="1698770"/>
            <a:ext cx="2899684" cy="4502938"/>
            <a:chOff x="8627332" y="1249407"/>
            <a:chExt cx="2899684" cy="4502938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39" t="9503" b="49432"/>
            <a:stretch/>
          </p:blipFill>
          <p:spPr>
            <a:xfrm>
              <a:off x="8627332" y="3247032"/>
              <a:ext cx="2899684" cy="2505313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46" t="8812" r="22348" b="57540"/>
            <a:stretch/>
          </p:blipFill>
          <p:spPr>
            <a:xfrm>
              <a:off x="8627332" y="1249407"/>
              <a:ext cx="2846243" cy="1997625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4618053" y="1697818"/>
            <a:ext cx="2919190" cy="4559320"/>
            <a:chOff x="5318554" y="1172010"/>
            <a:chExt cx="2919190" cy="4559320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1" t="57089" r="35876" b="8492"/>
            <a:stretch/>
          </p:blipFill>
          <p:spPr>
            <a:xfrm>
              <a:off x="5318554" y="1172010"/>
              <a:ext cx="2919190" cy="2039889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39" t="51080" b="6705"/>
            <a:stretch/>
          </p:blipFill>
          <p:spPr>
            <a:xfrm>
              <a:off x="5338060" y="3155912"/>
              <a:ext cx="2899684" cy="2575418"/>
            </a:xfrm>
            <a:prstGeom prst="rect">
              <a:avLst/>
            </a:prstGeom>
          </p:spPr>
        </p:pic>
      </p:grpSp>
      <p:sp>
        <p:nvSpPr>
          <p:cNvPr id="31" name="Прямоугольник 30"/>
          <p:cNvSpPr/>
          <p:nvPr/>
        </p:nvSpPr>
        <p:spPr>
          <a:xfrm>
            <a:off x="8186583" y="1178688"/>
            <a:ext cx="3462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(</a:t>
            </a:r>
            <a:r>
              <a:rPr lang="en-US" sz="20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Pr+Nd+Sm</a:t>
            </a:r>
            <a:r>
              <a:rPr lang="ru-RU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+</a:t>
            </a:r>
            <a:r>
              <a:rPr lang="en-US" sz="20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Gd</a:t>
            </a:r>
            <a:r>
              <a:rPr lang="en-US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solidFill>
                  <a:srgbClr val="FE1957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≈</a:t>
            </a:r>
            <a:r>
              <a:rPr lang="en-US" sz="2800" b="1" dirty="0">
                <a:solidFill>
                  <a:srgbClr val="FE1957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E1957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44 %</a:t>
            </a:r>
            <a:endParaRPr lang="ru-RU" sz="2800" b="1" dirty="0">
              <a:solidFill>
                <a:srgbClr val="FE1957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351353" y="1250613"/>
            <a:ext cx="3267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(</a:t>
            </a:r>
            <a:r>
              <a:rPr lang="en-US" sz="20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Pr+Nd+Sm+Gd</a:t>
            </a:r>
            <a:r>
              <a:rPr lang="en-US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) </a:t>
            </a:r>
            <a:r>
              <a:rPr lang="ru-RU" sz="24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≈</a:t>
            </a:r>
            <a:r>
              <a:rPr lang="en-US" sz="2400" b="1" dirty="0" smtClean="0">
                <a:solidFill>
                  <a:srgbClr val="7030A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35</a:t>
            </a:r>
            <a:r>
              <a:rPr lang="en-US" sz="2400" b="1" dirty="0" smtClean="0">
                <a:solidFill>
                  <a:srgbClr val="7030A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%</a:t>
            </a:r>
            <a:endParaRPr lang="ru-RU" sz="2400" b="1" dirty="0">
              <a:solidFill>
                <a:srgbClr val="7030A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3758" y="1309811"/>
            <a:ext cx="3114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(</a:t>
            </a:r>
            <a:r>
              <a:rPr lang="en-US" sz="20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Pr+Nd+Sm+Gd</a:t>
            </a:r>
            <a:r>
              <a:rPr lang="en-US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) </a:t>
            </a:r>
            <a:r>
              <a:rPr lang="en-US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&lt; 20</a:t>
            </a:r>
            <a:r>
              <a:rPr lang="ru-RU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%</a:t>
            </a:r>
            <a:endParaRPr lang="ru-RU" sz="20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462225" y="3817593"/>
            <a:ext cx="3640939" cy="2418967"/>
            <a:chOff x="1255362" y="3483298"/>
            <a:chExt cx="3640939" cy="2418967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" t="64623" r="71387" b="6030"/>
            <a:stretch/>
          </p:blipFill>
          <p:spPr>
            <a:xfrm>
              <a:off x="1352581" y="3510380"/>
              <a:ext cx="3446501" cy="2391885"/>
            </a:xfrm>
            <a:prstGeom prst="rect">
              <a:avLst/>
            </a:prstGeom>
          </p:spPr>
        </p:pic>
        <p:sp>
          <p:nvSpPr>
            <p:cNvPr id="36" name="Прямоугольник 35"/>
            <p:cNvSpPr/>
            <p:nvPr/>
          </p:nvSpPr>
          <p:spPr>
            <a:xfrm>
              <a:off x="1255362" y="4432515"/>
              <a:ext cx="573437" cy="19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449521" y="4432514"/>
              <a:ext cx="1446780" cy="192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4597281" y="3483298"/>
              <a:ext cx="299020" cy="689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8" t="25313" r="27734" b="21813"/>
          <a:stretch/>
        </p:blipFill>
        <p:spPr>
          <a:xfrm>
            <a:off x="929244" y="1842982"/>
            <a:ext cx="2874900" cy="1812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1611948" y="267094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Mnz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042893" y="3373392"/>
            <a:ext cx="17807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Фото: </a:t>
            </a:r>
            <a:r>
              <a:rPr lang="en-US" sz="1200" dirty="0" smtClean="0">
                <a:solidFill>
                  <a:schemeClr val="bg1"/>
                </a:solidFill>
              </a:rPr>
              <a:t>Stephan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Wolfsried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11415470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r="66954" b="76512"/>
          <a:stretch/>
        </p:blipFill>
        <p:spPr>
          <a:xfrm>
            <a:off x="8298231" y="1793710"/>
            <a:ext cx="2768087" cy="1848107"/>
          </a:xfrm>
          <a:prstGeom prst="rect">
            <a:avLst/>
          </a:prstGeom>
        </p:spPr>
      </p:pic>
      <p:sp>
        <p:nvSpPr>
          <p:cNvPr id="44" name="Круговая 43"/>
          <p:cNvSpPr/>
          <p:nvPr/>
        </p:nvSpPr>
        <p:spPr>
          <a:xfrm rot="19434157">
            <a:off x="5157775" y="4057946"/>
            <a:ext cx="1436419" cy="1464820"/>
          </a:xfrm>
          <a:prstGeom prst="pie">
            <a:avLst>
              <a:gd name="adj1" fmla="val 21242188"/>
              <a:gd name="adj2" fmla="val 4202838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Круговая 44"/>
          <p:cNvSpPr/>
          <p:nvPr/>
        </p:nvSpPr>
        <p:spPr>
          <a:xfrm rot="19434157">
            <a:off x="5191424" y="4100538"/>
            <a:ext cx="1389069" cy="1315187"/>
          </a:xfrm>
          <a:prstGeom prst="pie">
            <a:avLst>
              <a:gd name="adj1" fmla="val 19592354"/>
              <a:gd name="adj2" fmla="val 21363597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Круговая 45"/>
          <p:cNvSpPr/>
          <p:nvPr/>
        </p:nvSpPr>
        <p:spPr>
          <a:xfrm rot="19434157">
            <a:off x="5176993" y="4089644"/>
            <a:ext cx="1424219" cy="1431937"/>
          </a:xfrm>
          <a:prstGeom prst="pie">
            <a:avLst>
              <a:gd name="adj1" fmla="val 4156369"/>
              <a:gd name="adj2" fmla="val 5415219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Круговая 46"/>
          <p:cNvSpPr/>
          <p:nvPr/>
        </p:nvSpPr>
        <p:spPr>
          <a:xfrm rot="19434157">
            <a:off x="5185483" y="4188714"/>
            <a:ext cx="1424219" cy="1328457"/>
          </a:xfrm>
          <a:prstGeom prst="pie">
            <a:avLst>
              <a:gd name="adj1" fmla="val 5381726"/>
              <a:gd name="adj2" fmla="val 6681838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Круговая 47"/>
          <p:cNvSpPr/>
          <p:nvPr/>
        </p:nvSpPr>
        <p:spPr>
          <a:xfrm rot="19434157">
            <a:off x="8826825" y="4052427"/>
            <a:ext cx="1489106" cy="1459013"/>
          </a:xfrm>
          <a:prstGeom prst="pie">
            <a:avLst>
              <a:gd name="adj1" fmla="val 4156369"/>
              <a:gd name="adj2" fmla="val 5327093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Круговая 48"/>
          <p:cNvSpPr/>
          <p:nvPr/>
        </p:nvSpPr>
        <p:spPr>
          <a:xfrm rot="19434157">
            <a:off x="8908728" y="4208343"/>
            <a:ext cx="1424219" cy="1283221"/>
          </a:xfrm>
          <a:prstGeom prst="pie">
            <a:avLst>
              <a:gd name="adj1" fmla="val 5440139"/>
              <a:gd name="adj2" fmla="val 6917735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Круговая 49"/>
          <p:cNvSpPr/>
          <p:nvPr/>
        </p:nvSpPr>
        <p:spPr>
          <a:xfrm rot="19434157">
            <a:off x="8845121" y="4009189"/>
            <a:ext cx="1460193" cy="1485624"/>
          </a:xfrm>
          <a:prstGeom prst="pie">
            <a:avLst>
              <a:gd name="adj1" fmla="val 21357375"/>
              <a:gd name="adj2" fmla="val 4271973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Круговая 50"/>
          <p:cNvSpPr/>
          <p:nvPr/>
        </p:nvSpPr>
        <p:spPr>
          <a:xfrm rot="19434157">
            <a:off x="8911790" y="4030010"/>
            <a:ext cx="1374553" cy="1374308"/>
          </a:xfrm>
          <a:prstGeom prst="pie">
            <a:avLst>
              <a:gd name="adj1" fmla="val 19121684"/>
              <a:gd name="adj2" fmla="val 21508425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6596" y="56476"/>
            <a:ext cx="92797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Диагностические особенности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состава</a:t>
            </a:r>
            <a:endParaRPr lang="ru-RU" sz="22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2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аутигенных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фосфатов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 </a:t>
            </a:r>
            <a:endParaRPr lang="en-US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31"/>
          <p:cNvSpPr txBox="1">
            <a:spLocks noChangeArrowheads="1"/>
          </p:cNvSpPr>
          <p:nvPr/>
        </p:nvSpPr>
        <p:spPr bwMode="auto">
          <a:xfrm>
            <a:off x="11427510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34283" y="1211784"/>
            <a:ext cx="2711110" cy="923330"/>
          </a:xfrm>
          <a:prstGeom prst="rect">
            <a:avLst/>
          </a:prstGeom>
          <a:solidFill>
            <a:srgbClr val="FADBD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Georgia" panose="02040502050405020303" pitchFamily="18" charset="0"/>
              </a:rPr>
              <a:t>н</a:t>
            </a:r>
            <a:r>
              <a:rPr lang="ru-RU" b="1" dirty="0" smtClean="0">
                <a:latin typeface="Georgia" panose="02040502050405020303" pitchFamily="18" charset="0"/>
              </a:rPr>
              <a:t>аличие </a:t>
            </a:r>
            <a:r>
              <a:rPr lang="en-US" b="1" dirty="0" smtClean="0">
                <a:latin typeface="Georgia" panose="02040502050405020303" pitchFamily="18" charset="0"/>
              </a:rPr>
              <a:t>Ca</a:t>
            </a:r>
            <a:r>
              <a:rPr lang="ru-RU" b="1" dirty="0" smtClean="0">
                <a:latin typeface="Georgia" panose="02040502050405020303" pitchFamily="18" charset="0"/>
              </a:rPr>
              <a:t> </a:t>
            </a:r>
            <a:endParaRPr lang="en-US" b="1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отсутствие </a:t>
            </a:r>
            <a:r>
              <a:rPr lang="ru-RU" b="1" dirty="0" err="1" smtClean="0">
                <a:latin typeface="Georgia" panose="02040502050405020303" pitchFamily="18" charset="0"/>
              </a:rPr>
              <a:t>Th</a:t>
            </a:r>
            <a:r>
              <a:rPr lang="ru-RU" b="1" dirty="0" smtClean="0">
                <a:latin typeface="Georgia" panose="02040502050405020303" pitchFamily="18" charset="0"/>
              </a:rPr>
              <a:t> </a:t>
            </a:r>
            <a:r>
              <a:rPr lang="ru-RU" b="1" dirty="0">
                <a:latin typeface="Georgia" panose="02040502050405020303" pitchFamily="18" charset="0"/>
              </a:rPr>
              <a:t>и </a:t>
            </a:r>
            <a:r>
              <a:rPr lang="en-US" b="1" dirty="0" smtClean="0">
                <a:latin typeface="Georgia" panose="02040502050405020303" pitchFamily="18" charset="0"/>
              </a:rPr>
              <a:t>U</a:t>
            </a:r>
            <a:endParaRPr lang="ru-RU" b="1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обогащение </a:t>
            </a:r>
            <a:r>
              <a:rPr lang="en-US" b="1" dirty="0" err="1" smtClean="0">
                <a:latin typeface="Georgia" panose="02040502050405020303" pitchFamily="18" charset="0"/>
              </a:rPr>
              <a:t>Nd</a:t>
            </a:r>
            <a:endParaRPr lang="ru-RU" b="1" dirty="0">
              <a:latin typeface="Georgia" panose="02040502050405020303" pitchFamily="18" charset="0"/>
            </a:endParaRPr>
          </a:p>
        </p:txBody>
      </p:sp>
      <p:grpSp>
        <p:nvGrpSpPr>
          <p:cNvPr id="101" name="Группа 100"/>
          <p:cNvGrpSpPr/>
          <p:nvPr/>
        </p:nvGrpSpPr>
        <p:grpSpPr>
          <a:xfrm>
            <a:off x="6463343" y="2434006"/>
            <a:ext cx="5589117" cy="4423994"/>
            <a:chOff x="6449609" y="1955273"/>
            <a:chExt cx="5589117" cy="4423994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5" t="962" r="578" b="7486"/>
            <a:stretch/>
          </p:blipFill>
          <p:spPr>
            <a:xfrm>
              <a:off x="6946225" y="2097743"/>
              <a:ext cx="4816705" cy="4281524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6841635" y="2015117"/>
              <a:ext cx="447631" cy="472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67430" r="51105" b="23835"/>
            <a:stretch/>
          </p:blipFill>
          <p:spPr>
            <a:xfrm>
              <a:off x="11292862" y="5268809"/>
              <a:ext cx="666602" cy="621303"/>
            </a:xfrm>
            <a:prstGeom prst="rect">
              <a:avLst/>
            </a:prstGeom>
          </p:spPr>
        </p:pic>
        <p:grpSp>
          <p:nvGrpSpPr>
            <p:cNvPr id="80" name="Группа 79"/>
            <p:cNvGrpSpPr/>
            <p:nvPr/>
          </p:nvGrpSpPr>
          <p:grpSpPr>
            <a:xfrm>
              <a:off x="6449609" y="4988865"/>
              <a:ext cx="1072196" cy="732571"/>
              <a:chOff x="967183" y="5177010"/>
              <a:chExt cx="1072196" cy="732571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67183" y="5325889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202020"/>
                    </a:solidFill>
                  </a:rPr>
                  <a:t>+</a:t>
                </a:r>
                <a:endParaRPr lang="ru-RU" b="1" dirty="0">
                  <a:solidFill>
                    <a:srgbClr val="202020"/>
                  </a:solidFill>
                </a:endParaRPr>
              </a:p>
            </p:txBody>
          </p:sp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" t="64167" r="93776" b="25534"/>
              <a:stretch/>
            </p:blipFill>
            <p:spPr>
              <a:xfrm>
                <a:off x="1186745" y="5177010"/>
                <a:ext cx="852634" cy="732571"/>
              </a:xfrm>
              <a:prstGeom prst="rect">
                <a:avLst/>
              </a:prstGeom>
            </p:spPr>
          </p:pic>
        </p:grpSp>
        <p:sp>
          <p:nvSpPr>
            <p:cNvPr id="84" name="Прямоугольник 83"/>
            <p:cNvSpPr/>
            <p:nvPr/>
          </p:nvSpPr>
          <p:spPr>
            <a:xfrm>
              <a:off x="8993316" y="5721436"/>
              <a:ext cx="843420" cy="65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10596787" y="3256195"/>
              <a:ext cx="614552" cy="7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7127468" y="3372523"/>
              <a:ext cx="881933" cy="957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6676562" y="3748849"/>
              <a:ext cx="881933" cy="957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4" name="Рисунок 9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42" t="797" r="20987" b="93452"/>
            <a:stretch/>
          </p:blipFill>
          <p:spPr>
            <a:xfrm>
              <a:off x="8966837" y="1955273"/>
              <a:ext cx="869899" cy="409050"/>
            </a:xfrm>
            <a:prstGeom prst="rect">
              <a:avLst/>
            </a:prstGeom>
          </p:spPr>
        </p:pic>
        <p:grpSp>
          <p:nvGrpSpPr>
            <p:cNvPr id="97" name="Группа 96"/>
            <p:cNvGrpSpPr/>
            <p:nvPr/>
          </p:nvGrpSpPr>
          <p:grpSpPr>
            <a:xfrm>
              <a:off x="10660028" y="2646001"/>
              <a:ext cx="1378698" cy="1216808"/>
              <a:chOff x="10316577" y="2038709"/>
              <a:chExt cx="1378698" cy="1216808"/>
            </a:xfrm>
          </p:grpSpPr>
          <p:pic>
            <p:nvPicPr>
              <p:cNvPr id="95" name="Рисунок 9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04" t="962" r="35436" b="74255"/>
              <a:stretch/>
            </p:blipFill>
            <p:spPr>
              <a:xfrm>
                <a:off x="10522457" y="2096538"/>
                <a:ext cx="1172818" cy="1158979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10316577" y="2038709"/>
                <a:ext cx="280209" cy="4488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99" name="Прямоугольник 98"/>
            <p:cNvSpPr/>
            <p:nvPr/>
          </p:nvSpPr>
          <p:spPr>
            <a:xfrm>
              <a:off x="7127468" y="2094315"/>
              <a:ext cx="1191584" cy="1158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875754" y="2018184"/>
            <a:ext cx="5545246" cy="4510900"/>
            <a:chOff x="837207" y="1138250"/>
            <a:chExt cx="5545246" cy="45109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" t="962" r="50955" b="7486"/>
            <a:stretch/>
          </p:blipFill>
          <p:spPr>
            <a:xfrm>
              <a:off x="1371534" y="1270381"/>
              <a:ext cx="4724202" cy="4355264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1371532" y="1270381"/>
              <a:ext cx="881933" cy="126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812498" y="1301849"/>
              <a:ext cx="881933" cy="957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812498" y="2038709"/>
              <a:ext cx="881933" cy="957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371531" y="2454791"/>
              <a:ext cx="881933" cy="957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60484" y="2218946"/>
              <a:ext cx="881933" cy="957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19" t="67430" r="51105" b="23835"/>
            <a:stretch/>
          </p:blipFill>
          <p:spPr>
            <a:xfrm>
              <a:off x="5632501" y="4489669"/>
              <a:ext cx="666602" cy="621303"/>
            </a:xfrm>
            <a:prstGeom prst="rect">
              <a:avLst/>
            </a:prstGeom>
          </p:spPr>
        </p:pic>
        <p:sp>
          <p:nvSpPr>
            <p:cNvPr id="62" name="Прямоугольник 61"/>
            <p:cNvSpPr/>
            <p:nvPr/>
          </p:nvSpPr>
          <p:spPr>
            <a:xfrm>
              <a:off x="1313387" y="4297378"/>
              <a:ext cx="657958" cy="222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381683" y="4991319"/>
              <a:ext cx="843420" cy="65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/>
            <p:cNvSpPr/>
            <p:nvPr/>
          </p:nvSpPr>
          <p:spPr>
            <a:xfrm rot="5400000">
              <a:off x="5270254" y="2760918"/>
              <a:ext cx="881933" cy="957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 rot="5400000">
              <a:off x="4900245" y="2195273"/>
              <a:ext cx="881933" cy="957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 rot="5400000">
              <a:off x="5092306" y="2326757"/>
              <a:ext cx="881933" cy="957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6" t="695" r="65813" b="93577"/>
            <a:stretch/>
          </p:blipFill>
          <p:spPr>
            <a:xfrm>
              <a:off x="2614120" y="1138250"/>
              <a:ext cx="2495499" cy="407451"/>
            </a:xfrm>
            <a:prstGeom prst="rect">
              <a:avLst/>
            </a:prstGeom>
          </p:spPr>
        </p:pic>
        <p:grpSp>
          <p:nvGrpSpPr>
            <p:cNvPr id="79" name="Группа 78"/>
            <p:cNvGrpSpPr/>
            <p:nvPr/>
          </p:nvGrpSpPr>
          <p:grpSpPr>
            <a:xfrm>
              <a:off x="837207" y="4357574"/>
              <a:ext cx="1072196" cy="732571"/>
              <a:chOff x="967183" y="5177010"/>
              <a:chExt cx="1072196" cy="732571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967183" y="5325889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202020"/>
                    </a:solidFill>
                  </a:rPr>
                  <a:t>+</a:t>
                </a:r>
                <a:endParaRPr lang="ru-RU" b="1" dirty="0">
                  <a:solidFill>
                    <a:srgbClr val="202020"/>
                  </a:solidFill>
                </a:endParaRPr>
              </a:p>
            </p:txBody>
          </p:sp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" t="64167" r="93776" b="25534"/>
              <a:stretch/>
            </p:blipFill>
            <p:spPr>
              <a:xfrm>
                <a:off x="1186745" y="5177010"/>
                <a:ext cx="852634" cy="732571"/>
              </a:xfrm>
              <a:prstGeom prst="rect">
                <a:avLst/>
              </a:prstGeom>
            </p:spPr>
          </p:pic>
        </p:grpSp>
        <p:grpSp>
          <p:nvGrpSpPr>
            <p:cNvPr id="10" name="Группа 9"/>
            <p:cNvGrpSpPr/>
            <p:nvPr/>
          </p:nvGrpSpPr>
          <p:grpSpPr>
            <a:xfrm>
              <a:off x="5010304" y="2052958"/>
              <a:ext cx="1372149" cy="1113901"/>
              <a:chOff x="13330989" y="1097671"/>
              <a:chExt cx="1372149" cy="1113901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" t="2825" r="86193" b="73377"/>
              <a:stretch/>
            </p:blipFill>
            <p:spPr>
              <a:xfrm>
                <a:off x="13349702" y="1102985"/>
                <a:ext cx="1322897" cy="1080656"/>
              </a:xfrm>
              <a:prstGeom prst="rect">
                <a:avLst/>
              </a:prstGeom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13330989" y="1097671"/>
                <a:ext cx="391404" cy="1934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14311734" y="2018170"/>
                <a:ext cx="391404" cy="1934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3" name="Группа 102"/>
          <p:cNvGrpSpPr/>
          <p:nvPr/>
        </p:nvGrpSpPr>
        <p:grpSpPr>
          <a:xfrm>
            <a:off x="208058" y="381531"/>
            <a:ext cx="2312780" cy="3520121"/>
            <a:chOff x="-8086" y="557677"/>
            <a:chExt cx="2312780" cy="3520121"/>
          </a:xfrm>
        </p:grpSpPr>
        <p:sp>
          <p:nvSpPr>
            <p:cNvPr id="6" name="TextBox 46"/>
            <p:cNvSpPr txBox="1">
              <a:spLocks noChangeArrowheads="1"/>
            </p:cNvSpPr>
            <p:nvPr/>
          </p:nvSpPr>
          <p:spPr bwMode="auto">
            <a:xfrm>
              <a:off x="-8086" y="3246801"/>
              <a:ext cx="2304694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EA14C"/>
              </a:solidFill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FEA14C"/>
                  </a:solidFill>
                  <a:latin typeface="Georgia" panose="02040502050405020303" pitchFamily="18" charset="0"/>
                </a:rPr>
                <a:t>д</a:t>
              </a:r>
              <a:r>
                <a:rPr lang="ru-RU" altLang="ru-RU" sz="1600" b="1" dirty="0" smtClean="0">
                  <a:solidFill>
                    <a:srgbClr val="FEA14C"/>
                  </a:solidFill>
                  <a:latin typeface="Georgia" panose="02040502050405020303" pitchFamily="18" charset="0"/>
                </a:rPr>
                <a:t>етритовые монациты из керченских руд</a:t>
              </a:r>
              <a:endParaRPr lang="ru-RU" altLang="ru-RU" sz="1600" b="1" dirty="0">
                <a:solidFill>
                  <a:srgbClr val="FEA14C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7" name="TextBox 46"/>
            <p:cNvSpPr txBox="1">
              <a:spLocks noChangeArrowheads="1"/>
            </p:cNvSpPr>
            <p:nvPr/>
          </p:nvSpPr>
          <p:spPr bwMode="auto">
            <a:xfrm>
              <a:off x="-8086" y="1993077"/>
              <a:ext cx="2312780" cy="10772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E8684"/>
              </a:solidFill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600" b="1" dirty="0" smtClean="0">
                  <a:solidFill>
                    <a:srgbClr val="EE8684"/>
                  </a:solidFill>
                  <a:latin typeface="Georgia" panose="02040502050405020303" pitchFamily="18" charset="0"/>
                </a:rPr>
                <a:t>фазы </a:t>
              </a:r>
              <a:r>
                <a:rPr lang="ru-RU" altLang="ru-RU" sz="1600" b="1" dirty="0" err="1" smtClean="0">
                  <a:solidFill>
                    <a:srgbClr val="EE8684"/>
                  </a:solidFill>
                  <a:latin typeface="Georgia" panose="02040502050405020303" pitchFamily="18" charset="0"/>
                </a:rPr>
                <a:t>рабдофанового</a:t>
              </a:r>
              <a:r>
                <a:rPr lang="ru-RU" altLang="ru-RU" sz="1600" b="1" dirty="0" smtClean="0">
                  <a:solidFill>
                    <a:srgbClr val="EE8684"/>
                  </a:solidFill>
                  <a:latin typeface="Georgia" panose="02040502050405020303" pitchFamily="18" charset="0"/>
                </a:rPr>
                <a:t> типа из керченских руд</a:t>
              </a:r>
              <a:endParaRPr lang="ru-RU" altLang="ru-RU" sz="1600" b="1" dirty="0">
                <a:solidFill>
                  <a:srgbClr val="EE8684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1" name="TextBox 46"/>
            <p:cNvSpPr txBox="1">
              <a:spLocks noChangeArrowheads="1"/>
            </p:cNvSpPr>
            <p:nvPr/>
          </p:nvSpPr>
          <p:spPr bwMode="auto">
            <a:xfrm>
              <a:off x="-4043" y="557677"/>
              <a:ext cx="2304694" cy="132343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A5A5A"/>
              </a:solidFill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solidFill>
                    <a:srgbClr val="5A5A5A"/>
                  </a:solidFill>
                  <a:latin typeface="Georgia" panose="02040502050405020303" pitchFamily="18" charset="0"/>
                </a:rPr>
                <a:t>монациты и </a:t>
              </a:r>
              <a:r>
                <a:rPr lang="ru-RU" altLang="ru-RU" sz="1600" b="1" dirty="0" err="1" smtClean="0">
                  <a:solidFill>
                    <a:srgbClr val="5A5A5A"/>
                  </a:solidFill>
                  <a:latin typeface="Georgia" panose="02040502050405020303" pitchFamily="18" charset="0"/>
                </a:rPr>
                <a:t>рабдофаны</a:t>
              </a:r>
              <a:r>
                <a:rPr lang="ru-RU" altLang="ru-RU" sz="1600" b="1" dirty="0" smtClean="0">
                  <a:solidFill>
                    <a:srgbClr val="5A5A5A"/>
                  </a:solidFill>
                  <a:latin typeface="Georgia" panose="02040502050405020303" pitchFamily="18" charset="0"/>
                </a:rPr>
                <a:t> из традиционных месторождений </a:t>
              </a:r>
              <a:r>
                <a:rPr lang="en-US" altLang="ru-RU" sz="1600" b="1" dirty="0" smtClean="0">
                  <a:solidFill>
                    <a:srgbClr val="5A5A5A"/>
                  </a:solidFill>
                  <a:latin typeface="Georgia" panose="02040502050405020303" pitchFamily="18" charset="0"/>
                </a:rPr>
                <a:t>REE </a:t>
              </a:r>
              <a:endParaRPr lang="ru-RU" altLang="ru-RU" sz="1600" b="1" dirty="0">
                <a:solidFill>
                  <a:srgbClr val="5A5A5A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04" name="Овал 103"/>
          <p:cNvSpPr/>
          <p:nvPr/>
        </p:nvSpPr>
        <p:spPr>
          <a:xfrm>
            <a:off x="1927514" y="5377850"/>
            <a:ext cx="2461870" cy="355634"/>
          </a:xfrm>
          <a:prstGeom prst="ellipse">
            <a:avLst/>
          </a:prstGeom>
          <a:noFill/>
          <a:ln w="28575">
            <a:solidFill>
              <a:srgbClr val="EE8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 rot="21231959">
            <a:off x="7916693" y="4692798"/>
            <a:ext cx="1705231" cy="731059"/>
          </a:xfrm>
          <a:prstGeom prst="ellipse">
            <a:avLst/>
          </a:prstGeom>
          <a:noFill/>
          <a:ln w="28575">
            <a:solidFill>
              <a:srgbClr val="EE8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6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154" b="61"/>
          <a:stretch/>
        </p:blipFill>
        <p:spPr>
          <a:xfrm>
            <a:off x="3597943" y="312779"/>
            <a:ext cx="5964839" cy="62209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14739" y="4130882"/>
            <a:ext cx="1181528" cy="1407559"/>
          </a:xfrm>
          <a:prstGeom prst="rect">
            <a:avLst/>
          </a:prstGeom>
          <a:noFill/>
          <a:ln w="57150">
            <a:solidFill>
              <a:srgbClr val="A75F4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14739" y="1499357"/>
            <a:ext cx="1181528" cy="1128444"/>
          </a:xfrm>
          <a:prstGeom prst="rect">
            <a:avLst/>
          </a:prstGeom>
          <a:noFill/>
          <a:ln w="571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62194" y="1850995"/>
            <a:ext cx="2418327" cy="3144482"/>
            <a:chOff x="5517938" y="1815568"/>
            <a:chExt cx="2102022" cy="290206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46" t="8812" r="22348" b="57540"/>
            <a:stretch/>
          </p:blipFill>
          <p:spPr>
            <a:xfrm>
              <a:off x="5574155" y="1815568"/>
              <a:ext cx="2045805" cy="143584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1" t="57089" r="35876" b="8492"/>
            <a:stretch/>
          </p:blipFill>
          <p:spPr>
            <a:xfrm>
              <a:off x="5517938" y="3251409"/>
              <a:ext cx="2098239" cy="1466219"/>
            </a:xfrm>
            <a:prstGeom prst="rect">
              <a:avLst/>
            </a:prstGeom>
          </p:spPr>
        </p:pic>
      </p:grpSp>
      <p:cxnSp>
        <p:nvCxnSpPr>
          <p:cNvPr id="8" name="Прямая со стрелкой 7"/>
          <p:cNvCxnSpPr/>
          <p:nvPr/>
        </p:nvCxnSpPr>
        <p:spPr>
          <a:xfrm>
            <a:off x="3133608" y="3886200"/>
            <a:ext cx="1140218" cy="496957"/>
          </a:xfrm>
          <a:prstGeom prst="straightConnector1">
            <a:avLst/>
          </a:prstGeom>
          <a:ln w="38100">
            <a:solidFill>
              <a:srgbClr val="A75F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176169" y="2256183"/>
            <a:ext cx="1097657" cy="69309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1415470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13071" y="1061953"/>
            <a:ext cx="61908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endParaRPr lang="ru-RU" sz="8000" dirty="0">
              <a:solidFill>
                <a:schemeClr val="accent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07054" y="3957553"/>
            <a:ext cx="61908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A75F4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endParaRPr lang="ru-RU" sz="8000" dirty="0">
              <a:solidFill>
                <a:srgbClr val="A75F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0"/>
            <a:ext cx="1219485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6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37317" y="992843"/>
            <a:ext cx="5168351" cy="3369265"/>
            <a:chOff x="715613" y="1007266"/>
            <a:chExt cx="5168351" cy="3369265"/>
          </a:xfrm>
        </p:grpSpPr>
        <p:sp>
          <p:nvSpPr>
            <p:cNvPr id="3" name="TextBox 2"/>
            <p:cNvSpPr txBox="1"/>
            <p:nvPr/>
          </p:nvSpPr>
          <p:spPr>
            <a:xfrm>
              <a:off x="1371447" y="1125903"/>
              <a:ext cx="42883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[Ln</a:t>
              </a:r>
              <a:r>
                <a:rPr lang="en-US" sz="5400" b="1" baseline="30000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3+</a:t>
              </a:r>
              <a:r>
                <a:rPr lang="en-US" sz="5400" b="1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(CO</a:t>
              </a:r>
              <a:r>
                <a:rPr lang="en-US" sz="5400" b="1" baseline="-25000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3</a:t>
              </a:r>
              <a:r>
                <a:rPr lang="en-US" sz="5400" b="1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)</a:t>
              </a:r>
              <a:r>
                <a:rPr lang="en-US" sz="5400" b="1" baseline="-25000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2</a:t>
              </a:r>
              <a:r>
                <a:rPr lang="en-US" sz="5400" b="1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]</a:t>
              </a:r>
              <a:endParaRPr lang="ru-RU" sz="13800" b="1" baseline="30000" dirty="0"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715613" y="2743201"/>
              <a:ext cx="5168351" cy="1633330"/>
              <a:chOff x="715613" y="2743201"/>
              <a:chExt cx="5168351" cy="707910"/>
            </a:xfrm>
          </p:grpSpPr>
          <p:sp>
            <p:nvSpPr>
              <p:cNvPr id="11" name="Куб 10"/>
              <p:cNvSpPr/>
              <p:nvPr/>
            </p:nvSpPr>
            <p:spPr>
              <a:xfrm>
                <a:off x="715613" y="2743201"/>
                <a:ext cx="5168351" cy="707910"/>
              </a:xfrm>
              <a:prstGeom prst="cube">
                <a:avLst>
                  <a:gd name="adj" fmla="val 65716"/>
                </a:avLst>
              </a:prstGeom>
              <a:solidFill>
                <a:srgbClr val="A75F4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889491" y="3225769"/>
                <a:ext cx="4060385" cy="2000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Fe</a:t>
                </a:r>
                <a:r>
                  <a:rPr lang="en-US" sz="2400" b="1" baseline="30000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3+</a:t>
                </a:r>
                <a:r>
                  <a:rPr lang="en-US" sz="2400" b="1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-(</a:t>
                </a:r>
                <a:r>
                  <a:rPr lang="ru-RU" sz="2400" b="1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окси</a:t>
                </a:r>
                <a:r>
                  <a:rPr lang="en-US" sz="2400" b="1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)</a:t>
                </a:r>
                <a:r>
                  <a:rPr lang="ru-RU" sz="2400" b="1" dirty="0" smtClean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гидроксиды</a:t>
                </a:r>
                <a:endParaRPr lang="ru-RU" sz="24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" name="Плюс 4"/>
            <p:cNvSpPr/>
            <p:nvPr/>
          </p:nvSpPr>
          <p:spPr>
            <a:xfrm>
              <a:off x="4413551" y="3115379"/>
              <a:ext cx="536325" cy="499188"/>
            </a:xfrm>
            <a:prstGeom prst="mathPlu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" name="Плюс 5"/>
            <p:cNvSpPr/>
            <p:nvPr/>
          </p:nvSpPr>
          <p:spPr>
            <a:xfrm>
              <a:off x="3127105" y="2936765"/>
              <a:ext cx="536325" cy="499188"/>
            </a:xfrm>
            <a:prstGeom prst="mathPlu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люс 6"/>
            <p:cNvSpPr/>
            <p:nvPr/>
          </p:nvSpPr>
          <p:spPr>
            <a:xfrm>
              <a:off x="1649699" y="3181604"/>
              <a:ext cx="536325" cy="499188"/>
            </a:xfrm>
            <a:prstGeom prst="mathPlu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трелка вправо с вырезом 7"/>
            <p:cNvSpPr/>
            <p:nvPr/>
          </p:nvSpPr>
          <p:spPr>
            <a:xfrm rot="5400000">
              <a:off x="4275816" y="2418343"/>
              <a:ext cx="818928" cy="317983"/>
            </a:xfrm>
            <a:prstGeom prst="notched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трелка вправо с вырезом 8"/>
            <p:cNvSpPr/>
            <p:nvPr/>
          </p:nvSpPr>
          <p:spPr>
            <a:xfrm rot="5400000">
              <a:off x="1893503" y="2371105"/>
              <a:ext cx="818928" cy="317983"/>
            </a:xfrm>
            <a:prstGeom prst="notched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Минус 9"/>
            <p:cNvSpPr/>
            <p:nvPr/>
          </p:nvSpPr>
          <p:spPr>
            <a:xfrm>
              <a:off x="5469264" y="1007266"/>
              <a:ext cx="414700" cy="419340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549110" y="2917587"/>
            <a:ext cx="5168351" cy="3494312"/>
            <a:chOff x="6138624" y="1686519"/>
            <a:chExt cx="5168351" cy="3494312"/>
          </a:xfrm>
        </p:grpSpPr>
        <p:sp>
          <p:nvSpPr>
            <p:cNvPr id="14" name="TextBox 13"/>
            <p:cNvSpPr txBox="1"/>
            <p:nvPr/>
          </p:nvSpPr>
          <p:spPr>
            <a:xfrm>
              <a:off x="7735699" y="1890915"/>
              <a:ext cx="246253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Y(CO</a:t>
              </a:r>
              <a:r>
                <a:rPr lang="en-US" sz="5400" b="1" baseline="-25000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3</a:t>
              </a:r>
              <a:r>
                <a:rPr lang="en-US" sz="5400" b="1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)</a:t>
              </a:r>
              <a:endParaRPr lang="ru-RU" sz="13800" b="1" baseline="30000" dirty="0"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6138624" y="3547501"/>
              <a:ext cx="5168351" cy="1633330"/>
              <a:chOff x="715613" y="2743201"/>
              <a:chExt cx="5168351" cy="707910"/>
            </a:xfrm>
            <a:solidFill>
              <a:srgbClr val="321C16"/>
            </a:solidFill>
          </p:grpSpPr>
          <p:sp>
            <p:nvSpPr>
              <p:cNvPr id="22" name="Куб 21"/>
              <p:cNvSpPr/>
              <p:nvPr/>
            </p:nvSpPr>
            <p:spPr>
              <a:xfrm>
                <a:off x="715613" y="2743201"/>
                <a:ext cx="5168351" cy="707910"/>
              </a:xfrm>
              <a:prstGeom prst="cube">
                <a:avLst>
                  <a:gd name="adj" fmla="val 6571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715614" y="3209595"/>
                <a:ext cx="4060385" cy="200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Mn</a:t>
                </a:r>
                <a:r>
                  <a:rPr lang="en-US" sz="2400" b="1" baseline="30000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4</a:t>
                </a:r>
                <a:r>
                  <a:rPr lang="en-US" sz="2400" b="1" baseline="30000" dirty="0" smtClean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+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(</a:t>
                </a:r>
                <a:r>
                  <a:rPr lang="ru-RU" sz="2400" b="1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окси</a:t>
                </a:r>
                <a:r>
                  <a:rPr lang="en-US" sz="2400" b="1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)</a:t>
                </a:r>
                <a:r>
                  <a:rPr lang="ru-RU" sz="2400" b="1" dirty="0" smtClean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Tahoma" panose="020B0604030504040204" pitchFamily="34" charset="0"/>
                  </a:rPr>
                  <a:t>гидроксиды</a:t>
                </a:r>
                <a:endParaRPr lang="ru-RU" sz="24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6" name="Стрелка вправо с вырезом 15"/>
            <p:cNvSpPr/>
            <p:nvPr/>
          </p:nvSpPr>
          <p:spPr>
            <a:xfrm rot="5400000">
              <a:off x="9537192" y="3250836"/>
              <a:ext cx="818928" cy="317983"/>
            </a:xfrm>
            <a:prstGeom prst="notched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 вправо с вырезом 16"/>
            <p:cNvSpPr/>
            <p:nvPr/>
          </p:nvSpPr>
          <p:spPr>
            <a:xfrm rot="5400000">
              <a:off x="7600361" y="3187238"/>
              <a:ext cx="818928" cy="317983"/>
            </a:xfrm>
            <a:prstGeom prst="notched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Минус 17"/>
            <p:cNvSpPr/>
            <p:nvPr/>
          </p:nvSpPr>
          <p:spPr>
            <a:xfrm>
              <a:off x="7176053" y="4064332"/>
              <a:ext cx="414700" cy="419340"/>
            </a:xfrm>
            <a:prstGeom prst="mathMinu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Минус 18"/>
            <p:cNvSpPr/>
            <p:nvPr/>
          </p:nvSpPr>
          <p:spPr>
            <a:xfrm>
              <a:off x="8378987" y="3770303"/>
              <a:ext cx="414700" cy="419340"/>
            </a:xfrm>
            <a:prstGeom prst="mathMinu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люс 19"/>
            <p:cNvSpPr/>
            <p:nvPr/>
          </p:nvSpPr>
          <p:spPr>
            <a:xfrm>
              <a:off x="9930847" y="1686519"/>
              <a:ext cx="536325" cy="499188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Минус 20"/>
            <p:cNvSpPr/>
            <p:nvPr/>
          </p:nvSpPr>
          <p:spPr>
            <a:xfrm>
              <a:off x="9690948" y="4064332"/>
              <a:ext cx="414700" cy="419340"/>
            </a:xfrm>
            <a:prstGeom prst="mathMinu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4" name="Picture 4" descr="Рыба клипарт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69" y="449711"/>
            <a:ext cx="3078716" cy="243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103247" y="978480"/>
            <a:ext cx="1548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69A4D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</a:t>
            </a:r>
            <a:r>
              <a:rPr lang="en-US" sz="5400" b="1" baseline="-25000" dirty="0" smtClean="0">
                <a:solidFill>
                  <a:srgbClr val="69A4D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  <a:r>
              <a:rPr lang="en-US" sz="5400" b="1" dirty="0" smtClean="0">
                <a:solidFill>
                  <a:srgbClr val="69A4D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</a:t>
            </a:r>
            <a:endParaRPr lang="ru-RU" sz="13800" b="1" baseline="30000" dirty="0">
              <a:solidFill>
                <a:srgbClr val="69A4D9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11736" y="5189006"/>
            <a:ext cx="3177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 ≈ </a:t>
            </a:r>
            <a:r>
              <a:rPr lang="en-US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7-8</a:t>
            </a:r>
            <a:endParaRPr lang="ru-RU" sz="13800" b="1" baseline="30000" dirty="0">
              <a:solidFill>
                <a:schemeClr val="accent1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7" name="Picture 6" descr="Мыльные пузыри PNG картинки скачать бесплат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68" y="1412183"/>
            <a:ext cx="294225" cy="2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Мыльные пузыри PNG картинки скачать бесплатн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11" y="900503"/>
            <a:ext cx="416108" cy="41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Мыльные пузыри PNG картинки скачать бесплатн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36" y="667641"/>
            <a:ext cx="416108" cy="41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11415470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1"/>
          <p:cNvSpPr txBox="1">
            <a:spLocks noChangeArrowheads="1"/>
          </p:cNvSpPr>
          <p:nvPr/>
        </p:nvSpPr>
        <p:spPr bwMode="auto">
          <a:xfrm>
            <a:off x="11418465" y="13801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124482"/>
            <a:ext cx="11418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состав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руд Камыш-</a:t>
            </a:r>
            <a:r>
              <a:rPr lang="ru-RU" sz="22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Бурунской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мульды:</a:t>
            </a:r>
          </a:p>
          <a:p>
            <a:pPr algn="ctr">
              <a:defRPr/>
            </a:pP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опоставление с </a:t>
            </a:r>
            <a:r>
              <a:rPr lang="ru-RU" sz="22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фанерозойскими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месторождениями-аналогами</a:t>
            </a:r>
            <a:endParaRPr 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85581" y="1004604"/>
            <a:ext cx="10806764" cy="5552060"/>
            <a:chOff x="931956" y="1101789"/>
            <a:chExt cx="9420913" cy="480481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85"/>
            <a:stretch/>
          </p:blipFill>
          <p:spPr>
            <a:xfrm>
              <a:off x="1072393" y="1308807"/>
              <a:ext cx="4467254" cy="22295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19" b="58514"/>
            <a:stretch/>
          </p:blipFill>
          <p:spPr>
            <a:xfrm>
              <a:off x="931956" y="3954034"/>
              <a:ext cx="4607691" cy="195256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24" r="48844"/>
            <a:stretch/>
          </p:blipFill>
          <p:spPr>
            <a:xfrm>
              <a:off x="5803118" y="1101789"/>
              <a:ext cx="4549751" cy="264353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30" t="-1619" b="58415"/>
            <a:stretch/>
          </p:blipFill>
          <p:spPr>
            <a:xfrm>
              <a:off x="5944621" y="3905574"/>
              <a:ext cx="4328736" cy="2001030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0" r="97929"/>
          <a:stretch/>
        </p:blipFill>
        <p:spPr>
          <a:xfrm>
            <a:off x="6328878" y="4462710"/>
            <a:ext cx="213497" cy="20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7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1"/>
          <p:cNvSpPr txBox="1">
            <a:spLocks noChangeArrowheads="1"/>
          </p:cNvSpPr>
          <p:nvPr/>
        </p:nvSpPr>
        <p:spPr bwMode="auto">
          <a:xfrm>
            <a:off x="11418465" y="13801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124482"/>
            <a:ext cx="11170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состав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руд Камыш-</a:t>
            </a:r>
            <a:r>
              <a:rPr lang="ru-RU" sz="22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Бурунской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мульды:</a:t>
            </a:r>
          </a:p>
          <a:p>
            <a:pPr algn="ctr">
              <a:defRPr/>
            </a:pP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опоставление с </a:t>
            </a:r>
            <a:r>
              <a:rPr lang="ru-RU" sz="2200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фанерозойскими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месторождениями-аналогами</a:t>
            </a:r>
            <a:endParaRPr 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" t="-88" r="76151" b="50010"/>
          <a:stretch/>
        </p:blipFill>
        <p:spPr>
          <a:xfrm>
            <a:off x="1132829" y="1761657"/>
            <a:ext cx="4659511" cy="45679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-88" r="58210" b="50010"/>
          <a:stretch/>
        </p:blipFill>
        <p:spPr>
          <a:xfrm>
            <a:off x="6558471" y="1487692"/>
            <a:ext cx="3948545" cy="51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"/>
          <a:stretch/>
        </p:blipFill>
        <p:spPr>
          <a:xfrm>
            <a:off x="2810231" y="251792"/>
            <a:ext cx="9081927" cy="64004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1" y="3276766"/>
            <a:ext cx="2574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Georgia" panose="02040502050405020303" pitchFamily="18" charset="0"/>
              </a:rPr>
              <a:t>Новый взгляд на таблицу Менделеева. </a:t>
            </a:r>
          </a:p>
          <a:p>
            <a:endParaRPr lang="ru-RU" sz="2400" b="1" i="1" dirty="0">
              <a:latin typeface="Georgia" panose="02040502050405020303" pitchFamily="18" charset="0"/>
            </a:endParaRPr>
          </a:p>
          <a:p>
            <a:r>
              <a:rPr lang="ru-RU" sz="2400" b="1" i="1" dirty="0" smtClean="0">
                <a:latin typeface="Georgia" panose="02040502050405020303" pitchFamily="18" charset="0"/>
              </a:rPr>
              <a:t>Найдите </a:t>
            </a:r>
            <a:r>
              <a:rPr lang="ru-RU" sz="2400" b="1" i="1" dirty="0">
                <a:latin typeface="Georgia" panose="02040502050405020303" pitchFamily="18" charset="0"/>
              </a:rPr>
              <a:t>свое </a:t>
            </a:r>
            <a:r>
              <a:rPr lang="ru-RU" sz="2400" b="1" i="1" dirty="0" smtClean="0">
                <a:latin typeface="Georgia" panose="02040502050405020303" pitchFamily="18" charset="0"/>
              </a:rPr>
              <a:t>место! </a:t>
            </a:r>
            <a:endParaRPr lang="ru-RU" sz="24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80210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словия 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формирования </a:t>
            </a:r>
            <a:r>
              <a:rPr lang="en-US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Fe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осадков сложного состава:</a:t>
            </a:r>
            <a:r>
              <a:rPr lang="en-US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реконструкция </a:t>
            </a:r>
            <a:r>
              <a:rPr lang="ru-RU" alt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 базе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геохимических</a:t>
            </a:r>
            <a:r>
              <a:rPr lang="en-US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характеристик</a:t>
            </a:r>
            <a:endParaRPr lang="ru-RU" altLang="ru-RU" sz="22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99748" y="6058515"/>
            <a:ext cx="104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Дискриминационные диаграммы </a:t>
            </a:r>
            <a:r>
              <a:rPr lang="en-US" b="1" dirty="0" err="1" smtClean="0">
                <a:latin typeface="Georgia" panose="02040502050405020303" pitchFamily="18" charset="0"/>
              </a:rPr>
              <a:t>Ce</a:t>
            </a:r>
            <a:r>
              <a:rPr lang="en-US" b="1" baseline="-25000" dirty="0" err="1" smtClean="0">
                <a:latin typeface="Georgia" panose="02040502050405020303" pitchFamily="18" charset="0"/>
              </a:rPr>
              <a:t>N</a:t>
            </a:r>
            <a:r>
              <a:rPr lang="ru-RU" b="1" dirty="0">
                <a:latin typeface="Georgia" panose="02040502050405020303" pitchFamily="18" charset="0"/>
              </a:rPr>
              <a:t>/</a:t>
            </a:r>
            <a:r>
              <a:rPr lang="en-US" b="1" dirty="0" err="1">
                <a:latin typeface="Georgia" panose="02040502050405020303" pitchFamily="18" charset="0"/>
              </a:rPr>
              <a:t>Ce</a:t>
            </a:r>
            <a:r>
              <a:rPr lang="en-US" b="1" baseline="-25000" dirty="0" err="1">
                <a:latin typeface="Georgia" panose="02040502050405020303" pitchFamily="18" charset="0"/>
              </a:rPr>
              <a:t>N</a:t>
            </a:r>
            <a:r>
              <a:rPr lang="ru-RU" b="1" dirty="0">
                <a:latin typeface="Georgia" panose="02040502050405020303" pitchFamily="18" charset="0"/>
              </a:rPr>
              <a:t>*-(</a:t>
            </a:r>
            <a:r>
              <a:rPr lang="en-US" b="1" dirty="0">
                <a:latin typeface="Georgia" panose="02040502050405020303" pitchFamily="18" charset="0"/>
              </a:rPr>
              <a:t>Y</a:t>
            </a:r>
            <a:r>
              <a:rPr lang="ru-RU" b="1" dirty="0">
                <a:latin typeface="Georgia" panose="02040502050405020303" pitchFamily="18" charset="0"/>
              </a:rPr>
              <a:t>/</a:t>
            </a:r>
            <a:r>
              <a:rPr lang="en-US" b="1" dirty="0">
                <a:latin typeface="Georgia" panose="02040502050405020303" pitchFamily="18" charset="0"/>
              </a:rPr>
              <a:t>Ho</a:t>
            </a:r>
            <a:r>
              <a:rPr lang="ru-RU" b="1" dirty="0">
                <a:latin typeface="Georgia" panose="02040502050405020303" pitchFamily="18" charset="0"/>
              </a:rPr>
              <a:t>)</a:t>
            </a:r>
            <a:r>
              <a:rPr lang="en-US" b="1" baseline="-25000" dirty="0">
                <a:latin typeface="Georgia" panose="02040502050405020303" pitchFamily="18" charset="0"/>
              </a:rPr>
              <a:t>N</a:t>
            </a:r>
            <a:r>
              <a:rPr lang="ru-RU" b="1" dirty="0">
                <a:latin typeface="Georgia" panose="02040502050405020303" pitchFamily="18" charset="0"/>
              </a:rPr>
              <a:t> и </a:t>
            </a:r>
            <a:r>
              <a:rPr lang="en-US" b="1" dirty="0" err="1">
                <a:latin typeface="Georgia" panose="02040502050405020303" pitchFamily="18" charset="0"/>
              </a:rPr>
              <a:t>Ce</a:t>
            </a:r>
            <a:r>
              <a:rPr lang="en-US" b="1" baseline="-25000" dirty="0" err="1">
                <a:latin typeface="Georgia" panose="02040502050405020303" pitchFamily="18" charset="0"/>
              </a:rPr>
              <a:t>N</a:t>
            </a:r>
            <a:r>
              <a:rPr lang="ru-RU" b="1" dirty="0">
                <a:latin typeface="Georgia" panose="02040502050405020303" pitchFamily="18" charset="0"/>
              </a:rPr>
              <a:t>/</a:t>
            </a:r>
            <a:r>
              <a:rPr lang="en-US" b="1" dirty="0" err="1">
                <a:latin typeface="Georgia" panose="02040502050405020303" pitchFamily="18" charset="0"/>
              </a:rPr>
              <a:t>Ce</a:t>
            </a:r>
            <a:r>
              <a:rPr lang="en-US" b="1" baseline="-25000" dirty="0" err="1">
                <a:latin typeface="Georgia" panose="02040502050405020303" pitchFamily="18" charset="0"/>
              </a:rPr>
              <a:t>N</a:t>
            </a:r>
            <a:r>
              <a:rPr lang="ru-RU" b="1" dirty="0">
                <a:latin typeface="Georgia" panose="02040502050405020303" pitchFamily="18" charset="0"/>
              </a:rPr>
              <a:t>*-</a:t>
            </a:r>
            <a:r>
              <a:rPr lang="en-US" b="1" dirty="0" err="1">
                <a:latin typeface="Georgia" panose="02040502050405020303" pitchFamily="18" charset="0"/>
              </a:rPr>
              <a:t>Nd</a:t>
            </a:r>
            <a:r>
              <a:rPr lang="en-US" b="1" dirty="0">
                <a:latin typeface="Georgia" panose="02040502050405020303" pitchFamily="18" charset="0"/>
              </a:rPr>
              <a:t> </a:t>
            </a:r>
            <a:r>
              <a:rPr lang="ru-RU" b="1" dirty="0">
                <a:latin typeface="Georgia" panose="02040502050405020303" pitchFamily="18" charset="0"/>
              </a:rPr>
              <a:t>[</a:t>
            </a:r>
            <a:r>
              <a:rPr lang="ru-RU" b="1" dirty="0" err="1">
                <a:latin typeface="Georgia" panose="02040502050405020303" pitchFamily="18" charset="0"/>
              </a:rPr>
              <a:t>Bau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et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al</a:t>
            </a:r>
            <a:r>
              <a:rPr lang="ru-RU" b="1" dirty="0" smtClean="0">
                <a:latin typeface="Georgia" panose="02040502050405020303" pitchFamily="18" charset="0"/>
              </a:rPr>
              <a:t>., </a:t>
            </a:r>
            <a:r>
              <a:rPr lang="ru-RU" b="1" dirty="0">
                <a:latin typeface="Georgia" panose="02040502050405020303" pitchFamily="18" charset="0"/>
              </a:rPr>
              <a:t>2014</a:t>
            </a:r>
            <a:r>
              <a:rPr lang="ru-RU" b="1" dirty="0" smtClean="0">
                <a:latin typeface="Georgia" panose="02040502050405020303" pitchFamily="18" charset="0"/>
              </a:rPr>
              <a:t>]</a:t>
            </a:r>
            <a:endParaRPr lang="ru-RU" b="1" dirty="0">
              <a:latin typeface="Georgia" panose="02040502050405020303" pitchFamily="18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851415" y="1100860"/>
            <a:ext cx="4153726" cy="4943434"/>
            <a:chOff x="473358" y="697958"/>
            <a:chExt cx="4153726" cy="4943434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98" t="-439" r="-531" b="53885"/>
            <a:stretch/>
          </p:blipFill>
          <p:spPr>
            <a:xfrm>
              <a:off x="473358" y="3307562"/>
              <a:ext cx="4153726" cy="2333830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514350" y="697958"/>
              <a:ext cx="4100035" cy="2617189"/>
              <a:chOff x="1864835" y="698889"/>
              <a:chExt cx="4100035" cy="2617189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144" b="53446"/>
              <a:stretch/>
            </p:blipFill>
            <p:spPr>
              <a:xfrm>
                <a:off x="1864835" y="698889"/>
                <a:ext cx="4100035" cy="2617189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531942" y="908781"/>
                <a:ext cx="146226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гидрогенный</a:t>
                </a:r>
                <a:endParaRPr lang="ru-RU" sz="1600" dirty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183570" y="2251537"/>
                <a:ext cx="18373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err="1" smtClean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диагенетический</a:t>
                </a:r>
                <a:endParaRPr lang="ru-RU" sz="1600" dirty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914852" y="2251537"/>
                <a:ext cx="193354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гидротермальный</a:t>
                </a:r>
                <a:endParaRPr lang="ru-RU" sz="1600" dirty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181457" y="4777462"/>
              <a:ext cx="183736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 err="1" smtClean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диагенетический</a:t>
              </a:r>
              <a:endParaRPr lang="ru-RU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94791" y="3514034"/>
              <a:ext cx="14622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гидрогенный</a:t>
              </a:r>
              <a:endParaRPr lang="ru-RU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5003127" y="1063580"/>
            <a:ext cx="4083505" cy="5013361"/>
            <a:chOff x="7395281" y="994840"/>
            <a:chExt cx="4083505" cy="5013361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93" r="53144" b="5520"/>
            <a:stretch/>
          </p:blipFill>
          <p:spPr>
            <a:xfrm>
              <a:off x="7424663" y="994840"/>
              <a:ext cx="4054123" cy="2650897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07" t="46793" r="-259" b="5520"/>
            <a:stretch/>
          </p:blipFill>
          <p:spPr>
            <a:xfrm>
              <a:off x="7395281" y="3645462"/>
              <a:ext cx="4083505" cy="236273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934680" y="1434854"/>
              <a:ext cx="14622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гидрогенный</a:t>
              </a:r>
              <a:endParaRPr lang="ru-RU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88815" y="2663511"/>
              <a:ext cx="183736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 err="1" smtClean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диагенетический</a:t>
              </a:r>
              <a:endParaRPr lang="ru-RU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15205" y="2646532"/>
              <a:ext cx="193354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гидротермальный</a:t>
              </a:r>
              <a:endParaRPr lang="ru-RU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16391" y="5097248"/>
              <a:ext cx="183736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 err="1" smtClean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диагенетический</a:t>
              </a:r>
              <a:endParaRPr lang="ru-RU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63917" y="3997968"/>
              <a:ext cx="14622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гидрогенный</a:t>
              </a:r>
              <a:endParaRPr lang="ru-RU" sz="16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9223507" y="2970921"/>
            <a:ext cx="2772400" cy="2106746"/>
            <a:chOff x="9085899" y="2600718"/>
            <a:chExt cx="2772400" cy="2106746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9085899" y="2600718"/>
              <a:ext cx="2674874" cy="2106745"/>
              <a:chOff x="9296517" y="3250144"/>
              <a:chExt cx="2674874" cy="2106745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698" t="15928" r="365" b="71376"/>
              <a:stretch/>
            </p:blipFill>
            <p:spPr>
              <a:xfrm>
                <a:off x="9296517" y="3624342"/>
                <a:ext cx="641684" cy="1732547"/>
              </a:xfrm>
              <a:prstGeom prst="rect">
                <a:avLst/>
              </a:prstGeom>
            </p:spPr>
          </p:pic>
          <p:grpSp>
            <p:nvGrpSpPr>
              <p:cNvPr id="50" name="Группа 49"/>
              <p:cNvGrpSpPr/>
              <p:nvPr/>
            </p:nvGrpSpPr>
            <p:grpSpPr>
              <a:xfrm>
                <a:off x="9560460" y="3250144"/>
                <a:ext cx="2410931" cy="1547803"/>
                <a:chOff x="9537514" y="3215985"/>
                <a:chExt cx="2410931" cy="1547803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9617358" y="3535485"/>
                  <a:ext cx="16482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600" i="1" dirty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в</a:t>
                  </a:r>
                  <a:r>
                    <a:rPr lang="ru-RU" sz="1600" i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аловые пробы</a:t>
                  </a:r>
                  <a:endParaRPr lang="ru-RU" sz="1600" i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9617358" y="3823446"/>
                  <a:ext cx="177484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600" i="1" dirty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г</a:t>
                  </a:r>
                  <a:r>
                    <a:rPr lang="ru-RU" sz="1600" i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рубые фракции</a:t>
                  </a:r>
                  <a:endParaRPr lang="ru-RU" sz="1600" i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9617358" y="4139356"/>
                  <a:ext cx="1826141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600" i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тонкие фракции</a:t>
                  </a:r>
                  <a:endParaRPr lang="ru-RU" sz="1600" i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9617358" y="4425234"/>
                  <a:ext cx="2331087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600" b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карбонатные руды</a:t>
                  </a:r>
                  <a:r>
                    <a:rPr lang="en-US" sz="1600" b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endParaRPr lang="ru-RU" sz="1600" b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9537514" y="3215985"/>
                  <a:ext cx="2250937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600" b="1" dirty="0" smtClean="0"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коричневые руды:</a:t>
                  </a:r>
                  <a:endParaRPr lang="ru-RU" sz="1600" b="1" dirty="0"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47" name="Прямоугольник 46"/>
            <p:cNvSpPr/>
            <p:nvPr/>
          </p:nvSpPr>
          <p:spPr>
            <a:xfrm>
              <a:off x="9194282" y="4111428"/>
              <a:ext cx="2664017" cy="596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11415470" y="-1588"/>
            <a:ext cx="779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/4</a:t>
            </a:r>
            <a:r>
              <a:rPr lang="ru-RU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30" y="84011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REE: </a:t>
            </a:r>
            <a:r>
              <a:rPr lang="ru-RU" sz="2400" b="1" dirty="0" smtClean="0">
                <a:latin typeface="Georgia" panose="02040502050405020303" pitchFamily="18" charset="0"/>
              </a:rPr>
              <a:t>структура мировой добычи </a:t>
            </a:r>
            <a:r>
              <a:rPr lang="en-US" sz="2400" b="1" dirty="0" smtClean="0">
                <a:latin typeface="Georgia" panose="02040502050405020303" pitchFamily="18" charset="0"/>
              </a:rPr>
              <a:t>(</a:t>
            </a:r>
            <a:r>
              <a:rPr lang="en-US" sz="2400" b="1" dirty="0">
                <a:latin typeface="Georgia" panose="02040502050405020303" pitchFamily="18" charset="0"/>
              </a:rPr>
              <a:t>1985-2020)</a:t>
            </a:r>
            <a:endParaRPr lang="ru-RU" sz="2400" b="1" dirty="0">
              <a:latin typeface="Georgia" panose="02040502050405020303" pitchFamily="18" charset="0"/>
            </a:endParaRPr>
          </a:p>
          <a:p>
            <a:pPr algn="ctr"/>
            <a:endParaRPr lang="ru-RU" sz="2200" b="1" dirty="0" smtClean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11537882" y="-158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4/47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544338" y="794778"/>
            <a:ext cx="8881810" cy="5878677"/>
            <a:chOff x="1744873" y="801709"/>
            <a:chExt cx="8820422" cy="5929367"/>
          </a:xfrm>
        </p:grpSpPr>
        <p:pic>
          <p:nvPicPr>
            <p:cNvPr id="24" name="Picture 2" descr="VCE_DS_Rare_Earth_Metals_Production_-v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32768" r="2641" b="10634"/>
            <a:stretch/>
          </p:blipFill>
          <p:spPr bwMode="auto">
            <a:xfrm>
              <a:off x="1744873" y="801709"/>
              <a:ext cx="8820422" cy="5929367"/>
            </a:xfrm>
            <a:prstGeom prst="rect">
              <a:avLst/>
            </a:prstGeom>
            <a:noFill/>
            <a:ln w="60325" cmpd="thickThin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2902226" y="934278"/>
              <a:ext cx="5387009" cy="2226365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319131" y="3054626"/>
              <a:ext cx="3276599" cy="1109869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595730" y="3108188"/>
              <a:ext cx="574258" cy="834373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783444" y="2196387"/>
              <a:ext cx="495851" cy="1355216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196798" y="1770807"/>
              <a:ext cx="928457" cy="1355216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327487" y="3160643"/>
              <a:ext cx="1747556" cy="1355216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614616" y="2931952"/>
              <a:ext cx="1747556" cy="1355216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884643" y="3160643"/>
              <a:ext cx="1747556" cy="344608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239451" y="3467940"/>
              <a:ext cx="1747556" cy="344608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230061" y="3708920"/>
              <a:ext cx="1747556" cy="344608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209874" y="4030215"/>
              <a:ext cx="1747556" cy="344608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230061" y="4182696"/>
              <a:ext cx="375165" cy="858127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246543" y="1722304"/>
              <a:ext cx="795717" cy="1327372"/>
            </a:xfrm>
            <a:prstGeom prst="rect">
              <a:avLst/>
            </a:prstGeom>
            <a:solidFill>
              <a:srgbClr val="FEF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473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rs.els-cdn.com/content/image/1-s2.0-S0883292717303268-fx1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1" y="462689"/>
            <a:ext cx="10590416" cy="61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00924" y="162931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[Liu et al., 2017]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2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70" y="677300"/>
            <a:ext cx="8244298" cy="605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292824" y="73542"/>
            <a:ext cx="9899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словия </a:t>
            </a: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формирования </a:t>
            </a:r>
            <a:r>
              <a:rPr lang="en-US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Fe </a:t>
            </a: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осадков сложного состава:</a:t>
            </a:r>
            <a:r>
              <a:rPr lang="en-US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реконструкция </a:t>
            </a: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 базе </a:t>
            </a:r>
            <a:r>
              <a:rPr lang="en-US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REE+Y </a:t>
            </a:r>
            <a:r>
              <a:rPr lang="ru-RU" alt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характеристик отдельных фаз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8350250" y="2373321"/>
            <a:ext cx="3841750" cy="2662585"/>
            <a:chOff x="8237112" y="1554532"/>
            <a:chExt cx="3841750" cy="2662585"/>
          </a:xfrm>
        </p:grpSpPr>
        <p:sp>
          <p:nvSpPr>
            <p:cNvPr id="3" name="TextBox 3"/>
            <p:cNvSpPr txBox="1">
              <a:spLocks noChangeArrowheads="1"/>
            </p:cNvSpPr>
            <p:nvPr/>
          </p:nvSpPr>
          <p:spPr bwMode="auto">
            <a:xfrm>
              <a:off x="8237112" y="1893086"/>
              <a:ext cx="3841750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Yb</a:t>
              </a:r>
              <a:r>
                <a:rPr lang="en-US" altLang="ru-RU" sz="1400" baseline="-25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lang="ru-RU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/</a:t>
              </a:r>
              <a:r>
                <a:rPr lang="en-US" altLang="ru-RU" sz="1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</a:t>
              </a:r>
              <a:r>
                <a:rPr lang="en-US" altLang="ru-RU" sz="1400" baseline="-25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lang="ru-RU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соотношения </a:t>
              </a:r>
              <a:r>
                <a:rPr lang="en-US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HREE</a:t>
              </a:r>
              <a:r>
                <a:rPr lang="ru-RU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и </a:t>
              </a:r>
              <a:r>
                <a:rPr lang="en-US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LREE</a:t>
              </a:r>
              <a:endPara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Gd</a:t>
              </a:r>
              <a:r>
                <a:rPr lang="en-US" altLang="ru-RU" sz="1400" baseline="-25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lang="ru-RU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</a:t>
              </a:r>
              <a:r>
                <a:rPr lang="en-US" altLang="ru-RU" sz="1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</a:t>
              </a:r>
              <a:r>
                <a:rPr lang="en-US" altLang="ru-RU" sz="1400" baseline="-25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endPara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соотношения </a:t>
              </a:r>
              <a:r>
                <a:rPr lang="en-US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MREE</a:t>
              </a:r>
              <a:r>
                <a:rPr lang="ru-RU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и </a:t>
              </a:r>
              <a:r>
                <a:rPr lang="en-US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LREE</a:t>
              </a:r>
              <a:endPara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[Yang et </a:t>
              </a:r>
              <a:r>
                <a:rPr lang="en-US" altLang="ru-RU" sz="1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</a:t>
              </a:r>
              <a:r>
                <a:rPr lang="ru-RU" altLang="ru-RU" sz="140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., </a:t>
              </a:r>
              <a:r>
                <a:rPr lang="ru-RU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2017]  </a:t>
              </a: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8963673" y="1554532"/>
              <a:ext cx="23230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Индикаторые</a:t>
              </a:r>
              <a:r>
                <a:rPr lang="ru-RU" alt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отношения:</a:t>
              </a:r>
            </a:p>
          </p:txBody>
        </p:sp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8751246" y="3755452"/>
              <a:ext cx="29532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*нижний индекс «</a:t>
              </a:r>
              <a:r>
                <a:rPr lang="en-US" alt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lang="ru-RU" altLang="ru-RU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» обозначает нормализованные величины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50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69279" y="367744"/>
            <a:ext cx="4331076" cy="2849486"/>
            <a:chOff x="923526" y="789332"/>
            <a:chExt cx="4731315" cy="298344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68" t="25313" r="27734" b="21813"/>
            <a:stretch/>
          </p:blipFill>
          <p:spPr>
            <a:xfrm>
              <a:off x="923526" y="789332"/>
              <a:ext cx="4731315" cy="2983442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077159" y="940464"/>
              <a:ext cx="1273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монацит</a:t>
              </a:r>
              <a:endParaRPr lang="ru-RU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015405" y="3413309"/>
              <a:ext cx="1639436" cy="29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Stephan</a:t>
              </a: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Wolfsried</a:t>
              </a:r>
              <a:endPara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370218" y="1592625"/>
            <a:ext cx="3771065" cy="5028086"/>
            <a:chOff x="7808494" y="447167"/>
            <a:chExt cx="3771065" cy="5028086"/>
          </a:xfrm>
        </p:grpSpPr>
        <p:pic>
          <p:nvPicPr>
            <p:cNvPr id="8" name="Picture 2" descr="https://www.mindat.org/imagecache/c7/33/0931955001494788384615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8494" y="447167"/>
              <a:ext cx="3771065" cy="502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9892366" y="5198254"/>
              <a:ext cx="16871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</a:t>
              </a:r>
              <a:r>
                <a:rPr lang="ru-RU" sz="12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einrich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</a:t>
              </a:r>
              <a:r>
                <a:rPr lang="ru-RU" sz="12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inerals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</a:t>
              </a:r>
              <a:r>
                <a:rPr lang="ru-RU" sz="12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nc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21664" y="488910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err="1" smtClean="0">
                  <a:latin typeface="Georgia" panose="02040502050405020303" pitchFamily="18" charset="0"/>
                </a:rPr>
                <a:t>бастнезит</a:t>
              </a:r>
              <a:endParaRPr lang="ru-RU" b="1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69279" y="3361576"/>
            <a:ext cx="4331076" cy="3259135"/>
            <a:chOff x="493587" y="3414539"/>
            <a:chExt cx="4331076" cy="3259135"/>
          </a:xfrm>
        </p:grpSpPr>
        <p:pic>
          <p:nvPicPr>
            <p:cNvPr id="12" name="Picture 6" descr="https://www.mindat.org/imagecache/61/d4/0994497001600685913628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87" y="3414539"/>
              <a:ext cx="4331076" cy="325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84895" y="3528889"/>
              <a:ext cx="122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err="1" smtClean="0">
                  <a:latin typeface="Georgia" panose="02040502050405020303" pitchFamily="18" charset="0"/>
                </a:rPr>
                <a:t>лопарит</a:t>
              </a:r>
              <a:endParaRPr lang="ru-RU" b="1" dirty="0">
                <a:latin typeface="Georgia" panose="02040502050405020303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93587" y="6396675"/>
              <a:ext cx="14120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Matteo </a:t>
              </a:r>
              <a:r>
                <a:rPr lang="en-US" sz="12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Chinellato</a:t>
              </a:r>
              <a:endPara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11547821" y="-158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30237" y="417592"/>
            <a:ext cx="58048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Главные рудные минералы 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традиционных </a:t>
            </a:r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месторождений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746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11547821" y="-158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566588"/>
              </p:ext>
            </p:extLst>
          </p:nvPr>
        </p:nvGraphicFramePr>
        <p:xfrm>
          <a:off x="314311" y="3004373"/>
          <a:ext cx="7546189" cy="321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7710">
                  <a:extLst>
                    <a:ext uri="{9D8B030D-6E8A-4147-A177-3AD203B41FA5}">
                      <a16:colId xmlns:a16="http://schemas.microsoft.com/office/drawing/2014/main" val="490171454"/>
                    </a:ext>
                  </a:extLst>
                </a:gridCol>
                <a:gridCol w="1473971">
                  <a:extLst>
                    <a:ext uri="{9D8B030D-6E8A-4147-A177-3AD203B41FA5}">
                      <a16:colId xmlns:a16="http://schemas.microsoft.com/office/drawing/2014/main" val="1917007087"/>
                    </a:ext>
                  </a:extLst>
                </a:gridCol>
                <a:gridCol w="2854508">
                  <a:extLst>
                    <a:ext uri="{9D8B030D-6E8A-4147-A177-3AD203B41FA5}">
                      <a16:colId xmlns:a16="http://schemas.microsoft.com/office/drawing/2014/main" val="2629626022"/>
                    </a:ext>
                  </a:extLst>
                </a:gridCol>
              </a:tblGrid>
              <a:tr h="604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Типы </a:t>
                      </a:r>
                      <a:endParaRPr lang="en-US" sz="1600" b="0" i="0" u="none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месторождений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Главные минералы </a:t>
                      </a:r>
                      <a:r>
                        <a:rPr lang="en-US" sz="1600" b="0" i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REE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Формула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402270"/>
                  </a:ext>
                </a:extLst>
              </a:tr>
              <a:tr h="6033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i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Карбонатиты</a:t>
                      </a:r>
                      <a:r>
                        <a:rPr lang="ru-RU" sz="16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их производные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Бастнезит</a:t>
                      </a:r>
                      <a:endParaRPr lang="ru-RU" sz="1600" b="1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Монацит</a:t>
                      </a:r>
                      <a:endParaRPr lang="ru-RU" sz="1600" b="1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none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LREE(</a:t>
                      </a:r>
                      <a:r>
                        <a:rPr lang="en-US" sz="1600" b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</a:t>
                      </a:r>
                      <a:r>
                        <a:rPr lang="en-US" sz="1600" b="0" u="none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1600" b="0" u="non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)(</a:t>
                      </a:r>
                      <a:r>
                        <a:rPr lang="en-US" sz="1600" b="0" u="none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F,OH</a:t>
                      </a:r>
                      <a:r>
                        <a:rPr lang="en-US" sz="1600" b="0" u="non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ru-RU" sz="1600" b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none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(LREE,Th,Ca,Sr)PO</a:t>
                      </a:r>
                      <a:r>
                        <a:rPr lang="en-US" sz="1600" b="0" u="none" baseline="-2500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600" b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641138"/>
                  </a:ext>
                </a:extLst>
              </a:tr>
              <a:tr h="6033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Граниты и их производные</a:t>
                      </a:r>
                      <a:endParaRPr lang="ru-RU" sz="1600" b="0" i="0" u="none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Монацит</a:t>
                      </a:r>
                      <a:endParaRPr lang="ru-RU" sz="1600" b="1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Ксенотим</a:t>
                      </a:r>
                      <a:endParaRPr lang="ru-RU" sz="1600" b="1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none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(LREE,Th,Ca,Sr)PO</a:t>
                      </a:r>
                      <a:r>
                        <a:rPr lang="en-US" sz="1600" b="0" u="none" baseline="-2500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600" b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none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(Y,HREE,Zr)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</a:t>
                      </a:r>
                      <a:r>
                        <a:rPr lang="ru-RU" sz="1600" b="0" u="none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600" b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659675"/>
                  </a:ext>
                </a:extLst>
              </a:tr>
              <a:tr h="6033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Россыпи</a:t>
                      </a:r>
                      <a:endParaRPr lang="ru-RU" sz="1600" b="0" i="0" u="none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Монацит</a:t>
                      </a:r>
                      <a:endParaRPr lang="ru-RU" sz="1600" b="1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Ксенотим</a:t>
                      </a:r>
                      <a:endParaRPr lang="ru-RU" sz="1600" b="1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none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(LREE,Th,Ca,Sr)PO</a:t>
                      </a:r>
                      <a:r>
                        <a:rPr lang="en-US" sz="1600" b="0" u="none" baseline="-2500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600" b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none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(Y,HREE,Zr)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</a:t>
                      </a:r>
                      <a:r>
                        <a:rPr lang="ru-RU" sz="1600" b="0" u="none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600" b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794490"/>
                  </a:ext>
                </a:extLst>
              </a:tr>
              <a:tr h="6033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Щелочные породы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0" u="none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Лопарит</a:t>
                      </a:r>
                      <a:endParaRPr lang="ru-RU" sz="1600" b="1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1600" b="0" u="none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Na,LREE,</a:t>
                      </a:r>
                      <a:r>
                        <a:rPr lang="en-US" sz="1600" b="0" u="none" baseline="0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Sr</a:t>
                      </a:r>
                      <a:r>
                        <a:rPr lang="en-US" sz="1600" b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)(</a:t>
                      </a:r>
                      <a:r>
                        <a:rPr lang="en-US" sz="1600" b="0" u="none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LREE,Th</a:t>
                      </a:r>
                      <a:r>
                        <a:rPr lang="en-US" sz="1600" b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)Ti</a:t>
                      </a:r>
                      <a:r>
                        <a:rPr lang="en-US" sz="1600" b="0" u="none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1600" b="0" u="none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en-US" sz="1600" b="0" u="none" baseline="-25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600" b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244889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7742546" y="876756"/>
            <a:ext cx="4248577" cy="5109142"/>
            <a:chOff x="7263568" y="583187"/>
            <a:chExt cx="4248577" cy="5109142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69" t="55067" r="17539"/>
            <a:stretch/>
          </p:blipFill>
          <p:spPr>
            <a:xfrm>
              <a:off x="7263568" y="583187"/>
              <a:ext cx="4248577" cy="2563514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27" t="55374"/>
            <a:stretch/>
          </p:blipFill>
          <p:spPr>
            <a:xfrm>
              <a:off x="8330155" y="3146308"/>
              <a:ext cx="2115402" cy="2546021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394845" y="1246419"/>
            <a:ext cx="6971949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крупные запасы </a:t>
            </a:r>
            <a:r>
              <a:rPr lang="el-GR" b="1" dirty="0" smtClean="0">
                <a:latin typeface="Georgia" panose="02040502050405020303" pitchFamily="18" charset="0"/>
              </a:rPr>
              <a:t>Σ</a:t>
            </a:r>
            <a:r>
              <a:rPr lang="en-US" b="1" dirty="0" smtClean="0">
                <a:latin typeface="Georgia" panose="02040502050405020303" pitchFamily="18" charset="0"/>
              </a:rPr>
              <a:t>REE</a:t>
            </a:r>
            <a:r>
              <a:rPr lang="ru-RU" b="1" dirty="0" smtClean="0">
                <a:latin typeface="Georgia" panose="02040502050405020303" pitchFamily="18" charset="0"/>
              </a:rPr>
              <a:t> (~10-100 Мт)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преобладание </a:t>
            </a:r>
            <a:r>
              <a:rPr lang="en-US" b="1" dirty="0" smtClean="0">
                <a:latin typeface="Georgia" panose="02040502050405020303" pitchFamily="18" charset="0"/>
              </a:rPr>
              <a:t>Ce </a:t>
            </a:r>
            <a:r>
              <a:rPr lang="ru-RU" b="1" dirty="0" smtClean="0">
                <a:latin typeface="Georgia" panose="02040502050405020303" pitchFamily="18" charset="0"/>
              </a:rPr>
              <a:t>и </a:t>
            </a:r>
            <a:r>
              <a:rPr lang="en-US" b="1" dirty="0" smtClean="0">
                <a:latin typeface="Georgia" panose="02040502050405020303" pitchFamily="18" charset="0"/>
              </a:rPr>
              <a:t>La</a:t>
            </a:r>
            <a:r>
              <a:rPr lang="ru-RU" b="1" dirty="0" smtClean="0">
                <a:latin typeface="Georgia" panose="02040502050405020303" pitchFamily="18" charset="0"/>
              </a:rPr>
              <a:t> в общей структуре запасов</a:t>
            </a:r>
            <a:endParaRPr lang="en-US" b="1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обогащение </a:t>
            </a:r>
            <a:r>
              <a:rPr lang="en-US" b="1" dirty="0" err="1" smtClean="0">
                <a:latin typeface="Georgia" panose="02040502050405020303" pitchFamily="18" charset="0"/>
              </a:rPr>
              <a:t>Th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и</a:t>
            </a:r>
            <a:r>
              <a:rPr lang="en-US" b="1" dirty="0" smtClean="0">
                <a:latin typeface="Georgia" panose="02040502050405020303" pitchFamily="18" charset="0"/>
              </a:rPr>
              <a:t> U</a:t>
            </a:r>
            <a:endParaRPr lang="ru-RU" b="1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Georgia" panose="02040502050405020303" pitchFamily="18" charset="0"/>
              </a:rPr>
              <a:t>сложные многоступенчатые схемы экстракции </a:t>
            </a:r>
            <a:r>
              <a:rPr lang="en-US" b="1" dirty="0" smtClean="0">
                <a:latin typeface="Georgia" panose="02040502050405020303" pitchFamily="18" charset="0"/>
              </a:rPr>
              <a:t>REE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2921" y="105336"/>
            <a:ext cx="113109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 </a:t>
            </a:r>
            <a:r>
              <a:rPr lang="ru-RU" sz="2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главных рудных минералах традиционных 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месторождений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4280" y="2725979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45 %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444827" y="2714153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46 %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977786" y="5267565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50 %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2045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1547821" y="-158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66507" y="119729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r>
              <a:rPr lang="ru-RU" sz="2200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востребованные и невостребованные: проблема баланса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87257" y="5845558"/>
            <a:ext cx="7266934" cy="8053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 smtClean="0">
                <a:latin typeface="Georgia" panose="02040502050405020303" pitchFamily="18" charset="0"/>
              </a:rPr>
              <a:t>REE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</a:rPr>
              <a:t> </a:t>
            </a:r>
            <a:r>
              <a:rPr lang="ru-RU" altLang="ru-RU" b="1" dirty="0" smtClean="0">
                <a:latin typeface="Georgia" panose="02040502050405020303" pitchFamily="18" charset="0"/>
              </a:rPr>
              <a:t>и других критически важных элементах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</a:rPr>
              <a:t>для зеленой энергетики (</a:t>
            </a:r>
            <a:r>
              <a:rPr lang="ru-RU" altLang="ru-RU" b="1" dirty="0" smtClean="0">
                <a:latin typeface="Georgia" panose="02040502050405020303" pitchFamily="18" charset="0"/>
              </a:rPr>
              <a:t>2015-2025 </a:t>
            </a:r>
            <a:r>
              <a:rPr lang="ru-RU" altLang="ru-RU" b="1" dirty="0">
                <a:latin typeface="Georgia" panose="02040502050405020303" pitchFamily="18" charset="0"/>
              </a:rPr>
              <a:t>гг.)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Georgia" panose="02040502050405020303" pitchFamily="18" charset="0"/>
              </a:rPr>
              <a:t>Данные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</a:rPr>
              <a:t>Министерства энергетики США (декабрь 2011 г.</a:t>
            </a:r>
            <a:r>
              <a:rPr lang="ru-RU" altLang="ru-RU" b="1" dirty="0">
                <a:latin typeface="Georgia" panose="02040502050405020303" pitchFamily="18" charset="0"/>
              </a:rPr>
              <a:t>)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effectLst/>
              <a:latin typeface="Georgia" panose="02040502050405020303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54191" y="902855"/>
            <a:ext cx="3431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Абсолютные содержания </a:t>
            </a:r>
            <a:r>
              <a:rPr lang="en-US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REE </a:t>
            </a:r>
            <a:r>
              <a:rPr lang="ru-RU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ru-RU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коре (</a:t>
            </a:r>
            <a:r>
              <a:rPr lang="en-US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ppm</a:t>
            </a:r>
            <a:r>
              <a:rPr lang="ru-RU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 flipH="1">
            <a:off x="10422270" y="1750912"/>
            <a:ext cx="600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0577" y="1786111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752068" y="2107488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  <a:endParaRPr lang="ru-RU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779860" y="2488205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  <a:endParaRPr lang="ru-RU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73465" y="1828937"/>
            <a:ext cx="933660" cy="332262"/>
          </a:xfrm>
          <a:prstGeom prst="rect">
            <a:avLst/>
          </a:prstGeom>
          <a:solidFill>
            <a:srgbClr val="E0DCD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9373462" y="2156260"/>
            <a:ext cx="986646" cy="332262"/>
          </a:xfrm>
          <a:prstGeom prst="rect">
            <a:avLst/>
          </a:prstGeom>
          <a:solidFill>
            <a:srgbClr val="C5B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9373429" y="2483584"/>
            <a:ext cx="2147349" cy="332262"/>
          </a:xfrm>
          <a:prstGeom prst="rect">
            <a:avLst/>
          </a:prstGeom>
          <a:solidFill>
            <a:srgbClr val="C5B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9377235" y="2822910"/>
            <a:ext cx="209942" cy="332262"/>
          </a:xfrm>
          <a:prstGeom prst="rect">
            <a:avLst/>
          </a:prstGeom>
          <a:solidFill>
            <a:srgbClr val="C5B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9376739" y="3139077"/>
            <a:ext cx="993790" cy="332262"/>
          </a:xfrm>
          <a:prstGeom prst="rect">
            <a:avLst/>
          </a:prstGeom>
          <a:solidFill>
            <a:srgbClr val="C5B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9376999" y="3478403"/>
            <a:ext cx="132706" cy="332262"/>
          </a:xfrm>
          <a:prstGeom prst="rect">
            <a:avLst/>
          </a:prstGeom>
          <a:solidFill>
            <a:srgbClr val="A9D18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9377269" y="3814783"/>
            <a:ext cx="66354" cy="332262"/>
          </a:xfrm>
          <a:prstGeom prst="rect">
            <a:avLst/>
          </a:prstGeom>
          <a:solidFill>
            <a:srgbClr val="A9D18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9375412" y="4133530"/>
            <a:ext cx="123946" cy="332262"/>
          </a:xfrm>
          <a:prstGeom prst="rect">
            <a:avLst/>
          </a:prstGeom>
          <a:solidFill>
            <a:srgbClr val="A9D18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9369491" y="4463897"/>
            <a:ext cx="64611" cy="332262"/>
          </a:xfrm>
          <a:prstGeom prst="rect">
            <a:avLst/>
          </a:prstGeom>
          <a:solidFill>
            <a:srgbClr val="A9D18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9375587" y="4791827"/>
            <a:ext cx="138539" cy="332262"/>
          </a:xfrm>
          <a:prstGeom prst="rect">
            <a:avLst/>
          </a:prstGeom>
          <a:solidFill>
            <a:srgbClr val="A9D18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9374029" y="5122025"/>
            <a:ext cx="69594" cy="332262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9371660" y="5440941"/>
            <a:ext cx="97322" cy="332262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Georgia" panose="02040502050405020303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9385527" y="5779876"/>
            <a:ext cx="72455" cy="332262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Georgia" panose="02040502050405020303" pitchFamily="18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9385527" y="6100659"/>
            <a:ext cx="77470" cy="332262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Georgia" panose="02040502050405020303" pitchFamily="18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9382945" y="6420068"/>
            <a:ext cx="64611" cy="332262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Georgia" panose="02040502050405020303" pitchFamily="18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 flipH="1">
            <a:off x="10426658" y="2082113"/>
            <a:ext cx="618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 flipH="1">
            <a:off x="11525324" y="2422437"/>
            <a:ext cx="600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43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 flipH="1">
            <a:off x="9568361" y="2757609"/>
            <a:ext cx="728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4.9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 flipH="1">
            <a:off x="10343274" y="3073387"/>
            <a:ext cx="600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 flipH="1">
            <a:off x="9492290" y="3440413"/>
            <a:ext cx="84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.9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 flipH="1">
            <a:off x="9345398" y="3753221"/>
            <a:ext cx="84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1.1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 flipH="1">
            <a:off x="9490213" y="4072380"/>
            <a:ext cx="84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.7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 flipH="1">
            <a:off x="9455529" y="4395812"/>
            <a:ext cx="84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0.6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 flipH="1">
            <a:off x="9450173" y="4722986"/>
            <a:ext cx="84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3.6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 flipH="1">
            <a:off x="9467423" y="5048882"/>
            <a:ext cx="84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0.8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 flipH="1">
            <a:off x="9455529" y="5406790"/>
            <a:ext cx="84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2.1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 flipH="1">
            <a:off x="9421523" y="5771522"/>
            <a:ext cx="84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0.3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 flipH="1">
            <a:off x="9455529" y="6083588"/>
            <a:ext cx="84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1.9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 flipH="1">
            <a:off x="9437385" y="6380721"/>
            <a:ext cx="846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 smtClean="0">
                <a:solidFill>
                  <a:srgbClr val="0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0.3</a:t>
            </a:r>
            <a:endParaRPr lang="en-US" sz="1400" b="1" dirty="0">
              <a:solidFill>
                <a:srgbClr val="0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8775599" y="280344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</a:t>
            </a:r>
            <a:endParaRPr lang="ru-RU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770791" y="312627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756326" y="3463836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Sm</a:t>
            </a:r>
            <a:endParaRPr lang="ru-RU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801659" y="3781605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Eu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762776" y="4120580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Georgia" panose="02040502050405020303" pitchFamily="18" charset="0"/>
              </a:rPr>
              <a:t>Gd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805263" y="444162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Tb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8790997" y="476463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Dy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8794977" y="5133962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Ho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8804047" y="5419059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Georgia" panose="02040502050405020303" pitchFamily="18" charset="0"/>
              </a:rPr>
              <a:t>Er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751148" y="5757534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Tm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8797246" y="608212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Georgia" panose="02040502050405020303" pitchFamily="18" charset="0"/>
              </a:rPr>
              <a:t>Yb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827326" y="6393137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Lu</a:t>
            </a:r>
            <a:endParaRPr lang="ru-RU" b="1" dirty="0">
              <a:latin typeface="Georgia" panose="02040502050405020303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8709880" y="3668189"/>
            <a:ext cx="186" cy="1255077"/>
          </a:xfrm>
          <a:prstGeom prst="line">
            <a:avLst/>
          </a:prstGeom>
          <a:ln w="57150">
            <a:solidFill>
              <a:srgbClr val="A9D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 flipH="1">
            <a:off x="8702066" y="5147442"/>
            <a:ext cx="186" cy="1255077"/>
          </a:xfrm>
          <a:prstGeom prst="line">
            <a:avLst/>
          </a:prstGeom>
          <a:ln w="57150">
            <a:solidFill>
              <a:srgbClr val="BCEC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 flipH="1">
            <a:off x="8691859" y="2305043"/>
            <a:ext cx="93" cy="966723"/>
          </a:xfrm>
          <a:prstGeom prst="line">
            <a:avLst/>
          </a:prstGeom>
          <a:ln w="57150">
            <a:solidFill>
              <a:srgbClr val="C4BC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677866" y="2502779"/>
            <a:ext cx="704040" cy="338554"/>
          </a:xfrm>
          <a:prstGeom prst="rect">
            <a:avLst/>
          </a:prstGeom>
          <a:solidFill>
            <a:srgbClr val="C4BCB1"/>
          </a:solidFill>
          <a:ln>
            <a:noFill/>
          </a:ln>
        </p:spPr>
        <p:txBody>
          <a:bodyPr wrap="none">
            <a:spAutoFit/>
          </a:bodyPr>
          <a:lstStyle/>
          <a:p>
            <a:pPr algn="ctr" fontAlgn="ctr"/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LREE</a:t>
            </a:r>
            <a:endParaRPr lang="ru-RU" sz="1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7665508" y="3694336"/>
            <a:ext cx="769763" cy="338554"/>
          </a:xfrm>
          <a:prstGeom prst="rect">
            <a:avLst/>
          </a:prstGeom>
          <a:solidFill>
            <a:srgbClr val="A9D18E"/>
          </a:solidFill>
        </p:spPr>
        <p:txBody>
          <a:bodyPr wrap="none">
            <a:spAutoFit/>
          </a:bodyPr>
          <a:lstStyle/>
          <a:p>
            <a:pPr algn="ctr" fontAlgn="ctr"/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</a:t>
            </a:r>
            <a:endParaRPr lang="ru-RU" sz="1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7782316" y="5159759"/>
            <a:ext cx="744114" cy="338554"/>
          </a:xfrm>
          <a:prstGeom prst="rect">
            <a:avLst/>
          </a:prstGeom>
          <a:solidFill>
            <a:srgbClr val="BCEC90"/>
          </a:solidFill>
        </p:spPr>
        <p:txBody>
          <a:bodyPr wrap="none">
            <a:spAutoFit/>
          </a:bodyPr>
          <a:lstStyle/>
          <a:p>
            <a:pPr algn="ctr" fontAlgn="ctr"/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HREE</a:t>
            </a:r>
            <a:endParaRPr lang="ru-RU" sz="1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4" name="Схема 83"/>
          <p:cNvGraphicFramePr/>
          <p:nvPr>
            <p:extLst>
              <p:ext uri="{D42A27DB-BD31-4B8C-83A1-F6EECF244321}">
                <p14:modId xmlns:p14="http://schemas.microsoft.com/office/powerpoint/2010/main" val="2697505565"/>
              </p:ext>
            </p:extLst>
          </p:nvPr>
        </p:nvGraphicFramePr>
        <p:xfrm>
          <a:off x="645718" y="1093305"/>
          <a:ext cx="5439738" cy="4030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5" name="TextBox 84"/>
          <p:cNvSpPr txBox="1"/>
          <p:nvPr/>
        </p:nvSpPr>
        <p:spPr>
          <a:xfrm rot="18270084">
            <a:off x="-212406" y="2853190"/>
            <a:ext cx="35001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Важность для зеленой энергетики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rot="3416033">
            <a:off x="4252301" y="3191770"/>
            <a:ext cx="2313145" cy="4382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Риск поставок</a:t>
            </a:r>
            <a:r>
              <a:rPr lang="ru-RU" dirty="0" smtClean="0"/>
              <a:t>         </a:t>
            </a:r>
            <a:endParaRPr lang="ru-RU" dirty="0"/>
          </a:p>
        </p:txBody>
      </p:sp>
      <p:cxnSp>
        <p:nvCxnSpPr>
          <p:cNvPr id="92" name="Прямая со стрелкой 91"/>
          <p:cNvCxnSpPr/>
          <p:nvPr/>
        </p:nvCxnSpPr>
        <p:spPr>
          <a:xfrm flipV="1">
            <a:off x="645718" y="1307715"/>
            <a:ext cx="2452220" cy="36031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flipH="1" flipV="1">
            <a:off x="3620243" y="1280832"/>
            <a:ext cx="2426761" cy="36299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5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1537882" y="-158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8/47</a:t>
            </a:r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010917"/>
              </p:ext>
            </p:extLst>
          </p:nvPr>
        </p:nvGraphicFramePr>
        <p:xfrm>
          <a:off x="680133" y="1636408"/>
          <a:ext cx="6355080" cy="4390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6120">
                  <a:extLst>
                    <a:ext uri="{9D8B030D-6E8A-4147-A177-3AD203B41FA5}">
                      <a16:colId xmlns:a16="http://schemas.microsoft.com/office/drawing/2014/main" val="490171454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1917007087"/>
                    </a:ext>
                  </a:extLst>
                </a:gridCol>
              </a:tblGrid>
              <a:tr h="1050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Нет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радиционные </a:t>
                      </a:r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типы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REE</a:t>
                      </a:r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месторождений</a:t>
                      </a:r>
                      <a:endParaRPr lang="ru-RU" sz="1800" b="0" i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Фаза-носитель </a:t>
                      </a:r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REE</a:t>
                      </a:r>
                      <a:endParaRPr lang="ru-RU" sz="1800" b="0" i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402270"/>
                  </a:ext>
                </a:extLst>
              </a:tr>
              <a:tr h="4129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Коры выветривания</a:t>
                      </a:r>
                      <a:endParaRPr lang="ru-RU" sz="1800" b="0" i="0" u="none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Каолинит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659675"/>
                  </a:ext>
                </a:extLst>
              </a:tr>
              <a:tr h="7317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Глубоководные илы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Цеолиты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</a:t>
                      </a:r>
                      <a:r>
                        <a:rPr lang="en-US" sz="1800" b="1" i="0" baseline="30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3+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-(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окси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гидроксиды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244889"/>
                  </a:ext>
                </a:extLst>
              </a:tr>
              <a:tr h="7317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Mn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конкреции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</a:t>
                      </a:r>
                      <a:r>
                        <a:rPr lang="en-US" sz="1800" b="1" i="0" baseline="30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3+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-(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окси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гидроксиды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Mn</a:t>
                      </a:r>
                      <a:r>
                        <a:rPr lang="en-US" sz="1800" b="1" i="0" baseline="30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4+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-(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окси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гидроксиды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362215"/>
                  </a:ext>
                </a:extLst>
              </a:tr>
              <a:tr h="7317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Осадочные железные руды</a:t>
                      </a:r>
                      <a:endParaRPr lang="ru-RU" sz="1800" b="0" i="0" u="non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</a:t>
                      </a:r>
                      <a:r>
                        <a:rPr lang="en-US" sz="1800" b="1" i="0" baseline="300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3+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-(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окси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гидроксиды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Фосфаты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1" i="0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REE</a:t>
                      </a:r>
                      <a:endParaRPr lang="ru-RU" sz="1800" b="1" i="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051557"/>
                  </a:ext>
                </a:extLst>
              </a:tr>
              <a:tr h="731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Фосфориты</a:t>
                      </a:r>
                      <a:endParaRPr lang="ru-RU" sz="1800" b="0" i="0" u="none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Минералы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группы а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патита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536837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6240" y="200302"/>
            <a:ext cx="11033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Нетрадиционные </a:t>
            </a:r>
            <a:r>
              <a:rPr lang="en-US" sz="22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REE </a:t>
            </a:r>
            <a:r>
              <a:rPr lang="ru-RU" sz="22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руды : </a:t>
            </a:r>
            <a:endParaRPr lang="en-US" sz="2200" b="1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генетические </a:t>
            </a:r>
            <a:r>
              <a:rPr lang="ru-RU" sz="2200" b="1" dirty="0">
                <a:latin typeface="Georgia" panose="02040502050405020303" pitchFamily="18" charset="0"/>
                <a:cs typeface="Arial" panose="020B0604020202020204" pitchFamily="34" charset="0"/>
              </a:rPr>
              <a:t>типы месторождений </a:t>
            </a:r>
            <a:r>
              <a:rPr lang="ru-RU" sz="22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и главные фазы-носители </a:t>
            </a:r>
            <a:r>
              <a:rPr lang="en-US" sz="22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REE</a:t>
            </a:r>
            <a:endParaRPr lang="ru-RU" sz="22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1" t="-88" r="-10" b="50706"/>
          <a:stretch/>
        </p:blipFill>
        <p:spPr>
          <a:xfrm>
            <a:off x="7566747" y="1636408"/>
            <a:ext cx="3723301" cy="46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4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8510</TotalTime>
  <Words>2447</Words>
  <Application>Microsoft Office PowerPoint</Application>
  <PresentationFormat>Широкоэкранный</PresentationFormat>
  <Paragraphs>815</Paragraphs>
  <Slides>51</Slides>
  <Notes>31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1" baseType="lpstr">
      <vt:lpstr>Arial</vt:lpstr>
      <vt:lpstr>Calibri</vt:lpstr>
      <vt:lpstr>Calibri Light</vt:lpstr>
      <vt:lpstr>Georgia</vt:lpstr>
      <vt:lpstr>Segoe UI Black</vt:lpstr>
      <vt:lpstr>Tahoma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Некипелова Анна Владиславовна</dc:creator>
  <cp:lastModifiedBy>ellinasokol@outlook.com</cp:lastModifiedBy>
  <cp:revision>432</cp:revision>
  <cp:lastPrinted>2021-10-07T10:39:18Z</cp:lastPrinted>
  <dcterms:created xsi:type="dcterms:W3CDTF">2021-10-07T05:57:49Z</dcterms:created>
  <dcterms:modified xsi:type="dcterms:W3CDTF">2022-04-24T05:42:36Z</dcterms:modified>
</cp:coreProperties>
</file>