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9"/>
  </p:notesMasterIdLst>
  <p:sldIdLst>
    <p:sldId id="256" r:id="rId2"/>
    <p:sldId id="264" r:id="rId3"/>
    <p:sldId id="259" r:id="rId4"/>
    <p:sldId id="263" r:id="rId5"/>
    <p:sldId id="257" r:id="rId6"/>
    <p:sldId id="260" r:id="rId7"/>
    <p:sldId id="261" r:id="rId8"/>
    <p:sldId id="262" r:id="rId9"/>
    <p:sldId id="271" r:id="rId10"/>
    <p:sldId id="273" r:id="rId11"/>
    <p:sldId id="272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DC3BB-9186-48FC-943C-38DEDE5A7B06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F7C53-9AB1-4D58-8BCA-E880B53237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674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F7C53-9AB1-4D58-8BCA-E880B53237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12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80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03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459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29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870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8562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77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4092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86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801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65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98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776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9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54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65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76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0DBDA79-69AC-4292-B1BE-53319E532F63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347A286-6D74-4B9D-920B-FB1C8A44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2211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56793"/>
            <a:ext cx="8496944" cy="204365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Минерагения</a:t>
            </a:r>
            <a:r>
              <a:rPr lang="ru-RU" b="1" dirty="0"/>
              <a:t> </a:t>
            </a:r>
            <a:r>
              <a:rPr lang="ru-RU" b="1" dirty="0" err="1"/>
              <a:t>Светлинского</a:t>
            </a:r>
            <a:r>
              <a:rPr lang="ru-RU" b="1" dirty="0"/>
              <a:t> купола (</a:t>
            </a:r>
            <a:r>
              <a:rPr lang="ru-RU" b="1" dirty="0" err="1"/>
              <a:t>Кочкарский</a:t>
            </a:r>
            <a:r>
              <a:rPr lang="ru-RU" b="1" dirty="0"/>
              <a:t> </a:t>
            </a:r>
            <a:r>
              <a:rPr lang="ru-RU" b="1" dirty="0" err="1"/>
              <a:t>антиклинорий</a:t>
            </a:r>
            <a:r>
              <a:rPr lang="ru-RU" b="1" dirty="0"/>
              <a:t>, Южный Урал)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8136904" cy="235381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А. Ю. Кисин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i="1" dirty="0"/>
              <a:t>Институт геологии и геохимии УрО РАН, </a:t>
            </a:r>
          </a:p>
          <a:p>
            <a:r>
              <a:rPr lang="ru-RU" i="1" dirty="0"/>
              <a:t>Уральский государственный горный университет, </a:t>
            </a:r>
          </a:p>
          <a:p>
            <a:r>
              <a:rPr lang="ru-RU" i="1" dirty="0"/>
              <a:t>г. Екатеринбург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C5F321-4C1E-4B9E-806C-B33AB843D73D}"/>
              </a:ext>
            </a:extLst>
          </p:cNvPr>
          <p:cNvSpPr txBox="1"/>
          <p:nvPr/>
        </p:nvSpPr>
        <p:spPr>
          <a:xfrm>
            <a:off x="6660232" y="548680"/>
            <a:ext cx="14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Океаны-2022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9CF965-0D89-4BDB-899D-E437662582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8327" y="195517"/>
            <a:ext cx="1161905" cy="895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816758"/>
          </a:xfrm>
        </p:spPr>
        <p:txBody>
          <a:bodyPr/>
          <a:lstStyle/>
          <a:p>
            <a:r>
              <a:rPr lang="ru-RU" dirty="0" smtClean="0"/>
              <a:t>Кварцевые жилы</a:t>
            </a:r>
            <a:endParaRPr lang="ru-RU" dirty="0"/>
          </a:p>
        </p:txBody>
      </p:sp>
      <p:pic>
        <p:nvPicPr>
          <p:cNvPr id="2050" name="Picture 2" descr="C:\Users\Кисин\Pictures\2010-08-08-1115-12 Светлый Золото\DSC05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575"/>
            <a:ext cx="6396567" cy="4797425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80928"/>
            <a:ext cx="209550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Субширотные</a:t>
            </a:r>
            <a:r>
              <a:rPr lang="ru-RU" dirty="0" smtClean="0"/>
              <a:t> кварцевые жилы</a:t>
            </a:r>
            <a:endParaRPr lang="ru-RU" dirty="0"/>
          </a:p>
        </p:txBody>
      </p:sp>
      <p:pic>
        <p:nvPicPr>
          <p:cNvPr id="1026" name="Picture 2" descr="C:\Users\Кисин\Pictures\2010-08-08-1115-12 Светлый Золото\DSC05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071" y="2060575"/>
            <a:ext cx="5389033" cy="404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2729523" cy="151216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Развитие геологических процессов в позднем палеозое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0648"/>
            <a:ext cx="4500563" cy="115075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2060848"/>
            <a:ext cx="3528392" cy="1800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1. Предполагаемое строение коры на начало позднепалеозойской уральской коллизии: осадочный слой (вулканогенно-осадочный), гранито-гнейсовый слой и нижняя кора, сложенная габбро и серпентинитами.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60065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2729523" cy="151216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Развитие геологических процессов в позднем палеозое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508898" cy="2016224"/>
          </a:xfrm>
          <a:prstGeom prst="rect">
            <a:avLst/>
          </a:prstGeom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323528" y="2204864"/>
            <a:ext cx="3528392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FF00"/>
                </a:solidFill>
              </a:rPr>
              <a:t>2. Начало позднепалеозойской уральской коллизии, заложение глубинных надвигов и возникновение блока положительного изгиба.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71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2729523" cy="151216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Развитие геологических процессов в позднем палеозое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4500563" cy="3340212"/>
          </a:xfrm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212126" y="2276872"/>
            <a:ext cx="3528392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FF00"/>
                </a:solidFill>
              </a:rPr>
              <a:t>3. Опускание коры в лежачих боках надвигов вниз и возникновение мелководного морского бассейна, быстро заполняющегося терригенно-карбонатными отложениями. Утолщение коры, разогрев пород в ядре  складки, метаморфизм при повышенных давлениях, отжимание горячих флюидов вверх с формированием  тепловых антиклиналей и куполов. Явления гранитизации и базификации.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32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2729523" cy="151216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Развитие геологических процессов в позднем палеозое</a:t>
            </a: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179512" y="2204864"/>
            <a:ext cx="3888431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FFFF00"/>
                </a:solidFill>
              </a:rPr>
              <a:t>4. Разогретый до пластичного материал выжимается вверх, в направлении наибольшего падения всестороннего давления, формируя </a:t>
            </a:r>
            <a:r>
              <a:rPr lang="ru-RU" dirty="0" err="1">
                <a:solidFill>
                  <a:srgbClr val="FFFF00"/>
                </a:solidFill>
              </a:rPr>
              <a:t>брахиантиклинали</a:t>
            </a:r>
            <a:r>
              <a:rPr lang="ru-RU" dirty="0">
                <a:solidFill>
                  <a:srgbClr val="FFFF00"/>
                </a:solidFill>
              </a:rPr>
              <a:t> и купола. Перенос масс обеспечивает перенос и большого количества тепла, а пластичные породы в ядре купола обеспечивают высокое всестороннее давление, значительно превышающее литостатическое. Купола становятся центрами зонального метаморфизма. Имеют место процессы гранитизации и базификации (привнос породы ядра купола щелочей, редких металлов и вынос в обрамление купола кремнезема, железа, магния, кальция, титана, золота и других химических элементов.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511790" cy="4800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25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2729523" cy="151216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Развитие геологических процессов в позднем палеозое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23528" y="2492896"/>
            <a:ext cx="3744416" cy="417646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5. Снятие тектонических сил одноосного горизонтального сжатия (завершение коллизионного этапа) приводит к резкому падению всестороннего давления (началу </a:t>
            </a:r>
            <a:r>
              <a:rPr lang="ru-RU" dirty="0" err="1">
                <a:solidFill>
                  <a:srgbClr val="FFFF00"/>
                </a:solidFill>
              </a:rPr>
              <a:t>постколлизионной</a:t>
            </a:r>
            <a:r>
              <a:rPr lang="ru-RU" dirty="0">
                <a:solidFill>
                  <a:srgbClr val="FFFF00"/>
                </a:solidFill>
              </a:rPr>
              <a:t> релаксации и пневматолито-гидротермальной стадии): появлению анатектических гранитов в апикальных частях купольных структур и </a:t>
            </a:r>
            <a:r>
              <a:rPr lang="ru-RU" dirty="0" err="1">
                <a:solidFill>
                  <a:srgbClr val="FFFF00"/>
                </a:solidFill>
              </a:rPr>
              <a:t>миароловых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редкометалльных</a:t>
            </a:r>
            <a:r>
              <a:rPr lang="ru-RU" dirty="0">
                <a:solidFill>
                  <a:srgbClr val="FFFF00"/>
                </a:solidFill>
              </a:rPr>
              <a:t> пегматитов в межкупольных структурах, хрусталеносных кварцевых жил в </a:t>
            </a:r>
            <a:r>
              <a:rPr lang="ru-RU" dirty="0" err="1">
                <a:solidFill>
                  <a:srgbClr val="FFFF00"/>
                </a:solidFill>
              </a:rPr>
              <a:t>надкупольных</a:t>
            </a:r>
            <a:r>
              <a:rPr lang="ru-RU" dirty="0">
                <a:solidFill>
                  <a:srgbClr val="FFFF00"/>
                </a:solidFill>
              </a:rPr>
              <a:t> структурах. Гидротермальные процессы способствовали и формированию промышленных концентраций золота Светлинского месторождения.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514636" cy="6209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806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B5D74F-F4E3-4BA8-94BE-0FFE3A35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B213FF-D2B6-485D-87D4-04B9BC7C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Минерагения</a:t>
            </a:r>
            <a:r>
              <a:rPr lang="ru-RU" dirty="0"/>
              <a:t> Кочкарского антиклинория в целом и Светлинского участка в частности непротиворечиво объясняется купольным </a:t>
            </a:r>
            <a:r>
              <a:rPr lang="ru-RU" dirty="0" err="1"/>
              <a:t>тектогенезом</a:t>
            </a:r>
            <a:r>
              <a:rPr lang="ru-RU" dirty="0"/>
              <a:t> блока положительного изгиба коры. </a:t>
            </a:r>
          </a:p>
        </p:txBody>
      </p:sp>
    </p:spTree>
    <p:extLst>
      <p:ext uri="{BB962C8B-B14F-4D97-AF65-F5344CB8AC3E}">
        <p14:creationId xmlns="" xmlns:p14="http://schemas.microsoft.com/office/powerpoint/2010/main" val="422634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86721"/>
            <a:ext cx="4788532" cy="634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33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9200"/>
            <a:ext cx="4082157" cy="718962"/>
          </a:xfrm>
        </p:spPr>
        <p:txBody>
          <a:bodyPr>
            <a:normAutofit/>
          </a:bodyPr>
          <a:lstStyle/>
          <a:p>
            <a:r>
              <a:rPr lang="ru-RU" sz="2000" dirty="0"/>
              <a:t>Кочкарский антиклинорий</a:t>
            </a:r>
          </a:p>
        </p:txBody>
      </p:sp>
      <p:pic>
        <p:nvPicPr>
          <p:cNvPr id="5" name="Содержимое 4" descr="Рис.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1811" y="260648"/>
            <a:ext cx="4551696" cy="642072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3507" y="836712"/>
            <a:ext cx="4390493" cy="6021289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FFFF00"/>
                </a:solidFill>
              </a:rPr>
              <a:t>Является типичным представителем гранитогнейсовых блоков с ярко проявленным купольным </a:t>
            </a:r>
            <a:r>
              <a:rPr lang="ru-RU" sz="1200" dirty="0" err="1">
                <a:solidFill>
                  <a:srgbClr val="FFFF00"/>
                </a:solidFill>
              </a:rPr>
              <a:t>тектоногенезом</a:t>
            </a:r>
            <a:r>
              <a:rPr lang="ru-RU" sz="1200" dirty="0">
                <a:solidFill>
                  <a:srgbClr val="FFFF00"/>
                </a:solidFill>
              </a:rPr>
              <a:t>. Протяженность антиклинория свыше 120 км, при ширине до 28 км. Границы тектонические, типа взбросов/надвигов, падающих под смежные структуры. Местами к ним приурочены тела серпентинитов и талькитов, указывающие на </a:t>
            </a:r>
            <a:r>
              <a:rPr lang="ru-RU" sz="1200" dirty="0" err="1">
                <a:solidFill>
                  <a:srgbClr val="FFFF00"/>
                </a:solidFill>
              </a:rPr>
              <a:t>коровые</a:t>
            </a:r>
            <a:r>
              <a:rPr lang="ru-RU" sz="1200" dirty="0">
                <a:solidFill>
                  <a:srgbClr val="FFFF00"/>
                </a:solidFill>
              </a:rPr>
              <a:t> масштабы нарушений. Купольные структуры сложены преимущественно гнейсами, </a:t>
            </a:r>
            <a:r>
              <a:rPr lang="ru-RU" sz="1200" dirty="0" err="1">
                <a:solidFill>
                  <a:srgbClr val="FFFF00"/>
                </a:solidFill>
              </a:rPr>
              <a:t>гнейсогранитами</a:t>
            </a:r>
            <a:r>
              <a:rPr lang="ru-RU" sz="1200" dirty="0">
                <a:solidFill>
                  <a:srgbClr val="FFFF00"/>
                </a:solidFill>
              </a:rPr>
              <a:t> и анатектическими гранитами; границы тектонические, типа зон тектонических срывов, образующих веер раскрытый кверху. Породы около- и </a:t>
            </a:r>
            <a:r>
              <a:rPr lang="ru-RU" sz="1200" dirty="0" err="1">
                <a:solidFill>
                  <a:srgbClr val="FFFF00"/>
                </a:solidFill>
              </a:rPr>
              <a:t>межкупольного</a:t>
            </a:r>
            <a:r>
              <a:rPr lang="ru-RU" sz="1200" dirty="0">
                <a:solidFill>
                  <a:srgbClr val="FFFF00"/>
                </a:solidFill>
              </a:rPr>
              <a:t> пространства представлены кварц-</a:t>
            </a:r>
            <a:r>
              <a:rPr lang="ru-RU" sz="1200" dirty="0" err="1">
                <a:solidFill>
                  <a:srgbClr val="FFFF00"/>
                </a:solidFill>
              </a:rPr>
              <a:t>полевошпат</a:t>
            </a:r>
            <a:r>
              <a:rPr lang="ru-RU" sz="1200" dirty="0">
                <a:solidFill>
                  <a:srgbClr val="FFFF00"/>
                </a:solidFill>
              </a:rPr>
              <a:t>-биотитовыми сланцами с силлиманитом и ставролитом, амфиболитами и мраморами. Метаморфизм </a:t>
            </a:r>
            <a:r>
              <a:rPr lang="ru-RU" sz="1200" dirty="0" err="1">
                <a:solidFill>
                  <a:srgbClr val="FFFF00"/>
                </a:solidFill>
              </a:rPr>
              <a:t>высокоградный</a:t>
            </a:r>
            <a:r>
              <a:rPr lang="ru-RU" sz="1200" dirty="0">
                <a:solidFill>
                  <a:srgbClr val="FFFF00"/>
                </a:solidFill>
              </a:rPr>
              <a:t>, зональный: в ядрах купольных структур достигал условий амфиболитовой фации, в около- и </a:t>
            </a:r>
            <a:r>
              <a:rPr lang="ru-RU" sz="1200" dirty="0" err="1">
                <a:solidFill>
                  <a:srgbClr val="FFFF00"/>
                </a:solidFill>
              </a:rPr>
              <a:t>межкупольном</a:t>
            </a:r>
            <a:r>
              <a:rPr lang="ru-RU" sz="1200" dirty="0">
                <a:solidFill>
                  <a:srgbClr val="FFFF00"/>
                </a:solidFill>
              </a:rPr>
              <a:t> пространстве - эпидот-амфиболитовой фации, и верхов зеленосланцевой - на удалении. Широко проявлены различные метасоматические процессы (гранитизация, </a:t>
            </a:r>
            <a:r>
              <a:rPr lang="ru-RU" sz="1200" dirty="0" err="1">
                <a:solidFill>
                  <a:srgbClr val="FFFF00"/>
                </a:solidFill>
              </a:rPr>
              <a:t>калишпатизация</a:t>
            </a:r>
            <a:r>
              <a:rPr lang="ru-RU" sz="1200" dirty="0">
                <a:solidFill>
                  <a:srgbClr val="FFFF00"/>
                </a:solidFill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</a:rPr>
              <a:t>силицитификация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>
                <a:solidFill>
                  <a:srgbClr val="FFFF00"/>
                </a:solidFill>
              </a:rPr>
              <a:t>и т.п.). Переход от прогрессивного этапа метаморфизма к регрессивному фиксируется появлением анатектических гранитов и </a:t>
            </a:r>
            <a:r>
              <a:rPr lang="ru-RU" sz="1200" dirty="0" err="1">
                <a:solidFill>
                  <a:srgbClr val="FFFF00"/>
                </a:solidFill>
              </a:rPr>
              <a:t>дайкового</a:t>
            </a:r>
            <a:r>
              <a:rPr lang="ru-RU" sz="1200" dirty="0">
                <a:solidFill>
                  <a:srgbClr val="FFFF00"/>
                </a:solidFill>
              </a:rPr>
              <a:t> комплекса, а также </a:t>
            </a:r>
            <a:r>
              <a:rPr lang="ru-RU" sz="1200" dirty="0" err="1">
                <a:solidFill>
                  <a:srgbClr val="FFFF00"/>
                </a:solidFill>
              </a:rPr>
              <a:t>редкометальных</a:t>
            </a:r>
            <a:r>
              <a:rPr lang="ru-RU" sz="1200" dirty="0">
                <a:solidFill>
                  <a:srgbClr val="FFFF00"/>
                </a:solidFill>
              </a:rPr>
              <a:t> </a:t>
            </a:r>
            <a:r>
              <a:rPr lang="ru-RU" sz="1200" dirty="0" err="1">
                <a:solidFill>
                  <a:srgbClr val="FFFF00"/>
                </a:solidFill>
              </a:rPr>
              <a:t>миароловых</a:t>
            </a:r>
            <a:r>
              <a:rPr lang="ru-RU" sz="1200" dirty="0">
                <a:solidFill>
                  <a:srgbClr val="FFFF00"/>
                </a:solidFill>
              </a:rPr>
              <a:t> пегматитов с драгоценными камнями (граница С и Р). Прогрессивный этап метаморфизма начался в позднем девоне и охватил весь каменноугольный период, а регрессивный этап занял весь пермский период и, возможно, значительную часть </a:t>
            </a:r>
            <a:r>
              <a:rPr lang="ru-RU" sz="1200" dirty="0" smtClean="0">
                <a:solidFill>
                  <a:srgbClr val="FFFF00"/>
                </a:solidFill>
              </a:rPr>
              <a:t>мезозоя.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676D4F-F8C6-4C7B-AB1F-763C678C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234" y="404664"/>
            <a:ext cx="3541796" cy="131248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Минерагения</a:t>
            </a:r>
            <a:r>
              <a:rPr lang="ru-RU" dirty="0"/>
              <a:t> Кочкарского антиклинория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19C1666-52F8-47C4-858D-2181E3C59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6056" y="2132856"/>
            <a:ext cx="3689239" cy="4464496"/>
          </a:xfrm>
        </p:spPr>
        <p:txBody>
          <a:bodyPr>
            <a:normAutofit fontScale="92500"/>
          </a:bodyPr>
          <a:lstStyle/>
          <a:p>
            <a:r>
              <a:rPr lang="ru-RU" dirty="0"/>
              <a:t>Как следует из этой карты, Кочкарский антиклинорий специализирован на золото, горный хрусталь и драгоценные камни (</a:t>
            </a:r>
            <a:r>
              <a:rPr lang="ru-RU" dirty="0" err="1"/>
              <a:t>редкометалльные</a:t>
            </a:r>
            <a:r>
              <a:rPr lang="ru-RU" dirty="0"/>
              <a:t> пегматиты с бериллами, полихромными турмалинами, голубыми и желтыми топазами, иногда с хризобериллом; мраморы с рубином, красной шпинелью, розовым топазом). В россыпях известны находки эвклаза, изумруда, александрита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западной части </a:t>
            </a:r>
            <a:r>
              <a:rPr lang="ru-RU" dirty="0" err="1" smtClean="0"/>
              <a:t>антиклинория</a:t>
            </a:r>
            <a:r>
              <a:rPr lang="ru-RU" dirty="0" smtClean="0"/>
              <a:t> имеется участок, на котором известны месторождения горного хрусталя, золота и пегматитов с драгоценными камнями.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4" y="317646"/>
            <a:ext cx="4374976" cy="6137284"/>
          </a:xfrm>
        </p:spPr>
      </p:pic>
    </p:spTree>
    <p:extLst>
      <p:ext uri="{BB962C8B-B14F-4D97-AF65-F5344CB8AC3E}">
        <p14:creationId xmlns="" xmlns:p14="http://schemas.microsoft.com/office/powerpoint/2010/main" val="1622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10479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Месторождения горного хрусталя, пегматитов и золота вблизи п. светлый</a:t>
            </a:r>
          </a:p>
        </p:txBody>
      </p:sp>
      <p:pic>
        <p:nvPicPr>
          <p:cNvPr id="6" name="Содержимое 5" descr="Рис.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70354" y="1908498"/>
            <a:ext cx="5621765" cy="4796636"/>
          </a:xfrm>
        </p:spPr>
      </p:pic>
      <p:sp>
        <p:nvSpPr>
          <p:cNvPr id="7" name="Прямоугольник 6"/>
          <p:cNvSpPr/>
          <p:nvPr/>
        </p:nvSpPr>
        <p:spPr>
          <a:xfrm>
            <a:off x="1403648" y="5085184"/>
            <a:ext cx="21602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11473" cy="1312480"/>
          </a:xfrm>
        </p:spPr>
        <p:txBody>
          <a:bodyPr/>
          <a:lstStyle/>
          <a:p>
            <a:r>
              <a:rPr lang="ru-RU" dirty="0"/>
              <a:t>Дешифрирование </a:t>
            </a:r>
            <a:r>
              <a:rPr lang="ru-RU" dirty="0" err="1"/>
              <a:t>космоснимка</a:t>
            </a:r>
            <a:endParaRPr lang="ru-RU" dirty="0"/>
          </a:p>
        </p:txBody>
      </p:sp>
      <p:pic>
        <p:nvPicPr>
          <p:cNvPr id="5" name="Содержимое 4" descr="Рис. 4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038600" cy="4237047"/>
          </a:xfrm>
        </p:spPr>
      </p:pic>
      <p:pic>
        <p:nvPicPr>
          <p:cNvPr id="7" name="Содержимое 6" descr="Рис. 4б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8338" y="1628800"/>
            <a:ext cx="4932474" cy="424847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11473" cy="816758"/>
          </a:xfrm>
        </p:spPr>
        <p:txBody>
          <a:bodyPr>
            <a:normAutofit/>
          </a:bodyPr>
          <a:lstStyle/>
          <a:p>
            <a:r>
              <a:rPr lang="ru-RU" sz="2000" dirty="0"/>
              <a:t>Светлинское месторождение горного хрусталя </a:t>
            </a:r>
          </a:p>
        </p:txBody>
      </p:sp>
      <p:pic>
        <p:nvPicPr>
          <p:cNvPr id="5" name="Содержимое 4" descr="Рис. 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70586"/>
            <a:ext cx="3827027" cy="472223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536504" cy="561662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Здесь обычно выделялся седловидный прогиб. Однако, судя по геологическим данным, это небольшая купольная структура. Ее апикальная часть отчетливо просматривается в системе логов. Развиты линейные Mz-Kz коры выветривания. Распространены хлорит-биотитовые сланцы, обычно с кварцем и плагиоклазом, реже амфиболовые сланцы и амфиболиты; обычны ставролит и силлиманит (фибролит), локально – андалузит. Все это указывает на диафторез. Сланцеватость пород </a:t>
            </a:r>
            <a:r>
              <a:rPr lang="ru-RU" dirty="0" err="1">
                <a:solidFill>
                  <a:schemeClr val="tx1"/>
                </a:solidFill>
              </a:rPr>
              <a:t>отрисовывает</a:t>
            </a:r>
            <a:r>
              <a:rPr lang="ru-RU" dirty="0">
                <a:solidFill>
                  <a:schemeClr val="tx1"/>
                </a:solidFill>
              </a:rPr>
              <a:t> асимметричную куполовидную структуру, слегка вытянутую в меридиональном направлении. В центральной части структуры углы падения сланцеватости весьма пологие, около 10º. К востоку они быстро возрастают до 60º, а к западу медленно и плавно увеличиваются вплоть до 45º (вблизи контакта с мраморами). Подавляющая часть кварцевых жил попадает на апикальную часть структуры и ее пологое западное крыло. Преобладают жилы гранулированного кварца (жилы перекристаллизации), а </a:t>
            </a:r>
            <a:r>
              <a:rPr lang="ru-RU" dirty="0" err="1">
                <a:solidFill>
                  <a:schemeClr val="tx1"/>
                </a:solidFill>
              </a:rPr>
              <a:t>хрусталеносные</a:t>
            </a:r>
            <a:r>
              <a:rPr lang="ru-RU" dirty="0">
                <a:solidFill>
                  <a:schemeClr val="tx1"/>
                </a:solidFill>
              </a:rPr>
              <a:t> составляют менее 15%. В западной части купола распространен бесцветный горный хрусталь, а в его апикальной части преобладают дымчатые, </a:t>
            </a:r>
            <a:r>
              <a:rPr lang="ru-RU" dirty="0" err="1">
                <a:solidFill>
                  <a:schemeClr val="tx1"/>
                </a:solidFill>
              </a:rPr>
              <a:t>цитриновые</a:t>
            </a:r>
            <a:r>
              <a:rPr lang="ru-RU" dirty="0">
                <a:solidFill>
                  <a:schemeClr val="tx1"/>
                </a:solidFill>
              </a:rPr>
              <a:t> и иногда аметистовые окраски, что обычно объясняется температурной зональностью. Оказалось, что 87% хрусталеносных жил образуют угол со сланцеватостью более 67º [Кисин, 1995], что подтверждает их связь с куполом. Жилы гранулированного кварца формировались на прогрессивном этапе, а </a:t>
            </a:r>
            <a:r>
              <a:rPr lang="ru-RU" dirty="0" err="1">
                <a:solidFill>
                  <a:schemeClr val="tx1"/>
                </a:solidFill>
              </a:rPr>
              <a:t>хрусталеносные</a:t>
            </a:r>
            <a:r>
              <a:rPr lang="ru-RU" dirty="0">
                <a:solidFill>
                  <a:schemeClr val="tx1"/>
                </a:solidFill>
              </a:rPr>
              <a:t> – на регрессивном этапе процесса, в спокойной тектонической обстановке, что объясняем находки кристаллов горного хрусталя весом 2,5 и 3,2 т.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11473" cy="792088"/>
          </a:xfrm>
        </p:spPr>
        <p:txBody>
          <a:bodyPr/>
          <a:lstStyle/>
          <a:p>
            <a:r>
              <a:rPr lang="ru-RU" dirty="0"/>
              <a:t>Светлинское пегматитовое поле</a:t>
            </a:r>
          </a:p>
        </p:txBody>
      </p:sp>
      <p:pic>
        <p:nvPicPr>
          <p:cNvPr id="5" name="Содержимое 4" descr="Рис. 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9383" y="1844824"/>
            <a:ext cx="4214356" cy="39666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0580" y="980728"/>
            <a:ext cx="4395916" cy="57606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Расположено непосредственно к ЮВ от месторождения горного хрусталя, между </a:t>
            </a:r>
            <a:r>
              <a:rPr lang="ru-RU" dirty="0" err="1"/>
              <a:t>Светлинским</a:t>
            </a:r>
            <a:r>
              <a:rPr lang="ru-RU" dirty="0"/>
              <a:t>, Борисовским и </a:t>
            </a:r>
            <a:r>
              <a:rPr lang="ru-RU" dirty="0" err="1"/>
              <a:t>Санарским</a:t>
            </a:r>
            <a:r>
              <a:rPr lang="ru-RU" dirty="0"/>
              <a:t> куполами, что позволяет выделять здесь отрицательную </a:t>
            </a:r>
            <a:r>
              <a:rPr lang="ru-RU" dirty="0" err="1"/>
              <a:t>межкупольную</a:t>
            </a:r>
            <a:r>
              <a:rPr lang="ru-RU" dirty="0"/>
              <a:t> структуру. Ширина участка составляет около 2 км; распространены различные кристаллические сланцы и амфиболиты. Углы падения сланцеватости пород возрастают к центру структуры, а условия метаморфизма понижается до эпидот-амфиболитовой фации. Здесь </a:t>
            </a:r>
            <a:r>
              <a:rPr lang="ru-RU" dirty="0" err="1"/>
              <a:t>закартировано</a:t>
            </a:r>
            <a:r>
              <a:rPr lang="ru-RU" dirty="0"/>
              <a:t> множество даек лейкократовых анатектических гранитов, иногда содержащих </a:t>
            </a:r>
            <a:r>
              <a:rPr lang="ru-RU" dirty="0" err="1"/>
              <a:t>редкометальные</a:t>
            </a:r>
            <a:r>
              <a:rPr lang="ru-RU" dirty="0"/>
              <a:t> </a:t>
            </a:r>
            <a:r>
              <a:rPr lang="ru-RU" dirty="0" err="1"/>
              <a:t>миароловые</a:t>
            </a:r>
            <a:r>
              <a:rPr lang="ru-RU" dirty="0"/>
              <a:t> пегматиты с драгоценными камнями. Структурный контроль пегматитов объясняется тем, что перемещение гранитного расплава вверх от материнских пород вызывает падение всестороннего давления, дегазацию и возрастание его вязкости. Этим, вероятно, объясняется отсутствие гранитных даек на Светлинском месторождении горного хрусталя и проявление сильного </a:t>
            </a:r>
            <a:r>
              <a:rPr lang="ru-RU" dirty="0" err="1"/>
              <a:t>диафтореза</a:t>
            </a:r>
            <a:r>
              <a:rPr lang="ru-RU" dirty="0"/>
              <a:t>. Богатый летучими расплав обладает пониженной вязкостью, но внедриться он может только в боковые породы, с сохранением </a:t>
            </a:r>
            <a:r>
              <a:rPr lang="ru-RU" dirty="0" err="1"/>
              <a:t>флюидонасыщенности</a:t>
            </a:r>
            <a:r>
              <a:rPr lang="ru-RU" dirty="0"/>
              <a:t> и высокой подвижности. В согласии с этим находится и факт приуроченности пегматитового поля к </a:t>
            </a:r>
            <a:r>
              <a:rPr lang="ru-RU" dirty="0" err="1"/>
              <a:t>межкупольной</a:t>
            </a:r>
            <a:r>
              <a:rPr lang="ru-RU" dirty="0"/>
              <a:t> депрессии.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2C0C6C-7B3D-41B6-9ED9-77583CA4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Светлинское месторождение золота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0B1FA5A1-A0EE-4450-BC06-81F42DB74B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3686175" cy="3885961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961A16F8-69B6-4BB9-B080-F5C28AE51C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72" y="2652823"/>
            <a:ext cx="5349228" cy="2864409"/>
          </a:xfrm>
        </p:spPr>
      </p:pic>
    </p:spTree>
    <p:extLst>
      <p:ext uri="{BB962C8B-B14F-4D97-AF65-F5344CB8AC3E}">
        <p14:creationId xmlns="" xmlns:p14="http://schemas.microsoft.com/office/powerpoint/2010/main" val="3139578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2516</TotalTime>
  <Words>1008</Words>
  <Application>Microsoft Office PowerPoint</Application>
  <PresentationFormat>Экран (4:3)</PresentationFormat>
  <Paragraphs>35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Сетка</vt:lpstr>
      <vt:lpstr>Минерагения Светлинского купола (Кочкарский антиклинорий, Южный Урал) </vt:lpstr>
      <vt:lpstr>Слайд 2</vt:lpstr>
      <vt:lpstr>Кочкарский антиклинорий</vt:lpstr>
      <vt:lpstr>Минерагения Кочкарского антиклинория</vt:lpstr>
      <vt:lpstr>Месторождения горного хрусталя, пегматитов и золота вблизи п. светлый</vt:lpstr>
      <vt:lpstr>Дешифрирование космоснимка</vt:lpstr>
      <vt:lpstr>Светлинское месторождение горного хрусталя </vt:lpstr>
      <vt:lpstr>Светлинское пегматитовое поле</vt:lpstr>
      <vt:lpstr>Светлинское месторождение золота </vt:lpstr>
      <vt:lpstr>Кварцевые жилы</vt:lpstr>
      <vt:lpstr>Субширотные кварцевые жилы</vt:lpstr>
      <vt:lpstr>Развитие геологических процессов в позднем палеозое</vt:lpstr>
      <vt:lpstr>Развитие геологических процессов в позднем палеозое</vt:lpstr>
      <vt:lpstr>Развитие геологических процессов в позднем палеозое</vt:lpstr>
      <vt:lpstr>Развитие геологических процессов в позднем палеозое</vt:lpstr>
      <vt:lpstr>Развитие геологических процессов в позднем палеозое</vt:lpstr>
      <vt:lpstr>Выводы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Минерагения Светлинского купола (Кочкарский антиклинорий, Южный Урал) </dc:title>
  <dc:creator>Кисин</dc:creator>
  <cp:lastModifiedBy>Кисин</cp:lastModifiedBy>
  <cp:revision>27</cp:revision>
  <dcterms:created xsi:type="dcterms:W3CDTF">2022-02-07T17:28:49Z</dcterms:created>
  <dcterms:modified xsi:type="dcterms:W3CDTF">2022-04-27T02:26:59Z</dcterms:modified>
</cp:coreProperties>
</file>