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170" r:id="rId1"/>
    <p:sldMasterId id="2147484191" r:id="rId2"/>
    <p:sldMasterId id="2147484212" r:id="rId3"/>
    <p:sldMasterId id="2147484233" r:id="rId4"/>
    <p:sldMasterId id="2147484254" r:id="rId5"/>
    <p:sldMasterId id="2147484275" r:id="rId6"/>
  </p:sldMasterIdLst>
  <p:notesMasterIdLst>
    <p:notesMasterId r:id="rId45"/>
  </p:notesMasterIdLst>
  <p:sldIdLst>
    <p:sldId id="315" r:id="rId7"/>
    <p:sldId id="316" r:id="rId8"/>
    <p:sldId id="317" r:id="rId9"/>
    <p:sldId id="318" r:id="rId10"/>
    <p:sldId id="319"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2" r:id="rId42"/>
    <p:sldId id="353" r:id="rId43"/>
    <p:sldId id="35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614"/>
    <a:srgbClr val="130F10"/>
    <a:srgbClr val="F2F2F2"/>
    <a:srgbClr val="1E1E1E"/>
    <a:srgbClr val="000000"/>
    <a:srgbClr val="003300"/>
    <a:srgbClr val="0033CC"/>
    <a:srgbClr val="000099"/>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9" autoAdjust="0"/>
    <p:restoredTop sz="88181" autoAdjust="0"/>
  </p:normalViewPr>
  <p:slideViewPr>
    <p:cSldViewPr>
      <p:cViewPr varScale="1">
        <p:scale>
          <a:sx n="73" d="100"/>
          <a:sy n="73" d="100"/>
        </p:scale>
        <p:origin x="-40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E2453B4-363A-4F31-BBA7-4B32F1E8E079}" type="datetimeFigureOut">
              <a:rPr lang="ru-RU"/>
              <a:pPr>
                <a:defRPr/>
              </a:pPr>
              <a:t>27.04.2022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A7DD48B-B8CC-4978-A429-BF7B63916A0E}" type="slidenum">
              <a:rPr lang="ru-RU"/>
              <a:pPr>
                <a:defRPr/>
              </a:pPr>
              <a:t>‹#›</a:t>
            </a:fld>
            <a:endParaRPr lang="ru-RU"/>
          </a:p>
        </p:txBody>
      </p:sp>
    </p:spTree>
    <p:extLst>
      <p:ext uri="{BB962C8B-B14F-4D97-AF65-F5344CB8AC3E}">
        <p14:creationId xmlns:p14="http://schemas.microsoft.com/office/powerpoint/2010/main" val="192448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Демантоид – редкий и самый дорогой ювелирный камень из группы граната, впервые выявленный на Урале в россыпях по р. Бобровка (около с. Елизаветинское, в 30 км к юго-западу от г. Нижний Тагил) в начале XIX века. Затем были открыты россыпи в окрестностях села Полдневая. К настоящему времени россыпи практически отработаны и появилась потребность в поисках коренных месторождений. Для эффективного проведения геологоразведочных работ необходима геолого-генетическая модель месторождения, которую можно создать на примере </a:t>
            </a:r>
            <a:r>
              <a:rPr lang="ru-RU" dirty="0" err="1" smtClean="0"/>
              <a:t>Полдневского</a:t>
            </a:r>
            <a:r>
              <a:rPr lang="ru-RU" dirty="0" smtClean="0"/>
              <a:t> месторождения демантоида. В настоящее время на месторождении ведутся геологоразведочные работы.</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a:t>
            </a:fld>
            <a:endParaRPr lang="ru-RU"/>
          </a:p>
        </p:txBody>
      </p:sp>
    </p:spTree>
    <p:extLst>
      <p:ext uri="{BB962C8B-B14F-4D97-AF65-F5344CB8AC3E}">
        <p14:creationId xmlns:p14="http://schemas.microsoft.com/office/powerpoint/2010/main" val="181324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Первое</a:t>
            </a:r>
            <a:r>
              <a:rPr lang="ru-RU" baseline="0" dirty="0" smtClean="0"/>
              <a:t> защищаемое положение</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err="1" smtClean="0"/>
              <a:t>Типоморфизм</a:t>
            </a:r>
            <a:r>
              <a:rPr lang="ru-RU" sz="1200" dirty="0" smtClean="0"/>
              <a:t> демантоида и сопутствующих минералов </a:t>
            </a:r>
            <a:r>
              <a:rPr lang="ru-RU" sz="1200" dirty="0" err="1" smtClean="0"/>
              <a:t>Полдневского</a:t>
            </a:r>
            <a:r>
              <a:rPr lang="ru-RU" sz="1200" dirty="0" smtClean="0"/>
              <a:t> месторождения выражается в распространении округлых (демантоид, кальцит, магнетит, рудные желваки), шестоватых и волокнистых форм (минералы серпентина, кальцит), в радиально-</a:t>
            </a:r>
            <a:r>
              <a:rPr lang="ru-RU" sz="1200" dirty="0" err="1" smtClean="0"/>
              <a:t>секториальном</a:t>
            </a:r>
            <a:r>
              <a:rPr lang="ru-RU" sz="1200" dirty="0" smtClean="0"/>
              <a:t> строении, в наличии включений «типа конский хвост», в полихромной окраске демантоида.</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12</a:t>
            </a:fld>
            <a:endParaRPr lang="ru-RU"/>
          </a:p>
        </p:txBody>
      </p:sp>
    </p:spTree>
    <p:extLst>
      <p:ext uri="{BB962C8B-B14F-4D97-AF65-F5344CB8AC3E}">
        <p14:creationId xmlns:p14="http://schemas.microsoft.com/office/powerpoint/2010/main" val="279234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Жилы с демантоидом встречены в некоторых линейных зонах разуплотнения, в относительно слабо </a:t>
            </a:r>
            <a:r>
              <a:rPr lang="ru-RU" dirty="0" err="1" smtClean="0"/>
              <a:t>серпентинизированных</a:t>
            </a:r>
            <a:r>
              <a:rPr lang="ru-RU" dirty="0" smtClean="0"/>
              <a:t> дунитах. По простиранию минерализованные жилы прослеживаются на 2-3 м и полностью выклиниваются; по падению они не прослежены (вертикальный размах достоверно не установлен). Показанное на рис гнездо с демантоидом прослеживается по простиранию на 2.5 м; вертикальный размах минерализации составил около 3.5 м (до подошвы выработки, которая больше не углублялась). Проводников к гнезду с </a:t>
            </a:r>
            <a:r>
              <a:rPr lang="ru-RU" dirty="0" err="1" smtClean="0"/>
              <a:t>демантоидовой</a:t>
            </a:r>
            <a:r>
              <a:rPr lang="ru-RU" dirty="0" smtClean="0"/>
              <a:t> минерализацией по простиранию не обнаружено: жила выклинилась. </a:t>
            </a:r>
          </a:p>
          <a:p>
            <a:r>
              <a:rPr lang="ru-RU" dirty="0" err="1" smtClean="0"/>
              <a:t>Демантоидовая</a:t>
            </a:r>
            <a:r>
              <a:rPr lang="ru-RU" dirty="0" smtClean="0"/>
              <a:t> минерализация на </a:t>
            </a:r>
            <a:r>
              <a:rPr lang="ru-RU" dirty="0" err="1" smtClean="0"/>
              <a:t>Полдневском</a:t>
            </a:r>
            <a:r>
              <a:rPr lang="ru-RU" dirty="0" smtClean="0"/>
              <a:t> месторождении приурочена к </a:t>
            </a:r>
            <a:r>
              <a:rPr lang="ru-RU" dirty="0" err="1" smtClean="0"/>
              <a:t>серпентинизированным</a:t>
            </a:r>
            <a:r>
              <a:rPr lang="ru-RU" dirty="0" smtClean="0"/>
              <a:t> дунитам и </a:t>
            </a:r>
            <a:r>
              <a:rPr lang="ru-RU" dirty="0" err="1" smtClean="0"/>
              <a:t>клинопироксенитам</a:t>
            </a:r>
            <a:r>
              <a:rPr lang="ru-RU" dirty="0" smtClean="0"/>
              <a:t>. Минерализованные зоны с демантоидом представлены жильными минералами серпентина (</a:t>
            </a:r>
            <a:r>
              <a:rPr lang="ru-RU" dirty="0" err="1" smtClean="0"/>
              <a:t>клинохризотилом</a:t>
            </a:r>
            <a:r>
              <a:rPr lang="ru-RU" dirty="0" smtClean="0"/>
              <a:t>, </a:t>
            </a:r>
            <a:r>
              <a:rPr lang="ru-RU" dirty="0" err="1" smtClean="0"/>
              <a:t>лизардитом</a:t>
            </a:r>
            <a:r>
              <a:rPr lang="ru-RU" dirty="0" smtClean="0"/>
              <a:t>), карбонатами (кальцитом, доломитом, </a:t>
            </a:r>
            <a:r>
              <a:rPr lang="ru-RU" dirty="0" err="1" smtClean="0"/>
              <a:t>пироауритом</a:t>
            </a:r>
            <a:r>
              <a:rPr lang="ru-RU" dirty="0" smtClean="0"/>
              <a:t>), магнетитом.</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13</a:t>
            </a:fld>
            <a:endParaRPr lang="ru-RU"/>
          </a:p>
        </p:txBody>
      </p:sp>
    </p:spTree>
    <p:extLst>
      <p:ext uri="{BB962C8B-B14F-4D97-AF65-F5344CB8AC3E}">
        <p14:creationId xmlns:p14="http://schemas.microsoft.com/office/powerpoint/2010/main" val="264983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Клинохризотил</a:t>
            </a:r>
            <a:r>
              <a:rPr lang="ru-RU" dirty="0" smtClean="0"/>
              <a:t> в жильной массе представлены сильно удлиненными (нитевидными) параллельными индивидами. Возникновение такой линейности обусловлено их ростом синхронно раскрытию трещин, т.е. эта линейность указывает направление главного растягивающего напряжения σ3 Как видно, агрегаты зерен демантоида ориентированы согласно удлинению кристаллов </a:t>
            </a:r>
            <a:r>
              <a:rPr lang="ru-RU" dirty="0" err="1" smtClean="0"/>
              <a:t>клинохризотила</a:t>
            </a:r>
            <a:r>
              <a:rPr lang="ru-RU" dirty="0" smtClean="0"/>
              <a:t>. Иногда демантоиды приурочены к трещинам скалывания с растяжением, обычно заполненные карбонатом (кальцитом или доломитом) жильный карбонат также имеет шестоватую структуру, что вероятно указывает на его образование синхронно с раскрытием трещин.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14</a:t>
            </a:fld>
            <a:endParaRPr lang="ru-RU"/>
          </a:p>
        </p:txBody>
      </p:sp>
    </p:spTree>
    <p:extLst>
      <p:ext uri="{BB962C8B-B14F-4D97-AF65-F5344CB8AC3E}">
        <p14:creationId xmlns:p14="http://schemas.microsoft.com/office/powerpoint/2010/main" val="200958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Демантоид часто представлен агрегатами округлой формы (до 5 см в поперечнике), которые погружены в жильную массу, состоящую из </a:t>
            </a:r>
            <a:r>
              <a:rPr lang="ru-RU" dirty="0" err="1" smtClean="0"/>
              <a:t>клинохризотила</a:t>
            </a:r>
            <a:r>
              <a:rPr lang="ru-RU" dirty="0" smtClean="0"/>
              <a:t> (±</a:t>
            </a:r>
            <a:r>
              <a:rPr lang="ru-RU" dirty="0" err="1" smtClean="0"/>
              <a:t>лизардита</a:t>
            </a:r>
            <a:r>
              <a:rPr lang="ru-RU" dirty="0" smtClean="0"/>
              <a:t>?), карбоната (кальцит, доломит), магнетита. Жильные серпентины и карбонаты, содержащие агрегаты демантоида, обычно не деформированы. На границе серпентина и демантоида иногда наблюдаются щелевидные полости, выполненные шестоватым карбонатом, который ориентирован перпендикулярно к поверхности агрегата, что свидетельствует о наличие растягивающих напряжений. Ориентировка волокон </a:t>
            </a:r>
            <a:r>
              <a:rPr lang="ru-RU" dirty="0" err="1" smtClean="0"/>
              <a:t>клинохризотила</a:t>
            </a:r>
            <a:r>
              <a:rPr lang="ru-RU" dirty="0" smtClean="0"/>
              <a:t> так же указывает на его образование в условиях растяжения. Признаков деформации агрегатов демантоида не наблюдается. Все эти признаки указывают на образование демантоида в условиях декомпрессии.</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15</a:t>
            </a:fld>
            <a:endParaRPr lang="ru-RU"/>
          </a:p>
        </p:txBody>
      </p:sp>
    </p:spTree>
    <p:extLst>
      <p:ext uri="{BB962C8B-B14F-4D97-AF65-F5344CB8AC3E}">
        <p14:creationId xmlns:p14="http://schemas.microsoft.com/office/powerpoint/2010/main" val="319974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Агрегаты сложены мелкими (доли мм) зернами андрадита в центральной части (здесь, коричневого цвета) и более крупными - на периферии (рис. 10), которые уже могут являться ювелирным сырьем. </a:t>
            </a:r>
            <a:r>
              <a:rPr lang="ru-RU" dirty="0" err="1" smtClean="0"/>
              <a:t>Межзерновое</a:t>
            </a:r>
            <a:r>
              <a:rPr lang="ru-RU" dirty="0" smtClean="0"/>
              <a:t> пространство в агрегате заполнено </a:t>
            </a:r>
            <a:r>
              <a:rPr lang="ru-RU" dirty="0" err="1" smtClean="0"/>
              <a:t>клинохризотилом</a:t>
            </a:r>
            <a:r>
              <a:rPr lang="ru-RU" dirty="0" smtClean="0"/>
              <a:t> (±</a:t>
            </a:r>
            <a:r>
              <a:rPr lang="ru-RU" dirty="0" err="1" smtClean="0"/>
              <a:t>лизардитом</a:t>
            </a:r>
            <a:r>
              <a:rPr lang="ru-RU" dirty="0" smtClean="0"/>
              <a:t>?) и/или карбонатом.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16</a:t>
            </a:fld>
            <a:endParaRPr lang="ru-RU"/>
          </a:p>
        </p:txBody>
      </p:sp>
    </p:spTree>
    <p:extLst>
      <p:ext uri="{BB962C8B-B14F-4D97-AF65-F5344CB8AC3E}">
        <p14:creationId xmlns:p14="http://schemas.microsoft.com/office/powerpoint/2010/main" val="86966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Агрегаты округлой формы, сложенные демантоидом, в шлифах имеют отчетливое радиально-лучистое (радиально-секторальное) строение, иногда с несколькими центрами, окрашенными в коричневый цвет за счет примеси TiO2 (до 1 вес.%). В поляризованном свете демантоид изотропный, но иногда показывает аномальную анизотропию.</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17</a:t>
            </a:fld>
            <a:endParaRPr lang="ru-RU"/>
          </a:p>
        </p:txBody>
      </p:sp>
    </p:spTree>
    <p:extLst>
      <p:ext uri="{BB962C8B-B14F-4D97-AF65-F5344CB8AC3E}">
        <p14:creationId xmlns:p14="http://schemas.microsoft.com/office/powerpoint/2010/main" val="4070850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рисунке показан скол демантоида через центральную часть. Оптическими методами и методом сканирующей электронной микроскопии установлено </a:t>
            </a:r>
            <a:r>
              <a:rPr lang="ru-RU" dirty="0" err="1" smtClean="0"/>
              <a:t>секториальное</a:t>
            </a:r>
            <a:r>
              <a:rPr lang="ru-RU" dirty="0" smtClean="0"/>
              <a:t> (агрегатное) строение зерен демантоида. Индивиды имеют индукционные поверхности, которые указывают на геометрический отбор. Признаком индукционных поверхностей также является грубая штриховка, ориентированная перпендикулярно волосовидным включениям «конского хвоста», наблюдаемая в некоторых случаях. Особенно отчетливо это видно в плотных шторках таких включений</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18</a:t>
            </a:fld>
            <a:endParaRPr lang="ru-RU"/>
          </a:p>
        </p:txBody>
      </p:sp>
    </p:spTree>
    <p:extLst>
      <p:ext uri="{BB962C8B-B14F-4D97-AF65-F5344CB8AC3E}">
        <p14:creationId xmlns:p14="http://schemas.microsoft.com/office/powerpoint/2010/main" val="409855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Также наблюдаются кристаллы с гранями ромбододекаэдра и глубокими бороздами вместо ребер. На сколах такие зерна показывают типичную структуру </a:t>
            </a:r>
            <a:r>
              <a:rPr lang="ru-RU" dirty="0" err="1" smtClean="0"/>
              <a:t>трапиче</a:t>
            </a:r>
            <a:r>
              <a:rPr lang="ru-RU" dirty="0" smtClean="0"/>
              <a:t> (структура </a:t>
            </a:r>
            <a:r>
              <a:rPr lang="ru-RU" dirty="0" err="1" smtClean="0"/>
              <a:t>секториального</a:t>
            </a:r>
            <a:r>
              <a:rPr lang="ru-RU" dirty="0" smtClean="0"/>
              <a:t> роста).</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19</a:t>
            </a:fld>
            <a:endParaRPr lang="ru-RU"/>
          </a:p>
        </p:txBody>
      </p:sp>
    </p:spTree>
    <p:extLst>
      <p:ext uri="{BB962C8B-B14F-4D97-AF65-F5344CB8AC3E}">
        <p14:creationId xmlns:p14="http://schemas.microsoft.com/office/powerpoint/2010/main" val="258700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рисунках показано картирование площади демантоида. Распределение </a:t>
            </a:r>
            <a:r>
              <a:rPr lang="ru-RU" dirty="0" err="1" smtClean="0"/>
              <a:t>Сr</a:t>
            </a:r>
            <a:r>
              <a:rPr lang="ru-RU" dirty="0" smtClean="0"/>
              <a:t>, </a:t>
            </a:r>
            <a:r>
              <a:rPr lang="ru-RU" dirty="0" err="1" smtClean="0"/>
              <a:t>Ti</a:t>
            </a:r>
            <a:r>
              <a:rPr lang="ru-RU" dirty="0" smtClean="0"/>
              <a:t>, </a:t>
            </a:r>
            <a:r>
              <a:rPr lang="ru-RU" dirty="0" err="1" smtClean="0"/>
              <a:t>Fe</a:t>
            </a:r>
            <a:r>
              <a:rPr lang="ru-RU" dirty="0" smtClean="0"/>
              <a:t> в агрегате демантоида. Отчетливо наблюдаются центры кристаллизации, представленные титаном. Содержание  хрома  увеличивается от центра к краю зерен.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20</a:t>
            </a:fld>
            <a:endParaRPr lang="ru-RU"/>
          </a:p>
        </p:txBody>
      </p:sp>
    </p:spTree>
    <p:extLst>
      <p:ext uri="{BB962C8B-B14F-4D97-AF65-F5344CB8AC3E}">
        <p14:creationId xmlns:p14="http://schemas.microsoft.com/office/powerpoint/2010/main" val="333256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Содержание Cr2O3 закономерно понижается от темно-зеленого (1.48-2.30 вес. %) демантоида к желто-зеленому (0.18-0.38 вес. %), что соответствуют существующим представлениям о причине окраски этой разновидности андрадита. Обратную картину показывают содержания TiO2 и Fe2O3. Al2O3, </a:t>
            </a:r>
            <a:r>
              <a:rPr lang="ru-RU" dirty="0" err="1" smtClean="0"/>
              <a:t>MnO</a:t>
            </a:r>
            <a:r>
              <a:rPr lang="ru-RU" dirty="0" smtClean="0"/>
              <a:t> и V2O3 присутствуют в количестве не более 0.05 вес. %. Судя по вариациям этих компонентов, распределение их в демантоиде неравномерное и не влияют на окраску камня.</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21</a:t>
            </a:fld>
            <a:endParaRPr lang="ru-RU"/>
          </a:p>
        </p:txBody>
      </p:sp>
    </p:spTree>
    <p:extLst>
      <p:ext uri="{BB962C8B-B14F-4D97-AF65-F5344CB8AC3E}">
        <p14:creationId xmlns:p14="http://schemas.microsoft.com/office/powerpoint/2010/main" val="106229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Цель работы: </a:t>
            </a:r>
          </a:p>
          <a:p>
            <a:r>
              <a:rPr lang="ru-RU" dirty="0" smtClean="0"/>
              <a:t>Создание геолого-генетической модели месторождения демантоида (на примере </a:t>
            </a:r>
            <a:r>
              <a:rPr lang="ru-RU" dirty="0" err="1" smtClean="0"/>
              <a:t>Полдневского</a:t>
            </a:r>
            <a:r>
              <a:rPr lang="ru-RU" dirty="0" smtClean="0"/>
              <a:t> месторождения).</a:t>
            </a:r>
          </a:p>
          <a:p>
            <a:r>
              <a:rPr lang="ru-RU" dirty="0" smtClean="0"/>
              <a:t>Задачи:  </a:t>
            </a:r>
          </a:p>
          <a:p>
            <a:r>
              <a:rPr lang="ru-RU" dirty="0" smtClean="0"/>
              <a:t>•	Установление структурного контроля минерализации демантоида.</a:t>
            </a:r>
          </a:p>
          <a:p>
            <a:r>
              <a:rPr lang="ru-RU" dirty="0" smtClean="0"/>
              <a:t>•	Изучение вещественного состава вмещающих пород и минерализованных зон.</a:t>
            </a:r>
          </a:p>
          <a:p>
            <a:r>
              <a:rPr lang="ru-RU" dirty="0" smtClean="0"/>
              <a:t>•	Выявление </a:t>
            </a:r>
            <a:r>
              <a:rPr lang="ru-RU" dirty="0" err="1" smtClean="0"/>
              <a:t>типоморфных</a:t>
            </a:r>
            <a:r>
              <a:rPr lang="ru-RU" dirty="0" smtClean="0"/>
              <a:t> особенностей демантоида и сопутствующей минерализации.</a:t>
            </a:r>
          </a:p>
          <a:p>
            <a:r>
              <a:rPr lang="ru-RU" dirty="0" smtClean="0"/>
              <a:t>•	Установление минеральных ассоциаций и парагенезисов демантоида на </a:t>
            </a:r>
            <a:r>
              <a:rPr lang="ru-RU" dirty="0" err="1" smtClean="0"/>
              <a:t>Полдневском</a:t>
            </a:r>
            <a:r>
              <a:rPr lang="ru-RU" dirty="0" smtClean="0"/>
              <a:t> месторождении.</a:t>
            </a:r>
          </a:p>
          <a:p>
            <a:r>
              <a:rPr lang="ru-RU" dirty="0" smtClean="0"/>
              <a:t>•	Изучение химического состава, зональности, минеральных включений. </a:t>
            </a:r>
          </a:p>
          <a:p>
            <a:r>
              <a:rPr lang="ru-RU" dirty="0" smtClean="0"/>
              <a:t>•	Исследование изотопного состава демантоида и сопутствующих минералов для установления источников вещества.</a:t>
            </a:r>
          </a:p>
          <a:p>
            <a:r>
              <a:rPr lang="ru-RU" dirty="0" smtClean="0"/>
              <a:t>•	Изучение демантоида методами газовой хроматографии для установления составов флюида.</a:t>
            </a:r>
          </a:p>
          <a:p>
            <a:r>
              <a:rPr lang="ru-RU" dirty="0" smtClean="0"/>
              <a:t>•	Изучение времени и условий образования демантоида.</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3</a:t>
            </a:fld>
            <a:endParaRPr lang="ru-RU"/>
          </a:p>
        </p:txBody>
      </p:sp>
    </p:spTree>
    <p:extLst>
      <p:ext uri="{BB962C8B-B14F-4D97-AF65-F5344CB8AC3E}">
        <p14:creationId xmlns:p14="http://schemas.microsoft.com/office/powerpoint/2010/main" val="363837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Зерна демантоида с полихромной окраской: в центре – коричневая, а по периферии – зеленая, желто-зеленая исследовались с помощью метода LA-ICP-MS. На рис. а показан обломок зерна демантоида клиновидной формы. Цвет зеленовато-желтый, переходящий к острию клина в коричневый, наблюдаемый в центральных частях многих демантоидов с данного месторождения. На изображение вынесены кратеры (точки анализа) и их номера. Под изображением приведены графики содержаний основных элементов (в </a:t>
            </a:r>
            <a:r>
              <a:rPr lang="ru-RU" dirty="0" err="1" smtClean="0"/>
              <a:t>ppm</a:t>
            </a:r>
            <a:r>
              <a:rPr lang="ru-RU" dirty="0" smtClean="0"/>
              <a:t>).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22</a:t>
            </a:fld>
            <a:endParaRPr lang="ru-RU"/>
          </a:p>
        </p:txBody>
      </p:sp>
    </p:spTree>
    <p:extLst>
      <p:ext uri="{BB962C8B-B14F-4D97-AF65-F5344CB8AC3E}">
        <p14:creationId xmlns:p14="http://schemas.microsoft.com/office/powerpoint/2010/main" val="668356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Включения типа «конский хвост» представлены волосовидными образованиями различной величины, собранными в веерообразные или сноповидные пучки, сужающиеся к центральной части зерна. Близко расположенные включения образуют более крупные и плотные образования. Включения «конский хвост» могут начинаться в центре зерна от включения темного рудного минерала (хромшпинели или магнетита), или без центрального включения.</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23</a:t>
            </a:fld>
            <a:endParaRPr lang="ru-RU"/>
          </a:p>
        </p:txBody>
      </p:sp>
    </p:spTree>
    <p:extLst>
      <p:ext uri="{BB962C8B-B14F-4D97-AF65-F5344CB8AC3E}">
        <p14:creationId xmlns:p14="http://schemas.microsoft.com/office/powerpoint/2010/main" val="3237869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изучении сколов демантоида (рис. ) минерального выполнения включений не выявлено, либо они представлены единичными включениями, не идентифицированными по причине малых размеров (рис. </a:t>
            </a:r>
            <a:r>
              <a:rPr lang="ru-RU" dirty="0" err="1" smtClean="0"/>
              <a:t>а,d</a:t>
            </a:r>
            <a:r>
              <a:rPr lang="ru-RU" dirty="0" smtClean="0"/>
              <a:t>). Подавляющее большинство включений типа «конский хвост» оказались полыми каналами (рис. 18). Конфигурация их сечений весьма причудлива, но ближе всего к щелевидной (рис. 18 b). </a:t>
            </a:r>
          </a:p>
          <a:p>
            <a:r>
              <a:rPr lang="ru-RU" dirty="0" smtClean="0"/>
              <a:t>Включения типа «конский хвост» в уральских демантоидах представлены трубчатыми полыми образованиями, иногда содержащими серпентин. Образование включений «конский хвост» обусловлено сфероидальным ростом кристаллов демантоида в условиях декомпрессии, автометаморфизма и </a:t>
            </a:r>
            <a:r>
              <a:rPr lang="ru-RU" dirty="0" err="1" smtClean="0"/>
              <a:t>автометасоматоза</a:t>
            </a:r>
            <a:r>
              <a:rPr lang="ru-RU" dirty="0" smtClean="0"/>
              <a:t> перемещающегося вверх массива </a:t>
            </a:r>
            <a:r>
              <a:rPr lang="ru-RU" dirty="0" err="1" smtClean="0"/>
              <a:t>ультрабазитов</a:t>
            </a:r>
            <a:r>
              <a:rPr lang="ru-RU" dirty="0" smtClean="0"/>
              <a:t>.</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24</a:t>
            </a:fld>
            <a:endParaRPr lang="ru-RU"/>
          </a:p>
        </p:txBody>
      </p:sp>
    </p:spTree>
    <p:extLst>
      <p:ext uri="{BB962C8B-B14F-4D97-AF65-F5344CB8AC3E}">
        <p14:creationId xmlns:p14="http://schemas.microsoft.com/office/powerpoint/2010/main" val="190816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Демантоиды </a:t>
            </a:r>
            <a:r>
              <a:rPr lang="ru-RU" dirty="0" err="1" smtClean="0"/>
              <a:t>Полдневского</a:t>
            </a:r>
            <a:r>
              <a:rPr lang="ru-RU" dirty="0" smtClean="0"/>
              <a:t> месторождения несут </a:t>
            </a:r>
            <a:r>
              <a:rPr lang="ru-RU" dirty="0" err="1" smtClean="0"/>
              <a:t>типоморфные</a:t>
            </a:r>
            <a:r>
              <a:rPr lang="ru-RU" dirty="0" smtClean="0"/>
              <a:t> признаки демантоидов уральского типа (включения типа «конский хвост»). Но они имеют и собственные </a:t>
            </a:r>
            <a:r>
              <a:rPr lang="ru-RU" dirty="0" err="1" smtClean="0"/>
              <a:t>типоморфные</a:t>
            </a:r>
            <a:r>
              <a:rPr lang="ru-RU" dirty="0" smtClean="0"/>
              <a:t> признаки, отличающие их от демантоидов других месторождений. От демантоидов месторождений Италии и, вероятно, Ирана, Пакистана они отличаются отсутствием хорошо оформленных кристаллов, что значительно понижает их коллекционные качества (привлекательность в необработанном виде). От демантоидов Верх-Нейвинского массива они отличаются более зеленым цветом (содержанием хрома) и размерами зерен. </a:t>
            </a:r>
            <a:r>
              <a:rPr lang="ru-RU" dirty="0" err="1" smtClean="0"/>
              <a:t>Полдневские</a:t>
            </a:r>
            <a:r>
              <a:rPr lang="ru-RU" dirty="0" smtClean="0"/>
              <a:t> демантоиды по сравнению с нижнетагильскими немного богаче </a:t>
            </a:r>
            <a:r>
              <a:rPr lang="ru-RU" dirty="0" err="1" smtClean="0"/>
              <a:t>Cr</a:t>
            </a:r>
            <a:r>
              <a:rPr lang="ru-RU" dirty="0" smtClean="0"/>
              <a:t>, </a:t>
            </a:r>
            <a:r>
              <a:rPr lang="ru-RU" dirty="0" err="1" smtClean="0"/>
              <a:t>Al</a:t>
            </a:r>
            <a:r>
              <a:rPr lang="ru-RU" dirty="0" smtClean="0"/>
              <a:t> и окисным железом. От всех демантоидов </a:t>
            </a:r>
            <a:r>
              <a:rPr lang="ru-RU" dirty="0" err="1" smtClean="0"/>
              <a:t>Полдневские</a:t>
            </a:r>
            <a:r>
              <a:rPr lang="ru-RU" dirty="0" smtClean="0"/>
              <a:t> демантоиды иногда отличаются наличием коричневой окраски, обусловленной примесью титана, в центральной части округлых агрегатов. </a:t>
            </a:r>
          </a:p>
          <a:p>
            <a:r>
              <a:rPr lang="ru-RU" dirty="0" smtClean="0"/>
              <a:t>           Результаты анализов химического состава, приведенные в таблице, показывают, что интенсивность зеленой окраски демантоида коррелируется с содержаниями хрома: чем выше содержание хрома, тем интенсивнее зеленый цвет, что ранее отмечалось многими исследователями. Для демантоида Верх-Нейвинского массива также указывается </a:t>
            </a:r>
            <a:r>
              <a:rPr lang="ru-RU" dirty="0" err="1" smtClean="0"/>
              <a:t>обогащенность</a:t>
            </a:r>
            <a:r>
              <a:rPr lang="ru-RU" dirty="0" smtClean="0"/>
              <a:t> зеленого граната </a:t>
            </a:r>
            <a:r>
              <a:rPr lang="ru-RU" dirty="0" err="1" smtClean="0"/>
              <a:t>Cr</a:t>
            </a:r>
            <a:r>
              <a:rPr lang="ru-RU" dirty="0" smtClean="0"/>
              <a:t>, а коричневого </a:t>
            </a:r>
            <a:r>
              <a:rPr lang="ru-RU" dirty="0" err="1" smtClean="0"/>
              <a:t>Ti</a:t>
            </a:r>
            <a:r>
              <a:rPr lang="ru-RU" dirty="0" smtClean="0"/>
              <a:t>.          Исследования полихромных зерен демантоида (коричневые ядра и зеленая – желто-зеленая периферия) методом LA-ICP-MS показали, что коричневая окраска обусловлена наличием титана. Это значит, что активность титана на ранних стадиях кристаллизации андрадита (демантоида) была выше активности хрома. </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25</a:t>
            </a:fld>
            <a:endParaRPr lang="ru-RU"/>
          </a:p>
        </p:txBody>
      </p:sp>
    </p:spTree>
    <p:extLst>
      <p:ext uri="{BB962C8B-B14F-4D97-AF65-F5344CB8AC3E}">
        <p14:creationId xmlns:p14="http://schemas.microsoft.com/office/powerpoint/2010/main" val="3330888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Второе защищаемое положение </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err="1" smtClean="0">
                <a:solidFill>
                  <a:schemeClr val="tx1"/>
                </a:solidFill>
                <a:effectLst/>
                <a:latin typeface="+mn-lt"/>
                <a:ea typeface="+mn-ea"/>
                <a:cs typeface="+mn-cs"/>
              </a:rPr>
              <a:t>Демантоидовая</a:t>
            </a:r>
            <a:r>
              <a:rPr lang="ru-RU" sz="1200" kern="1200" dirty="0" smtClean="0">
                <a:solidFill>
                  <a:schemeClr val="tx1"/>
                </a:solidFill>
                <a:effectLst/>
                <a:latin typeface="+mn-lt"/>
                <a:ea typeface="+mn-ea"/>
                <a:cs typeface="+mn-cs"/>
              </a:rPr>
              <a:t> минерализация на месторождении в пространстве и во времени часто сопровождается желваками рудных минералов (куприт, </a:t>
            </a:r>
            <a:r>
              <a:rPr lang="ru-RU" sz="1200" kern="1200" dirty="0" err="1" smtClean="0">
                <a:solidFill>
                  <a:schemeClr val="tx1"/>
                </a:solidFill>
                <a:effectLst/>
                <a:latin typeface="+mn-lt"/>
                <a:ea typeface="+mn-ea"/>
                <a:cs typeface="+mn-cs"/>
              </a:rPr>
              <a:t>хизлевудит</a:t>
            </a:r>
            <a:r>
              <a:rPr lang="ru-RU" sz="1200" kern="1200" dirty="0" smtClean="0">
                <a:solidFill>
                  <a:schemeClr val="tx1"/>
                </a:solidFill>
                <a:effectLst/>
                <a:latin typeface="+mn-lt"/>
                <a:ea typeface="+mn-ea"/>
                <a:cs typeface="+mn-cs"/>
              </a:rPr>
              <a:t>, самородная медь, серебро и др.), которые могут использоваться в качестве косвенного поискового признака.</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26</a:t>
            </a:fld>
            <a:endParaRPr lang="ru-RU"/>
          </a:p>
        </p:txBody>
      </p:sp>
    </p:spTree>
    <p:extLst>
      <p:ext uri="{BB962C8B-B14F-4D97-AF65-F5344CB8AC3E}">
        <p14:creationId xmlns:p14="http://schemas.microsoft.com/office/powerpoint/2010/main" val="4113089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карьере </a:t>
            </a:r>
            <a:r>
              <a:rPr lang="ru-RU" dirty="0" err="1" smtClean="0"/>
              <a:t>Полдневского</a:t>
            </a:r>
            <a:r>
              <a:rPr lang="ru-RU" dirty="0" smtClean="0"/>
              <a:t> месторождения в ассоциации с демантоидом иногда встречаются желваки, сложенные рудными минералами. Рудные желваки имеют округлую, слегка вытянутую форму, такую же, как и у агрегатов демантоида. Размеры желваков до 5 см по наибольшему измерению. Вмещающие жильные минералы представлены серпентином (по данным термического и рентгенофазового анализа – </a:t>
            </a:r>
            <a:r>
              <a:rPr lang="ru-RU" dirty="0" err="1" smtClean="0"/>
              <a:t>клинохризотилом</a:t>
            </a:r>
            <a:r>
              <a:rPr lang="ru-RU" dirty="0" smtClean="0"/>
              <a:t> или </a:t>
            </a:r>
            <a:r>
              <a:rPr lang="ru-RU" dirty="0" err="1" smtClean="0"/>
              <a:t>лизардитом</a:t>
            </a:r>
            <a:r>
              <a:rPr lang="ru-RU" dirty="0" smtClean="0"/>
              <a:t>), перемежающегося с тонкими линзами шестоватого кальцита и крупными овальными зернами магнетита.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27</a:t>
            </a:fld>
            <a:endParaRPr lang="ru-RU"/>
          </a:p>
        </p:txBody>
      </p:sp>
    </p:spTree>
    <p:extLst>
      <p:ext uri="{BB962C8B-B14F-4D97-AF65-F5344CB8AC3E}">
        <p14:creationId xmlns:p14="http://schemas.microsoft.com/office/powerpoint/2010/main" val="179816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составе желваков </a:t>
            </a:r>
            <a:r>
              <a:rPr lang="ru-RU" dirty="0" err="1" smtClean="0"/>
              <a:t>микрозондовым</a:t>
            </a:r>
            <a:r>
              <a:rPr lang="ru-RU" dirty="0" smtClean="0"/>
              <a:t> анализом диагностированы: куприт, самородная медь, </a:t>
            </a:r>
            <a:r>
              <a:rPr lang="ru-RU" dirty="0" err="1" smtClean="0"/>
              <a:t>хизлевудит</a:t>
            </a:r>
            <a:r>
              <a:rPr lang="ru-RU" dirty="0" smtClean="0"/>
              <a:t>, </a:t>
            </a:r>
            <a:r>
              <a:rPr lang="ru-RU" dirty="0" err="1" smtClean="0"/>
              <a:t>пентландит</a:t>
            </a:r>
            <a:r>
              <a:rPr lang="ru-RU" dirty="0" smtClean="0"/>
              <a:t>, </a:t>
            </a:r>
            <a:r>
              <a:rPr lang="ru-RU" dirty="0" err="1" smtClean="0"/>
              <a:t>миллерит</a:t>
            </a:r>
            <a:r>
              <a:rPr lang="ru-RU" dirty="0" smtClean="0"/>
              <a:t>, иногда самородное серебро.</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28</a:t>
            </a:fld>
            <a:endParaRPr lang="ru-RU"/>
          </a:p>
        </p:txBody>
      </p:sp>
    </p:spTree>
    <p:extLst>
      <p:ext uri="{BB962C8B-B14F-4D97-AF65-F5344CB8AC3E}">
        <p14:creationId xmlns:p14="http://schemas.microsoft.com/office/powerpoint/2010/main" val="2097008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Также присутствуют </a:t>
            </a:r>
            <a:r>
              <a:rPr lang="ru-RU" dirty="0" err="1" smtClean="0"/>
              <a:t>миаролы</a:t>
            </a:r>
            <a:r>
              <a:rPr lang="ru-RU" dirty="0" smtClean="0"/>
              <a:t>, стенки которых инкрустированы крупными кристаллами куприта. Самородная медь обычно представлена крупными или мелкими зернами в массе куприта; форма неправильная или параллельно-шестоватая. </a:t>
            </a:r>
          </a:p>
          <a:p>
            <a:r>
              <a:rPr lang="ru-RU" dirty="0" smtClean="0"/>
              <a:t>Зерна самородного серебра, иногда их скопления, локализуются в тонкозернистом пористом агрегате куприта, </a:t>
            </a:r>
            <a:r>
              <a:rPr lang="ru-RU" dirty="0" err="1" smtClean="0"/>
              <a:t>хизлевудита</a:t>
            </a:r>
            <a:r>
              <a:rPr lang="ru-RU" dirty="0" smtClean="0"/>
              <a:t>, </a:t>
            </a:r>
            <a:r>
              <a:rPr lang="ru-RU" dirty="0" err="1" smtClean="0"/>
              <a:t>миллерита</a:t>
            </a:r>
            <a:r>
              <a:rPr lang="ru-RU" dirty="0" smtClean="0"/>
              <a:t> и других минералов. В составе серебра установлены примеси ртути, никеля, меди.</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29</a:t>
            </a:fld>
            <a:endParaRPr lang="ru-RU"/>
          </a:p>
        </p:txBody>
      </p:sp>
    </p:spTree>
    <p:extLst>
      <p:ext uri="{BB962C8B-B14F-4D97-AF65-F5344CB8AC3E}">
        <p14:creationId xmlns:p14="http://schemas.microsoft.com/office/powerpoint/2010/main" val="229786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Выводы</a:t>
            </a:r>
          </a:p>
          <a:p>
            <a:pPr lvl="0"/>
            <a:r>
              <a:rPr lang="ru-RU" sz="1200" kern="1200" dirty="0" smtClean="0">
                <a:solidFill>
                  <a:schemeClr val="tx1"/>
                </a:solidFill>
                <a:effectLst/>
                <a:latin typeface="+mn-lt"/>
                <a:ea typeface="+mn-ea"/>
                <a:cs typeface="+mn-cs"/>
              </a:rPr>
              <a:t>1. В минеральном составе рудных желваков установлены: самородная медь, самородное серебро, </a:t>
            </a:r>
            <a:r>
              <a:rPr lang="ru-RU" sz="1200" kern="1200" dirty="0" err="1" smtClean="0">
                <a:solidFill>
                  <a:schemeClr val="tx1"/>
                </a:solidFill>
                <a:effectLst/>
                <a:latin typeface="+mn-lt"/>
                <a:ea typeface="+mn-ea"/>
                <a:cs typeface="+mn-cs"/>
              </a:rPr>
              <a:t>миллерит</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хизлевудит</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пентландит</a:t>
            </a:r>
            <a:r>
              <a:rPr lang="ru-RU" sz="1200" kern="1200" dirty="0" smtClean="0">
                <a:solidFill>
                  <a:schemeClr val="tx1"/>
                </a:solidFill>
                <a:effectLst/>
                <a:latin typeface="+mn-lt"/>
                <a:ea typeface="+mn-ea"/>
                <a:cs typeface="+mn-cs"/>
              </a:rPr>
              <a:t>, куприт.  </a:t>
            </a:r>
          </a:p>
          <a:p>
            <a:r>
              <a:rPr lang="ru-RU" sz="1200" kern="1200" dirty="0" smtClean="0">
                <a:solidFill>
                  <a:schemeClr val="tx1"/>
                </a:solidFill>
                <a:effectLst/>
                <a:latin typeface="+mn-lt"/>
                <a:ea typeface="+mn-ea"/>
                <a:cs typeface="+mn-cs"/>
              </a:rPr>
              <a:t>2. Рудные желваки вне ассоциации с демантоидом на </a:t>
            </a:r>
            <a:r>
              <a:rPr lang="ru-RU" sz="1200" kern="1200" dirty="0" err="1" smtClean="0">
                <a:solidFill>
                  <a:schemeClr val="tx1"/>
                </a:solidFill>
                <a:effectLst/>
                <a:latin typeface="+mn-lt"/>
                <a:ea typeface="+mn-ea"/>
                <a:cs typeface="+mn-cs"/>
              </a:rPr>
              <a:t>Полдневском</a:t>
            </a:r>
            <a:r>
              <a:rPr lang="ru-RU" sz="1200" kern="1200" dirty="0" smtClean="0">
                <a:solidFill>
                  <a:schemeClr val="tx1"/>
                </a:solidFill>
                <a:effectLst/>
                <a:latin typeface="+mn-lt"/>
                <a:ea typeface="+mn-ea"/>
                <a:cs typeface="+mn-cs"/>
              </a:rPr>
              <a:t> месторождении не известны, что позволяет предполагать их парагенетическую связь. Изучение рудных минеральных ассоциаций в желваках может способствовать изучению P-T условий образования демантоида.  </a:t>
            </a:r>
          </a:p>
          <a:p>
            <a:r>
              <a:rPr lang="ru-RU" sz="1200" kern="1200" dirty="0" smtClean="0">
                <a:solidFill>
                  <a:schemeClr val="tx1"/>
                </a:solidFill>
                <a:effectLst/>
                <a:latin typeface="+mn-lt"/>
                <a:ea typeface="+mn-ea"/>
                <a:cs typeface="+mn-cs"/>
              </a:rPr>
              <a:t>3. Благодаря </a:t>
            </a:r>
            <a:r>
              <a:rPr lang="ru-RU" sz="1200" kern="1200" dirty="0" err="1" smtClean="0">
                <a:solidFill>
                  <a:schemeClr val="tx1"/>
                </a:solidFill>
                <a:effectLst/>
                <a:latin typeface="+mn-lt"/>
                <a:ea typeface="+mn-ea"/>
                <a:cs typeface="+mn-cs"/>
              </a:rPr>
              <a:t>гипергенным</a:t>
            </a:r>
            <a:r>
              <a:rPr lang="ru-RU" sz="1200" kern="1200" dirty="0" smtClean="0">
                <a:solidFill>
                  <a:schemeClr val="tx1"/>
                </a:solidFill>
                <a:effectLst/>
                <a:latin typeface="+mn-lt"/>
                <a:ea typeface="+mn-ea"/>
                <a:cs typeface="+mn-cs"/>
              </a:rPr>
              <a:t> минералам желваки легко визуально обнаруживаются в породе и уже используются на карьере в качестве косвенного поискового признака на гнезда демантоида.</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30</a:t>
            </a:fld>
            <a:endParaRPr lang="ru-RU"/>
          </a:p>
        </p:txBody>
      </p:sp>
    </p:spTree>
    <p:extLst>
      <p:ext uri="{BB962C8B-B14F-4D97-AF65-F5344CB8AC3E}">
        <p14:creationId xmlns:p14="http://schemas.microsoft.com/office/powerpoint/2010/main" val="318139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Третье защищаемое положение </a:t>
            </a:r>
          </a:p>
          <a:p>
            <a:r>
              <a:rPr lang="ru-RU" dirty="0" smtClean="0"/>
              <a:t>Демантоид </a:t>
            </a:r>
            <a:r>
              <a:rPr lang="ru-RU" dirty="0" err="1" smtClean="0"/>
              <a:t>Полдневского</a:t>
            </a:r>
            <a:r>
              <a:rPr lang="ru-RU" dirty="0" smtClean="0"/>
              <a:t> месторождения образовался в условиях декомпрессии при позднепалеозойской уральской коллизии. </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31</a:t>
            </a:fld>
            <a:endParaRPr lang="ru-RU"/>
          </a:p>
        </p:txBody>
      </p:sp>
    </p:spTree>
    <p:extLst>
      <p:ext uri="{BB962C8B-B14F-4D97-AF65-F5344CB8AC3E}">
        <p14:creationId xmlns:p14="http://schemas.microsoft.com/office/powerpoint/2010/main" val="140134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Фактический материал </a:t>
            </a:r>
            <a:r>
              <a:rPr lang="ru-RU" dirty="0" smtClean="0"/>
              <a:t/>
            </a:r>
            <a:br>
              <a:rPr lang="ru-RU" dirty="0" smtClean="0"/>
            </a:br>
            <a:r>
              <a:rPr lang="ru-RU" dirty="0" smtClean="0"/>
              <a:t>Основные материалы для исследований собраны соискателем лично, при проведении полевых работ на </a:t>
            </a:r>
            <a:r>
              <a:rPr lang="ru-RU" dirty="0" err="1" smtClean="0"/>
              <a:t>Полдневском</a:t>
            </a:r>
            <a:r>
              <a:rPr lang="ru-RU" dirty="0" smtClean="0"/>
              <a:t> месторождении. Часть каменного материала предоставлена Т.В. Коньковым, одним из руководителей предприятия ООО «Маяк», и геологами этого же предприятия Селезневым С.Г., Зориным Д. А. </a:t>
            </a:r>
          </a:p>
          <a:p>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4</a:t>
            </a:fld>
            <a:endParaRPr lang="ru-RU"/>
          </a:p>
        </p:txBody>
      </p:sp>
    </p:spTree>
    <p:extLst>
      <p:ext uri="{BB962C8B-B14F-4D97-AF65-F5344CB8AC3E}">
        <p14:creationId xmlns:p14="http://schemas.microsoft.com/office/powerpoint/2010/main" val="16645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Методы</a:t>
            </a:r>
            <a:r>
              <a:rPr lang="ru-RU" b="1" baseline="0" dirty="0" smtClean="0"/>
              <a:t> исследования</a:t>
            </a:r>
            <a:r>
              <a:rPr lang="ru-RU" dirty="0" smtClean="0"/>
              <a:t/>
            </a:r>
            <a:br>
              <a:rPr lang="ru-RU" dirty="0" smtClean="0"/>
            </a:br>
            <a:r>
              <a:rPr lang="ru-RU" dirty="0" smtClean="0"/>
              <a:t>Состав минералов и пород изучался методами сканирующей электронной микроскопии, на микроскопе JSM-6390LV фирмы </a:t>
            </a:r>
            <a:r>
              <a:rPr lang="ru-RU" dirty="0" err="1" smtClean="0"/>
              <a:t>Jeol</a:t>
            </a:r>
            <a:r>
              <a:rPr lang="ru-RU" dirty="0" smtClean="0"/>
              <a:t> с </a:t>
            </a:r>
            <a:r>
              <a:rPr lang="ru-RU" dirty="0" err="1" smtClean="0"/>
              <a:t>энергодисперсионной</a:t>
            </a:r>
            <a:r>
              <a:rPr lang="ru-RU" dirty="0" smtClean="0"/>
              <a:t> приставкой INCA </a:t>
            </a:r>
            <a:r>
              <a:rPr lang="ru-RU" dirty="0" err="1" smtClean="0"/>
              <a:t>Energy</a:t>
            </a:r>
            <a:r>
              <a:rPr lang="ru-RU" dirty="0" smtClean="0"/>
              <a:t> 450 X-</a:t>
            </a:r>
            <a:r>
              <a:rPr lang="ru-RU" dirty="0" err="1" smtClean="0"/>
              <a:t>Max</a:t>
            </a:r>
            <a:r>
              <a:rPr lang="ru-RU" dirty="0" smtClean="0"/>
              <a:t> 80, </a:t>
            </a:r>
            <a:r>
              <a:rPr lang="ru-RU" dirty="0" err="1" smtClean="0"/>
              <a:t>рентгенофлуоресцентной</a:t>
            </a:r>
            <a:r>
              <a:rPr lang="ru-RU" dirty="0" smtClean="0"/>
              <a:t> спектроскопии на CPM-35 и EDX-8000 и </a:t>
            </a:r>
            <a:r>
              <a:rPr lang="ru-RU" dirty="0" err="1" smtClean="0"/>
              <a:t>электроннозондовым</a:t>
            </a:r>
            <a:r>
              <a:rPr lang="ru-RU" dirty="0" smtClean="0"/>
              <a:t> рентгеноспектральным микроанализом на микроанализаторе </a:t>
            </a:r>
            <a:r>
              <a:rPr lang="ru-RU" dirty="0" err="1" smtClean="0"/>
              <a:t>Cameca</a:t>
            </a:r>
            <a:r>
              <a:rPr lang="ru-RU" dirty="0" smtClean="0"/>
              <a:t> SX-100, с пятью волновыми спектрометрами и </a:t>
            </a:r>
            <a:r>
              <a:rPr lang="ru-RU" dirty="0" err="1" smtClean="0"/>
              <a:t>энергодисперсионной</a:t>
            </a:r>
            <a:r>
              <a:rPr lang="ru-RU" dirty="0" smtClean="0"/>
              <a:t> приставкой </a:t>
            </a:r>
            <a:r>
              <a:rPr lang="ru-RU" dirty="0" err="1" smtClean="0"/>
              <a:t>Bruker</a:t>
            </a:r>
            <a:r>
              <a:rPr lang="ru-RU" dirty="0" smtClean="0"/>
              <a:t> </a:t>
            </a:r>
            <a:r>
              <a:rPr lang="ru-RU" dirty="0" err="1" smtClean="0"/>
              <a:t>XFlash</a:t>
            </a:r>
            <a:r>
              <a:rPr lang="ru-RU" dirty="0" smtClean="0"/>
              <a:t> 6. Для определения уровня содержания примесных элементов использовался метод масс-спектрометрии с индуктивно-связанной плазмой с лазерным </a:t>
            </a:r>
            <a:r>
              <a:rPr lang="ru-RU" dirty="0" err="1" smtClean="0"/>
              <a:t>пробоотбором</a:t>
            </a:r>
            <a:r>
              <a:rPr lang="ru-RU" dirty="0" smtClean="0"/>
              <a:t> (LA-ICP-MS). Минералы серпентина изучались методами </a:t>
            </a:r>
            <a:r>
              <a:rPr lang="ru-RU" dirty="0" err="1" smtClean="0"/>
              <a:t>рентгено</a:t>
            </a:r>
            <a:r>
              <a:rPr lang="ru-RU" dirty="0" smtClean="0"/>
              <a:t>-структурного термического  анализа и РАМАН-спектроскопии. Все анализы выполнены в ЦКП «</a:t>
            </a:r>
            <a:r>
              <a:rPr lang="ru-RU" dirty="0" err="1" smtClean="0"/>
              <a:t>Геоаналитик</a:t>
            </a:r>
            <a:r>
              <a:rPr lang="ru-RU" dirty="0" smtClean="0"/>
              <a:t>» ИГГ </a:t>
            </a:r>
            <a:r>
              <a:rPr lang="ru-RU" dirty="0" err="1" smtClean="0"/>
              <a:t>УрО</a:t>
            </a:r>
            <a:r>
              <a:rPr lang="ru-RU" dirty="0" smtClean="0"/>
              <a:t> РАН. Хроматография демантоида выполнена в Институте геологии Коми НЦ </a:t>
            </a:r>
            <a:r>
              <a:rPr lang="ru-RU" dirty="0" err="1" smtClean="0"/>
              <a:t>УрО</a:t>
            </a:r>
            <a:r>
              <a:rPr lang="ru-RU" dirty="0" smtClean="0"/>
              <a:t> РАН, г. Сыктывкар. Исследования изотопов кислорода и водорода демантоидов выполнялась…в ДВГИ (г. Владивосток). </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5</a:t>
            </a:fld>
            <a:endParaRPr lang="ru-RU"/>
          </a:p>
        </p:txBody>
      </p:sp>
    </p:spTree>
    <p:extLst>
      <p:ext uri="{BB962C8B-B14F-4D97-AF65-F5344CB8AC3E}">
        <p14:creationId xmlns:p14="http://schemas.microsoft.com/office/powerpoint/2010/main" val="74322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Научная новизна и практическая значимость</a:t>
            </a:r>
          </a:p>
          <a:p>
            <a:r>
              <a:rPr lang="ru-RU" dirty="0" smtClean="0"/>
              <a:t>1. Структурный контроль </a:t>
            </a:r>
            <a:r>
              <a:rPr lang="ru-RU" dirty="0" err="1" smtClean="0"/>
              <a:t>демантоидной</a:t>
            </a:r>
            <a:r>
              <a:rPr lang="ru-RU" dirty="0" smtClean="0"/>
              <a:t> минерализации не наблюдается. Морфология минерализованных жил имеет форму рудных столбов.</a:t>
            </a:r>
          </a:p>
          <a:p>
            <a:r>
              <a:rPr lang="ru-RU" dirty="0" smtClean="0"/>
              <a:t>2. На </a:t>
            </a:r>
            <a:r>
              <a:rPr lang="ru-RU" dirty="0" err="1" smtClean="0"/>
              <a:t>Полдневском</a:t>
            </a:r>
            <a:r>
              <a:rPr lang="ru-RU" dirty="0" smtClean="0"/>
              <a:t> месторождении широко распространены </a:t>
            </a:r>
            <a:r>
              <a:rPr lang="ru-RU" dirty="0" err="1" smtClean="0"/>
              <a:t>разноориентированные</a:t>
            </a:r>
            <a:r>
              <a:rPr lang="ru-RU" dirty="0" smtClean="0"/>
              <a:t> жилы </a:t>
            </a:r>
            <a:r>
              <a:rPr lang="ru-RU" dirty="0" err="1" smtClean="0"/>
              <a:t>антигорита</a:t>
            </a:r>
            <a:r>
              <a:rPr lang="ru-RU" dirty="0" smtClean="0"/>
              <a:t>, хризотила, </a:t>
            </a:r>
            <a:r>
              <a:rPr lang="ru-RU" dirty="0" err="1" smtClean="0"/>
              <a:t>лизардита</a:t>
            </a:r>
            <a:r>
              <a:rPr lang="ru-RU" dirty="0" smtClean="0"/>
              <a:t>, карбонатов, образовавшиеся в условиях декомпрессии. Демантоид встречается исключительно редко и часто сопровождается рудными желваками, сложенными купритом, самородной медью, </a:t>
            </a:r>
            <a:r>
              <a:rPr lang="ru-RU" dirty="0" err="1" smtClean="0"/>
              <a:t>хизлевудитом</a:t>
            </a:r>
            <a:r>
              <a:rPr lang="ru-RU" dirty="0" smtClean="0"/>
              <a:t>, </a:t>
            </a:r>
            <a:r>
              <a:rPr lang="ru-RU" dirty="0" err="1" smtClean="0"/>
              <a:t>миллеритом</a:t>
            </a:r>
            <a:r>
              <a:rPr lang="ru-RU" dirty="0" smtClean="0"/>
              <a:t>, </a:t>
            </a:r>
            <a:r>
              <a:rPr lang="ru-RU" dirty="0" err="1" smtClean="0"/>
              <a:t>пентландитом</a:t>
            </a:r>
            <a:r>
              <a:rPr lang="ru-RU" dirty="0" smtClean="0"/>
              <a:t> и другими минералами.</a:t>
            </a:r>
          </a:p>
          <a:p>
            <a:r>
              <a:rPr lang="ru-RU" dirty="0" smtClean="0"/>
              <a:t>3. Дано комплексное описание сфероидальных агрегатов демантоида </a:t>
            </a:r>
            <a:r>
              <a:rPr lang="ru-RU" dirty="0" err="1" smtClean="0"/>
              <a:t>Полдневского</a:t>
            </a:r>
            <a:r>
              <a:rPr lang="ru-RU" dirty="0" smtClean="0"/>
              <a:t> месторождения, образовавшихся в условиях декомпрессии. </a:t>
            </a:r>
          </a:p>
          <a:p>
            <a:r>
              <a:rPr lang="ru-RU" dirty="0" smtClean="0"/>
              <a:t>4. Доказано, что включения типа «конский хвост» представлены полыми щелевидными каналами, устья которых могут быть заполнены минералами вмещающих пород (серпентином, карбонатами, магнетитом).</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6</a:t>
            </a:fld>
            <a:endParaRPr lang="ru-RU"/>
          </a:p>
        </p:txBody>
      </p:sp>
    </p:spTree>
    <p:extLst>
      <p:ext uri="{BB962C8B-B14F-4D97-AF65-F5344CB8AC3E}">
        <p14:creationId xmlns:p14="http://schemas.microsoft.com/office/powerpoint/2010/main" val="383701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 теме диссертации опубликовано 14 работ, в </a:t>
            </a:r>
            <a:r>
              <a:rPr lang="ru-RU" dirty="0" err="1" smtClean="0"/>
              <a:t>т.ч</a:t>
            </a:r>
            <a:r>
              <a:rPr lang="ru-RU" dirty="0" smtClean="0"/>
              <a:t>. 1 статья </a:t>
            </a:r>
            <a:r>
              <a:rPr lang="ru-RU" dirty="0" err="1" smtClean="0"/>
              <a:t>WoS</a:t>
            </a:r>
            <a:r>
              <a:rPr lang="ru-RU" dirty="0" smtClean="0"/>
              <a:t> (Q2) , 2 статьи в журналах по списку ВАК, 11 в материалах конференций и сборниках.</a:t>
            </a:r>
            <a:endParaRPr lang="ru-RU" dirty="0"/>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7</a:t>
            </a:fld>
            <a:endParaRPr lang="ru-RU"/>
          </a:p>
        </p:txBody>
      </p:sp>
    </p:spTree>
    <p:extLst>
      <p:ext uri="{BB962C8B-B14F-4D97-AF65-F5344CB8AC3E}">
        <p14:creationId xmlns:p14="http://schemas.microsoft.com/office/powerpoint/2010/main" val="58249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Защищаемые положения:</a:t>
            </a:r>
          </a:p>
          <a:p>
            <a:r>
              <a:rPr lang="ru-RU" dirty="0" smtClean="0"/>
              <a:t>1. </a:t>
            </a:r>
            <a:r>
              <a:rPr lang="ru-RU" dirty="0" err="1" smtClean="0"/>
              <a:t>Типоморфизм</a:t>
            </a:r>
            <a:r>
              <a:rPr lang="ru-RU" dirty="0" smtClean="0"/>
              <a:t> демантоида и сопутствующих минералов </a:t>
            </a:r>
            <a:r>
              <a:rPr lang="ru-RU" dirty="0" err="1" smtClean="0"/>
              <a:t>Полдневского</a:t>
            </a:r>
            <a:r>
              <a:rPr lang="ru-RU" dirty="0" smtClean="0"/>
              <a:t> месторождения выражается в распространении округлых (демантоид, кальцит, магнетит, рудные желваки), шестоватых и волокнистых форм (минералы серпентина, кальцит), в радиально-</a:t>
            </a:r>
            <a:r>
              <a:rPr lang="ru-RU" dirty="0" err="1" smtClean="0"/>
              <a:t>секториальном</a:t>
            </a:r>
            <a:r>
              <a:rPr lang="ru-RU" dirty="0" smtClean="0"/>
              <a:t> строении, в наличии включений «типа конский хвост», в полихромной окраске демантоида.</a:t>
            </a:r>
          </a:p>
          <a:p>
            <a:r>
              <a:rPr lang="ru-RU" dirty="0" smtClean="0"/>
              <a:t>2. </a:t>
            </a:r>
            <a:r>
              <a:rPr lang="ru-RU" dirty="0" err="1" smtClean="0"/>
              <a:t>Демантоидовая</a:t>
            </a:r>
            <a:r>
              <a:rPr lang="ru-RU" dirty="0" smtClean="0"/>
              <a:t> минерализация на месторождении в пространстве и во времени часто сопровождается желваками рудных минералов (куприт, </a:t>
            </a:r>
            <a:r>
              <a:rPr lang="ru-RU" dirty="0" err="1" smtClean="0"/>
              <a:t>хизлевудит</a:t>
            </a:r>
            <a:r>
              <a:rPr lang="ru-RU" dirty="0" smtClean="0"/>
              <a:t>, самородная медь, серебро и др.), которые могут использоваться в качестве косвенного поискового признака.</a:t>
            </a:r>
          </a:p>
          <a:p>
            <a:r>
              <a:rPr lang="ru-RU" dirty="0" smtClean="0"/>
              <a:t>3. Демантоид </a:t>
            </a:r>
            <a:r>
              <a:rPr lang="ru-RU" dirty="0" err="1" smtClean="0"/>
              <a:t>Полдневского</a:t>
            </a:r>
            <a:r>
              <a:rPr lang="ru-RU" dirty="0" smtClean="0"/>
              <a:t> месторождения образовался в условиях декомпрессии при позднепалеозойской уральской коллизии. </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9</a:t>
            </a:fld>
            <a:endParaRPr lang="ru-RU"/>
          </a:p>
        </p:txBody>
      </p:sp>
    </p:spTree>
    <p:extLst>
      <p:ext uri="{BB962C8B-B14F-4D97-AF65-F5344CB8AC3E}">
        <p14:creationId xmlns:p14="http://schemas.microsoft.com/office/powerpoint/2010/main" val="91849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начале ХХ в было открыто </a:t>
            </a:r>
            <a:r>
              <a:rPr lang="ru-RU" dirty="0" err="1" smtClean="0"/>
              <a:t>Полдневское</a:t>
            </a:r>
            <a:r>
              <a:rPr lang="ru-RU" dirty="0" smtClean="0"/>
              <a:t> месторождение, на котором в настоящее время ведутся геологоразведочные работы. </a:t>
            </a:r>
          </a:p>
          <a:p>
            <a:r>
              <a:rPr lang="ru-RU" dirty="0" smtClean="0"/>
              <a:t>Позднее, в коренном залегании минерализация демантоида была установлена на </a:t>
            </a:r>
            <a:r>
              <a:rPr lang="ru-RU" dirty="0" err="1" smtClean="0"/>
              <a:t>Верхнейвинском</a:t>
            </a:r>
            <a:r>
              <a:rPr lang="ru-RU" dirty="0" smtClean="0"/>
              <a:t> гипербазитовом массиве (в 50 км к северо-западу от г. Екатеринбурга), на Полярном Урале, на Корякском нагорье и Камчатке. За рубежом демантоиды известны в Италии, Азербайджане, Иране, Пакистане, США, Словакии, а также в Намибии и на Мадагаскаре.</a:t>
            </a: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10</a:t>
            </a:fld>
            <a:endParaRPr lang="ru-RU"/>
          </a:p>
        </p:txBody>
      </p:sp>
    </p:spTree>
    <p:extLst>
      <p:ext uri="{BB962C8B-B14F-4D97-AF65-F5344CB8AC3E}">
        <p14:creationId xmlns:p14="http://schemas.microsoft.com/office/powerpoint/2010/main" val="299690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err="1" smtClean="0">
                <a:solidFill>
                  <a:schemeClr val="tx1"/>
                </a:solidFill>
                <a:effectLst/>
                <a:latin typeface="+mn-lt"/>
                <a:ea typeface="+mn-ea"/>
                <a:cs typeface="+mn-cs"/>
              </a:rPr>
              <a:t>Полдневское</a:t>
            </a:r>
            <a:r>
              <a:rPr lang="ru-RU" sz="1200" kern="1200" dirty="0" smtClean="0">
                <a:solidFill>
                  <a:schemeClr val="tx1"/>
                </a:solidFill>
                <a:effectLst/>
                <a:latin typeface="+mn-lt"/>
                <a:ea typeface="+mn-ea"/>
                <a:cs typeface="+mn-cs"/>
              </a:rPr>
              <a:t> месторождение демантоида приурочено к </a:t>
            </a:r>
            <a:r>
              <a:rPr lang="ru-RU" sz="1200" kern="1200" dirty="0" err="1" smtClean="0">
                <a:solidFill>
                  <a:schemeClr val="tx1"/>
                </a:solidFill>
                <a:effectLst/>
                <a:latin typeface="+mn-lt"/>
                <a:ea typeface="+mn-ea"/>
                <a:cs typeface="+mn-cs"/>
              </a:rPr>
              <a:t>Коркодинскому</a:t>
            </a:r>
            <a:r>
              <a:rPr lang="ru-RU" sz="1200" kern="1200" dirty="0" smtClean="0">
                <a:solidFill>
                  <a:schemeClr val="tx1"/>
                </a:solidFill>
                <a:effectLst/>
                <a:latin typeface="+mn-lt"/>
                <a:ea typeface="+mn-ea"/>
                <a:cs typeface="+mn-cs"/>
              </a:rPr>
              <a:t> гипербазитовому массиву, расположено на границе Свердловской и Челябинской областей, в зоне сочленения Восточно-Уральской, Центрально-Уральской и южной части </a:t>
            </a:r>
            <a:r>
              <a:rPr lang="ru-RU" sz="1200" kern="1200" dirty="0" err="1" smtClean="0">
                <a:solidFill>
                  <a:schemeClr val="tx1"/>
                </a:solidFill>
                <a:effectLst/>
                <a:latin typeface="+mn-lt"/>
                <a:ea typeface="+mn-ea"/>
                <a:cs typeface="+mn-cs"/>
              </a:rPr>
              <a:t>Тагильской</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мегазон</a:t>
            </a:r>
            <a:r>
              <a:rPr lang="ru-RU" sz="1200" kern="1200" dirty="0" smtClean="0">
                <a:solidFill>
                  <a:schemeClr val="tx1"/>
                </a:solidFill>
                <a:effectLst/>
                <a:latin typeface="+mn-lt"/>
                <a:ea typeface="+mn-ea"/>
                <a:cs typeface="+mn-cs"/>
              </a:rPr>
              <a:t>. Границы </a:t>
            </a:r>
            <a:r>
              <a:rPr lang="ru-RU" sz="1200" kern="1200" dirty="0" err="1" smtClean="0">
                <a:solidFill>
                  <a:schemeClr val="tx1"/>
                </a:solidFill>
                <a:effectLst/>
                <a:latin typeface="+mn-lt"/>
                <a:ea typeface="+mn-ea"/>
                <a:cs typeface="+mn-cs"/>
              </a:rPr>
              <a:t>мегазон</a:t>
            </a:r>
            <a:r>
              <a:rPr lang="ru-RU" sz="1200" kern="1200" dirty="0" smtClean="0">
                <a:solidFill>
                  <a:schemeClr val="tx1"/>
                </a:solidFill>
                <a:effectLst/>
                <a:latin typeface="+mn-lt"/>
                <a:ea typeface="+mn-ea"/>
                <a:cs typeface="+mn-cs"/>
              </a:rPr>
              <a:t> тектонические, фиксируются </a:t>
            </a:r>
            <a:r>
              <a:rPr lang="ru-RU" sz="1200" kern="1200" dirty="0" err="1" smtClean="0">
                <a:solidFill>
                  <a:schemeClr val="tx1"/>
                </a:solidFill>
                <a:effectLst/>
                <a:latin typeface="+mn-lt"/>
                <a:ea typeface="+mn-ea"/>
                <a:cs typeface="+mn-cs"/>
              </a:rPr>
              <a:t>Серовско-Маукским</a:t>
            </a:r>
            <a:r>
              <a:rPr lang="ru-RU" sz="1200" kern="1200" dirty="0" smtClean="0">
                <a:solidFill>
                  <a:schemeClr val="tx1"/>
                </a:solidFill>
                <a:effectLst/>
                <a:latin typeface="+mn-lt"/>
                <a:ea typeface="+mn-ea"/>
                <a:cs typeface="+mn-cs"/>
              </a:rPr>
              <a:t> (СМР) и Главным Уральским (ГУР) разломами, трассируемые гипербазитовыми массивами и </a:t>
            </a:r>
            <a:r>
              <a:rPr lang="ru-RU" sz="1200" kern="1200" dirty="0" err="1" smtClean="0">
                <a:solidFill>
                  <a:schemeClr val="tx1"/>
                </a:solidFill>
                <a:effectLst/>
                <a:latin typeface="+mn-lt"/>
                <a:ea typeface="+mn-ea"/>
                <a:cs typeface="+mn-cs"/>
              </a:rPr>
              <a:t>серпентинитовым</a:t>
            </a:r>
            <a:r>
              <a:rPr lang="ru-RU" sz="1200" kern="1200" dirty="0" smtClean="0">
                <a:solidFill>
                  <a:schemeClr val="tx1"/>
                </a:solidFill>
                <a:effectLst/>
                <a:latin typeface="+mn-lt"/>
                <a:ea typeface="+mn-ea"/>
                <a:cs typeface="+mn-cs"/>
              </a:rPr>
              <a:t> меланжем</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CA7DD48B-B8CC-4978-A429-BF7B63916A0E}" type="slidenum">
              <a:rPr lang="ru-RU" smtClean="0"/>
              <a:pPr>
                <a:defRPr/>
              </a:pPr>
              <a:t>11</a:t>
            </a:fld>
            <a:endParaRPr lang="ru-RU"/>
          </a:p>
        </p:txBody>
      </p:sp>
    </p:spTree>
    <p:extLst>
      <p:ext uri="{BB962C8B-B14F-4D97-AF65-F5344CB8AC3E}">
        <p14:creationId xmlns:p14="http://schemas.microsoft.com/office/powerpoint/2010/main" val="326843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9894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8869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842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950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116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8690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31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3555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464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65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748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7725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3801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531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9050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7057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0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3450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690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83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531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091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187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8032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1024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6678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8666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01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307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400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0540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4865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614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415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4038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0309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806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367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556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740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7083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722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7894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902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0124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673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3159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662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0359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7938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332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6580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8240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9347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559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4224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3449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7666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155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5588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7365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39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7183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7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92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4064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1231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0539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858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628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4909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3304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06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3523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6194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8602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928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239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7338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16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5518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3092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0182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5145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587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8091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215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69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406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1120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5630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787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088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5250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449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7421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340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047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5763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57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78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sz="half" idx="13"/>
          </p:nvPr>
        </p:nvSpPr>
        <p:spPr>
          <a:xfrm>
            <a:off x="6850824" y="534011"/>
            <a:ext cx="4213818" cy="5789978"/>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15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008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54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48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5062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362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50" name="Picture Placeholder 8"/>
          <p:cNvSpPr>
            <a:spLocks noGrp="1"/>
          </p:cNvSpPr>
          <p:nvPr>
            <p:ph type="pic" sz="quarter" idx="13"/>
          </p:nvPr>
        </p:nvSpPr>
        <p:spPr>
          <a:xfrm>
            <a:off x="4702628" y="1582057"/>
            <a:ext cx="2032001" cy="3657601"/>
          </a:xfrm>
          <a:prstGeom prst="rect">
            <a:avLst/>
          </a:prstGeom>
        </p:spPr>
        <p:txBody>
          <a:bodyPr lIns="91439" rIns="91439">
            <a:noAutofit/>
          </a:bodyPr>
          <a:lstStyle/>
          <a:p>
            <a:endParaRPr/>
          </a:p>
        </p:txBody>
      </p:sp>
      <p:sp>
        <p:nvSpPr>
          <p:cNvPr id="151"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491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176" name="Picture Placeholder 8"/>
          <p:cNvSpPr>
            <a:spLocks noGrp="1"/>
          </p:cNvSpPr>
          <p:nvPr>
            <p:ph type="pic" sz="quarter" idx="13"/>
          </p:nvPr>
        </p:nvSpPr>
        <p:spPr>
          <a:xfrm>
            <a:off x="1030514" y="1277258"/>
            <a:ext cx="3207659" cy="4296229"/>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6467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7_Custom Layout copy">
    <p:spTree>
      <p:nvGrpSpPr>
        <p:cNvPr id="1" name=""/>
        <p:cNvGrpSpPr/>
        <p:nvPr/>
      </p:nvGrpSpPr>
      <p:grpSpPr>
        <a:xfrm>
          <a:off x="0" y="0"/>
          <a:ext cx="0" cy="0"/>
          <a:chOff x="0" y="0"/>
          <a:chExt cx="0" cy="0"/>
        </a:xfrm>
      </p:grpSpPr>
      <p:sp>
        <p:nvSpPr>
          <p:cNvPr id="208" name="Freeform 9"/>
          <p:cNvSpPr>
            <a:spLocks noGrp="1"/>
          </p:cNvSpPr>
          <p:nvPr>
            <p:ph type="pic" sz="quarter" idx="13"/>
          </p:nvPr>
        </p:nvSpPr>
        <p:spPr>
          <a:xfrm>
            <a:off x="1033100" y="787400"/>
            <a:ext cx="3110161" cy="5283123"/>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8480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5" name="Freeform 8"/>
          <p:cNvSpPr>
            <a:spLocks noGrp="1"/>
          </p:cNvSpPr>
          <p:nvPr>
            <p:ph type="pic" sz="half" idx="13"/>
          </p:nvPr>
        </p:nvSpPr>
        <p:spPr>
          <a:xfrm>
            <a:off x="5588997" y="906859"/>
            <a:ext cx="5582430" cy="3459780"/>
          </a:xfrm>
          <a:prstGeom prst="rect">
            <a:avLst/>
          </a:prstGeom>
        </p:spPr>
        <p:txBody>
          <a:bodyPr lIns="91439" rIns="91439">
            <a:noAutofit/>
          </a:bodyPr>
          <a:lstStyle/>
          <a:p>
            <a:endParaRPr/>
          </a:p>
        </p:txBody>
      </p:sp>
      <p:sp>
        <p:nvSpPr>
          <p:cNvPr id="22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9153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33" name="Freeform 8"/>
          <p:cNvSpPr>
            <a:spLocks noGrp="1"/>
          </p:cNvSpPr>
          <p:nvPr>
            <p:ph type="pic" sz="half" idx="13"/>
          </p:nvPr>
        </p:nvSpPr>
        <p:spPr>
          <a:xfrm>
            <a:off x="1076743" y="1706185"/>
            <a:ext cx="6610351" cy="4114801"/>
          </a:xfrm>
          <a:prstGeom prst="rect">
            <a:avLst/>
          </a:prstGeom>
        </p:spPr>
        <p:txBody>
          <a:bodyPr lIns="91439" rIns="91439">
            <a:noAutofit/>
          </a:bodyPr>
          <a:lstStyle/>
          <a:p>
            <a:endParaRPr/>
          </a:p>
        </p:txBody>
      </p:sp>
      <p:sp>
        <p:nvSpPr>
          <p:cNvPr id="23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282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41" name="Freeform 9"/>
          <p:cNvSpPr>
            <a:spLocks noGrp="1"/>
          </p:cNvSpPr>
          <p:nvPr>
            <p:ph type="pic" sz="quarter" idx="13"/>
          </p:nvPr>
        </p:nvSpPr>
        <p:spPr>
          <a:xfrm>
            <a:off x="759997" y="763984"/>
            <a:ext cx="3008362" cy="5330032"/>
          </a:xfrm>
          <a:prstGeom prst="rect">
            <a:avLst/>
          </a:prstGeom>
        </p:spPr>
        <p:txBody>
          <a:bodyPr lIns="91439" rIns="91439">
            <a:noAutofit/>
          </a:bodyPr>
          <a:lstStyle/>
          <a:p>
            <a:endParaRPr/>
          </a:p>
        </p:txBody>
      </p:sp>
      <p:sp>
        <p:nvSpPr>
          <p:cNvPr id="242"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311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49" name="Freeform 8"/>
          <p:cNvSpPr>
            <a:spLocks noGrp="1"/>
          </p:cNvSpPr>
          <p:nvPr>
            <p:ph type="pic" sz="half" idx="13"/>
          </p:nvPr>
        </p:nvSpPr>
        <p:spPr>
          <a:xfrm>
            <a:off x="1416476" y="1278530"/>
            <a:ext cx="4653698" cy="4300940"/>
          </a:xfrm>
          <a:prstGeom prst="rect">
            <a:avLst/>
          </a:prstGeom>
        </p:spPr>
        <p:txBody>
          <a:bodyPr lIns="91439" rIns="91439">
            <a:noAutofit/>
          </a:bodyPr>
          <a:lstStyle/>
          <a:p>
            <a:endParaRPr/>
          </a:p>
        </p:txBody>
      </p:sp>
      <p:sp>
        <p:nvSpPr>
          <p:cNvPr id="250"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5670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57" name="Freeform 8"/>
          <p:cNvSpPr>
            <a:spLocks noGrp="1"/>
          </p:cNvSpPr>
          <p:nvPr>
            <p:ph type="pic" sz="half" idx="13"/>
          </p:nvPr>
        </p:nvSpPr>
        <p:spPr>
          <a:xfrm>
            <a:off x="2323674" y="2757394"/>
            <a:ext cx="7805819" cy="3083906"/>
          </a:xfrm>
          <a:prstGeom prst="rect">
            <a:avLst/>
          </a:prstGeom>
        </p:spPr>
        <p:txBody>
          <a:bodyPr lIns="91439" rIns="91439">
            <a:noAutofit/>
          </a:bodyPr>
          <a:lstStyle/>
          <a:p>
            <a:endParaRPr/>
          </a:p>
        </p:txBody>
      </p:sp>
      <p:sp>
        <p:nvSpPr>
          <p:cNvPr id="258"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629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65" name="Freeform 8"/>
          <p:cNvSpPr>
            <a:spLocks noGrp="1"/>
          </p:cNvSpPr>
          <p:nvPr>
            <p:ph type="pic" sz="half" idx="13"/>
          </p:nvPr>
        </p:nvSpPr>
        <p:spPr>
          <a:xfrm>
            <a:off x="5163490" y="1346001"/>
            <a:ext cx="5107949" cy="4165990"/>
          </a:xfrm>
          <a:prstGeom prst="rect">
            <a:avLst/>
          </a:prstGeom>
        </p:spPr>
        <p:txBody>
          <a:bodyPr lIns="91439" rIns="91439">
            <a:noAutofit/>
          </a:bodyPr>
          <a:lstStyle/>
          <a:p>
            <a:endParaRPr/>
          </a:p>
        </p:txBody>
      </p:sp>
      <p:sp>
        <p:nvSpPr>
          <p:cNvPr id="266"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2759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75"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27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15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84" name="Picture Placeholder 2"/>
          <p:cNvSpPr>
            <a:spLocks noGrp="1"/>
          </p:cNvSpPr>
          <p:nvPr>
            <p:ph type="pic" sz="half" idx="13"/>
          </p:nvPr>
        </p:nvSpPr>
        <p:spPr>
          <a:xfrm>
            <a:off x="5495675" y="1234168"/>
            <a:ext cx="5547225" cy="4380139"/>
          </a:xfrm>
          <a:prstGeom prst="rect">
            <a:avLst/>
          </a:prstGeom>
        </p:spPr>
        <p:txBody>
          <a:bodyPr lIns="91439" rIns="91439">
            <a:noAutofit/>
          </a:bodyPr>
          <a:lstStyle/>
          <a:p>
            <a:endParaRPr/>
          </a:p>
        </p:txBody>
      </p:sp>
      <p:sp>
        <p:nvSpPr>
          <p:cNvPr id="2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844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4"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11095176" y="6414760"/>
            <a:ext cx="258624" cy="248305"/>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4682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5.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6.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0903546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10561203"/>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9358547"/>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79286971"/>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 id="21474842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4867776"/>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40903702"/>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0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8.xml"/><Relationship Id="rId1" Type="http://schemas.openxmlformats.org/officeDocument/2006/relationships/slideLayout" Target="../slideLayouts/slideLayout102.xml"/><Relationship Id="rId6" Type="http://schemas.openxmlformats.org/officeDocument/2006/relationships/image" Target="../media/image21.tif"/><Relationship Id="rId5" Type="http://schemas.openxmlformats.org/officeDocument/2006/relationships/image" Target="../media/image20.tif"/><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0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0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02.xml"/><Relationship Id="rId5" Type="http://schemas.openxmlformats.org/officeDocument/2006/relationships/image" Target="../media/image35.jp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314" name="Rectangle 5"/>
          <p:cNvSpPr/>
          <p:nvPr/>
        </p:nvSpPr>
        <p:spPr>
          <a:xfrm>
            <a:off x="-1" y="2281072"/>
            <a:ext cx="8287473" cy="2614677"/>
          </a:xfrm>
          <a:prstGeom prst="rect">
            <a:avLst/>
          </a:prstGeom>
          <a:solidFill>
            <a:srgbClr val="1E1E1E"/>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C2C2C"/>
              </a:solidFill>
              <a:effectLst/>
              <a:uLnTx/>
              <a:uFillTx/>
              <a:latin typeface="Calibri"/>
              <a:cs typeface="Calibri"/>
              <a:sym typeface="Calibri"/>
            </a:endParaRPr>
          </a:p>
        </p:txBody>
      </p:sp>
      <p:sp>
        <p:nvSpPr>
          <p:cNvPr id="315" name="TextBox 13"/>
          <p:cNvSpPr txBox="1"/>
          <p:nvPr/>
        </p:nvSpPr>
        <p:spPr>
          <a:xfrm>
            <a:off x="-2" y="3084942"/>
            <a:ext cx="7592647" cy="13849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4400" spc="300">
                <a:solidFill>
                  <a:srgbClr val="FFFFFF"/>
                </a:solidFill>
                <a:latin typeface="Montserrat Bold"/>
                <a:ea typeface="Montserrat Bold"/>
                <a:cs typeface="Montserrat Bold"/>
                <a:sym typeface="Montserrat Bold"/>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ru-RU" sz="2800" b="0" i="0" u="none" strike="noStrike" kern="0" cap="none" spc="300" normalizeH="0" baseline="0" noProof="0" dirty="0" smtClean="0">
                <a:ln>
                  <a:noFill/>
                </a:ln>
                <a:solidFill>
                  <a:srgbClr val="FFFFFF"/>
                </a:solidFill>
                <a:effectLst/>
                <a:uLnTx/>
                <a:uFillTx/>
                <a:latin typeface="Helvetica"/>
                <a:sym typeface="Montserrat Bold"/>
              </a:rPr>
              <a:t>ГЕОЛОГИЯ И МИНЕРАЛОГИЯ </a:t>
            </a:r>
            <a:endParaRPr kumimoji="0" lang="en-US" sz="2800" b="0" i="0" u="none" strike="noStrike" kern="0" cap="none" spc="300" normalizeH="0" baseline="0" noProof="0" dirty="0" smtClean="0">
              <a:ln>
                <a:noFill/>
              </a:ln>
              <a:solidFill>
                <a:srgbClr val="FFFFFF"/>
              </a:solidFill>
              <a:effectLst/>
              <a:uLnTx/>
              <a:uFillTx/>
              <a:latin typeface="Helvetica"/>
              <a:sym typeface="Montserrat Bold"/>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ru-RU" sz="2800" b="0" i="0" u="none" strike="noStrike" kern="0" cap="none" spc="300" normalizeH="0" baseline="0" noProof="0" dirty="0" smtClean="0">
                <a:ln>
                  <a:noFill/>
                </a:ln>
                <a:solidFill>
                  <a:srgbClr val="FFFFFF"/>
                </a:solidFill>
                <a:effectLst/>
                <a:uLnTx/>
                <a:uFillTx/>
                <a:latin typeface="Helvetica"/>
                <a:sym typeface="Montserrat Bold"/>
              </a:rPr>
              <a:t>ПОЛДНЕВСКОГО МЕСТОРОЖДЕНИЯ ДЕМАНТОИДА (</a:t>
            </a:r>
            <a:r>
              <a:rPr kumimoji="0" lang="ru-RU" sz="2800" b="0" i="0" u="none" strike="noStrike" kern="0" cap="none" spc="300" normalizeH="0" baseline="0" noProof="0" dirty="0">
                <a:ln>
                  <a:noFill/>
                </a:ln>
                <a:solidFill>
                  <a:srgbClr val="FFFFFF"/>
                </a:solidFill>
                <a:effectLst/>
                <a:uLnTx/>
                <a:uFillTx/>
                <a:latin typeface="Helvetica"/>
                <a:sym typeface="Montserrat Bold"/>
              </a:rPr>
              <a:t>СРЕДНИЙ УРАЛ</a:t>
            </a:r>
            <a:r>
              <a:rPr kumimoji="0" lang="ru-RU" sz="2800" b="0" i="0" u="none" strike="noStrike" kern="0" cap="none" spc="300" normalizeH="0" baseline="0" noProof="0" dirty="0" smtClean="0">
                <a:ln>
                  <a:noFill/>
                </a:ln>
                <a:solidFill>
                  <a:srgbClr val="FFFFFF"/>
                </a:solidFill>
                <a:effectLst/>
                <a:uLnTx/>
                <a:uFillTx/>
                <a:latin typeface="Helvetica"/>
                <a:sym typeface="Montserrat Bold"/>
              </a:rPr>
              <a:t>)</a:t>
            </a:r>
            <a:endParaRPr kumimoji="0" lang="ru-RU" sz="2800" b="0" i="0" u="none" strike="noStrike" kern="0" cap="none" spc="300" normalizeH="0" baseline="0" noProof="0" dirty="0">
              <a:ln>
                <a:noFill/>
              </a:ln>
              <a:solidFill>
                <a:srgbClr val="FFFFFF"/>
              </a:solidFill>
              <a:effectLst/>
              <a:uLnTx/>
              <a:uFillTx/>
              <a:latin typeface="Helvetica"/>
              <a:sym typeface="Montserrat Bold"/>
            </a:endParaRPr>
          </a:p>
        </p:txBody>
      </p:sp>
      <p:sp>
        <p:nvSpPr>
          <p:cNvPr id="316" name="TextBox 14"/>
          <p:cNvSpPr txBox="1"/>
          <p:nvPr/>
        </p:nvSpPr>
        <p:spPr>
          <a:xfrm>
            <a:off x="0" y="2325149"/>
            <a:ext cx="7592647"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spc="300">
                <a:solidFill>
                  <a:srgbClr val="FFFFFF"/>
                </a:solidFill>
                <a:latin typeface="Montserrat"/>
                <a:ea typeface="Montserrat"/>
                <a:cs typeface="Montserrat"/>
                <a:sym typeface="Montserra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ru-RU" sz="2400" b="0" i="0" u="none" strike="noStrike" kern="0" cap="none" spc="300" normalizeH="0" baseline="0" noProof="0" dirty="0" smtClean="0">
                <a:ln>
                  <a:noFill/>
                </a:ln>
                <a:solidFill>
                  <a:srgbClr val="FFFFFF"/>
                </a:solidFill>
                <a:effectLst/>
                <a:uLnTx/>
                <a:uFillTx/>
                <a:latin typeface="Helvetica"/>
                <a:sym typeface="Montserrat"/>
              </a:rPr>
              <a:t>Карасева Елизавета Сергеевна</a:t>
            </a:r>
            <a:endParaRPr kumimoji="0" sz="2400" b="0" i="0" u="none" strike="noStrike" kern="0" cap="none" spc="300" normalizeH="0" baseline="0" noProof="0" dirty="0">
              <a:ln>
                <a:noFill/>
              </a:ln>
              <a:solidFill>
                <a:srgbClr val="FFFFFF"/>
              </a:solidFill>
              <a:effectLst/>
              <a:uLnTx/>
              <a:uFillTx/>
              <a:latin typeface="Helvetica"/>
              <a:sym typeface="Montserrat"/>
            </a:endParaRPr>
          </a:p>
        </p:txBody>
      </p:sp>
      <p:sp>
        <p:nvSpPr>
          <p:cNvPr id="3" name="Прямоугольник 2"/>
          <p:cNvSpPr/>
          <p:nvPr/>
        </p:nvSpPr>
        <p:spPr>
          <a:xfrm>
            <a:off x="-1" y="5251438"/>
            <a:ext cx="7592647" cy="646331"/>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2C2C2C"/>
                </a:solidFill>
                <a:effectLst/>
                <a:uLnTx/>
                <a:uFillTx/>
                <a:latin typeface="Montserrat Medium"/>
                <a:cs typeface="Calibri"/>
                <a:sym typeface="Calibri"/>
              </a:rPr>
              <a:t>Специальность 25.00.05 – </a:t>
            </a:r>
            <a:r>
              <a:rPr kumimoji="0" lang="ru-RU" sz="1800" b="0" i="0" u="none" strike="noStrike" kern="0" cap="none" spc="0" normalizeH="0" baseline="0" noProof="0" dirty="0" smtClean="0">
                <a:ln>
                  <a:noFill/>
                </a:ln>
                <a:solidFill>
                  <a:srgbClr val="2C2C2C"/>
                </a:solidFill>
                <a:effectLst/>
                <a:uLnTx/>
                <a:uFillTx/>
                <a:latin typeface="Montserrat Medium"/>
                <a:cs typeface="Calibri"/>
                <a:sym typeface="Calibri"/>
              </a:rPr>
              <a:t>Минералогия, кристаллография</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srgbClr val="2C2C2C"/>
                </a:solidFill>
                <a:effectLst/>
                <a:uLnTx/>
                <a:uFillTx/>
                <a:latin typeface="Montserrat Medium"/>
                <a:cs typeface="Calibri"/>
                <a:sym typeface="Calibri"/>
              </a:rPr>
              <a:t>Научный </a:t>
            </a:r>
            <a:r>
              <a:rPr kumimoji="0" lang="ru-RU" sz="1800" b="0" i="0" u="none" strike="noStrike" kern="0" cap="none" spc="0" normalizeH="0" baseline="0" noProof="0" dirty="0">
                <a:ln>
                  <a:noFill/>
                </a:ln>
                <a:solidFill>
                  <a:srgbClr val="2C2C2C"/>
                </a:solidFill>
                <a:effectLst/>
                <a:uLnTx/>
                <a:uFillTx/>
                <a:latin typeface="Montserrat Medium"/>
                <a:cs typeface="Calibri"/>
                <a:sym typeface="Calibri"/>
              </a:rPr>
              <a:t>руководитель: </a:t>
            </a:r>
            <a:r>
              <a:rPr kumimoji="0" lang="ru-RU" sz="1800" b="0" i="0" u="none" strike="noStrike" kern="0" cap="none" spc="0" normalizeH="0" baseline="0" noProof="0" dirty="0" smtClean="0">
                <a:ln>
                  <a:noFill/>
                </a:ln>
                <a:solidFill>
                  <a:srgbClr val="2C2C2C"/>
                </a:solidFill>
                <a:effectLst/>
                <a:uLnTx/>
                <a:uFillTx/>
                <a:latin typeface="Montserrat Medium"/>
                <a:cs typeface="Calibri"/>
                <a:sym typeface="Calibri"/>
              </a:rPr>
              <a:t>д.г</a:t>
            </a:r>
            <a:r>
              <a:rPr kumimoji="0" lang="ru-RU" sz="1800" b="0" i="0" u="none" strike="noStrike" kern="0" cap="none" spc="0" normalizeH="0" baseline="0" noProof="0" dirty="0">
                <a:ln>
                  <a:noFill/>
                </a:ln>
                <a:solidFill>
                  <a:srgbClr val="2C2C2C"/>
                </a:solidFill>
                <a:effectLst/>
                <a:uLnTx/>
                <a:uFillTx/>
                <a:latin typeface="Montserrat Medium"/>
                <a:cs typeface="Calibri"/>
                <a:sym typeface="Calibri"/>
              </a:rPr>
              <a:t>.-</a:t>
            </a:r>
            <a:r>
              <a:rPr kumimoji="0" lang="ru-RU" sz="1800" b="0" i="0" u="none" strike="noStrike" kern="0" cap="none" spc="0" normalizeH="0" baseline="0" noProof="0" dirty="0" err="1">
                <a:ln>
                  <a:noFill/>
                </a:ln>
                <a:solidFill>
                  <a:srgbClr val="2C2C2C"/>
                </a:solidFill>
                <a:effectLst/>
                <a:uLnTx/>
                <a:uFillTx/>
                <a:latin typeface="Montserrat Medium"/>
                <a:cs typeface="Calibri"/>
                <a:sym typeface="Calibri"/>
              </a:rPr>
              <a:t>м.н</a:t>
            </a:r>
            <a:r>
              <a:rPr kumimoji="0" lang="ru-RU" sz="1800" b="0" i="0" u="none" strike="noStrike" kern="0" cap="none" spc="0" normalizeH="0" baseline="0" noProof="0" dirty="0" smtClean="0">
                <a:ln>
                  <a:noFill/>
                </a:ln>
                <a:solidFill>
                  <a:srgbClr val="2C2C2C"/>
                </a:solidFill>
                <a:effectLst/>
                <a:uLnTx/>
                <a:uFillTx/>
                <a:latin typeface="Montserrat Medium"/>
                <a:cs typeface="Calibri"/>
                <a:sym typeface="Calibri"/>
              </a:rPr>
              <a:t>. </a:t>
            </a:r>
            <a:r>
              <a:rPr kumimoji="0" lang="ru-RU" sz="1800" b="0" i="0" u="none" strike="noStrike" kern="0" cap="none" spc="0" normalizeH="0" baseline="0" noProof="0" dirty="0" err="1" smtClean="0">
                <a:ln>
                  <a:noFill/>
                </a:ln>
                <a:solidFill>
                  <a:srgbClr val="2C2C2C"/>
                </a:solidFill>
                <a:effectLst/>
                <a:uLnTx/>
                <a:uFillTx/>
                <a:latin typeface="Montserrat Medium"/>
                <a:cs typeface="Calibri"/>
                <a:sym typeface="Calibri"/>
              </a:rPr>
              <a:t>Кисин</a:t>
            </a:r>
            <a:r>
              <a:rPr kumimoji="0" lang="ru-RU" sz="1800" b="0" i="0" u="none" strike="noStrike" kern="0" cap="none" spc="0" normalizeH="0" baseline="0" noProof="0" dirty="0" smtClean="0">
                <a:ln>
                  <a:noFill/>
                </a:ln>
                <a:solidFill>
                  <a:srgbClr val="2C2C2C"/>
                </a:solidFill>
                <a:effectLst/>
                <a:uLnTx/>
                <a:uFillTx/>
                <a:latin typeface="Montserrat Medium"/>
                <a:cs typeface="Calibri"/>
                <a:sym typeface="Calibri"/>
              </a:rPr>
              <a:t> </a:t>
            </a:r>
            <a:r>
              <a:rPr kumimoji="0" lang="ru-RU" sz="1800" b="0" i="0" u="none" strike="noStrike" kern="0" cap="none" spc="0" normalizeH="0" baseline="0" noProof="0" dirty="0">
                <a:ln>
                  <a:noFill/>
                </a:ln>
                <a:solidFill>
                  <a:srgbClr val="2C2C2C"/>
                </a:solidFill>
                <a:effectLst/>
                <a:uLnTx/>
                <a:uFillTx/>
                <a:latin typeface="Montserrat Medium"/>
                <a:cs typeface="Calibri"/>
                <a:sym typeface="Calibri"/>
              </a:rPr>
              <a:t>Александр Юрьевич</a:t>
            </a:r>
          </a:p>
        </p:txBody>
      </p:sp>
      <p:pic>
        <p:nvPicPr>
          <p:cNvPr id="12" name="Рисунок 11"/>
          <p:cNvPicPr>
            <a:picLocks noChangeAspect="1"/>
          </p:cNvPicPr>
          <p:nvPr/>
        </p:nvPicPr>
        <p:blipFill rotWithShape="1">
          <a:blip r:embed="rId2"/>
          <a:srcRect l="18790" t="1322" r="1191" b="13270"/>
          <a:stretch/>
        </p:blipFill>
        <p:spPr>
          <a:xfrm rot="5400000">
            <a:off x="7051567" y="1222232"/>
            <a:ext cx="5473690" cy="4391529"/>
          </a:xfrm>
          <a:prstGeom prst="rect">
            <a:avLst/>
          </a:prstGeom>
          <a:ln>
            <a:noFill/>
          </a:ln>
          <a:effectLst>
            <a:outerShdw blurRad="292100" dist="139700" dir="2700000" algn="tl" rotWithShape="0">
              <a:srgbClr val="333333">
                <a:alpha val="65000"/>
              </a:srgbClr>
            </a:outerShdw>
          </a:effectLst>
        </p:spPr>
      </p:pic>
      <p:pic>
        <p:nvPicPr>
          <p:cNvPr id="2" name="Рисунок 1"/>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3726" y="80038"/>
            <a:ext cx="1420431" cy="1139623"/>
          </a:xfrm>
          <a:prstGeom prst="rect">
            <a:avLst/>
          </a:prstGeom>
        </p:spPr>
      </p:pic>
      <p:sp>
        <p:nvSpPr>
          <p:cNvPr id="10" name="Прямоугольник 3"/>
          <p:cNvSpPr>
            <a:spLocks noChangeArrowheads="1"/>
          </p:cNvSpPr>
          <p:nvPr/>
        </p:nvSpPr>
        <p:spPr bwMode="auto">
          <a:xfrm>
            <a:off x="1574157" y="280518"/>
            <a:ext cx="4793620" cy="738664"/>
          </a:xfrm>
          <a:prstGeom prst="rect">
            <a:avLst/>
          </a:prstGeom>
          <a:noFill/>
          <a:ln w="9525">
            <a:noFill/>
            <a:miter lim="800000"/>
            <a:headEnd/>
            <a:tailEnd/>
          </a:ln>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400" b="0" i="0" u="none" strike="noStrike" kern="0" cap="none" spc="0" normalizeH="0" baseline="0" noProof="0" dirty="0" smtClean="0">
                <a:ln>
                  <a:noFill/>
                </a:ln>
                <a:solidFill>
                  <a:srgbClr val="000000"/>
                </a:solidFill>
                <a:effectLst/>
                <a:uLnTx/>
                <a:uFillTx/>
                <a:latin typeface="Helvetica"/>
                <a:cs typeface="Calibri"/>
                <a:sym typeface="Calibri"/>
              </a:rPr>
              <a:t>ИНСТИТУТ ГЕОЛОГИИ И ГЕОХИМИИ</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400" b="0" i="0" u="none" strike="noStrike" kern="0" cap="none" spc="0" normalizeH="0" baseline="0" noProof="0" dirty="0" smtClean="0">
                <a:ln>
                  <a:noFill/>
                </a:ln>
                <a:solidFill>
                  <a:srgbClr val="000000"/>
                </a:solidFill>
                <a:effectLst/>
                <a:uLnTx/>
                <a:uFillTx/>
                <a:latin typeface="Helvetica"/>
                <a:cs typeface="Calibri"/>
                <a:sym typeface="Calibri"/>
              </a:rPr>
              <a:t>УРАЛЬСКОГО ОТДЕЛЕНИЯ</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400" b="0" i="0" u="none" strike="noStrike" kern="0" cap="none" spc="0" normalizeH="0" baseline="0" noProof="0" dirty="0" smtClean="0">
                <a:ln>
                  <a:noFill/>
                </a:ln>
                <a:solidFill>
                  <a:srgbClr val="2C2C2C"/>
                </a:solidFill>
                <a:effectLst/>
                <a:uLnTx/>
                <a:uFillTx/>
                <a:latin typeface="Helvetica"/>
                <a:cs typeface="Calibri"/>
                <a:sym typeface="Calibri"/>
              </a:rPr>
              <a:t>РОССИЙСКОЙ</a:t>
            </a:r>
            <a:r>
              <a:rPr kumimoji="0" lang="ru-RU" sz="1400" b="0" i="0" u="none" strike="noStrike" kern="0" cap="none" spc="0" normalizeH="0" baseline="0" noProof="0" dirty="0" smtClean="0">
                <a:ln>
                  <a:noFill/>
                </a:ln>
                <a:solidFill>
                  <a:srgbClr val="000000"/>
                </a:solidFill>
                <a:effectLst/>
                <a:uLnTx/>
                <a:uFillTx/>
                <a:latin typeface="Helvetica"/>
                <a:cs typeface="Calibri"/>
                <a:sym typeface="Calibri"/>
              </a:rPr>
              <a:t> АКАДЕМИИ НАУК</a:t>
            </a:r>
            <a:endParaRPr kumimoji="0" lang="ru-RU" sz="1200" b="0" i="0" u="none" strike="noStrike" kern="0" cap="none" spc="0" normalizeH="0" baseline="0" noProof="0" dirty="0">
              <a:ln>
                <a:noFill/>
              </a:ln>
              <a:solidFill>
                <a:srgbClr val="000000"/>
              </a:solidFill>
              <a:effectLst/>
              <a:uLnTx/>
              <a:uFillTx/>
              <a:latin typeface="Helvetica"/>
              <a:cs typeface="Calibri"/>
              <a:sym typeface="Calibri"/>
            </a:endParaRPr>
          </a:p>
        </p:txBody>
      </p:sp>
    </p:spTree>
    <p:extLst>
      <p:ext uri="{BB962C8B-B14F-4D97-AF65-F5344CB8AC3E}">
        <p14:creationId xmlns:p14="http://schemas.microsoft.com/office/powerpoint/2010/main" val="399452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3" name="Rectangle 5"/>
          <p:cNvSpPr/>
          <p:nvPr/>
        </p:nvSpPr>
        <p:spPr>
          <a:xfrm>
            <a:off x="4315325" y="0"/>
            <a:ext cx="7876675" cy="6858000"/>
          </a:xfrm>
          <a:prstGeom prst="rect">
            <a:avLst/>
          </a:prstGeom>
          <a:solidFill>
            <a:srgbClr val="1E1E1E"/>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C2C2C"/>
              </a:solidFill>
              <a:effectLst/>
              <a:uLnTx/>
              <a:uFillTx/>
              <a:latin typeface="Calibri"/>
              <a:cs typeface="Calibri"/>
              <a:sym typeface="Calibri"/>
            </a:endParaRPr>
          </a:p>
        </p:txBody>
      </p:sp>
      <p:pic>
        <p:nvPicPr>
          <p:cNvPr id="34" name="Рисунок 33"/>
          <p:cNvPicPr>
            <a:picLocks noChangeAspect="1"/>
          </p:cNvPicPr>
          <p:nvPr/>
        </p:nvPicPr>
        <p:blipFill rotWithShape="1">
          <a:blip r:embed="rId3">
            <a:extLst>
              <a:ext uri="{28A0092B-C50C-407E-A947-70E740481C1C}">
                <a14:useLocalDpi xmlns:a14="http://schemas.microsoft.com/office/drawing/2010/main" val="0"/>
              </a:ext>
            </a:extLst>
          </a:blip>
          <a:srcRect l="4404" t="31369" r="3492" b="27852"/>
          <a:stretch/>
        </p:blipFill>
        <p:spPr>
          <a:xfrm>
            <a:off x="0" y="5276851"/>
            <a:ext cx="12284318" cy="1581150"/>
          </a:xfrm>
          <a:prstGeom prst="rect">
            <a:avLst/>
          </a:prstGeom>
        </p:spPr>
      </p:pic>
      <p:sp>
        <p:nvSpPr>
          <p:cNvPr id="36" name="Прямоугольник 35"/>
          <p:cNvSpPr/>
          <p:nvPr/>
        </p:nvSpPr>
        <p:spPr>
          <a:xfrm>
            <a:off x="44157" y="44335"/>
            <a:ext cx="4271168" cy="4031873"/>
          </a:xfrm>
          <a:prstGeom prst="rect">
            <a:avLst/>
          </a:prstGeom>
        </p:spPr>
        <p:txBody>
          <a:bodyPr wrap="square">
            <a:spAutoFit/>
          </a:bodyPr>
          <a:lstStyle/>
          <a:p>
            <a:pPr lvl="0" defTabSz="914400" hangingPunct="0"/>
            <a:r>
              <a:rPr lang="ru-RU" sz="3200" dirty="0" smtClean="0"/>
              <a:t>В </a:t>
            </a:r>
            <a:r>
              <a:rPr lang="ru-RU" sz="3200" dirty="0"/>
              <a:t>начале ХХ в было </a:t>
            </a:r>
            <a:r>
              <a:rPr lang="ru-RU" sz="3200" dirty="0" smtClean="0"/>
              <a:t>открыто</a:t>
            </a:r>
            <a:r>
              <a:rPr lang="en-US" sz="3200" dirty="0" smtClean="0"/>
              <a:t> </a:t>
            </a:r>
            <a:r>
              <a:rPr lang="ru-RU" sz="3200" dirty="0" err="1" smtClean="0"/>
              <a:t>Полдневское</a:t>
            </a:r>
            <a:r>
              <a:rPr lang="ru-RU" sz="3200" dirty="0" smtClean="0"/>
              <a:t> </a:t>
            </a:r>
            <a:r>
              <a:rPr lang="ru-RU" sz="3200" dirty="0"/>
              <a:t>месторождение, на котором в настоящее время ведутся геологоразведочные работы. </a:t>
            </a:r>
            <a:endParaRPr kumimoji="0" lang="ru-RU" sz="1200" b="0" i="0" u="none" strike="noStrike" kern="0" cap="none" spc="0" normalizeH="0" baseline="0" noProof="0" dirty="0">
              <a:ln>
                <a:noFill/>
              </a:ln>
              <a:solidFill>
                <a:srgbClr val="000000"/>
              </a:solidFill>
              <a:effectLst/>
              <a:uLnTx/>
              <a:uFillTx/>
              <a:latin typeface="Helvetica"/>
              <a:cs typeface="Calibri"/>
              <a:sym typeface="Calibri"/>
            </a:endParaRPr>
          </a:p>
        </p:txBody>
      </p:sp>
      <p:sp>
        <p:nvSpPr>
          <p:cNvPr id="37" name="Прямоугольник 36"/>
          <p:cNvSpPr/>
          <p:nvPr/>
        </p:nvSpPr>
        <p:spPr>
          <a:xfrm>
            <a:off x="4648155" y="53943"/>
            <a:ext cx="7353345" cy="4031873"/>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2800" b="0" i="0" u="none" strike="noStrike" kern="0" cap="none" spc="0" normalizeH="0" baseline="0" noProof="0" dirty="0" smtClean="0">
                <a:ln>
                  <a:noFill/>
                </a:ln>
                <a:solidFill>
                  <a:srgbClr val="FFFFFF"/>
                </a:solidFill>
                <a:effectLst/>
                <a:uLnTx/>
                <a:uFillTx/>
                <a:latin typeface="Calibri"/>
                <a:cs typeface="Calibri"/>
                <a:sym typeface="Calibri"/>
              </a:rPr>
              <a:t>В коренном </a:t>
            </a:r>
            <a:r>
              <a:rPr kumimoji="0" lang="ru-RU" sz="2800" b="0" i="0" u="none" strike="noStrike" kern="0" cap="none" spc="0" normalizeH="0" baseline="0" noProof="0" dirty="0">
                <a:ln>
                  <a:noFill/>
                </a:ln>
                <a:solidFill>
                  <a:srgbClr val="FFFFFF"/>
                </a:solidFill>
                <a:effectLst/>
                <a:uLnTx/>
                <a:uFillTx/>
                <a:latin typeface="Calibri"/>
                <a:cs typeface="Calibri"/>
                <a:sym typeface="Calibri"/>
              </a:rPr>
              <a:t>залегании минерализация демантоида была </a:t>
            </a:r>
            <a:r>
              <a:rPr kumimoji="0" lang="ru-RU" sz="2800" b="0" i="0" u="none" strike="noStrike" kern="0" cap="none" spc="0" normalizeH="0" baseline="0" noProof="0" dirty="0" smtClean="0">
                <a:ln>
                  <a:noFill/>
                </a:ln>
                <a:solidFill>
                  <a:srgbClr val="FFFFFF"/>
                </a:solidFill>
                <a:effectLst/>
                <a:uLnTx/>
                <a:uFillTx/>
                <a:latin typeface="Calibri"/>
                <a:cs typeface="Calibri"/>
                <a:sym typeface="Calibri"/>
              </a:rPr>
              <a:t>установлена:</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на </a:t>
            </a:r>
            <a:r>
              <a:rPr kumimoji="0" lang="ru-RU" sz="2400" b="0" i="0" u="none" strike="noStrike" kern="0" cap="none" spc="0" normalizeH="0" baseline="0" noProof="0" dirty="0" err="1">
                <a:ln>
                  <a:noFill/>
                </a:ln>
                <a:solidFill>
                  <a:srgbClr val="FFFFFF"/>
                </a:solidFill>
                <a:effectLst/>
                <a:uLnTx/>
                <a:uFillTx/>
                <a:latin typeface="Calibri"/>
                <a:cs typeface="Calibri"/>
                <a:sym typeface="Calibri"/>
              </a:rPr>
              <a:t>Верхнейвинском</a:t>
            </a:r>
            <a:r>
              <a:rPr kumimoji="0" lang="ru-RU" sz="2400" b="0" i="0" u="none" strike="noStrike" kern="0" cap="none" spc="0" normalizeH="0" baseline="0" noProof="0" dirty="0">
                <a:ln>
                  <a:noFill/>
                </a:ln>
                <a:solidFill>
                  <a:srgbClr val="FFFFFF"/>
                </a:solidFill>
                <a:effectLst/>
                <a:uLnTx/>
                <a:uFillTx/>
                <a:latin typeface="Calibri"/>
                <a:cs typeface="Calibri"/>
                <a:sym typeface="Calibri"/>
              </a:rPr>
              <a:t> гипербазитовом </a:t>
            </a: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массиве,</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на </a:t>
            </a:r>
            <a:r>
              <a:rPr kumimoji="0" lang="ru-RU" sz="2400" b="0" i="0" u="none" strike="noStrike" kern="0" cap="none" spc="0" normalizeH="0" baseline="0" noProof="0" dirty="0">
                <a:ln>
                  <a:noFill/>
                </a:ln>
                <a:solidFill>
                  <a:srgbClr val="FFFFFF"/>
                </a:solidFill>
                <a:effectLst/>
                <a:uLnTx/>
                <a:uFillTx/>
                <a:latin typeface="Calibri"/>
                <a:cs typeface="Calibri"/>
                <a:sym typeface="Calibri"/>
              </a:rPr>
              <a:t>Полярном Урале</a:t>
            </a:r>
            <a:r>
              <a:rPr kumimoji="0" lang="en-US" sz="2400" b="0" i="0" u="none" strike="noStrike" kern="0" cap="none" spc="0" normalizeH="0" baseline="0" noProof="0">
                <a:ln>
                  <a:noFill/>
                </a:ln>
                <a:solidFill>
                  <a:srgbClr val="FFFFFF"/>
                </a:solidFill>
                <a:effectLst/>
                <a:uLnTx/>
                <a:uFillTx/>
                <a:latin typeface="Calibri"/>
                <a:cs typeface="Calibri"/>
                <a:sym typeface="Calibri"/>
              </a:rPr>
              <a:t>, </a:t>
            </a:r>
            <a:endParaRPr kumimoji="0" lang="ru-RU" sz="2400" b="0" i="0" u="none" strike="noStrike" kern="0" cap="none" spc="0" normalizeH="0" baseline="0" noProof="0" smtClean="0">
              <a:ln>
                <a:noFill/>
              </a:ln>
              <a:solidFill>
                <a:srgbClr val="FFFFFF"/>
              </a:solidFill>
              <a:effectLst/>
              <a:uLnTx/>
              <a:uFillTx/>
              <a:latin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на </a:t>
            </a:r>
            <a:r>
              <a:rPr kumimoji="0" lang="ru-RU" sz="2400" b="0" i="0" u="none" strike="noStrike" kern="0" cap="none" spc="0" normalizeH="0" baseline="0" noProof="0" dirty="0">
                <a:ln>
                  <a:noFill/>
                </a:ln>
                <a:solidFill>
                  <a:srgbClr val="FFFFFF"/>
                </a:solidFill>
                <a:effectLst/>
                <a:uLnTx/>
                <a:uFillTx/>
                <a:latin typeface="Calibri"/>
                <a:cs typeface="Calibri"/>
                <a:sym typeface="Calibri"/>
              </a:rPr>
              <a:t>Корякском </a:t>
            </a: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нагорье,</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на </a:t>
            </a:r>
            <a:r>
              <a:rPr kumimoji="0" lang="ru-RU" sz="2400" b="0" i="0" u="none" strike="noStrike" kern="0" cap="none" spc="0" normalizeH="0" baseline="0" noProof="0" dirty="0">
                <a:ln>
                  <a:noFill/>
                </a:ln>
                <a:solidFill>
                  <a:srgbClr val="FFFFFF"/>
                </a:solidFill>
                <a:effectLst/>
                <a:uLnTx/>
                <a:uFillTx/>
                <a:latin typeface="Calibri"/>
                <a:cs typeface="Calibri"/>
                <a:sym typeface="Calibri"/>
              </a:rPr>
              <a:t>Камчатке</a:t>
            </a: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srgbClr val="FFFFFF"/>
                </a:solidFill>
                <a:effectLst/>
                <a:uLnTx/>
                <a:uFillTx/>
                <a:latin typeface="Calibri"/>
                <a:cs typeface="Calibri"/>
                <a:sym typeface="Calibri"/>
              </a:rPr>
              <a:t>За </a:t>
            </a:r>
            <a:r>
              <a:rPr kumimoji="0" lang="ru-RU" sz="2400" b="0" i="0" u="none" strike="noStrike" kern="0" cap="none" spc="0" normalizeH="0" baseline="0" noProof="0" dirty="0">
                <a:ln>
                  <a:noFill/>
                </a:ln>
                <a:solidFill>
                  <a:srgbClr val="FFFFFF"/>
                </a:solidFill>
                <a:effectLst/>
                <a:uLnTx/>
                <a:uFillTx/>
                <a:latin typeface="Calibri"/>
                <a:cs typeface="Calibri"/>
                <a:sym typeface="Calibri"/>
              </a:rPr>
              <a:t>рубежом демантоиды известны в Италии</a:t>
            </a:r>
            <a:r>
              <a:rPr kumimoji="0" lang="en-US" sz="2400" b="0" i="0" u="none" strike="noStrike" kern="0" cap="none" spc="0" normalizeH="0" baseline="0" noProof="0">
                <a:ln>
                  <a:noFill/>
                </a:ln>
                <a:solidFill>
                  <a:srgbClr val="FFFFFF"/>
                </a:solidFill>
                <a:effectLst/>
                <a:uLnTx/>
                <a:uFillTx/>
                <a:latin typeface="Calibri"/>
                <a:cs typeface="Calibri"/>
                <a:sym typeface="Calibri"/>
              </a:rPr>
              <a:t>, </a:t>
            </a:r>
            <a:r>
              <a:rPr kumimoji="0" lang="ru-RU" sz="2400" b="0" i="0" u="none" strike="noStrike" kern="0" cap="none" spc="0" normalizeH="0" baseline="0" noProof="0">
                <a:ln>
                  <a:noFill/>
                </a:ln>
                <a:solidFill>
                  <a:srgbClr val="FFFFFF"/>
                </a:solidFill>
                <a:effectLst/>
                <a:uLnTx/>
                <a:uFillTx/>
                <a:latin typeface="Calibri"/>
                <a:cs typeface="Calibri"/>
                <a:sym typeface="Calibri"/>
              </a:rPr>
              <a:t>Азербайджане, Иране</a:t>
            </a:r>
            <a:r>
              <a:rPr kumimoji="0" lang="en-US" sz="2400" b="0" i="0" u="none" strike="noStrike" kern="0" cap="none" spc="0" normalizeH="0" baseline="0" noProof="0">
                <a:ln>
                  <a:noFill/>
                </a:ln>
                <a:solidFill>
                  <a:srgbClr val="FFFFFF"/>
                </a:solidFill>
                <a:effectLst/>
                <a:uLnTx/>
                <a:uFillTx/>
                <a:latin typeface="Calibri"/>
                <a:cs typeface="Calibri"/>
                <a:sym typeface="Calibri"/>
              </a:rPr>
              <a:t>, </a:t>
            </a:r>
            <a:r>
              <a:rPr kumimoji="0" lang="ru-RU" sz="2400" b="0" i="0" u="none" strike="noStrike" kern="0" cap="none" spc="0" normalizeH="0" baseline="0" noProof="0">
                <a:ln>
                  <a:noFill/>
                </a:ln>
                <a:solidFill>
                  <a:srgbClr val="FFFFFF"/>
                </a:solidFill>
                <a:effectLst/>
                <a:uLnTx/>
                <a:uFillTx/>
                <a:latin typeface="Calibri"/>
                <a:cs typeface="Calibri"/>
                <a:sym typeface="Calibri"/>
              </a:rPr>
              <a:t>Пакистане</a:t>
            </a:r>
            <a:r>
              <a:rPr kumimoji="0" lang="en-US" sz="2400" b="0" i="0" u="none" strike="noStrike" kern="0" cap="none" spc="0" normalizeH="0" baseline="0" noProof="0">
                <a:ln>
                  <a:noFill/>
                </a:ln>
                <a:solidFill>
                  <a:srgbClr val="FFFFFF"/>
                </a:solidFill>
                <a:effectLst/>
                <a:uLnTx/>
                <a:uFillTx/>
                <a:latin typeface="Calibri"/>
                <a:cs typeface="Calibri"/>
                <a:sym typeface="Calibri"/>
              </a:rPr>
              <a:t>, </a:t>
            </a:r>
            <a:r>
              <a:rPr kumimoji="0" lang="ru-RU" sz="2400" b="0" i="0" u="none" strike="noStrike" kern="0" cap="none" spc="0" normalizeH="0" baseline="0" noProof="0">
                <a:ln>
                  <a:noFill/>
                </a:ln>
                <a:solidFill>
                  <a:srgbClr val="FFFFFF"/>
                </a:solidFill>
                <a:effectLst/>
                <a:uLnTx/>
                <a:uFillTx/>
                <a:latin typeface="Calibri"/>
                <a:cs typeface="Calibri"/>
                <a:sym typeface="Calibri"/>
              </a:rPr>
              <a:t>США</a:t>
            </a:r>
            <a:r>
              <a:rPr kumimoji="0" lang="en-US" sz="2400" b="0" i="0" u="none" strike="noStrike" kern="0" cap="none" spc="0" normalizeH="0" baseline="0" noProof="0">
                <a:ln>
                  <a:noFill/>
                </a:ln>
                <a:solidFill>
                  <a:srgbClr val="FFFFFF"/>
                </a:solidFill>
                <a:effectLst/>
                <a:uLnTx/>
                <a:uFillTx/>
                <a:latin typeface="Calibri"/>
                <a:cs typeface="Calibri"/>
                <a:sym typeface="Calibri"/>
              </a:rPr>
              <a:t>, </a:t>
            </a:r>
            <a:r>
              <a:rPr kumimoji="0" lang="ru-RU" sz="2400" b="0" i="0" u="none" strike="noStrike" kern="0" cap="none" spc="0" normalizeH="0" baseline="0" noProof="0">
                <a:ln>
                  <a:noFill/>
                </a:ln>
                <a:solidFill>
                  <a:srgbClr val="FFFFFF"/>
                </a:solidFill>
                <a:effectLst/>
                <a:uLnTx/>
                <a:uFillTx/>
                <a:latin typeface="Calibri"/>
                <a:cs typeface="Calibri"/>
                <a:sym typeface="Calibri"/>
              </a:rPr>
              <a:t>Словакии, а также в Намибии и на Мадагаскаре.</a:t>
            </a:r>
          </a:p>
        </p:txBody>
      </p:sp>
      <p:sp>
        <p:nvSpPr>
          <p:cNvPr id="38" name="Прямоугольник 37"/>
          <p:cNvSpPr/>
          <p:nvPr/>
        </p:nvSpPr>
        <p:spPr>
          <a:xfrm>
            <a:off x="2580694" y="3672083"/>
            <a:ext cx="6688049" cy="1569660"/>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9600" b="0" i="0" u="none" strike="noStrike" kern="0" cap="none" spc="0" normalizeH="0" baseline="0" noProof="0" dirty="0">
                <a:ln>
                  <a:noFill/>
                </a:ln>
                <a:solidFill>
                  <a:srgbClr val="1E1E1E"/>
                </a:solidFill>
                <a:effectLst/>
                <a:uLnTx/>
                <a:uFillTx/>
                <a:latin typeface="Calibri"/>
                <a:cs typeface="Calibri"/>
                <a:sym typeface="Calibri"/>
              </a:rPr>
              <a:t>Ca</a:t>
            </a:r>
            <a:r>
              <a:rPr kumimoji="0" lang="ru-RU" sz="9600" b="0" i="0" u="none" strike="noStrike" kern="0" cap="none" spc="0" normalizeH="0" baseline="-25000" noProof="0" dirty="0">
                <a:ln>
                  <a:noFill/>
                </a:ln>
                <a:solidFill>
                  <a:srgbClr val="1E1E1E"/>
                </a:solidFill>
                <a:effectLst/>
                <a:uLnTx/>
                <a:uFillTx/>
                <a:latin typeface="Calibri"/>
                <a:cs typeface="Calibri"/>
                <a:sym typeface="Calibri"/>
              </a:rPr>
              <a:t>3</a:t>
            </a:r>
            <a:r>
              <a:rPr kumimoji="0" lang="ru-RU" sz="9600" b="0" i="0" u="none" strike="noStrike" kern="0" cap="none" spc="0" normalizeH="0" baseline="0" noProof="0" dirty="0">
                <a:ln>
                  <a:noFill/>
                </a:ln>
                <a:solidFill>
                  <a:srgbClr val="FFFFFF"/>
                </a:solidFill>
                <a:effectLst/>
                <a:uLnTx/>
                <a:uFillTx/>
                <a:latin typeface="Calibri"/>
                <a:cs typeface="Calibri"/>
                <a:sym typeface="Calibri"/>
              </a:rPr>
              <a:t>Fe</a:t>
            </a:r>
            <a:r>
              <a:rPr kumimoji="0" lang="ru-RU" sz="9600" b="0" i="0" u="none" strike="noStrike" kern="0" cap="none" spc="0" normalizeH="0" baseline="-25000" noProof="0" dirty="0">
                <a:ln>
                  <a:noFill/>
                </a:ln>
                <a:solidFill>
                  <a:srgbClr val="FFFFFF"/>
                </a:solidFill>
                <a:effectLst/>
                <a:uLnTx/>
                <a:uFillTx/>
                <a:latin typeface="Calibri"/>
                <a:cs typeface="Calibri"/>
                <a:sym typeface="Calibri"/>
              </a:rPr>
              <a:t>2</a:t>
            </a:r>
            <a:r>
              <a:rPr kumimoji="0" lang="ru-RU" sz="9600" b="0" i="0" u="none" strike="noStrike" kern="0" cap="none" spc="0" normalizeH="0" baseline="0" noProof="0" dirty="0">
                <a:ln>
                  <a:noFill/>
                </a:ln>
                <a:solidFill>
                  <a:srgbClr val="FFFFFF"/>
                </a:solidFill>
                <a:effectLst/>
                <a:uLnTx/>
                <a:uFillTx/>
                <a:latin typeface="Calibri"/>
                <a:cs typeface="Calibri"/>
                <a:sym typeface="Calibri"/>
              </a:rPr>
              <a:t>(SiO</a:t>
            </a:r>
            <a:r>
              <a:rPr kumimoji="0" lang="ru-RU" sz="9600" b="0" i="0" u="none" strike="noStrike" kern="0" cap="none" spc="0" normalizeH="0" baseline="-25000" noProof="0" dirty="0">
                <a:ln>
                  <a:noFill/>
                </a:ln>
                <a:solidFill>
                  <a:srgbClr val="FFFFFF"/>
                </a:solidFill>
                <a:effectLst/>
                <a:uLnTx/>
                <a:uFillTx/>
                <a:latin typeface="Calibri"/>
                <a:cs typeface="Calibri"/>
                <a:sym typeface="Calibri"/>
              </a:rPr>
              <a:t>4</a:t>
            </a:r>
            <a:r>
              <a:rPr kumimoji="0" lang="ru-RU" sz="9600" b="0" i="0" u="none" strike="noStrike" kern="0" cap="none" spc="0" normalizeH="0" baseline="0" noProof="0" dirty="0">
                <a:ln>
                  <a:noFill/>
                </a:ln>
                <a:solidFill>
                  <a:srgbClr val="FFFFFF"/>
                </a:solidFill>
                <a:effectLst/>
                <a:uLnTx/>
                <a:uFillTx/>
                <a:latin typeface="Calibri"/>
                <a:cs typeface="Calibri"/>
                <a:sym typeface="Calibri"/>
              </a:rPr>
              <a:t>)</a:t>
            </a:r>
            <a:r>
              <a:rPr kumimoji="0" lang="ru-RU" sz="9600" b="0" i="0" u="none" strike="noStrike" kern="0" cap="none" spc="0" normalizeH="0" baseline="-25000" noProof="0" dirty="0">
                <a:ln>
                  <a:noFill/>
                </a:ln>
                <a:solidFill>
                  <a:srgbClr val="FFFFFF"/>
                </a:solidFill>
                <a:effectLst/>
                <a:uLnTx/>
                <a:uFillTx/>
                <a:latin typeface="Calibri"/>
                <a:cs typeface="Calibri"/>
                <a:sym typeface="Calibri"/>
              </a:rPr>
              <a:t>3</a:t>
            </a:r>
            <a:endParaRPr kumimoji="0" lang="ru-RU" sz="9600" b="0"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80184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4315325" y="66266"/>
            <a:ext cx="5590675" cy="6666045"/>
          </a:xfrm>
          <a:prstGeom prst="rect">
            <a:avLst/>
          </a:prstGeom>
        </p:spPr>
      </p:pic>
      <p:sp>
        <p:nvSpPr>
          <p:cNvPr id="8" name="Rectangle 5"/>
          <p:cNvSpPr/>
          <p:nvPr/>
        </p:nvSpPr>
        <p:spPr>
          <a:xfrm>
            <a:off x="0" y="-80767"/>
            <a:ext cx="3982494" cy="7505700"/>
          </a:xfrm>
          <a:prstGeom prst="rect">
            <a:avLst/>
          </a:prstGeom>
          <a:solidFill>
            <a:srgbClr val="1E1E1E"/>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C2C2C"/>
              </a:solidFill>
              <a:effectLst/>
              <a:uLnTx/>
              <a:uFillTx/>
              <a:latin typeface="Calibri"/>
              <a:cs typeface="Calibri"/>
              <a:sym typeface="Calibri"/>
            </a:endParaRPr>
          </a:p>
        </p:txBody>
      </p:sp>
      <p:sp>
        <p:nvSpPr>
          <p:cNvPr id="14" name="Прямоугольник 13"/>
          <p:cNvSpPr/>
          <p:nvPr/>
        </p:nvSpPr>
        <p:spPr>
          <a:xfrm>
            <a:off x="44156" y="66266"/>
            <a:ext cx="3652587" cy="6093976"/>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400" b="0" i="0" u="none" strike="noStrike" kern="0" cap="none" spc="0" normalizeH="0" baseline="0" noProof="0" dirty="0" err="1">
                <a:ln>
                  <a:noFill/>
                </a:ln>
                <a:solidFill>
                  <a:srgbClr val="FFFFFF"/>
                </a:solidFill>
                <a:effectLst/>
                <a:uLnTx/>
                <a:uFillTx/>
                <a:latin typeface="Helvetica"/>
                <a:cs typeface="Calibri"/>
                <a:sym typeface="Calibri"/>
              </a:rPr>
              <a:t>Полдневское</a:t>
            </a:r>
            <a:r>
              <a:rPr kumimoji="0" lang="ru-RU" sz="5400" b="0" i="0" u="none" strike="noStrike" kern="0" cap="none" spc="0" normalizeH="0" baseline="0" noProof="0" dirty="0">
                <a:ln>
                  <a:noFill/>
                </a:ln>
                <a:solidFill>
                  <a:srgbClr val="FFFFFF"/>
                </a:solidFill>
                <a:effectLst/>
                <a:uLnTx/>
                <a:uFillTx/>
                <a:latin typeface="Helvetica"/>
                <a:cs typeface="Calibri"/>
                <a:sym typeface="Calibri"/>
              </a:rPr>
              <a:t> </a:t>
            </a:r>
            <a:r>
              <a:rPr kumimoji="0" lang="ru-RU" sz="2400" b="0" i="0" u="none" strike="noStrike" kern="0" cap="none" spc="0" normalizeH="0" baseline="0" noProof="0" dirty="0">
                <a:ln>
                  <a:noFill/>
                </a:ln>
                <a:solidFill>
                  <a:srgbClr val="FFFFFF"/>
                </a:solidFill>
                <a:effectLst/>
                <a:uLnTx/>
                <a:uFillTx/>
                <a:latin typeface="Helvetica"/>
                <a:cs typeface="Calibri"/>
                <a:sym typeface="Calibri"/>
              </a:rPr>
              <a:t>месторождение демантоида приурочено к </a:t>
            </a:r>
            <a:r>
              <a:rPr kumimoji="0" lang="ru-RU" sz="2400" b="0" i="0" u="none" strike="noStrike" kern="0" cap="none" spc="0" normalizeH="0" baseline="0" noProof="0" dirty="0" err="1">
                <a:ln>
                  <a:noFill/>
                </a:ln>
                <a:solidFill>
                  <a:srgbClr val="FFFFFF"/>
                </a:solidFill>
                <a:effectLst/>
                <a:uLnTx/>
                <a:uFillTx/>
                <a:latin typeface="Helvetica"/>
                <a:cs typeface="Calibri"/>
                <a:sym typeface="Calibri"/>
              </a:rPr>
              <a:t>Коркодинскому</a:t>
            </a:r>
            <a:r>
              <a:rPr kumimoji="0" lang="ru-RU" sz="2400" b="0" i="0" u="none" strike="noStrike" kern="0" cap="none" spc="0" normalizeH="0" baseline="0" noProof="0" dirty="0">
                <a:ln>
                  <a:noFill/>
                </a:ln>
                <a:solidFill>
                  <a:srgbClr val="FFFFFF"/>
                </a:solidFill>
                <a:effectLst/>
                <a:uLnTx/>
                <a:uFillTx/>
                <a:latin typeface="Helvetica"/>
                <a:cs typeface="Calibri"/>
                <a:sym typeface="Calibri"/>
              </a:rPr>
              <a:t> гипербазитовому массиву,  расположено на границе Свердловской и Челябинской областей, в зоне сочленения Восточно-Уральской, Центрально-Уральской и южной части </a:t>
            </a:r>
            <a:r>
              <a:rPr kumimoji="0" lang="ru-RU" sz="2400" b="0" i="0" u="none" strike="noStrike" kern="0" cap="none" spc="0" normalizeH="0" baseline="0" noProof="0" dirty="0" err="1" smtClean="0">
                <a:ln>
                  <a:noFill/>
                </a:ln>
                <a:solidFill>
                  <a:srgbClr val="FFFFFF"/>
                </a:solidFill>
                <a:effectLst/>
                <a:uLnTx/>
                <a:uFillTx/>
                <a:latin typeface="Helvetica"/>
                <a:cs typeface="Calibri"/>
                <a:sym typeface="Calibri"/>
              </a:rPr>
              <a:t>Тагильской</a:t>
            </a:r>
            <a:r>
              <a:rPr kumimoji="0" lang="ru-RU" sz="2400" b="0" i="0" u="none" strike="noStrike" kern="0" cap="none" spc="0" normalizeH="0" baseline="0" noProof="0" dirty="0" smtClean="0">
                <a:ln>
                  <a:noFill/>
                </a:ln>
                <a:solidFill>
                  <a:srgbClr val="FFFFFF"/>
                </a:solidFill>
                <a:effectLst/>
                <a:uLnTx/>
                <a:uFillTx/>
                <a:latin typeface="Helvetica"/>
                <a:cs typeface="Calibri"/>
                <a:sym typeface="Calibri"/>
              </a:rPr>
              <a:t> </a:t>
            </a:r>
            <a:r>
              <a:rPr kumimoji="0" lang="ru-RU" sz="2400" b="0" i="0" u="none" strike="noStrike" kern="0" cap="none" spc="0" normalizeH="0" baseline="0" noProof="0" dirty="0" err="1">
                <a:ln>
                  <a:noFill/>
                </a:ln>
                <a:solidFill>
                  <a:srgbClr val="FFFFFF"/>
                </a:solidFill>
                <a:effectLst/>
                <a:uLnTx/>
                <a:uFillTx/>
                <a:latin typeface="Helvetica"/>
                <a:cs typeface="Calibri"/>
                <a:sym typeface="Calibri"/>
              </a:rPr>
              <a:t>мегазон</a:t>
            </a:r>
            <a:r>
              <a:rPr kumimoji="0" lang="ru-RU" sz="2400" b="0" i="0" u="none" strike="noStrike" kern="0" cap="none" spc="0" normalizeH="0" baseline="0" noProof="0" dirty="0">
                <a:ln>
                  <a:noFill/>
                </a:ln>
                <a:solidFill>
                  <a:srgbClr val="FFFFFF"/>
                </a:solidFill>
                <a:effectLst/>
                <a:uLnTx/>
                <a:uFillTx/>
                <a:latin typeface="Helvetica"/>
                <a:cs typeface="Calibri"/>
                <a:sym typeface="Calibri"/>
              </a:rPr>
              <a:t>. </a:t>
            </a:r>
          </a:p>
        </p:txBody>
      </p:sp>
      <p:sp>
        <p:nvSpPr>
          <p:cNvPr id="15" name="Прямоугольник 14"/>
          <p:cNvSpPr/>
          <p:nvPr/>
        </p:nvSpPr>
        <p:spPr>
          <a:xfrm>
            <a:off x="10043964" y="5738516"/>
            <a:ext cx="2890986" cy="923330"/>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00"/>
                </a:solidFill>
                <a:effectLst/>
                <a:uLnTx/>
                <a:uFillTx/>
                <a:latin typeface="Helvetica"/>
                <a:cs typeface="Calibri"/>
                <a:sym typeface="Calibri"/>
              </a:rPr>
              <a:t>1 - </a:t>
            </a:r>
            <a:r>
              <a:rPr kumimoji="0" lang="ru-RU" sz="1800" b="0" i="0" u="none" strike="noStrike" kern="0" cap="none" spc="0" normalizeH="0" baseline="0" noProof="0" dirty="0" err="1">
                <a:ln>
                  <a:noFill/>
                </a:ln>
                <a:solidFill>
                  <a:srgbClr val="000000"/>
                </a:solidFill>
                <a:effectLst/>
                <a:uLnTx/>
                <a:uFillTx/>
                <a:latin typeface="Helvetica"/>
                <a:cs typeface="Calibri"/>
                <a:sym typeface="Calibri"/>
              </a:rPr>
              <a:t>Омутнинский</a:t>
            </a:r>
            <a:r>
              <a:rPr kumimoji="0" lang="ru-RU" sz="1800" b="0" i="0" u="none" strike="noStrike" kern="0" cap="none" spc="0" normalizeH="0" baseline="0" noProof="0" dirty="0">
                <a:ln>
                  <a:noFill/>
                </a:ln>
                <a:solidFill>
                  <a:srgbClr val="000000"/>
                </a:solidFill>
                <a:effectLst/>
                <a:uLnTx/>
                <a:uFillTx/>
                <a:latin typeface="Helvetica"/>
                <a:cs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00"/>
                </a:solidFill>
                <a:effectLst/>
                <a:uLnTx/>
                <a:uFillTx/>
                <a:latin typeface="Helvetica"/>
                <a:cs typeface="Calibri"/>
                <a:sym typeface="Calibri"/>
              </a:rPr>
              <a:t>2 – </a:t>
            </a:r>
            <a:r>
              <a:rPr kumimoji="0" lang="ru-RU" sz="1800" b="0" i="0" u="none" strike="noStrike" kern="0" cap="none" spc="0" normalizeH="0" baseline="0" noProof="0" dirty="0" err="1">
                <a:ln>
                  <a:noFill/>
                </a:ln>
                <a:solidFill>
                  <a:srgbClr val="000000"/>
                </a:solidFill>
                <a:effectLst/>
                <a:uLnTx/>
                <a:uFillTx/>
                <a:latin typeface="Helvetica"/>
                <a:cs typeface="Calibri"/>
                <a:sym typeface="Calibri"/>
              </a:rPr>
              <a:t>Коркодинский</a:t>
            </a:r>
            <a:r>
              <a:rPr kumimoji="0" lang="ru-RU" sz="1800" b="0" i="0" u="none" strike="noStrike" kern="0" cap="none" spc="0" normalizeH="0" baseline="0" noProof="0" dirty="0">
                <a:ln>
                  <a:noFill/>
                </a:ln>
                <a:solidFill>
                  <a:srgbClr val="000000"/>
                </a:solidFill>
                <a:effectLst/>
                <a:uLnTx/>
                <a:uFillTx/>
                <a:latin typeface="Helvetica"/>
                <a:cs typeface="Calibri"/>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00"/>
                </a:solidFill>
                <a:effectLst/>
                <a:uLnTx/>
                <a:uFillTx/>
                <a:latin typeface="Helvetica"/>
                <a:cs typeface="Calibri"/>
                <a:sym typeface="Calibri"/>
              </a:rPr>
              <a:t>3 – </a:t>
            </a:r>
            <a:r>
              <a:rPr kumimoji="0" lang="ru-RU" sz="1800" b="0" i="0" u="none" strike="noStrike" kern="0" cap="none" spc="0" normalizeH="0" baseline="0" noProof="0" dirty="0" err="1">
                <a:ln>
                  <a:noFill/>
                </a:ln>
                <a:solidFill>
                  <a:srgbClr val="000000"/>
                </a:solidFill>
                <a:effectLst/>
                <a:uLnTx/>
                <a:uFillTx/>
                <a:latin typeface="Helvetica"/>
                <a:cs typeface="Calibri"/>
                <a:sym typeface="Calibri"/>
              </a:rPr>
              <a:t>Уфалейский</a:t>
            </a:r>
            <a:r>
              <a:rPr kumimoji="0" lang="ru-RU" sz="1800" b="0" i="0" u="none" strike="noStrike" kern="0" cap="none" spc="0" normalizeH="0" baseline="0" noProof="0" dirty="0">
                <a:ln>
                  <a:noFill/>
                </a:ln>
                <a:solidFill>
                  <a:srgbClr val="000000"/>
                </a:solidFill>
                <a:effectLst/>
                <a:uLnTx/>
                <a:uFillTx/>
                <a:latin typeface="Helvetica"/>
                <a:cs typeface="Calibri"/>
                <a:sym typeface="Calibri"/>
              </a:rPr>
              <a:t>.</a:t>
            </a:r>
          </a:p>
        </p:txBody>
      </p:sp>
    </p:spTree>
    <p:extLst>
      <p:ext uri="{BB962C8B-B14F-4D97-AF65-F5344CB8AC3E}">
        <p14:creationId xmlns:p14="http://schemas.microsoft.com/office/powerpoint/2010/main" val="29845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p:nvPr/>
        </p:nvSpPr>
        <p:spPr>
          <a:xfrm>
            <a:off x="0" y="1"/>
            <a:ext cx="4953002" cy="6858000"/>
          </a:xfrm>
          <a:prstGeom prst="rect">
            <a:avLst/>
          </a:prstGeom>
          <a:solidFill>
            <a:srgbClr val="1E1E1E"/>
          </a:solidFill>
          <a:ln w="12700">
            <a:miter lim="400000"/>
          </a:ln>
        </p:spPr>
        <p:txBody>
          <a:bodyPr lIns="45719" rIns="45719"/>
          <a:lstStyle/>
          <a:p>
            <a:endParaRPr/>
          </a:p>
        </p:txBody>
      </p:sp>
      <p:sp>
        <p:nvSpPr>
          <p:cNvPr id="4" name="TextBox 3"/>
          <p:cNvSpPr txBox="1"/>
          <p:nvPr/>
        </p:nvSpPr>
        <p:spPr>
          <a:xfrm>
            <a:off x="236626" y="994428"/>
            <a:ext cx="4479750"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ru-RU" sz="16600" b="1" i="0" u="none" strike="noStrike" cap="none" spc="0" normalizeH="0" baseline="0" dirty="0" smtClean="0">
              <a:ln>
                <a:noFill/>
              </a:ln>
              <a:solidFill>
                <a:schemeClr val="bg1"/>
              </a:solidFill>
              <a:effectLst/>
              <a:uFillTx/>
              <a:latin typeface="+mn-lt"/>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ru-RU" sz="4400" b="1" i="0" u="none" strike="noStrike" cap="none" spc="0" normalizeH="0" baseline="0" dirty="0" smtClean="0">
              <a:ln>
                <a:noFill/>
              </a:ln>
              <a:solidFill>
                <a:schemeClr val="bg1"/>
              </a:solidFill>
              <a:effectLst/>
              <a:uFillTx/>
              <a:latin typeface="+mn-lt"/>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ru-RU" sz="4400" b="1" i="0" u="none" strike="noStrike" cap="none" spc="0" normalizeH="0" baseline="0" dirty="0" smtClean="0">
                <a:ln>
                  <a:noFill/>
                </a:ln>
                <a:solidFill>
                  <a:schemeClr val="bg1"/>
                </a:solidFill>
                <a:effectLst/>
                <a:uFillTx/>
                <a:latin typeface="+mn-lt"/>
                <a:sym typeface="Calibri"/>
              </a:rPr>
              <a:t>ПЕРВОЕ </a:t>
            </a:r>
          </a:p>
          <a:p>
            <a:pPr marL="0" marR="0" indent="0" algn="l" defTabSz="914400" rtl="0" fontAlgn="auto" latinLnBrk="0" hangingPunct="0">
              <a:lnSpc>
                <a:spcPct val="100000"/>
              </a:lnSpc>
              <a:spcBef>
                <a:spcPts val="0"/>
              </a:spcBef>
              <a:spcAft>
                <a:spcPts val="0"/>
              </a:spcAft>
              <a:buClrTx/>
              <a:buSzTx/>
              <a:buFontTx/>
              <a:buNone/>
              <a:tabLst/>
            </a:pPr>
            <a:r>
              <a:rPr lang="ru-RU" sz="4400" b="1" dirty="0" smtClean="0">
                <a:solidFill>
                  <a:schemeClr val="bg1"/>
                </a:solidFill>
                <a:latin typeface="+mn-lt"/>
              </a:rPr>
              <a:t>ЗАЩИЩАЕМОЕ</a:t>
            </a:r>
          </a:p>
          <a:p>
            <a:pPr marL="0" marR="0" indent="0" algn="l" defTabSz="914400" rtl="0" fontAlgn="auto" latinLnBrk="0" hangingPunct="0">
              <a:lnSpc>
                <a:spcPct val="100000"/>
              </a:lnSpc>
              <a:spcBef>
                <a:spcPts val="0"/>
              </a:spcBef>
              <a:spcAft>
                <a:spcPts val="0"/>
              </a:spcAft>
              <a:buClrTx/>
              <a:buSzTx/>
              <a:buFontTx/>
              <a:buNone/>
              <a:tabLst/>
            </a:pPr>
            <a:r>
              <a:rPr lang="ru-RU" sz="4400" b="1" dirty="0" smtClean="0">
                <a:solidFill>
                  <a:schemeClr val="bg1"/>
                </a:solidFill>
                <a:latin typeface="+mn-lt"/>
              </a:rPr>
              <a:t>ПОЛОЖЕНИЕ</a:t>
            </a:r>
            <a:endParaRPr kumimoji="0" lang="ru-RU" sz="4400" b="1" i="0" u="none" strike="noStrike" cap="none" spc="0" normalizeH="0" baseline="0" dirty="0">
              <a:ln>
                <a:noFill/>
              </a:ln>
              <a:solidFill>
                <a:schemeClr val="bg1"/>
              </a:solidFill>
              <a:effectLst/>
              <a:uFillTx/>
              <a:latin typeface="+mn-lt"/>
              <a:sym typeface="Calibri"/>
            </a:endParaRPr>
          </a:p>
        </p:txBody>
      </p:sp>
      <p:sp>
        <p:nvSpPr>
          <p:cNvPr id="5" name="Прямоугольник 4"/>
          <p:cNvSpPr/>
          <p:nvPr/>
        </p:nvSpPr>
        <p:spPr>
          <a:xfrm>
            <a:off x="5361078" y="1506762"/>
            <a:ext cx="6583272" cy="3416320"/>
          </a:xfrm>
          <a:prstGeom prst="rect">
            <a:avLst/>
          </a:prstGeom>
        </p:spPr>
        <p:txBody>
          <a:bodyPr wrap="square">
            <a:spAutoFit/>
          </a:bodyPr>
          <a:lstStyle/>
          <a:p>
            <a:pPr algn="just"/>
            <a:r>
              <a:rPr lang="ru-RU" sz="2400" dirty="0"/>
              <a:t>Типоморфизм демантоида и сопутствующих минералов </a:t>
            </a:r>
            <a:r>
              <a:rPr lang="ru-RU" sz="2400" dirty="0" err="1"/>
              <a:t>Полдневского</a:t>
            </a:r>
            <a:r>
              <a:rPr lang="ru-RU" sz="2400" dirty="0"/>
              <a:t> месторождения выражается в распространении округлых (демантоид, кальцит, магнетит, рудные желваки), шестоватых и волокнистых форм (минералы серпентина, кальцит), в радиально-</a:t>
            </a:r>
            <a:r>
              <a:rPr lang="ru-RU" sz="2400" dirty="0" err="1"/>
              <a:t>секториальном</a:t>
            </a:r>
            <a:r>
              <a:rPr lang="ru-RU" sz="2400" dirty="0"/>
              <a:t> строении, в наличии включений «типа конский хвост», в полихромной окраске демантоида.</a:t>
            </a:r>
          </a:p>
        </p:txBody>
      </p:sp>
      <p:grpSp>
        <p:nvGrpSpPr>
          <p:cNvPr id="6" name="Group 15"/>
          <p:cNvGrpSpPr/>
          <p:nvPr/>
        </p:nvGrpSpPr>
        <p:grpSpPr>
          <a:xfrm>
            <a:off x="993449" y="3209408"/>
            <a:ext cx="2805454" cy="1713674"/>
            <a:chOff x="4492546" y="1990497"/>
            <a:chExt cx="1020748" cy="498703"/>
          </a:xfrm>
        </p:grpSpPr>
        <p:cxnSp>
          <p:nvCxnSpPr>
            <p:cNvPr id="7" name="Straight Connector 16"/>
            <p:cNvCxnSpPr/>
            <p:nvPr/>
          </p:nvCxnSpPr>
          <p:spPr>
            <a:xfrm>
              <a:off x="4492546" y="2219097"/>
              <a:ext cx="1020748" cy="0"/>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p:nvCxnSpPr>
          <p:spPr>
            <a:xfrm>
              <a:off x="5290480" y="1990497"/>
              <a:ext cx="0" cy="498703"/>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 name="Subtitle 2"/>
          <p:cNvSpPr txBox="1">
            <a:spLocks/>
          </p:cNvSpPr>
          <p:nvPr/>
        </p:nvSpPr>
        <p:spPr>
          <a:xfrm>
            <a:off x="4973645" y="811303"/>
            <a:ext cx="1198634" cy="1390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id-ID" sz="9600" b="1" dirty="0">
                <a:solidFill>
                  <a:srgbClr val="1E1E1E"/>
                </a:solidFill>
                <a:latin typeface="Lato" panose="020F0502020204030203" pitchFamily="34" charset="0"/>
                <a:ea typeface="Lato" panose="020F0502020204030203" pitchFamily="34" charset="0"/>
                <a:cs typeface="Lato" panose="020F0502020204030203" pitchFamily="34" charset="0"/>
              </a:rPr>
              <a:t>“</a:t>
            </a:r>
            <a:endParaRPr lang="id-ID" sz="9600" b="1" dirty="0">
              <a:solidFill>
                <a:srgbClr val="1E1E1E"/>
              </a:solidFill>
              <a:latin typeface="Playfair Display" panose="000005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2245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5519936" y="2852937"/>
            <a:ext cx="6424683" cy="384872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42" y="2852937"/>
            <a:ext cx="5131627" cy="3848720"/>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166297" y="260648"/>
            <a:ext cx="11778322" cy="2246769"/>
          </a:xfrm>
          <a:prstGeom prst="rect">
            <a:avLst/>
          </a:prstGeom>
        </p:spPr>
        <p:txBody>
          <a:bodyPr wrap="square">
            <a:spAutoFit/>
          </a:bodyPr>
          <a:lstStyle/>
          <a:p>
            <a:pPr algn="just"/>
            <a:r>
              <a:rPr lang="ru-RU" sz="2800" dirty="0" err="1" smtClean="0"/>
              <a:t>Демантоидовая</a:t>
            </a:r>
            <a:r>
              <a:rPr lang="ru-RU" sz="2800" dirty="0" smtClean="0"/>
              <a:t> </a:t>
            </a:r>
            <a:r>
              <a:rPr lang="ru-RU" sz="2800" dirty="0"/>
              <a:t>минерализация на </a:t>
            </a:r>
            <a:r>
              <a:rPr lang="ru-RU" sz="2800" dirty="0" err="1"/>
              <a:t>Полдневском</a:t>
            </a:r>
            <a:r>
              <a:rPr lang="ru-RU" sz="2800" dirty="0"/>
              <a:t> месторождении приурочена к </a:t>
            </a:r>
            <a:r>
              <a:rPr lang="ru-RU" sz="2800" dirty="0" err="1"/>
              <a:t>серпентинизированным</a:t>
            </a:r>
            <a:r>
              <a:rPr lang="ru-RU" sz="2800" dirty="0"/>
              <a:t> дунитам и </a:t>
            </a:r>
            <a:r>
              <a:rPr lang="ru-RU" sz="2800" dirty="0" err="1"/>
              <a:t>клинопироксенитам</a:t>
            </a:r>
            <a:r>
              <a:rPr lang="ru-RU" sz="2800" dirty="0"/>
              <a:t>. </a:t>
            </a:r>
            <a:endParaRPr lang="en-US" sz="2800" dirty="0" smtClean="0"/>
          </a:p>
          <a:p>
            <a:pPr algn="just"/>
            <a:r>
              <a:rPr lang="ru-RU" sz="2800" dirty="0" smtClean="0"/>
              <a:t>Минерализованные </a:t>
            </a:r>
            <a:r>
              <a:rPr lang="ru-RU" sz="2800" dirty="0"/>
              <a:t>зоны с демантоидом представлены жильными минералами серпентина (</a:t>
            </a:r>
            <a:r>
              <a:rPr lang="ru-RU" sz="2800" dirty="0" err="1"/>
              <a:t>клинохризотилом</a:t>
            </a:r>
            <a:r>
              <a:rPr lang="ru-RU" sz="2800" dirty="0"/>
              <a:t>, </a:t>
            </a:r>
            <a:r>
              <a:rPr lang="ru-RU" sz="2800" dirty="0" err="1"/>
              <a:t>лизардитом</a:t>
            </a:r>
            <a:r>
              <a:rPr lang="ru-RU" sz="2800" dirty="0"/>
              <a:t>), карбонатами (кальцитом, доломитом, </a:t>
            </a:r>
            <a:r>
              <a:rPr lang="ru-RU" sz="2800" dirty="0" err="1"/>
              <a:t>пироауритом</a:t>
            </a:r>
            <a:r>
              <a:rPr lang="ru-RU" sz="2800" dirty="0"/>
              <a:t>), магнетитом</a:t>
            </a:r>
          </a:p>
        </p:txBody>
      </p:sp>
    </p:spTree>
    <p:extLst>
      <p:ext uri="{BB962C8B-B14F-4D97-AF65-F5344CB8AC3E}">
        <p14:creationId xmlns:p14="http://schemas.microsoft.com/office/powerpoint/2010/main" val="252481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7227" y="0"/>
            <a:ext cx="5872749" cy="3784114"/>
          </a:xfrm>
          <a:prstGeom prst="rect">
            <a:avLst/>
          </a:prstGeom>
        </p:spPr>
      </p:pic>
      <p:pic>
        <p:nvPicPr>
          <p:cNvPr id="4" name="Рисунок 3"/>
          <p:cNvPicPr>
            <a:picLocks noChangeAspect="1"/>
          </p:cNvPicPr>
          <p:nvPr/>
        </p:nvPicPr>
        <p:blipFill>
          <a:blip r:embed="rId4">
            <a:clrChange>
              <a:clrFrom>
                <a:srgbClr val="FFFFFF"/>
              </a:clrFrom>
              <a:clrTo>
                <a:srgbClr val="FFFFFF">
                  <a:alpha val="0"/>
                </a:srgbClr>
              </a:clrTo>
            </a:clrChange>
          </a:blip>
          <a:stretch>
            <a:fillRect/>
          </a:stretch>
        </p:blipFill>
        <p:spPr>
          <a:xfrm>
            <a:off x="-321848" y="13237"/>
            <a:ext cx="6201824" cy="4077072"/>
          </a:xfrm>
          <a:prstGeom prst="rect">
            <a:avLst/>
          </a:prstGeom>
        </p:spPr>
      </p:pic>
    </p:spTree>
    <p:extLst>
      <p:ext uri="{BB962C8B-B14F-4D97-AF65-F5344CB8AC3E}">
        <p14:creationId xmlns:p14="http://schemas.microsoft.com/office/powerpoint/2010/main" val="354676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4.58333E-6 -4.07407E-6 L 0.50248 0.34792 " pathEditMode="relative" rAng="0" ptsTypes="AA">
                                      <p:cBhvr>
                                        <p:cTn id="14" dur="2000" fill="hold"/>
                                        <p:tgtEl>
                                          <p:spTgt spid="4"/>
                                        </p:tgtEl>
                                        <p:attrNameLst>
                                          <p:attrName>ppt_x</p:attrName>
                                          <p:attrName>ppt_y</p:attrName>
                                        </p:attrNameLst>
                                      </p:cBhvr>
                                      <p:rCtr x="25117" y="17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0" y="260648"/>
            <a:ext cx="5112568" cy="500858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568" y="29509"/>
            <a:ext cx="6923141" cy="6192688"/>
          </a:xfrm>
          <a:prstGeom prst="rect">
            <a:avLst/>
          </a:prstGeom>
        </p:spPr>
      </p:pic>
      <p:sp>
        <p:nvSpPr>
          <p:cNvPr id="7" name="Прямоугольник 6"/>
          <p:cNvSpPr/>
          <p:nvPr/>
        </p:nvSpPr>
        <p:spPr>
          <a:xfrm>
            <a:off x="100301" y="5744573"/>
            <a:ext cx="8064896" cy="954107"/>
          </a:xfrm>
          <a:prstGeom prst="rect">
            <a:avLst/>
          </a:prstGeom>
        </p:spPr>
        <p:txBody>
          <a:bodyPr wrap="square">
            <a:spAutoFit/>
          </a:bodyPr>
          <a:lstStyle/>
          <a:p>
            <a:pPr algn="just"/>
            <a:r>
              <a:rPr lang="ru-RU" sz="2800" dirty="0" smtClean="0"/>
              <a:t>Демантоид </a:t>
            </a:r>
            <a:r>
              <a:rPr lang="ru-RU" sz="2800" dirty="0"/>
              <a:t>часто представлен агрегатами округлой формы (до 5 см в поперечнике.</a:t>
            </a:r>
          </a:p>
        </p:txBody>
      </p:sp>
    </p:spTree>
    <p:extLst>
      <p:ext uri="{BB962C8B-B14F-4D97-AF65-F5344CB8AC3E}">
        <p14:creationId xmlns:p14="http://schemas.microsoft.com/office/powerpoint/2010/main" val="382830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l="7428"/>
          <a:stretch/>
        </p:blipFill>
        <p:spPr>
          <a:xfrm>
            <a:off x="191344" y="620689"/>
            <a:ext cx="7114801" cy="482453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7464152" y="770799"/>
            <a:ext cx="4589099" cy="4524315"/>
          </a:xfrm>
          <a:prstGeom prst="rect">
            <a:avLst/>
          </a:prstGeom>
        </p:spPr>
        <p:txBody>
          <a:bodyPr wrap="square">
            <a:spAutoFit/>
          </a:bodyPr>
          <a:lstStyle/>
          <a:p>
            <a:pPr algn="just"/>
            <a:r>
              <a:rPr lang="ru-RU" sz="2400" dirty="0"/>
              <a:t>Агрегаты сложены мелкими (доли мм) зернами андрадита в центральной части (здесь, коричневого цвета) и более крупными - на периферии, которые уже могут являться ювелирным сырьем. </a:t>
            </a:r>
            <a:r>
              <a:rPr lang="ru-RU" sz="2400" dirty="0" err="1"/>
              <a:t>Межзерновое</a:t>
            </a:r>
            <a:r>
              <a:rPr lang="ru-RU" sz="2400" dirty="0"/>
              <a:t> пространство в агрегате заполнено </a:t>
            </a:r>
            <a:r>
              <a:rPr lang="ru-RU" sz="2400" dirty="0" err="1"/>
              <a:t>клинохризотилом</a:t>
            </a:r>
            <a:r>
              <a:rPr lang="ru-RU" sz="2400" dirty="0"/>
              <a:t> (±</a:t>
            </a:r>
            <a:r>
              <a:rPr lang="ru-RU" sz="2400" dirty="0" err="1"/>
              <a:t>лизардитом</a:t>
            </a:r>
            <a:r>
              <a:rPr lang="ru-RU" sz="2400" dirty="0"/>
              <a:t>?) и/или карбонатом.</a:t>
            </a:r>
          </a:p>
        </p:txBody>
      </p:sp>
    </p:spTree>
    <p:extLst>
      <p:ext uri="{BB962C8B-B14F-4D97-AF65-F5344CB8AC3E}">
        <p14:creationId xmlns:p14="http://schemas.microsoft.com/office/powerpoint/2010/main" val="312206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9251" y="3717032"/>
            <a:ext cx="5328592" cy="3046988"/>
          </a:xfrm>
          <a:prstGeom prst="rect">
            <a:avLst/>
          </a:prstGeom>
        </p:spPr>
        <p:txBody>
          <a:bodyPr wrap="square">
            <a:spAutoFit/>
          </a:bodyPr>
          <a:lstStyle/>
          <a:p>
            <a:pPr algn="just"/>
            <a:r>
              <a:rPr lang="ru-RU" sz="2400" dirty="0" smtClean="0"/>
              <a:t>Агрегаты </a:t>
            </a:r>
            <a:r>
              <a:rPr lang="ru-RU" sz="2400" dirty="0"/>
              <a:t>округлой формы, сложенные демантоидом, в шлифах имеют отчетливое радиально-лучистое (радиально-секторальное) строение, иногда с несколькими центрами, окрашенными в коричневый цвет за счет примеси TiO</a:t>
            </a:r>
            <a:r>
              <a:rPr lang="ru-RU" sz="2400" baseline="-25000" dirty="0"/>
              <a:t>2</a:t>
            </a:r>
            <a:r>
              <a:rPr lang="ru-RU" sz="2400" dirty="0"/>
              <a:t> (до 1 вес.%). </a:t>
            </a:r>
          </a:p>
        </p:txBody>
      </p:sp>
      <p:pic>
        <p:nvPicPr>
          <p:cNvPr id="4" name="Рисунок 3"/>
          <p:cNvPicPr>
            <a:picLocks noChangeAspect="1"/>
          </p:cNvPicPr>
          <p:nvPr/>
        </p:nvPicPr>
        <p:blipFill>
          <a:blip r:embed="rId3"/>
          <a:stretch>
            <a:fillRect/>
          </a:stretch>
        </p:blipFill>
        <p:spPr>
          <a:xfrm>
            <a:off x="5807968" y="2045073"/>
            <a:ext cx="6384032" cy="4788023"/>
          </a:xfrm>
          <a:prstGeom prst="rect">
            <a:avLst/>
          </a:prstGeom>
        </p:spPr>
      </p:pic>
      <p:pic>
        <p:nvPicPr>
          <p:cNvPr id="5" name="Рисунок 4"/>
          <p:cNvPicPr>
            <a:picLocks noChangeAspect="1"/>
          </p:cNvPicPr>
          <p:nvPr/>
        </p:nvPicPr>
        <p:blipFill>
          <a:blip r:embed="rId4"/>
          <a:stretch>
            <a:fillRect/>
          </a:stretch>
        </p:blipFill>
        <p:spPr>
          <a:xfrm>
            <a:off x="-1" y="0"/>
            <a:ext cx="5647097" cy="3717032"/>
          </a:xfrm>
          <a:prstGeom prst="rect">
            <a:avLst/>
          </a:prstGeom>
          <a:ln>
            <a:noFill/>
          </a:ln>
        </p:spPr>
      </p:pic>
      <p:sp>
        <p:nvSpPr>
          <p:cNvPr id="6" name="Прямоугольник 5"/>
          <p:cNvSpPr/>
          <p:nvPr/>
        </p:nvSpPr>
        <p:spPr>
          <a:xfrm>
            <a:off x="5796467" y="59319"/>
            <a:ext cx="6096000" cy="1815882"/>
          </a:xfrm>
          <a:prstGeom prst="rect">
            <a:avLst/>
          </a:prstGeom>
        </p:spPr>
        <p:txBody>
          <a:bodyPr>
            <a:spAutoFit/>
          </a:bodyPr>
          <a:lstStyle/>
          <a:p>
            <a:pPr algn="just"/>
            <a:r>
              <a:rPr lang="ru-RU" sz="2800" dirty="0"/>
              <a:t>В поляризованном свете демантоид изотропный, но иногда показывает аномальную анизотропию. </a:t>
            </a:r>
          </a:p>
        </p:txBody>
      </p:sp>
    </p:spTree>
    <p:extLst>
      <p:ext uri="{BB962C8B-B14F-4D97-AF65-F5344CB8AC3E}">
        <p14:creationId xmlns:p14="http://schemas.microsoft.com/office/powerpoint/2010/main" val="260994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923" y="7144"/>
            <a:ext cx="6955687" cy="954107"/>
          </a:xfrm>
          <a:prstGeom prst="rect">
            <a:avLst/>
          </a:prstGeom>
          <a:noFill/>
        </p:spPr>
        <p:txBody>
          <a:bodyPr wrap="none" rtlCol="0">
            <a:spAutoFit/>
          </a:bodyPr>
          <a:lstStyle/>
          <a:p>
            <a:r>
              <a:rPr lang="ru-RU" sz="2800" dirty="0" err="1"/>
              <a:t>Секториальный</a:t>
            </a:r>
            <a:r>
              <a:rPr lang="ru-RU" sz="2800" dirty="0"/>
              <a:t> рост зерна демантоида </a:t>
            </a:r>
            <a:endParaRPr lang="en-US" sz="2800" dirty="0" smtClean="0"/>
          </a:p>
          <a:p>
            <a:pPr algn="ctr"/>
            <a:r>
              <a:rPr lang="ru-RU" sz="2800" dirty="0" smtClean="0"/>
              <a:t>(</a:t>
            </a:r>
            <a:r>
              <a:rPr lang="ru-RU" sz="2800" dirty="0"/>
              <a:t>с индукционными поверхностями)</a:t>
            </a:r>
            <a:endParaRPr lang="ru-RU" sz="2400" dirty="0"/>
          </a:p>
        </p:txBody>
      </p:sp>
      <p:pic>
        <p:nvPicPr>
          <p:cNvPr id="5" name="Рисунок 4"/>
          <p:cNvPicPr>
            <a:picLocks noChangeAspect="1"/>
          </p:cNvPicPr>
          <p:nvPr/>
        </p:nvPicPr>
        <p:blipFill>
          <a:blip r:embed="rId3"/>
          <a:stretch>
            <a:fillRect/>
          </a:stretch>
        </p:blipFill>
        <p:spPr>
          <a:xfrm rot="20758142">
            <a:off x="633958" y="1460486"/>
            <a:ext cx="5610805" cy="4341692"/>
          </a:xfrm>
          <a:prstGeom prst="rect">
            <a:avLst/>
          </a:prstGeom>
        </p:spPr>
      </p:pic>
      <p:pic>
        <p:nvPicPr>
          <p:cNvPr id="3" name="Рисунок 2" descr="Bezymyanny-8.jpg"/>
          <p:cNvPicPr>
            <a:picLocks noChangeAspect="1"/>
          </p:cNvPicPr>
          <p:nvPr/>
        </p:nvPicPr>
        <p:blipFill>
          <a:blip r:embed="rId4" cstate="print">
            <a:clrChange>
              <a:clrFrom>
                <a:srgbClr val="FEFEFE"/>
              </a:clrFrom>
              <a:clrTo>
                <a:srgbClr val="FEFEFE">
                  <a:alpha val="0"/>
                </a:srgbClr>
              </a:clrTo>
            </a:clrChange>
          </a:blip>
          <a:stretch>
            <a:fillRect/>
          </a:stretch>
        </p:blipFill>
        <p:spPr>
          <a:xfrm>
            <a:off x="-672752" y="1628800"/>
            <a:ext cx="6809950" cy="4635896"/>
          </a:xfrm>
          <a:prstGeom prst="rect">
            <a:avLst/>
          </a:prstGeom>
        </p:spPr>
      </p:pic>
    </p:spTree>
    <p:extLst>
      <p:ext uri="{BB962C8B-B14F-4D97-AF65-F5344CB8AC3E}">
        <p14:creationId xmlns:p14="http://schemas.microsoft.com/office/powerpoint/2010/main" val="73110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600"/>
                                        <p:tgtEl>
                                          <p:spTgt spid="3"/>
                                        </p:tgtEl>
                                      </p:cBhvr>
                                    </p:animEffect>
                                  </p:childTnLst>
                                </p:cTn>
                              </p:par>
                            </p:childTnLst>
                          </p:cTn>
                        </p:par>
                        <p:par>
                          <p:cTn id="14" fill="hold">
                            <p:stCondLst>
                              <p:cond delay="2600"/>
                            </p:stCondLst>
                            <p:childTnLst>
                              <p:par>
                                <p:cTn id="15" presetID="42" presetClass="path" presetSubtype="0" accel="50000" decel="50000" fill="hold" nodeType="afterEffect">
                                  <p:stCondLst>
                                    <p:cond delay="0"/>
                                  </p:stCondLst>
                                  <p:childTnLst>
                                    <p:animMotion origin="layout" path="M 1.45833E-6 -2.96296E-6 L 0.52396 0.0926 " pathEditMode="relative" rAng="0" ptsTypes="AA">
                                      <p:cBhvr>
                                        <p:cTn id="16" dur="2000" fill="hold"/>
                                        <p:tgtEl>
                                          <p:spTgt spid="3"/>
                                        </p:tgtEl>
                                        <p:attrNameLst>
                                          <p:attrName>ppt_x</p:attrName>
                                          <p:attrName>ppt_y</p:attrName>
                                        </p:attrNameLst>
                                      </p:cBhvr>
                                      <p:rCtr x="26198" y="4630"/>
                                    </p:animMotion>
                                  </p:childTnLst>
                                </p:cTn>
                              </p:par>
                            </p:childTnLst>
                          </p:cTn>
                        </p:par>
                        <p:par>
                          <p:cTn id="17" fill="hold">
                            <p:stCondLst>
                              <p:cond delay="46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2735"/>
            <a:ext cx="6030821" cy="469189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9" y="1052734"/>
            <a:ext cx="6030822" cy="4691899"/>
          </a:xfrm>
          <a:prstGeom prst="rect">
            <a:avLst/>
          </a:prstGeom>
        </p:spPr>
      </p:pic>
    </p:spTree>
    <p:extLst>
      <p:ext uri="{BB962C8B-B14F-4D97-AF65-F5344CB8AC3E}">
        <p14:creationId xmlns:p14="http://schemas.microsoft.com/office/powerpoint/2010/main" val="96240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Прямоугольник 9"/>
          <p:cNvSpPr/>
          <p:nvPr/>
        </p:nvSpPr>
        <p:spPr>
          <a:xfrm>
            <a:off x="1270879" y="2132856"/>
            <a:ext cx="9650240" cy="4154984"/>
          </a:xfrm>
          <a:prstGeom prst="rect">
            <a:avLst/>
          </a:prstGeom>
        </p:spPr>
        <p:txBody>
          <a:bodyPr wrap="square">
            <a:spAutoFit/>
          </a:bodyPr>
          <a:lstStyle/>
          <a:p>
            <a:pPr algn="just" defTabSz="914400" hangingPunct="0"/>
            <a:r>
              <a:rPr lang="ru-RU" sz="2400" kern="0" dirty="0">
                <a:solidFill>
                  <a:srgbClr val="000000"/>
                </a:solidFill>
                <a:cs typeface="Calibri"/>
                <a:sym typeface="Calibri"/>
              </a:rPr>
              <a:t>Демантоид – редкий и самый дорогой ювелирный камень из группы граната</a:t>
            </a:r>
            <a:r>
              <a:rPr lang="ru-RU" sz="2400" kern="0" dirty="0" smtClean="0">
                <a:solidFill>
                  <a:srgbClr val="000000"/>
                </a:solidFill>
                <a:cs typeface="Calibri"/>
                <a:sym typeface="Calibri"/>
              </a:rPr>
              <a:t>.</a:t>
            </a:r>
          </a:p>
          <a:p>
            <a:pPr lvl="0" algn="just" defTabSz="914400" hangingPunct="0"/>
            <a:r>
              <a:rPr lang="ru-RU" sz="2400" kern="0" dirty="0" smtClean="0">
                <a:solidFill>
                  <a:srgbClr val="000000"/>
                </a:solidFill>
                <a:cs typeface="Calibri"/>
                <a:sym typeface="Calibri"/>
              </a:rPr>
              <a:t>Впервые выявлен </a:t>
            </a:r>
            <a:r>
              <a:rPr lang="ru-RU" sz="2400" kern="0" dirty="0">
                <a:solidFill>
                  <a:srgbClr val="000000"/>
                </a:solidFill>
                <a:cs typeface="Calibri"/>
                <a:sym typeface="Calibri"/>
              </a:rPr>
              <a:t>на Урале в россыпях по р. Бобровка (около с. Елизаветинское, в 30 км к юго-западу от г. Нижний Тагил) в начале XIX века. Затем были открыты россыпи в окрестностях села Полдневая. </a:t>
            </a:r>
          </a:p>
          <a:p>
            <a:pPr algn="just" defTabSz="914400" hangingPunct="0"/>
            <a:r>
              <a:rPr lang="ru-RU" sz="2400" dirty="0"/>
              <a:t>Для эффективного проведения геологоразведочных работ необходима геолого-генетическая модель месторождения, которую можно создать на примере </a:t>
            </a:r>
            <a:r>
              <a:rPr lang="ru-RU" sz="2400" dirty="0" err="1"/>
              <a:t>Полдневского</a:t>
            </a:r>
            <a:r>
              <a:rPr lang="ru-RU" sz="2400" dirty="0"/>
              <a:t> месторождения демантоида. В настоящее время на месторождении ведутся геологоразведочные работы</a:t>
            </a:r>
            <a:r>
              <a:rPr lang="ru-RU" sz="2400" dirty="0" smtClean="0"/>
              <a:t>.</a:t>
            </a:r>
            <a:endParaRPr lang="ru-RU" sz="2400" dirty="0"/>
          </a:p>
        </p:txBody>
      </p:sp>
      <p:sp>
        <p:nvSpPr>
          <p:cNvPr id="13" name="Rectangle 5"/>
          <p:cNvSpPr/>
          <p:nvPr/>
        </p:nvSpPr>
        <p:spPr>
          <a:xfrm>
            <a:off x="-1" y="-9276"/>
            <a:ext cx="12192001" cy="1652703"/>
          </a:xfrm>
          <a:prstGeom prst="rect">
            <a:avLst/>
          </a:prstGeom>
          <a:solidFill>
            <a:srgbClr val="1E1E1E"/>
          </a:solidFill>
          <a:ln w="12700">
            <a:miter lim="400000"/>
          </a:ln>
        </p:spPr>
        <p:txBody>
          <a:bodyPr lIns="45719" rIns="45719"/>
          <a:lstStyle/>
          <a:p>
            <a:endParaRPr>
              <a:solidFill>
                <a:srgbClr val="2C2C2C"/>
              </a:solidFill>
            </a:endParaRPr>
          </a:p>
        </p:txBody>
      </p:sp>
      <p:sp>
        <p:nvSpPr>
          <p:cNvPr id="14" name="TextBox 5"/>
          <p:cNvSpPr txBox="1"/>
          <p:nvPr/>
        </p:nvSpPr>
        <p:spPr>
          <a:xfrm>
            <a:off x="119336" y="833728"/>
            <a:ext cx="13728848"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r>
              <a:rPr lang="ru-RU" sz="4800" dirty="0" smtClean="0">
                <a:solidFill>
                  <a:srgbClr val="F2F2F2"/>
                </a:solidFill>
                <a:latin typeface="+mn-lt"/>
                <a:cs typeface="Calibri Light" panose="020F0302020204030204" pitchFamily="34" charset="0"/>
              </a:rPr>
              <a:t>Актуальность</a:t>
            </a:r>
            <a:endParaRPr sz="4800" dirty="0">
              <a:solidFill>
                <a:srgbClr val="F2F2F2"/>
              </a:solidFill>
              <a:latin typeface="+mn-lt"/>
              <a:cs typeface="Calibri Light" panose="020F0302020204030204" pitchFamily="34" charset="0"/>
            </a:endParaRPr>
          </a:p>
        </p:txBody>
      </p:sp>
    </p:spTree>
    <p:extLst>
      <p:ext uri="{BB962C8B-B14F-4D97-AF65-F5344CB8AC3E}">
        <p14:creationId xmlns:p14="http://schemas.microsoft.com/office/powerpoint/2010/main" val="276915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0-#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168" y="1484784"/>
            <a:ext cx="4658159" cy="4438665"/>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872" y="108401"/>
            <a:ext cx="3493122" cy="332852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116632"/>
            <a:ext cx="3430354" cy="3312066"/>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3200" y="3486817"/>
            <a:ext cx="3521346" cy="3312070"/>
          </a:xfrm>
          <a:prstGeom prst="rect">
            <a:avLst/>
          </a:prstGeom>
        </p:spPr>
      </p:pic>
    </p:spTree>
    <p:extLst>
      <p:ext uri="{BB962C8B-B14F-4D97-AF65-F5344CB8AC3E}">
        <p14:creationId xmlns:p14="http://schemas.microsoft.com/office/powerpoint/2010/main" val="87073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Таблица 2"/>
              <p:cNvGraphicFramePr>
                <a:graphicFrameLocks noGrp="1"/>
              </p:cNvGraphicFramePr>
              <p:nvPr>
                <p:extLst>
                  <p:ext uri="{D42A27DB-BD31-4B8C-83A1-F6EECF244321}">
                    <p14:modId xmlns:p14="http://schemas.microsoft.com/office/powerpoint/2010/main" val="736055038"/>
                  </p:ext>
                </p:extLst>
              </p:nvPr>
            </p:nvGraphicFramePr>
            <p:xfrm>
              <a:off x="263352" y="188640"/>
              <a:ext cx="8424937" cy="6405374"/>
            </p:xfrm>
            <a:graphic>
              <a:graphicData uri="http://schemas.openxmlformats.org/drawingml/2006/table">
                <a:tbl>
                  <a:tblPr/>
                  <a:tblGrid>
                    <a:gridCol w="1008112">
                      <a:extLst>
                        <a:ext uri="{9D8B030D-6E8A-4147-A177-3AD203B41FA5}">
                          <a16:colId xmlns:a16="http://schemas.microsoft.com/office/drawing/2014/main" xmlns="" val="4199696481"/>
                        </a:ext>
                      </a:extLst>
                    </a:gridCol>
                    <a:gridCol w="2472275">
                      <a:extLst>
                        <a:ext uri="{9D8B030D-6E8A-4147-A177-3AD203B41FA5}">
                          <a16:colId xmlns:a16="http://schemas.microsoft.com/office/drawing/2014/main" xmlns="" val="2694681581"/>
                        </a:ext>
                      </a:extLst>
                    </a:gridCol>
                    <a:gridCol w="2472275">
                      <a:extLst>
                        <a:ext uri="{9D8B030D-6E8A-4147-A177-3AD203B41FA5}">
                          <a16:colId xmlns:a16="http://schemas.microsoft.com/office/drawing/2014/main" xmlns="" val="52781700"/>
                        </a:ext>
                      </a:extLst>
                    </a:gridCol>
                    <a:gridCol w="2472275">
                      <a:extLst>
                        <a:ext uri="{9D8B030D-6E8A-4147-A177-3AD203B41FA5}">
                          <a16:colId xmlns:a16="http://schemas.microsoft.com/office/drawing/2014/main" xmlns="" val="3856860708"/>
                        </a:ext>
                      </a:extLst>
                    </a:gridCol>
                  </a:tblGrid>
                  <a:tr h="291573">
                    <a:tc rowSpan="2">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Компонент</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Цвет демантоида</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057523430"/>
                      </a:ext>
                    </a:extLst>
                  </a:tr>
                  <a:tr h="458459">
                    <a:tc vMerge="1">
                      <a:txBody>
                        <a:bodyPr/>
                        <a:lstStyle/>
                        <a:p>
                          <a:endParaRPr lang="ru-RU"/>
                        </a:p>
                      </a:txBody>
                      <a:tcPr/>
                    </a:tc>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Темно-зеленый, (</a:t>
                          </a:r>
                          <a:r>
                            <a:rPr lang="en-US" sz="1200" dirty="0">
                              <a:effectLst/>
                              <a:latin typeface="+mn-lt"/>
                              <a:ea typeface="Calibri" panose="020F0502020204030204" pitchFamily="34" charset="0"/>
                              <a:cs typeface="Times New Roman" panose="02020603050405020304" pitchFamily="18" charset="0"/>
                            </a:rPr>
                            <a:t>n</a:t>
                          </a:r>
                          <a:r>
                            <a:rPr lang="ru-RU" sz="1200" dirty="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Светло-зеленый, (</a:t>
                          </a:r>
                          <a:r>
                            <a:rPr lang="en-US" sz="1200">
                              <a:effectLst/>
                              <a:latin typeface="+mn-lt"/>
                              <a:ea typeface="Calibri" panose="020F0502020204030204" pitchFamily="34" charset="0"/>
                              <a:cs typeface="Times New Roman" panose="02020603050405020304" pitchFamily="18" charset="0"/>
                            </a:rPr>
                            <a:t>n</a:t>
                          </a:r>
                          <a:r>
                            <a:rPr lang="ru-RU" sz="120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Желто-зеленый, (</a:t>
                          </a:r>
                          <a:r>
                            <a:rPr lang="en-US" sz="1200">
                              <a:effectLst/>
                              <a:latin typeface="+mn-lt"/>
                              <a:ea typeface="Calibri" panose="020F0502020204030204" pitchFamily="34" charset="0"/>
                              <a:cs typeface="Times New Roman" panose="02020603050405020304" pitchFamily="18" charset="0"/>
                            </a:rPr>
                            <a:t>n</a:t>
                          </a:r>
                          <a:r>
                            <a:rPr lang="ru-RU" sz="120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671400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SiO</a:t>
                          </a:r>
                          <a:r>
                            <a:rPr lang="ru-RU" sz="1200" baseline="-25000">
                              <a:effectLst/>
                              <a:latin typeface="+mn-lt"/>
                              <a:ea typeface="Calibri" panose="020F0502020204030204" pitchFamily="34" charset="0"/>
                              <a:cs typeface="Times New Roman" panose="02020603050405020304" pitchFamily="18" charset="0"/>
                            </a:rPr>
                            <a:t>2</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32.62−32.84</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32.74</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32.75−32.92</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32.84</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32.45−32.73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32.58</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6988085"/>
                      </a:ext>
                    </a:extLst>
                  </a:tr>
                  <a:tr h="562785">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TiO</a:t>
                          </a:r>
                          <a:r>
                            <a:rPr lang="ru-RU" sz="1200" baseline="-25000" dirty="0">
                              <a:effectLst/>
                              <a:latin typeface="+mn-lt"/>
                              <a:ea typeface="Calibri" panose="020F0502020204030204" pitchFamily="34" charset="0"/>
                              <a:cs typeface="Times New Roman" panose="02020603050405020304" pitchFamily="18" charset="0"/>
                            </a:rPr>
                            <a:t>2</a:t>
                          </a:r>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0.07−0.18</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0.10</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0.03−0.61</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0.23</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0.07−0.96</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0.38</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396176"/>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Al</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0−0.05</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0−0.04</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0−0.05</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44969722"/>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Cr</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1.48−2.30</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1.88</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0.52−1.40</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0.98</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0.18−0.38</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0.29</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330311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Fe</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29.45−30.14</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29.81</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30.31−30.97</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30.53</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30.08−31.23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30.87</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7986208"/>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MnO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0−0.03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0.01−0.04</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0.03</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0.02−0.03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3711777"/>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MgO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0.07−0.10</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0.08</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0.02−0.22</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0.10</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0.06−0.24</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0.13</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583570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CaO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35.10−35.39</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35.22</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34.98−35.23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35.08</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34.87−35.13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35.0</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3110179"/>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V</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0.01−0.03</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0.02</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0−0.07</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0.03</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0</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7002845"/>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99.60−100.19</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99.90</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99.55−100.08</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99.84</m:t>
                                    </m:r>
                                  </m:den>
                                </m:f>
                              </m:oMath>
                            </m:oMathPara>
                          </a14:m>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f>
                                  <m:fPr>
                                    <m:ctrlPr>
                                      <a:rPr lang="ru-RU" sz="1200" i="1">
                                        <a:effectLst/>
                                        <a:latin typeface="Cambria Math"/>
                                        <a:ea typeface="Calibri" panose="020F0502020204030204" pitchFamily="34" charset="0"/>
                                        <a:cs typeface="Times New Roman" panose="02020603050405020304" pitchFamily="18" charset="0"/>
                                      </a:rPr>
                                    </m:ctrlPr>
                                  </m:fPr>
                                  <m:num>
                                    <m:r>
                                      <a:rPr lang="ru-RU" sz="1200" i="1">
                                        <a:effectLst/>
                                        <a:latin typeface="Cambria Math" panose="02040503050406030204" pitchFamily="18" charset="0"/>
                                        <a:ea typeface="Calibri" panose="020F0502020204030204" pitchFamily="34" charset="0"/>
                                        <a:cs typeface="Times New Roman" panose="02020603050405020304" pitchFamily="18" charset="0"/>
                                      </a:rPr>
                                      <m:t>99.06−99.49</m:t>
                                    </m:r>
                                  </m:num>
                                  <m:den>
                                    <m:r>
                                      <a:rPr lang="ru-RU" sz="1200" i="1">
                                        <a:effectLst/>
                                        <a:latin typeface="Cambria Math" panose="02040503050406030204" pitchFamily="18" charset="0"/>
                                        <a:ea typeface="Calibri" panose="020F0502020204030204" pitchFamily="34" charset="0"/>
                                        <a:cs typeface="Times New Roman" panose="02020603050405020304" pitchFamily="18" charset="0"/>
                                      </a:rPr>
                                      <m:t>99.30</m:t>
                                    </m:r>
                                  </m:den>
                                </m:f>
                              </m:oMath>
                            </m:oMathPara>
                          </a14:m>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2283267"/>
                      </a:ext>
                    </a:extLst>
                  </a:tr>
                </a:tbl>
              </a:graphicData>
            </a:graphic>
          </p:graphicFrame>
        </mc:Choice>
        <mc:Fallback xmlns="">
          <p:graphicFrame>
            <p:nvGraphicFramePr>
              <p:cNvPr id="3" name="Таблица 2"/>
              <p:cNvGraphicFramePr>
                <a:graphicFrameLocks noGrp="1"/>
              </p:cNvGraphicFramePr>
              <p:nvPr>
                <p:extLst>
                  <p:ext uri="{D42A27DB-BD31-4B8C-83A1-F6EECF244321}">
                    <p14:modId xmlns:p14="http://schemas.microsoft.com/office/powerpoint/2010/main" val="736055038"/>
                  </p:ext>
                </p:extLst>
              </p:nvPr>
            </p:nvGraphicFramePr>
            <p:xfrm>
              <a:off x="263352" y="188640"/>
              <a:ext cx="8424937" cy="6405374"/>
            </p:xfrm>
            <a:graphic>
              <a:graphicData uri="http://schemas.openxmlformats.org/drawingml/2006/table">
                <a:tbl>
                  <a:tblPr/>
                  <a:tblGrid>
                    <a:gridCol w="1008112">
                      <a:extLst>
                        <a:ext uri="{9D8B030D-6E8A-4147-A177-3AD203B41FA5}">
                          <a16:colId xmlns:a16="http://schemas.microsoft.com/office/drawing/2014/main" val="4199696481"/>
                        </a:ext>
                      </a:extLst>
                    </a:gridCol>
                    <a:gridCol w="2472275">
                      <a:extLst>
                        <a:ext uri="{9D8B030D-6E8A-4147-A177-3AD203B41FA5}">
                          <a16:colId xmlns:a16="http://schemas.microsoft.com/office/drawing/2014/main" val="2694681581"/>
                        </a:ext>
                      </a:extLst>
                    </a:gridCol>
                    <a:gridCol w="2472275">
                      <a:extLst>
                        <a:ext uri="{9D8B030D-6E8A-4147-A177-3AD203B41FA5}">
                          <a16:colId xmlns:a16="http://schemas.microsoft.com/office/drawing/2014/main" val="52781700"/>
                        </a:ext>
                      </a:extLst>
                    </a:gridCol>
                    <a:gridCol w="2472275">
                      <a:extLst>
                        <a:ext uri="{9D8B030D-6E8A-4147-A177-3AD203B41FA5}">
                          <a16:colId xmlns:a16="http://schemas.microsoft.com/office/drawing/2014/main" val="3856860708"/>
                        </a:ext>
                      </a:extLst>
                    </a:gridCol>
                  </a:tblGrid>
                  <a:tr h="291573">
                    <a:tc rowSpan="2">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Компонент</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Цвет демантоида</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57523430"/>
                      </a:ext>
                    </a:extLst>
                  </a:tr>
                  <a:tr h="458459">
                    <a:tc vMerge="1">
                      <a:txBody>
                        <a:bodyPr/>
                        <a:lstStyle/>
                        <a:p>
                          <a:endParaRPr lang="ru-RU"/>
                        </a:p>
                      </a:txBody>
                      <a:tcPr/>
                    </a:tc>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Темно-зеленый, (</a:t>
                          </a:r>
                          <a:r>
                            <a:rPr lang="en-US" sz="1200" dirty="0">
                              <a:effectLst/>
                              <a:latin typeface="+mn-lt"/>
                              <a:ea typeface="Calibri" panose="020F0502020204030204" pitchFamily="34" charset="0"/>
                              <a:cs typeface="Times New Roman" panose="02020603050405020304" pitchFamily="18" charset="0"/>
                            </a:rPr>
                            <a:t>n</a:t>
                          </a:r>
                          <a:r>
                            <a:rPr lang="ru-RU" sz="1200" dirty="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Светло-зеленый, (</a:t>
                          </a:r>
                          <a:r>
                            <a:rPr lang="en-US" sz="1200">
                              <a:effectLst/>
                              <a:latin typeface="+mn-lt"/>
                              <a:ea typeface="Calibri" panose="020F0502020204030204" pitchFamily="34" charset="0"/>
                              <a:cs typeface="Times New Roman" panose="02020603050405020304" pitchFamily="18" charset="0"/>
                            </a:rPr>
                            <a:t>n</a:t>
                          </a:r>
                          <a:r>
                            <a:rPr lang="ru-RU" sz="120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Желто-зеленый, (</a:t>
                          </a:r>
                          <a:r>
                            <a:rPr lang="en-US" sz="1200">
                              <a:effectLst/>
                              <a:latin typeface="+mn-lt"/>
                              <a:ea typeface="Calibri" panose="020F0502020204030204" pitchFamily="34" charset="0"/>
                              <a:cs typeface="Times New Roman" panose="02020603050405020304" pitchFamily="18" charset="0"/>
                            </a:rPr>
                            <a:t>n</a:t>
                          </a:r>
                          <a:r>
                            <a:rPr lang="ru-RU" sz="1200">
                              <a:effectLst/>
                              <a:latin typeface="+mn-lt"/>
                              <a:ea typeface="Calibri" panose="020F0502020204030204" pitchFamily="34" charset="0"/>
                              <a:cs typeface="Times New Roman" panose="02020603050405020304" pitchFamily="18" charset="0"/>
                            </a:rPr>
                            <a:t>=6)</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71400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SiO</a:t>
                          </a:r>
                          <a:r>
                            <a:rPr lang="ru-RU" sz="1200" baseline="-25000">
                              <a:effectLst/>
                              <a:latin typeface="+mn-lt"/>
                              <a:ea typeface="Calibri" panose="020F0502020204030204" pitchFamily="34" charset="0"/>
                              <a:cs typeface="Times New Roman" panose="02020603050405020304" pitchFamily="18" charset="0"/>
                            </a:rPr>
                            <a:t>2</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133333" r="-200493" b="-9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133333" r="-100493" b="-9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133333" r="-493" b="-901075"/>
                          </a:stretch>
                        </a:blipFill>
                      </a:tcPr>
                    </a:tc>
                    <a:extLst>
                      <a:ext uri="{0D108BD9-81ED-4DB2-BD59-A6C34878D82A}">
                        <a16:rowId xmlns:a16="http://schemas.microsoft.com/office/drawing/2014/main" val="4246988085"/>
                      </a:ext>
                    </a:extLst>
                  </a:tr>
                  <a:tr h="562785">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TiO</a:t>
                          </a:r>
                          <a:r>
                            <a:rPr lang="ru-RU" sz="1200" baseline="-25000" dirty="0">
                              <a:effectLst/>
                              <a:latin typeface="+mn-lt"/>
                              <a:ea typeface="Calibri" panose="020F0502020204030204" pitchFamily="34" charset="0"/>
                              <a:cs typeface="Times New Roman" panose="02020603050405020304" pitchFamily="18" charset="0"/>
                            </a:rPr>
                            <a:t>2</a:t>
                          </a:r>
                          <a:endParaRPr lang="ru-RU" sz="1200" dirty="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233333" r="-200493" b="-8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233333" r="-100493" b="-8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233333" r="-493" b="-801075"/>
                          </a:stretch>
                        </a:blipFill>
                      </a:tcPr>
                    </a:tc>
                    <a:extLst>
                      <a:ext uri="{0D108BD9-81ED-4DB2-BD59-A6C34878D82A}">
                        <a16:rowId xmlns:a16="http://schemas.microsoft.com/office/drawing/2014/main" val="311396176"/>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Al</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333333" r="-200493" b="-7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333333" r="-100493" b="-7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333333" r="-493" b="-701075"/>
                          </a:stretch>
                        </a:blipFill>
                      </a:tcPr>
                    </a:tc>
                    <a:extLst>
                      <a:ext uri="{0D108BD9-81ED-4DB2-BD59-A6C34878D82A}">
                        <a16:rowId xmlns:a16="http://schemas.microsoft.com/office/drawing/2014/main" val="3944969722"/>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Cr</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433333" r="-200493" b="-6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433333" r="-100493" b="-6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433333" r="-493" b="-601075"/>
                          </a:stretch>
                        </a:blipFill>
                      </a:tcPr>
                    </a:tc>
                    <a:extLst>
                      <a:ext uri="{0D108BD9-81ED-4DB2-BD59-A6C34878D82A}">
                        <a16:rowId xmlns:a16="http://schemas.microsoft.com/office/drawing/2014/main" val="56330311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Fe</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533333" r="-200493" b="-5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533333" r="-100493" b="-5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533333" r="-493" b="-501075"/>
                          </a:stretch>
                        </a:blipFill>
                      </a:tcPr>
                    </a:tc>
                    <a:extLst>
                      <a:ext uri="{0D108BD9-81ED-4DB2-BD59-A6C34878D82A}">
                        <a16:rowId xmlns:a16="http://schemas.microsoft.com/office/drawing/2014/main" val="3977986208"/>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MnO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633333" r="-200493" b="-4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633333" r="-100493" b="-40107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633333" r="-493" b="-401075"/>
                          </a:stretch>
                        </a:blipFill>
                      </a:tcPr>
                    </a:tc>
                    <a:extLst>
                      <a:ext uri="{0D108BD9-81ED-4DB2-BD59-A6C34878D82A}">
                        <a16:rowId xmlns:a16="http://schemas.microsoft.com/office/drawing/2014/main" val="3333711777"/>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MgO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741304" r="-200493" b="-30543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741304" r="-100493" b="-305435"/>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741304" r="-493" b="-305435"/>
                          </a:stretch>
                        </a:blipFill>
                      </a:tcPr>
                    </a:tc>
                    <a:extLst>
                      <a:ext uri="{0D108BD9-81ED-4DB2-BD59-A6C34878D82A}">
                        <a16:rowId xmlns:a16="http://schemas.microsoft.com/office/drawing/2014/main" val="2615835701"/>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CaO</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832258" r="-200493" b="-202151"/>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832258" r="-100493" b="-202151"/>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832258" r="-493" b="-202151"/>
                          </a:stretch>
                        </a:blipFill>
                      </a:tcPr>
                    </a:tc>
                    <a:extLst>
                      <a:ext uri="{0D108BD9-81ED-4DB2-BD59-A6C34878D82A}">
                        <a16:rowId xmlns:a16="http://schemas.microsoft.com/office/drawing/2014/main" val="3693110179"/>
                      </a:ext>
                    </a:extLst>
                  </a:tr>
                  <a:tr h="562785">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V</a:t>
                          </a:r>
                          <a:r>
                            <a:rPr lang="ru-RU" sz="1200" baseline="-25000">
                              <a:effectLst/>
                              <a:latin typeface="+mn-lt"/>
                              <a:ea typeface="Calibri" panose="020F0502020204030204" pitchFamily="34" charset="0"/>
                              <a:cs typeface="Times New Roman" panose="02020603050405020304" pitchFamily="18" charset="0"/>
                            </a:rPr>
                            <a:t>2</a:t>
                          </a:r>
                          <a:r>
                            <a:rPr lang="ru-RU" sz="1200">
                              <a:effectLst/>
                              <a:latin typeface="+mn-lt"/>
                              <a:ea typeface="Calibri" panose="020F0502020204030204" pitchFamily="34" charset="0"/>
                              <a:cs typeface="Times New Roman" panose="02020603050405020304" pitchFamily="18" charset="0"/>
                            </a:rPr>
                            <a:t>O</a:t>
                          </a:r>
                          <a:r>
                            <a:rPr lang="ru-RU" sz="1200" baseline="-25000">
                              <a:effectLst/>
                              <a:latin typeface="+mn-lt"/>
                              <a:ea typeface="Calibri" panose="020F0502020204030204" pitchFamily="34" charset="0"/>
                              <a:cs typeface="Times New Roman" panose="02020603050405020304" pitchFamily="18" charset="0"/>
                            </a:rPr>
                            <a:t>3</a:t>
                          </a:r>
                          <a:endParaRPr lang="ru-RU" sz="1200">
                            <a:effectLst/>
                            <a:latin typeface="+mn-lt"/>
                            <a:ea typeface="Calibri" panose="020F0502020204030204" pitchFamily="34" charset="0"/>
                            <a:cs typeface="Times New Roman" panose="02020603050405020304" pitchFamily="18" charset="0"/>
                          </a:endParaRP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932258" r="-200493" b="-102151"/>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932258" r="-100493" b="-102151"/>
                          </a:stretch>
                        </a:blipFill>
                      </a:tcPr>
                    </a:tc>
                    <a:tc>
                      <a:txBody>
                        <a:bodyPr/>
                        <a:lstStyle/>
                        <a:p>
                          <a:pPr algn="ctr">
                            <a:lnSpc>
                              <a:spcPct val="115000"/>
                            </a:lnSpc>
                            <a:spcAft>
                              <a:spcPts val="1000"/>
                            </a:spcAft>
                          </a:pPr>
                          <a:r>
                            <a:rPr lang="ru-RU" sz="1200" dirty="0">
                              <a:effectLst/>
                              <a:latin typeface="+mn-lt"/>
                              <a:ea typeface="Calibri" panose="020F0502020204030204" pitchFamily="34" charset="0"/>
                              <a:cs typeface="Times New Roman" panose="02020603050405020304" pitchFamily="18" charset="0"/>
                            </a:rPr>
                            <a:t>0</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002845"/>
                      </a:ext>
                    </a:extLst>
                  </a:tr>
                  <a:tr h="567367">
                    <a:tc>
                      <a:txBody>
                        <a:bodyPr/>
                        <a:lstStyle/>
                        <a:p>
                          <a:pPr algn="ctr">
                            <a:lnSpc>
                              <a:spcPct val="115000"/>
                            </a:lnSpc>
                            <a:spcAft>
                              <a:spcPts val="1000"/>
                            </a:spcAft>
                          </a:pPr>
                          <a:r>
                            <a:rPr lang="ru-RU" sz="1200">
                              <a:effectLst/>
                              <a:latin typeface="+mn-lt"/>
                              <a:ea typeface="Calibri" panose="020F0502020204030204" pitchFamily="34" charset="0"/>
                              <a:cs typeface="Times New Roman" panose="02020603050405020304" pitchFamily="18" charset="0"/>
                            </a:rPr>
                            <a:t>∑</a:t>
                          </a:r>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887" t="-1032258" r="-200493" b="-2151"/>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0887" t="-1032258" r="-100493" b="-2151"/>
                          </a:stretch>
                        </a:blipFill>
                      </a:tcPr>
                    </a:tc>
                    <a:tc>
                      <a:txBody>
                        <a:bodyPr/>
                        <a:lstStyle/>
                        <a:p>
                          <a:endParaRPr lang="ru-RU"/>
                        </a:p>
                      </a:txBody>
                      <a:tcPr marL="38685" marR="38685" marT="204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0887" t="-1032258" r="-493" b="-2151"/>
                          </a:stretch>
                        </a:blipFill>
                      </a:tcPr>
                    </a:tc>
                    <a:extLst>
                      <a:ext uri="{0D108BD9-81ED-4DB2-BD59-A6C34878D82A}">
                        <a16:rowId xmlns:a16="http://schemas.microsoft.com/office/drawing/2014/main" val="3272283267"/>
                      </a:ext>
                    </a:extLst>
                  </a:tr>
                </a:tbl>
              </a:graphicData>
            </a:graphic>
          </p:graphicFrame>
        </mc:Fallback>
      </mc:AlternateContent>
      <p:sp>
        <p:nvSpPr>
          <p:cNvPr id="4" name="Rectangle 1"/>
          <p:cNvSpPr>
            <a:spLocks noChangeArrowheads="1"/>
          </p:cNvSpPr>
          <p:nvPr/>
        </p:nvSpPr>
        <p:spPr bwMode="auto">
          <a:xfrm>
            <a:off x="8832304" y="5270575"/>
            <a:ext cx="300278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ru-RU" altLang="ru-RU" sz="1600" b="1" dirty="0">
                <a:ea typeface="Calibri" panose="020F0502020204030204" pitchFamily="34" charset="0"/>
                <a:cs typeface="Times New Roman" panose="02020603050405020304" pitchFamily="18" charset="0"/>
              </a:rPr>
              <a:t>Примечание.</a:t>
            </a:r>
            <a:r>
              <a:rPr lang="ru-RU" altLang="ru-RU" sz="1600" dirty="0">
                <a:ea typeface="Calibri" panose="020F0502020204030204" pitchFamily="34" charset="0"/>
                <a:cs typeface="Times New Roman" panose="02020603050405020304" pitchFamily="18" charset="0"/>
              </a:rPr>
              <a:t> В числителе – наименьшее и наибольшее содержания, в знаменателе - среднее содержание</a:t>
            </a:r>
            <a:r>
              <a:rPr lang="ru-RU" altLang="ru-RU" sz="1600" dirty="0" smtClean="0">
                <a:ea typeface="Calibri" panose="020F0502020204030204" pitchFamily="34" charset="0"/>
                <a:cs typeface="Times New Roman" panose="02020603050405020304" pitchFamily="18" charset="0"/>
              </a:rPr>
              <a:t>;</a:t>
            </a:r>
            <a:endParaRPr lang="en-US" altLang="ru-RU" sz="1600" dirty="0" smtClean="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n-US" altLang="ru-RU" sz="1600" dirty="0" smtClean="0">
                <a:ea typeface="Calibri" panose="020F0502020204030204" pitchFamily="34" charset="0"/>
                <a:cs typeface="Times New Roman" panose="02020603050405020304" pitchFamily="18" charset="0"/>
              </a:rPr>
              <a:t>n</a:t>
            </a:r>
            <a:r>
              <a:rPr lang="ru-RU" altLang="ru-RU" sz="1600" dirty="0" smtClean="0">
                <a:ea typeface="Calibri" panose="020F0502020204030204" pitchFamily="34" charset="0"/>
                <a:cs typeface="Times New Roman" panose="02020603050405020304" pitchFamily="18" charset="0"/>
              </a:rPr>
              <a:t> </a:t>
            </a:r>
            <a:r>
              <a:rPr lang="ru-RU" altLang="ru-RU" sz="1600" dirty="0">
                <a:ea typeface="Calibri" panose="020F0502020204030204" pitchFamily="34" charset="0"/>
                <a:cs typeface="Times New Roman" panose="02020603050405020304" pitchFamily="18" charset="0"/>
              </a:rPr>
              <a:t>– количество анализов. </a:t>
            </a:r>
            <a:endParaRPr lang="ru-RU" altLang="ru-RU" sz="2400" dirty="0"/>
          </a:p>
        </p:txBody>
      </p:sp>
    </p:spTree>
    <p:extLst>
      <p:ext uri="{BB962C8B-B14F-4D97-AF65-F5344CB8AC3E}">
        <p14:creationId xmlns:p14="http://schemas.microsoft.com/office/powerpoint/2010/main" val="34354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100"/>
                                        <p:tgtEl>
                                          <p:spTgt spid="3"/>
                                        </p:tgtEl>
                                      </p:cBhvr>
                                    </p:animEffect>
                                  </p:childTnLst>
                                </p:cTn>
                              </p:par>
                            </p:childTnLst>
                          </p:cTn>
                        </p:par>
                        <p:par>
                          <p:cTn id="8" fill="hold">
                            <p:stCondLst>
                              <p:cond delay="21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271464" y="116632"/>
            <a:ext cx="9721080" cy="6660068"/>
          </a:xfrm>
          <a:prstGeom prst="rect">
            <a:avLst/>
          </a:prstGeom>
        </p:spPr>
      </p:pic>
    </p:spTree>
    <p:extLst>
      <p:ext uri="{BB962C8B-B14F-4D97-AF65-F5344CB8AC3E}">
        <p14:creationId xmlns:p14="http://schemas.microsoft.com/office/powerpoint/2010/main" val="153505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96688" y="-99392"/>
            <a:ext cx="4896544" cy="352759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10101"/>
            <a:ext cx="4799856" cy="3547899"/>
          </a:xfrm>
          <a:prstGeom prst="rect">
            <a:avLst/>
          </a:prstGeom>
        </p:spPr>
      </p:pic>
      <p:sp>
        <p:nvSpPr>
          <p:cNvPr id="6" name="Прямоугольник 5"/>
          <p:cNvSpPr/>
          <p:nvPr/>
        </p:nvSpPr>
        <p:spPr>
          <a:xfrm>
            <a:off x="4896544" y="1643001"/>
            <a:ext cx="7200800" cy="2862322"/>
          </a:xfrm>
          <a:prstGeom prst="rect">
            <a:avLst/>
          </a:prstGeom>
        </p:spPr>
        <p:txBody>
          <a:bodyPr wrap="square">
            <a:spAutoFit/>
          </a:bodyPr>
          <a:lstStyle/>
          <a:p>
            <a:pPr algn="just"/>
            <a:r>
              <a:rPr lang="ru-RU" sz="2000" dirty="0"/>
              <a:t>Включения типа «конский хвост» представлены волосовидными образованиями различной величины, собранными в веерообразные или сноповидные пучки, сужающиеся к центральной части зерна. Близко расположенные включения образуют более крупные и плотные образования. Включения «конский хвост» могут начинаться в центре зерна от включения темного рудного минерала (хромшпинели или магнетита), или без центрального включения.</a:t>
            </a:r>
          </a:p>
        </p:txBody>
      </p:sp>
    </p:spTree>
    <p:extLst>
      <p:ext uri="{BB962C8B-B14F-4D97-AF65-F5344CB8AC3E}">
        <p14:creationId xmlns:p14="http://schemas.microsoft.com/office/powerpoint/2010/main" val="306423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8134" y="-99392"/>
            <a:ext cx="5394963" cy="6957392"/>
          </a:xfrm>
          <a:prstGeom prst="rect">
            <a:avLst/>
          </a:prstGeom>
        </p:spPr>
      </p:pic>
      <p:pic>
        <p:nvPicPr>
          <p:cNvPr id="4" name="Рисунок 3"/>
          <p:cNvPicPr>
            <a:picLocks noChangeAspect="1"/>
          </p:cNvPicPr>
          <p:nvPr/>
        </p:nvPicPr>
        <p:blipFill rotWithShape="1">
          <a:blip r:embed="rId4"/>
          <a:srcRect l="1652"/>
          <a:stretch/>
        </p:blipFill>
        <p:spPr>
          <a:xfrm>
            <a:off x="5447930" y="0"/>
            <a:ext cx="2665066" cy="350689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930" y="3592219"/>
            <a:ext cx="2664295" cy="325580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3326" y="1072610"/>
            <a:ext cx="3984057" cy="4868569"/>
          </a:xfrm>
          <a:prstGeom prst="rect">
            <a:avLst/>
          </a:prstGeom>
        </p:spPr>
      </p:pic>
    </p:spTree>
    <p:extLst>
      <p:ext uri="{BB962C8B-B14F-4D97-AF65-F5344CB8AC3E}">
        <p14:creationId xmlns:p14="http://schemas.microsoft.com/office/powerpoint/2010/main" val="266393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anim calcmode="lin" valueType="num">
                                      <p:cBhvr>
                                        <p:cTn id="13" dur="1250" fill="hold"/>
                                        <p:tgtEl>
                                          <p:spTgt spid="5"/>
                                        </p:tgtEl>
                                        <p:attrNameLst>
                                          <p:attrName>ppt_x</p:attrName>
                                        </p:attrNameLst>
                                      </p:cBhvr>
                                      <p:tavLst>
                                        <p:tav tm="0">
                                          <p:val>
                                            <p:strVal val="#ppt_x"/>
                                          </p:val>
                                        </p:tav>
                                        <p:tav tm="100000">
                                          <p:val>
                                            <p:strVal val="#ppt_x"/>
                                          </p:val>
                                        </p:tav>
                                      </p:tavLst>
                                    </p:anim>
                                    <p:anim calcmode="lin" valueType="num">
                                      <p:cBhvr>
                                        <p:cTn id="14" dur="1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25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endParaRPr>
              <a:solidFill>
                <a:srgbClr val="2C2C2C"/>
              </a:solidFill>
            </a:endParaRPr>
          </a:p>
        </p:txBody>
      </p:sp>
      <p:sp>
        <p:nvSpPr>
          <p:cNvPr id="5" name="TextBox 5"/>
          <p:cNvSpPr txBox="1"/>
          <p:nvPr/>
        </p:nvSpPr>
        <p:spPr>
          <a:xfrm>
            <a:off x="242567" y="817075"/>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r>
              <a:rPr lang="ru-RU" sz="4800" dirty="0" smtClean="0">
                <a:solidFill>
                  <a:srgbClr val="F2F2F2"/>
                </a:solidFill>
                <a:latin typeface="+mn-lt"/>
                <a:cs typeface="Calibri Light" panose="020F0302020204030204" pitchFamily="34" charset="0"/>
              </a:rPr>
              <a:t>ВЫВОДЫ </a:t>
            </a:r>
          </a:p>
        </p:txBody>
      </p:sp>
      <p:sp>
        <p:nvSpPr>
          <p:cNvPr id="2" name="Прямоугольник 1"/>
          <p:cNvSpPr/>
          <p:nvPr/>
        </p:nvSpPr>
        <p:spPr>
          <a:xfrm>
            <a:off x="263352" y="1916832"/>
            <a:ext cx="11292918" cy="4801314"/>
          </a:xfrm>
          <a:prstGeom prst="rect">
            <a:avLst/>
          </a:prstGeom>
        </p:spPr>
        <p:txBody>
          <a:bodyPr wrap="square">
            <a:spAutoFit/>
          </a:bodyPr>
          <a:lstStyle/>
          <a:p>
            <a:pPr indent="457200" algn="just" defTabSz="914400" hangingPunct="0"/>
            <a:r>
              <a:rPr lang="ru-RU" dirty="0"/>
              <a:t>Демантоиды </a:t>
            </a:r>
            <a:r>
              <a:rPr lang="ru-RU" dirty="0" err="1"/>
              <a:t>Полдневского</a:t>
            </a:r>
            <a:r>
              <a:rPr lang="ru-RU" dirty="0"/>
              <a:t> месторождения несут </a:t>
            </a:r>
            <a:r>
              <a:rPr lang="ru-RU" dirty="0" err="1"/>
              <a:t>типоморфные</a:t>
            </a:r>
            <a:r>
              <a:rPr lang="ru-RU" dirty="0"/>
              <a:t> признаки демантоидов уральского типа (включения типа «конский хвост»). Но они имеют и собственные </a:t>
            </a:r>
            <a:r>
              <a:rPr lang="ru-RU" dirty="0" err="1"/>
              <a:t>типоморфные</a:t>
            </a:r>
            <a:r>
              <a:rPr lang="ru-RU" dirty="0"/>
              <a:t> признаки, отличающие их от демантоидов других месторождений. От демантоидов месторождений Италии и, вероятно, Ирана, Пакистана они отличаются отсутствием хорошо оформленных кристаллов, что значительно понижает их коллекционные качества (привлекательность в необработанном виде). От демантоидов Верх-Нейвинского массива они отличаются более зеленым цветом (содержанием хрома) и размерами зерен. </a:t>
            </a:r>
            <a:r>
              <a:rPr lang="ru-RU" dirty="0" err="1"/>
              <a:t>Полдневские</a:t>
            </a:r>
            <a:r>
              <a:rPr lang="ru-RU" dirty="0"/>
              <a:t> демантоиды по сравнению с нижнетагильскими немного богаче </a:t>
            </a:r>
            <a:r>
              <a:rPr lang="ru-RU" dirty="0" err="1"/>
              <a:t>Cr</a:t>
            </a:r>
            <a:r>
              <a:rPr lang="ru-RU" dirty="0"/>
              <a:t>, </a:t>
            </a:r>
            <a:r>
              <a:rPr lang="ru-RU" dirty="0" err="1"/>
              <a:t>Al</a:t>
            </a:r>
            <a:r>
              <a:rPr lang="ru-RU" dirty="0"/>
              <a:t> и окисным железом. От всех демантоидов </a:t>
            </a:r>
            <a:r>
              <a:rPr lang="ru-RU" dirty="0" err="1"/>
              <a:t>Полдневские</a:t>
            </a:r>
            <a:r>
              <a:rPr lang="ru-RU" dirty="0"/>
              <a:t> демантоиды иногда отличаются наличием коричневой окраски, обусловленной примесью титана, в центральной части округлых </a:t>
            </a:r>
            <a:r>
              <a:rPr lang="ru-RU" dirty="0" smtClean="0"/>
              <a:t>агрегатов.</a:t>
            </a:r>
          </a:p>
          <a:p>
            <a:pPr indent="457200" algn="just" defTabSz="914400" hangingPunct="0"/>
            <a:r>
              <a:rPr lang="ru-RU" dirty="0" smtClean="0"/>
              <a:t>Результаты анализов химического состава, приведенные в таблице, показывают, что интенсивность зеленой окраски демантоида коррелируется с содержаниями хрома: чем выше содержание хрома, тем интенсивнее зеленый цвет, что ранее отмечалось многими исследователями. Для демантоида Верх-Нейвинского массива также указывается </a:t>
            </a:r>
            <a:r>
              <a:rPr lang="ru-RU" dirty="0" err="1" smtClean="0"/>
              <a:t>обогащенность</a:t>
            </a:r>
            <a:r>
              <a:rPr lang="ru-RU" dirty="0" smtClean="0"/>
              <a:t> зеленого граната </a:t>
            </a:r>
            <a:r>
              <a:rPr lang="ru-RU" dirty="0" err="1" smtClean="0"/>
              <a:t>Cr</a:t>
            </a:r>
            <a:r>
              <a:rPr lang="ru-RU" dirty="0" smtClean="0"/>
              <a:t>, а коричневого </a:t>
            </a:r>
            <a:r>
              <a:rPr lang="ru-RU" dirty="0" err="1" smtClean="0"/>
              <a:t>Ti</a:t>
            </a:r>
            <a:r>
              <a:rPr lang="ru-RU" dirty="0" smtClean="0"/>
              <a:t>. Исследования полихромных зерен демантоида (коричневые ядра и зеленая – желто-зеленая периферия) методом LA-ICP-MS показали, что коричневая окраска обусловлена наличием титана. Это значит, что активность титана на ранних стадиях кристаллизации андрадита (демантоида) была выше активности хрома. </a:t>
            </a:r>
            <a:endParaRPr lang="ru-RU" dirty="0"/>
          </a:p>
        </p:txBody>
      </p:sp>
    </p:spTree>
    <p:extLst>
      <p:ext uri="{BB962C8B-B14F-4D97-AF65-F5344CB8AC3E}">
        <p14:creationId xmlns:p14="http://schemas.microsoft.com/office/powerpoint/2010/main" val="193184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p:nvPr/>
        </p:nvSpPr>
        <p:spPr>
          <a:xfrm>
            <a:off x="0" y="1"/>
            <a:ext cx="4953002" cy="6858000"/>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cs typeface="Helvetica"/>
            </a:endParaRPr>
          </a:p>
        </p:txBody>
      </p:sp>
      <p:sp>
        <p:nvSpPr>
          <p:cNvPr id="4" name="TextBox 3"/>
          <p:cNvSpPr txBox="1"/>
          <p:nvPr/>
        </p:nvSpPr>
        <p:spPr>
          <a:xfrm>
            <a:off x="236626" y="994428"/>
            <a:ext cx="4479750"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6600" b="1" i="0" u="none" strike="noStrike" kern="1200" cap="none" spc="0" normalizeH="0" baseline="0" noProof="0" dirty="0" smtClean="0">
              <a:ln>
                <a:noFill/>
              </a:ln>
              <a:solidFill>
                <a:srgbClr val="FFFFFF"/>
              </a:solidFill>
              <a:effectLst/>
              <a:uLnTx/>
              <a:uFillTx/>
              <a:latin typeface="Helvetica"/>
              <a:cs typeface="Helvetica"/>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4400" b="1" i="0" u="none" strike="noStrike" kern="1200" cap="none" spc="0" normalizeH="0" baseline="0" noProof="0" dirty="0" smtClean="0">
              <a:ln>
                <a:noFill/>
              </a:ln>
              <a:solidFill>
                <a:srgbClr val="FFFFFF"/>
              </a:solidFill>
              <a:effectLst/>
              <a:uLnTx/>
              <a:uFillTx/>
              <a:latin typeface="Helvetica"/>
              <a:cs typeface="Helvetica"/>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ru-RU" sz="4400" b="1" dirty="0" smtClean="0">
                <a:solidFill>
                  <a:srgbClr val="FFFFFF"/>
                </a:solidFill>
                <a:latin typeface="Helvetica"/>
                <a:cs typeface="Helvetica"/>
                <a:sym typeface="Calibri"/>
              </a:rPr>
              <a:t>ВТОР</a:t>
            </a:r>
            <a:r>
              <a:rPr kumimoji="0" lang="ru-RU" sz="4400" b="1" i="0" u="none" strike="noStrike" kern="1200" cap="none" spc="0" normalizeH="0" baseline="0" noProof="0" dirty="0" smtClean="0">
                <a:ln>
                  <a:noFill/>
                </a:ln>
                <a:solidFill>
                  <a:srgbClr val="FFFFFF"/>
                </a:solidFill>
                <a:effectLst/>
                <a:uLnTx/>
                <a:uFillTx/>
                <a:latin typeface="Helvetica"/>
                <a:cs typeface="Helvetica"/>
                <a:sym typeface="Calibri"/>
              </a:rPr>
              <a:t>ОЕ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FFFFFF"/>
                </a:solidFill>
                <a:effectLst/>
                <a:uLnTx/>
                <a:uFillTx/>
                <a:latin typeface="Helvetica"/>
                <a:cs typeface="Helvetica"/>
              </a:rPr>
              <a:t>ЗАЩИЩАЕМОЕ</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FFFFFF"/>
                </a:solidFill>
                <a:effectLst/>
                <a:uLnTx/>
                <a:uFillTx/>
                <a:latin typeface="Helvetica"/>
                <a:cs typeface="Helvetica"/>
              </a:rPr>
              <a:t>ПОЛОЖЕНИЕ</a:t>
            </a:r>
            <a:endParaRPr kumimoji="0" lang="ru-RU" sz="4400" b="1" i="0" u="none" strike="noStrike" kern="1200" cap="none" spc="0" normalizeH="0" baseline="0" noProof="0" dirty="0">
              <a:ln>
                <a:noFill/>
              </a:ln>
              <a:solidFill>
                <a:srgbClr val="FFFFFF"/>
              </a:solidFill>
              <a:effectLst/>
              <a:uLnTx/>
              <a:uFillTx/>
              <a:latin typeface="Helvetica"/>
              <a:cs typeface="Helvetica"/>
              <a:sym typeface="Calibri"/>
            </a:endParaRPr>
          </a:p>
        </p:txBody>
      </p:sp>
      <p:sp>
        <p:nvSpPr>
          <p:cNvPr id="5" name="Прямоугольник 4"/>
          <p:cNvSpPr/>
          <p:nvPr/>
        </p:nvSpPr>
        <p:spPr>
          <a:xfrm>
            <a:off x="5361078" y="1506762"/>
            <a:ext cx="6583272" cy="2677656"/>
          </a:xfrm>
          <a:prstGeom prst="rect">
            <a:avLst/>
          </a:prstGeom>
        </p:spPr>
        <p:txBody>
          <a:bodyPr wrap="square">
            <a:spAutoFit/>
          </a:bodyPr>
          <a:lstStyle/>
          <a:p>
            <a:pPr lvl="0" algn="just"/>
            <a:r>
              <a:rPr lang="ru-RU" sz="2400" dirty="0" err="1">
                <a:solidFill>
                  <a:srgbClr val="000000"/>
                </a:solidFill>
              </a:rPr>
              <a:t>Демантоидовая</a:t>
            </a:r>
            <a:r>
              <a:rPr lang="ru-RU" sz="2400" dirty="0">
                <a:solidFill>
                  <a:srgbClr val="000000"/>
                </a:solidFill>
              </a:rPr>
              <a:t> минерализация на месторождении в пространстве и во времени часто сопровождается желваками рудных минералов (куприт, </a:t>
            </a:r>
            <a:r>
              <a:rPr lang="ru-RU" sz="2400" dirty="0" err="1">
                <a:solidFill>
                  <a:srgbClr val="000000"/>
                </a:solidFill>
              </a:rPr>
              <a:t>хизлевудит</a:t>
            </a:r>
            <a:r>
              <a:rPr lang="ru-RU" sz="2400" dirty="0">
                <a:solidFill>
                  <a:srgbClr val="000000"/>
                </a:solidFill>
              </a:rPr>
              <a:t>, самородная медь, серебро и др.), которые могут использоваться в качестве косвенного поискового признака.</a:t>
            </a:r>
          </a:p>
        </p:txBody>
      </p:sp>
      <p:grpSp>
        <p:nvGrpSpPr>
          <p:cNvPr id="6" name="Group 15"/>
          <p:cNvGrpSpPr/>
          <p:nvPr/>
        </p:nvGrpSpPr>
        <p:grpSpPr>
          <a:xfrm>
            <a:off x="993449" y="3209408"/>
            <a:ext cx="2805454" cy="1713674"/>
            <a:chOff x="4492546" y="1990497"/>
            <a:chExt cx="1020748" cy="498703"/>
          </a:xfrm>
        </p:grpSpPr>
        <p:cxnSp>
          <p:nvCxnSpPr>
            <p:cNvPr id="7" name="Straight Connector 16"/>
            <p:cNvCxnSpPr/>
            <p:nvPr/>
          </p:nvCxnSpPr>
          <p:spPr>
            <a:xfrm>
              <a:off x="4492546" y="2219097"/>
              <a:ext cx="1020748" cy="0"/>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p:nvCxnSpPr>
          <p:spPr>
            <a:xfrm>
              <a:off x="5290480" y="1990497"/>
              <a:ext cx="0" cy="498703"/>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 name="Subtitle 2"/>
          <p:cNvSpPr txBox="1">
            <a:spLocks/>
          </p:cNvSpPr>
          <p:nvPr/>
        </p:nvSpPr>
        <p:spPr>
          <a:xfrm>
            <a:off x="4973645" y="811303"/>
            <a:ext cx="1198634" cy="1390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9600" b="1" i="0" u="none" strike="noStrike" kern="1200" cap="none" spc="0" normalizeH="0" baseline="0" noProof="0" dirty="0">
                <a:ln>
                  <a:noFill/>
                </a:ln>
                <a:solidFill>
                  <a:srgbClr val="1E1E1E"/>
                </a:solidFill>
                <a:effectLst/>
                <a:uLnTx/>
                <a:uFillTx/>
                <a:latin typeface="Lato" panose="020F0502020204030203" pitchFamily="34" charset="0"/>
                <a:ea typeface="Lato" panose="020F0502020204030203" pitchFamily="34" charset="0"/>
                <a:cs typeface="Lato" panose="020F0502020204030203" pitchFamily="34" charset="0"/>
              </a:rPr>
              <a:t>“</a:t>
            </a:r>
            <a:endParaRPr kumimoji="0" lang="id-ID" sz="9600" b="1" i="0" u="none" strike="noStrike" kern="1200" cap="none" spc="0" normalizeH="0" baseline="0" noProof="0" dirty="0">
              <a:ln>
                <a:noFill/>
              </a:ln>
              <a:solidFill>
                <a:srgbClr val="1E1E1E"/>
              </a:solidFill>
              <a:effectLst/>
              <a:uLnTx/>
              <a:uFillTx/>
              <a:latin typeface="Playfair Display" panose="000005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4030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240704" y="1753827"/>
            <a:ext cx="5970529" cy="5120968"/>
          </a:xfrm>
          <a:prstGeom prst="rect">
            <a:avLst/>
          </a:prstGeom>
        </p:spPr>
      </p:pic>
      <p:pic>
        <p:nvPicPr>
          <p:cNvPr id="4" name="Рисунок 3"/>
          <p:cNvPicPr>
            <a:picLocks noChangeAspect="1"/>
          </p:cNvPicPr>
          <p:nvPr/>
        </p:nvPicPr>
        <p:blipFill>
          <a:blip r:embed="rId4"/>
          <a:stretch>
            <a:fillRect/>
          </a:stretch>
        </p:blipFill>
        <p:spPr>
          <a:xfrm>
            <a:off x="2762056" y="-129986"/>
            <a:ext cx="7438400" cy="3739434"/>
          </a:xfrm>
          <a:prstGeom prst="rect">
            <a:avLst/>
          </a:prstGeom>
        </p:spPr>
      </p:pic>
      <p:sp>
        <p:nvSpPr>
          <p:cNvPr id="5" name="Прямоугольник 4"/>
          <p:cNvSpPr/>
          <p:nvPr/>
        </p:nvSpPr>
        <p:spPr>
          <a:xfrm>
            <a:off x="5729825" y="3609448"/>
            <a:ext cx="6372200" cy="3139321"/>
          </a:xfrm>
          <a:prstGeom prst="rect">
            <a:avLst/>
          </a:prstGeom>
        </p:spPr>
        <p:txBody>
          <a:bodyPr wrap="square">
            <a:spAutoFit/>
          </a:bodyPr>
          <a:lstStyle/>
          <a:p>
            <a:pPr algn="just"/>
            <a:r>
              <a:rPr lang="ru-RU" dirty="0" smtClean="0"/>
              <a:t>В </a:t>
            </a:r>
            <a:r>
              <a:rPr lang="ru-RU" dirty="0"/>
              <a:t>карьере Полдневского месторождения в ассоциации с демантоидом иногда встречаются желваки, сложенные рудными минералами. Рудные желваки имеют округлую, слегка вытянутую форму, такую же, как и у агрегатов демантоида. Размеры желваков до 5 см по наибольшему измерению. Вмещающие жильные минералы представлены серпентином (по данным термического и рентгенофазового анализа – </a:t>
            </a:r>
            <a:r>
              <a:rPr lang="ru-RU" dirty="0" err="1"/>
              <a:t>клинохризотилом</a:t>
            </a:r>
            <a:r>
              <a:rPr lang="ru-RU" dirty="0"/>
              <a:t> или </a:t>
            </a:r>
            <a:r>
              <a:rPr lang="ru-RU" dirty="0" err="1"/>
              <a:t>лизардитом</a:t>
            </a:r>
            <a:r>
              <a:rPr lang="ru-RU" dirty="0"/>
              <a:t>), перемежающегося с тонкими линзами шестоватого кальцита и крупными овальными зернами магнетита. </a:t>
            </a:r>
          </a:p>
        </p:txBody>
      </p:sp>
    </p:spTree>
    <p:extLst>
      <p:ext uri="{BB962C8B-B14F-4D97-AF65-F5344CB8AC3E}">
        <p14:creationId xmlns:p14="http://schemas.microsoft.com/office/powerpoint/2010/main" val="21306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989" y="4676452"/>
            <a:ext cx="5544616" cy="2308324"/>
          </a:xfrm>
          <a:prstGeom prst="rect">
            <a:avLst/>
          </a:prstGeom>
        </p:spPr>
        <p:txBody>
          <a:bodyPr wrap="square">
            <a:spAutoFit/>
          </a:bodyPr>
          <a:lstStyle/>
          <a:p>
            <a:pPr algn="just"/>
            <a:r>
              <a:rPr lang="ru-RU" sz="2400" dirty="0" smtClean="0"/>
              <a:t>В </a:t>
            </a:r>
            <a:r>
              <a:rPr lang="ru-RU" sz="2400" dirty="0"/>
              <a:t>составе желваков </a:t>
            </a:r>
            <a:r>
              <a:rPr lang="ru-RU" sz="2400" dirty="0" err="1"/>
              <a:t>микрозондовым</a:t>
            </a:r>
            <a:r>
              <a:rPr lang="ru-RU" sz="2400" dirty="0"/>
              <a:t> анализом диагностированы: куприт, самородная медь, хизлевудит, пентландит, </a:t>
            </a:r>
            <a:r>
              <a:rPr lang="ru-RU" sz="2400" dirty="0" err="1"/>
              <a:t>миллерит</a:t>
            </a:r>
            <a:r>
              <a:rPr lang="ru-RU" sz="2400" dirty="0"/>
              <a:t>, иногда самородное серебро, золото.</a:t>
            </a:r>
          </a:p>
          <a:p>
            <a:pPr algn="just"/>
            <a:endParaRPr lang="ru-RU" sz="2400" dirty="0"/>
          </a:p>
        </p:txBody>
      </p:sp>
      <p:pic>
        <p:nvPicPr>
          <p:cNvPr id="4" name="Рисунок 3"/>
          <p:cNvPicPr>
            <a:picLocks noChangeAspect="1"/>
          </p:cNvPicPr>
          <p:nvPr/>
        </p:nvPicPr>
        <p:blipFill>
          <a:blip r:embed="rId3">
            <a:clrChange>
              <a:clrFrom>
                <a:srgbClr val="FEFEFE"/>
              </a:clrFrom>
              <a:clrTo>
                <a:srgbClr val="FEFEFE">
                  <a:alpha val="0"/>
                </a:srgbClr>
              </a:clrTo>
            </a:clrChange>
          </a:blip>
          <a:stretch>
            <a:fillRect/>
          </a:stretch>
        </p:blipFill>
        <p:spPr>
          <a:xfrm>
            <a:off x="5620605" y="0"/>
            <a:ext cx="6583349" cy="6237312"/>
          </a:xfrm>
          <a:prstGeom prst="rect">
            <a:avLst/>
          </a:prstGeom>
        </p:spPr>
      </p:pic>
      <p:pic>
        <p:nvPicPr>
          <p:cNvPr id="5" name="Рисунок 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26091" y="-747464"/>
            <a:ext cx="8098155" cy="4943981"/>
          </a:xfrm>
          <a:prstGeom prst="rect">
            <a:avLst/>
          </a:prstGeom>
        </p:spPr>
      </p:pic>
    </p:spTree>
    <p:extLst>
      <p:ext uri="{BB962C8B-B14F-4D97-AF65-F5344CB8AC3E}">
        <p14:creationId xmlns:p14="http://schemas.microsoft.com/office/powerpoint/2010/main" val="172920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clrChange>
              <a:clrFrom>
                <a:srgbClr val="FEFEFE"/>
              </a:clrFrom>
              <a:clrTo>
                <a:srgbClr val="FEFEFE">
                  <a:alpha val="0"/>
                </a:srgbClr>
              </a:clrTo>
            </a:clrChange>
          </a:blip>
          <a:stretch>
            <a:fillRect/>
          </a:stretch>
        </p:blipFill>
        <p:spPr>
          <a:xfrm>
            <a:off x="839416" y="134628"/>
            <a:ext cx="3182267" cy="2923995"/>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3354336660"/>
              </p:ext>
            </p:extLst>
          </p:nvPr>
        </p:nvGraphicFramePr>
        <p:xfrm>
          <a:off x="5299581" y="5061672"/>
          <a:ext cx="6696990" cy="1695497"/>
        </p:xfrm>
        <a:graphic>
          <a:graphicData uri="http://schemas.openxmlformats.org/drawingml/2006/table">
            <a:tbl>
              <a:tblPr firstRow="1" firstCol="1" bandRow="1"/>
              <a:tblGrid>
                <a:gridCol w="659813">
                  <a:extLst>
                    <a:ext uri="{9D8B030D-6E8A-4147-A177-3AD203B41FA5}">
                      <a16:colId xmlns:a16="http://schemas.microsoft.com/office/drawing/2014/main" xmlns="" val="3986757346"/>
                    </a:ext>
                  </a:extLst>
                </a:gridCol>
                <a:gridCol w="486350">
                  <a:extLst>
                    <a:ext uri="{9D8B030D-6E8A-4147-A177-3AD203B41FA5}">
                      <a16:colId xmlns:a16="http://schemas.microsoft.com/office/drawing/2014/main" xmlns="" val="3084761815"/>
                    </a:ext>
                  </a:extLst>
                </a:gridCol>
                <a:gridCol w="486350">
                  <a:extLst>
                    <a:ext uri="{9D8B030D-6E8A-4147-A177-3AD203B41FA5}">
                      <a16:colId xmlns:a16="http://schemas.microsoft.com/office/drawing/2014/main" xmlns="" val="980361927"/>
                    </a:ext>
                  </a:extLst>
                </a:gridCol>
                <a:gridCol w="486350">
                  <a:extLst>
                    <a:ext uri="{9D8B030D-6E8A-4147-A177-3AD203B41FA5}">
                      <a16:colId xmlns:a16="http://schemas.microsoft.com/office/drawing/2014/main" xmlns="" val="719519912"/>
                    </a:ext>
                  </a:extLst>
                </a:gridCol>
                <a:gridCol w="486350">
                  <a:extLst>
                    <a:ext uri="{9D8B030D-6E8A-4147-A177-3AD203B41FA5}">
                      <a16:colId xmlns:a16="http://schemas.microsoft.com/office/drawing/2014/main" xmlns="" val="1903604008"/>
                    </a:ext>
                  </a:extLst>
                </a:gridCol>
                <a:gridCol w="486350">
                  <a:extLst>
                    <a:ext uri="{9D8B030D-6E8A-4147-A177-3AD203B41FA5}">
                      <a16:colId xmlns:a16="http://schemas.microsoft.com/office/drawing/2014/main" xmlns="" val="2493793926"/>
                    </a:ext>
                  </a:extLst>
                </a:gridCol>
                <a:gridCol w="486350">
                  <a:extLst>
                    <a:ext uri="{9D8B030D-6E8A-4147-A177-3AD203B41FA5}">
                      <a16:colId xmlns:a16="http://schemas.microsoft.com/office/drawing/2014/main" xmlns="" val="878329503"/>
                    </a:ext>
                  </a:extLst>
                </a:gridCol>
                <a:gridCol w="486350">
                  <a:extLst>
                    <a:ext uri="{9D8B030D-6E8A-4147-A177-3AD203B41FA5}">
                      <a16:colId xmlns:a16="http://schemas.microsoft.com/office/drawing/2014/main" xmlns="" val="366633124"/>
                    </a:ext>
                  </a:extLst>
                </a:gridCol>
                <a:gridCol w="486350">
                  <a:extLst>
                    <a:ext uri="{9D8B030D-6E8A-4147-A177-3AD203B41FA5}">
                      <a16:colId xmlns:a16="http://schemas.microsoft.com/office/drawing/2014/main" xmlns="" val="129013028"/>
                    </a:ext>
                  </a:extLst>
                </a:gridCol>
                <a:gridCol w="486350">
                  <a:extLst>
                    <a:ext uri="{9D8B030D-6E8A-4147-A177-3AD203B41FA5}">
                      <a16:colId xmlns:a16="http://schemas.microsoft.com/office/drawing/2014/main" xmlns="" val="3127029608"/>
                    </a:ext>
                  </a:extLst>
                </a:gridCol>
                <a:gridCol w="637430">
                  <a:extLst>
                    <a:ext uri="{9D8B030D-6E8A-4147-A177-3AD203B41FA5}">
                      <a16:colId xmlns:a16="http://schemas.microsoft.com/office/drawing/2014/main" xmlns="" val="2173367905"/>
                    </a:ext>
                  </a:extLst>
                </a:gridCol>
                <a:gridCol w="1022597">
                  <a:extLst>
                    <a:ext uri="{9D8B030D-6E8A-4147-A177-3AD203B41FA5}">
                      <a16:colId xmlns:a16="http://schemas.microsoft.com/office/drawing/2014/main" xmlns="" val="801915460"/>
                    </a:ext>
                  </a:extLst>
                </a:gridCol>
              </a:tblGrid>
              <a:tr h="492906">
                <a:tc>
                  <a:txBody>
                    <a:bodyPr/>
                    <a:lstStyle/>
                    <a:p>
                      <a:pPr algn="ctr">
                        <a:lnSpc>
                          <a:spcPct val="106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анализа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Ag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a:effectLst/>
                          <a:latin typeface="Calibri" panose="020F0502020204030204" pitchFamily="34" charset="0"/>
                          <a:ea typeface="Calibri" panose="020F0502020204030204" pitchFamily="34" charset="0"/>
                          <a:cs typeface="Times New Roman" panose="02020603050405020304" pitchFamily="18" charset="0"/>
                        </a:rPr>
                        <a:t>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Hg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Pb</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Cu</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Fe</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Si</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Co</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err="1">
                          <a:effectLst/>
                          <a:latin typeface="Calibri" panose="020F0502020204030204" pitchFamily="34" charset="0"/>
                          <a:ea typeface="Calibri" panose="020F0502020204030204" pitchFamily="34" charset="0"/>
                          <a:cs typeface="Times New Roman" panose="02020603050405020304" pitchFamily="18" charset="0"/>
                        </a:rPr>
                        <a:t>Ni</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a:effectLst/>
                          <a:latin typeface="Calibri" panose="020F0502020204030204" pitchFamily="34" charset="0"/>
                          <a:ea typeface="Calibri" panose="020F0502020204030204" pitchFamily="34" charset="0"/>
                          <a:cs typeface="Times New Roman" panose="02020603050405020304" pitchFamily="18" charset="0"/>
                        </a:rPr>
                        <a:t>Сумма</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dirty="0">
                          <a:effectLst/>
                          <a:latin typeface="Calibri" panose="020F0502020204030204" pitchFamily="34" charset="0"/>
                          <a:ea typeface="Calibri" panose="020F0502020204030204" pitchFamily="34" charset="0"/>
                          <a:cs typeface="Times New Roman" panose="02020603050405020304" pitchFamily="18" charset="0"/>
                        </a:rPr>
                        <a:t>Минерал</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2018563"/>
                  </a:ext>
                </a:extLst>
              </a:tr>
              <a:tr h="496295">
                <a:tc>
                  <a:txBody>
                    <a:bodyPr/>
                    <a:lstStyle/>
                    <a:p>
                      <a:pPr algn="ctr">
                        <a:lnSpc>
                          <a:spcPct val="150000"/>
                        </a:lnSpc>
                        <a:spcAft>
                          <a:spcPts val="0"/>
                        </a:spcAft>
                      </a:pPr>
                      <a:r>
                        <a:rPr lang="ru-RU"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86,51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13,63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0,05</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0,23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100,45</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Самородное серебро</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7081869"/>
                  </a:ext>
                </a:extLst>
              </a:tr>
              <a:tr h="353148">
                <a:tc>
                  <a:txBody>
                    <a:bodyPr/>
                    <a:lstStyle/>
                    <a:p>
                      <a:pPr algn="ctr">
                        <a:lnSpc>
                          <a:spcPct val="150000"/>
                        </a:lnSpc>
                        <a:spcAft>
                          <a:spcPts val="0"/>
                        </a:spcAft>
                      </a:pPr>
                      <a:r>
                        <a:rPr lang="ru-RU"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ru-R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0,01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27,92</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Calibri" panose="020F0502020204030204" pitchFamily="34" charset="0"/>
                          <a:ea typeface="Calibri" panose="020F0502020204030204" pitchFamily="34" charset="0"/>
                          <a:cs typeface="Times New Roman" panose="02020603050405020304" pitchFamily="18" charset="0"/>
                        </a:rPr>
                        <a:t>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0,14</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effectLst/>
                        <a:latin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73,33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101,43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err="1">
                          <a:effectLst/>
                          <a:latin typeface="Calibri" panose="020F0502020204030204" pitchFamily="34" charset="0"/>
                          <a:ea typeface="Calibri" panose="020F0502020204030204" pitchFamily="34" charset="0"/>
                          <a:cs typeface="Times New Roman" panose="02020603050405020304" pitchFamily="18" charset="0"/>
                        </a:rPr>
                        <a:t>Хизлевудит</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125903"/>
                  </a:ext>
                </a:extLst>
              </a:tr>
              <a:tr h="353148">
                <a:tc>
                  <a:txBody>
                    <a:bodyPr/>
                    <a:lstStyle/>
                    <a:p>
                      <a:pPr algn="ctr">
                        <a:lnSpc>
                          <a:spcPct val="150000"/>
                        </a:lnSpc>
                        <a:spcAft>
                          <a:spcPts val="0"/>
                        </a:spcAft>
                      </a:pPr>
                      <a:r>
                        <a:rPr lang="ru-RU"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0,12</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33,41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0,09</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0,02</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1,41</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27,48</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0,04</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7,57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31,43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101,57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err="1">
                          <a:effectLst/>
                          <a:latin typeface="Calibri" panose="020F0502020204030204" pitchFamily="34" charset="0"/>
                          <a:ea typeface="Calibri" panose="020F0502020204030204" pitchFamily="34" charset="0"/>
                          <a:cs typeface="Times New Roman" panose="02020603050405020304" pitchFamily="18" charset="0"/>
                        </a:rPr>
                        <a:t>Пентландит</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0172765"/>
                  </a:ext>
                </a:extLst>
              </a:tr>
            </a:tbl>
          </a:graphicData>
        </a:graphic>
      </p:graphicFrame>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260" y="0"/>
            <a:ext cx="6836675" cy="502571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6" y="3086788"/>
            <a:ext cx="5040560" cy="3780420"/>
          </a:xfrm>
          <a:prstGeom prst="rect">
            <a:avLst/>
          </a:prstGeom>
        </p:spPr>
      </p:pic>
    </p:spTree>
    <p:extLst>
      <p:ext uri="{BB962C8B-B14F-4D97-AF65-F5344CB8AC3E}">
        <p14:creationId xmlns:p14="http://schemas.microsoft.com/office/powerpoint/2010/main" val="360420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500"/>
                                        <p:tgtEl>
                                          <p:spTgt spid="2"/>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Рисунок 1"/>
          <p:cNvSpPr>
            <a:spLocks noGrp="1"/>
          </p:cNvSpPr>
          <p:nvPr>
            <p:ph type="pic" sz="half" idx="13"/>
          </p:nvPr>
        </p:nvSpPr>
        <p:spPr/>
      </p:sp>
      <p:sp>
        <p:nvSpPr>
          <p:cNvPr id="4" name="Rectangle 5"/>
          <p:cNvSpPr/>
          <p:nvPr/>
        </p:nvSpPr>
        <p:spPr>
          <a:xfrm>
            <a:off x="3554114" y="0"/>
            <a:ext cx="8806582" cy="6858000"/>
          </a:xfrm>
          <a:prstGeom prst="rect">
            <a:avLst/>
          </a:prstGeom>
          <a:solidFill>
            <a:srgbClr val="1E1E1E"/>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rgbClr val="2C2C2C"/>
              </a:solidFill>
              <a:effectLst/>
              <a:uLnTx/>
              <a:uFillTx/>
              <a:latin typeface="Calibri"/>
              <a:cs typeface="Calibri"/>
              <a:sym typeface="Calibri"/>
            </a:endParaRPr>
          </a:p>
        </p:txBody>
      </p:sp>
      <p:sp>
        <p:nvSpPr>
          <p:cNvPr id="5" name="Прямоугольник 4"/>
          <p:cNvSpPr/>
          <p:nvPr/>
        </p:nvSpPr>
        <p:spPr>
          <a:xfrm>
            <a:off x="98184" y="-25911"/>
            <a:ext cx="5061712"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Цель </a:t>
            </a:r>
            <a:r>
              <a:rPr kumimoji="0" lang="ru-RU" sz="4800" b="0" i="0" u="none" strike="noStrike" kern="0" cap="none" spc="0" normalizeH="0" baseline="0" noProof="0" dirty="0" smtClean="0">
                <a:ln>
                  <a:noFill/>
                </a:ln>
                <a:solidFill>
                  <a:srgbClr val="1E1E1E"/>
                </a:solidFill>
                <a:effectLst/>
                <a:uLnTx/>
                <a:uFillTx/>
                <a:latin typeface="Helvetica"/>
                <a:cs typeface="Calibri"/>
                <a:sym typeface="Calibri"/>
              </a:rPr>
              <a:t> </a:t>
            </a:r>
          </a:p>
        </p:txBody>
      </p:sp>
      <p:sp>
        <p:nvSpPr>
          <p:cNvPr id="6" name="Прямоугольник 5"/>
          <p:cNvSpPr/>
          <p:nvPr/>
        </p:nvSpPr>
        <p:spPr>
          <a:xfrm>
            <a:off x="3736559" y="-90513"/>
            <a:ext cx="2255240"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0" i="0" u="none" strike="noStrike" kern="0" cap="none" spc="0" normalizeH="0" baseline="0" noProof="0" dirty="0" smtClean="0">
                <a:ln>
                  <a:noFill/>
                </a:ln>
                <a:solidFill>
                  <a:srgbClr val="FFFFFF"/>
                </a:solidFill>
                <a:effectLst/>
                <a:uLnTx/>
                <a:uFillTx/>
                <a:latin typeface="Helvetica"/>
                <a:cs typeface="Calibri"/>
                <a:sym typeface="Calibri"/>
              </a:rPr>
              <a:t>Задачи</a:t>
            </a:r>
            <a:endParaRPr kumimoji="0" lang="ru-RU" sz="4400" b="0" i="0" u="none" strike="noStrike" kern="0" cap="none" spc="0" normalizeH="0" baseline="0" noProof="0" dirty="0" smtClean="0">
              <a:ln>
                <a:noFill/>
              </a:ln>
              <a:solidFill>
                <a:srgbClr val="FFFFFF"/>
              </a:solidFill>
              <a:effectLst/>
              <a:uLnTx/>
              <a:uFillTx/>
              <a:latin typeface="Helvetica"/>
              <a:cs typeface="Calibri"/>
              <a:sym typeface="Calibri"/>
            </a:endParaRPr>
          </a:p>
        </p:txBody>
      </p:sp>
      <p:sp>
        <p:nvSpPr>
          <p:cNvPr id="7" name="Прямоугольник 6"/>
          <p:cNvSpPr/>
          <p:nvPr/>
        </p:nvSpPr>
        <p:spPr>
          <a:xfrm>
            <a:off x="4477968" y="980522"/>
            <a:ext cx="7685341" cy="5324535"/>
          </a:xfrm>
          <a:prstGeom prst="rect">
            <a:avLst/>
          </a:prstGeom>
        </p:spPr>
        <p:txBody>
          <a:bodyPr wrap="square">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Установление структурного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контроля </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минерализации демантоида.</a:t>
            </a: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Изучение вещественного состава вмещающих пород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и</a:t>
            </a:r>
            <a:r>
              <a:rPr kumimoji="0" lang="ru-RU" sz="1700" b="0" i="0" u="none" strike="noStrike" kern="0" cap="none" spc="0" normalizeH="0" noProof="0" dirty="0" smtClean="0">
                <a:ln>
                  <a:noFill/>
                </a:ln>
                <a:solidFill>
                  <a:srgbClr val="FFFFFF"/>
                </a:solidFill>
                <a:effectLst/>
                <a:uLnTx/>
                <a:uFillTx/>
                <a:latin typeface="Helvetica"/>
                <a:cs typeface="Calibri"/>
                <a:sym typeface="Calibri"/>
              </a:rPr>
              <a:t>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минерализованных </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зон.</a:t>
            </a: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Выявление </a:t>
            </a:r>
            <a:r>
              <a:rPr kumimoji="0" lang="ru-RU" sz="1700" b="0" i="0" u="none" strike="noStrike" kern="0" cap="none" spc="0" normalizeH="0" baseline="0" noProof="0" dirty="0" err="1">
                <a:ln>
                  <a:noFill/>
                </a:ln>
                <a:solidFill>
                  <a:srgbClr val="FFFFFF"/>
                </a:solidFill>
                <a:effectLst/>
                <a:uLnTx/>
                <a:uFillTx/>
                <a:latin typeface="Helvetica"/>
                <a:cs typeface="Calibri"/>
                <a:sym typeface="Calibri"/>
              </a:rPr>
              <a:t>типоморфных</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 особенностей демантоида и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сопутствующей </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минерализации.</a:t>
            </a: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Установление минеральных ассоциаций и парагенезисов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демантоида </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на </a:t>
            </a:r>
            <a:r>
              <a:rPr kumimoji="0" lang="ru-RU" sz="1700" b="0" i="0" u="none" strike="noStrike" kern="0" cap="none" spc="0" normalizeH="0" baseline="0" noProof="0" dirty="0" err="1">
                <a:ln>
                  <a:noFill/>
                </a:ln>
                <a:solidFill>
                  <a:srgbClr val="FFFFFF"/>
                </a:solidFill>
                <a:effectLst/>
                <a:uLnTx/>
                <a:uFillTx/>
                <a:latin typeface="Helvetica"/>
                <a:cs typeface="Calibri"/>
                <a:sym typeface="Calibri"/>
              </a:rPr>
              <a:t>Полдневском</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 месторождении.</a:t>
            </a: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Изучение химического состава, зональности,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минеральных </a:t>
            </a:r>
            <a:r>
              <a:rPr kumimoji="0" lang="ru-RU" sz="1700" b="0" i="0" u="none" strike="noStrike" kern="0" cap="none" spc="0" normalizeH="0" baseline="0" noProof="0" dirty="0">
                <a:ln>
                  <a:noFill/>
                </a:ln>
                <a:solidFill>
                  <a:srgbClr val="FFFFFF"/>
                </a:solidFill>
                <a:effectLst/>
                <a:uLnTx/>
                <a:uFillTx/>
                <a:latin typeface="Helvetica"/>
                <a:cs typeface="Calibri"/>
                <a:sym typeface="Calibri"/>
              </a:rPr>
              <a:t>включений. </a:t>
            </a: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Исследование изотопного состава демантоида и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сопутствующих</a:t>
            </a:r>
            <a:r>
              <a:rPr kumimoji="0" lang="ru-RU" sz="1700" b="0" i="0" u="none" strike="noStrike" kern="0" cap="none" spc="0" normalizeH="0" noProof="0" dirty="0" smtClean="0">
                <a:ln>
                  <a:noFill/>
                </a:ln>
                <a:solidFill>
                  <a:srgbClr val="FFFFFF"/>
                </a:solidFill>
                <a:effectLst/>
                <a:uLnTx/>
                <a:uFillTx/>
                <a:latin typeface="Helvetica"/>
                <a:cs typeface="Calibri"/>
                <a:sym typeface="Calibri"/>
              </a:rPr>
              <a:t>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минералов</a:t>
            </a:r>
            <a:r>
              <a:rPr kumimoji="0" lang="ru-RU" sz="1700" b="0" i="0" u="none" strike="noStrike" kern="0" cap="none" spc="0" normalizeH="0" noProof="0" dirty="0" smtClean="0">
                <a:ln>
                  <a:noFill/>
                </a:ln>
                <a:solidFill>
                  <a:srgbClr val="FFFFFF"/>
                </a:solidFill>
                <a:effectLst/>
                <a:uLnTx/>
                <a:uFillTx/>
                <a:latin typeface="Helvetica"/>
                <a:cs typeface="Calibri"/>
                <a:sym typeface="Calibri"/>
              </a:rPr>
              <a:t> для установления источников вещества.</a:t>
            </a: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Изучение демантоида методами газовой </a:t>
            </a:r>
            <a:r>
              <a:rPr kumimoji="0" lang="ru-RU" sz="1700" b="0" i="0" u="none" strike="noStrike" kern="0" cap="none" spc="0" normalizeH="0" baseline="0" noProof="0" dirty="0" smtClean="0">
                <a:ln>
                  <a:noFill/>
                </a:ln>
                <a:solidFill>
                  <a:srgbClr val="FFFFFF"/>
                </a:solidFill>
                <a:effectLst/>
                <a:uLnTx/>
                <a:uFillTx/>
                <a:latin typeface="Helvetica"/>
                <a:cs typeface="Calibri"/>
                <a:sym typeface="Calibri"/>
              </a:rPr>
              <a:t>хроматографии для</a:t>
            </a:r>
            <a:r>
              <a:rPr lang="ru-RU" sz="1700" kern="0" dirty="0">
                <a:solidFill>
                  <a:srgbClr val="FFFFFF"/>
                </a:solidFill>
                <a:latin typeface="Helvetica"/>
                <a:cs typeface="Calibri"/>
                <a:sym typeface="Calibri"/>
              </a:rPr>
              <a:t> </a:t>
            </a:r>
            <a:r>
              <a:rPr kumimoji="0" lang="ru-RU" sz="1700" b="0" i="0" u="none" strike="noStrike" kern="0" cap="none" spc="0" normalizeH="0" noProof="0" dirty="0" smtClean="0">
                <a:ln>
                  <a:noFill/>
                </a:ln>
                <a:solidFill>
                  <a:srgbClr val="FFFFFF"/>
                </a:solidFill>
                <a:effectLst/>
                <a:uLnTx/>
                <a:uFillTx/>
                <a:latin typeface="Helvetica"/>
                <a:cs typeface="Calibri"/>
                <a:sym typeface="Calibri"/>
              </a:rPr>
              <a:t>установления состава флюида</a:t>
            </a: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endParaRPr kumimoji="0" lang="ru-RU" sz="1700" b="0" i="0" u="none" strike="noStrike" kern="0" cap="none" spc="0" normalizeH="0" baseline="0" noProof="0" dirty="0">
              <a:ln>
                <a:noFill/>
              </a:ln>
              <a:solidFill>
                <a:srgbClr val="FFFFFF"/>
              </a:solidFill>
              <a:effectLst/>
              <a:uLnTx/>
              <a:uFillTx/>
              <a:latin typeface="Helvetic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ru-RU" sz="1700" b="0" i="0" u="none" strike="noStrike" kern="0" cap="none" spc="0" normalizeH="0" baseline="0" noProof="0" dirty="0">
                <a:ln>
                  <a:noFill/>
                </a:ln>
                <a:solidFill>
                  <a:srgbClr val="FFFFFF"/>
                </a:solidFill>
                <a:effectLst/>
                <a:uLnTx/>
                <a:uFillTx/>
                <a:latin typeface="Helvetica"/>
                <a:cs typeface="Calibri"/>
                <a:sym typeface="Calibri"/>
              </a:rPr>
              <a:t>Изучение времени и условий образования демантоида.</a:t>
            </a:r>
          </a:p>
        </p:txBody>
      </p:sp>
      <p:sp>
        <p:nvSpPr>
          <p:cNvPr id="8" name="Прямоугольник 7"/>
          <p:cNvSpPr/>
          <p:nvPr/>
        </p:nvSpPr>
        <p:spPr>
          <a:xfrm>
            <a:off x="79573" y="805301"/>
            <a:ext cx="3720371" cy="2308324"/>
          </a:xfrm>
          <a:prstGeom prst="rect">
            <a:avLst/>
          </a:prstGeom>
          <a:ln w="28575">
            <a:noFill/>
            <a:prstDash val="solid"/>
          </a:ln>
        </p:spPr>
        <p:txBody>
          <a:bodyPr wrap="square">
            <a:spAutoFit/>
          </a:bodyPr>
          <a:lstStyle/>
          <a:p>
            <a:r>
              <a:rPr lang="ru-RU" sz="2400" dirty="0"/>
              <a:t>Создание геолого-генетической модели месторождения </a:t>
            </a:r>
            <a:r>
              <a:rPr lang="ru-RU" sz="2400" dirty="0" smtClean="0"/>
              <a:t>демантоида (на </a:t>
            </a:r>
            <a:r>
              <a:rPr lang="ru-RU" sz="2400" dirty="0"/>
              <a:t>примере </a:t>
            </a:r>
            <a:r>
              <a:rPr lang="ru-RU" sz="2400" dirty="0" err="1"/>
              <a:t>Полдневского</a:t>
            </a:r>
            <a:r>
              <a:rPr lang="ru-RU" sz="2400" dirty="0"/>
              <a:t> месторождения).</a:t>
            </a:r>
          </a:p>
        </p:txBody>
      </p:sp>
      <p:sp>
        <p:nvSpPr>
          <p:cNvPr id="9" name="TextBox 8"/>
          <p:cNvSpPr txBox="1"/>
          <p:nvPr/>
        </p:nvSpPr>
        <p:spPr>
          <a:xfrm>
            <a:off x="3784448" y="863325"/>
            <a:ext cx="54398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01</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0" name="TextBox 9"/>
          <p:cNvSpPr txBox="1"/>
          <p:nvPr/>
        </p:nvSpPr>
        <p:spPr>
          <a:xfrm>
            <a:off x="3760284" y="1475346"/>
            <a:ext cx="54398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02</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1" name="TextBox 10"/>
          <p:cNvSpPr txBox="1"/>
          <p:nvPr/>
        </p:nvSpPr>
        <p:spPr>
          <a:xfrm>
            <a:off x="3741495" y="2262777"/>
            <a:ext cx="57358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03</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2" name="TextBox 11"/>
          <p:cNvSpPr txBox="1"/>
          <p:nvPr/>
        </p:nvSpPr>
        <p:spPr>
          <a:xfrm>
            <a:off x="3781732" y="3050208"/>
            <a:ext cx="54941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04</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3" name="TextBox 12"/>
          <p:cNvSpPr txBox="1"/>
          <p:nvPr/>
        </p:nvSpPr>
        <p:spPr>
          <a:xfrm>
            <a:off x="3764519" y="3698651"/>
            <a:ext cx="8983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05</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4" name="TextBox 13"/>
          <p:cNvSpPr txBox="1"/>
          <p:nvPr/>
        </p:nvSpPr>
        <p:spPr>
          <a:xfrm>
            <a:off x="3754852" y="4347094"/>
            <a:ext cx="8983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06</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5" name="TextBox 14"/>
          <p:cNvSpPr txBox="1"/>
          <p:nvPr/>
        </p:nvSpPr>
        <p:spPr>
          <a:xfrm>
            <a:off x="3764650" y="5127589"/>
            <a:ext cx="8983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07</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
        <p:nvSpPr>
          <p:cNvPr id="16" name="TextBox 15"/>
          <p:cNvSpPr txBox="1"/>
          <p:nvPr/>
        </p:nvSpPr>
        <p:spPr>
          <a:xfrm>
            <a:off x="3764519" y="5768337"/>
            <a:ext cx="8983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solidFill>
                  <a:srgbClr val="FFFFFF"/>
                </a:solidFill>
                <a:effectLst/>
                <a:uLnTx/>
                <a:uFillTx/>
                <a:latin typeface="Helvetica"/>
                <a:ea typeface="+mj-ea"/>
                <a:cs typeface="Calibri"/>
                <a:sym typeface="Calibri"/>
              </a:rPr>
              <a:t>08</a:t>
            </a:r>
            <a:endParaRPr kumimoji="0" lang="ru-RU" sz="3200" b="0" i="0" u="none" strike="noStrike" kern="0" cap="none" spc="0" normalizeH="0" baseline="0" noProof="0" dirty="0">
              <a:ln>
                <a:noFill/>
              </a:ln>
              <a:solidFill>
                <a:srgbClr val="FFFFFF"/>
              </a:solidFill>
              <a:effectLst/>
              <a:uLnTx/>
              <a:uFillTx/>
              <a:latin typeface="Helvetica"/>
              <a:ea typeface="+mj-ea"/>
              <a:cs typeface="Calibri"/>
              <a:sym typeface="Calibri"/>
            </a:endParaRPr>
          </a:p>
        </p:txBody>
      </p:sp>
    </p:spTree>
    <p:extLst>
      <p:ext uri="{BB962C8B-B14F-4D97-AF65-F5344CB8AC3E}">
        <p14:creationId xmlns:p14="http://schemas.microsoft.com/office/powerpoint/2010/main" val="18910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600"/>
                                        <p:tgtEl>
                                          <p:spTgt spid="7">
                                            <p:txEl>
                                              <p:pRg st="0" end="0"/>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500"/>
                                        <p:tgtEl>
                                          <p:spTgt spid="7">
                                            <p:txEl>
                                              <p:pRg st="8" end="8"/>
                                            </p:txEl>
                                          </p:spTgt>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animEffect transition="in" filter="fade">
                                      <p:cBhvr>
                                        <p:cTn id="41" dur="500"/>
                                        <p:tgtEl>
                                          <p:spTgt spid="7">
                                            <p:txEl>
                                              <p:pRg st="12" end="12"/>
                                            </p:txEl>
                                          </p:spTgt>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7">
                                            <p:txEl>
                                              <p:pRg st="14" end="14"/>
                                            </p:txEl>
                                          </p:spTgt>
                                        </p:tgtEl>
                                        <p:attrNameLst>
                                          <p:attrName>style.visibility</p:attrName>
                                        </p:attrNameLst>
                                      </p:cBhvr>
                                      <p:to>
                                        <p:strVal val="visible"/>
                                      </p:to>
                                    </p:set>
                                    <p:animEffect transition="in" filter="fade">
                                      <p:cBhvr>
                                        <p:cTn id="45" dur="500"/>
                                        <p:tgtEl>
                                          <p:spTgt spid="7">
                                            <p:txEl>
                                              <p:pRg st="14" end="14"/>
                                            </p:txEl>
                                          </p:spTgt>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p"/>
      <p:bldP spid="8" grpId="0"/>
      <p:bldP spid="9" grpId="0"/>
      <p:bldP spid="10" grpId="0"/>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endParaRPr>
              <a:solidFill>
                <a:srgbClr val="2C2C2C"/>
              </a:solidFill>
            </a:endParaRPr>
          </a:p>
        </p:txBody>
      </p:sp>
      <p:sp>
        <p:nvSpPr>
          <p:cNvPr id="5" name="TextBox 5"/>
          <p:cNvSpPr txBox="1"/>
          <p:nvPr/>
        </p:nvSpPr>
        <p:spPr>
          <a:xfrm>
            <a:off x="242567" y="817075"/>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r>
              <a:rPr lang="ru-RU" sz="4800" dirty="0" smtClean="0">
                <a:solidFill>
                  <a:srgbClr val="F2F2F2"/>
                </a:solidFill>
                <a:latin typeface="+mn-lt"/>
                <a:cs typeface="Calibri Light" panose="020F0302020204030204" pitchFamily="34" charset="0"/>
              </a:rPr>
              <a:t>ВЫВОДЫ </a:t>
            </a:r>
          </a:p>
        </p:txBody>
      </p:sp>
      <p:sp>
        <p:nvSpPr>
          <p:cNvPr id="7" name="Прямоугольник 6"/>
          <p:cNvSpPr/>
          <p:nvPr/>
        </p:nvSpPr>
        <p:spPr>
          <a:xfrm>
            <a:off x="242567" y="2056686"/>
            <a:ext cx="11496600" cy="4801314"/>
          </a:xfrm>
          <a:prstGeom prst="rect">
            <a:avLst/>
          </a:prstGeom>
        </p:spPr>
        <p:txBody>
          <a:bodyPr wrap="square">
            <a:spAutoFit/>
          </a:bodyPr>
          <a:lstStyle/>
          <a:p>
            <a:pPr marL="457200" indent="-457200" algn="just">
              <a:buFont typeface="+mj-lt"/>
              <a:buAutoNum type="arabicPeriod"/>
            </a:pPr>
            <a:r>
              <a:rPr lang="ru-RU" sz="2400" dirty="0" smtClean="0">
                <a:cs typeface="Times New Roman" panose="02020603050405020304" pitchFamily="18" charset="0"/>
              </a:rPr>
              <a:t>В </a:t>
            </a:r>
            <a:r>
              <a:rPr lang="ru-RU" sz="2400" dirty="0">
                <a:cs typeface="Times New Roman" panose="02020603050405020304" pitchFamily="18" charset="0"/>
              </a:rPr>
              <a:t>минеральном составе рудных желваков установлены: самородная медь, самородное серебро, </a:t>
            </a:r>
            <a:r>
              <a:rPr lang="ru-RU" sz="2400" dirty="0" err="1">
                <a:cs typeface="Times New Roman" panose="02020603050405020304" pitchFamily="18" charset="0"/>
              </a:rPr>
              <a:t>миллерит</a:t>
            </a:r>
            <a:r>
              <a:rPr lang="ru-RU" sz="2400" dirty="0">
                <a:cs typeface="Times New Roman" panose="02020603050405020304" pitchFamily="18" charset="0"/>
              </a:rPr>
              <a:t>, </a:t>
            </a:r>
            <a:r>
              <a:rPr lang="ru-RU" sz="2400" dirty="0" err="1">
                <a:cs typeface="Times New Roman" panose="02020603050405020304" pitchFamily="18" charset="0"/>
              </a:rPr>
              <a:t>хизлевудит</a:t>
            </a:r>
            <a:r>
              <a:rPr lang="ru-RU" sz="2400" dirty="0">
                <a:cs typeface="Times New Roman" panose="02020603050405020304" pitchFamily="18" charset="0"/>
              </a:rPr>
              <a:t>, пентландит, куприт.  </a:t>
            </a:r>
          </a:p>
          <a:p>
            <a:pPr marL="457200" indent="-457200" algn="just">
              <a:buFont typeface="+mj-lt"/>
              <a:buAutoNum type="arabicPeriod"/>
            </a:pPr>
            <a:endParaRPr lang="ru-RU" sz="2400" dirty="0">
              <a:cs typeface="Times New Roman" panose="02020603050405020304" pitchFamily="18" charset="0"/>
            </a:endParaRPr>
          </a:p>
          <a:p>
            <a:pPr marL="457200" indent="-457200" algn="just">
              <a:buFont typeface="+mj-lt"/>
              <a:buAutoNum type="arabicPeriod"/>
            </a:pPr>
            <a:r>
              <a:rPr lang="ru-RU" sz="2400" dirty="0" smtClean="0">
                <a:cs typeface="Times New Roman" panose="02020603050405020304" pitchFamily="18" charset="0"/>
              </a:rPr>
              <a:t>Рудные </a:t>
            </a:r>
            <a:r>
              <a:rPr lang="ru-RU" sz="2400" dirty="0">
                <a:cs typeface="Times New Roman" panose="02020603050405020304" pitchFamily="18" charset="0"/>
              </a:rPr>
              <a:t>желваки вне ассоциации с демантоидом на </a:t>
            </a:r>
            <a:r>
              <a:rPr lang="ru-RU" sz="2400" dirty="0" err="1">
                <a:cs typeface="Times New Roman" panose="02020603050405020304" pitchFamily="18" charset="0"/>
              </a:rPr>
              <a:t>Полдневском</a:t>
            </a:r>
            <a:r>
              <a:rPr lang="ru-RU" sz="2400" dirty="0">
                <a:cs typeface="Times New Roman" panose="02020603050405020304" pitchFamily="18" charset="0"/>
              </a:rPr>
              <a:t> месторождении не известны, что позволяет предполагать их парагенетическую связь. Изучение рудных минеральных ассоциаций в желваках может способствовать изучению P-T условий образования демантоида.  </a:t>
            </a:r>
          </a:p>
          <a:p>
            <a:pPr marL="457200" indent="-457200" algn="just">
              <a:buFont typeface="+mj-lt"/>
              <a:buAutoNum type="arabicPeriod"/>
            </a:pPr>
            <a:endParaRPr lang="ru-RU" sz="2400" dirty="0">
              <a:cs typeface="Times New Roman" panose="02020603050405020304" pitchFamily="18" charset="0"/>
            </a:endParaRPr>
          </a:p>
          <a:p>
            <a:pPr marL="457200" indent="-457200" algn="just">
              <a:buFont typeface="+mj-lt"/>
              <a:buAutoNum type="arabicPeriod"/>
            </a:pPr>
            <a:r>
              <a:rPr lang="ru-RU" sz="2400" dirty="0" smtClean="0">
                <a:cs typeface="Times New Roman" panose="02020603050405020304" pitchFamily="18" charset="0"/>
              </a:rPr>
              <a:t>Благодаря </a:t>
            </a:r>
            <a:r>
              <a:rPr lang="ru-RU" sz="2400" dirty="0" err="1">
                <a:cs typeface="Times New Roman" panose="02020603050405020304" pitchFamily="18" charset="0"/>
              </a:rPr>
              <a:t>гипергенным</a:t>
            </a:r>
            <a:r>
              <a:rPr lang="ru-RU" sz="2400" dirty="0">
                <a:cs typeface="Times New Roman" panose="02020603050405020304" pitchFamily="18" charset="0"/>
              </a:rPr>
              <a:t> минералам желваки легко визуально обнаруживаются в породе и уже используются на карьере в качестве косвенного поискового признака на гнезда демантоида.</a:t>
            </a:r>
          </a:p>
          <a:p>
            <a:endParaRPr lang="ru-RU" dirty="0"/>
          </a:p>
        </p:txBody>
      </p:sp>
    </p:spTree>
    <p:extLst>
      <p:ext uri="{BB962C8B-B14F-4D97-AF65-F5344CB8AC3E}">
        <p14:creationId xmlns:p14="http://schemas.microsoft.com/office/powerpoint/2010/main" val="246062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p:nvPr/>
        </p:nvSpPr>
        <p:spPr>
          <a:xfrm>
            <a:off x="0" y="1"/>
            <a:ext cx="4953002" cy="6858000"/>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cs typeface="Helvetica"/>
            </a:endParaRPr>
          </a:p>
        </p:txBody>
      </p:sp>
      <p:sp>
        <p:nvSpPr>
          <p:cNvPr id="4" name="TextBox 3"/>
          <p:cNvSpPr txBox="1"/>
          <p:nvPr/>
        </p:nvSpPr>
        <p:spPr>
          <a:xfrm>
            <a:off x="236626" y="994428"/>
            <a:ext cx="4479750"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6600" b="1" i="0" u="none" strike="noStrike" kern="1200" cap="none" spc="0" normalizeH="0" baseline="0" noProof="0" dirty="0" smtClean="0">
              <a:ln>
                <a:noFill/>
              </a:ln>
              <a:solidFill>
                <a:srgbClr val="FFFFFF"/>
              </a:solidFill>
              <a:effectLst/>
              <a:uLnTx/>
              <a:uFillTx/>
              <a:latin typeface="Helvetica"/>
              <a:cs typeface="Helvetica"/>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4400" b="1" i="0" u="none" strike="noStrike" kern="1200" cap="none" spc="0" normalizeH="0" baseline="0" noProof="0" dirty="0" smtClean="0">
              <a:ln>
                <a:noFill/>
              </a:ln>
              <a:solidFill>
                <a:srgbClr val="FFFFFF"/>
              </a:solidFill>
              <a:effectLst/>
              <a:uLnTx/>
              <a:uFillTx/>
              <a:latin typeface="Helvetica"/>
              <a:cs typeface="Helvetica"/>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ru-RU" sz="4400" b="1" noProof="0" dirty="0" smtClean="0">
                <a:solidFill>
                  <a:srgbClr val="FFFFFF"/>
                </a:solidFill>
                <a:latin typeface="Helvetica"/>
                <a:cs typeface="Helvetica"/>
                <a:sym typeface="Calibri"/>
              </a:rPr>
              <a:t>ТРЕТЬЕ</a:t>
            </a:r>
            <a:r>
              <a:rPr kumimoji="0" lang="ru-RU" sz="4400" b="1" i="0" u="none" strike="noStrike" kern="1200" cap="none" spc="0" normalizeH="0" baseline="0" noProof="0" dirty="0" smtClean="0">
                <a:ln>
                  <a:noFill/>
                </a:ln>
                <a:solidFill>
                  <a:srgbClr val="FFFFFF"/>
                </a:solidFill>
                <a:effectLst/>
                <a:uLnTx/>
                <a:uFillTx/>
                <a:latin typeface="Helvetica"/>
                <a:cs typeface="Helvetica"/>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FFFFFF"/>
                </a:solidFill>
                <a:effectLst/>
                <a:uLnTx/>
                <a:uFillTx/>
                <a:latin typeface="Helvetica"/>
                <a:cs typeface="Helvetica"/>
              </a:rPr>
              <a:t>ЗАЩИЩАЕМОЕ</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400" b="1" i="0" u="none" strike="noStrike" kern="1200" cap="none" spc="0" normalizeH="0" baseline="0" noProof="0" dirty="0" smtClean="0">
                <a:ln>
                  <a:noFill/>
                </a:ln>
                <a:solidFill>
                  <a:srgbClr val="FFFFFF"/>
                </a:solidFill>
                <a:effectLst/>
                <a:uLnTx/>
                <a:uFillTx/>
                <a:latin typeface="Helvetica"/>
                <a:cs typeface="Helvetica"/>
              </a:rPr>
              <a:t>ПОЛОЖЕНИЕ</a:t>
            </a:r>
            <a:endParaRPr kumimoji="0" lang="ru-RU" sz="4400" b="1" i="0" u="none" strike="noStrike" kern="1200" cap="none" spc="0" normalizeH="0" baseline="0" noProof="0" dirty="0">
              <a:ln>
                <a:noFill/>
              </a:ln>
              <a:solidFill>
                <a:srgbClr val="FFFFFF"/>
              </a:solidFill>
              <a:effectLst/>
              <a:uLnTx/>
              <a:uFillTx/>
              <a:latin typeface="Helvetica"/>
              <a:cs typeface="Helvetica"/>
              <a:sym typeface="Calibri"/>
            </a:endParaRPr>
          </a:p>
        </p:txBody>
      </p:sp>
      <p:sp>
        <p:nvSpPr>
          <p:cNvPr id="5" name="Прямоугольник 4"/>
          <p:cNvSpPr/>
          <p:nvPr/>
        </p:nvSpPr>
        <p:spPr>
          <a:xfrm>
            <a:off x="5361078" y="1506762"/>
            <a:ext cx="6583272" cy="1200329"/>
          </a:xfrm>
          <a:prstGeom prst="rect">
            <a:avLst/>
          </a:prstGeom>
        </p:spPr>
        <p:txBody>
          <a:bodyPr wrap="square">
            <a:spAutoFit/>
          </a:bodyPr>
          <a:lstStyle/>
          <a:p>
            <a:pPr lvl="0" algn="just"/>
            <a:r>
              <a:rPr lang="ru-RU" sz="2400" dirty="0">
                <a:solidFill>
                  <a:srgbClr val="000000"/>
                </a:solidFill>
              </a:rPr>
              <a:t>Демантоид </a:t>
            </a:r>
            <a:r>
              <a:rPr lang="ru-RU" sz="2400" dirty="0" err="1">
                <a:solidFill>
                  <a:srgbClr val="000000"/>
                </a:solidFill>
              </a:rPr>
              <a:t>Полдневского</a:t>
            </a:r>
            <a:r>
              <a:rPr lang="ru-RU" sz="2400" dirty="0">
                <a:solidFill>
                  <a:srgbClr val="000000"/>
                </a:solidFill>
              </a:rPr>
              <a:t> месторождения образовался в условиях декомпрессии при позднепалеозойской уральской коллизии. </a:t>
            </a:r>
          </a:p>
        </p:txBody>
      </p:sp>
      <p:grpSp>
        <p:nvGrpSpPr>
          <p:cNvPr id="6" name="Group 15"/>
          <p:cNvGrpSpPr/>
          <p:nvPr/>
        </p:nvGrpSpPr>
        <p:grpSpPr>
          <a:xfrm>
            <a:off x="993449" y="3209408"/>
            <a:ext cx="2805454" cy="1713674"/>
            <a:chOff x="4492546" y="1990497"/>
            <a:chExt cx="1020748" cy="498703"/>
          </a:xfrm>
        </p:grpSpPr>
        <p:cxnSp>
          <p:nvCxnSpPr>
            <p:cNvPr id="7" name="Straight Connector 16"/>
            <p:cNvCxnSpPr/>
            <p:nvPr/>
          </p:nvCxnSpPr>
          <p:spPr>
            <a:xfrm>
              <a:off x="4492546" y="2219097"/>
              <a:ext cx="1020748" cy="0"/>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p:nvCxnSpPr>
          <p:spPr>
            <a:xfrm>
              <a:off x="5290480" y="1990497"/>
              <a:ext cx="0" cy="498703"/>
            </a:xfrm>
            <a:prstGeom prst="line">
              <a:avLst/>
            </a:prstGeom>
            <a:ln w="25400">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9" name="Subtitle 2"/>
          <p:cNvSpPr txBox="1">
            <a:spLocks/>
          </p:cNvSpPr>
          <p:nvPr/>
        </p:nvSpPr>
        <p:spPr>
          <a:xfrm>
            <a:off x="4973645" y="811303"/>
            <a:ext cx="1198634" cy="1390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d-ID" sz="9600" b="1" i="0" u="none" strike="noStrike" kern="1200" cap="none" spc="0" normalizeH="0" baseline="0" noProof="0" dirty="0">
                <a:ln>
                  <a:noFill/>
                </a:ln>
                <a:solidFill>
                  <a:srgbClr val="1E1E1E"/>
                </a:solidFill>
                <a:effectLst/>
                <a:uLnTx/>
                <a:uFillTx/>
                <a:latin typeface="Lato" panose="020F0502020204030203" pitchFamily="34" charset="0"/>
                <a:ea typeface="Lato" panose="020F0502020204030203" pitchFamily="34" charset="0"/>
                <a:cs typeface="Lato" panose="020F0502020204030203" pitchFamily="34" charset="0"/>
              </a:rPr>
              <a:t>“</a:t>
            </a:r>
            <a:endParaRPr kumimoji="0" lang="id-ID" sz="9600" b="1" i="0" u="none" strike="noStrike" kern="1200" cap="none" spc="0" normalizeH="0" baseline="0" noProof="0" dirty="0">
              <a:ln>
                <a:noFill/>
              </a:ln>
              <a:solidFill>
                <a:srgbClr val="1E1E1E"/>
              </a:solidFill>
              <a:effectLst/>
              <a:uLnTx/>
              <a:uFillTx/>
              <a:latin typeface="Playfair Display" panose="00000500000000000000" pitchFamily="50"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97586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HPG62\Documents\Демантоид\Дунит серпентиниз. брекчиевидный\20200731_1717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81638" y="-546078"/>
            <a:ext cx="6876052" cy="796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0"/>
            <a:ext cx="5143500" cy="6858000"/>
          </a:xfrm>
          <a:prstGeom prst="rect">
            <a:avLst/>
          </a:prstGeom>
        </p:spPr>
      </p:pic>
    </p:spTree>
    <p:extLst>
      <p:ext uri="{BB962C8B-B14F-4D97-AF65-F5344CB8AC3E}">
        <p14:creationId xmlns:p14="http://schemas.microsoft.com/office/powerpoint/2010/main" val="242436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741"/>
          <a:stretch/>
        </p:blipFill>
        <p:spPr>
          <a:xfrm>
            <a:off x="124433" y="418325"/>
            <a:ext cx="6907671" cy="6145349"/>
          </a:xfrm>
          <a:prstGeom prst="rect">
            <a:avLst/>
          </a:prstGeom>
        </p:spPr>
      </p:pic>
      <p:sp>
        <p:nvSpPr>
          <p:cNvPr id="4" name="Прямоугольник с двумя скругленными противолежащими углами 3"/>
          <p:cNvSpPr/>
          <p:nvPr/>
        </p:nvSpPr>
        <p:spPr>
          <a:xfrm>
            <a:off x="0" y="-99392"/>
            <a:ext cx="449485" cy="1152435"/>
          </a:xfrm>
          <a:prstGeom prst="round2Diag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Calibri"/>
            </a:endParaRPr>
          </a:p>
        </p:txBody>
      </p:sp>
      <p:sp>
        <p:nvSpPr>
          <p:cNvPr id="6" name="Прямоугольник 5"/>
          <p:cNvSpPr/>
          <p:nvPr/>
        </p:nvSpPr>
        <p:spPr>
          <a:xfrm>
            <a:off x="7032104" y="5013176"/>
            <a:ext cx="5040560" cy="1754326"/>
          </a:xfrm>
          <a:prstGeom prst="rect">
            <a:avLst/>
          </a:prstGeom>
        </p:spPr>
        <p:txBody>
          <a:bodyPr wrap="square">
            <a:spAutoFit/>
          </a:bodyPr>
          <a:lstStyle/>
          <a:p>
            <a:pPr algn="just"/>
            <a:r>
              <a:rPr lang="ru-RU" dirty="0"/>
              <a:t> 1 - дунит </a:t>
            </a:r>
            <a:r>
              <a:rPr lang="ru-RU" dirty="0" err="1"/>
              <a:t>слабосерпентинизированный</a:t>
            </a:r>
            <a:r>
              <a:rPr lang="ru-RU" dirty="0"/>
              <a:t>;  2 - </a:t>
            </a:r>
            <a:r>
              <a:rPr lang="ru-RU" dirty="0" err="1"/>
              <a:t>серпентинизированный</a:t>
            </a:r>
            <a:r>
              <a:rPr lang="ru-RU" dirty="0"/>
              <a:t> дунит, 3 - </a:t>
            </a:r>
            <a:r>
              <a:rPr lang="ru-RU" dirty="0" err="1"/>
              <a:t>антигоритовый</a:t>
            </a:r>
            <a:r>
              <a:rPr lang="ru-RU" dirty="0"/>
              <a:t> </a:t>
            </a:r>
            <a:r>
              <a:rPr lang="ru-RU" dirty="0" err="1"/>
              <a:t>аподунитовый</a:t>
            </a:r>
            <a:r>
              <a:rPr lang="ru-RU" dirty="0"/>
              <a:t> серпентинит;  4 - </a:t>
            </a:r>
            <a:r>
              <a:rPr lang="ru-RU" dirty="0" err="1"/>
              <a:t>клинопироксенит</a:t>
            </a:r>
            <a:r>
              <a:rPr lang="ru-RU" dirty="0"/>
              <a:t>;  </a:t>
            </a:r>
          </a:p>
          <a:p>
            <a:pPr algn="just"/>
            <a:r>
              <a:rPr lang="ru-RU" dirty="0"/>
              <a:t>5 - </a:t>
            </a:r>
            <a:r>
              <a:rPr lang="ru-RU" dirty="0" err="1"/>
              <a:t>апоклинопироксенитовый</a:t>
            </a:r>
            <a:r>
              <a:rPr lang="ru-RU" dirty="0"/>
              <a:t> </a:t>
            </a:r>
            <a:r>
              <a:rPr lang="ru-RU" dirty="0" err="1"/>
              <a:t>антигоритовый</a:t>
            </a:r>
            <a:r>
              <a:rPr lang="ru-RU" dirty="0"/>
              <a:t> серпентинит; 6 – зияющие трещины. </a:t>
            </a:r>
          </a:p>
        </p:txBody>
      </p:sp>
    </p:spTree>
    <p:extLst>
      <p:ext uri="{BB962C8B-B14F-4D97-AF65-F5344CB8AC3E}">
        <p14:creationId xmlns:p14="http://schemas.microsoft.com/office/powerpoint/2010/main" val="10186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endParaRPr>
              <a:solidFill>
                <a:srgbClr val="2C2C2C"/>
              </a:solidFill>
            </a:endParaRPr>
          </a:p>
        </p:txBody>
      </p:sp>
      <p:sp>
        <p:nvSpPr>
          <p:cNvPr id="5" name="TextBox 5"/>
          <p:cNvSpPr txBox="1"/>
          <p:nvPr/>
        </p:nvSpPr>
        <p:spPr>
          <a:xfrm>
            <a:off x="242567" y="817075"/>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r>
              <a:rPr lang="ru-RU" sz="4800" dirty="0" smtClean="0">
                <a:solidFill>
                  <a:srgbClr val="F2F2F2"/>
                </a:solidFill>
                <a:latin typeface="+mn-lt"/>
                <a:cs typeface="Calibri Light" panose="020F0302020204030204" pitchFamily="34" charset="0"/>
              </a:rPr>
              <a:t>ВЫВОДЫ </a:t>
            </a:r>
          </a:p>
        </p:txBody>
      </p:sp>
      <p:sp>
        <p:nvSpPr>
          <p:cNvPr id="6" name="Прямоугольник 5"/>
          <p:cNvSpPr/>
          <p:nvPr/>
        </p:nvSpPr>
        <p:spPr>
          <a:xfrm>
            <a:off x="177738" y="2204864"/>
            <a:ext cx="11836521" cy="4154984"/>
          </a:xfrm>
          <a:prstGeom prst="rect">
            <a:avLst/>
          </a:prstGeom>
        </p:spPr>
        <p:txBody>
          <a:bodyPr wrap="square">
            <a:spAutoFit/>
          </a:bodyPr>
          <a:lstStyle/>
          <a:p>
            <a:pPr marL="457200" indent="-457200" algn="just">
              <a:buFont typeface="+mj-lt"/>
              <a:buAutoNum type="arabicPeriod"/>
            </a:pPr>
            <a:r>
              <a:rPr lang="ru-RU" sz="2400" dirty="0" smtClean="0"/>
              <a:t>Геология </a:t>
            </a:r>
            <a:r>
              <a:rPr lang="ru-RU" sz="2400" dirty="0"/>
              <a:t>Полдневского месторождения демантоида обусловлена декомпрессионным разуплотнением </a:t>
            </a:r>
            <a:r>
              <a:rPr lang="ru-RU" sz="2400" dirty="0" err="1"/>
              <a:t>Коркодинского</a:t>
            </a:r>
            <a:r>
              <a:rPr lang="ru-RU" sz="2400" dirty="0"/>
              <a:t> массива ультраосновных пород, сопровождающимся </a:t>
            </a:r>
            <a:r>
              <a:rPr lang="ru-RU" sz="2400" dirty="0" err="1"/>
              <a:t>синдекомпрессионным</a:t>
            </a:r>
            <a:r>
              <a:rPr lang="ru-RU" sz="2400" dirty="0"/>
              <a:t>, многостадийным </a:t>
            </a:r>
            <a:r>
              <a:rPr lang="ru-RU" sz="2400" dirty="0" err="1"/>
              <a:t>минералообразованием</a:t>
            </a:r>
            <a:r>
              <a:rPr lang="ru-RU" sz="2400" dirty="0"/>
              <a:t>. Признаки структурного контроля жильных зон гидротермально-метасоматических изменений пород, несущих гнезда демантоида, не установлены. В самих жильных зонах </a:t>
            </a:r>
            <a:r>
              <a:rPr lang="ru-RU" sz="2400" dirty="0" err="1"/>
              <a:t>демантоидовая</a:t>
            </a:r>
            <a:r>
              <a:rPr lang="ru-RU" sz="2400" dirty="0"/>
              <a:t> минерализация образует, вероятно, рудные столбы</a:t>
            </a:r>
            <a:r>
              <a:rPr lang="ru-RU" sz="2400" dirty="0" smtClean="0"/>
              <a:t>. </a:t>
            </a:r>
            <a:br>
              <a:rPr lang="ru-RU" sz="2400" dirty="0" smtClean="0"/>
            </a:br>
            <a:endParaRPr lang="ru-RU" sz="2400" dirty="0"/>
          </a:p>
          <a:p>
            <a:pPr marL="457200" indent="-457200" algn="just">
              <a:buFont typeface="+mj-lt"/>
              <a:buAutoNum type="arabicPeriod"/>
            </a:pPr>
            <a:r>
              <a:rPr lang="ru-RU" sz="2400" dirty="0" smtClean="0"/>
              <a:t>Рост </a:t>
            </a:r>
            <a:r>
              <a:rPr lang="ru-RU" sz="2400" dirty="0"/>
              <a:t>демантоида происходил в условиях декомпрессии и тектонического покоя, что обусловило ненарушенность агрегатов его зерен, а также отсутствие деформаций в кальците, сопровождающем демантоид. </a:t>
            </a:r>
          </a:p>
        </p:txBody>
      </p:sp>
    </p:spTree>
    <p:extLst>
      <p:ext uri="{BB962C8B-B14F-4D97-AF65-F5344CB8AC3E}">
        <p14:creationId xmlns:p14="http://schemas.microsoft.com/office/powerpoint/2010/main" val="45444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242567" y="817075"/>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4800" dirty="0" smtClean="0">
                <a:solidFill>
                  <a:srgbClr val="F2F2F2"/>
                </a:solidFill>
                <a:latin typeface="Helvetica"/>
                <a:cs typeface="Calibri Light" panose="020F0302020204030204" pitchFamily="34" charset="0"/>
              </a:rPr>
              <a:t>Публикации</a:t>
            </a:r>
            <a:r>
              <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 </a:t>
            </a:r>
          </a:p>
        </p:txBody>
      </p:sp>
      <p:sp>
        <p:nvSpPr>
          <p:cNvPr id="2" name="Прямоугольник 1"/>
          <p:cNvSpPr/>
          <p:nvPr/>
        </p:nvSpPr>
        <p:spPr>
          <a:xfrm>
            <a:off x="277400" y="1916832"/>
            <a:ext cx="11795264" cy="4893647"/>
          </a:xfrm>
          <a:prstGeom prst="rect">
            <a:avLst/>
          </a:prstGeom>
        </p:spPr>
        <p:txBody>
          <a:bodyPr wrap="square">
            <a:spAutoFit/>
          </a:bodyPr>
          <a:lstStyle/>
          <a:p>
            <a:r>
              <a:rPr lang="ru-RU" sz="2400" b="1" i="1" dirty="0"/>
              <a:t>Статьи в рецензируемых журналах индексируемы в </a:t>
            </a:r>
            <a:r>
              <a:rPr lang="ru-RU" sz="2400" b="1" i="1" dirty="0" err="1"/>
              <a:t>WoS</a:t>
            </a:r>
            <a:r>
              <a:rPr lang="ru-RU" sz="2400" b="1" i="1" dirty="0"/>
              <a:t> и </a:t>
            </a:r>
            <a:r>
              <a:rPr lang="ru-RU" sz="2400" b="1" i="1" dirty="0" err="1"/>
              <a:t>Scopus</a:t>
            </a:r>
            <a:r>
              <a:rPr lang="ru-RU" sz="2400" b="1" i="1" dirty="0"/>
              <a:t>:</a:t>
            </a:r>
          </a:p>
          <a:p>
            <a:r>
              <a:rPr lang="en-US" sz="2400" dirty="0"/>
              <a:t>      </a:t>
            </a:r>
            <a:r>
              <a:rPr lang="ru-RU" sz="2400" dirty="0"/>
              <a:t>1.  A. </a:t>
            </a:r>
            <a:r>
              <a:rPr lang="ru-RU" sz="2400" dirty="0" err="1"/>
              <a:t>Yu</a:t>
            </a:r>
            <a:r>
              <a:rPr lang="ru-RU" sz="2400" dirty="0"/>
              <a:t>. </a:t>
            </a:r>
            <a:r>
              <a:rPr lang="ru-RU" sz="2400" dirty="0" err="1"/>
              <a:t>Kissin,V</a:t>
            </a:r>
            <a:r>
              <a:rPr lang="ru-RU" sz="2400" dirty="0"/>
              <a:t>. V. </a:t>
            </a:r>
            <a:r>
              <a:rPr lang="ru-RU" sz="2400" dirty="0" err="1"/>
              <a:t>Murzin</a:t>
            </a:r>
            <a:r>
              <a:rPr lang="ru-RU" sz="2400" dirty="0"/>
              <a:t>, E. S. </a:t>
            </a:r>
            <a:r>
              <a:rPr lang="ru-RU" sz="2400" dirty="0" err="1"/>
              <a:t>Karaseva</a:t>
            </a:r>
            <a:r>
              <a:rPr lang="ru-RU" sz="2400" dirty="0"/>
              <a:t>. “</a:t>
            </a:r>
            <a:r>
              <a:rPr lang="ru-RU" sz="2400" dirty="0" err="1"/>
              <a:t>Horsetail</a:t>
            </a:r>
            <a:r>
              <a:rPr lang="ru-RU" sz="2400" dirty="0"/>
              <a:t>” </a:t>
            </a:r>
            <a:r>
              <a:rPr lang="ru-RU" sz="2400" dirty="0" err="1"/>
              <a:t>Inclusions</a:t>
            </a:r>
            <a:r>
              <a:rPr lang="ru-RU" sz="2400" dirty="0"/>
              <a:t> </a:t>
            </a:r>
            <a:r>
              <a:rPr lang="ru-RU" sz="2400" dirty="0" err="1"/>
              <a:t>in</a:t>
            </a:r>
            <a:r>
              <a:rPr lang="ru-RU" sz="2400" dirty="0"/>
              <a:t> </a:t>
            </a:r>
            <a:r>
              <a:rPr lang="ru-RU" sz="2400" dirty="0" err="1"/>
              <a:t>the</a:t>
            </a:r>
            <a:r>
              <a:rPr lang="ru-RU" sz="2400" dirty="0"/>
              <a:t> </a:t>
            </a:r>
            <a:r>
              <a:rPr lang="ru-RU" sz="2400" dirty="0" err="1"/>
              <a:t>Ural</a:t>
            </a:r>
            <a:r>
              <a:rPr lang="ru-RU" sz="2400" dirty="0"/>
              <a:t> </a:t>
            </a:r>
            <a:r>
              <a:rPr lang="ru-RU" sz="2400" dirty="0" err="1"/>
              <a:t>Demantoids</a:t>
            </a:r>
            <a:r>
              <a:rPr lang="ru-RU" sz="2400" dirty="0"/>
              <a:t>: </a:t>
            </a:r>
            <a:r>
              <a:rPr lang="ru-RU" sz="2400" dirty="0" err="1"/>
              <a:t>Growth</a:t>
            </a:r>
            <a:r>
              <a:rPr lang="ru-RU" sz="2400" dirty="0"/>
              <a:t> </a:t>
            </a:r>
            <a:r>
              <a:rPr lang="ru-RU" sz="2400" dirty="0" err="1"/>
              <a:t>Formations</a:t>
            </a:r>
            <a:r>
              <a:rPr lang="ru-RU" sz="2400" dirty="0"/>
              <a:t> // </a:t>
            </a:r>
            <a:r>
              <a:rPr lang="ru-RU" sz="2400" dirty="0" err="1"/>
              <a:t>Minerals</a:t>
            </a:r>
            <a:r>
              <a:rPr lang="ru-RU" sz="2400" dirty="0"/>
              <a:t> 2021, 11(8), 825; https://doi.org/10.3390/min11080825 - 29 </a:t>
            </a:r>
            <a:r>
              <a:rPr lang="ru-RU" sz="2400" dirty="0" err="1"/>
              <a:t>Jul</a:t>
            </a:r>
            <a:r>
              <a:rPr lang="ru-RU" sz="2400" dirty="0"/>
              <a:t> </a:t>
            </a:r>
            <a:r>
              <a:rPr lang="ru-RU" sz="2400" dirty="0" smtClean="0"/>
              <a:t>2021</a:t>
            </a:r>
            <a:br>
              <a:rPr lang="ru-RU" sz="2400" dirty="0" smtClean="0"/>
            </a:br>
            <a:endParaRPr lang="ru-RU" sz="2400" dirty="0"/>
          </a:p>
          <a:p>
            <a:r>
              <a:rPr lang="ru-RU" sz="2400" b="1" i="1" dirty="0"/>
              <a:t>Статьи в рецензируемых журналах по списку ВАК:</a:t>
            </a:r>
          </a:p>
          <a:p>
            <a:r>
              <a:rPr lang="en-US" sz="2400" dirty="0"/>
              <a:t>      </a:t>
            </a:r>
            <a:r>
              <a:rPr lang="ru-RU" sz="2400" dirty="0"/>
              <a:t>1. </a:t>
            </a:r>
            <a:r>
              <a:rPr lang="ru-RU" sz="2400" dirty="0" err="1"/>
              <a:t>Кисин</a:t>
            </a:r>
            <a:r>
              <a:rPr lang="ru-RU" sz="2400" dirty="0"/>
              <a:t> А.Ю., Мурзин В.В., Карасева Е.С., Огородников В.Н., Поленов Ю.А., Селезнев С.Г., Озорнин Д.А. Проблемы структурного контроля </a:t>
            </a:r>
            <a:r>
              <a:rPr lang="ru-RU" sz="2400" dirty="0" err="1"/>
              <a:t>демантоидовой</a:t>
            </a:r>
            <a:r>
              <a:rPr lang="ru-RU" sz="2400" dirty="0"/>
              <a:t> минерализации на </a:t>
            </a:r>
            <a:r>
              <a:rPr lang="ru-RU" sz="2400" dirty="0" err="1"/>
              <a:t>Полдневском</a:t>
            </a:r>
            <a:r>
              <a:rPr lang="ru-RU" sz="2400" dirty="0"/>
              <a:t> месторождении // Известия УГГУ. 2020. № 2 (58). С. 64-73. </a:t>
            </a:r>
          </a:p>
          <a:p>
            <a:r>
              <a:rPr lang="en-US" sz="2400" dirty="0"/>
              <a:t>      </a:t>
            </a:r>
            <a:r>
              <a:rPr lang="ru-RU" sz="2400" dirty="0"/>
              <a:t>2. Карасева Е.С., </a:t>
            </a:r>
            <a:r>
              <a:rPr lang="ru-RU" sz="2400" dirty="0" err="1"/>
              <a:t>Кисин</a:t>
            </a:r>
            <a:r>
              <a:rPr lang="ru-RU" sz="2400" dirty="0"/>
              <a:t> А.Ю., Мурзин В.В. </a:t>
            </a:r>
            <a:r>
              <a:rPr lang="ru-RU" sz="2400" dirty="0" err="1"/>
              <a:t>Полдневское</a:t>
            </a:r>
            <a:r>
              <a:rPr lang="ru-RU" sz="2400" dirty="0"/>
              <a:t> месторождение демантоида (Средний Урал): геология и минералогия // Литосфера. 2021. № 5. С.</a:t>
            </a:r>
          </a:p>
        </p:txBody>
      </p:sp>
    </p:spTree>
    <p:extLst>
      <p:ext uri="{BB962C8B-B14F-4D97-AF65-F5344CB8AC3E}">
        <p14:creationId xmlns:p14="http://schemas.microsoft.com/office/powerpoint/2010/main" val="352067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242567" y="817075"/>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4800" dirty="0" smtClean="0">
                <a:solidFill>
                  <a:srgbClr val="F2F2F2"/>
                </a:solidFill>
                <a:latin typeface="Helvetica"/>
                <a:cs typeface="Calibri Light" panose="020F0302020204030204" pitchFamily="34" charset="0"/>
              </a:rPr>
              <a:t>Публикации</a:t>
            </a:r>
            <a:r>
              <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 </a:t>
            </a:r>
          </a:p>
        </p:txBody>
      </p:sp>
      <p:sp>
        <p:nvSpPr>
          <p:cNvPr id="7" name="Прямоугольник 6"/>
          <p:cNvSpPr/>
          <p:nvPr/>
        </p:nvSpPr>
        <p:spPr>
          <a:xfrm>
            <a:off x="-2" y="1988840"/>
            <a:ext cx="12192001" cy="8586966"/>
          </a:xfrm>
          <a:prstGeom prst="rect">
            <a:avLst/>
          </a:prstGeom>
        </p:spPr>
        <p:txBody>
          <a:bodyPr wrap="square" numCol="2" spcCol="360000">
            <a:spAutoFit/>
          </a:bodyPr>
          <a:lstStyle/>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Геммологические</a:t>
            </a:r>
            <a:r>
              <a:rPr lang="ru-RU" sz="1200" dirty="0">
                <a:solidFill>
                  <a:prstClr val="black"/>
                </a:solidFill>
                <a:latin typeface="Franklin Gothic Book" panose="020B0503020102020204"/>
              </a:rPr>
              <a:t> особенности демантоида Полдневского месторождения (Средний Урал). Уральская минералогическая школа. 2018. № 24. С. 72-74.	0</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Кузьмина 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a:t>
            </a:r>
            <a:r>
              <a:rPr lang="ru-RU" sz="1200" dirty="0" err="1">
                <a:solidFill>
                  <a:prstClr val="black"/>
                </a:solidFill>
                <a:latin typeface="Franklin Gothic Book" panose="020B0503020102020204"/>
              </a:rPr>
              <a:t>Полдневское</a:t>
            </a:r>
            <a:r>
              <a:rPr lang="ru-RU" sz="1200" dirty="0">
                <a:solidFill>
                  <a:prstClr val="black"/>
                </a:solidFill>
                <a:latin typeface="Franklin Gothic Book" panose="020B0503020102020204"/>
              </a:rPr>
              <a:t> месторождение демантоида (первые сведения по геологии и минералогии) // Проблемы минералогии, петрографии и металлогении. Науч. </a:t>
            </a:r>
            <a:r>
              <a:rPr lang="ru-RU" sz="1200" dirty="0" err="1">
                <a:solidFill>
                  <a:prstClr val="black"/>
                </a:solidFill>
                <a:latin typeface="Franklin Gothic Book" panose="020B0503020102020204"/>
              </a:rPr>
              <a:t>чт</a:t>
            </a:r>
            <a:r>
              <a:rPr lang="ru-RU" sz="1200" dirty="0">
                <a:solidFill>
                  <a:prstClr val="black"/>
                </a:solidFill>
                <a:latin typeface="Franklin Gothic Book" panose="020B0503020102020204"/>
              </a:rPr>
              <a:t>-я </a:t>
            </a:r>
            <a:r>
              <a:rPr lang="ru-RU" sz="1200" dirty="0" err="1">
                <a:solidFill>
                  <a:prstClr val="black"/>
                </a:solidFill>
                <a:latin typeface="Franklin Gothic Book" panose="020B0503020102020204"/>
              </a:rPr>
              <a:t>пам</a:t>
            </a:r>
            <a:r>
              <a:rPr lang="ru-RU" sz="1200" dirty="0">
                <a:solidFill>
                  <a:prstClr val="black"/>
                </a:solidFill>
                <a:latin typeface="Franklin Gothic Book" panose="020B0503020102020204"/>
              </a:rPr>
              <a:t>. П.Н. </a:t>
            </a:r>
            <a:r>
              <a:rPr lang="ru-RU" sz="1200" dirty="0" err="1">
                <a:solidFill>
                  <a:prstClr val="black"/>
                </a:solidFill>
                <a:latin typeface="Franklin Gothic Book" panose="020B0503020102020204"/>
              </a:rPr>
              <a:t>Чирвинского</a:t>
            </a:r>
            <a:r>
              <a:rPr lang="ru-RU" sz="1200" dirty="0">
                <a:solidFill>
                  <a:prstClr val="black"/>
                </a:solidFill>
                <a:latin typeface="Franklin Gothic Book" panose="020B0503020102020204"/>
              </a:rPr>
              <a:t>. </a:t>
            </a:r>
            <a:r>
              <a:rPr lang="ru-RU" sz="1200" dirty="0" err="1">
                <a:solidFill>
                  <a:prstClr val="black"/>
                </a:solidFill>
                <a:latin typeface="Franklin Gothic Book" panose="020B0503020102020204"/>
              </a:rPr>
              <a:t>Сб</a:t>
            </a:r>
            <a:r>
              <a:rPr lang="ru-RU" sz="1200" dirty="0">
                <a:solidFill>
                  <a:prstClr val="black"/>
                </a:solidFill>
                <a:latin typeface="Franklin Gothic Book" panose="020B0503020102020204"/>
              </a:rPr>
              <a:t> </a:t>
            </a:r>
            <a:r>
              <a:rPr lang="ru-RU" sz="1200" dirty="0" err="1">
                <a:solidFill>
                  <a:prstClr val="black"/>
                </a:solidFill>
                <a:latin typeface="Franklin Gothic Book" panose="020B0503020102020204"/>
              </a:rPr>
              <a:t>науч.ст</a:t>
            </a:r>
            <a:r>
              <a:rPr lang="ru-RU" sz="1200" dirty="0">
                <a:solidFill>
                  <a:prstClr val="black"/>
                </a:solidFill>
                <a:latin typeface="Franklin Gothic Book" panose="020B0503020102020204"/>
              </a:rPr>
              <a:t>. </a:t>
            </a:r>
            <a:r>
              <a:rPr lang="ru-RU" sz="1200" dirty="0" err="1">
                <a:solidFill>
                  <a:prstClr val="black"/>
                </a:solidFill>
                <a:latin typeface="Franklin Gothic Book" panose="020B0503020102020204"/>
              </a:rPr>
              <a:t>Вып</a:t>
            </a:r>
            <a:r>
              <a:rPr lang="ru-RU" sz="1200" dirty="0">
                <a:solidFill>
                  <a:prstClr val="black"/>
                </a:solidFill>
                <a:latin typeface="Franklin Gothic Book" panose="020B0503020102020204"/>
              </a:rPr>
              <a:t>. 22. Отв. ред. И.И. Чайковский. Пермский государственный нац. </a:t>
            </a:r>
            <a:r>
              <a:rPr lang="ru-RU" sz="1200" dirty="0" err="1">
                <a:solidFill>
                  <a:prstClr val="black"/>
                </a:solidFill>
                <a:latin typeface="Franklin Gothic Book" panose="020B0503020102020204"/>
              </a:rPr>
              <a:t>Исслед</a:t>
            </a:r>
            <a:r>
              <a:rPr lang="ru-RU" sz="1200" dirty="0">
                <a:solidFill>
                  <a:prstClr val="black"/>
                </a:solidFill>
                <a:latin typeface="Franklin Gothic Book" panose="020B0503020102020204"/>
              </a:rPr>
              <a:t>. Ун-т. Пермь, 2019. С. 51-57.</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Мурзин В.В. , </a:t>
            </a:r>
            <a:r>
              <a:rPr lang="ru-RU" sz="1200" dirty="0" err="1">
                <a:solidFill>
                  <a:prstClr val="black"/>
                </a:solidFill>
                <a:latin typeface="Franklin Gothic Book" panose="020B0503020102020204"/>
              </a:rPr>
              <a:t>Озорнин</a:t>
            </a:r>
            <a:r>
              <a:rPr lang="ru-RU" sz="1200" dirty="0">
                <a:solidFill>
                  <a:prstClr val="black"/>
                </a:solidFill>
                <a:latin typeface="Franklin Gothic Book" panose="020B0503020102020204"/>
              </a:rPr>
              <a:t> Д.А., Селезнев С.Г. Первая находка самородного золота на </a:t>
            </a:r>
            <a:r>
              <a:rPr lang="ru-RU" sz="1200" dirty="0" err="1">
                <a:solidFill>
                  <a:prstClr val="black"/>
                </a:solidFill>
                <a:latin typeface="Franklin Gothic Book" panose="020B0503020102020204"/>
              </a:rPr>
              <a:t>Полдневском</a:t>
            </a:r>
            <a:r>
              <a:rPr lang="ru-RU" sz="1200" dirty="0">
                <a:solidFill>
                  <a:prstClr val="black"/>
                </a:solidFill>
                <a:latin typeface="Franklin Gothic Book" panose="020B0503020102020204"/>
              </a:rPr>
              <a:t> месторождении демантоида // XXV </a:t>
            </a:r>
            <a:r>
              <a:rPr lang="ru-RU" sz="1200" dirty="0" err="1">
                <a:solidFill>
                  <a:prstClr val="black"/>
                </a:solidFill>
                <a:latin typeface="Franklin Gothic Book" panose="020B0503020102020204"/>
              </a:rPr>
              <a:t>Всерос</a:t>
            </a:r>
            <a:r>
              <a:rPr lang="ru-RU" sz="1200" dirty="0">
                <a:solidFill>
                  <a:prstClr val="black"/>
                </a:solidFill>
                <a:latin typeface="Franklin Gothic Book" panose="020B0503020102020204"/>
              </a:rPr>
              <a:t>. Науч. </a:t>
            </a:r>
            <a:r>
              <a:rPr lang="ru-RU" sz="1200" dirty="0" err="1">
                <a:solidFill>
                  <a:prstClr val="black"/>
                </a:solidFill>
                <a:latin typeface="Franklin Gothic Book" panose="020B0503020102020204"/>
              </a:rPr>
              <a:t>конф</a:t>
            </a:r>
            <a:r>
              <a:rPr lang="ru-RU" sz="1200" dirty="0">
                <a:solidFill>
                  <a:prstClr val="black"/>
                </a:solidFill>
                <a:latin typeface="Franklin Gothic Book" panose="020B0503020102020204"/>
              </a:rPr>
              <a:t>. «Уральская минералогическая школа-2019». </a:t>
            </a:r>
            <a:r>
              <a:rPr lang="ru-RU" sz="1200" dirty="0" err="1">
                <a:solidFill>
                  <a:prstClr val="black"/>
                </a:solidFill>
                <a:latin typeface="Franklin Gothic Book" panose="020B0503020102020204"/>
              </a:rPr>
              <a:t>Сб</a:t>
            </a:r>
            <a:r>
              <a:rPr lang="ru-RU" sz="1200" dirty="0">
                <a:solidFill>
                  <a:prstClr val="black"/>
                </a:solidFill>
                <a:latin typeface="Franklin Gothic Book" panose="020B0503020102020204"/>
              </a:rPr>
              <a:t> ст. студ., </a:t>
            </a:r>
            <a:r>
              <a:rPr lang="ru-RU" sz="1200" dirty="0" err="1">
                <a:solidFill>
                  <a:prstClr val="black"/>
                </a:solidFill>
                <a:latin typeface="Franklin Gothic Book" panose="020B0503020102020204"/>
              </a:rPr>
              <a:t>аспир</a:t>
            </a:r>
            <a:r>
              <a:rPr lang="ru-RU" sz="1200" dirty="0">
                <a:solidFill>
                  <a:prstClr val="black"/>
                </a:solidFill>
                <a:latin typeface="Franklin Gothic Book" panose="020B0503020102020204"/>
              </a:rPr>
              <a:t>., науч. сотрудников академических институтов и </a:t>
            </a:r>
            <a:r>
              <a:rPr lang="ru-RU" sz="1200" dirty="0" err="1">
                <a:solidFill>
                  <a:prstClr val="black"/>
                </a:solidFill>
                <a:latin typeface="Franklin Gothic Book" panose="020B0503020102020204"/>
              </a:rPr>
              <a:t>препод</a:t>
            </a:r>
            <a:r>
              <a:rPr lang="ru-RU" sz="1200" dirty="0">
                <a:solidFill>
                  <a:prstClr val="black"/>
                </a:solidFill>
                <a:latin typeface="Franklin Gothic Book" panose="020B0503020102020204"/>
              </a:rPr>
              <a:t>. ВУЗов геол. профиля. Екатеринбург: ООО </a:t>
            </a:r>
            <a:r>
              <a:rPr lang="ru-RU" sz="1200" dirty="0" err="1">
                <a:solidFill>
                  <a:prstClr val="black"/>
                </a:solidFill>
                <a:latin typeface="Franklin Gothic Book" panose="020B0503020102020204"/>
              </a:rPr>
              <a:t>Универсальноя</a:t>
            </a:r>
            <a:r>
              <a:rPr lang="ru-RU" sz="1200" dirty="0">
                <a:solidFill>
                  <a:prstClr val="black"/>
                </a:solidFill>
                <a:latin typeface="Franklin Gothic Book" panose="020B0503020102020204"/>
              </a:rPr>
              <a:t> Типография «Альфа </a:t>
            </a:r>
            <a:r>
              <a:rPr lang="ru-RU" sz="1200" dirty="0" err="1">
                <a:solidFill>
                  <a:prstClr val="black"/>
                </a:solidFill>
                <a:latin typeface="Franklin Gothic Book" panose="020B0503020102020204"/>
              </a:rPr>
              <a:t>Принт</a:t>
            </a:r>
            <a:r>
              <a:rPr lang="ru-RU" sz="1200" dirty="0">
                <a:solidFill>
                  <a:prstClr val="black"/>
                </a:solidFill>
                <a:latin typeface="Franklin Gothic Book" panose="020B0503020102020204"/>
              </a:rPr>
              <a:t>», 2019. С. 66-68.</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Жильные </a:t>
            </a:r>
            <a:r>
              <a:rPr lang="ru-RU" sz="1200" dirty="0" err="1">
                <a:solidFill>
                  <a:prstClr val="black"/>
                </a:solidFill>
                <a:latin typeface="Franklin Gothic Book" panose="020B0503020102020204"/>
              </a:rPr>
              <a:t>клинопироксениты</a:t>
            </a:r>
            <a:r>
              <a:rPr lang="ru-RU" sz="1200" dirty="0">
                <a:solidFill>
                  <a:prstClr val="black"/>
                </a:solidFill>
                <a:latin typeface="Franklin Gothic Book" panose="020B0503020102020204"/>
              </a:rPr>
              <a:t> Полдневского месторождения как возможный источник кальция для образования демантоида // Ежегодник-18, Тр. ИГГ </a:t>
            </a:r>
            <a:r>
              <a:rPr lang="ru-RU" sz="1200" dirty="0" err="1">
                <a:solidFill>
                  <a:prstClr val="black"/>
                </a:solidFill>
                <a:latin typeface="Franklin Gothic Book" panose="020B0503020102020204"/>
              </a:rPr>
              <a:t>УрО</a:t>
            </a:r>
            <a:r>
              <a:rPr lang="ru-RU" sz="1200" dirty="0">
                <a:solidFill>
                  <a:prstClr val="black"/>
                </a:solidFill>
                <a:latin typeface="Franklin Gothic Book" panose="020B0503020102020204"/>
              </a:rPr>
              <a:t> РАН, </a:t>
            </a:r>
            <a:r>
              <a:rPr lang="ru-RU" sz="1200" dirty="0" err="1">
                <a:solidFill>
                  <a:prstClr val="black"/>
                </a:solidFill>
                <a:latin typeface="Franklin Gothic Book" panose="020B0503020102020204"/>
              </a:rPr>
              <a:t>вып</a:t>
            </a:r>
            <a:r>
              <a:rPr lang="ru-RU" sz="1200" dirty="0">
                <a:solidFill>
                  <a:prstClr val="black"/>
                </a:solidFill>
                <a:latin typeface="Franklin Gothic Book" panose="020B0503020102020204"/>
              </a:rPr>
              <a:t>. 166, 2019. С. 144–151</a:t>
            </a:r>
            <a:r>
              <a:rPr lang="ru-RU" sz="1200" dirty="0" smtClean="0">
                <a:solidFill>
                  <a:prstClr val="black"/>
                </a:solidFill>
                <a:latin typeface="Franklin Gothic Book" panose="020B0503020102020204"/>
              </a:rPr>
              <a:t>.</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Мурзин В.В., Селезнев С.Г. Специфика условий образования демантоида </a:t>
            </a:r>
            <a:r>
              <a:rPr lang="ru-RU" sz="1200" dirty="0" err="1">
                <a:solidFill>
                  <a:prstClr val="black"/>
                </a:solidFill>
                <a:latin typeface="Franklin Gothic Book" panose="020B0503020102020204"/>
              </a:rPr>
              <a:t>Полдневского</a:t>
            </a:r>
            <a:r>
              <a:rPr lang="ru-RU" sz="1200" dirty="0">
                <a:solidFill>
                  <a:prstClr val="black"/>
                </a:solidFill>
                <a:latin typeface="Franklin Gothic Book" panose="020B0503020102020204"/>
              </a:rPr>
              <a:t> месторождения (Урал) // Проблемы минералогии, петрографии и металлогении. Науч. </a:t>
            </a:r>
            <a:r>
              <a:rPr lang="ru-RU" sz="1200" dirty="0" err="1">
                <a:solidFill>
                  <a:prstClr val="black"/>
                </a:solidFill>
                <a:latin typeface="Franklin Gothic Book" panose="020B0503020102020204"/>
              </a:rPr>
              <a:t>чт</a:t>
            </a:r>
            <a:r>
              <a:rPr lang="ru-RU" sz="1200" dirty="0">
                <a:solidFill>
                  <a:prstClr val="black"/>
                </a:solidFill>
                <a:latin typeface="Franklin Gothic Book" panose="020B0503020102020204"/>
              </a:rPr>
              <a:t>-я </a:t>
            </a:r>
            <a:r>
              <a:rPr lang="ru-RU" sz="1200" dirty="0" err="1">
                <a:solidFill>
                  <a:prstClr val="black"/>
                </a:solidFill>
                <a:latin typeface="Franklin Gothic Book" panose="020B0503020102020204"/>
              </a:rPr>
              <a:t>пам</a:t>
            </a:r>
            <a:r>
              <a:rPr lang="ru-RU" sz="1200" dirty="0">
                <a:solidFill>
                  <a:prstClr val="black"/>
                </a:solidFill>
                <a:latin typeface="Franklin Gothic Book" panose="020B0503020102020204"/>
              </a:rPr>
              <a:t>. П.Н. </a:t>
            </a:r>
            <a:r>
              <a:rPr lang="ru-RU" sz="1200" dirty="0" err="1">
                <a:solidFill>
                  <a:prstClr val="black"/>
                </a:solidFill>
                <a:latin typeface="Franklin Gothic Book" panose="020B0503020102020204"/>
              </a:rPr>
              <a:t>Чирвинского</a:t>
            </a:r>
            <a:r>
              <a:rPr lang="ru-RU" sz="1200" dirty="0">
                <a:solidFill>
                  <a:prstClr val="black"/>
                </a:solidFill>
                <a:latin typeface="Franklin Gothic Book" panose="020B0503020102020204"/>
              </a:rPr>
              <a:t>: сб. науч. ст. / отв. ред. И.И. Чайковский; </a:t>
            </a:r>
            <a:r>
              <a:rPr lang="ru-RU" sz="1200" dirty="0" err="1">
                <a:solidFill>
                  <a:prstClr val="black"/>
                </a:solidFill>
                <a:latin typeface="Franklin Gothic Book" panose="020B0503020102020204"/>
              </a:rPr>
              <a:t>Перм</a:t>
            </a:r>
            <a:r>
              <a:rPr lang="ru-RU" sz="1200" dirty="0">
                <a:solidFill>
                  <a:prstClr val="black"/>
                </a:solidFill>
                <a:latin typeface="Franklin Gothic Book" panose="020B0503020102020204"/>
              </a:rPr>
              <a:t>. гос. нац. </a:t>
            </a:r>
            <a:r>
              <a:rPr lang="ru-RU" sz="1200" dirty="0" err="1">
                <a:solidFill>
                  <a:prstClr val="black"/>
                </a:solidFill>
                <a:latin typeface="Franklin Gothic Book" panose="020B0503020102020204"/>
              </a:rPr>
              <a:t>исслед</a:t>
            </a:r>
            <a:r>
              <a:rPr lang="ru-RU" sz="1200" dirty="0">
                <a:solidFill>
                  <a:prstClr val="black"/>
                </a:solidFill>
                <a:latin typeface="Franklin Gothic Book" panose="020B0503020102020204"/>
              </a:rPr>
              <a:t>. ун-т. – Пермь, 2020. – </a:t>
            </a:r>
            <a:r>
              <a:rPr lang="ru-RU" sz="1200" dirty="0" err="1">
                <a:solidFill>
                  <a:prstClr val="black"/>
                </a:solidFill>
                <a:latin typeface="Franklin Gothic Book" panose="020B0503020102020204"/>
              </a:rPr>
              <a:t>Вып</a:t>
            </a:r>
            <a:r>
              <a:rPr lang="ru-RU" sz="1200" dirty="0">
                <a:solidFill>
                  <a:prstClr val="black"/>
                </a:solidFill>
                <a:latin typeface="Franklin Gothic Book" panose="020B0503020102020204"/>
              </a:rPr>
              <a:t>. 23. С. 16-21.</a:t>
            </a:r>
          </a:p>
          <a:p>
            <a:pPr marL="342900" indent="-342900" algn="just">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Типоморфизм демантоида </a:t>
            </a:r>
            <a:r>
              <a:rPr lang="ru-RU" sz="1200" dirty="0" err="1">
                <a:solidFill>
                  <a:prstClr val="black"/>
                </a:solidFill>
                <a:latin typeface="Franklin Gothic Book" panose="020B0503020102020204"/>
              </a:rPr>
              <a:t>Полдневского</a:t>
            </a:r>
            <a:r>
              <a:rPr lang="ru-RU" sz="1200" dirty="0">
                <a:solidFill>
                  <a:prstClr val="black"/>
                </a:solidFill>
                <a:latin typeface="Franklin Gothic Book" panose="020B0503020102020204"/>
              </a:rPr>
              <a:t> месторождения (Урал) // Мат-</a:t>
            </a:r>
            <a:r>
              <a:rPr lang="ru-RU" sz="1200" dirty="0" err="1">
                <a:solidFill>
                  <a:prstClr val="black"/>
                </a:solidFill>
                <a:latin typeface="Franklin Gothic Book" panose="020B0503020102020204"/>
              </a:rPr>
              <a:t>лы</a:t>
            </a:r>
            <a:r>
              <a:rPr lang="ru-RU" sz="1200" dirty="0">
                <a:solidFill>
                  <a:prstClr val="black"/>
                </a:solidFill>
                <a:latin typeface="Franklin Gothic Book" panose="020B0503020102020204"/>
              </a:rPr>
              <a:t> XI </a:t>
            </a:r>
            <a:r>
              <a:rPr lang="ru-RU" sz="1200" dirty="0" err="1">
                <a:solidFill>
                  <a:prstClr val="black"/>
                </a:solidFill>
                <a:latin typeface="Franklin Gothic Book" panose="020B0503020102020204"/>
              </a:rPr>
              <a:t>Всеросс</a:t>
            </a:r>
            <a:r>
              <a:rPr lang="ru-RU" sz="1200" dirty="0">
                <a:solidFill>
                  <a:prstClr val="black"/>
                </a:solidFill>
                <a:latin typeface="Franklin Gothic Book" panose="020B0503020102020204"/>
              </a:rPr>
              <a:t>. молод. Науч. </a:t>
            </a:r>
            <a:r>
              <a:rPr lang="ru-RU" sz="1200" dirty="0" err="1">
                <a:solidFill>
                  <a:prstClr val="black"/>
                </a:solidFill>
                <a:latin typeface="Franklin Gothic Book" panose="020B0503020102020204"/>
              </a:rPr>
              <a:t>конф</a:t>
            </a:r>
            <a:r>
              <a:rPr lang="ru-RU" sz="1200" dirty="0">
                <a:solidFill>
                  <a:prstClr val="black"/>
                </a:solidFill>
                <a:latin typeface="Franklin Gothic Book" panose="020B0503020102020204"/>
              </a:rPr>
              <a:t>. «Минералы: строение, свойства, методы исследования». Екатеринбург: ИГГ </a:t>
            </a:r>
            <a:r>
              <a:rPr lang="ru-RU" sz="1200" dirty="0" err="1">
                <a:solidFill>
                  <a:prstClr val="black"/>
                </a:solidFill>
                <a:latin typeface="Franklin Gothic Book" panose="020B0503020102020204"/>
              </a:rPr>
              <a:t>УрО</a:t>
            </a:r>
            <a:r>
              <a:rPr lang="ru-RU" sz="1200" dirty="0">
                <a:solidFill>
                  <a:prstClr val="black"/>
                </a:solidFill>
                <a:latin typeface="Franklin Gothic Book" panose="020B0503020102020204"/>
              </a:rPr>
              <a:t> РАН, 2020. С. 116 (ссылка УГГУ и НИР)</a:t>
            </a: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endParaRPr lang="ru-RU" sz="1200" dirty="0" smtClean="0">
              <a:solidFill>
                <a:prstClr val="black"/>
              </a:solidFill>
              <a:latin typeface="Franklin Gothic Book" panose="020B0503020102020204"/>
            </a:endParaRPr>
          </a:p>
          <a:p>
            <a:pPr marL="342900" indent="-342900">
              <a:buFont typeface="+mj-lt"/>
              <a:buAutoNum type="arabicPeriod"/>
            </a:pPr>
            <a:r>
              <a:rPr lang="ru-RU" sz="1200" dirty="0" err="1" smtClean="0">
                <a:solidFill>
                  <a:prstClr val="black"/>
                </a:solidFill>
                <a:latin typeface="Franklin Gothic Book" panose="020B0503020102020204"/>
              </a:rPr>
              <a:t>Вагапов</a:t>
            </a:r>
            <a:r>
              <a:rPr lang="ru-RU" sz="1200" dirty="0" smtClean="0">
                <a:solidFill>
                  <a:prstClr val="black"/>
                </a:solidFill>
                <a:latin typeface="Franklin Gothic Book" panose="020B0503020102020204"/>
              </a:rPr>
              <a:t> </a:t>
            </a:r>
            <a:r>
              <a:rPr lang="ru-RU" sz="1200" dirty="0">
                <a:solidFill>
                  <a:prstClr val="black"/>
                </a:solidFill>
                <a:latin typeface="Franklin Gothic Book" panose="020B0503020102020204"/>
              </a:rPr>
              <a:t>А.Ш., Щапова Ю.В., Замятин Д.А., Карасева 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Демантоид (</a:t>
            </a:r>
            <a:r>
              <a:rPr lang="ru-RU" sz="1200" dirty="0" err="1">
                <a:solidFill>
                  <a:prstClr val="black"/>
                </a:solidFill>
                <a:latin typeface="Franklin Gothic Book" panose="020B0503020102020204"/>
              </a:rPr>
              <a:t>Полдневское</a:t>
            </a:r>
            <a:r>
              <a:rPr lang="ru-RU" sz="1200" dirty="0">
                <a:solidFill>
                  <a:prstClr val="black"/>
                </a:solidFill>
                <a:latin typeface="Franklin Gothic Book" panose="020B0503020102020204"/>
              </a:rPr>
              <a:t> месторождение, Урал): химический состав и поляризованная </a:t>
            </a:r>
            <a:r>
              <a:rPr lang="ru-RU" sz="1200" dirty="0" err="1">
                <a:solidFill>
                  <a:prstClr val="black"/>
                </a:solidFill>
                <a:latin typeface="Franklin Gothic Book" panose="020B0503020102020204"/>
              </a:rPr>
              <a:t>рамановская</a:t>
            </a:r>
            <a:r>
              <a:rPr lang="ru-RU" sz="1200" dirty="0">
                <a:solidFill>
                  <a:prstClr val="black"/>
                </a:solidFill>
                <a:latin typeface="Franklin Gothic Book" panose="020B0503020102020204"/>
              </a:rPr>
              <a:t> спектроскопия // Мат-</a:t>
            </a:r>
            <a:r>
              <a:rPr lang="ru-RU" sz="1200" dirty="0" err="1">
                <a:solidFill>
                  <a:prstClr val="black"/>
                </a:solidFill>
                <a:latin typeface="Franklin Gothic Book" panose="020B0503020102020204"/>
              </a:rPr>
              <a:t>лы</a:t>
            </a:r>
            <a:r>
              <a:rPr lang="ru-RU" sz="1200" dirty="0">
                <a:solidFill>
                  <a:prstClr val="black"/>
                </a:solidFill>
                <a:latin typeface="Franklin Gothic Book" panose="020B0503020102020204"/>
              </a:rPr>
              <a:t> XI </a:t>
            </a:r>
            <a:r>
              <a:rPr lang="ru-RU" sz="1200" dirty="0" err="1">
                <a:solidFill>
                  <a:prstClr val="black"/>
                </a:solidFill>
                <a:latin typeface="Franklin Gothic Book" panose="020B0503020102020204"/>
              </a:rPr>
              <a:t>Всеросс</a:t>
            </a:r>
            <a:r>
              <a:rPr lang="ru-RU" sz="1200" dirty="0">
                <a:solidFill>
                  <a:prstClr val="black"/>
                </a:solidFill>
                <a:latin typeface="Franklin Gothic Book" panose="020B0503020102020204"/>
              </a:rPr>
              <a:t>. молод. Науч. </a:t>
            </a:r>
            <a:r>
              <a:rPr lang="ru-RU" sz="1200" dirty="0" err="1">
                <a:solidFill>
                  <a:prstClr val="black"/>
                </a:solidFill>
                <a:latin typeface="Franklin Gothic Book" panose="020B0503020102020204"/>
              </a:rPr>
              <a:t>конф</a:t>
            </a:r>
            <a:r>
              <a:rPr lang="ru-RU" sz="1200" dirty="0">
                <a:solidFill>
                  <a:prstClr val="black"/>
                </a:solidFill>
                <a:latin typeface="Franklin Gothic Book" panose="020B0503020102020204"/>
              </a:rPr>
              <a:t>. «Минералы: строение, свойства, методы исследования». Екатеринбург: ИГГ </a:t>
            </a:r>
            <a:r>
              <a:rPr lang="ru-RU" sz="1200" dirty="0" err="1">
                <a:solidFill>
                  <a:prstClr val="black"/>
                </a:solidFill>
                <a:latin typeface="Franklin Gothic Book" panose="020B0503020102020204"/>
              </a:rPr>
              <a:t>УрО</a:t>
            </a:r>
            <a:r>
              <a:rPr lang="ru-RU" sz="1200" dirty="0">
                <a:solidFill>
                  <a:prstClr val="black"/>
                </a:solidFill>
                <a:latin typeface="Franklin Gothic Book" panose="020B0503020102020204"/>
              </a:rPr>
              <a:t> РАН, 2020. С. 44-45.</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Демантоид </a:t>
            </a:r>
            <a:r>
              <a:rPr lang="ru-RU" sz="1200" dirty="0" err="1">
                <a:solidFill>
                  <a:prstClr val="black"/>
                </a:solidFill>
                <a:latin typeface="Franklin Gothic Book" panose="020B0503020102020204"/>
              </a:rPr>
              <a:t>Полдневского</a:t>
            </a:r>
            <a:r>
              <a:rPr lang="ru-RU" sz="1200" dirty="0">
                <a:solidFill>
                  <a:prstClr val="black"/>
                </a:solidFill>
                <a:latin typeface="Franklin Gothic Book" panose="020B0503020102020204"/>
              </a:rPr>
              <a:t> месторождения (Урал) // Уральская минералогическая школа. 2020. № 26. С. 40-41.</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Мурзин В.В.,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Рудные желваки в ассоциации с </a:t>
            </a:r>
            <a:r>
              <a:rPr lang="ru-RU" sz="1200" dirty="0" err="1">
                <a:solidFill>
                  <a:prstClr val="black"/>
                </a:solidFill>
                <a:latin typeface="Franklin Gothic Book" panose="020B0503020102020204"/>
              </a:rPr>
              <a:t>демантоидовой</a:t>
            </a:r>
            <a:r>
              <a:rPr lang="ru-RU" sz="1200" dirty="0">
                <a:solidFill>
                  <a:prstClr val="black"/>
                </a:solidFill>
                <a:latin typeface="Franklin Gothic Book" panose="020B0503020102020204"/>
              </a:rPr>
              <a:t> минерализацией на </a:t>
            </a:r>
            <a:r>
              <a:rPr lang="ru-RU" sz="1200" dirty="0" err="1">
                <a:solidFill>
                  <a:prstClr val="black"/>
                </a:solidFill>
                <a:latin typeface="Franklin Gothic Book" panose="020B0503020102020204"/>
              </a:rPr>
              <a:t>Полдневском</a:t>
            </a:r>
            <a:r>
              <a:rPr lang="ru-RU" sz="1200" dirty="0">
                <a:solidFill>
                  <a:prstClr val="black"/>
                </a:solidFill>
                <a:latin typeface="Franklin Gothic Book" panose="020B0503020102020204"/>
              </a:rPr>
              <a:t> месторождении (Средний Урал) // Металлогения древних и современных океанов. 2021. Т. 27. С. 153-154.</a:t>
            </a:r>
          </a:p>
          <a:p>
            <a:pPr marL="342900" indent="-342900">
              <a:buFont typeface="+mj-lt"/>
              <a:buAutoNum type="arabicPeriod"/>
            </a:pPr>
            <a:r>
              <a:rPr lang="ru-RU" sz="1200" dirty="0" err="1" smtClean="0">
                <a:solidFill>
                  <a:prstClr val="black"/>
                </a:solidFill>
                <a:latin typeface="Franklin Gothic Book" panose="020B0503020102020204"/>
              </a:rPr>
              <a:t>Кисин</a:t>
            </a:r>
            <a:r>
              <a:rPr lang="ru-RU" sz="1200" dirty="0" smtClean="0">
                <a:solidFill>
                  <a:prstClr val="black"/>
                </a:solidFill>
                <a:latin typeface="Franklin Gothic Book" panose="020B0503020102020204"/>
              </a:rPr>
              <a:t> </a:t>
            </a:r>
            <a:r>
              <a:rPr lang="ru-RU" sz="1200" dirty="0">
                <a:solidFill>
                  <a:prstClr val="black"/>
                </a:solidFill>
                <a:latin typeface="Franklin Gothic Book" panose="020B0503020102020204"/>
              </a:rPr>
              <a:t>А.Ю., Карасева Е.С., Мурзин В.В. Структурная позиция золотого и </a:t>
            </a:r>
            <a:r>
              <a:rPr lang="ru-RU" sz="1200" dirty="0" err="1">
                <a:solidFill>
                  <a:prstClr val="black"/>
                </a:solidFill>
                <a:latin typeface="Franklin Gothic Book" panose="020B0503020102020204"/>
              </a:rPr>
              <a:t>демантоидного</a:t>
            </a:r>
            <a:r>
              <a:rPr lang="ru-RU" sz="1200" dirty="0">
                <a:solidFill>
                  <a:prstClr val="black"/>
                </a:solidFill>
                <a:latin typeface="Franklin Gothic Book" panose="020B0503020102020204"/>
              </a:rPr>
              <a:t> оруденения в альпинотипных </a:t>
            </a:r>
            <a:r>
              <a:rPr lang="ru-RU" sz="1200" dirty="0" err="1">
                <a:solidFill>
                  <a:prstClr val="black"/>
                </a:solidFill>
                <a:latin typeface="Franklin Gothic Book" panose="020B0503020102020204"/>
              </a:rPr>
              <a:t>гипербазитах</a:t>
            </a:r>
            <a:r>
              <a:rPr lang="ru-RU" sz="1200" dirty="0">
                <a:solidFill>
                  <a:prstClr val="black"/>
                </a:solidFill>
                <a:latin typeface="Franklin Gothic Book" panose="020B0503020102020204"/>
              </a:rPr>
              <a:t> главного Уральского разлома. // В книге: </a:t>
            </a:r>
            <a:r>
              <a:rPr lang="ru-RU" sz="1200" dirty="0" err="1">
                <a:solidFill>
                  <a:prstClr val="black"/>
                </a:solidFill>
                <a:latin typeface="Franklin Gothic Book" panose="020B0503020102020204"/>
              </a:rPr>
              <a:t>Разломообразование</a:t>
            </a:r>
            <a:r>
              <a:rPr lang="ru-RU" sz="1200" dirty="0">
                <a:solidFill>
                  <a:prstClr val="black"/>
                </a:solidFill>
                <a:latin typeface="Franklin Gothic Book" panose="020B0503020102020204"/>
              </a:rPr>
              <a:t> в литосфере и сопутствующие процессы: тектонофизический анализ. тезисы докладов Всероссийского совещания, посвященного памяти профессора С. И. </a:t>
            </a:r>
            <a:r>
              <a:rPr lang="ru-RU" sz="1200" dirty="0" err="1">
                <a:solidFill>
                  <a:prstClr val="black"/>
                </a:solidFill>
                <a:latin typeface="Franklin Gothic Book" panose="020B0503020102020204"/>
              </a:rPr>
              <a:t>Шермана</a:t>
            </a:r>
            <a:r>
              <a:rPr lang="ru-RU" sz="1200" dirty="0">
                <a:solidFill>
                  <a:prstClr val="black"/>
                </a:solidFill>
                <a:latin typeface="Franklin Gothic Book" panose="020B0503020102020204"/>
              </a:rPr>
              <a:t>. Рекомендовано к печати ученым советом ФГБУН ИЗК СО РАН. Протокол № 4 от 01.04.2021. Иркутск, 2021. С. 147-148.</a:t>
            </a:r>
          </a:p>
          <a:p>
            <a:pPr marL="342900" indent="-342900">
              <a:buFont typeface="+mj-lt"/>
              <a:buAutoNum type="arabicPeriod"/>
            </a:pPr>
            <a:r>
              <a:rPr lang="ru-RU" sz="1200" dirty="0" smtClean="0">
                <a:solidFill>
                  <a:prstClr val="black"/>
                </a:solidFill>
                <a:latin typeface="Franklin Gothic Book" panose="020B0503020102020204"/>
              </a:rPr>
              <a:t>Карасева </a:t>
            </a:r>
            <a:r>
              <a:rPr lang="ru-RU" sz="1200" dirty="0">
                <a:solidFill>
                  <a:prstClr val="black"/>
                </a:solidFill>
                <a:latin typeface="Franklin Gothic Book" panose="020B0503020102020204"/>
              </a:rPr>
              <a:t>Е.С., </a:t>
            </a:r>
            <a:r>
              <a:rPr lang="ru-RU" sz="1200" dirty="0" err="1">
                <a:solidFill>
                  <a:prstClr val="black"/>
                </a:solidFill>
                <a:latin typeface="Franklin Gothic Book" panose="020B0503020102020204"/>
              </a:rPr>
              <a:t>Кисин</a:t>
            </a:r>
            <a:r>
              <a:rPr lang="ru-RU" sz="1200" dirty="0">
                <a:solidFill>
                  <a:prstClr val="black"/>
                </a:solidFill>
                <a:latin typeface="Franklin Gothic Book" panose="020B0503020102020204"/>
              </a:rPr>
              <a:t> А.Ю. </a:t>
            </a:r>
            <a:r>
              <a:rPr lang="ru-RU" sz="1200" dirty="0" err="1">
                <a:solidFill>
                  <a:prstClr val="black"/>
                </a:solidFill>
                <a:latin typeface="Franklin Gothic Book" panose="020B0503020102020204"/>
              </a:rPr>
              <a:t>Секториальное</a:t>
            </a:r>
            <a:r>
              <a:rPr lang="ru-RU" sz="1200" dirty="0">
                <a:solidFill>
                  <a:prstClr val="black"/>
                </a:solidFill>
                <a:latin typeface="Franklin Gothic Book" panose="020B0503020102020204"/>
              </a:rPr>
              <a:t> строение агрегатов демантоида </a:t>
            </a:r>
            <a:r>
              <a:rPr lang="ru-RU" sz="1200" dirty="0" err="1">
                <a:solidFill>
                  <a:prstClr val="black"/>
                </a:solidFill>
                <a:latin typeface="Franklin Gothic Book" panose="020B0503020102020204"/>
              </a:rPr>
              <a:t>Полдневского</a:t>
            </a:r>
            <a:r>
              <a:rPr lang="ru-RU" sz="1200" dirty="0">
                <a:solidFill>
                  <a:prstClr val="black"/>
                </a:solidFill>
                <a:latin typeface="Franklin Gothic Book" panose="020B0503020102020204"/>
              </a:rPr>
              <a:t> месторождения (Средний Урал) // XV Международная научно-практическая конференция "Новые идеи в науках о Земле".  Москва, 2021. Т. 2. С. 259-262.</a:t>
            </a:r>
          </a:p>
        </p:txBody>
      </p:sp>
      <p:sp>
        <p:nvSpPr>
          <p:cNvPr id="3" name="Прямоугольник 2"/>
          <p:cNvSpPr/>
          <p:nvPr/>
        </p:nvSpPr>
        <p:spPr>
          <a:xfrm>
            <a:off x="19824" y="1675311"/>
            <a:ext cx="6096000" cy="276999"/>
          </a:xfrm>
          <a:prstGeom prst="rect">
            <a:avLst/>
          </a:prstGeom>
        </p:spPr>
        <p:txBody>
          <a:bodyPr>
            <a:spAutoFit/>
          </a:bodyPr>
          <a:lstStyle/>
          <a:p>
            <a:r>
              <a:rPr lang="ru-RU" sz="1200" b="1" i="1" dirty="0">
                <a:solidFill>
                  <a:prstClr val="black"/>
                </a:solidFill>
                <a:latin typeface="Franklin Gothic Book" panose="020B0503020102020204"/>
              </a:rPr>
              <a:t>Статьи в журналах и сборниках, материалы и тезисы конференций:</a:t>
            </a:r>
          </a:p>
        </p:txBody>
      </p:sp>
    </p:spTree>
    <p:extLst>
      <p:ext uri="{BB962C8B-B14F-4D97-AF65-F5344CB8AC3E}">
        <p14:creationId xmlns:p14="http://schemas.microsoft.com/office/powerpoint/2010/main" val="44401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anim calcmode="lin" valueType="num">
                                      <p:cBhvr>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anim calcmode="lin" valueType="num">
                                      <p:cBhvr>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anim calcmode="lin" valueType="num">
                                      <p:cBhvr>
                                        <p:cTn id="2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anim calcmode="lin" valueType="num">
                                      <p:cBhvr>
                                        <p:cTn id="3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anim calcmode="lin" valueType="num">
                                      <p:cBhvr>
                                        <p:cTn id="3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500"/>
                                        <p:tgtEl>
                                          <p:spTgt spid="7">
                                            <p:txEl>
                                              <p:pRg st="5" end="5"/>
                                            </p:txEl>
                                          </p:spTgt>
                                        </p:tgtEl>
                                      </p:cBhvr>
                                    </p:animEffect>
                                    <p:anim calcmode="lin" valueType="num">
                                      <p:cBhvr>
                                        <p:cTn id="4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7">
                                            <p:txEl>
                                              <p:pRg st="26" end="26"/>
                                            </p:txEl>
                                          </p:spTgt>
                                        </p:tgtEl>
                                        <p:attrNameLst>
                                          <p:attrName>style.visibility</p:attrName>
                                        </p:attrNameLst>
                                      </p:cBhvr>
                                      <p:to>
                                        <p:strVal val="visible"/>
                                      </p:to>
                                    </p:set>
                                    <p:animEffect transition="in" filter="fade">
                                      <p:cBhvr>
                                        <p:cTn id="49" dur="500"/>
                                        <p:tgtEl>
                                          <p:spTgt spid="7">
                                            <p:txEl>
                                              <p:pRg st="26" end="26"/>
                                            </p:txEl>
                                          </p:spTgt>
                                        </p:tgtEl>
                                      </p:cBhvr>
                                    </p:animEffect>
                                    <p:anim calcmode="lin" valueType="num">
                                      <p:cBhvr>
                                        <p:cTn id="50" dur="500" fill="hold"/>
                                        <p:tgtEl>
                                          <p:spTgt spid="7">
                                            <p:txEl>
                                              <p:pRg st="26" end="26"/>
                                            </p:txEl>
                                          </p:spTgt>
                                        </p:tgtEl>
                                        <p:attrNameLst>
                                          <p:attrName>ppt_x</p:attrName>
                                        </p:attrNameLst>
                                      </p:cBhvr>
                                      <p:tavLst>
                                        <p:tav tm="0">
                                          <p:val>
                                            <p:strVal val="#ppt_x"/>
                                          </p:val>
                                        </p:tav>
                                        <p:tav tm="100000">
                                          <p:val>
                                            <p:strVal val="#ppt_x"/>
                                          </p:val>
                                        </p:tav>
                                      </p:tavLst>
                                    </p:anim>
                                    <p:anim calcmode="lin" valueType="num">
                                      <p:cBhvr>
                                        <p:cTn id="51" dur="500" fill="hold"/>
                                        <p:tgtEl>
                                          <p:spTgt spid="7">
                                            <p:txEl>
                                              <p:pRg st="26" end="26"/>
                                            </p:txEl>
                                          </p:spTgt>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grpId="0" nodeType="afterEffect">
                                  <p:stCondLst>
                                    <p:cond delay="0"/>
                                  </p:stCondLst>
                                  <p:childTnLst>
                                    <p:set>
                                      <p:cBhvr>
                                        <p:cTn id="54" dur="1" fill="hold">
                                          <p:stCondLst>
                                            <p:cond delay="0"/>
                                          </p:stCondLst>
                                        </p:cTn>
                                        <p:tgtEl>
                                          <p:spTgt spid="7">
                                            <p:txEl>
                                              <p:pRg st="27" end="27"/>
                                            </p:txEl>
                                          </p:spTgt>
                                        </p:tgtEl>
                                        <p:attrNameLst>
                                          <p:attrName>style.visibility</p:attrName>
                                        </p:attrNameLst>
                                      </p:cBhvr>
                                      <p:to>
                                        <p:strVal val="visible"/>
                                      </p:to>
                                    </p:set>
                                    <p:animEffect transition="in" filter="fade">
                                      <p:cBhvr>
                                        <p:cTn id="55" dur="500"/>
                                        <p:tgtEl>
                                          <p:spTgt spid="7">
                                            <p:txEl>
                                              <p:pRg st="27" end="27"/>
                                            </p:txEl>
                                          </p:spTgt>
                                        </p:tgtEl>
                                      </p:cBhvr>
                                    </p:animEffect>
                                    <p:anim calcmode="lin" valueType="num">
                                      <p:cBhvr>
                                        <p:cTn id="56" dur="500" fill="hold"/>
                                        <p:tgtEl>
                                          <p:spTgt spid="7">
                                            <p:txEl>
                                              <p:pRg st="27" end="27"/>
                                            </p:txEl>
                                          </p:spTgt>
                                        </p:tgtEl>
                                        <p:attrNameLst>
                                          <p:attrName>ppt_x</p:attrName>
                                        </p:attrNameLst>
                                      </p:cBhvr>
                                      <p:tavLst>
                                        <p:tav tm="0">
                                          <p:val>
                                            <p:strVal val="#ppt_x"/>
                                          </p:val>
                                        </p:tav>
                                        <p:tav tm="100000">
                                          <p:val>
                                            <p:strVal val="#ppt_x"/>
                                          </p:val>
                                        </p:tav>
                                      </p:tavLst>
                                    </p:anim>
                                    <p:anim calcmode="lin" valueType="num">
                                      <p:cBhvr>
                                        <p:cTn id="57" dur="500" fill="hold"/>
                                        <p:tgtEl>
                                          <p:spTgt spid="7">
                                            <p:txEl>
                                              <p:pRg st="27" end="27"/>
                                            </p:txEl>
                                          </p:spTgt>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grpId="0" nodeType="afterEffect">
                                  <p:stCondLst>
                                    <p:cond delay="0"/>
                                  </p:stCondLst>
                                  <p:childTnLst>
                                    <p:set>
                                      <p:cBhvr>
                                        <p:cTn id="60" dur="1" fill="hold">
                                          <p:stCondLst>
                                            <p:cond delay="0"/>
                                          </p:stCondLst>
                                        </p:cTn>
                                        <p:tgtEl>
                                          <p:spTgt spid="7">
                                            <p:txEl>
                                              <p:pRg st="28" end="28"/>
                                            </p:txEl>
                                          </p:spTgt>
                                        </p:tgtEl>
                                        <p:attrNameLst>
                                          <p:attrName>style.visibility</p:attrName>
                                        </p:attrNameLst>
                                      </p:cBhvr>
                                      <p:to>
                                        <p:strVal val="visible"/>
                                      </p:to>
                                    </p:set>
                                    <p:animEffect transition="in" filter="fade">
                                      <p:cBhvr>
                                        <p:cTn id="61" dur="500"/>
                                        <p:tgtEl>
                                          <p:spTgt spid="7">
                                            <p:txEl>
                                              <p:pRg st="28" end="28"/>
                                            </p:txEl>
                                          </p:spTgt>
                                        </p:tgtEl>
                                      </p:cBhvr>
                                    </p:animEffect>
                                    <p:anim calcmode="lin" valueType="num">
                                      <p:cBhvr>
                                        <p:cTn id="62" dur="500" fill="hold"/>
                                        <p:tgtEl>
                                          <p:spTgt spid="7">
                                            <p:txEl>
                                              <p:pRg st="28" end="28"/>
                                            </p:txEl>
                                          </p:spTgt>
                                        </p:tgtEl>
                                        <p:attrNameLst>
                                          <p:attrName>ppt_x</p:attrName>
                                        </p:attrNameLst>
                                      </p:cBhvr>
                                      <p:tavLst>
                                        <p:tav tm="0">
                                          <p:val>
                                            <p:strVal val="#ppt_x"/>
                                          </p:val>
                                        </p:tav>
                                        <p:tav tm="100000">
                                          <p:val>
                                            <p:strVal val="#ppt_x"/>
                                          </p:val>
                                        </p:tav>
                                      </p:tavLst>
                                    </p:anim>
                                    <p:anim calcmode="lin" valueType="num">
                                      <p:cBhvr>
                                        <p:cTn id="63" dur="500" fill="hold"/>
                                        <p:tgtEl>
                                          <p:spTgt spid="7">
                                            <p:txEl>
                                              <p:pRg st="28" end="28"/>
                                            </p:txEl>
                                          </p:spTgt>
                                        </p:tgtEl>
                                        <p:attrNameLst>
                                          <p:attrName>ppt_y</p:attrName>
                                        </p:attrNameLst>
                                      </p:cBhvr>
                                      <p:tavLst>
                                        <p:tav tm="0">
                                          <p:val>
                                            <p:strVal val="#ppt_y+.1"/>
                                          </p:val>
                                        </p:tav>
                                        <p:tav tm="100000">
                                          <p:val>
                                            <p:strVal val="#ppt_y"/>
                                          </p:val>
                                        </p:tav>
                                      </p:tavLst>
                                    </p:anim>
                                  </p:childTnLst>
                                </p:cTn>
                              </p:par>
                            </p:childTnLst>
                          </p:cTn>
                        </p:par>
                        <p:par>
                          <p:cTn id="64" fill="hold">
                            <p:stCondLst>
                              <p:cond delay="6500"/>
                            </p:stCondLst>
                            <p:childTnLst>
                              <p:par>
                                <p:cTn id="65" presetID="42" presetClass="entr" presetSubtype="0" fill="hold" grpId="0" nodeType="afterEffect">
                                  <p:stCondLst>
                                    <p:cond delay="0"/>
                                  </p:stCondLst>
                                  <p:childTnLst>
                                    <p:set>
                                      <p:cBhvr>
                                        <p:cTn id="66" dur="1" fill="hold">
                                          <p:stCondLst>
                                            <p:cond delay="0"/>
                                          </p:stCondLst>
                                        </p:cTn>
                                        <p:tgtEl>
                                          <p:spTgt spid="7">
                                            <p:txEl>
                                              <p:pRg st="29" end="29"/>
                                            </p:txEl>
                                          </p:spTgt>
                                        </p:tgtEl>
                                        <p:attrNameLst>
                                          <p:attrName>style.visibility</p:attrName>
                                        </p:attrNameLst>
                                      </p:cBhvr>
                                      <p:to>
                                        <p:strVal val="visible"/>
                                      </p:to>
                                    </p:set>
                                    <p:animEffect transition="in" filter="fade">
                                      <p:cBhvr>
                                        <p:cTn id="67" dur="500"/>
                                        <p:tgtEl>
                                          <p:spTgt spid="7">
                                            <p:txEl>
                                              <p:pRg st="29" end="29"/>
                                            </p:txEl>
                                          </p:spTgt>
                                        </p:tgtEl>
                                      </p:cBhvr>
                                    </p:animEffect>
                                    <p:anim calcmode="lin" valueType="num">
                                      <p:cBhvr>
                                        <p:cTn id="68" dur="500" fill="hold"/>
                                        <p:tgtEl>
                                          <p:spTgt spid="7">
                                            <p:txEl>
                                              <p:pRg st="29" end="29"/>
                                            </p:txEl>
                                          </p:spTgt>
                                        </p:tgtEl>
                                        <p:attrNameLst>
                                          <p:attrName>ppt_x</p:attrName>
                                        </p:attrNameLst>
                                      </p:cBhvr>
                                      <p:tavLst>
                                        <p:tav tm="0">
                                          <p:val>
                                            <p:strVal val="#ppt_x"/>
                                          </p:val>
                                        </p:tav>
                                        <p:tav tm="100000">
                                          <p:val>
                                            <p:strVal val="#ppt_x"/>
                                          </p:val>
                                        </p:tav>
                                      </p:tavLst>
                                    </p:anim>
                                    <p:anim calcmode="lin" valueType="num">
                                      <p:cBhvr>
                                        <p:cTn id="69" dur="500" fill="hold"/>
                                        <p:tgtEl>
                                          <p:spTgt spid="7">
                                            <p:txEl>
                                              <p:pRg st="29" end="29"/>
                                            </p:txEl>
                                          </p:spTgt>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42" presetClass="entr" presetSubtype="0" fill="hold" grpId="0" nodeType="afterEffect">
                                  <p:stCondLst>
                                    <p:cond delay="0"/>
                                  </p:stCondLst>
                                  <p:childTnLst>
                                    <p:set>
                                      <p:cBhvr>
                                        <p:cTn id="72" dur="1" fill="hold">
                                          <p:stCondLst>
                                            <p:cond delay="0"/>
                                          </p:stCondLst>
                                        </p:cTn>
                                        <p:tgtEl>
                                          <p:spTgt spid="7">
                                            <p:txEl>
                                              <p:pRg st="30" end="30"/>
                                            </p:txEl>
                                          </p:spTgt>
                                        </p:tgtEl>
                                        <p:attrNameLst>
                                          <p:attrName>style.visibility</p:attrName>
                                        </p:attrNameLst>
                                      </p:cBhvr>
                                      <p:to>
                                        <p:strVal val="visible"/>
                                      </p:to>
                                    </p:set>
                                    <p:animEffect transition="in" filter="fade">
                                      <p:cBhvr>
                                        <p:cTn id="73" dur="500"/>
                                        <p:tgtEl>
                                          <p:spTgt spid="7">
                                            <p:txEl>
                                              <p:pRg st="30" end="30"/>
                                            </p:txEl>
                                          </p:spTgt>
                                        </p:tgtEl>
                                      </p:cBhvr>
                                    </p:animEffect>
                                    <p:anim calcmode="lin" valueType="num">
                                      <p:cBhvr>
                                        <p:cTn id="74" dur="500" fill="hold"/>
                                        <p:tgtEl>
                                          <p:spTgt spid="7">
                                            <p:txEl>
                                              <p:pRg st="30" end="30"/>
                                            </p:txEl>
                                          </p:spTgt>
                                        </p:tgtEl>
                                        <p:attrNameLst>
                                          <p:attrName>ppt_x</p:attrName>
                                        </p:attrNameLst>
                                      </p:cBhvr>
                                      <p:tavLst>
                                        <p:tav tm="0">
                                          <p:val>
                                            <p:strVal val="#ppt_x"/>
                                          </p:val>
                                        </p:tav>
                                        <p:tav tm="100000">
                                          <p:val>
                                            <p:strVal val="#ppt_x"/>
                                          </p:val>
                                        </p:tav>
                                      </p:tavLst>
                                    </p:anim>
                                    <p:anim calcmode="lin" valueType="num">
                                      <p:cBhvr>
                                        <p:cTn id="75" dur="500" fill="hold"/>
                                        <p:tgtEl>
                                          <p:spTgt spid="7">
                                            <p:txEl>
                                              <p:pRg st="30" end="3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 y="3068960"/>
            <a:ext cx="7464153" cy="2588807"/>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191344" y="3349443"/>
            <a:ext cx="10153128"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r>
              <a:rPr lang="ru-RU" sz="7200" dirty="0"/>
              <a:t>Благодарю за внимание !</a:t>
            </a:r>
          </a:p>
        </p:txBody>
      </p:sp>
      <p:pic>
        <p:nvPicPr>
          <p:cNvPr id="6" name="Рисунок 5"/>
          <p:cNvPicPr>
            <a:picLocks noChangeAspect="1"/>
          </p:cNvPicPr>
          <p:nvPr/>
        </p:nvPicPr>
        <p:blipFill rotWithShape="1">
          <a:blip r:embed="rId2"/>
          <a:srcRect l="18790" t="1322" r="1191" b="13270"/>
          <a:stretch/>
        </p:blipFill>
        <p:spPr>
          <a:xfrm rot="5400000">
            <a:off x="6349951" y="942801"/>
            <a:ext cx="6172363" cy="4952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09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endParaRPr>
              <a:solidFill>
                <a:srgbClr val="2C2C2C"/>
              </a:solidFill>
            </a:endParaRPr>
          </a:p>
        </p:txBody>
      </p:sp>
      <p:sp>
        <p:nvSpPr>
          <p:cNvPr id="5" name="TextBox 5"/>
          <p:cNvSpPr txBox="1"/>
          <p:nvPr/>
        </p:nvSpPr>
        <p:spPr>
          <a:xfrm>
            <a:off x="-1752872" y="812430"/>
            <a:ext cx="10344472"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algn="ctr"/>
            <a:r>
              <a:rPr lang="ru-RU" sz="4800" dirty="0">
                <a:solidFill>
                  <a:srgbClr val="F2F2F2"/>
                </a:solidFill>
                <a:latin typeface="+mn-lt"/>
                <a:cs typeface="Calibri Light" panose="020F0302020204030204" pitchFamily="34" charset="0"/>
              </a:rPr>
              <a:t>Фактический </a:t>
            </a:r>
            <a:r>
              <a:rPr lang="ru-RU" sz="4800" dirty="0" smtClean="0">
                <a:solidFill>
                  <a:srgbClr val="F2F2F2"/>
                </a:solidFill>
                <a:latin typeface="+mn-lt"/>
                <a:cs typeface="Calibri Light" panose="020F0302020204030204" pitchFamily="34" charset="0"/>
              </a:rPr>
              <a:t>материал</a:t>
            </a:r>
          </a:p>
        </p:txBody>
      </p:sp>
      <p:sp>
        <p:nvSpPr>
          <p:cNvPr id="6" name="Прямоугольник 5"/>
          <p:cNvSpPr/>
          <p:nvPr/>
        </p:nvSpPr>
        <p:spPr>
          <a:xfrm>
            <a:off x="1270879" y="2320970"/>
            <a:ext cx="9650240" cy="3539430"/>
          </a:xfrm>
          <a:prstGeom prst="rect">
            <a:avLst/>
          </a:prstGeom>
        </p:spPr>
        <p:txBody>
          <a:bodyPr wrap="square">
            <a:spAutoFit/>
          </a:bodyPr>
          <a:lstStyle/>
          <a:p>
            <a:pPr algn="just" defTabSz="914400" hangingPunct="0"/>
            <a:r>
              <a:rPr lang="ru-RU" sz="3200" kern="0" dirty="0">
                <a:solidFill>
                  <a:srgbClr val="000000"/>
                </a:solidFill>
                <a:cs typeface="Calibri"/>
                <a:sym typeface="Calibri"/>
              </a:rPr>
              <a:t>Основные материалы для исследований собраны соискателем лично, при проведении полевых работ на </a:t>
            </a:r>
            <a:r>
              <a:rPr lang="ru-RU" sz="3200" kern="0" dirty="0" err="1">
                <a:solidFill>
                  <a:srgbClr val="000000"/>
                </a:solidFill>
                <a:cs typeface="Calibri"/>
                <a:sym typeface="Calibri"/>
              </a:rPr>
              <a:t>Полдневском</a:t>
            </a:r>
            <a:r>
              <a:rPr lang="ru-RU" sz="3200" kern="0" dirty="0">
                <a:solidFill>
                  <a:srgbClr val="000000"/>
                </a:solidFill>
                <a:cs typeface="Calibri"/>
                <a:sym typeface="Calibri"/>
              </a:rPr>
              <a:t> месторождении. Часть каменного материала предоставлена Т.В. Коньковым, одним из руководителей предприятия ООО «Маяк», и геологами этого же предприятия Селезневым С.Г., Зориным Д. А. </a:t>
            </a:r>
            <a:endParaRPr lang="ru-RU" sz="3200" dirty="0"/>
          </a:p>
        </p:txBody>
      </p:sp>
    </p:spTree>
    <p:extLst>
      <p:ext uri="{BB962C8B-B14F-4D97-AF65-F5344CB8AC3E}">
        <p14:creationId xmlns:p14="http://schemas.microsoft.com/office/powerpoint/2010/main" val="348523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5"/>
          <p:cNvSpPr/>
          <p:nvPr/>
        </p:nvSpPr>
        <p:spPr>
          <a:xfrm rot="5400000">
            <a:off x="605390" y="1466782"/>
            <a:ext cx="2592288" cy="3348372"/>
          </a:xfrm>
          <a:prstGeom prst="rect">
            <a:avLst/>
          </a:prstGeom>
          <a:solidFill>
            <a:schemeClr val="bg1">
              <a:lumMod val="75000"/>
            </a:schemeClr>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1824880" y="642033"/>
            <a:ext cx="10344472" cy="11079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Методы</a:t>
            </a:r>
            <a:r>
              <a:rPr kumimoji="0" lang="ru-RU" sz="66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 </a:t>
            </a:r>
            <a:r>
              <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исследований</a:t>
            </a:r>
            <a:endParaRPr kumimoji="0" lang="ru-RU" sz="66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endParaRPr>
          </a:p>
        </p:txBody>
      </p:sp>
      <p:sp>
        <p:nvSpPr>
          <p:cNvPr id="2" name="Прямоугольник 1"/>
          <p:cNvSpPr/>
          <p:nvPr/>
        </p:nvSpPr>
        <p:spPr>
          <a:xfrm>
            <a:off x="191344" y="1988840"/>
            <a:ext cx="3384376" cy="1200329"/>
          </a:xfrm>
          <a:prstGeom prst="rect">
            <a:avLst/>
          </a:prstGeom>
        </p:spPr>
        <p:txBody>
          <a:bodyPr wrap="square">
            <a:spAutoFit/>
          </a:bodyPr>
          <a:lstStyle/>
          <a:p>
            <a:pPr algn="ctr"/>
            <a:r>
              <a:rPr lang="ru-RU" sz="2400" b="1" dirty="0" smtClean="0">
                <a:ea typeface="Calibri" panose="020F0502020204030204" pitchFamily="34" charset="0"/>
                <a:cs typeface="Times New Roman" panose="02020603050405020304" pitchFamily="18" charset="0"/>
              </a:rPr>
              <a:t>Сканирующая электронная микроскопия</a:t>
            </a:r>
            <a:endParaRPr lang="ru-RU" sz="2400" dirty="0"/>
          </a:p>
        </p:txBody>
      </p:sp>
      <p:sp>
        <p:nvSpPr>
          <p:cNvPr id="3" name="Прямоугольник 2"/>
          <p:cNvSpPr/>
          <p:nvPr/>
        </p:nvSpPr>
        <p:spPr>
          <a:xfrm>
            <a:off x="211593" y="3208356"/>
            <a:ext cx="3384376" cy="1077218"/>
          </a:xfrm>
          <a:prstGeom prst="rect">
            <a:avLst/>
          </a:prstGeom>
        </p:spPr>
        <p:txBody>
          <a:bodyPr wrap="square">
            <a:spAutoFit/>
          </a:bodyPr>
          <a:lstStyle/>
          <a:p>
            <a:pPr algn="ctr"/>
            <a:r>
              <a:rPr lang="ru-RU" sz="1600" dirty="0" smtClean="0">
                <a:ea typeface="Calibri" panose="020F0502020204030204" pitchFamily="34" charset="0"/>
                <a:cs typeface="Times New Roman" panose="02020603050405020304" pitchFamily="18" charset="0"/>
              </a:rPr>
              <a:t>Микроскоп </a:t>
            </a:r>
            <a:r>
              <a:rPr lang="ru-RU" sz="1600" dirty="0">
                <a:ea typeface="Calibri" panose="020F0502020204030204" pitchFamily="34" charset="0"/>
                <a:cs typeface="Times New Roman" panose="02020603050405020304" pitchFamily="18" charset="0"/>
              </a:rPr>
              <a:t>JSM-6390LV фирмы </a:t>
            </a:r>
            <a:r>
              <a:rPr lang="ru-RU" sz="1600" dirty="0" err="1">
                <a:ea typeface="Calibri" panose="020F0502020204030204" pitchFamily="34" charset="0"/>
                <a:cs typeface="Times New Roman" panose="02020603050405020304" pitchFamily="18" charset="0"/>
              </a:rPr>
              <a:t>Jeol</a:t>
            </a:r>
            <a:r>
              <a:rPr lang="ru-RU" sz="1600" dirty="0">
                <a:ea typeface="Calibri" panose="020F0502020204030204" pitchFamily="34" charset="0"/>
                <a:cs typeface="Times New Roman" panose="02020603050405020304" pitchFamily="18" charset="0"/>
              </a:rPr>
              <a:t> с </a:t>
            </a:r>
            <a:r>
              <a:rPr lang="ru-RU" sz="1600" dirty="0" err="1">
                <a:ea typeface="Calibri" panose="020F0502020204030204" pitchFamily="34" charset="0"/>
                <a:cs typeface="Times New Roman" panose="02020603050405020304" pitchFamily="18" charset="0"/>
              </a:rPr>
              <a:t>энергодисперсионной</a:t>
            </a:r>
            <a:r>
              <a:rPr lang="ru-RU" sz="1600" dirty="0">
                <a:ea typeface="Calibri" panose="020F0502020204030204" pitchFamily="34" charset="0"/>
                <a:cs typeface="Times New Roman" panose="02020603050405020304" pitchFamily="18" charset="0"/>
              </a:rPr>
              <a:t> приставкой INCA </a:t>
            </a:r>
            <a:r>
              <a:rPr lang="ru-RU" sz="1600" dirty="0" err="1">
                <a:ea typeface="Calibri" panose="020F0502020204030204" pitchFamily="34" charset="0"/>
                <a:cs typeface="Times New Roman" panose="02020603050405020304" pitchFamily="18" charset="0"/>
              </a:rPr>
              <a:t>Energy</a:t>
            </a:r>
            <a:r>
              <a:rPr lang="ru-RU" sz="1600" dirty="0">
                <a:ea typeface="Calibri" panose="020F0502020204030204" pitchFamily="34" charset="0"/>
                <a:cs typeface="Times New Roman" panose="02020603050405020304" pitchFamily="18" charset="0"/>
              </a:rPr>
              <a:t> 450 </a:t>
            </a:r>
            <a:endParaRPr lang="ru-RU" sz="1600" dirty="0" smtClean="0">
              <a:ea typeface="Calibri" panose="020F0502020204030204" pitchFamily="34" charset="0"/>
              <a:cs typeface="Times New Roman" panose="02020603050405020304" pitchFamily="18" charset="0"/>
            </a:endParaRPr>
          </a:p>
          <a:p>
            <a:pPr algn="ctr"/>
            <a:r>
              <a:rPr lang="ru-RU" sz="1600" dirty="0" smtClean="0">
                <a:ea typeface="Calibri" panose="020F0502020204030204" pitchFamily="34" charset="0"/>
                <a:cs typeface="Times New Roman" panose="02020603050405020304" pitchFamily="18" charset="0"/>
              </a:rPr>
              <a:t>X-</a:t>
            </a:r>
            <a:r>
              <a:rPr lang="ru-RU" sz="1600" dirty="0" err="1" smtClean="0">
                <a:ea typeface="Calibri" panose="020F0502020204030204" pitchFamily="34" charset="0"/>
                <a:cs typeface="Times New Roman" panose="02020603050405020304" pitchFamily="18" charset="0"/>
              </a:rPr>
              <a:t>Max</a:t>
            </a:r>
            <a:r>
              <a:rPr lang="ru-RU" sz="1600" dirty="0" smtClean="0">
                <a:ea typeface="Calibri" panose="020F0502020204030204" pitchFamily="34" charset="0"/>
                <a:cs typeface="Times New Roman" panose="02020603050405020304" pitchFamily="18" charset="0"/>
              </a:rPr>
              <a:t> </a:t>
            </a:r>
            <a:r>
              <a:rPr lang="ru-RU" sz="1600" dirty="0">
                <a:ea typeface="Calibri" panose="020F0502020204030204" pitchFamily="34" charset="0"/>
                <a:cs typeface="Times New Roman" panose="02020603050405020304" pitchFamily="18" charset="0"/>
              </a:rPr>
              <a:t>80</a:t>
            </a:r>
            <a:endParaRPr lang="ru-RU" sz="1600" dirty="0"/>
          </a:p>
        </p:txBody>
      </p:sp>
      <p:sp>
        <p:nvSpPr>
          <p:cNvPr id="8" name="Rectangle 5"/>
          <p:cNvSpPr/>
          <p:nvPr/>
        </p:nvSpPr>
        <p:spPr>
          <a:xfrm rot="5400000">
            <a:off x="4569953" y="1011559"/>
            <a:ext cx="2602633" cy="4248472"/>
          </a:xfrm>
          <a:prstGeom prst="rect">
            <a:avLst/>
          </a:prstGeom>
          <a:solidFill>
            <a:schemeClr val="bg1">
              <a:lumMod val="75000"/>
            </a:schemeClr>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9" name="Прямоугольник 8"/>
          <p:cNvSpPr/>
          <p:nvPr/>
        </p:nvSpPr>
        <p:spPr>
          <a:xfrm>
            <a:off x="3711030" y="1978495"/>
            <a:ext cx="4284476" cy="830997"/>
          </a:xfrm>
          <a:prstGeom prst="rect">
            <a:avLst/>
          </a:prstGeom>
        </p:spPr>
        <p:txBody>
          <a:bodyPr wrap="square">
            <a:spAutoFit/>
          </a:bodyPr>
          <a:lstStyle/>
          <a:p>
            <a:pPr algn="ctr"/>
            <a:r>
              <a:rPr lang="ru-RU" sz="2400" b="1" dirty="0" err="1" smtClean="0">
                <a:ea typeface="Calibri" panose="020F0502020204030204" pitchFamily="34" charset="0"/>
                <a:cs typeface="Times New Roman" panose="02020603050405020304" pitchFamily="18" charset="0"/>
              </a:rPr>
              <a:t>Рентгенофлуоресцентная</a:t>
            </a:r>
            <a:r>
              <a:rPr lang="ru-RU" sz="2400" b="1" dirty="0" smtClean="0">
                <a:ea typeface="Calibri" panose="020F0502020204030204" pitchFamily="34" charset="0"/>
                <a:cs typeface="Times New Roman" panose="02020603050405020304" pitchFamily="18" charset="0"/>
              </a:rPr>
              <a:t> спектроскопия </a:t>
            </a:r>
            <a:endParaRPr lang="ru-RU" sz="2400" dirty="0"/>
          </a:p>
        </p:txBody>
      </p:sp>
      <p:sp>
        <p:nvSpPr>
          <p:cNvPr id="10" name="Прямоугольник 9"/>
          <p:cNvSpPr/>
          <p:nvPr/>
        </p:nvSpPr>
        <p:spPr>
          <a:xfrm>
            <a:off x="3792773" y="3192076"/>
            <a:ext cx="4248472" cy="1077218"/>
          </a:xfrm>
          <a:prstGeom prst="rect">
            <a:avLst/>
          </a:prstGeom>
        </p:spPr>
        <p:txBody>
          <a:bodyPr wrap="square">
            <a:spAutoFit/>
          </a:bodyPr>
          <a:lstStyle/>
          <a:p>
            <a:pPr algn="ctr"/>
            <a:r>
              <a:rPr lang="ru-RU" sz="1600" dirty="0" err="1" smtClean="0">
                <a:ea typeface="Calibri" panose="020F0502020204030204" pitchFamily="34" charset="0"/>
                <a:cs typeface="Times New Roman" panose="02020603050405020304" pitchFamily="18" charset="0"/>
              </a:rPr>
              <a:t>Многоканальноый</a:t>
            </a:r>
            <a:r>
              <a:rPr lang="ru-RU" sz="1600" dirty="0" smtClean="0">
                <a:ea typeface="Calibri" panose="020F0502020204030204" pitchFamily="34" charset="0"/>
                <a:cs typeface="Times New Roman" panose="02020603050405020304" pitchFamily="18" charset="0"/>
              </a:rPr>
              <a:t> </a:t>
            </a:r>
            <a:r>
              <a:rPr lang="ru-RU" sz="1600" dirty="0">
                <a:ea typeface="Calibri" panose="020F0502020204030204" pitchFamily="34" charset="0"/>
                <a:cs typeface="Times New Roman" panose="02020603050405020304" pitchFamily="18" charset="0"/>
              </a:rPr>
              <a:t>прибора </a:t>
            </a:r>
            <a:r>
              <a:rPr lang="ru-RU" sz="1600" dirty="0" smtClean="0">
                <a:ea typeface="Calibri" panose="020F0502020204030204" pitchFamily="34" charset="0"/>
                <a:cs typeface="Times New Roman" panose="02020603050405020304" pitchFamily="18" charset="0"/>
              </a:rPr>
              <a:t/>
            </a:r>
            <a:br>
              <a:rPr lang="ru-RU" sz="1600" dirty="0" smtClean="0">
                <a:ea typeface="Calibri" panose="020F0502020204030204" pitchFamily="34" charset="0"/>
                <a:cs typeface="Times New Roman" panose="02020603050405020304" pitchFamily="18" charset="0"/>
              </a:rPr>
            </a:br>
            <a:r>
              <a:rPr lang="ru-RU" sz="1600" dirty="0" smtClean="0">
                <a:ea typeface="Calibri" panose="020F0502020204030204" pitchFamily="34" charset="0"/>
                <a:cs typeface="Times New Roman" panose="02020603050405020304" pitchFamily="18" charset="0"/>
              </a:rPr>
              <a:t>CPM-35 и настольный</a:t>
            </a:r>
            <a:endParaRPr lang="ru-RU" sz="1600" dirty="0">
              <a:ea typeface="Calibri" panose="020F0502020204030204" pitchFamily="34" charset="0"/>
              <a:cs typeface="Times New Roman" panose="02020603050405020304" pitchFamily="18" charset="0"/>
            </a:endParaRPr>
          </a:p>
          <a:p>
            <a:pPr algn="ctr"/>
            <a:r>
              <a:rPr lang="ru-RU" sz="1600" dirty="0" err="1" smtClean="0">
                <a:ea typeface="Calibri" panose="020F0502020204030204" pitchFamily="34" charset="0"/>
                <a:cs typeface="Times New Roman" panose="02020603050405020304" pitchFamily="18" charset="0"/>
              </a:rPr>
              <a:t>энергодисперсионный</a:t>
            </a:r>
            <a:r>
              <a:rPr lang="ru-RU" sz="1600" dirty="0" smtClean="0">
                <a:ea typeface="Calibri" panose="020F0502020204030204" pitchFamily="34" charset="0"/>
                <a:cs typeface="Times New Roman" panose="02020603050405020304" pitchFamily="18" charset="0"/>
              </a:rPr>
              <a:t> спектрометр </a:t>
            </a:r>
          </a:p>
          <a:p>
            <a:pPr algn="ctr"/>
            <a:r>
              <a:rPr lang="ru-RU" sz="1600" dirty="0" smtClean="0">
                <a:ea typeface="Calibri" panose="020F0502020204030204" pitchFamily="34" charset="0"/>
                <a:cs typeface="Times New Roman" panose="02020603050405020304" pitchFamily="18" charset="0"/>
              </a:rPr>
              <a:t>EDX-8000</a:t>
            </a:r>
            <a:endParaRPr lang="ru-RU" sz="1600" dirty="0"/>
          </a:p>
        </p:txBody>
      </p:sp>
      <p:sp>
        <p:nvSpPr>
          <p:cNvPr id="15" name="Rectangle 5"/>
          <p:cNvSpPr/>
          <p:nvPr/>
        </p:nvSpPr>
        <p:spPr>
          <a:xfrm rot="5400000">
            <a:off x="8702951" y="1283423"/>
            <a:ext cx="2592288" cy="3715090"/>
          </a:xfrm>
          <a:prstGeom prst="rect">
            <a:avLst/>
          </a:prstGeom>
          <a:solidFill>
            <a:schemeClr val="bg1">
              <a:lumMod val="75000"/>
            </a:schemeClr>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16" name="Прямоугольник 15"/>
          <p:cNvSpPr/>
          <p:nvPr/>
        </p:nvSpPr>
        <p:spPr>
          <a:xfrm>
            <a:off x="8105546" y="1988840"/>
            <a:ext cx="3751094" cy="1200329"/>
          </a:xfrm>
          <a:prstGeom prst="rect">
            <a:avLst/>
          </a:prstGeom>
        </p:spPr>
        <p:txBody>
          <a:bodyPr wrap="square">
            <a:spAutoFit/>
          </a:bodyPr>
          <a:lstStyle/>
          <a:p>
            <a:pPr algn="ctr"/>
            <a:r>
              <a:rPr lang="ru-RU" sz="2400" b="1" dirty="0" err="1" smtClean="0">
                <a:ea typeface="Calibri" panose="020F0502020204030204" pitchFamily="34" charset="0"/>
                <a:cs typeface="Times New Roman" panose="02020603050405020304" pitchFamily="18" charset="0"/>
              </a:rPr>
              <a:t>Электроннозондовый</a:t>
            </a:r>
            <a:r>
              <a:rPr lang="ru-RU" sz="2400" b="1" dirty="0" smtClean="0">
                <a:ea typeface="Calibri" panose="020F0502020204030204" pitchFamily="34" charset="0"/>
                <a:cs typeface="Times New Roman" panose="02020603050405020304" pitchFamily="18" charset="0"/>
              </a:rPr>
              <a:t> рентгеноспектральный микроанализ</a:t>
            </a:r>
            <a:endParaRPr lang="ru-RU" sz="2400" dirty="0"/>
          </a:p>
        </p:txBody>
      </p:sp>
      <p:sp>
        <p:nvSpPr>
          <p:cNvPr id="17" name="Прямоугольник 16"/>
          <p:cNvSpPr/>
          <p:nvPr/>
        </p:nvSpPr>
        <p:spPr>
          <a:xfrm>
            <a:off x="8150000" y="3208356"/>
            <a:ext cx="3751094" cy="1077218"/>
          </a:xfrm>
          <a:prstGeom prst="rect">
            <a:avLst/>
          </a:prstGeom>
        </p:spPr>
        <p:txBody>
          <a:bodyPr wrap="square">
            <a:spAutoFit/>
          </a:bodyPr>
          <a:lstStyle/>
          <a:p>
            <a:pPr algn="ctr"/>
            <a:r>
              <a:rPr lang="ru-RU" sz="1600" dirty="0" smtClean="0">
                <a:ea typeface="Calibri" panose="020F0502020204030204" pitchFamily="34" charset="0"/>
                <a:cs typeface="Times New Roman" panose="02020603050405020304" pitchFamily="18" charset="0"/>
              </a:rPr>
              <a:t>Микроанализатор </a:t>
            </a:r>
            <a:r>
              <a:rPr lang="ru-RU" sz="1600" dirty="0" err="1">
                <a:ea typeface="Calibri" panose="020F0502020204030204" pitchFamily="34" charset="0"/>
                <a:cs typeface="Times New Roman" panose="02020603050405020304" pitchFamily="18" charset="0"/>
              </a:rPr>
              <a:t>Cameca</a:t>
            </a:r>
            <a:r>
              <a:rPr lang="ru-RU" sz="1600" dirty="0">
                <a:ea typeface="Calibri" panose="020F0502020204030204" pitchFamily="34" charset="0"/>
                <a:cs typeface="Times New Roman" panose="02020603050405020304" pitchFamily="18" charset="0"/>
              </a:rPr>
              <a:t> SX-100, с пятью волновыми спектрометрами и </a:t>
            </a:r>
            <a:r>
              <a:rPr lang="ru-RU" sz="1600" dirty="0" err="1">
                <a:ea typeface="Calibri" panose="020F0502020204030204" pitchFamily="34" charset="0"/>
                <a:cs typeface="Times New Roman" panose="02020603050405020304" pitchFamily="18" charset="0"/>
              </a:rPr>
              <a:t>энергодисперсионной</a:t>
            </a:r>
            <a:r>
              <a:rPr lang="ru-RU" sz="1600" dirty="0">
                <a:ea typeface="Calibri" panose="020F0502020204030204" pitchFamily="34" charset="0"/>
                <a:cs typeface="Times New Roman" panose="02020603050405020304" pitchFamily="18" charset="0"/>
              </a:rPr>
              <a:t> приставкой </a:t>
            </a:r>
            <a:r>
              <a:rPr lang="ru-RU" sz="1600" dirty="0" err="1">
                <a:ea typeface="Calibri" panose="020F0502020204030204" pitchFamily="34" charset="0"/>
                <a:cs typeface="Times New Roman" panose="02020603050405020304" pitchFamily="18" charset="0"/>
              </a:rPr>
              <a:t>Bruker</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XFlash</a:t>
            </a:r>
            <a:r>
              <a:rPr lang="ru-RU" sz="1600" dirty="0">
                <a:ea typeface="Calibri" panose="020F0502020204030204" pitchFamily="34" charset="0"/>
                <a:cs typeface="Times New Roman" panose="02020603050405020304" pitchFamily="18" charset="0"/>
              </a:rPr>
              <a:t> 6.</a:t>
            </a:r>
          </a:p>
        </p:txBody>
      </p:sp>
      <p:sp>
        <p:nvSpPr>
          <p:cNvPr id="19" name="Rectangle 5"/>
          <p:cNvSpPr/>
          <p:nvPr/>
        </p:nvSpPr>
        <p:spPr>
          <a:xfrm rot="5400000">
            <a:off x="2606362" y="2213270"/>
            <a:ext cx="929753" cy="5652628"/>
          </a:xfrm>
          <a:prstGeom prst="rect">
            <a:avLst/>
          </a:prstGeom>
          <a:solidFill>
            <a:schemeClr val="bg1">
              <a:lumMod val="75000"/>
            </a:schemeClr>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18" name="Прямоугольник 17"/>
          <p:cNvSpPr/>
          <p:nvPr/>
        </p:nvSpPr>
        <p:spPr>
          <a:xfrm>
            <a:off x="227348" y="4581128"/>
            <a:ext cx="5652628" cy="923330"/>
          </a:xfrm>
          <a:prstGeom prst="rect">
            <a:avLst/>
          </a:prstGeom>
        </p:spPr>
        <p:txBody>
          <a:bodyPr wrap="square">
            <a:spAutoFit/>
          </a:bodyPr>
          <a:lstStyle/>
          <a:p>
            <a:pPr algn="ctr"/>
            <a:r>
              <a:rPr lang="ru-RU" b="1" dirty="0" smtClean="0">
                <a:ea typeface="Calibri" panose="020F0502020204030204" pitchFamily="34" charset="0"/>
                <a:cs typeface="Times New Roman" panose="02020603050405020304" pitchFamily="18" charset="0"/>
              </a:rPr>
              <a:t>Масс-спектрометрия </a:t>
            </a:r>
            <a:r>
              <a:rPr lang="ru-RU" b="1" dirty="0">
                <a:ea typeface="Calibri" panose="020F0502020204030204" pitchFamily="34" charset="0"/>
                <a:cs typeface="Times New Roman" panose="02020603050405020304" pitchFamily="18" charset="0"/>
              </a:rPr>
              <a:t>с индуктивно-связанной плазмой с лазерным </a:t>
            </a:r>
            <a:r>
              <a:rPr lang="ru-RU" b="1" dirty="0" err="1">
                <a:ea typeface="Calibri" panose="020F0502020204030204" pitchFamily="34" charset="0"/>
                <a:cs typeface="Times New Roman" panose="02020603050405020304" pitchFamily="18" charset="0"/>
              </a:rPr>
              <a:t>пробоотбором</a:t>
            </a:r>
            <a:r>
              <a:rPr lang="ru-RU" b="1" dirty="0">
                <a:ea typeface="Calibri" panose="020F0502020204030204" pitchFamily="34" charset="0"/>
                <a:cs typeface="Times New Roman" panose="02020603050405020304" pitchFamily="18" charset="0"/>
              </a:rPr>
              <a:t> </a:t>
            </a:r>
            <a:endParaRPr lang="ru-RU" b="1" dirty="0" smtClean="0">
              <a:ea typeface="Calibri" panose="020F0502020204030204" pitchFamily="34" charset="0"/>
              <a:cs typeface="Times New Roman" panose="02020603050405020304" pitchFamily="18" charset="0"/>
            </a:endParaRPr>
          </a:p>
          <a:p>
            <a:pPr algn="ctr"/>
            <a:r>
              <a:rPr lang="ru-RU" b="1" dirty="0" smtClean="0">
                <a:ea typeface="Calibri" panose="020F0502020204030204" pitchFamily="34" charset="0"/>
                <a:cs typeface="Times New Roman" panose="02020603050405020304" pitchFamily="18" charset="0"/>
              </a:rPr>
              <a:t>(</a:t>
            </a:r>
            <a:r>
              <a:rPr lang="ru-RU" b="1" dirty="0">
                <a:ea typeface="Calibri" panose="020F0502020204030204" pitchFamily="34" charset="0"/>
                <a:cs typeface="Times New Roman" panose="02020603050405020304" pitchFamily="18" charset="0"/>
              </a:rPr>
              <a:t>LA-ICP-MS)</a:t>
            </a:r>
            <a:endParaRPr lang="ru-RU" b="1" dirty="0"/>
          </a:p>
        </p:txBody>
      </p:sp>
      <p:sp>
        <p:nvSpPr>
          <p:cNvPr id="20" name="Rectangle 5"/>
          <p:cNvSpPr/>
          <p:nvPr/>
        </p:nvSpPr>
        <p:spPr>
          <a:xfrm rot="5400000">
            <a:off x="8494128" y="2097495"/>
            <a:ext cx="936830" cy="5877102"/>
          </a:xfrm>
          <a:prstGeom prst="rect">
            <a:avLst/>
          </a:prstGeom>
          <a:solidFill>
            <a:schemeClr val="bg1">
              <a:lumMod val="75000"/>
            </a:schemeClr>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21" name="Прямоугольник 20"/>
          <p:cNvSpPr/>
          <p:nvPr/>
        </p:nvSpPr>
        <p:spPr>
          <a:xfrm>
            <a:off x="6076324" y="4700353"/>
            <a:ext cx="5877102" cy="646331"/>
          </a:xfrm>
          <a:prstGeom prst="rect">
            <a:avLst/>
          </a:prstGeom>
        </p:spPr>
        <p:txBody>
          <a:bodyPr wrap="square">
            <a:spAutoFit/>
          </a:bodyPr>
          <a:lstStyle/>
          <a:p>
            <a:pPr algn="ctr"/>
            <a:r>
              <a:rPr lang="ru-RU" b="1" dirty="0" err="1" smtClean="0">
                <a:ea typeface="Calibri" panose="020F0502020204030204" pitchFamily="34" charset="0"/>
                <a:cs typeface="Times New Roman" panose="02020603050405020304" pitchFamily="18" charset="0"/>
              </a:rPr>
              <a:t>Рентгено</a:t>
            </a:r>
            <a:r>
              <a:rPr lang="ru-RU" b="1" smtClean="0">
                <a:ea typeface="Calibri" panose="020F0502020204030204" pitchFamily="34" charset="0"/>
                <a:cs typeface="Times New Roman" panose="02020603050405020304" pitchFamily="18" charset="0"/>
              </a:rPr>
              <a:t>-структурный, термический  </a:t>
            </a:r>
            <a:r>
              <a:rPr lang="ru-RU" b="1" dirty="0" smtClean="0">
                <a:ea typeface="Calibri" panose="020F0502020204030204" pitchFamily="34" charset="0"/>
                <a:cs typeface="Times New Roman" panose="02020603050405020304" pitchFamily="18" charset="0"/>
              </a:rPr>
              <a:t>анализ </a:t>
            </a:r>
            <a:r>
              <a:rPr lang="ru-RU" b="1" dirty="0">
                <a:ea typeface="Calibri" panose="020F0502020204030204" pitchFamily="34" charset="0"/>
                <a:cs typeface="Times New Roman" panose="02020603050405020304" pitchFamily="18" charset="0"/>
              </a:rPr>
              <a:t>и </a:t>
            </a:r>
            <a:r>
              <a:rPr lang="ru-RU" b="1" dirty="0" smtClean="0">
                <a:ea typeface="Calibri" panose="020F0502020204030204" pitchFamily="34" charset="0"/>
                <a:cs typeface="Times New Roman" panose="02020603050405020304" pitchFamily="18" charset="0"/>
              </a:rPr>
              <a:t>РАМАН-спектроскопия</a:t>
            </a:r>
            <a:endParaRPr lang="ru-RU" b="1" dirty="0"/>
          </a:p>
        </p:txBody>
      </p:sp>
      <p:sp>
        <p:nvSpPr>
          <p:cNvPr id="22" name="Прямоугольник 21"/>
          <p:cNvSpPr/>
          <p:nvPr/>
        </p:nvSpPr>
        <p:spPr>
          <a:xfrm>
            <a:off x="6559" y="5786828"/>
            <a:ext cx="12191999" cy="830997"/>
          </a:xfrm>
          <a:prstGeom prst="rect">
            <a:avLst/>
          </a:prstGeom>
          <a:solidFill>
            <a:schemeClr val="tx2">
              <a:lumMod val="40000"/>
              <a:lumOff val="60000"/>
            </a:schemeClr>
          </a:solidFill>
        </p:spPr>
        <p:txBody>
          <a:bodyPr wrap="square">
            <a:spAutoFit/>
          </a:bodyPr>
          <a:lstStyle/>
          <a:p>
            <a:pPr algn="ctr"/>
            <a:r>
              <a:rPr lang="ru-RU" sz="1600" dirty="0">
                <a:ea typeface="Calibri" panose="020F0502020204030204" pitchFamily="34" charset="0"/>
                <a:cs typeface="Times New Roman" panose="02020603050405020304" pitchFamily="18" charset="0"/>
              </a:rPr>
              <a:t>Все анализы выполнены в ЦКП «</a:t>
            </a:r>
            <a:r>
              <a:rPr lang="ru-RU" sz="1600" dirty="0" err="1">
                <a:ea typeface="Calibri" panose="020F0502020204030204" pitchFamily="34" charset="0"/>
                <a:cs typeface="Times New Roman" panose="02020603050405020304" pitchFamily="18" charset="0"/>
              </a:rPr>
              <a:t>Геоаналитик</a:t>
            </a:r>
            <a:r>
              <a:rPr lang="ru-RU" sz="1600" dirty="0">
                <a:ea typeface="Calibri" panose="020F0502020204030204" pitchFamily="34" charset="0"/>
                <a:cs typeface="Times New Roman" panose="02020603050405020304" pitchFamily="18" charset="0"/>
              </a:rPr>
              <a:t>» ИГГ </a:t>
            </a:r>
            <a:r>
              <a:rPr lang="ru-RU" sz="1600" dirty="0" err="1">
                <a:ea typeface="Calibri" panose="020F0502020204030204" pitchFamily="34" charset="0"/>
                <a:cs typeface="Times New Roman" panose="02020603050405020304" pitchFamily="18" charset="0"/>
              </a:rPr>
              <a:t>УрО</a:t>
            </a:r>
            <a:r>
              <a:rPr lang="ru-RU" sz="1600" dirty="0">
                <a:ea typeface="Calibri" panose="020F0502020204030204" pitchFamily="34" charset="0"/>
                <a:cs typeface="Times New Roman" panose="02020603050405020304" pitchFamily="18" charset="0"/>
              </a:rPr>
              <a:t> РАН. Хроматография демантоида выполнена в Институте геологии Коми НЦ </a:t>
            </a:r>
            <a:r>
              <a:rPr lang="ru-RU" sz="1600" dirty="0" err="1">
                <a:ea typeface="Calibri" panose="020F0502020204030204" pitchFamily="34" charset="0"/>
                <a:cs typeface="Times New Roman" panose="02020603050405020304" pitchFamily="18" charset="0"/>
              </a:rPr>
              <a:t>УрО</a:t>
            </a:r>
            <a:r>
              <a:rPr lang="ru-RU" sz="1600" dirty="0">
                <a:ea typeface="Calibri" panose="020F0502020204030204" pitchFamily="34" charset="0"/>
                <a:cs typeface="Times New Roman" panose="02020603050405020304" pitchFamily="18" charset="0"/>
              </a:rPr>
              <a:t> РАН, г. Сыктывкар. Исследования изотопов кислорода и водорода демантоидов </a:t>
            </a:r>
            <a:r>
              <a:rPr lang="ru-RU" sz="1600" dirty="0" smtClean="0">
                <a:ea typeface="Calibri" panose="020F0502020204030204" pitchFamily="34" charset="0"/>
                <a:cs typeface="Times New Roman" panose="02020603050405020304" pitchFamily="18" charset="0"/>
              </a:rPr>
              <a:t>выполнялось в </a:t>
            </a:r>
            <a:r>
              <a:rPr lang="ru-RU" sz="1600" dirty="0">
                <a:ea typeface="Calibri" panose="020F0502020204030204" pitchFamily="34" charset="0"/>
                <a:cs typeface="Times New Roman" panose="02020603050405020304" pitchFamily="18" charset="0"/>
              </a:rPr>
              <a:t>ДВГИ </a:t>
            </a:r>
            <a:endParaRPr lang="ru-RU" sz="1600" dirty="0" smtClean="0">
              <a:ea typeface="Calibri" panose="020F0502020204030204" pitchFamily="34" charset="0"/>
              <a:cs typeface="Times New Roman" panose="02020603050405020304" pitchFamily="18" charset="0"/>
            </a:endParaRPr>
          </a:p>
          <a:p>
            <a:pPr algn="ctr"/>
            <a:r>
              <a:rPr lang="ru-RU" sz="1600" dirty="0" smtClean="0">
                <a:ea typeface="Calibri" panose="020F0502020204030204" pitchFamily="34" charset="0"/>
                <a:cs typeface="Times New Roman" panose="02020603050405020304" pitchFamily="18" charset="0"/>
              </a:rPr>
              <a:t>(</a:t>
            </a:r>
            <a:r>
              <a:rPr lang="ru-RU" sz="1600" dirty="0">
                <a:ea typeface="Calibri" panose="020F0502020204030204" pitchFamily="34" charset="0"/>
                <a:cs typeface="Times New Roman" panose="02020603050405020304" pitchFamily="18" charset="0"/>
              </a:rPr>
              <a:t>г. Владивосток). </a:t>
            </a:r>
          </a:p>
        </p:txBody>
      </p:sp>
    </p:spTree>
    <p:extLst>
      <p:ext uri="{BB962C8B-B14F-4D97-AF65-F5344CB8AC3E}">
        <p14:creationId xmlns:p14="http://schemas.microsoft.com/office/powerpoint/2010/main" val="341298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2" grpId="0"/>
      <p:bldP spid="3" grpId="0"/>
      <p:bldP spid="8" grpId="0" animBg="1"/>
      <p:bldP spid="9" grpId="0"/>
      <p:bldP spid="10" grpId="0"/>
      <p:bldP spid="15" grpId="0" animBg="1"/>
      <p:bldP spid="16" grpId="0"/>
      <p:bldP spid="17" grpId="0"/>
      <p:bldP spid="19" grpId="0" animBg="1"/>
      <p:bldP spid="18" grpId="0"/>
      <p:bldP spid="20" grpId="0" animBg="1"/>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303715" y="116632"/>
            <a:ext cx="11881320"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lvl="0"/>
            <a:r>
              <a:rPr lang="ru-RU" sz="4800" dirty="0" smtClean="0">
                <a:solidFill>
                  <a:srgbClr val="F2F2F2"/>
                </a:solidFill>
                <a:latin typeface="Helvetica"/>
                <a:cs typeface="Calibri Light" panose="020F0302020204030204" pitchFamily="34" charset="0"/>
              </a:rPr>
              <a:t>Научная </a:t>
            </a:r>
            <a:r>
              <a:rPr lang="ru-RU" sz="4800" dirty="0">
                <a:solidFill>
                  <a:srgbClr val="F2F2F2"/>
                </a:solidFill>
                <a:latin typeface="Helvetica"/>
                <a:cs typeface="Calibri Light" panose="020F0302020204030204" pitchFamily="34" charset="0"/>
              </a:rPr>
              <a:t>новизна и </a:t>
            </a:r>
            <a:endParaRPr lang="ru-RU" sz="4800" dirty="0" smtClean="0">
              <a:solidFill>
                <a:srgbClr val="F2F2F2"/>
              </a:solidFill>
              <a:latin typeface="Helvetica"/>
              <a:cs typeface="Calibri Light" panose="020F0302020204030204" pitchFamily="34" charset="0"/>
            </a:endParaRPr>
          </a:p>
          <a:p>
            <a:pPr lvl="0"/>
            <a:r>
              <a:rPr lang="ru-RU" sz="4800" dirty="0" smtClean="0">
                <a:solidFill>
                  <a:srgbClr val="F2F2F2"/>
                </a:solidFill>
                <a:latin typeface="Helvetica"/>
                <a:cs typeface="Calibri Light" panose="020F0302020204030204" pitchFamily="34" charset="0"/>
              </a:rPr>
              <a:t>практическая значимость</a:t>
            </a:r>
            <a:endParaRPr lang="ru-RU" sz="4800" dirty="0">
              <a:solidFill>
                <a:srgbClr val="F2F2F2"/>
              </a:solidFill>
              <a:latin typeface="Helvetica"/>
              <a:cs typeface="Calibri Light" panose="020F0302020204030204" pitchFamily="34" charset="0"/>
            </a:endParaRPr>
          </a:p>
        </p:txBody>
      </p:sp>
      <p:sp>
        <p:nvSpPr>
          <p:cNvPr id="2" name="Прямоугольник с двумя скругленными противолежащими углами 1"/>
          <p:cNvSpPr/>
          <p:nvPr/>
        </p:nvSpPr>
        <p:spPr>
          <a:xfrm flipH="1">
            <a:off x="303715" y="1755812"/>
            <a:ext cx="11233248" cy="783191"/>
          </a:xfrm>
          <a:prstGeom prst="round2DiagRect">
            <a:avLst/>
          </a:prstGeom>
          <a:solidFill>
            <a:schemeClr val="bg1">
              <a:lumMod val="75000"/>
            </a:schemeClr>
          </a:solidFill>
          <a:ln w="12700" cap="flat">
            <a:noFill/>
            <a:prstDash val="solid"/>
            <a:miter lim="800000"/>
          </a:ln>
          <a:effectLst>
            <a:outerShdw blurRad="50800" dist="38100" dir="2700000" sx="102000" sy="102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hangingPunct="0"/>
            <a:r>
              <a:rPr lang="ru-RU" sz="2000" dirty="0" smtClean="0">
                <a:ea typeface="+mj-ea"/>
                <a:cs typeface="+mj-cs"/>
                <a:sym typeface="Calibri"/>
              </a:rPr>
              <a:t>1. Структурный </a:t>
            </a:r>
            <a:r>
              <a:rPr lang="ru-RU" sz="2000" dirty="0">
                <a:ea typeface="+mj-ea"/>
                <a:cs typeface="+mj-cs"/>
                <a:sym typeface="Calibri"/>
              </a:rPr>
              <a:t>контроль </a:t>
            </a:r>
            <a:r>
              <a:rPr lang="ru-RU" sz="2000" dirty="0" err="1">
                <a:ea typeface="+mj-ea"/>
                <a:cs typeface="+mj-cs"/>
                <a:sym typeface="Calibri"/>
              </a:rPr>
              <a:t>демантоидной</a:t>
            </a:r>
            <a:r>
              <a:rPr lang="ru-RU" sz="2000" dirty="0">
                <a:ea typeface="+mj-ea"/>
                <a:cs typeface="+mj-cs"/>
                <a:sym typeface="Calibri"/>
              </a:rPr>
              <a:t> минерализации не </a:t>
            </a:r>
            <a:r>
              <a:rPr lang="ru-RU" sz="2000" dirty="0" smtClean="0">
                <a:ea typeface="+mj-ea"/>
                <a:cs typeface="+mj-cs"/>
                <a:sym typeface="Calibri"/>
              </a:rPr>
              <a:t>наблюдается.</a:t>
            </a:r>
          </a:p>
          <a:p>
            <a:pPr defTabSz="914400" hangingPunct="0"/>
            <a:r>
              <a:rPr lang="ru-RU" sz="2000" dirty="0" smtClean="0">
                <a:ea typeface="+mj-ea"/>
                <a:cs typeface="+mj-cs"/>
                <a:sym typeface="Calibri"/>
              </a:rPr>
              <a:t>Морфология </a:t>
            </a:r>
            <a:r>
              <a:rPr lang="ru-RU" sz="2000" dirty="0">
                <a:ea typeface="+mj-ea"/>
                <a:cs typeface="+mj-cs"/>
                <a:sym typeface="Calibri"/>
              </a:rPr>
              <a:t>минерализованных жил имеет форму рудных столбов</a:t>
            </a:r>
            <a:r>
              <a:rPr lang="ru-RU" sz="2000" dirty="0" smtClean="0">
                <a:ea typeface="+mj-ea"/>
                <a:cs typeface="+mj-cs"/>
                <a:sym typeface="Calibri"/>
              </a:rPr>
              <a:t>.</a:t>
            </a:r>
            <a:endParaRPr lang="ru-RU" sz="2000" dirty="0">
              <a:ea typeface="+mj-ea"/>
              <a:cs typeface="+mj-cs"/>
              <a:sym typeface="Calibri"/>
            </a:endParaRPr>
          </a:p>
        </p:txBody>
      </p:sp>
      <p:sp>
        <p:nvSpPr>
          <p:cNvPr id="7" name="Прямоугольник с двумя скругленными противолежащими углами 6"/>
          <p:cNvSpPr/>
          <p:nvPr/>
        </p:nvSpPr>
        <p:spPr>
          <a:xfrm flipH="1">
            <a:off x="303715" y="2708920"/>
            <a:ext cx="11233248" cy="1804747"/>
          </a:xfrm>
          <a:prstGeom prst="round2DiagRect">
            <a:avLst/>
          </a:prstGeom>
          <a:solidFill>
            <a:schemeClr val="bg1">
              <a:lumMod val="75000"/>
            </a:schemeClr>
          </a:solidFill>
          <a:ln w="12700" cap="flat">
            <a:noFill/>
            <a:prstDash val="solid"/>
            <a:miter lim="800000"/>
          </a:ln>
          <a:effectLst>
            <a:outerShdw blurRad="50800" dist="38100" dir="2700000" sx="102000" sy="102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hangingPunct="0"/>
            <a:r>
              <a:rPr lang="ru-RU" sz="2000" dirty="0" smtClean="0">
                <a:ea typeface="+mj-ea"/>
                <a:cs typeface="+mj-cs"/>
                <a:sym typeface="Calibri"/>
              </a:rPr>
              <a:t>2</a:t>
            </a:r>
            <a:r>
              <a:rPr lang="ru-RU" sz="2000" dirty="0">
                <a:ea typeface="+mj-ea"/>
                <a:cs typeface="+mj-cs"/>
                <a:sym typeface="Calibri"/>
              </a:rPr>
              <a:t>. На </a:t>
            </a:r>
            <a:r>
              <a:rPr lang="ru-RU" sz="2000" dirty="0" err="1">
                <a:ea typeface="+mj-ea"/>
                <a:cs typeface="+mj-cs"/>
                <a:sym typeface="Calibri"/>
              </a:rPr>
              <a:t>Полдневском</a:t>
            </a:r>
            <a:r>
              <a:rPr lang="ru-RU" sz="2000" dirty="0">
                <a:ea typeface="+mj-ea"/>
                <a:cs typeface="+mj-cs"/>
                <a:sym typeface="Calibri"/>
              </a:rPr>
              <a:t> месторождении широко </a:t>
            </a:r>
            <a:r>
              <a:rPr lang="ru-RU" sz="2000" dirty="0" smtClean="0">
                <a:ea typeface="+mj-ea"/>
                <a:cs typeface="+mj-cs"/>
                <a:sym typeface="Calibri"/>
              </a:rPr>
              <a:t>распространены   </a:t>
            </a:r>
            <a:r>
              <a:rPr lang="ru-RU" sz="2000" dirty="0" err="1" smtClean="0">
                <a:ea typeface="+mj-ea"/>
                <a:cs typeface="+mj-cs"/>
                <a:sym typeface="Calibri"/>
              </a:rPr>
              <a:t>разноориентированные</a:t>
            </a:r>
            <a:r>
              <a:rPr lang="ru-RU" sz="2000" dirty="0" smtClean="0">
                <a:ea typeface="+mj-ea"/>
                <a:cs typeface="+mj-cs"/>
                <a:sym typeface="Calibri"/>
              </a:rPr>
              <a:t> </a:t>
            </a:r>
            <a:r>
              <a:rPr lang="ru-RU" sz="2000" dirty="0">
                <a:ea typeface="+mj-ea"/>
                <a:cs typeface="+mj-cs"/>
                <a:sym typeface="Calibri"/>
              </a:rPr>
              <a:t>жилы </a:t>
            </a:r>
            <a:r>
              <a:rPr lang="ru-RU" sz="2000" dirty="0" err="1">
                <a:ea typeface="+mj-ea"/>
                <a:cs typeface="+mj-cs"/>
                <a:sym typeface="Calibri"/>
              </a:rPr>
              <a:t>антигорита</a:t>
            </a:r>
            <a:r>
              <a:rPr lang="ru-RU" sz="2000" dirty="0">
                <a:ea typeface="+mj-ea"/>
                <a:cs typeface="+mj-cs"/>
                <a:sym typeface="Calibri"/>
              </a:rPr>
              <a:t>, хризотила, </a:t>
            </a:r>
            <a:r>
              <a:rPr lang="ru-RU" sz="2000" dirty="0" err="1">
                <a:ea typeface="+mj-ea"/>
                <a:cs typeface="+mj-cs"/>
                <a:sym typeface="Calibri"/>
              </a:rPr>
              <a:t>лизардита</a:t>
            </a:r>
            <a:r>
              <a:rPr lang="ru-RU" sz="2000" dirty="0">
                <a:ea typeface="+mj-ea"/>
                <a:cs typeface="+mj-cs"/>
                <a:sym typeface="Calibri"/>
              </a:rPr>
              <a:t>, карбонатов, образовавшиеся в условиях декомпрессии. Демантоид встречается исключительно редко и часто сопровождается рудными желваками, сложенными купритом, самородной медью, </a:t>
            </a:r>
            <a:r>
              <a:rPr lang="ru-RU" sz="2000" dirty="0" err="1">
                <a:ea typeface="+mj-ea"/>
                <a:cs typeface="+mj-cs"/>
                <a:sym typeface="Calibri"/>
              </a:rPr>
              <a:t>хизлевудитом</a:t>
            </a:r>
            <a:r>
              <a:rPr lang="ru-RU" sz="2000" dirty="0">
                <a:ea typeface="+mj-ea"/>
                <a:cs typeface="+mj-cs"/>
                <a:sym typeface="Calibri"/>
              </a:rPr>
              <a:t>, </a:t>
            </a:r>
            <a:r>
              <a:rPr lang="ru-RU" sz="2000" dirty="0" err="1">
                <a:ea typeface="+mj-ea"/>
                <a:cs typeface="+mj-cs"/>
                <a:sym typeface="Calibri"/>
              </a:rPr>
              <a:t>миллеритом</a:t>
            </a:r>
            <a:r>
              <a:rPr lang="ru-RU" sz="2000" dirty="0">
                <a:ea typeface="+mj-ea"/>
                <a:cs typeface="+mj-cs"/>
                <a:sym typeface="Calibri"/>
              </a:rPr>
              <a:t>, </a:t>
            </a:r>
            <a:r>
              <a:rPr lang="ru-RU" sz="2000" dirty="0" err="1">
                <a:ea typeface="+mj-ea"/>
                <a:cs typeface="+mj-cs"/>
                <a:sym typeface="Calibri"/>
              </a:rPr>
              <a:t>пентландитом</a:t>
            </a:r>
            <a:r>
              <a:rPr lang="ru-RU" sz="2000" dirty="0">
                <a:ea typeface="+mj-ea"/>
                <a:cs typeface="+mj-cs"/>
                <a:sym typeface="Calibri"/>
              </a:rPr>
              <a:t> и другими минералами.</a:t>
            </a:r>
          </a:p>
        </p:txBody>
      </p:sp>
      <p:sp>
        <p:nvSpPr>
          <p:cNvPr id="8" name="Прямоугольник с двумя скругленными противолежащими углами 7"/>
          <p:cNvSpPr/>
          <p:nvPr/>
        </p:nvSpPr>
        <p:spPr>
          <a:xfrm flipH="1">
            <a:off x="303715" y="4683584"/>
            <a:ext cx="11233248" cy="783191"/>
          </a:xfrm>
          <a:prstGeom prst="round2DiagRect">
            <a:avLst/>
          </a:prstGeom>
          <a:solidFill>
            <a:schemeClr val="bg1">
              <a:lumMod val="75000"/>
            </a:schemeClr>
          </a:solidFill>
          <a:ln w="12700" cap="flat">
            <a:noFill/>
            <a:prstDash val="solid"/>
            <a:miter lim="800000"/>
          </a:ln>
          <a:effectLst>
            <a:outerShdw blurRad="50800" dist="38100" dir="2700000" sx="102000" sy="102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hangingPunct="0"/>
            <a:r>
              <a:rPr lang="ru-RU" sz="2000" dirty="0">
                <a:ea typeface="+mj-ea"/>
                <a:cs typeface="+mj-cs"/>
                <a:sym typeface="Calibri"/>
              </a:rPr>
              <a:t>3. Дано комплексное описание сфероидальных агрегатов демантоида </a:t>
            </a:r>
            <a:r>
              <a:rPr lang="ru-RU" sz="2000" dirty="0" err="1">
                <a:ea typeface="+mj-ea"/>
                <a:cs typeface="+mj-cs"/>
                <a:sym typeface="Calibri"/>
              </a:rPr>
              <a:t>Полдневского</a:t>
            </a:r>
            <a:r>
              <a:rPr lang="ru-RU" sz="2000" dirty="0">
                <a:ea typeface="+mj-ea"/>
                <a:cs typeface="+mj-cs"/>
                <a:sym typeface="Calibri"/>
              </a:rPr>
              <a:t> месторождения, образовавшихся в условиях декомпрессии. </a:t>
            </a:r>
          </a:p>
        </p:txBody>
      </p:sp>
      <p:sp>
        <p:nvSpPr>
          <p:cNvPr id="9" name="Прямоугольник с двумя скругленными противолежащими углами 8"/>
          <p:cNvSpPr/>
          <p:nvPr/>
        </p:nvSpPr>
        <p:spPr>
          <a:xfrm flipH="1">
            <a:off x="321970" y="5636692"/>
            <a:ext cx="11233248" cy="1123710"/>
          </a:xfrm>
          <a:prstGeom prst="round2DiagRect">
            <a:avLst/>
          </a:prstGeom>
          <a:solidFill>
            <a:schemeClr val="bg1">
              <a:lumMod val="75000"/>
            </a:schemeClr>
          </a:solidFill>
          <a:ln w="12700" cap="flat">
            <a:noFill/>
            <a:prstDash val="solid"/>
            <a:miter lim="800000"/>
          </a:ln>
          <a:effectLst>
            <a:outerShdw blurRad="50800" dist="38100" dir="2700000" sx="102000" sy="102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hangingPunct="0"/>
            <a:r>
              <a:rPr lang="ru-RU" sz="2000" dirty="0">
                <a:ea typeface="+mj-ea"/>
                <a:cs typeface="+mj-cs"/>
                <a:sym typeface="Calibri"/>
              </a:rPr>
              <a:t>4. Доказано, что включения типа «конский хвост» представлены полыми щелевидными каналами, устья которых могут быть заполнены минералами вмещающих пород (серпентином, карбонатами, магнетитом).</a:t>
            </a:r>
          </a:p>
        </p:txBody>
      </p:sp>
    </p:spTree>
    <p:extLst>
      <p:ext uri="{BB962C8B-B14F-4D97-AF65-F5344CB8AC3E}">
        <p14:creationId xmlns:p14="http://schemas.microsoft.com/office/powerpoint/2010/main" val="168279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5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303715" y="116632"/>
            <a:ext cx="11881320"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lvl="0"/>
            <a:r>
              <a:rPr lang="ru-RU" sz="4800" dirty="0">
                <a:solidFill>
                  <a:srgbClr val="F2F2F2"/>
                </a:solidFill>
                <a:latin typeface="Helvetica"/>
                <a:cs typeface="Calibri Light" panose="020F0302020204030204" pitchFamily="34" charset="0"/>
              </a:rPr>
              <a:t>Публикации и апробация </a:t>
            </a:r>
            <a:endParaRPr lang="ru-RU" sz="4800" dirty="0" smtClean="0">
              <a:solidFill>
                <a:srgbClr val="F2F2F2"/>
              </a:solidFill>
              <a:latin typeface="Helvetica"/>
              <a:cs typeface="Calibri Light" panose="020F0302020204030204" pitchFamily="34" charset="0"/>
            </a:endParaRPr>
          </a:p>
          <a:p>
            <a:pPr lvl="0"/>
            <a:r>
              <a:rPr lang="ru-RU" sz="4800" dirty="0" smtClean="0">
                <a:solidFill>
                  <a:srgbClr val="F2F2F2"/>
                </a:solidFill>
                <a:latin typeface="Helvetica"/>
                <a:cs typeface="Calibri Light" panose="020F0302020204030204" pitchFamily="34" charset="0"/>
              </a:rPr>
              <a:t>результатов </a:t>
            </a:r>
            <a:r>
              <a:rPr lang="ru-RU" sz="4800" dirty="0">
                <a:solidFill>
                  <a:srgbClr val="F2F2F2"/>
                </a:solidFill>
                <a:latin typeface="Helvetica"/>
                <a:cs typeface="Calibri Light" panose="020F0302020204030204" pitchFamily="34" charset="0"/>
              </a:rPr>
              <a:t>работы</a:t>
            </a:r>
          </a:p>
        </p:txBody>
      </p:sp>
      <p:sp>
        <p:nvSpPr>
          <p:cNvPr id="3" name="Прямоугольник 2"/>
          <p:cNvSpPr/>
          <p:nvPr/>
        </p:nvSpPr>
        <p:spPr>
          <a:xfrm>
            <a:off x="191344" y="2132856"/>
            <a:ext cx="5184576" cy="3539430"/>
          </a:xfrm>
          <a:prstGeom prst="rect">
            <a:avLst/>
          </a:prstGeom>
        </p:spPr>
        <p:txBody>
          <a:bodyPr wrap="square">
            <a:spAutoFit/>
          </a:bodyPr>
          <a:lstStyle/>
          <a:p>
            <a:r>
              <a:rPr lang="ru-RU" sz="3200" dirty="0"/>
              <a:t>По теме диссертации опубликовано 14 </a:t>
            </a:r>
            <a:r>
              <a:rPr lang="ru-RU" sz="3200" dirty="0" smtClean="0"/>
              <a:t>работ:</a:t>
            </a:r>
          </a:p>
          <a:p>
            <a:r>
              <a:rPr lang="ru-RU" sz="3200" dirty="0" smtClean="0"/>
              <a:t>1 </a:t>
            </a:r>
            <a:r>
              <a:rPr lang="ru-RU" sz="3200" dirty="0"/>
              <a:t>статья </a:t>
            </a:r>
            <a:r>
              <a:rPr lang="ru-RU" sz="3200" dirty="0" err="1"/>
              <a:t>WoS</a:t>
            </a:r>
            <a:r>
              <a:rPr lang="ru-RU" sz="3200" dirty="0"/>
              <a:t> (</a:t>
            </a:r>
            <a:r>
              <a:rPr lang="ru-RU" sz="3200" dirty="0" smtClean="0"/>
              <a:t>Q2)</a:t>
            </a:r>
          </a:p>
          <a:p>
            <a:r>
              <a:rPr lang="ru-RU" sz="3200" dirty="0" smtClean="0"/>
              <a:t>2 </a:t>
            </a:r>
            <a:r>
              <a:rPr lang="ru-RU" sz="3200" dirty="0"/>
              <a:t>статьи в журналах по списку </a:t>
            </a:r>
            <a:r>
              <a:rPr lang="ru-RU" sz="3200" dirty="0" smtClean="0"/>
              <a:t>ВАК</a:t>
            </a:r>
          </a:p>
          <a:p>
            <a:r>
              <a:rPr lang="ru-RU" sz="3200" dirty="0" smtClean="0"/>
              <a:t>11 </a:t>
            </a:r>
            <a:r>
              <a:rPr lang="ru-RU" sz="3200" dirty="0"/>
              <a:t>в материалах конференций и сборниках</a:t>
            </a:r>
          </a:p>
        </p:txBody>
      </p:sp>
      <p:sp>
        <p:nvSpPr>
          <p:cNvPr id="6" name="Прямоугольник 5"/>
          <p:cNvSpPr/>
          <p:nvPr/>
        </p:nvSpPr>
        <p:spPr>
          <a:xfrm>
            <a:off x="6240016" y="2132856"/>
            <a:ext cx="5735960" cy="4031873"/>
          </a:xfrm>
          <a:prstGeom prst="rect">
            <a:avLst/>
          </a:prstGeom>
        </p:spPr>
        <p:txBody>
          <a:bodyPr wrap="square">
            <a:spAutoFit/>
          </a:bodyPr>
          <a:lstStyle/>
          <a:p>
            <a:pPr algn="r"/>
            <a:r>
              <a:rPr lang="ru-RU" sz="3200" dirty="0">
                <a:ea typeface="Calibri" panose="020F0502020204030204" pitchFamily="34" charset="0"/>
                <a:cs typeface="Times New Roman" panose="02020603050405020304" pitchFamily="18" charset="0"/>
              </a:rPr>
              <a:t>Результаты исследований по теме диссертации докладывались на 9 научных </a:t>
            </a:r>
            <a:r>
              <a:rPr lang="ru-RU" sz="3200" dirty="0" smtClean="0">
                <a:ea typeface="Calibri" panose="020F0502020204030204" pitchFamily="34" charset="0"/>
                <a:cs typeface="Times New Roman" panose="02020603050405020304" pitchFamily="18" charset="0"/>
              </a:rPr>
              <a:t>конференциях. </a:t>
            </a:r>
          </a:p>
          <a:p>
            <a:pPr algn="r"/>
            <a:r>
              <a:rPr lang="ru-RU" sz="3200" dirty="0" smtClean="0">
                <a:ea typeface="Calibri" panose="020F0502020204030204" pitchFamily="34" charset="0"/>
                <a:cs typeface="Times New Roman" panose="02020603050405020304" pitchFamily="18" charset="0"/>
              </a:rPr>
              <a:t>1 </a:t>
            </a:r>
            <a:r>
              <a:rPr lang="ru-RU" sz="3200" dirty="0">
                <a:ea typeface="Calibri" panose="020F0502020204030204" pitchFamily="34" charset="0"/>
                <a:cs typeface="Times New Roman" panose="02020603050405020304" pitchFamily="18" charset="0"/>
              </a:rPr>
              <a:t>Международной научной </a:t>
            </a:r>
            <a:r>
              <a:rPr lang="ru-RU" sz="3200" dirty="0" smtClean="0">
                <a:ea typeface="Calibri" panose="020F0502020204030204" pitchFamily="34" charset="0"/>
                <a:cs typeface="Times New Roman" panose="02020603050405020304" pitchFamily="18" charset="0"/>
              </a:rPr>
              <a:t>конференции и на </a:t>
            </a:r>
          </a:p>
          <a:p>
            <a:pPr algn="r"/>
            <a:r>
              <a:rPr lang="ru-RU" sz="3200" dirty="0" smtClean="0">
                <a:ea typeface="Calibri" panose="020F0502020204030204" pitchFamily="34" charset="0"/>
                <a:cs typeface="Times New Roman" panose="02020603050405020304" pitchFamily="18" charset="0"/>
              </a:rPr>
              <a:t>8 </a:t>
            </a:r>
            <a:r>
              <a:rPr lang="ru-RU" sz="3200" dirty="0">
                <a:ea typeface="Calibri" panose="020F0502020204030204" pitchFamily="34" charset="0"/>
                <a:cs typeface="Times New Roman" panose="02020603050405020304" pitchFamily="18" charset="0"/>
              </a:rPr>
              <a:t>Всероссийских научных  конференциях</a:t>
            </a:r>
            <a:endParaRPr lang="ru-RU" sz="3200" dirty="0"/>
          </a:p>
        </p:txBody>
      </p:sp>
    </p:spTree>
    <p:extLst>
      <p:ext uri="{BB962C8B-B14F-4D97-AF65-F5344CB8AC3E}">
        <p14:creationId xmlns:p14="http://schemas.microsoft.com/office/powerpoint/2010/main" val="135757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5"/>
          <p:cNvSpPr/>
          <p:nvPr/>
        </p:nvSpPr>
        <p:spPr>
          <a:xfrm>
            <a:off x="-1" y="-9276"/>
            <a:ext cx="12192001" cy="1652703"/>
          </a:xfrm>
          <a:prstGeom prst="rect">
            <a:avLst/>
          </a:prstGeom>
          <a:solidFill>
            <a:srgbClr val="1E1E1E"/>
          </a:solidFill>
          <a:ln w="12700">
            <a:miter lim="400000"/>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Helvetica"/>
              <a:cs typeface="Helvetica"/>
            </a:endParaRPr>
          </a:p>
        </p:txBody>
      </p:sp>
      <p:sp>
        <p:nvSpPr>
          <p:cNvPr id="5" name="TextBox 5"/>
          <p:cNvSpPr txBox="1"/>
          <p:nvPr/>
        </p:nvSpPr>
        <p:spPr>
          <a:xfrm>
            <a:off x="303715" y="116632"/>
            <a:ext cx="11881320"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FF"/>
                </a:solidFill>
                <a:latin typeface="Montserrat Bold"/>
                <a:ea typeface="Montserrat Bold"/>
                <a:cs typeface="Montserrat Bold"/>
                <a:sym typeface="Montserrat Bol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a:ln>
                  <a:noFill/>
                </a:ln>
                <a:solidFill>
                  <a:srgbClr val="F2F2F2"/>
                </a:solidFill>
                <a:effectLst/>
                <a:uLnTx/>
                <a:uFillTx/>
                <a:latin typeface="Helvetica"/>
                <a:cs typeface="Calibri Light" panose="020F0302020204030204" pitchFamily="34" charset="0"/>
                <a:sym typeface="Montserrat Bold"/>
              </a:rPr>
              <a:t>Публикации и апробация </a:t>
            </a:r>
            <a:endPar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srgbClr val="F2F2F2"/>
                </a:solidFill>
                <a:effectLst/>
                <a:uLnTx/>
                <a:uFillTx/>
                <a:latin typeface="Helvetica"/>
                <a:cs typeface="Calibri Light" panose="020F0302020204030204" pitchFamily="34" charset="0"/>
                <a:sym typeface="Montserrat Bold"/>
              </a:rPr>
              <a:t>результатов </a:t>
            </a:r>
            <a:r>
              <a:rPr kumimoji="0" lang="ru-RU" sz="4800" b="0" i="0" u="none" strike="noStrike" kern="1200" cap="none" spc="0" normalizeH="0" baseline="0" noProof="0" dirty="0">
                <a:ln>
                  <a:noFill/>
                </a:ln>
                <a:solidFill>
                  <a:srgbClr val="F2F2F2"/>
                </a:solidFill>
                <a:effectLst/>
                <a:uLnTx/>
                <a:uFillTx/>
                <a:latin typeface="Helvetica"/>
                <a:cs typeface="Calibri Light" panose="020F0302020204030204" pitchFamily="34" charset="0"/>
                <a:sym typeface="Montserrat Bold"/>
              </a:rPr>
              <a:t>работы</a:t>
            </a:r>
          </a:p>
        </p:txBody>
      </p:sp>
      <p:sp>
        <p:nvSpPr>
          <p:cNvPr id="2" name="Прямоугольник 1"/>
          <p:cNvSpPr/>
          <p:nvPr/>
        </p:nvSpPr>
        <p:spPr>
          <a:xfrm>
            <a:off x="10683" y="2204864"/>
            <a:ext cx="12181317" cy="4478149"/>
          </a:xfrm>
          <a:prstGeom prst="rect">
            <a:avLst/>
          </a:prstGeom>
        </p:spPr>
        <p:txBody>
          <a:bodyPr wrap="square">
            <a:spAutoFit/>
          </a:bodyPr>
          <a:lstStyle/>
          <a:p>
            <a:pPr marL="285750" indent="-285750">
              <a:buFont typeface="Arial" panose="020B0604020202020204" pitchFamily="34" charset="0"/>
              <a:buChar char="•"/>
            </a:pPr>
            <a:r>
              <a:rPr lang="ru-RU" sz="1900" dirty="0"/>
              <a:t>XV Международная научно-практическая конференция "Новые идеи в науках о Земле".  Москва, 2021. </a:t>
            </a:r>
            <a:endParaRPr lang="ru-RU" sz="1900" dirty="0" smtClean="0"/>
          </a:p>
          <a:p>
            <a:pPr marL="285750" indent="-285750">
              <a:buFont typeface="Arial" panose="020B0604020202020204" pitchFamily="34" charset="0"/>
              <a:buChar char="•"/>
            </a:pPr>
            <a:r>
              <a:rPr lang="ru-RU" sz="1900" dirty="0" smtClean="0"/>
              <a:t>XXIV </a:t>
            </a:r>
            <a:r>
              <a:rPr lang="ru-RU" sz="1900" dirty="0"/>
              <a:t>Всероссийская научная молодежная конференция «УРАЛЬСКАЯ МИНЕРАЛОГИЧЕСКАЯ ШКОЛА-2018», 15—17 октября 2018; </a:t>
            </a:r>
            <a:endParaRPr lang="ru-RU" sz="1900" dirty="0" smtClean="0"/>
          </a:p>
          <a:p>
            <a:pPr marL="285750" indent="-285750">
              <a:buFont typeface="Arial" panose="020B0604020202020204" pitchFamily="34" charset="0"/>
              <a:buChar char="•"/>
            </a:pPr>
            <a:r>
              <a:rPr lang="ru-RU" sz="1900" dirty="0" smtClean="0"/>
              <a:t>XXV </a:t>
            </a:r>
            <a:r>
              <a:rPr lang="ru-RU" sz="1900" dirty="0"/>
              <a:t>Всероссийская научная молодежная конференция с международным участием «УРАЛЬСКАЯ МИНЕРАЛОГИЧЕСКАЯ ШКОЛА-2019», 19 – 22 сентября 2019; </a:t>
            </a:r>
            <a:endParaRPr lang="ru-RU" sz="1900" dirty="0" smtClean="0"/>
          </a:p>
          <a:p>
            <a:pPr marL="285750" indent="-285750">
              <a:buFont typeface="Arial" panose="020B0604020202020204" pitchFamily="34" charset="0"/>
              <a:buChar char="•"/>
            </a:pPr>
            <a:r>
              <a:rPr lang="ru-RU" sz="1900" dirty="0" smtClean="0"/>
              <a:t>XXVI </a:t>
            </a:r>
            <a:r>
              <a:rPr lang="ru-RU" sz="1900" dirty="0"/>
              <a:t>Всероссийская научная молодежная конференция с международным участием «УРАЛЬСКАЯ МИНЕРАЛОГИЧЕСКАЯ ШКОЛА-2020 ПОД ЗНАКОМ ЗОЛОТА И ПЛАТИНЫ», 22 – 23 сентября 2020; </a:t>
            </a:r>
            <a:endParaRPr lang="ru-RU" sz="1900" dirty="0" smtClean="0"/>
          </a:p>
          <a:p>
            <a:pPr marL="285750" indent="-285750">
              <a:buFont typeface="Arial" panose="020B0604020202020204" pitchFamily="34" charset="0"/>
              <a:buChar char="•"/>
            </a:pPr>
            <a:r>
              <a:rPr lang="en-US" sz="1900" dirty="0" smtClean="0"/>
              <a:t>XX</a:t>
            </a:r>
            <a:r>
              <a:rPr lang="ru-RU" sz="1900" dirty="0" smtClean="0"/>
              <a:t> научная </a:t>
            </a:r>
            <a:r>
              <a:rPr lang="ru-RU" sz="1900" dirty="0"/>
              <a:t>конференция  «Чтения памяти П.Н. </a:t>
            </a:r>
            <a:r>
              <a:rPr lang="ru-RU" sz="1900" dirty="0" err="1"/>
              <a:t>Чирвинского</a:t>
            </a:r>
            <a:r>
              <a:rPr lang="ru-RU" sz="1900" dirty="0"/>
              <a:t>», г. Пермь, 5-6 февраля 2019;  </a:t>
            </a:r>
            <a:endParaRPr lang="en-US" sz="1900" dirty="0" smtClean="0"/>
          </a:p>
          <a:p>
            <a:pPr marL="285750" indent="-285750">
              <a:buFont typeface="Arial" panose="020B0604020202020204" pitchFamily="34" charset="0"/>
              <a:buChar char="•"/>
            </a:pPr>
            <a:r>
              <a:rPr lang="en-US" sz="1900" dirty="0" smtClean="0"/>
              <a:t>XXII</a:t>
            </a:r>
            <a:r>
              <a:rPr lang="ru-RU" sz="1900" dirty="0" smtClean="0"/>
              <a:t> </a:t>
            </a:r>
            <a:r>
              <a:rPr lang="ru-RU" sz="1900" dirty="0"/>
              <a:t>научная конференция «Чтения памяти П.Н. </a:t>
            </a:r>
            <a:r>
              <a:rPr lang="ru-RU" sz="1900" dirty="0" err="1"/>
              <a:t>Чирвинского</a:t>
            </a:r>
            <a:r>
              <a:rPr lang="ru-RU" sz="1900" dirty="0"/>
              <a:t>», г. Пермь, 4-5 февраля 2020; </a:t>
            </a:r>
            <a:endParaRPr lang="en-US" sz="1900" dirty="0" smtClean="0"/>
          </a:p>
          <a:p>
            <a:pPr marL="285750" indent="-285750">
              <a:buFont typeface="Arial" panose="020B0604020202020204" pitchFamily="34" charset="0"/>
              <a:buChar char="•"/>
            </a:pPr>
            <a:r>
              <a:rPr lang="ru-RU" sz="1900" dirty="0" smtClean="0"/>
              <a:t>XI </a:t>
            </a:r>
            <a:r>
              <a:rPr lang="ru-RU" sz="1900" dirty="0"/>
              <a:t>Всероссийская молодежная Науч. </a:t>
            </a:r>
            <a:r>
              <a:rPr lang="ru-RU" sz="1900" dirty="0" err="1"/>
              <a:t>конф</a:t>
            </a:r>
            <a:r>
              <a:rPr lang="ru-RU" sz="1900" dirty="0"/>
              <a:t>. «Минералы: строение, свойства, методы исследования». Екатеринбург: ИГГ </a:t>
            </a:r>
            <a:r>
              <a:rPr lang="ru-RU" sz="1900" dirty="0" err="1"/>
              <a:t>УрО</a:t>
            </a:r>
            <a:r>
              <a:rPr lang="ru-RU" sz="1900" dirty="0"/>
              <a:t> РАН, </a:t>
            </a:r>
            <a:r>
              <a:rPr lang="ru-RU" sz="1900" dirty="0" smtClean="0"/>
              <a:t>2020;</a:t>
            </a:r>
            <a:endParaRPr lang="en-US" sz="1900" dirty="0" smtClean="0"/>
          </a:p>
          <a:p>
            <a:pPr marL="285750" indent="-285750">
              <a:buFont typeface="Arial" panose="020B0604020202020204" pitchFamily="34" charset="0"/>
              <a:buChar char="•"/>
            </a:pPr>
            <a:r>
              <a:rPr lang="ru-RU" sz="1900" dirty="0" smtClean="0"/>
              <a:t>Всероссийское </a:t>
            </a:r>
            <a:r>
              <a:rPr lang="ru-RU" sz="1900" dirty="0"/>
              <a:t>совещание, посвященного памяти профессора С. И. </a:t>
            </a:r>
            <a:r>
              <a:rPr lang="ru-RU" sz="1900" dirty="0" err="1"/>
              <a:t>Шермана</a:t>
            </a:r>
            <a:r>
              <a:rPr lang="ru-RU" sz="1900" dirty="0"/>
              <a:t>. г. Иркутск 01.04.2021) </a:t>
            </a:r>
            <a:endParaRPr lang="en-US" sz="1900" dirty="0" smtClean="0"/>
          </a:p>
          <a:p>
            <a:pPr marL="285750" indent="-285750">
              <a:buFont typeface="Arial" panose="020B0604020202020204" pitchFamily="34" charset="0"/>
              <a:buChar char="•"/>
            </a:pPr>
            <a:r>
              <a:rPr lang="ru-RU" sz="1900" dirty="0"/>
              <a:t>XXVII молодежная научная школа им. проф. В.В. Зайкова «Металлогения древних и современных океанов – 2021. Сингенез, эпигенез, </a:t>
            </a:r>
            <a:r>
              <a:rPr lang="ru-RU" sz="1900" dirty="0" err="1"/>
              <a:t>гипергенез</a:t>
            </a:r>
            <a:r>
              <a:rPr lang="ru-RU" sz="1900" dirty="0"/>
              <a:t>» состоится 26–30 апреля 2021; </a:t>
            </a:r>
            <a:endParaRPr lang="en-US" sz="1900" dirty="0"/>
          </a:p>
          <a:p>
            <a:pPr marL="285750" indent="-285750">
              <a:buFont typeface="Arial" panose="020B0604020202020204" pitchFamily="34" charset="0"/>
              <a:buChar char="•"/>
            </a:pPr>
            <a:endParaRPr lang="ru-RU" sz="1900" dirty="0"/>
          </a:p>
        </p:txBody>
      </p:sp>
    </p:spTree>
    <p:extLst>
      <p:ext uri="{BB962C8B-B14F-4D97-AF65-F5344CB8AC3E}">
        <p14:creationId xmlns:p14="http://schemas.microsoft.com/office/powerpoint/2010/main" val="41190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5"/>
          <p:cNvSpPr/>
          <p:nvPr/>
        </p:nvSpPr>
        <p:spPr>
          <a:xfrm>
            <a:off x="4315325" y="0"/>
            <a:ext cx="7876675" cy="6858000"/>
          </a:xfrm>
          <a:prstGeom prst="rect">
            <a:avLst/>
          </a:prstGeom>
          <a:solidFill>
            <a:srgbClr val="1E1E1E"/>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C2C2C"/>
              </a:solidFill>
              <a:effectLst/>
              <a:uLnTx/>
              <a:uFillTx/>
              <a:latin typeface="Calibri"/>
              <a:cs typeface="Calibri"/>
              <a:sym typeface="Calibri"/>
            </a:endParaRPr>
          </a:p>
        </p:txBody>
      </p:sp>
      <p:sp>
        <p:nvSpPr>
          <p:cNvPr id="21" name="Прямоугольник 20"/>
          <p:cNvSpPr/>
          <p:nvPr/>
        </p:nvSpPr>
        <p:spPr>
          <a:xfrm>
            <a:off x="40397" y="59140"/>
            <a:ext cx="4315325" cy="1569660"/>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Защищаемые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положения</a:t>
            </a:r>
          </a:p>
        </p:txBody>
      </p:sp>
      <p:sp>
        <p:nvSpPr>
          <p:cNvPr id="22" name="Скругленный прямоугольник 21"/>
          <p:cNvSpPr/>
          <p:nvPr/>
        </p:nvSpPr>
        <p:spPr>
          <a:xfrm>
            <a:off x="4871322" y="479850"/>
            <a:ext cx="6805078" cy="2052000"/>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25" name="Скругленный прямоугольник 24"/>
          <p:cNvSpPr/>
          <p:nvPr/>
        </p:nvSpPr>
        <p:spPr>
          <a:xfrm>
            <a:off x="4900329" y="3032479"/>
            <a:ext cx="6805078" cy="1728000"/>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26" name="Скругленный прямоугольник 25"/>
          <p:cNvSpPr/>
          <p:nvPr/>
        </p:nvSpPr>
        <p:spPr>
          <a:xfrm>
            <a:off x="4883560" y="5240077"/>
            <a:ext cx="6805078" cy="1296000"/>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27" name="Овал 26"/>
          <p:cNvSpPr>
            <a:spLocks noChangeAspect="1"/>
          </p:cNvSpPr>
          <p:nvPr/>
        </p:nvSpPr>
        <p:spPr>
          <a:xfrm>
            <a:off x="4442622" y="967714"/>
            <a:ext cx="1014521" cy="1014521"/>
          </a:xfrm>
          <a:prstGeom prst="ellipse">
            <a:avLst/>
          </a:prstGeom>
          <a:solidFill>
            <a:schemeClr val="bg1">
              <a:lumMod val="95000"/>
            </a:schemeClr>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latin typeface="Calibri"/>
              <a:ea typeface="+mj-ea"/>
              <a:cs typeface="Calibri"/>
              <a:sym typeface="Calibri"/>
            </a:endParaRPr>
          </a:p>
        </p:txBody>
      </p:sp>
      <p:sp>
        <p:nvSpPr>
          <p:cNvPr id="28" name="Овал 27"/>
          <p:cNvSpPr>
            <a:spLocks noChangeAspect="1"/>
          </p:cNvSpPr>
          <p:nvPr/>
        </p:nvSpPr>
        <p:spPr>
          <a:xfrm>
            <a:off x="4471628" y="3331334"/>
            <a:ext cx="1014521" cy="1014521"/>
          </a:xfrm>
          <a:prstGeom prst="ellipse">
            <a:avLst/>
          </a:prstGeom>
          <a:solidFill>
            <a:schemeClr val="bg1">
              <a:lumMod val="95000"/>
            </a:schemeClr>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29" name="Овал 28"/>
          <p:cNvSpPr>
            <a:spLocks noChangeAspect="1"/>
          </p:cNvSpPr>
          <p:nvPr/>
        </p:nvSpPr>
        <p:spPr>
          <a:xfrm>
            <a:off x="4454861" y="5388186"/>
            <a:ext cx="1014521" cy="1014521"/>
          </a:xfrm>
          <a:prstGeom prst="ellipse">
            <a:avLst/>
          </a:prstGeom>
          <a:solidFill>
            <a:schemeClr val="bg1">
              <a:lumMod val="95000"/>
            </a:schemeClr>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0" name="Прямоугольник 29"/>
          <p:cNvSpPr/>
          <p:nvPr/>
        </p:nvSpPr>
        <p:spPr>
          <a:xfrm>
            <a:off x="4604342" y="1102037"/>
            <a:ext cx="852801"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1.</a:t>
            </a:r>
          </a:p>
        </p:txBody>
      </p:sp>
      <p:sp>
        <p:nvSpPr>
          <p:cNvPr id="31" name="Прямоугольник 30"/>
          <p:cNvSpPr/>
          <p:nvPr/>
        </p:nvSpPr>
        <p:spPr>
          <a:xfrm>
            <a:off x="4633348" y="3428789"/>
            <a:ext cx="852801"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1E1E1E"/>
                </a:solidFill>
                <a:effectLst/>
                <a:uLnTx/>
                <a:uFillTx/>
                <a:latin typeface="Helvetica"/>
                <a:cs typeface="Calibri"/>
                <a:sym typeface="Calibri"/>
              </a:rPr>
              <a:t>2</a:t>
            </a: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a:t>
            </a:r>
          </a:p>
        </p:txBody>
      </p:sp>
      <p:sp>
        <p:nvSpPr>
          <p:cNvPr id="32" name="Прямоугольник 31"/>
          <p:cNvSpPr/>
          <p:nvPr/>
        </p:nvSpPr>
        <p:spPr>
          <a:xfrm>
            <a:off x="4616581" y="5497999"/>
            <a:ext cx="852801"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1E1E1E"/>
                </a:solidFill>
                <a:effectLst/>
                <a:uLnTx/>
                <a:uFillTx/>
                <a:latin typeface="Helvetica"/>
                <a:cs typeface="Calibri"/>
                <a:sym typeface="Calibri"/>
              </a:rPr>
              <a:t>3.</a:t>
            </a:r>
          </a:p>
        </p:txBody>
      </p:sp>
      <p:sp>
        <p:nvSpPr>
          <p:cNvPr id="33" name="Прямоугольник 32"/>
          <p:cNvSpPr/>
          <p:nvPr/>
        </p:nvSpPr>
        <p:spPr>
          <a:xfrm>
            <a:off x="5457141" y="515891"/>
            <a:ext cx="6063630" cy="2031325"/>
          </a:xfrm>
          <a:prstGeom prst="rect">
            <a:avLst/>
          </a:prstGeom>
        </p:spPr>
        <p:txBody>
          <a:bodyPr wrap="square">
            <a:spAutoFit/>
          </a:bodyPr>
          <a:lstStyle/>
          <a:p>
            <a:pPr lvl="0" algn="just" defTabSz="914400" hangingPunct="0"/>
            <a:r>
              <a:rPr lang="ru-RU" kern="0" dirty="0">
                <a:solidFill>
                  <a:srgbClr val="000000"/>
                </a:solidFill>
                <a:latin typeface="Calibri"/>
                <a:cs typeface="Calibri"/>
                <a:sym typeface="Calibri"/>
              </a:rPr>
              <a:t>Типоморфизм демантоида и сопутствующих минералов </a:t>
            </a:r>
            <a:r>
              <a:rPr lang="ru-RU" kern="0" dirty="0" err="1">
                <a:solidFill>
                  <a:srgbClr val="000000"/>
                </a:solidFill>
                <a:latin typeface="Calibri"/>
                <a:cs typeface="Calibri"/>
                <a:sym typeface="Calibri"/>
              </a:rPr>
              <a:t>Полдневского</a:t>
            </a:r>
            <a:r>
              <a:rPr lang="ru-RU" kern="0" dirty="0">
                <a:solidFill>
                  <a:srgbClr val="000000"/>
                </a:solidFill>
                <a:latin typeface="Calibri"/>
                <a:cs typeface="Calibri"/>
                <a:sym typeface="Calibri"/>
              </a:rPr>
              <a:t> месторождения выражается в распространении округлых (демантоид, кальцит, магнетит, рудные желваки), шестоватых и волокнистых форм (минералы серпентина, кальцит), в радиально-</a:t>
            </a:r>
            <a:r>
              <a:rPr lang="ru-RU" kern="0" dirty="0" err="1">
                <a:solidFill>
                  <a:srgbClr val="000000"/>
                </a:solidFill>
                <a:latin typeface="Calibri"/>
                <a:cs typeface="Calibri"/>
                <a:sym typeface="Calibri"/>
              </a:rPr>
              <a:t>секториальном</a:t>
            </a:r>
            <a:r>
              <a:rPr lang="ru-RU" kern="0" dirty="0">
                <a:solidFill>
                  <a:srgbClr val="000000"/>
                </a:solidFill>
                <a:latin typeface="Calibri"/>
                <a:cs typeface="Calibri"/>
                <a:sym typeface="Calibri"/>
              </a:rPr>
              <a:t> строении, в наличии включений «типа конский хвост», в полихромной окраске демантоида.</a:t>
            </a:r>
          </a:p>
        </p:txBody>
      </p:sp>
      <p:sp>
        <p:nvSpPr>
          <p:cNvPr id="34" name="Прямоугольник 33"/>
          <p:cNvSpPr/>
          <p:nvPr/>
        </p:nvSpPr>
        <p:spPr>
          <a:xfrm>
            <a:off x="5486149" y="3036527"/>
            <a:ext cx="6096000" cy="1754326"/>
          </a:xfrm>
          <a:prstGeom prst="rect">
            <a:avLst/>
          </a:prstGeom>
        </p:spPr>
        <p:txBody>
          <a:bodyPr>
            <a:spAutoFit/>
          </a:bodyPr>
          <a:lstStyle/>
          <a:p>
            <a:pPr lvl="0" algn="just" defTabSz="914400" hangingPunct="0"/>
            <a:r>
              <a:rPr lang="ru-RU" kern="0" dirty="0" err="1">
                <a:solidFill>
                  <a:srgbClr val="000000"/>
                </a:solidFill>
                <a:cs typeface="Calibri"/>
                <a:sym typeface="Calibri"/>
              </a:rPr>
              <a:t>Демантоидовая</a:t>
            </a:r>
            <a:r>
              <a:rPr lang="ru-RU" kern="0" dirty="0">
                <a:solidFill>
                  <a:srgbClr val="000000"/>
                </a:solidFill>
                <a:cs typeface="Calibri"/>
                <a:sym typeface="Calibri"/>
              </a:rPr>
              <a:t> минерализация на месторождении в пространстве и во времени часто сопровождается желваками рудных минералов (куприт, </a:t>
            </a:r>
            <a:r>
              <a:rPr lang="ru-RU" kern="0" dirty="0" err="1">
                <a:solidFill>
                  <a:srgbClr val="000000"/>
                </a:solidFill>
                <a:cs typeface="Calibri"/>
                <a:sym typeface="Calibri"/>
              </a:rPr>
              <a:t>хизлевудит</a:t>
            </a:r>
            <a:r>
              <a:rPr lang="ru-RU" kern="0" dirty="0">
                <a:solidFill>
                  <a:srgbClr val="000000"/>
                </a:solidFill>
                <a:cs typeface="Calibri"/>
                <a:sym typeface="Calibri"/>
              </a:rPr>
              <a:t>, самородная медь, серебро и др.), которые могут использоваться в качестве косвенного поискового признака.</a:t>
            </a:r>
          </a:p>
        </p:txBody>
      </p:sp>
      <p:sp>
        <p:nvSpPr>
          <p:cNvPr id="35" name="Прямоугольник 34"/>
          <p:cNvSpPr/>
          <p:nvPr/>
        </p:nvSpPr>
        <p:spPr>
          <a:xfrm>
            <a:off x="5469382" y="5426412"/>
            <a:ext cx="6096000" cy="923330"/>
          </a:xfrm>
          <a:prstGeom prst="rect">
            <a:avLst/>
          </a:prstGeom>
        </p:spPr>
        <p:txBody>
          <a:bodyPr>
            <a:spAutoFit/>
          </a:bodyPr>
          <a:lstStyle/>
          <a:p>
            <a:pPr algn="just"/>
            <a:r>
              <a:rPr lang="ru-RU" dirty="0"/>
              <a:t>Демантоид </a:t>
            </a:r>
            <a:r>
              <a:rPr lang="ru-RU" dirty="0" err="1"/>
              <a:t>Полдневского</a:t>
            </a:r>
            <a:r>
              <a:rPr lang="ru-RU" dirty="0"/>
              <a:t> месторождения образовался в условиях декомпрессии при позднепалеозойской уральской коллизии. </a:t>
            </a:r>
          </a:p>
        </p:txBody>
      </p:sp>
    </p:spTree>
    <p:extLst>
      <p:ext uri="{BB962C8B-B14F-4D97-AF65-F5344CB8AC3E}">
        <p14:creationId xmlns:p14="http://schemas.microsoft.com/office/powerpoint/2010/main" val="22147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4" presetClass="entr" presetSubtype="3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ox(out)">
                                      <p:cBhvr>
                                        <p:cTn id="11" dur="1000"/>
                                        <p:tgtEl>
                                          <p:spTgt spid="2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out)">
                                      <p:cBhvr>
                                        <p:cTn id="27" dur="1000"/>
                                        <p:tgtEl>
                                          <p:spTgt spid="25"/>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3000"/>
                            </p:stCondLst>
                            <p:childTnLst>
                              <p:par>
                                <p:cTn id="41" presetID="6" presetClass="entr" presetSubtype="32"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out)">
                                      <p:cBhvr>
                                        <p:cTn id="43" dur="1000"/>
                                        <p:tgtEl>
                                          <p:spTgt spid="26"/>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Уголки</Template>
  <TotalTime>24295</TotalTime>
  <Words>4017</Words>
  <Application>Microsoft Office PowerPoint</Application>
  <PresentationFormat>Произвольный</PresentationFormat>
  <Paragraphs>369</Paragraphs>
  <Slides>38</Slides>
  <Notes>29</Notes>
  <HiddenSlides>0</HiddenSlides>
  <MMClips>0</MMClips>
  <ScaleCrop>false</ScaleCrop>
  <HeadingPairs>
    <vt:vector size="4" baseType="variant">
      <vt:variant>
        <vt:lpstr>Тема</vt:lpstr>
      </vt:variant>
      <vt:variant>
        <vt:i4>6</vt:i4>
      </vt:variant>
      <vt:variant>
        <vt:lpstr>Заголовки слайдов</vt:lpstr>
      </vt:variant>
      <vt:variant>
        <vt:i4>38</vt:i4>
      </vt:variant>
    </vt:vector>
  </HeadingPairs>
  <TitlesOfParts>
    <vt:vector size="44" baseType="lpstr">
      <vt:lpstr>Office Theme</vt:lpstr>
      <vt:lpstr>1_Office Theme</vt:lpstr>
      <vt:lpstr>2_Office Theme</vt:lpstr>
      <vt:lpstr>3_Office Theme</vt:lpstr>
      <vt:lpstr>4_Office Theme</vt:lpstr>
      <vt:lpstr>5_Office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Meteorite</dc:creator>
  <cp:lastModifiedBy>Ogit</cp:lastModifiedBy>
  <cp:revision>289</cp:revision>
  <dcterms:created xsi:type="dcterms:W3CDTF">2018-10-05T06:12:50Z</dcterms:created>
  <dcterms:modified xsi:type="dcterms:W3CDTF">2022-04-27T08:21:03Z</dcterms:modified>
</cp:coreProperties>
</file>