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8" r:id="rId2"/>
    <p:sldId id="260" r:id="rId3"/>
    <p:sldId id="261" r:id="rId4"/>
    <p:sldId id="263" r:id="rId5"/>
    <p:sldId id="264" r:id="rId6"/>
    <p:sldId id="265" r:id="rId7"/>
    <p:sldId id="267" r:id="rId8"/>
    <p:sldId id="271" r:id="rId9"/>
    <p:sldId id="27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7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24.04.2018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971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24.04.2018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336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24.04.2018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634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24.04.2018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694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24.04.2018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997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24.04.2018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90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24.04.2018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269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24.04.2018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70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24.04.2018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56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24.04.2018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911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24.04.2018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161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24.04.2018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58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03389" y="3571875"/>
            <a:ext cx="8707437" cy="2852738"/>
          </a:xfrm>
        </p:spPr>
        <p:txBody>
          <a:bodyPr rtlCol="0">
            <a:normAutofit/>
          </a:bodyPr>
          <a:lstStyle/>
          <a:p>
            <a:pPr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dirty="0" smtClean="0"/>
              <a:t> 		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u="sng" dirty="0" smtClean="0"/>
              <a:t>Анна Фирстова</a:t>
            </a:r>
            <a:r>
              <a:rPr lang="en-US" sz="2800" b="1" u="sng" dirty="0" smtClean="0"/>
              <a:t>,</a:t>
            </a:r>
            <a:r>
              <a:rPr lang="en-US" sz="2800" b="1" dirty="0" smtClean="0"/>
              <a:t> </a:t>
            </a:r>
            <a:r>
              <a:rPr lang="ru-RU" sz="2800" b="1" dirty="0" smtClean="0"/>
              <a:t>Т.В. Степанова, Г.А. </a:t>
            </a:r>
            <a:r>
              <a:rPr lang="ru-RU" sz="2800" b="1" dirty="0" err="1" smtClean="0"/>
              <a:t>Черкашев</a:t>
            </a:r>
            <a:endParaRPr lang="en-US" sz="2800" dirty="0"/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en-US" sz="2800" dirty="0"/>
          </a:p>
          <a:p>
            <a:pPr algn="ctr">
              <a:defRPr/>
            </a:pPr>
            <a:r>
              <a:rPr lang="ru-RU" sz="1800" dirty="0" err="1" smtClean="0"/>
              <a:t>ВНИИОкеангеология</a:t>
            </a:r>
            <a:r>
              <a:rPr lang="ru-RU" sz="1800" dirty="0" smtClean="0"/>
              <a:t>, С.-Петербург</a:t>
            </a:r>
            <a:endParaRPr lang="en-US" sz="1800" dirty="0"/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dirty="0" smtClean="0"/>
              <a:t>СПбГУ, Институт Наук о Земле</a:t>
            </a:r>
            <a:endParaRPr lang="en-US" sz="1800" dirty="0"/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en-US" sz="2400" dirty="0">
              <a:solidFill>
                <a:srgbClr val="FFFF00"/>
              </a:solidFill>
            </a:endParaRPr>
          </a:p>
          <a:p>
            <a:pPr fontAlgn="auto">
              <a:buClr>
                <a:schemeClr val="accent6">
                  <a:lumMod val="75000"/>
                </a:schemeClr>
              </a:buClr>
              <a:defRPr/>
            </a:pPr>
            <a:endParaRPr lang="en-US" dirty="0" smtClean="0"/>
          </a:p>
          <a:p>
            <a:pPr fontAlgn="auto">
              <a:buClr>
                <a:schemeClr val="accent6">
                  <a:lumMod val="75000"/>
                </a:schemeClr>
              </a:buClr>
              <a:defRPr/>
            </a:pPr>
            <a:endParaRPr lang="en-US" dirty="0" smtClean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233864" y="6424614"/>
            <a:ext cx="4004445" cy="365125"/>
          </a:xfrm>
        </p:spPr>
        <p:txBody>
          <a:bodyPr/>
          <a:lstStyle/>
          <a:p>
            <a:pPr algn="ctr">
              <a:defRPr/>
            </a:pPr>
            <a:r>
              <a:rPr lang="ru-RU" dirty="0">
                <a:solidFill>
                  <a:prstClr val="black">
                    <a:lumMod val="50000"/>
                    <a:lumOff val="50000"/>
                  </a:prstClr>
                </a:solidFill>
              </a:rPr>
              <a:t>«Металлогения древних и современных </a:t>
            </a: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океанов–2018</a:t>
            </a:r>
          </a:p>
          <a:p>
            <a:pPr algn="ctr">
              <a:defRPr/>
            </a:pPr>
            <a:r>
              <a:rPr lang="ru-RU" dirty="0" err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Г.Миасс</a:t>
            </a:r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09720" y="476673"/>
            <a:ext cx="8458200" cy="2880319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  <a:defRPr/>
            </a:pPr>
            <a:r>
              <a:rPr lang="ru-RU" sz="4000" dirty="0" smtClean="0">
                <a:effectLst/>
              </a:rPr>
              <a:t>Минералог</a:t>
            </a:r>
            <a:r>
              <a:rPr lang="en-US" sz="4000" dirty="0" smtClean="0">
                <a:effectLst/>
              </a:rPr>
              <a:t>o-</a:t>
            </a:r>
            <a:r>
              <a:rPr lang="ru-RU" sz="4000" dirty="0" smtClean="0">
                <a:effectLst/>
              </a:rPr>
              <a:t>геохимические </a:t>
            </a:r>
            <a:r>
              <a:rPr lang="ru-RU" sz="4000" dirty="0">
                <a:effectLst/>
              </a:rPr>
              <a:t>особенности сульфидных руд гидротермального поля Ашадзе-1, Срединно-Атлантический </a:t>
            </a:r>
            <a:r>
              <a:rPr lang="ru-RU" sz="4000" dirty="0" smtClean="0">
                <a:effectLst/>
              </a:rPr>
              <a:t>хребет</a:t>
            </a:r>
            <a:r>
              <a:rPr lang="en-US" sz="4000" dirty="0" smtClean="0">
                <a:effectLst/>
              </a:rPr>
              <a:t/>
            </a:r>
            <a:br>
              <a:rPr lang="en-US" sz="4000" dirty="0" smtClean="0">
                <a:effectLst/>
              </a:rPr>
            </a:br>
            <a:r>
              <a:rPr lang="en-US" sz="4000" dirty="0" smtClean="0">
                <a:effectLst/>
              </a:rPr>
              <a:t>(</a:t>
            </a:r>
            <a:r>
              <a:rPr lang="ru-RU" sz="4000" dirty="0" smtClean="0">
                <a:effectLst/>
              </a:rPr>
              <a:t>САХ)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97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8" descr="H:\постер в корею\новые рисунки для статьи\Figure 1 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891" y="551044"/>
            <a:ext cx="6441959" cy="614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19" descr="H:\постер в корею\новые рисунки для статьи\Рисунок 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211" y="773347"/>
            <a:ext cx="2270430" cy="1702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1"/>
          <p:cNvSpPr txBox="1">
            <a:spLocks noChangeArrowheads="1"/>
          </p:cNvSpPr>
          <p:nvPr/>
        </p:nvSpPr>
        <p:spPr bwMode="auto">
          <a:xfrm>
            <a:off x="2055042" y="0"/>
            <a:ext cx="7920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/>
              <a:t>Район исследований </a:t>
            </a:r>
            <a:endParaRPr lang="ru-RU" altLang="ru-RU" sz="2400" b="1" dirty="0"/>
          </a:p>
        </p:txBody>
      </p:sp>
      <p:pic>
        <p:nvPicPr>
          <p:cNvPr id="6" name="Bild 6" descr="worldmap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" t="7069" r="3149" b="3902"/>
          <a:stretch>
            <a:fillRect/>
          </a:stretch>
        </p:blipFill>
        <p:spPr bwMode="auto">
          <a:xfrm>
            <a:off x="180304" y="596065"/>
            <a:ext cx="5164404" cy="302928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TextBox 6"/>
          <p:cNvSpPr txBox="1"/>
          <p:nvPr/>
        </p:nvSpPr>
        <p:spPr>
          <a:xfrm>
            <a:off x="2421229" y="3103808"/>
            <a:ext cx="27303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(</a:t>
            </a:r>
            <a:r>
              <a:rPr lang="ru-RU" dirty="0" err="1"/>
              <a:t>Beaulieu</a:t>
            </a:r>
            <a:r>
              <a:rPr lang="ru-RU" dirty="0"/>
              <a:t> </a:t>
            </a:r>
            <a:r>
              <a:rPr lang="ru-RU" dirty="0" err="1"/>
              <a:t>et</a:t>
            </a:r>
            <a:r>
              <a:rPr lang="ru-RU" dirty="0"/>
              <a:t> </a:t>
            </a:r>
            <a:r>
              <a:rPr lang="ru-RU" dirty="0" err="1"/>
              <a:t>al</a:t>
            </a:r>
            <a:r>
              <a:rPr lang="ru-RU" dirty="0"/>
              <a:t>., 2015)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55042" y="1457216"/>
            <a:ext cx="185882" cy="334850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240924" y="1671772"/>
            <a:ext cx="3477320" cy="1616702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36" y="3520271"/>
            <a:ext cx="3825026" cy="3233403"/>
          </a:xfrm>
          <a:prstGeom prst="rect">
            <a:avLst/>
          </a:prstGeom>
        </p:spPr>
      </p:pic>
      <p:cxnSp>
        <p:nvCxnSpPr>
          <p:cNvPr id="14" name="Прямая со стрелкой 13"/>
          <p:cNvCxnSpPr/>
          <p:nvPr/>
        </p:nvCxnSpPr>
        <p:spPr>
          <a:xfrm flipV="1">
            <a:off x="4183487" y="3992451"/>
            <a:ext cx="5552941" cy="1258935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43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51038" y="115889"/>
            <a:ext cx="7931150" cy="706437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3200" dirty="0" smtClean="0">
                <a:solidFill>
                  <a:srgbClr val="000000"/>
                </a:solidFill>
              </a:rPr>
              <a:t>Материалы и методы </a:t>
            </a:r>
            <a:br>
              <a:rPr lang="ru-RU" altLang="ru-RU" sz="3200" dirty="0" smtClean="0">
                <a:solidFill>
                  <a:srgbClr val="000000"/>
                </a:solidFill>
              </a:rPr>
            </a:br>
            <a:endParaRPr lang="ru-RU" altLang="ru-RU" sz="3200" dirty="0">
              <a:solidFill>
                <a:srgbClr val="000000"/>
              </a:solidFill>
            </a:endParaRPr>
          </a:p>
        </p:txBody>
      </p:sp>
      <p:sp>
        <p:nvSpPr>
          <p:cNvPr id="11267" name="Rectangle 12"/>
          <p:cNvSpPr>
            <a:spLocks noChangeArrowheads="1"/>
          </p:cNvSpPr>
          <p:nvPr/>
        </p:nvSpPr>
        <p:spPr bwMode="auto">
          <a:xfrm>
            <a:off x="391886" y="966651"/>
            <a:ext cx="11408228" cy="450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Материалы: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sz="1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800" i="1" dirty="0" smtClean="0"/>
              <a:t>Исследование </a:t>
            </a:r>
            <a:r>
              <a:rPr lang="ru-RU" sz="1800" i="1" dirty="0"/>
              <a:t>было проведено по 55 образцам сульфидных </a:t>
            </a:r>
            <a:r>
              <a:rPr lang="ru-RU" sz="1800" i="1" dirty="0" smtClean="0"/>
              <a:t>труб, отобранные на </a:t>
            </a:r>
            <a:r>
              <a:rPr lang="ru-RU" sz="1800" i="1" dirty="0"/>
              <a:t>12 станциях </a:t>
            </a:r>
            <a:r>
              <a:rPr lang="ru-RU" sz="1800" i="1" dirty="0" err="1"/>
              <a:t>пробоотбора</a:t>
            </a:r>
            <a:r>
              <a:rPr lang="ru-RU" sz="1800" i="1" dirty="0"/>
              <a:t> в ходе 24-го рейса НИС «Профессор </a:t>
            </a:r>
            <a:r>
              <a:rPr lang="ru-RU" sz="1800" i="1" dirty="0" err="1"/>
              <a:t>Логачёв</a:t>
            </a:r>
            <a:r>
              <a:rPr lang="ru-RU" sz="1800" i="1" dirty="0"/>
              <a:t>» </a:t>
            </a:r>
            <a:r>
              <a:rPr lang="ru-RU" sz="1800" i="1" dirty="0" smtClean="0"/>
              <a:t>(ПМГРЭ, 2005 </a:t>
            </a:r>
            <a:r>
              <a:rPr lang="ru-RU" sz="1800" i="1" dirty="0"/>
              <a:t>г</a:t>
            </a:r>
            <a:r>
              <a:rPr lang="ru-RU" sz="1800" i="1" dirty="0" smtClean="0"/>
              <a:t>.)</a:t>
            </a:r>
          </a:p>
          <a:p>
            <a:pPr algn="ctr">
              <a:spcBef>
                <a:spcPct val="0"/>
              </a:spcBef>
              <a:buNone/>
            </a:pPr>
            <a:endParaRPr lang="ru-RU" sz="1800" dirty="0"/>
          </a:p>
          <a:p>
            <a:pPr>
              <a:spcBef>
                <a:spcPct val="0"/>
              </a:spcBef>
              <a:buNone/>
            </a:pPr>
            <a:r>
              <a:rPr lang="ru-RU" sz="1800" dirty="0" smtClean="0"/>
              <a:t>Методы: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ru-RU" sz="1800" dirty="0"/>
              <a:t>M</a:t>
            </a:r>
            <a:r>
              <a:rPr lang="ru-RU" altLang="ru-RU" sz="1800" dirty="0" err="1"/>
              <a:t>акроскопическое</a:t>
            </a:r>
            <a:r>
              <a:rPr lang="ru-RU" altLang="ru-RU" sz="1800" dirty="0"/>
              <a:t> изучение образцов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Оптическая </a:t>
            </a:r>
            <a:r>
              <a:rPr lang="ru-RU" altLang="ru-RU" sz="18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микросокопия</a:t>
            </a:r>
            <a:r>
              <a:rPr lang="ru-RU" altLang="ru-RU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ru-RU" altLang="ru-RU" sz="18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ru-RU" altLang="ru-RU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(</a:t>
            </a:r>
            <a:r>
              <a:rPr lang="ru-RU" altLang="ru-RU" sz="18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ВНИИОкеангеология</a:t>
            </a:r>
            <a:r>
              <a:rPr lang="ru-RU" altLang="ru-RU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)</a:t>
            </a:r>
          </a:p>
          <a:p>
            <a:pPr marL="342900" indent="-342900">
              <a:spcBef>
                <a:spcPct val="0"/>
              </a:spcBef>
            </a:pPr>
            <a:r>
              <a:rPr lang="ru-RU" altLang="ru-RU" sz="18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Микрозондовые</a:t>
            </a:r>
            <a:r>
              <a:rPr lang="ru-RU" altLang="ru-RU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 исследования (СПбГУ, ресурсный центр «</a:t>
            </a:r>
            <a:r>
              <a:rPr lang="ru-RU" altLang="ru-RU" sz="18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Геомодель</a:t>
            </a:r>
            <a:r>
              <a:rPr lang="ru-RU" altLang="ru-RU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»)</a:t>
            </a:r>
          </a:p>
          <a:p>
            <a:pPr marL="342900" indent="-342900">
              <a:spcBef>
                <a:spcPct val="0"/>
              </a:spcBef>
            </a:pPr>
            <a:r>
              <a:rPr lang="ru-RU" altLang="ru-RU" sz="18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Ренгтенофазовый</a:t>
            </a:r>
            <a:r>
              <a:rPr lang="ru-RU" altLang="ru-RU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 анализ (</a:t>
            </a:r>
            <a:r>
              <a:rPr lang="en-US" altLang="ru-RU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IFREMER, France)</a:t>
            </a:r>
            <a:endParaRPr lang="ru-RU" altLang="ru-RU" sz="18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</a:pPr>
            <a:r>
              <a:rPr lang="ru-RU" altLang="ru-RU" sz="1800" dirty="0" smtClean="0">
                <a:cs typeface="Arial" panose="020B0604020202020204" pitchFamily="34" charset="0"/>
              </a:rPr>
              <a:t>Атомно-абсорбционный </a:t>
            </a:r>
            <a:r>
              <a:rPr lang="ru-RU" altLang="ru-RU" sz="1800" dirty="0">
                <a:cs typeface="Arial" panose="020B0604020202020204" pitchFamily="34" charset="0"/>
              </a:rPr>
              <a:t>анализ – </a:t>
            </a:r>
            <a:r>
              <a:rPr lang="ru-RU" altLang="ru-RU" sz="1800" dirty="0" err="1">
                <a:cs typeface="Arial" panose="020B0604020202020204" pitchFamily="34" charset="0"/>
              </a:rPr>
              <a:t>ВНИИОкеангеология</a:t>
            </a:r>
            <a:endParaRPr lang="ru-RU" altLang="ru-RU" sz="1800" dirty="0">
              <a:cs typeface="Arial" panose="020B0604020202020204" pitchFamily="34" charset="0"/>
            </a:endParaRPr>
          </a:p>
          <a:p>
            <a:pPr marL="285750" indent="-285750"/>
            <a:r>
              <a:rPr lang="ru-RU" altLang="ru-RU" sz="1800" dirty="0">
                <a:cs typeface="Arial" panose="020B0604020202020204" pitchFamily="34" charset="0"/>
              </a:rPr>
              <a:t> </a:t>
            </a:r>
            <a:r>
              <a:rPr lang="en-US" altLang="ru-RU" sz="1800" dirty="0" smtClean="0">
                <a:cs typeface="Arial" panose="020B0604020202020204" pitchFamily="34" charset="0"/>
              </a:rPr>
              <a:t>ICP-MS </a:t>
            </a:r>
            <a:r>
              <a:rPr lang="en-US" altLang="ru-RU" sz="1800" dirty="0">
                <a:cs typeface="Arial" panose="020B0604020202020204" pitchFamily="34" charset="0"/>
              </a:rPr>
              <a:t>(</a:t>
            </a:r>
            <a:r>
              <a:rPr lang="ru-RU" altLang="ru-RU" sz="1800" dirty="0">
                <a:cs typeface="Arial" panose="020B0604020202020204" pitchFamily="34" charset="0"/>
              </a:rPr>
              <a:t>ВИМС, ВСЕГЕИ</a:t>
            </a:r>
            <a:r>
              <a:rPr lang="ru-RU" altLang="ru-RU" sz="1800" dirty="0" smtClean="0">
                <a:cs typeface="Arial" panose="020B0604020202020204" pitchFamily="34" charset="0"/>
              </a:rPr>
              <a:t>)</a:t>
            </a:r>
          </a:p>
          <a:p>
            <a:pPr marL="285750" indent="-285750"/>
            <a:r>
              <a:rPr lang="ru-RU" altLang="ru-RU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Определение </a:t>
            </a:r>
            <a:r>
              <a:rPr lang="ru-RU" altLang="ru-RU" sz="1800" dirty="0">
                <a:solidFill>
                  <a:srgbClr val="000000"/>
                </a:solidFill>
                <a:cs typeface="Arial" panose="020B0604020202020204" pitchFamily="34" charset="0"/>
              </a:rPr>
              <a:t>изотопного состава </a:t>
            </a:r>
            <a:r>
              <a:rPr lang="ru-RU" altLang="ru-RU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серы (ВСЕГЕИ)</a:t>
            </a:r>
          </a:p>
          <a:p>
            <a:pPr marL="285750" indent="-285750"/>
            <a:r>
              <a:rPr lang="ru-RU" altLang="ru-RU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Определение </a:t>
            </a:r>
            <a:r>
              <a:rPr lang="ru-RU" altLang="ru-RU" sz="1800" dirty="0">
                <a:solidFill>
                  <a:srgbClr val="000000"/>
                </a:solidFill>
                <a:cs typeface="Arial" panose="020B0604020202020204" pitchFamily="34" charset="0"/>
              </a:rPr>
              <a:t>возрастных </a:t>
            </a:r>
            <a:r>
              <a:rPr lang="ru-RU" altLang="ru-RU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характеристик</a:t>
            </a:r>
            <a:r>
              <a:rPr lang="en-GB" altLang="ru-RU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 (</a:t>
            </a:r>
            <a:r>
              <a:rPr lang="ru-RU" altLang="ru-RU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СПбГУ)</a:t>
            </a:r>
            <a:endParaRPr lang="ru-RU" altLang="ru-RU" sz="1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04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48937" y="115887"/>
            <a:ext cx="10772503" cy="508000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2800" dirty="0" err="1"/>
              <a:t>Халькопиритовые</a:t>
            </a:r>
            <a:r>
              <a:rPr lang="ru-RU" altLang="ru-RU" sz="2800" dirty="0"/>
              <a:t> трубы</a:t>
            </a:r>
          </a:p>
        </p:txBody>
      </p:sp>
      <p:pic>
        <p:nvPicPr>
          <p:cNvPr id="12291" name="Picture 17" descr="H:\постер в корею\Figures\Figure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70" y="765174"/>
            <a:ext cx="4442925" cy="344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8" descr="H:\постер в корею\Figures\Figure 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470" y="4305388"/>
            <a:ext cx="4442925" cy="1683737"/>
          </a:xfrm>
          <a:prstGeom prst="rect">
            <a:avLst/>
          </a:prstGeom>
          <a:noFill/>
        </p:spPr>
      </p:pic>
      <p:sp>
        <p:nvSpPr>
          <p:cNvPr id="12293" name="TextBox 1"/>
          <p:cNvSpPr txBox="1">
            <a:spLocks noChangeArrowheads="1"/>
          </p:cNvSpPr>
          <p:nvPr/>
        </p:nvSpPr>
        <p:spPr bwMode="auto">
          <a:xfrm>
            <a:off x="474470" y="5813424"/>
            <a:ext cx="4773851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 i="1" dirty="0" err="1"/>
              <a:t>Кобальтпентландит</a:t>
            </a:r>
            <a:r>
              <a:rPr lang="ru-RU" altLang="ru-RU" sz="1200" b="1" i="1" dirty="0"/>
              <a:t> и </a:t>
            </a:r>
            <a:r>
              <a:rPr lang="ru-RU" altLang="ru-RU" sz="1200" b="1" i="1" dirty="0" err="1"/>
              <a:t>миллерит</a:t>
            </a:r>
            <a:r>
              <a:rPr lang="ru-RU" altLang="ru-RU" sz="1200" b="1" i="1" dirty="0"/>
              <a:t>; самородное золото; единичных зерна </a:t>
            </a:r>
            <a:r>
              <a:rPr lang="ru-RU" altLang="ru-RU" sz="1200" b="1" i="1" dirty="0" err="1"/>
              <a:t>теллуридов</a:t>
            </a:r>
            <a:r>
              <a:rPr lang="ru-RU" altLang="ru-RU" sz="1200" b="1" i="1" dirty="0"/>
              <a:t> никеля (</a:t>
            </a:r>
            <a:r>
              <a:rPr lang="ru-RU" altLang="ru-RU" sz="1200" b="1" i="1" dirty="0" err="1"/>
              <a:t>мелонит</a:t>
            </a:r>
            <a:r>
              <a:rPr lang="ru-RU" altLang="ru-RU" sz="1200" b="1" i="1" dirty="0"/>
              <a:t>) с изоморфной примесью висмута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205966"/>
              </p:ext>
            </p:extLst>
          </p:nvPr>
        </p:nvGraphicFramePr>
        <p:xfrm>
          <a:off x="5545823" y="1122679"/>
          <a:ext cx="2415222" cy="44745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4340"/>
                <a:gridCol w="1510882"/>
              </a:tblGrid>
              <a:tr h="2485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Fe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,%</a:t>
                      </a:r>
                    </a:p>
                  </a:txBody>
                  <a:tcPr marL="50314" marR="50314" marT="0" marB="0" anchor="b"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27.51</a:t>
                      </a:r>
                    </a:p>
                  </a:txBody>
                  <a:tcPr marL="50314" marR="50314" marT="0" marB="0" anchor="b">
                    <a:solidFill>
                      <a:srgbClr val="FFDE75"/>
                    </a:solidFill>
                  </a:tcPr>
                </a:tc>
              </a:tr>
              <a:tr h="2485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S</a:t>
                      </a:r>
                    </a:p>
                  </a:txBody>
                  <a:tcPr marL="50314" marR="50314" marT="0" marB="0" anchor="b"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29.52</a:t>
                      </a:r>
                    </a:p>
                  </a:txBody>
                  <a:tcPr marL="50314" marR="50314" marT="0" marB="0" anchor="b">
                    <a:solidFill>
                      <a:srgbClr val="FFDE75"/>
                    </a:solidFill>
                  </a:tcPr>
                </a:tc>
              </a:tr>
              <a:tr h="2485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FF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Cu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marL="50314" marR="50314" marT="0" marB="0" anchor="b"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31.00</a:t>
                      </a:r>
                    </a:p>
                  </a:txBody>
                  <a:tcPr marL="50314" marR="50314" marT="0" marB="0" anchor="b">
                    <a:solidFill>
                      <a:srgbClr val="FFDE75"/>
                    </a:solidFill>
                  </a:tcPr>
                </a:tc>
              </a:tr>
              <a:tr h="2485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Zn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marL="50314" marR="50314" marT="0" marB="0" anchor="b"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0.33</a:t>
                      </a:r>
                    </a:p>
                  </a:txBody>
                  <a:tcPr marL="50314" marR="50314" marT="0" marB="0" anchor="b">
                    <a:solidFill>
                      <a:srgbClr val="FFDE75"/>
                    </a:solidFill>
                  </a:tcPr>
                </a:tc>
              </a:tr>
              <a:tr h="2485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solidFill>
                            <a:srgbClr val="FF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Co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,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 ppm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marL="50314" marR="50314" marT="0" marB="0" anchor="b"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dirty="0">
                          <a:solidFill>
                            <a:srgbClr val="FF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3200</a:t>
                      </a:r>
                    </a:p>
                  </a:txBody>
                  <a:tcPr marL="50314" marR="50314" marT="0" marB="0" anchor="b">
                    <a:solidFill>
                      <a:srgbClr val="FFDE75"/>
                    </a:solidFill>
                  </a:tcPr>
                </a:tc>
              </a:tr>
              <a:tr h="2485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FF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Ni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marL="50314" marR="50314" marT="0" marB="0" anchor="b"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dirty="0">
                          <a:solidFill>
                            <a:srgbClr val="FF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1262</a:t>
                      </a:r>
                    </a:p>
                  </a:txBody>
                  <a:tcPr marL="50314" marR="50314" marT="0" marB="0" anchor="b">
                    <a:solidFill>
                      <a:srgbClr val="FFDE75"/>
                    </a:solidFill>
                  </a:tcPr>
                </a:tc>
              </a:tr>
              <a:tr h="2485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Bi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marL="50314" marR="50314" marT="0" marB="0" anchor="b"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2.1</a:t>
                      </a:r>
                    </a:p>
                  </a:txBody>
                  <a:tcPr marL="50314" marR="50314" marT="0" marB="0" anchor="b">
                    <a:solidFill>
                      <a:srgbClr val="FFDE75"/>
                    </a:solidFill>
                  </a:tcPr>
                </a:tc>
              </a:tr>
              <a:tr h="2485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FF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Se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marL="50314" marR="50314" marT="0" marB="0" anchor="b"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1237</a:t>
                      </a:r>
                    </a:p>
                  </a:txBody>
                  <a:tcPr marL="50314" marR="50314" marT="0" marB="0" anchor="b">
                    <a:solidFill>
                      <a:srgbClr val="FFDE75"/>
                    </a:solidFill>
                  </a:tcPr>
                </a:tc>
              </a:tr>
              <a:tr h="2485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Pb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marL="50314" marR="50314" marT="0" marB="0" anchor="b"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5.0</a:t>
                      </a:r>
                    </a:p>
                  </a:txBody>
                  <a:tcPr marL="50314" marR="50314" marT="0" marB="0" anchor="b">
                    <a:solidFill>
                      <a:srgbClr val="FFDE75"/>
                    </a:solidFill>
                  </a:tcPr>
                </a:tc>
              </a:tr>
              <a:tr h="2485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Ga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marL="50314" marR="50314" marT="0" marB="0" anchor="b"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4.9</a:t>
                      </a:r>
                    </a:p>
                  </a:txBody>
                  <a:tcPr marL="50314" marR="50314" marT="0" marB="0" anchor="b">
                    <a:solidFill>
                      <a:srgbClr val="FFDE75"/>
                    </a:solidFill>
                  </a:tcPr>
                </a:tc>
              </a:tr>
              <a:tr h="2485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Ge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marL="50314" marR="50314" marT="0" marB="0" anchor="b"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2.0</a:t>
                      </a:r>
                    </a:p>
                  </a:txBody>
                  <a:tcPr marL="50314" marR="50314" marT="0" marB="0" anchor="b">
                    <a:solidFill>
                      <a:srgbClr val="FFDE75"/>
                    </a:solidFill>
                  </a:tcPr>
                </a:tc>
              </a:tr>
              <a:tr h="2485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Sn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marL="50314" marR="50314" marT="0" marB="0" anchor="b"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32.6</a:t>
                      </a:r>
                    </a:p>
                  </a:txBody>
                  <a:tcPr marL="50314" marR="50314" marT="0" marB="0" anchor="b">
                    <a:solidFill>
                      <a:srgbClr val="FFDE75"/>
                    </a:solidFill>
                  </a:tcPr>
                </a:tc>
              </a:tr>
              <a:tr h="2485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Cd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marL="50314" marR="50314" marT="0" marB="0" anchor="b"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4.3</a:t>
                      </a:r>
                    </a:p>
                  </a:txBody>
                  <a:tcPr marL="50314" marR="50314" marT="0" marB="0" anchor="b">
                    <a:solidFill>
                      <a:srgbClr val="FFDE75"/>
                    </a:solidFill>
                  </a:tcPr>
                </a:tc>
              </a:tr>
              <a:tr h="2485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Sb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marL="50314" marR="50314" marT="0" marB="0" anchor="b"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25.0</a:t>
                      </a:r>
                    </a:p>
                  </a:txBody>
                  <a:tcPr marL="50314" marR="50314" marT="0" marB="0" anchor="b">
                    <a:solidFill>
                      <a:srgbClr val="FFDE75"/>
                    </a:solidFill>
                  </a:tcPr>
                </a:tc>
              </a:tr>
              <a:tr h="2485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As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marL="50314" marR="50314" marT="0" marB="0" anchor="b"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57.1</a:t>
                      </a:r>
                    </a:p>
                  </a:txBody>
                  <a:tcPr marL="50314" marR="50314" marT="0" marB="0" anchor="b">
                    <a:solidFill>
                      <a:srgbClr val="FFDE75"/>
                    </a:solidFill>
                  </a:tcPr>
                </a:tc>
              </a:tr>
              <a:tr h="2485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Mn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marL="50314" marR="50314" marT="0" marB="0" anchor="b"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23.9</a:t>
                      </a:r>
                    </a:p>
                  </a:txBody>
                  <a:tcPr marL="50314" marR="50314" marT="0" marB="0" anchor="b">
                    <a:solidFill>
                      <a:srgbClr val="FFDE75"/>
                    </a:solidFill>
                  </a:tcPr>
                </a:tc>
              </a:tr>
              <a:tr h="2485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Ag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marL="50314" marR="50314" marT="0" marB="0" anchor="b"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0.5</a:t>
                      </a:r>
                    </a:p>
                  </a:txBody>
                  <a:tcPr marL="50314" marR="50314" marT="0" marB="0" anchor="b">
                    <a:solidFill>
                      <a:srgbClr val="FFDE75"/>
                    </a:solidFill>
                  </a:tcPr>
                </a:tc>
              </a:tr>
              <a:tr h="2485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Au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marL="50314" marR="50314" marT="0" marB="0" anchor="b"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1.9</a:t>
                      </a:r>
                    </a:p>
                  </a:txBody>
                  <a:tcPr marL="50314" marR="50314" marT="0" marB="0" anchor="b">
                    <a:solidFill>
                      <a:srgbClr val="FFDE75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177349" y="765171"/>
            <a:ext cx="345730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Arial" charset="0"/>
              </a:rPr>
              <a:t>Сформировались на породах фундамента, на что указывают очень высокие содержаниям никеля (0,12 %) и кобальта (</a:t>
            </a:r>
            <a:r>
              <a:rPr lang="ru-RU" sz="1400" dirty="0" smtClean="0">
                <a:latin typeface="Arial" charset="0"/>
              </a:rPr>
              <a:t>0,32%), </a:t>
            </a:r>
            <a:r>
              <a:rPr lang="ru-RU" sz="1400" dirty="0">
                <a:latin typeface="Arial" charset="0"/>
              </a:rPr>
              <a:t>характерные для штокверкового </a:t>
            </a:r>
            <a:r>
              <a:rPr lang="ru-RU" sz="1400" dirty="0" err="1">
                <a:latin typeface="Arial" charset="0"/>
              </a:rPr>
              <a:t>оруденения</a:t>
            </a:r>
            <a:r>
              <a:rPr lang="ru-RU" sz="1400" dirty="0">
                <a:latin typeface="Arial" charset="0"/>
              </a:rPr>
              <a:t>. </a:t>
            </a:r>
          </a:p>
          <a:p>
            <a:pPr eaLnBrk="1" hangingPunct="1">
              <a:defRPr/>
            </a:pPr>
            <a:endParaRPr lang="ru-RU" sz="1400" dirty="0">
              <a:latin typeface="Arial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Arial" charset="0"/>
              </a:rPr>
              <a:t>Температура рудоносного флюида максимальная (&gt;350° C): об этом свидетельствует присутствие </a:t>
            </a:r>
            <a:r>
              <a:rPr lang="ru-RU" sz="1400" dirty="0" err="1">
                <a:latin typeface="Arial" charset="0"/>
              </a:rPr>
              <a:t>изокубанита</a:t>
            </a:r>
            <a:r>
              <a:rPr lang="ru-RU" sz="1400" dirty="0">
                <a:latin typeface="Arial" charset="0"/>
              </a:rPr>
              <a:t> </a:t>
            </a:r>
            <a:r>
              <a:rPr lang="ru-RU" sz="1400" dirty="0" err="1">
                <a:latin typeface="Arial" charset="0"/>
              </a:rPr>
              <a:t>кобальтпентландита</a:t>
            </a:r>
            <a:r>
              <a:rPr lang="ru-RU" sz="1400" dirty="0">
                <a:latin typeface="Arial" charset="0"/>
              </a:rPr>
              <a:t> и </a:t>
            </a:r>
            <a:r>
              <a:rPr lang="ru-RU" sz="1400" dirty="0" err="1">
                <a:latin typeface="Arial" charset="0"/>
              </a:rPr>
              <a:t>миллерита</a:t>
            </a:r>
            <a:r>
              <a:rPr lang="ru-RU" sz="1400" dirty="0" smtClean="0">
                <a:latin typeface="Arial" charset="0"/>
              </a:rPr>
              <a:t>, а также высокие содержания, </a:t>
            </a:r>
            <a:r>
              <a:rPr lang="ru-RU" sz="1400" dirty="0">
                <a:latin typeface="Arial" charset="0"/>
              </a:rPr>
              <a:t>селена, кобальта и никеля. </a:t>
            </a:r>
          </a:p>
          <a:p>
            <a:pPr eaLnBrk="1" hangingPunct="1">
              <a:defRPr/>
            </a:pPr>
            <a:endParaRPr lang="ru-RU" sz="1400" dirty="0">
              <a:latin typeface="Arial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Arial" charset="0"/>
              </a:rPr>
              <a:t>Для флюида характерны значения </a:t>
            </a:r>
            <a:r>
              <a:rPr lang="ru-RU" sz="1400" b="1" dirty="0">
                <a:latin typeface="Arial" charset="0"/>
              </a:rPr>
              <a:t>δ</a:t>
            </a:r>
            <a:r>
              <a:rPr lang="ru-RU" sz="1400" baseline="30000" dirty="0">
                <a:latin typeface="Arial" charset="0"/>
              </a:rPr>
              <a:t>34</a:t>
            </a:r>
            <a:r>
              <a:rPr lang="ru-RU" sz="1400" dirty="0">
                <a:latin typeface="Arial" charset="0"/>
              </a:rPr>
              <a:t>S в интервале от +3.9 до +4.9 ‰, что соответствует начальным порциям гидротермальной разгрузки, а на её пульсационный характер указывает ритмично-слоистая текстура труб</a:t>
            </a:r>
          </a:p>
        </p:txBody>
      </p:sp>
    </p:spTree>
    <p:extLst>
      <p:ext uri="{BB962C8B-B14F-4D97-AF65-F5344CB8AC3E}">
        <p14:creationId xmlns:p14="http://schemas.microsoft.com/office/powerpoint/2010/main" val="113083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2" descr="H:\постер в корею\Figures\Figure 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413" y="611189"/>
            <a:ext cx="3791496" cy="4197283"/>
          </a:xfrm>
          <a:prstGeom prst="rect">
            <a:avLst/>
          </a:prstGeom>
          <a:noFill/>
        </p:spPr>
      </p:pic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705394" y="44450"/>
            <a:ext cx="10789920" cy="431800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2400" dirty="0"/>
              <a:t>Пирротин-</a:t>
            </a:r>
            <a:r>
              <a:rPr lang="ru-RU" altLang="ru-RU" sz="2400" dirty="0" err="1"/>
              <a:t>изокубанитовые</a:t>
            </a:r>
            <a:r>
              <a:rPr lang="ru-RU" altLang="ru-RU" sz="2400" dirty="0"/>
              <a:t> трубы</a:t>
            </a:r>
          </a:p>
        </p:txBody>
      </p:sp>
      <p:pic>
        <p:nvPicPr>
          <p:cNvPr id="13315" name="Picture 3" descr="H:\постер в корею\Figures\Figure 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14" y="4849815"/>
            <a:ext cx="6519464" cy="172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96246" y="611189"/>
            <a:ext cx="3416300" cy="4186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400" dirty="0">
                <a:latin typeface="Arial" charset="0"/>
              </a:rPr>
              <a:t>Сформировались в две стадии:</a:t>
            </a:r>
          </a:p>
          <a:p>
            <a:pPr eaLnBrk="1" hangingPunct="1">
              <a:defRPr/>
            </a:pPr>
            <a:endParaRPr lang="ru-RU" sz="1400" dirty="0">
              <a:latin typeface="Arial" charset="0"/>
            </a:endParaRPr>
          </a:p>
          <a:p>
            <a:pPr eaLnBrk="1" hangingPunct="1">
              <a:defRPr/>
            </a:pPr>
            <a:r>
              <a:rPr lang="en-US" sz="1400" b="1" dirty="0">
                <a:latin typeface="Arial" charset="0"/>
              </a:rPr>
              <a:t>I </a:t>
            </a:r>
            <a:r>
              <a:rPr lang="ru-RU" sz="1400" b="1" dirty="0">
                <a:latin typeface="Arial" charset="0"/>
              </a:rPr>
              <a:t>стадия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Arial" charset="0"/>
              </a:rPr>
              <a:t>сформировался пирротин-</a:t>
            </a:r>
            <a:r>
              <a:rPr lang="ru-RU" sz="1400" dirty="0" err="1">
                <a:latin typeface="Arial" charset="0"/>
              </a:rPr>
              <a:t>изокубанитовый</a:t>
            </a:r>
            <a:r>
              <a:rPr lang="ru-RU" sz="1400" dirty="0">
                <a:latin typeface="Arial" charset="0"/>
              </a:rPr>
              <a:t> агрегат из высокотемпературного флюида (350° </a:t>
            </a:r>
            <a:r>
              <a:rPr lang="en-US" sz="1400" dirty="0">
                <a:latin typeface="Arial" charset="0"/>
              </a:rPr>
              <a:t>C</a:t>
            </a:r>
            <a:r>
              <a:rPr lang="ru-RU" sz="1400" dirty="0">
                <a:latin typeface="Arial" charset="0"/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Arial" charset="0"/>
              </a:rPr>
              <a:t>флюид </a:t>
            </a:r>
            <a:r>
              <a:rPr lang="en-US" sz="1400" dirty="0">
                <a:latin typeface="Arial" charset="0"/>
              </a:rPr>
              <a:t>(</a:t>
            </a:r>
            <a:r>
              <a:rPr lang="ru-RU" sz="1400" b="1" dirty="0">
                <a:latin typeface="Arial" charset="0"/>
              </a:rPr>
              <a:t>δ</a:t>
            </a:r>
            <a:r>
              <a:rPr lang="ru-RU" sz="1400" baseline="30000" dirty="0">
                <a:latin typeface="Arial" charset="0"/>
              </a:rPr>
              <a:t>34</a:t>
            </a:r>
            <a:r>
              <a:rPr lang="en-US" sz="1400" dirty="0">
                <a:latin typeface="Arial" charset="0"/>
              </a:rPr>
              <a:t>S </a:t>
            </a:r>
            <a:r>
              <a:rPr lang="ru-RU" sz="1400" dirty="0">
                <a:latin typeface="Arial" charset="0"/>
              </a:rPr>
              <a:t>от +3.8 до +4.5 ‰</a:t>
            </a:r>
            <a:r>
              <a:rPr lang="en-US" sz="1400" dirty="0">
                <a:latin typeface="Arial" charset="0"/>
              </a:rPr>
              <a:t>)</a:t>
            </a:r>
            <a:r>
              <a:rPr lang="ru-RU" sz="1400" dirty="0">
                <a:latin typeface="Arial" charset="0"/>
              </a:rPr>
              <a:t>, что, возможно, соответствует начальным порциям флюида.</a:t>
            </a:r>
          </a:p>
          <a:p>
            <a:pPr eaLnBrk="1" hangingPunct="1">
              <a:defRPr/>
            </a:pPr>
            <a:endParaRPr lang="ru-RU" sz="1400" b="1" dirty="0">
              <a:latin typeface="Arial" charset="0"/>
            </a:endParaRPr>
          </a:p>
          <a:p>
            <a:pPr eaLnBrk="1" hangingPunct="1">
              <a:defRPr/>
            </a:pPr>
            <a:r>
              <a:rPr lang="en-US" sz="1400" b="1" dirty="0">
                <a:latin typeface="Arial" charset="0"/>
              </a:rPr>
              <a:t>II </a:t>
            </a:r>
            <a:r>
              <a:rPr lang="ru-RU" sz="1400" b="1" dirty="0">
                <a:latin typeface="Arial" charset="0"/>
              </a:rPr>
              <a:t>стадия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Arial" charset="0"/>
              </a:rPr>
              <a:t>флюид (&lt;=350</a:t>
            </a:r>
            <a:r>
              <a:rPr lang="en-US" sz="1400" dirty="0">
                <a:latin typeface="Arial" charset="0"/>
              </a:rPr>
              <a:t>C</a:t>
            </a:r>
            <a:r>
              <a:rPr lang="ru-RU" sz="1400" dirty="0">
                <a:latin typeface="Arial" charset="0"/>
              </a:rPr>
              <a:t>), более окисленный. Трансформации первичных минералов, образование новых генераций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latin typeface="Arial" charset="0"/>
              </a:rPr>
              <a:t>δ</a:t>
            </a:r>
            <a:r>
              <a:rPr lang="ru-RU" sz="1400" baseline="30000" dirty="0">
                <a:latin typeface="Arial" charset="0"/>
              </a:rPr>
              <a:t>34</a:t>
            </a:r>
            <a:r>
              <a:rPr lang="en-US" sz="1400" dirty="0">
                <a:latin typeface="Arial" charset="0"/>
              </a:rPr>
              <a:t>S </a:t>
            </a:r>
            <a:r>
              <a:rPr lang="ru-RU" sz="1400" dirty="0">
                <a:latin typeface="Arial" charset="0"/>
              </a:rPr>
              <a:t>от +6.5 до +7.3 ‰, может быть следствием отложения сульфидов при замещении ангидрита. </a:t>
            </a:r>
            <a:endParaRPr lang="ru-RU" dirty="0">
              <a:latin typeface="Arial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437763"/>
              </p:ext>
            </p:extLst>
          </p:nvPr>
        </p:nvGraphicFramePr>
        <p:xfrm>
          <a:off x="4706554" y="817261"/>
          <a:ext cx="2658336" cy="3785616"/>
        </p:xfrm>
        <a:graphic>
          <a:graphicData uri="http://schemas.openxmlformats.org/drawingml/2006/table">
            <a:tbl>
              <a:tblPr/>
              <a:tblGrid>
                <a:gridCol w="1390247"/>
                <a:gridCol w="1268089"/>
              </a:tblGrid>
              <a:tr h="2053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Fe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,%</a:t>
                      </a:r>
                    </a:p>
                  </a:txBody>
                  <a:tcPr marL="50330" marR="5033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35.20</a:t>
                      </a:r>
                    </a:p>
                  </a:txBody>
                  <a:tcPr marL="68604" marR="68604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75"/>
                    </a:solidFill>
                  </a:tcPr>
                </a:tc>
              </a:tr>
              <a:tr h="2053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S</a:t>
                      </a:r>
                    </a:p>
                  </a:txBody>
                  <a:tcPr marL="50330" marR="5033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31.55</a:t>
                      </a:r>
                    </a:p>
                  </a:txBody>
                  <a:tcPr marL="68604" marR="68604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75"/>
                    </a:solidFill>
                  </a:tcPr>
                </a:tc>
              </a:tr>
              <a:tr h="2053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Cu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marL="50330" marR="5033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15.02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marL="68604" marR="68604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75"/>
                    </a:solidFill>
                  </a:tcPr>
                </a:tc>
              </a:tr>
              <a:tr h="2053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Zn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marL="50330" marR="5033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7.57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marL="68604" marR="68604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75"/>
                    </a:solidFill>
                  </a:tcPr>
                </a:tc>
              </a:tr>
              <a:tr h="2053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Co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, </a:t>
                      </a: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ppm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marL="50330" marR="5033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5362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marL="68604" marR="68604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75"/>
                    </a:solidFill>
                  </a:tcPr>
                </a:tc>
              </a:tr>
              <a:tr h="2053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Ni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marL="50330" marR="5033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16.5</a:t>
                      </a:r>
                    </a:p>
                  </a:txBody>
                  <a:tcPr marL="68604" marR="68604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75"/>
                    </a:solidFill>
                  </a:tcPr>
                </a:tc>
              </a:tr>
              <a:tr h="2053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Bi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marL="50330" marR="5033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5.7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marL="68604" marR="68604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75"/>
                    </a:solidFill>
                  </a:tcPr>
                </a:tc>
              </a:tr>
              <a:tr h="2053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Se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marL="50330" marR="5033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33</a:t>
                      </a:r>
                    </a:p>
                  </a:txBody>
                  <a:tcPr marL="68604" marR="68604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75"/>
                    </a:solidFill>
                  </a:tcPr>
                </a:tc>
              </a:tr>
              <a:tr h="2053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Pb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marL="50330" marR="5033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73.5</a:t>
                      </a:r>
                    </a:p>
                  </a:txBody>
                  <a:tcPr marL="68604" marR="68604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75"/>
                    </a:solidFill>
                  </a:tcPr>
                </a:tc>
              </a:tr>
              <a:tr h="2053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Ga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marL="50330" marR="5033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10.2</a:t>
                      </a:r>
                    </a:p>
                  </a:txBody>
                  <a:tcPr marL="68604" marR="68604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75"/>
                    </a:solidFill>
                  </a:tcPr>
                </a:tc>
              </a:tr>
              <a:tr h="2053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Ge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marL="50330" marR="5033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15.5</a:t>
                      </a:r>
                    </a:p>
                  </a:txBody>
                  <a:tcPr marL="68604" marR="68604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75"/>
                    </a:solidFill>
                  </a:tcPr>
                </a:tc>
              </a:tr>
              <a:tr h="2053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Sn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marL="50330" marR="5033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164.2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marL="68604" marR="68604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75"/>
                    </a:solidFill>
                  </a:tcPr>
                </a:tc>
              </a:tr>
              <a:tr h="2053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Cd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marL="50330" marR="5033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126.2</a:t>
                      </a:r>
                    </a:p>
                  </a:txBody>
                  <a:tcPr marL="68604" marR="68604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75"/>
                    </a:solidFill>
                  </a:tcPr>
                </a:tc>
              </a:tr>
              <a:tr h="2053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Sb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marL="50330" marR="5033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25.0</a:t>
                      </a:r>
                    </a:p>
                  </a:txBody>
                  <a:tcPr marL="68604" marR="68604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75"/>
                    </a:solidFill>
                  </a:tcPr>
                </a:tc>
              </a:tr>
              <a:tr h="2053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As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marL="50330" marR="5033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94.6</a:t>
                      </a:r>
                    </a:p>
                  </a:txBody>
                  <a:tcPr marL="68604" marR="68604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75"/>
                    </a:solidFill>
                  </a:tcPr>
                </a:tc>
              </a:tr>
              <a:tr h="2053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Mn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marL="50330" marR="5033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39.1</a:t>
                      </a:r>
                    </a:p>
                  </a:txBody>
                  <a:tcPr marL="68604" marR="68604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75"/>
                    </a:solidFill>
                  </a:tcPr>
                </a:tc>
              </a:tr>
              <a:tr h="2053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Ag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marL="50330" marR="5033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23.5</a:t>
                      </a:r>
                    </a:p>
                  </a:txBody>
                  <a:tcPr marL="68604" marR="68604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75"/>
                    </a:solidFill>
                  </a:tcPr>
                </a:tc>
              </a:tr>
              <a:tr h="2053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Au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marL="50330" marR="5033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6.4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marL="68604" marR="68604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75"/>
                    </a:solidFill>
                  </a:tcPr>
                </a:tc>
              </a:tr>
            </a:tbl>
          </a:graphicData>
        </a:graphic>
      </p:graphicFrame>
      <p:sp>
        <p:nvSpPr>
          <p:cNvPr id="13409" name="TextBox 4"/>
          <p:cNvSpPr txBox="1">
            <a:spLocks noChangeArrowheads="1"/>
          </p:cNvSpPr>
          <p:nvPr/>
        </p:nvSpPr>
        <p:spPr bwMode="auto">
          <a:xfrm>
            <a:off x="7250747" y="5446172"/>
            <a:ext cx="43926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 i="1" dirty="0" err="1" smtClean="0"/>
              <a:t>Co</a:t>
            </a:r>
            <a:r>
              <a:rPr lang="ru-RU" altLang="ru-RU" sz="1200" b="1" i="1" dirty="0" smtClean="0"/>
              <a:t>-</a:t>
            </a:r>
            <a:r>
              <a:rPr lang="ru-RU" altLang="ru-RU" sz="1200" b="1" i="1" dirty="0" err="1" smtClean="0"/>
              <a:t>As</a:t>
            </a:r>
            <a:r>
              <a:rPr lang="ru-RU" altLang="ru-RU" sz="1200" b="1" i="1" dirty="0" smtClean="0"/>
              <a:t>-минералы</a:t>
            </a:r>
            <a:r>
              <a:rPr lang="ru-RU" altLang="ru-RU" sz="1200" b="1" i="1" dirty="0"/>
              <a:t>; изоморфные примеси </a:t>
            </a:r>
            <a:r>
              <a:rPr lang="ru-RU" altLang="ru-RU" sz="1200" b="1" i="1" dirty="0" err="1"/>
              <a:t>Co</a:t>
            </a:r>
            <a:r>
              <a:rPr lang="ru-RU" altLang="ru-RU" sz="1200" b="1" i="1" dirty="0"/>
              <a:t> в минералах. Самородное золото и </a:t>
            </a:r>
            <a:r>
              <a:rPr lang="ru-RU" altLang="ru-RU" sz="1200" b="1" i="1" dirty="0" err="1"/>
              <a:t>электрум</a:t>
            </a:r>
            <a:r>
              <a:rPr lang="ru-RU" altLang="ru-RU" sz="1200" b="1" i="1" dirty="0"/>
              <a:t>; </a:t>
            </a:r>
            <a:r>
              <a:rPr lang="ru-RU" altLang="ru-RU" sz="1200" b="1" i="1" dirty="0" smtClean="0"/>
              <a:t>стибнит; сод. Железа в сфалерите  сред = 15 масс.%</a:t>
            </a:r>
            <a:endParaRPr lang="ru-RU" altLang="ru-RU" sz="1200" b="1" i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 b="1" i="1" dirty="0"/>
          </a:p>
        </p:txBody>
      </p:sp>
    </p:spTree>
    <p:extLst>
      <p:ext uri="{BB962C8B-B14F-4D97-AF65-F5344CB8AC3E}">
        <p14:creationId xmlns:p14="http://schemas.microsoft.com/office/powerpoint/2010/main" val="79502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981200" y="1"/>
            <a:ext cx="8229600" cy="404813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2800" dirty="0" err="1"/>
              <a:t>Сфалеритовые</a:t>
            </a:r>
            <a:r>
              <a:rPr lang="ru-RU" altLang="ru-RU" sz="2800" dirty="0"/>
              <a:t> трубы</a:t>
            </a:r>
          </a:p>
        </p:txBody>
      </p:sp>
      <p:pic>
        <p:nvPicPr>
          <p:cNvPr id="14339" name="Picture 2" descr="H:\постер в корею\Figures\Figure 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303" y="620714"/>
            <a:ext cx="3971108" cy="4664891"/>
          </a:xfrm>
          <a:prstGeom prst="rect">
            <a:avLst/>
          </a:prstGeom>
          <a:noFill/>
        </p:spPr>
      </p:pic>
      <p:pic>
        <p:nvPicPr>
          <p:cNvPr id="14340" name="Picture 3" descr="H:\постер в корею\Figures\Figure 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422" y="620713"/>
            <a:ext cx="4607921" cy="3779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1"/>
          <p:cNvSpPr txBox="1">
            <a:spLocks noChangeArrowheads="1"/>
          </p:cNvSpPr>
          <p:nvPr/>
        </p:nvSpPr>
        <p:spPr bwMode="auto">
          <a:xfrm>
            <a:off x="284615" y="5388387"/>
            <a:ext cx="37800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 u="sng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200" b="1" i="1" u="sng" dirty="0"/>
              <a:t>Cd</a:t>
            </a:r>
            <a:r>
              <a:rPr lang="ru-RU" altLang="ru-RU" sz="1200" b="1" i="1" dirty="0"/>
              <a:t>, </a:t>
            </a:r>
            <a:r>
              <a:rPr lang="en-US" altLang="ru-RU" sz="1200" b="1" i="1" dirty="0"/>
              <a:t>Sn</a:t>
            </a:r>
            <a:r>
              <a:rPr lang="ru-RU" altLang="ru-RU" sz="1200" b="1" i="1" dirty="0"/>
              <a:t> - изоморфная примесь; </a:t>
            </a:r>
            <a:r>
              <a:rPr lang="ru-RU" altLang="ru-RU" sz="1200" b="1" i="1" dirty="0" err="1"/>
              <a:t>электрум</a:t>
            </a:r>
            <a:r>
              <a:rPr lang="ru-RU" altLang="ru-RU" sz="1200" b="1" i="1" dirty="0"/>
              <a:t>, </a:t>
            </a:r>
            <a:r>
              <a:rPr lang="ru-RU" altLang="ru-RU" sz="1200" b="1" i="1" dirty="0" smtClean="0"/>
              <a:t>кобальтин</a:t>
            </a:r>
            <a:endParaRPr lang="ru-RU" altLang="ru-RU" sz="1200" b="1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 i="1" dirty="0"/>
              <a:t>Галенит, </a:t>
            </a:r>
            <a:r>
              <a:rPr lang="ru-RU" altLang="ru-RU" sz="1200" b="1" i="1" dirty="0" err="1"/>
              <a:t>сам.серебро</a:t>
            </a:r>
            <a:r>
              <a:rPr lang="ru-RU" altLang="ru-RU" sz="1200" b="1" i="1" dirty="0"/>
              <a:t> </a:t>
            </a:r>
            <a:endParaRPr lang="ru-RU" altLang="ru-RU" sz="1800" b="1" i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06008"/>
              </p:ext>
            </p:extLst>
          </p:nvPr>
        </p:nvGraphicFramePr>
        <p:xfrm>
          <a:off x="4550613" y="620713"/>
          <a:ext cx="2414587" cy="3785616"/>
        </p:xfrm>
        <a:graphic>
          <a:graphicData uri="http://schemas.openxmlformats.org/drawingml/2006/table">
            <a:tbl>
              <a:tblPr/>
              <a:tblGrid>
                <a:gridCol w="735230"/>
                <a:gridCol w="1679357"/>
              </a:tblGrid>
              <a:tr h="1926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Fe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,%</a:t>
                      </a:r>
                    </a:p>
                  </a:txBody>
                  <a:tcPr marL="50305" marR="5030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21.81</a:t>
                      </a:r>
                    </a:p>
                  </a:txBody>
                  <a:tcPr marL="68569" marR="6856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75"/>
                    </a:solidFill>
                  </a:tcPr>
                </a:tc>
              </a:tr>
              <a:tr h="1926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S</a:t>
                      </a:r>
                    </a:p>
                  </a:txBody>
                  <a:tcPr marL="50305" marR="5030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25.86</a:t>
                      </a:r>
                    </a:p>
                  </a:txBody>
                  <a:tcPr marL="68569" marR="6856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75"/>
                    </a:solidFill>
                  </a:tcPr>
                </a:tc>
              </a:tr>
              <a:tr h="1926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Cu</a:t>
                      </a:r>
                    </a:p>
                  </a:txBody>
                  <a:tcPr marL="50305" marR="5030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5.06</a:t>
                      </a:r>
                    </a:p>
                  </a:txBody>
                  <a:tcPr marL="68569" marR="6856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75"/>
                    </a:solidFill>
                  </a:tcPr>
                </a:tc>
              </a:tr>
              <a:tr h="1926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Zn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marL="50305" marR="5030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33.41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marL="68569" marR="6856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75"/>
                    </a:solidFill>
                  </a:tcPr>
                </a:tc>
              </a:tr>
              <a:tr h="1926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Co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, </a:t>
                      </a: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ppm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marL="50305" marR="5030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941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marL="68569" marR="6856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75"/>
                    </a:solidFill>
                  </a:tcPr>
                </a:tc>
              </a:tr>
              <a:tr h="1926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Ni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marL="50305" marR="5030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5.9</a:t>
                      </a:r>
                    </a:p>
                  </a:txBody>
                  <a:tcPr marL="68569" marR="6856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75"/>
                    </a:solidFill>
                  </a:tcPr>
                </a:tc>
              </a:tr>
              <a:tr h="1926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Bi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marL="50305" marR="5030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2.6</a:t>
                      </a:r>
                    </a:p>
                  </a:txBody>
                  <a:tcPr marL="68569" marR="6856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75"/>
                    </a:solidFill>
                  </a:tcPr>
                </a:tc>
              </a:tr>
              <a:tr h="1926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Se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marL="50305" marR="5030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12</a:t>
                      </a:r>
                    </a:p>
                  </a:txBody>
                  <a:tcPr marL="68569" marR="6856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75"/>
                    </a:solidFill>
                  </a:tcPr>
                </a:tc>
              </a:tr>
              <a:tr h="1926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Pb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marL="50305" marR="5030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523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marL="68569" marR="6856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75"/>
                    </a:solidFill>
                  </a:tcPr>
                </a:tc>
              </a:tr>
              <a:tr h="1926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Ga</a:t>
                      </a:r>
                    </a:p>
                  </a:txBody>
                  <a:tcPr marL="50305" marR="5030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12.2</a:t>
                      </a:r>
                    </a:p>
                  </a:txBody>
                  <a:tcPr marL="68569" marR="6856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75"/>
                    </a:solidFill>
                  </a:tcPr>
                </a:tc>
              </a:tr>
              <a:tr h="1926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Ge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marL="50305" marR="5030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78.7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marL="68569" marR="6856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75"/>
                    </a:solidFill>
                  </a:tcPr>
                </a:tc>
              </a:tr>
              <a:tr h="1926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Sn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marL="50305" marR="5030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713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marL="68569" marR="6856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75"/>
                    </a:solidFill>
                  </a:tcPr>
                </a:tc>
              </a:tr>
              <a:tr h="1926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Cd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marL="50305" marR="5030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516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marL="68569" marR="6856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75"/>
                    </a:solidFill>
                  </a:tcPr>
                </a:tc>
              </a:tr>
              <a:tr h="1926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Sb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marL="50305" marR="5030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70.6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marL="68569" marR="6856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75"/>
                    </a:solidFill>
                  </a:tcPr>
                </a:tc>
              </a:tr>
              <a:tr h="1926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As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marL="50305" marR="5030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186</a:t>
                      </a:r>
                    </a:p>
                  </a:txBody>
                  <a:tcPr marL="68569" marR="6856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75"/>
                    </a:solidFill>
                  </a:tcPr>
                </a:tc>
              </a:tr>
              <a:tr h="1926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Mn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marL="50305" marR="5030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271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marL="68569" marR="6856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75"/>
                    </a:solidFill>
                  </a:tcPr>
                </a:tc>
              </a:tr>
              <a:tr h="1926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Ag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marL="50305" marR="5030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155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marL="68569" marR="6856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75"/>
                    </a:solidFill>
                  </a:tcPr>
                </a:tc>
              </a:tr>
              <a:tr h="1926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Au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mo" panose="020B0604020202020204" pitchFamily="34" charset="0"/>
                        <a:ea typeface="Arimo" panose="020B0604020202020204" pitchFamily="34" charset="0"/>
                        <a:cs typeface="Arimo" panose="020B0604020202020204" pitchFamily="34" charset="0"/>
                      </a:endParaRPr>
                    </a:p>
                  </a:txBody>
                  <a:tcPr marL="50305" marR="5030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mo" panose="020B0604020202020204" pitchFamily="34" charset="0"/>
                          <a:ea typeface="Arimo" panose="020B0604020202020204" pitchFamily="34" charset="0"/>
                          <a:cs typeface="Arimo" panose="020B0604020202020204" pitchFamily="34" charset="0"/>
                        </a:rPr>
                        <a:t>1.9</a:t>
                      </a:r>
                    </a:p>
                  </a:txBody>
                  <a:tcPr marL="68569" marR="68569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E75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84880" y="4520485"/>
            <a:ext cx="743111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endParaRPr lang="ru-RU" sz="1200" dirty="0" smtClean="0">
              <a:latin typeface="Arial" charset="0"/>
            </a:endParaRPr>
          </a:p>
          <a:p>
            <a:pPr algn="ctr" eaLnBrk="1" hangingPunct="1">
              <a:defRPr/>
            </a:pPr>
            <a:r>
              <a:rPr lang="ru-RU" sz="1200" dirty="0" smtClean="0">
                <a:latin typeface="Arial" charset="0"/>
              </a:rPr>
              <a:t>Выделяются </a:t>
            </a:r>
            <a:r>
              <a:rPr lang="ru-RU" sz="1200" dirty="0">
                <a:latin typeface="Arial" charset="0"/>
              </a:rPr>
              <a:t>две разновидности:</a:t>
            </a: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endParaRPr lang="ru-RU" sz="1200" dirty="0">
              <a:latin typeface="Arial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ru-RU" sz="1200" dirty="0" smtClean="0">
                <a:latin typeface="Arial" charset="0"/>
              </a:rPr>
              <a:t>     Отлагавшиеся в</a:t>
            </a:r>
            <a:r>
              <a:rPr lang="en-US" sz="1200" dirty="0" smtClean="0">
                <a:latin typeface="Arial" charset="0"/>
              </a:rPr>
              <a:t> </a:t>
            </a:r>
            <a:r>
              <a:rPr lang="ru-RU" sz="1200" u="sng" dirty="0" smtClean="0">
                <a:latin typeface="Arial" charset="0"/>
              </a:rPr>
              <a:t>среднетемпературных </a:t>
            </a:r>
            <a:r>
              <a:rPr lang="ru-RU" sz="1200" u="sng" dirty="0">
                <a:latin typeface="Arial" charset="0"/>
              </a:rPr>
              <a:t>условиях</a:t>
            </a:r>
            <a:r>
              <a:rPr lang="ru-RU" sz="1200" dirty="0">
                <a:latin typeface="Arial" charset="0"/>
              </a:rPr>
              <a:t> из начального флюида </a:t>
            </a:r>
          </a:p>
          <a:p>
            <a:pPr algn="ctr" eaLnBrk="1" hangingPunct="1">
              <a:defRPr/>
            </a:pPr>
            <a:r>
              <a:rPr lang="ru-RU" sz="1200" dirty="0">
                <a:latin typeface="Arial" charset="0"/>
              </a:rPr>
              <a:t>(</a:t>
            </a:r>
            <a:r>
              <a:rPr lang="ru-RU" sz="1200" b="1" dirty="0">
                <a:latin typeface="Arial" charset="0"/>
              </a:rPr>
              <a:t>δ</a:t>
            </a:r>
            <a:r>
              <a:rPr lang="ru-RU" sz="1200" baseline="30000" dirty="0">
                <a:latin typeface="Arial" charset="0"/>
              </a:rPr>
              <a:t>34</a:t>
            </a:r>
            <a:r>
              <a:rPr lang="ru-RU" sz="1200" dirty="0">
                <a:latin typeface="Arial" charset="0"/>
              </a:rPr>
              <a:t>S от +4.1 до +4.4 ‰) Характеризуются </a:t>
            </a:r>
            <a:r>
              <a:rPr lang="ru-RU" sz="1200" dirty="0" smtClean="0">
                <a:latin typeface="Arial" charset="0"/>
              </a:rPr>
              <a:t>высоким сод-ем железа 15-21 </a:t>
            </a:r>
            <a:r>
              <a:rPr lang="ru-RU" sz="1200" dirty="0">
                <a:latin typeface="Arial" charset="0"/>
              </a:rPr>
              <a:t>масс. % </a:t>
            </a:r>
            <a:r>
              <a:rPr lang="en-US" sz="1200" dirty="0">
                <a:latin typeface="Arial" charset="0"/>
              </a:rPr>
              <a:t>Fe</a:t>
            </a:r>
            <a:r>
              <a:rPr lang="ru-RU" sz="1200" dirty="0">
                <a:latin typeface="Arial" charset="0"/>
              </a:rPr>
              <a:t>) </a:t>
            </a:r>
            <a:r>
              <a:rPr lang="ru-RU" sz="1200" dirty="0" smtClean="0">
                <a:latin typeface="Arial" charset="0"/>
              </a:rPr>
              <a:t> в сфалерите и </a:t>
            </a:r>
            <a:r>
              <a:rPr lang="ru-RU" sz="1200" dirty="0" err="1" smtClean="0">
                <a:latin typeface="Arial" charset="0"/>
              </a:rPr>
              <a:t>вюртците</a:t>
            </a:r>
            <a:r>
              <a:rPr lang="ru-RU" sz="1200" dirty="0" smtClean="0">
                <a:latin typeface="Arial" charset="0"/>
              </a:rPr>
              <a:t>, </a:t>
            </a:r>
            <a:r>
              <a:rPr lang="ru-RU" sz="1200" dirty="0">
                <a:latin typeface="Arial" charset="0"/>
              </a:rPr>
              <a:t>рудашевскитом-2Н</a:t>
            </a:r>
          </a:p>
          <a:p>
            <a:pPr algn="ctr" eaLnBrk="1" hangingPunct="1">
              <a:defRPr/>
            </a:pPr>
            <a:r>
              <a:rPr lang="ru-RU" sz="1200" dirty="0">
                <a:latin typeface="Arial" charset="0"/>
              </a:rPr>
              <a:t>Высокие содержания олова, германия и кадмия</a:t>
            </a:r>
          </a:p>
          <a:p>
            <a:pPr eaLnBrk="1" hangingPunct="1">
              <a:defRPr/>
            </a:pPr>
            <a:endParaRPr lang="ru-RU" sz="1200" dirty="0">
              <a:latin typeface="Arial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latin typeface="Arial" charset="0"/>
              </a:rPr>
              <a:t>Формировались из </a:t>
            </a:r>
            <a:r>
              <a:rPr lang="ru-RU" sz="1200" u="sng" dirty="0">
                <a:latin typeface="Arial" charset="0"/>
              </a:rPr>
              <a:t>средне-низкотемпературных</a:t>
            </a:r>
            <a:r>
              <a:rPr lang="ru-RU" sz="1200" dirty="0">
                <a:latin typeface="Arial" charset="0"/>
              </a:rPr>
              <a:t>, частично смешанных с морской водой флюидов </a:t>
            </a:r>
          </a:p>
          <a:p>
            <a:pPr algn="ctr" eaLnBrk="1" hangingPunct="1">
              <a:defRPr/>
            </a:pPr>
            <a:r>
              <a:rPr lang="ru-RU" sz="1200" dirty="0">
                <a:latin typeface="Arial" charset="0"/>
              </a:rPr>
              <a:t>(</a:t>
            </a:r>
            <a:r>
              <a:rPr lang="ru-RU" sz="1200" b="1" dirty="0">
                <a:latin typeface="Arial" charset="0"/>
              </a:rPr>
              <a:t>δ</a:t>
            </a:r>
            <a:r>
              <a:rPr lang="ru-RU" sz="1200" baseline="30000" dirty="0">
                <a:latin typeface="Arial" charset="0"/>
              </a:rPr>
              <a:t> 34</a:t>
            </a:r>
            <a:r>
              <a:rPr lang="ru-RU" sz="1200" dirty="0">
                <a:latin typeface="Arial" charset="0"/>
              </a:rPr>
              <a:t>S от +6.5 до +14 ‰)</a:t>
            </a:r>
          </a:p>
          <a:p>
            <a:pPr algn="ctr" eaLnBrk="1" hangingPunct="1">
              <a:defRPr/>
            </a:pPr>
            <a:r>
              <a:rPr lang="ru-RU" sz="1200" dirty="0">
                <a:latin typeface="Arial" charset="0"/>
              </a:rPr>
              <a:t>Характеризуются </a:t>
            </a:r>
            <a:r>
              <a:rPr lang="ru-RU" sz="1200" dirty="0" smtClean="0">
                <a:latin typeface="Arial" charset="0"/>
              </a:rPr>
              <a:t>низким сод. </a:t>
            </a:r>
            <a:r>
              <a:rPr lang="ru-RU" sz="1200" dirty="0">
                <a:latin typeface="Arial" charset="0"/>
              </a:rPr>
              <a:t>ж</a:t>
            </a:r>
            <a:r>
              <a:rPr lang="ru-RU" sz="1200" dirty="0" smtClean="0">
                <a:latin typeface="Arial" charset="0"/>
              </a:rPr>
              <a:t>елеза в сфалеритом </a:t>
            </a:r>
            <a:r>
              <a:rPr lang="ru-RU" sz="1200" dirty="0">
                <a:latin typeface="Arial" charset="0"/>
              </a:rPr>
              <a:t>(1-10 масс. %).</a:t>
            </a:r>
          </a:p>
          <a:p>
            <a:pPr algn="ctr" eaLnBrk="1" hangingPunct="1">
              <a:defRPr/>
            </a:pPr>
            <a:r>
              <a:rPr lang="ru-RU" sz="1200" dirty="0">
                <a:latin typeface="Arial" charset="0"/>
              </a:rPr>
              <a:t>Высокие содержания свинца, серебра</a:t>
            </a:r>
          </a:p>
        </p:txBody>
      </p:sp>
    </p:spTree>
    <p:extLst>
      <p:ext uri="{BB962C8B-B14F-4D97-AF65-F5344CB8AC3E}">
        <p14:creationId xmlns:p14="http://schemas.microsoft.com/office/powerpoint/2010/main" val="1583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449525" y="160338"/>
            <a:ext cx="9214181" cy="715425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2400" dirty="0"/>
              <a:t>Схема формирования</a:t>
            </a:r>
          </a:p>
        </p:txBody>
      </p:sp>
      <p:pic>
        <p:nvPicPr>
          <p:cNvPr id="11267" name="Picture 2" descr="H:\постер в корею\Figures\Figure  1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660" y="697918"/>
            <a:ext cx="7575131" cy="591253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800822" y="4842457"/>
            <a:ext cx="227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Firstova</a:t>
            </a:r>
            <a:r>
              <a:rPr lang="en-US" dirty="0" smtClean="0"/>
              <a:t> et al., 2016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477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60020"/>
            <a:ext cx="8148034" cy="5715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Выводы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9245" y="731520"/>
            <a:ext cx="11642501" cy="5707917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/>
              <a:t>Сульфидные трубы и их фрагменты являются преобладающими среди рудного материала поля Ашадзе-1.</a:t>
            </a:r>
          </a:p>
          <a:p>
            <a:pPr lvl="0"/>
            <a:r>
              <a:rPr lang="ru-RU" dirty="0"/>
              <a:t> Исследованные руды подразделяются на три минеральных типа: </a:t>
            </a:r>
            <a:r>
              <a:rPr lang="ru-RU" dirty="0" err="1"/>
              <a:t>халькопиритовый</a:t>
            </a:r>
            <a:r>
              <a:rPr lang="ru-RU" dirty="0"/>
              <a:t>, пирротин-</a:t>
            </a:r>
            <a:r>
              <a:rPr lang="ru-RU" dirty="0" err="1"/>
              <a:t>изокубанитовый</a:t>
            </a:r>
            <a:r>
              <a:rPr lang="ru-RU" dirty="0"/>
              <a:t> и </a:t>
            </a:r>
            <a:r>
              <a:rPr lang="ru-RU" dirty="0" err="1"/>
              <a:t>сфалеритовый</a:t>
            </a:r>
            <a:r>
              <a:rPr lang="ru-RU" dirty="0"/>
              <a:t>. </a:t>
            </a:r>
          </a:p>
          <a:p>
            <a:pPr lvl="0"/>
            <a:r>
              <a:rPr lang="ru-RU" dirty="0" err="1"/>
              <a:t>Типоморфными</a:t>
            </a:r>
            <a:r>
              <a:rPr lang="ru-RU" dirty="0"/>
              <a:t> минералами редких элементов в рудах поля Ашадзе-1 для </a:t>
            </a:r>
            <a:r>
              <a:rPr lang="ru-RU" dirty="0" err="1"/>
              <a:t>халькопиритовых</a:t>
            </a:r>
            <a:r>
              <a:rPr lang="ru-RU" dirty="0"/>
              <a:t> руд являются </a:t>
            </a:r>
            <a:r>
              <a:rPr lang="ru-RU" dirty="0" err="1"/>
              <a:t>кобальтпентландит</a:t>
            </a:r>
            <a:r>
              <a:rPr lang="ru-RU" dirty="0"/>
              <a:t> и </a:t>
            </a:r>
            <a:r>
              <a:rPr lang="ru-RU" dirty="0" err="1"/>
              <a:t>миллерит</a:t>
            </a:r>
            <a:r>
              <a:rPr lang="ru-RU" dirty="0"/>
              <a:t>, </a:t>
            </a:r>
            <a:r>
              <a:rPr lang="ru-RU" dirty="0" err="1"/>
              <a:t>сфалеритовых</a:t>
            </a:r>
            <a:r>
              <a:rPr lang="ru-RU" dirty="0"/>
              <a:t> – самородное </a:t>
            </a:r>
            <a:r>
              <a:rPr lang="ru-RU" dirty="0" smtClean="0"/>
              <a:t>серебро</a:t>
            </a:r>
            <a:r>
              <a:rPr lang="ru-RU" dirty="0" smtClean="0"/>
              <a:t>, галенит. </a:t>
            </a:r>
            <a:r>
              <a:rPr lang="ru-RU" dirty="0" smtClean="0"/>
              <a:t>Пирротин-</a:t>
            </a:r>
            <a:r>
              <a:rPr lang="ru-RU" dirty="0" err="1" smtClean="0"/>
              <a:t>изокубанитовые</a:t>
            </a:r>
            <a:r>
              <a:rPr lang="ru-RU" dirty="0" smtClean="0"/>
              <a:t> </a:t>
            </a:r>
            <a:r>
              <a:rPr lang="ru-RU" dirty="0"/>
              <a:t>руды характеризуются большим разнообразием </a:t>
            </a:r>
            <a:r>
              <a:rPr lang="en-US" dirty="0"/>
              <a:t>Co</a:t>
            </a:r>
            <a:r>
              <a:rPr lang="ru-RU" dirty="0"/>
              <a:t>-</a:t>
            </a:r>
            <a:r>
              <a:rPr lang="en-US" dirty="0"/>
              <a:t>As</a:t>
            </a:r>
            <a:r>
              <a:rPr lang="ru-RU" dirty="0"/>
              <a:t> минералов и присутствие кобальта в виде изоморфной примеси почти во всех рудообразующих минералах. Акцессорная минерализация сульфидных руд отражает особенности  условий формирования каждого типа руд </a:t>
            </a:r>
          </a:p>
          <a:p>
            <a:pPr lvl="0"/>
            <a:r>
              <a:rPr lang="ru-RU" dirty="0"/>
              <a:t>Основываясь на концентрациях и формах нахождения редких элементов в изучаемых рудах, они подразделяются на три группы:</a:t>
            </a:r>
          </a:p>
          <a:p>
            <a:pPr marL="45720" indent="0">
              <a:buNone/>
            </a:pPr>
            <a:r>
              <a:rPr lang="ru-RU" dirty="0" smtClean="0"/>
              <a:t>- </a:t>
            </a:r>
            <a:r>
              <a:rPr lang="en-US" dirty="0"/>
              <a:t>Co</a:t>
            </a:r>
            <a:r>
              <a:rPr lang="ru-RU" dirty="0"/>
              <a:t>, </a:t>
            </a:r>
            <a:r>
              <a:rPr lang="en-US" dirty="0"/>
              <a:t>Ni</a:t>
            </a:r>
            <a:r>
              <a:rPr lang="ru-RU" dirty="0"/>
              <a:t>, </a:t>
            </a:r>
            <a:r>
              <a:rPr lang="en-US" dirty="0" err="1"/>
              <a:t>Sb</a:t>
            </a:r>
            <a:r>
              <a:rPr lang="ru-RU" dirty="0"/>
              <a:t>, </a:t>
            </a:r>
            <a:r>
              <a:rPr lang="en-US" dirty="0" err="1"/>
              <a:t>Pb</a:t>
            </a:r>
            <a:r>
              <a:rPr lang="ru-RU" dirty="0"/>
              <a:t> и </a:t>
            </a:r>
            <a:r>
              <a:rPr lang="en-US" dirty="0"/>
              <a:t>Ag</a:t>
            </a:r>
            <a:r>
              <a:rPr lang="ru-RU" dirty="0"/>
              <a:t> образуют самостоятельные минеральные фазы при высоких концентрациях этих элементов, при более низких значениях встречаются как изоморфные примеси в рудообразующих минералах.</a:t>
            </a:r>
          </a:p>
          <a:p>
            <a:pPr marL="45720" indent="0">
              <a:buNone/>
            </a:pPr>
            <a:r>
              <a:rPr lang="ru-RU" dirty="0" smtClean="0"/>
              <a:t>- </a:t>
            </a:r>
            <a:r>
              <a:rPr lang="en-US" dirty="0"/>
              <a:t>Au</a:t>
            </a:r>
            <a:r>
              <a:rPr lang="ru-RU" dirty="0"/>
              <a:t> встречается в минеральной форме несмотря на невысокие концентрации в рудах. </a:t>
            </a:r>
          </a:p>
          <a:p>
            <a:pPr marL="45720" indent="0">
              <a:buNone/>
            </a:pPr>
            <a:r>
              <a:rPr lang="ru-RU" dirty="0" smtClean="0"/>
              <a:t>- </a:t>
            </a:r>
            <a:r>
              <a:rPr lang="en-US" dirty="0" err="1"/>
              <a:t>Sn</a:t>
            </a:r>
            <a:r>
              <a:rPr lang="ru-RU" dirty="0"/>
              <a:t>, </a:t>
            </a:r>
            <a:r>
              <a:rPr lang="en-US" dirty="0"/>
              <a:t>Bi</a:t>
            </a:r>
            <a:r>
              <a:rPr lang="ru-RU" dirty="0"/>
              <a:t>, </a:t>
            </a:r>
            <a:r>
              <a:rPr lang="en-US" dirty="0"/>
              <a:t>Cd</a:t>
            </a:r>
            <a:r>
              <a:rPr lang="ru-RU" dirty="0"/>
              <a:t>, </a:t>
            </a:r>
            <a:r>
              <a:rPr lang="en-US" dirty="0"/>
              <a:t>Se</a:t>
            </a:r>
            <a:r>
              <a:rPr lang="ru-RU" dirty="0"/>
              <a:t> и </a:t>
            </a:r>
            <a:r>
              <a:rPr lang="en-US" dirty="0" err="1"/>
              <a:t>Ge</a:t>
            </a:r>
            <a:r>
              <a:rPr lang="ru-RU" dirty="0"/>
              <a:t> даже при высоких значениях концентрируются только в виде изоморфной примеси в главных и второстепенных рудных минералах, либо не обнаруживаются. </a:t>
            </a:r>
          </a:p>
          <a:p>
            <a:pPr lvl="0"/>
            <a:r>
              <a:rPr lang="ru-RU" dirty="0" smtClean="0"/>
              <a:t>Главной особенностью </a:t>
            </a:r>
            <a:r>
              <a:rPr lang="ru-RU" dirty="0" smtClean="0"/>
              <a:t>вещественного</a:t>
            </a:r>
            <a:r>
              <a:rPr lang="en-US" dirty="0" smtClean="0"/>
              <a:t> </a:t>
            </a:r>
            <a:r>
              <a:rPr lang="ru-RU" dirty="0" smtClean="0"/>
              <a:t>состава </a:t>
            </a:r>
            <a:r>
              <a:rPr lang="ru-RU" dirty="0"/>
              <a:t>является высокая (более 30%) сумма меди и цинка и практически полное отсутствие в описываемых рудах пирита, абсолютно преобладающего в рудах, связанных с базальтами. Руды поля Ашадзе-1 в целом, в сравнении с глубоководными сульфидами </a:t>
            </a:r>
            <a:r>
              <a:rPr lang="ru-RU" dirty="0" smtClean="0"/>
              <a:t>САХ, </a:t>
            </a:r>
            <a:r>
              <a:rPr lang="ru-RU" dirty="0"/>
              <a:t>обогащены медью, значительно обогащены кобальтом, никелем, обогащающие породы габбро-перидотитового комплекса, а также цинком и его элементами-спутниками - кадмием, свинцом, серебром и, особенно, оловом </a:t>
            </a:r>
          </a:p>
          <a:p>
            <a:pPr lvl="0"/>
            <a:r>
              <a:rPr lang="ru-RU" dirty="0" smtClean="0"/>
              <a:t>Возраст </a:t>
            </a:r>
            <a:r>
              <a:rPr lang="ru-RU" dirty="0"/>
              <a:t>сульфидных руд поля Ашадзе-1 оценивается около 7.2 </a:t>
            </a:r>
            <a:r>
              <a:rPr lang="ru-RU" dirty="0" err="1"/>
              <a:t>тыс.лет</a:t>
            </a:r>
            <a:r>
              <a:rPr lang="ru-RU" dirty="0"/>
              <a:t>. В то время как большинство сульфидов САХ гораздо древнее – в среднем, 100 тыс. лет. В результате проведенных исследований сделан вывод, что поле Ашадзе-1 является примером одноэтапной начальной стадии формирования, для которой построена предполагаемая модель первичных (без </a:t>
            </a:r>
            <a:r>
              <a:rPr lang="ru-RU" dirty="0" smtClean="0"/>
              <a:t> значительных </a:t>
            </a:r>
            <a:r>
              <a:rPr lang="ru-RU" dirty="0" err="1" smtClean="0"/>
              <a:t>гипергенных</a:t>
            </a:r>
            <a:r>
              <a:rPr lang="ru-RU" dirty="0" smtClean="0"/>
              <a:t> </a:t>
            </a:r>
            <a:r>
              <a:rPr lang="ru-RU" dirty="0"/>
              <a:t>изменений) </a:t>
            </a:r>
            <a:r>
              <a:rPr lang="ru-RU" dirty="0" err="1"/>
              <a:t>рудоформирующих</a:t>
            </a:r>
            <a:r>
              <a:rPr lang="ru-RU" dirty="0"/>
              <a:t> гидротермальных процессов в условиях ультраосновных вмещающих пород на морском </a:t>
            </a:r>
            <a:r>
              <a:rPr lang="ru-RU" dirty="0" smtClean="0"/>
              <a:t>дне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495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ъект 2"/>
          <p:cNvSpPr>
            <a:spLocks noGrp="1"/>
          </p:cNvSpPr>
          <p:nvPr>
            <p:ph idx="4294967295"/>
          </p:nvPr>
        </p:nvSpPr>
        <p:spPr>
          <a:xfrm>
            <a:off x="1992313" y="1125538"/>
            <a:ext cx="8229600" cy="295116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ru-RU" altLang="ru-RU" smtClean="0"/>
          </a:p>
          <a:p>
            <a:pPr marL="0" indent="0">
              <a:buNone/>
            </a:pPr>
            <a:endParaRPr lang="ru-RU" altLang="ru-RU" smtClean="0"/>
          </a:p>
          <a:p>
            <a:pPr marL="0" indent="0">
              <a:buNone/>
            </a:pPr>
            <a:endParaRPr lang="ru-RU" altLang="ru-RU" smtClean="0"/>
          </a:p>
          <a:p>
            <a:pPr marL="0" indent="0" algn="ctr">
              <a:buNone/>
            </a:pPr>
            <a:r>
              <a:rPr lang="ru-RU" altLang="ru-RU" smtClean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58505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592</TotalTime>
  <Words>866</Words>
  <Application>Microsoft Office PowerPoint</Application>
  <PresentationFormat>Широкоэкранный</PresentationFormat>
  <Paragraphs>183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Arimo</vt:lpstr>
      <vt:lpstr>Georgia</vt:lpstr>
      <vt:lpstr>Trebuchet MS</vt:lpstr>
      <vt:lpstr>Воздушный поток</vt:lpstr>
      <vt:lpstr>Минералогo-геохимические особенности сульфидных руд гидротермального поля Ашадзе-1, Срединно-Атлантический хребет (САХ)   </vt:lpstr>
      <vt:lpstr>Презентация PowerPoint</vt:lpstr>
      <vt:lpstr>Материалы и методы  </vt:lpstr>
      <vt:lpstr>Халькопиритовые трубы</vt:lpstr>
      <vt:lpstr>Пирротин-изокубанитовые трубы</vt:lpstr>
      <vt:lpstr>Сфалеритовые трубы</vt:lpstr>
      <vt:lpstr>Схема формирования</vt:lpstr>
      <vt:lpstr>Выводы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Минералогo-геохимические особенности сульфидных руд гидротермального поля Ашадзе-1, Срединно-Атлантический хребет (САХ)</dc:title>
  <dc:creator>Анна Фирстова</dc:creator>
  <cp:lastModifiedBy>Фирстова Анна</cp:lastModifiedBy>
  <cp:revision>23</cp:revision>
  <dcterms:created xsi:type="dcterms:W3CDTF">2018-04-19T13:40:10Z</dcterms:created>
  <dcterms:modified xsi:type="dcterms:W3CDTF">2018-04-24T04:26:10Z</dcterms:modified>
</cp:coreProperties>
</file>