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9" r:id="rId6"/>
    <p:sldId id="268" r:id="rId7"/>
    <p:sldId id="261" r:id="rId8"/>
    <p:sldId id="266" r:id="rId9"/>
    <p:sldId id="264" r:id="rId10"/>
    <p:sldId id="270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1924" autoAdjust="0"/>
  </p:normalViewPr>
  <p:slideViewPr>
    <p:cSldViewPr>
      <p:cViewPr>
        <p:scale>
          <a:sx n="70" d="100"/>
          <a:sy n="70" d="100"/>
        </p:scale>
        <p:origin x="-5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59FA-0C0A-4E04-B881-E0CCFDC22ED1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AAA0C-ADA4-4A01-A96B-4C08986C15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AAA0C-ADA4-4A01-A96B-4C08986C157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AAA0C-ADA4-4A01-A96B-4C08986C157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rhireev@ilmeny.ac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981200"/>
            <a:ext cx="8839200" cy="304800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Минералого-геохимические особенности </a:t>
            </a:r>
            <a:r>
              <a:rPr lang="ru-RU" sz="3600" dirty="0" err="1" smtClean="0">
                <a:solidFill>
                  <a:srgbClr val="FFFF00"/>
                </a:solidFill>
                <a:latin typeface="Arial Black" pitchFamily="34" charset="0"/>
              </a:rPr>
              <a:t>метасоматитов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 нефритового проявления 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Факультетское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0" y="0"/>
            <a:ext cx="7162800" cy="1752600"/>
          </a:xfrm>
        </p:spPr>
        <p:txBody>
          <a:bodyPr>
            <a:noAutofit/>
          </a:bodyPr>
          <a:lstStyle/>
          <a:p>
            <a:pPr algn="r"/>
            <a:r>
              <a:rPr lang="ru-RU" sz="2000" dirty="0" err="1" smtClean="0">
                <a:solidFill>
                  <a:schemeClr val="bg1"/>
                </a:solidFill>
              </a:rPr>
              <a:t>Архиреев</a:t>
            </a:r>
            <a:r>
              <a:rPr lang="ru-RU" sz="2000" dirty="0" smtClean="0">
                <a:solidFill>
                  <a:schemeClr val="bg1"/>
                </a:solidFill>
              </a:rPr>
              <a:t> И.Е., </a:t>
            </a:r>
            <a:r>
              <a:rPr lang="ru-RU" sz="2000" dirty="0" err="1" smtClean="0">
                <a:solidFill>
                  <a:schemeClr val="bg1"/>
                </a:solidFill>
              </a:rPr>
              <a:t>Макагонов</a:t>
            </a:r>
            <a:r>
              <a:rPr lang="ru-RU" sz="2000" dirty="0" smtClean="0">
                <a:solidFill>
                  <a:schemeClr val="bg1"/>
                </a:solidFill>
              </a:rPr>
              <a:t> Е.П., Котляров В.А.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Институт минералогии </a:t>
            </a:r>
            <a:r>
              <a:rPr lang="ru-RU" sz="2000" dirty="0" err="1" smtClean="0">
                <a:solidFill>
                  <a:schemeClr val="bg1"/>
                </a:solidFill>
              </a:rPr>
              <a:t>УрО</a:t>
            </a:r>
            <a:r>
              <a:rPr lang="ru-RU" sz="2000" dirty="0" smtClean="0">
                <a:solidFill>
                  <a:schemeClr val="bg1"/>
                </a:solidFill>
              </a:rPr>
              <a:t> РАН, г. Миасс</a:t>
            </a:r>
          </a:p>
          <a:p>
            <a:pPr algn="r"/>
            <a:r>
              <a:rPr lang="en-US" sz="2000" u="sng" dirty="0" err="1" smtClean="0">
                <a:hlinkClick r:id="rId2"/>
              </a:rPr>
              <a:t>arhireev</a:t>
            </a:r>
            <a:r>
              <a:rPr lang="ru-RU" sz="2000" u="sng" dirty="0" smtClean="0">
                <a:hlinkClick r:id="rId2"/>
              </a:rPr>
              <a:t>@</a:t>
            </a:r>
            <a:r>
              <a:rPr lang="en-US" sz="2000" u="sng" dirty="0" err="1" smtClean="0">
                <a:hlinkClick r:id="rId2"/>
              </a:rPr>
              <a:t>ilmeny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smtClean="0">
                <a:hlinkClick r:id="rId2"/>
              </a:rPr>
              <a:t>ac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err="1" smtClean="0">
                <a:hlinkClick r:id="rId2"/>
              </a:rPr>
              <a:t>ru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145977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Таким образом, образование нефрита сопровождается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десилификацией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и повышением содержания кальция как со стороны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монцонит-порфиритов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так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гипербазитов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Подобное явление наблюдалось ранее на Восточно-Саянских месторождениях нефрита.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Сутурин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и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Замалетдинов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[1984] предполагают, что кальциевые растворы при этом мигрируют из основных и средних пород в зону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нефритизации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. По нашим данным первичным источником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Ca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служили известняки пододвинутые под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гипербазиты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в процессе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субдукции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) и во время дополнительных надвигов в коллизионный этап (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C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‑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) [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Макагонов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и др., 2013]. Эти известняки под влиянием давления и высокой температуры были  сублимированы. В начальный период в процессе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субдукции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Ca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распределялся по зонам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родингитизации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. В поздние периоды (коллизионный этап) происходило перераспределение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Ca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по тектоническим зонам с образование нефрита по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метагипербазитам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клиноцоизит-актинолитовых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агрегатов по субщелочным породам.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CO</a:t>
            </a:r>
            <a:r>
              <a:rPr kumimoji="0" lang="ru-RU" sz="2000" b="0" i="0" u="none" strike="noStrike" cap="none" normalizeH="0" baseline="-3000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, освободившееся при разложении известняков, пошло на образование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лиственитов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(известных в этом же районе).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6559" y="457200"/>
            <a:ext cx="6337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авг2012 030.jpg"/>
          <p:cNvPicPr>
            <a:picLocks noChangeAspect="1"/>
          </p:cNvPicPr>
          <p:nvPr/>
        </p:nvPicPr>
        <p:blipFill>
          <a:blip r:embed="rId2" cstate="print"/>
          <a:srcRect r="18333" b="35556"/>
          <a:stretch>
            <a:fillRect/>
          </a:stretch>
        </p:blipFill>
        <p:spPr>
          <a:xfrm>
            <a:off x="533400" y="1752600"/>
            <a:ext cx="74676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48200" y="0"/>
            <a:ext cx="4495800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Схема геологического строения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Миасского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района (составлена на основе геологической карты В. В. Бабкина и др. в масштабе 1:500000, 1982 г., с изменениями)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u="none" strike="noStrike" cap="none" normalizeH="0" baseline="0" dirty="0" smtClean="0">
                <a:ln>
                  <a:noFill/>
                </a:ln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– метаморфические породы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Ильменогорского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комплекса; 2-9 – осадочные и вулканогенные 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образования: 2 – базальты натриевые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афировые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сланцы глинисто-кремнистые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поляковской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толщи (O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1-2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pl); 3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полимиктовые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конгломераты, песчаники, алевролиты,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мраморизованные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известняки, аналоги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ильтебановской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свиты (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;. 4 – базальты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афировые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мелкопорфировые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андезибазальты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андезиты,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дациты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плагиориолиты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их туфы,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туффиты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туфоалевролиты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кремнистые сланцы, яшмы, аналоги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баймак-бурибаевской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свиты (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bb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 5 – базальты,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андезибазальты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туфоалевролиты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ирендыкская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свита (D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ir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 6 – метабазальты,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метатуфы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метапесчаники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вулканомиктовые, сланцы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серицит-хлорит-карбонатные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кварц-хлоритовые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кварц-хлорит-амфиболовые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прослои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мраморизованных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известняков, амурская толща (D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am); 7 – сланцы кремнистые, кремнисто-глинистые,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туффиты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туфоалевролиты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мукасовская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свита (D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mv); 8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гравелиты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песчаники, алевролиты кремнисто-глинистые,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зилаирская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свита (D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-C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zl); 9 – известняки, сланцы кремнисто-глинистые, песчаники,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кизильская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свита (C</a:t>
            </a:r>
            <a:r>
              <a:rPr kumimoji="0" lang="ru-RU" sz="1100" b="0" u="none" strike="noStrike" cap="none" normalizeH="0" baseline="-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1-2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k); 10-16 – интрузивные образования: 10 – метаморфизованные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ультрамафиты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габброиды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антигоритовые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серпентиниты,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оливин-антигоритовые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оливин-тальковые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энстатит-тальково-антофиллитовые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тремолитовые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породы,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талькиты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Каганский комплекс; 11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серпентинизированные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дуниты и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гарцбургиты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Куликовский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комплекс; 12 – дуниты,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гарцбургиты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верлиты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клинопироксениты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габбро и продукты их метасоматоза,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Сакмарский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 (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Узункырский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габбро-дунит-гарцбургитовый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пояс); 13 – габбро; 14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монцонит-порфириты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диорит-порфирит, кварцевые диориты, сиениты; 15 – граниты; 16 – мелкие жильные тела субщелочного и кислого составов. 17-18 – разрывные нарушения: 17 – главные разломы (1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Колющинский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2 -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Шартымский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3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Миасский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4 –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Бикилярский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 18 – второстепенные разломы; 19 – места отбора проб на изотопные исследования (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Пекинская дайка, 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Факультетская дайка, </a:t>
            </a:r>
            <a:r>
              <a:rPr kumimoji="0" lang="en-US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перидотиты у южного контакта </a:t>
            </a:r>
            <a:r>
              <a:rPr kumimoji="0" lang="ru-RU" sz="11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Факультетскй</a:t>
            </a:r>
            <a:r>
              <a:rPr kumimoji="0" lang="ru-RU" sz="11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дайки); 20 – места отбора проб на химический анализ.</a:t>
            </a:r>
            <a:endParaRPr kumimoji="0" lang="ru-RU" sz="11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еол Миа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55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план_Факул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t="16216"/>
          <a:stretch>
            <a:fillRect/>
          </a:stretch>
        </p:blipFill>
        <p:spPr>
          <a:xfrm>
            <a:off x="1600200" y="457200"/>
            <a:ext cx="4114800" cy="4795032"/>
          </a:xfrm>
          <a:prstGeom prst="rect">
            <a:avLst/>
          </a:prstGeom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990600" y="0"/>
            <a:ext cx="7524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Геологический план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месторождения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нефрита Факультетское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I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600200" y="457200"/>
            <a:ext cx="3048000" cy="4800600"/>
            <a:chOff x="1371600" y="1905000"/>
            <a:chExt cx="3276600" cy="4800600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371600" y="3200400"/>
              <a:ext cx="2644998" cy="3400456"/>
              <a:chOff x="1475656" y="3351213"/>
              <a:chExt cx="2644998" cy="3400456"/>
            </a:xfrm>
          </p:grpSpPr>
          <p:cxnSp>
            <p:nvCxnSpPr>
              <p:cNvPr id="6" name="Прямая соединительная линия 5"/>
              <p:cNvCxnSpPr/>
              <p:nvPr/>
            </p:nvCxnSpPr>
            <p:spPr>
              <a:xfrm flipV="1">
                <a:off x="2376721" y="3656013"/>
                <a:ext cx="1511300" cy="10810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7"/>
              <p:cNvSpPr txBox="1">
                <a:spLocks noChangeArrowheads="1"/>
              </p:cNvSpPr>
              <p:nvPr/>
            </p:nvSpPr>
            <p:spPr bwMode="auto">
              <a:xfrm>
                <a:off x="3769276" y="3351213"/>
                <a:ext cx="3513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latin typeface="Arial" pitchFamily="34" charset="0"/>
                    <a:cs typeface="Arial" pitchFamily="34" charset="0"/>
                  </a:rPr>
                  <a:t>А</a:t>
                </a:r>
              </a:p>
            </p:txBody>
          </p:sp>
          <p:sp>
            <p:nvSpPr>
              <p:cNvPr id="8" name="TextBox 8"/>
              <p:cNvSpPr txBox="1">
                <a:spLocks noChangeArrowheads="1"/>
              </p:cNvSpPr>
              <p:nvPr/>
            </p:nvSpPr>
            <p:spPr bwMode="auto">
              <a:xfrm>
                <a:off x="2085256" y="4418013"/>
                <a:ext cx="285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b="1" dirty="0">
                    <a:latin typeface="Arial" pitchFamily="34" charset="0"/>
                    <a:cs typeface="Arial" pitchFamily="34" charset="0"/>
                  </a:rPr>
                  <a:t>Б</a:t>
                </a:r>
              </a:p>
            </p:txBody>
          </p:sp>
          <p:sp>
            <p:nvSpPr>
              <p:cNvPr id="10" name="TextBox 8"/>
              <p:cNvSpPr txBox="1">
                <a:spLocks noChangeArrowheads="1"/>
              </p:cNvSpPr>
              <p:nvPr/>
            </p:nvSpPr>
            <p:spPr bwMode="auto">
              <a:xfrm>
                <a:off x="1475656" y="6551614"/>
                <a:ext cx="212979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700" dirty="0"/>
                  <a:t>(Составлена </a:t>
                </a:r>
                <a:r>
                  <a:rPr lang="ru-RU" sz="700" dirty="0" err="1"/>
                  <a:t>Архиреевым</a:t>
                </a:r>
                <a:r>
                  <a:rPr lang="ru-RU" sz="700" dirty="0"/>
                  <a:t> И.Е., 2007.)</a:t>
                </a:r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>
              <a:off x="1371600" y="1905000"/>
              <a:ext cx="3276600" cy="480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81000" y="502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82000" y="502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Б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6119336"/>
            <a:ext cx="8610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Зоны: 1 – кварцевый </a:t>
            </a:r>
            <a:r>
              <a:rPr kumimoji="0" lang="ru-RU" sz="140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монцонит-порфирит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2 – сиенит-порфирит, 3 – </a:t>
            </a:r>
            <a:r>
              <a:rPr lang="ru-RU" sz="1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клиноцозит-актинолитовая</a:t>
            </a:r>
            <a:r>
              <a:rPr lang="ru-RU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зона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4 – нефриты, 5 – </a:t>
            </a:r>
            <a:r>
              <a:rPr kumimoji="0" lang="ru-RU" sz="1400" i="1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хлорит-амфиболовые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породы, 6 – серпентиниты, 7  –  серпентинизированные гарцбургиты.</a:t>
            </a:r>
            <a:endParaRPr kumimoji="0" lang="ru-RU" sz="320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0" y="762000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sz="1400" dirty="0" smtClean="0">
                <a:cs typeface="Times New Roman" pitchFamily="18" charset="0"/>
              </a:rPr>
              <a:t>–</a:t>
            </a:r>
            <a:r>
              <a:rPr lang="ru-RU" sz="1400" i="1" dirty="0" smtClean="0">
                <a:cs typeface="Times New Roman" pitchFamily="18" charset="0"/>
              </a:rPr>
              <a:t> </a:t>
            </a:r>
            <a:r>
              <a:rPr lang="ru-RU" sz="1400" dirty="0" err="1" smtClean="0">
                <a:cs typeface="Times New Roman" pitchFamily="18" charset="0"/>
              </a:rPr>
              <a:t>монцонит-диорит</a:t>
            </a:r>
            <a:r>
              <a:rPr lang="ru-RU" sz="1400" dirty="0" smtClean="0">
                <a:cs typeface="Times New Roman" pitchFamily="18" charset="0"/>
              </a:rPr>
              <a:t>;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715000" y="1219200"/>
            <a:ext cx="1350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dirty="0" err="1" smtClean="0">
                <a:cs typeface="Times New Roman" pitchFamily="18" charset="0"/>
              </a:rPr>
              <a:t>ультрамафит</a:t>
            </a:r>
            <a:r>
              <a:rPr lang="ru-RU" sz="1400" dirty="0" smtClean="0">
                <a:cs typeface="Times New Roman" pitchFamily="18" charset="0"/>
              </a:rPr>
              <a:t>;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715000" y="1676400"/>
            <a:ext cx="10755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dirty="0" err="1" smtClean="0">
                <a:cs typeface="Times New Roman" pitchFamily="18" charset="0"/>
              </a:rPr>
              <a:t>родингит</a:t>
            </a:r>
            <a:r>
              <a:rPr lang="ru-RU" sz="1400" dirty="0" smtClean="0">
                <a:cs typeface="Times New Roman" pitchFamily="18" charset="0"/>
              </a:rPr>
              <a:t>;</a:t>
            </a:r>
            <a:endParaRPr lang="ru-RU" sz="1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715000" y="2133600"/>
            <a:ext cx="1985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spc="-100" dirty="0" smtClean="0">
                <a:cs typeface="Times New Roman" pitchFamily="18" charset="0"/>
              </a:rPr>
              <a:t>коренной выход нефрита;</a:t>
            </a:r>
            <a:endParaRPr lang="ru-RU" sz="1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5715000" y="2590800"/>
            <a:ext cx="1598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dirty="0" err="1" smtClean="0">
                <a:cs typeface="Times New Roman" pitchFamily="18" charset="0"/>
              </a:rPr>
              <a:t>родингитизация</a:t>
            </a:r>
            <a:r>
              <a:rPr lang="ru-RU" sz="1400" dirty="0" smtClean="0">
                <a:cs typeface="Times New Roman" pitchFamily="18" charset="0"/>
              </a:rPr>
              <a:t>;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5715000" y="3048000"/>
            <a:ext cx="1576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dirty="0" err="1" smtClean="0">
                <a:cs typeface="Times New Roman" pitchFamily="18" charset="0"/>
              </a:rPr>
              <a:t>рассланцевание</a:t>
            </a:r>
            <a:r>
              <a:rPr lang="ru-RU" sz="1400" dirty="0" smtClean="0">
                <a:cs typeface="Times New Roman" pitchFamily="18" charset="0"/>
              </a:rPr>
              <a:t>;</a:t>
            </a:r>
            <a:endParaRPr lang="ru-RU" sz="14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5715000" y="3505200"/>
            <a:ext cx="17997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spc="-100" dirty="0" smtClean="0">
                <a:cs typeface="Times New Roman" pitchFamily="18" charset="0"/>
              </a:rPr>
              <a:t>разрывные нарушения</a:t>
            </a:r>
            <a:endParaRPr lang="ru-RU" sz="1400" spc="-1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724400" y="381000"/>
            <a:ext cx="29805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hangingPunct="0"/>
            <a:r>
              <a:rPr lang="ru-RU" sz="1600" b="1" dirty="0" smtClean="0">
                <a:solidFill>
                  <a:srgbClr val="FFFF00"/>
                </a:solidFill>
                <a:cs typeface="Times New Roman" pitchFamily="18" charset="0"/>
              </a:rPr>
              <a:t>Условные обозначения:</a:t>
            </a:r>
          </a:p>
        </p:txBody>
      </p:sp>
      <p:pic>
        <p:nvPicPr>
          <p:cNvPr id="27" name="Рисунок 26" descr="Канава4_разре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334000"/>
            <a:ext cx="8229600" cy="778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к4_02.jpg"/>
          <p:cNvPicPr/>
          <p:nvPr/>
        </p:nvPicPr>
        <p:blipFill>
          <a:blip r:embed="rId2" cstate="print"/>
          <a:srcRect l="5358" r="26786"/>
          <a:stretch>
            <a:fillRect/>
          </a:stretch>
        </p:blipFill>
        <p:spPr>
          <a:xfrm>
            <a:off x="228600" y="1295400"/>
            <a:ext cx="2895600" cy="2003828"/>
          </a:xfrm>
          <a:prstGeom prst="rect">
            <a:avLst/>
          </a:prstGeom>
        </p:spPr>
      </p:pic>
      <p:pic>
        <p:nvPicPr>
          <p:cNvPr id="10" name="Рисунок 9" descr="фк4_1_1скрещ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4343400"/>
            <a:ext cx="2919440" cy="219075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2400" y="685800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Кварцевый </a:t>
            </a:r>
          </a:p>
          <a:p>
            <a:pPr algn="ctr"/>
            <a:r>
              <a:rPr lang="ru-RU" sz="16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монцонит-порфирит</a:t>
            </a:r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68580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52400" y="3276600"/>
            <a:ext cx="3429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 массивная, структура сериально-порфировидная. </a:t>
            </a:r>
            <a:r>
              <a:rPr lang="ru-RU" sz="1400" dirty="0" smtClean="0">
                <a:solidFill>
                  <a:srgbClr val="FFFF00"/>
                </a:solidFill>
              </a:rPr>
              <a:t>основная масса </a:t>
            </a:r>
            <a:r>
              <a:rPr lang="ru-RU" sz="1400" dirty="0" err="1" smtClean="0">
                <a:solidFill>
                  <a:srgbClr val="FFFF00"/>
                </a:solidFill>
              </a:rPr>
              <a:t>микроаллотриоморфнозернистая</a:t>
            </a:r>
            <a:r>
              <a:rPr lang="ru-RU" sz="1400" dirty="0" smtClean="0">
                <a:solidFill>
                  <a:srgbClr val="FFFF00"/>
                </a:solidFill>
              </a:rPr>
              <a:t>.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FFFF00"/>
              </a:solidFill>
              <a:latin typeface="Arial" pitchFamily="34" charset="0"/>
            </a:endParaRPr>
          </a:p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амф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кварц.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27" name="Рисунок 26" descr="Канава4_разрез.jpg"/>
          <p:cNvPicPr>
            <a:picLocks noChangeAspect="1"/>
          </p:cNvPicPr>
          <p:nvPr/>
        </p:nvPicPr>
        <p:blipFill>
          <a:blip r:embed="rId4" cstate="print"/>
          <a:srcRect r="52778"/>
          <a:stretch>
            <a:fillRect/>
          </a:stretch>
        </p:blipFill>
        <p:spPr>
          <a:xfrm>
            <a:off x="1371600" y="0"/>
            <a:ext cx="6324600" cy="632460"/>
          </a:xfrm>
          <a:prstGeom prst="rect">
            <a:avLst/>
          </a:prstGeom>
        </p:spPr>
      </p:pic>
      <p:pic>
        <p:nvPicPr>
          <p:cNvPr id="16" name="Рисунок 15" descr="L:\Миасс\Ст Метасом 130419\РисРЭММА к обработке 2\ФК4-2-2(9123)20307b--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295400"/>
            <a:ext cx="2656773" cy="199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L:\Миасс\Ст Метасом 130419\РисРЭММА к обработке 2\ФК4-4-3(20173b)--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3657600"/>
            <a:ext cx="2603848" cy="195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3810000" y="5715000"/>
            <a:ext cx="548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Вторичный амфибол </a:t>
            </a:r>
            <a:r>
              <a:rPr lang="ru-RU" sz="1400" dirty="0" err="1" smtClean="0">
                <a:solidFill>
                  <a:srgbClr val="FFFF00"/>
                </a:solidFill>
              </a:rPr>
              <a:t>актинолит-ферроактинолитового</a:t>
            </a:r>
            <a:r>
              <a:rPr lang="ru-RU" sz="1400" dirty="0" smtClean="0">
                <a:solidFill>
                  <a:srgbClr val="FFFF00"/>
                </a:solidFill>
              </a:rPr>
              <a:t> состава образует </a:t>
            </a:r>
            <a:r>
              <a:rPr lang="ru-RU" sz="1400" dirty="0" err="1" smtClean="0">
                <a:solidFill>
                  <a:srgbClr val="FFFF00"/>
                </a:solidFill>
              </a:rPr>
              <a:t>гомоосевые</a:t>
            </a:r>
            <a:r>
              <a:rPr lang="ru-RU" sz="1400" dirty="0" smtClean="0">
                <a:solidFill>
                  <a:srgbClr val="FFFF00"/>
                </a:solidFill>
              </a:rPr>
              <a:t> псевдоморфозы по </a:t>
            </a:r>
            <a:r>
              <a:rPr lang="ru-RU" sz="1400" dirty="0" err="1" smtClean="0">
                <a:solidFill>
                  <a:srgbClr val="FFFF00"/>
                </a:solidFill>
              </a:rPr>
              <a:t>ферричермакиту</a:t>
            </a:r>
            <a:r>
              <a:rPr lang="ru-RU" sz="1400" dirty="0" smtClean="0">
                <a:solidFill>
                  <a:srgbClr val="FFFF00"/>
                </a:solidFill>
              </a:rPr>
              <a:t> и бахромчатые каемки вокруг его кристаллов.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1" y="1219200"/>
            <a:ext cx="2209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Биотит образует псевдогексагональные волнисто изогнутые тонкотаблитчатые кристаллы. Значительная часть биотита </a:t>
            </a:r>
            <a:r>
              <a:rPr lang="ru-RU" sz="1400" dirty="0" err="1" smtClean="0">
                <a:solidFill>
                  <a:srgbClr val="FFFF00"/>
                </a:solidFill>
              </a:rPr>
              <a:t>хлоритизирована</a:t>
            </a:r>
            <a:r>
              <a:rPr lang="ru-RU" sz="1400" dirty="0" smtClean="0">
                <a:solidFill>
                  <a:srgbClr val="FFFF00"/>
                </a:solidFill>
              </a:rPr>
              <a:t>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86600" y="3124200"/>
            <a:ext cx="1752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act</a:t>
            </a:r>
            <a:r>
              <a:rPr lang="ru-RU" sz="1400" dirty="0" smtClean="0"/>
              <a:t>– актинолит, </a:t>
            </a:r>
            <a:r>
              <a:rPr lang="en-US" sz="1400" dirty="0" smtClean="0"/>
              <a:t>Fact</a:t>
            </a:r>
            <a:r>
              <a:rPr lang="ru-RU" sz="1400" dirty="0" smtClean="0"/>
              <a:t> – </a:t>
            </a:r>
            <a:r>
              <a:rPr lang="ru-RU" sz="1400" dirty="0" err="1" smtClean="0"/>
              <a:t>ферроактинолит</a:t>
            </a:r>
            <a:r>
              <a:rPr lang="ru-RU" sz="1400" dirty="0" smtClean="0"/>
              <a:t>, </a:t>
            </a:r>
            <a:r>
              <a:rPr lang="en-US" sz="1400" dirty="0" err="1" smtClean="0"/>
              <a:t>Mgh</a:t>
            </a:r>
            <a:r>
              <a:rPr lang="ru-RU" sz="1400" dirty="0" smtClean="0"/>
              <a:t> – </a:t>
            </a:r>
            <a:r>
              <a:rPr lang="ru-RU" sz="1400" dirty="0" err="1" smtClean="0"/>
              <a:t>магнезиогастингсит</a:t>
            </a:r>
            <a:r>
              <a:rPr lang="ru-RU" sz="1400" dirty="0" smtClean="0"/>
              <a:t>, </a:t>
            </a:r>
            <a:r>
              <a:rPr lang="en-US" sz="1400" dirty="0" err="1" smtClean="0"/>
              <a:t>ts</a:t>
            </a:r>
            <a:r>
              <a:rPr lang="ru-RU" sz="1400" dirty="0" smtClean="0"/>
              <a:t> –</a:t>
            </a:r>
            <a:r>
              <a:rPr lang="ru-RU" sz="1400" dirty="0" err="1" smtClean="0"/>
              <a:t>чермакит</a:t>
            </a:r>
            <a:r>
              <a:rPr lang="ru-RU" sz="1400" dirty="0" smtClean="0"/>
              <a:t>, </a:t>
            </a:r>
            <a:r>
              <a:rPr lang="en-US" sz="1400" dirty="0" err="1" smtClean="0"/>
              <a:t>Fts</a:t>
            </a:r>
            <a:r>
              <a:rPr lang="ru-RU" sz="1400" dirty="0" smtClean="0"/>
              <a:t> – </a:t>
            </a:r>
            <a:r>
              <a:rPr lang="ru-RU" sz="1400" dirty="0" err="1" smtClean="0"/>
              <a:t>феррочермакит</a:t>
            </a:r>
            <a:r>
              <a:rPr lang="ru-RU" sz="1400" dirty="0" smtClean="0"/>
              <a:t>,  </a:t>
            </a:r>
            <a:r>
              <a:rPr lang="en-US" sz="1400" dirty="0" err="1" smtClean="0"/>
              <a:t>tr</a:t>
            </a:r>
            <a:r>
              <a:rPr lang="ru-RU" sz="1400" dirty="0" smtClean="0"/>
              <a:t> – тремолит, </a:t>
            </a:r>
            <a:r>
              <a:rPr lang="en-US" sz="1400" dirty="0" err="1" smtClean="0"/>
              <a:t>ab</a:t>
            </a:r>
            <a:r>
              <a:rPr lang="ru-RU" sz="1400" dirty="0" smtClean="0"/>
              <a:t> – альбит, </a:t>
            </a:r>
            <a:r>
              <a:rPr lang="en-US" sz="1400" dirty="0" err="1" smtClean="0"/>
              <a:t>mk</a:t>
            </a:r>
            <a:r>
              <a:rPr lang="ru-RU" sz="1400" dirty="0" smtClean="0"/>
              <a:t> –  микроклин, </a:t>
            </a:r>
            <a:r>
              <a:rPr lang="en-US" sz="1400" dirty="0" smtClean="0"/>
              <a:t>tit</a:t>
            </a:r>
            <a:r>
              <a:rPr lang="ru-RU" sz="1400" dirty="0" smtClean="0"/>
              <a:t> – титанит, </a:t>
            </a:r>
            <a:r>
              <a:rPr lang="en-US" sz="1400" dirty="0" err="1" smtClean="0"/>
              <a:t>ep</a:t>
            </a:r>
            <a:r>
              <a:rPr lang="ru-RU" sz="1400" dirty="0" smtClean="0"/>
              <a:t> – эпидот, </a:t>
            </a:r>
            <a:r>
              <a:rPr lang="en-US" sz="1400" dirty="0" err="1" smtClean="0"/>
              <a:t>cl</a:t>
            </a:r>
            <a:r>
              <a:rPr lang="ru-RU" sz="1400" dirty="0" smtClean="0"/>
              <a:t> – хлорит.</a:t>
            </a:r>
            <a:endParaRPr lang="ru-RU" sz="14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590800" y="6248400"/>
            <a:ext cx="614855" cy="306846"/>
            <a:chOff x="8324193" y="3536907"/>
            <a:chExt cx="614855" cy="306846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324193" y="3536907"/>
              <a:ext cx="614855" cy="3068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1400" b="1">
                  <a:latin typeface="Calibri" pitchFamily="34" charset="0"/>
                </a:rPr>
                <a:t>60мкм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8392510" y="3782384"/>
              <a:ext cx="4782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к4_04.jpg"/>
          <p:cNvPicPr/>
          <p:nvPr/>
        </p:nvPicPr>
        <p:blipFill>
          <a:blip r:embed="rId2" cstate="print"/>
          <a:srcRect l="14286" r="23809" b="13587"/>
          <a:stretch>
            <a:fillRect/>
          </a:stretch>
        </p:blipFill>
        <p:spPr>
          <a:xfrm>
            <a:off x="152400" y="990600"/>
            <a:ext cx="3048000" cy="1981200"/>
          </a:xfrm>
          <a:prstGeom prst="rect">
            <a:avLst/>
          </a:prstGeom>
        </p:spPr>
      </p:pic>
      <p:pic>
        <p:nvPicPr>
          <p:cNvPr id="5" name="Рисунок 4" descr="фк4-4_3скрещ_Х2_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3962400"/>
            <a:ext cx="2880000" cy="21611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" y="609600"/>
            <a:ext cx="2050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Сиенит-порфирит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3340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971800"/>
            <a:ext cx="335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Текстура массивная, структура сериально-порфировидная. </a:t>
            </a:r>
            <a:r>
              <a:rPr lang="ru-RU" sz="1400" dirty="0" smtClean="0">
                <a:solidFill>
                  <a:srgbClr val="FFFF00"/>
                </a:solidFill>
              </a:rPr>
              <a:t>основная масса </a:t>
            </a:r>
            <a:r>
              <a:rPr lang="ru-RU" sz="1400" dirty="0" err="1" smtClean="0">
                <a:solidFill>
                  <a:srgbClr val="FFFF00"/>
                </a:solidFill>
              </a:rPr>
              <a:t>микроаллотриоморфнозернистая</a:t>
            </a:r>
            <a:r>
              <a:rPr lang="ru-RU" sz="1400" dirty="0" smtClean="0">
                <a:solidFill>
                  <a:srgbClr val="FFFF00"/>
                </a:solidFill>
              </a:rPr>
              <a:t>.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Состав: </a:t>
            </a:r>
            <a:r>
              <a:rPr lang="ru-RU" sz="1400" dirty="0" err="1" smtClean="0">
                <a:solidFill>
                  <a:srgbClr val="FFFF00"/>
                </a:solidFill>
              </a:rPr>
              <a:t>амф</a:t>
            </a:r>
            <a:r>
              <a:rPr lang="ru-RU" sz="1400" dirty="0" smtClean="0">
                <a:solidFill>
                  <a:srgbClr val="FFFF00"/>
                </a:solidFill>
              </a:rPr>
              <a:t>, </a:t>
            </a:r>
            <a:r>
              <a:rPr lang="ru-RU" sz="1400" dirty="0" err="1" smtClean="0">
                <a:solidFill>
                  <a:srgbClr val="FFFF00"/>
                </a:solidFill>
              </a:rPr>
              <a:t>к.п.ш</a:t>
            </a:r>
            <a:r>
              <a:rPr lang="ru-RU" sz="1400" dirty="0" smtClean="0">
                <a:solidFill>
                  <a:srgbClr val="FFFF00"/>
                </a:solidFill>
              </a:rPr>
              <a:t>., альбит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9144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Первичные амфиболы - магнезиальной роговой обманки, </a:t>
            </a:r>
            <a:r>
              <a:rPr lang="ru-RU" sz="1400" dirty="0" err="1" smtClean="0">
                <a:solidFill>
                  <a:srgbClr val="FFFF00"/>
                </a:solidFill>
              </a:rPr>
              <a:t>ферричермакита</a:t>
            </a:r>
            <a:r>
              <a:rPr lang="ru-RU" sz="1400" dirty="0" smtClean="0">
                <a:solidFill>
                  <a:srgbClr val="FFFF00"/>
                </a:solidFill>
              </a:rPr>
              <a:t>, </a:t>
            </a:r>
            <a:r>
              <a:rPr lang="ru-RU" sz="1400" dirty="0" err="1" smtClean="0">
                <a:solidFill>
                  <a:srgbClr val="FFFF00"/>
                </a:solidFill>
              </a:rPr>
              <a:t>чермакита</a:t>
            </a:r>
            <a:r>
              <a:rPr lang="ru-RU" sz="1400" dirty="0" smtClean="0">
                <a:solidFill>
                  <a:srgbClr val="FFFF00"/>
                </a:solidFill>
              </a:rPr>
              <a:t> и </a:t>
            </a:r>
            <a:r>
              <a:rPr lang="ru-RU" sz="1400" dirty="0" err="1" smtClean="0">
                <a:solidFill>
                  <a:srgbClr val="FFFF00"/>
                </a:solidFill>
              </a:rPr>
              <a:t>феррочермакита</a:t>
            </a:r>
            <a:r>
              <a:rPr lang="ru-RU" sz="1400" dirty="0" smtClean="0">
                <a:solidFill>
                  <a:srgbClr val="FFFF00"/>
                </a:solidFill>
              </a:rPr>
              <a:t>. Вторичный амфибол: </a:t>
            </a:r>
            <a:r>
              <a:rPr lang="ru-RU" sz="1400" dirty="0" err="1" smtClean="0">
                <a:solidFill>
                  <a:srgbClr val="FFFF00"/>
                </a:solidFill>
              </a:rPr>
              <a:t>актинолит-ферроактинолитовый</a:t>
            </a: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Канава4_разрез.jpg"/>
          <p:cNvPicPr>
            <a:picLocks noChangeAspect="1"/>
          </p:cNvPicPr>
          <p:nvPr/>
        </p:nvPicPr>
        <p:blipFill>
          <a:blip r:embed="rId4" cstate="print"/>
          <a:srcRect l="12517" r="45951"/>
          <a:stretch>
            <a:fillRect/>
          </a:stretch>
        </p:blipFill>
        <p:spPr>
          <a:xfrm>
            <a:off x="1981200" y="0"/>
            <a:ext cx="5562600" cy="632460"/>
          </a:xfrm>
          <a:prstGeom prst="rect">
            <a:avLst/>
          </a:prstGeom>
        </p:spPr>
      </p:pic>
      <p:pic>
        <p:nvPicPr>
          <p:cNvPr id="11" name="Рисунок 10" descr="L:\Миасс\Ст Метасом 130419\РисРЭММА к обработке 2\ФК4-2-2(9122)20307--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990600"/>
            <a:ext cx="2752035" cy="206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L:\Миасс\Ст Метасом 130419\РисРЭММА к обработке 2\ФК4-4-2(19169) 6923ав-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657600"/>
            <a:ext cx="2668491" cy="200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67200" y="5561112"/>
            <a:ext cx="358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Вторичный амфибол: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актинолит-ферроактинолитовый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 часто образуют полные псевдоморфозы по первичным амфиболам.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1193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Вкрапленники представлены амфиболом, калиевым полевым шпатом, альбитом; достигают 3 мм и составляют до 50% от объема породы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91400" y="3124200"/>
            <a:ext cx="1752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act</a:t>
            </a:r>
            <a:r>
              <a:rPr lang="ru-RU" sz="1400" dirty="0" smtClean="0"/>
              <a:t>– актинолит, </a:t>
            </a:r>
            <a:r>
              <a:rPr lang="en-US" sz="1400" dirty="0" smtClean="0"/>
              <a:t>Fact</a:t>
            </a:r>
            <a:r>
              <a:rPr lang="ru-RU" sz="1400" dirty="0" smtClean="0"/>
              <a:t> – </a:t>
            </a:r>
            <a:r>
              <a:rPr lang="ru-RU" sz="1400" dirty="0" err="1" smtClean="0"/>
              <a:t>ферроактинолит</a:t>
            </a:r>
            <a:r>
              <a:rPr lang="ru-RU" sz="1400" dirty="0" smtClean="0"/>
              <a:t>, </a:t>
            </a:r>
            <a:r>
              <a:rPr lang="en-US" sz="1400" dirty="0" err="1" smtClean="0"/>
              <a:t>Mgh</a:t>
            </a:r>
            <a:r>
              <a:rPr lang="ru-RU" sz="1400" dirty="0" smtClean="0"/>
              <a:t> – </a:t>
            </a:r>
            <a:r>
              <a:rPr lang="ru-RU" sz="1400" dirty="0" err="1" smtClean="0"/>
              <a:t>магнезиогастингсит</a:t>
            </a:r>
            <a:r>
              <a:rPr lang="ru-RU" sz="1400" dirty="0" smtClean="0"/>
              <a:t>, </a:t>
            </a:r>
            <a:r>
              <a:rPr lang="en-US" sz="1400" dirty="0" err="1" smtClean="0"/>
              <a:t>ts</a:t>
            </a:r>
            <a:r>
              <a:rPr lang="ru-RU" sz="1400" dirty="0" smtClean="0"/>
              <a:t> –</a:t>
            </a:r>
            <a:r>
              <a:rPr lang="ru-RU" sz="1400" dirty="0" err="1" smtClean="0"/>
              <a:t>чермакит</a:t>
            </a:r>
            <a:r>
              <a:rPr lang="ru-RU" sz="1400" dirty="0" smtClean="0"/>
              <a:t>, </a:t>
            </a:r>
            <a:r>
              <a:rPr lang="en-US" sz="1400" dirty="0" err="1" smtClean="0"/>
              <a:t>Fts</a:t>
            </a:r>
            <a:r>
              <a:rPr lang="ru-RU" sz="1400" dirty="0" smtClean="0"/>
              <a:t> – </a:t>
            </a:r>
            <a:r>
              <a:rPr lang="ru-RU" sz="1400" dirty="0" err="1" smtClean="0"/>
              <a:t>феррочермакит</a:t>
            </a:r>
            <a:r>
              <a:rPr lang="ru-RU" sz="1400" dirty="0" smtClean="0"/>
              <a:t>,  </a:t>
            </a:r>
            <a:r>
              <a:rPr lang="en-US" sz="1400" dirty="0" err="1" smtClean="0"/>
              <a:t>tr</a:t>
            </a:r>
            <a:r>
              <a:rPr lang="ru-RU" sz="1400" dirty="0" smtClean="0"/>
              <a:t> – тремолит, </a:t>
            </a:r>
            <a:r>
              <a:rPr lang="en-US" sz="1400" dirty="0" err="1" smtClean="0"/>
              <a:t>ab</a:t>
            </a:r>
            <a:r>
              <a:rPr lang="ru-RU" sz="1400" dirty="0" smtClean="0"/>
              <a:t> – альбит, </a:t>
            </a:r>
            <a:r>
              <a:rPr lang="en-US" sz="1400" dirty="0" err="1" smtClean="0"/>
              <a:t>mk</a:t>
            </a:r>
            <a:r>
              <a:rPr lang="ru-RU" sz="1400" dirty="0" smtClean="0"/>
              <a:t> –  микроклин, </a:t>
            </a:r>
            <a:r>
              <a:rPr lang="en-US" sz="1400" dirty="0" smtClean="0"/>
              <a:t>tit</a:t>
            </a:r>
            <a:r>
              <a:rPr lang="ru-RU" sz="1400" dirty="0" smtClean="0"/>
              <a:t> – титанит, </a:t>
            </a:r>
            <a:r>
              <a:rPr lang="en-US" sz="1400" dirty="0" err="1" smtClean="0"/>
              <a:t>ep</a:t>
            </a:r>
            <a:r>
              <a:rPr lang="ru-RU" sz="1400" dirty="0" smtClean="0"/>
              <a:t> – эпидот, </a:t>
            </a:r>
            <a:r>
              <a:rPr lang="en-US" sz="1400" dirty="0" err="1" smtClean="0"/>
              <a:t>cl</a:t>
            </a:r>
            <a:r>
              <a:rPr lang="ru-RU" sz="1400" dirty="0" smtClean="0"/>
              <a:t> – хлорит.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к4_07.jpg"/>
          <p:cNvPicPr/>
          <p:nvPr/>
        </p:nvPicPr>
        <p:blipFill>
          <a:blip r:embed="rId2" cstate="print"/>
          <a:srcRect l="22535" r="22535"/>
          <a:stretch>
            <a:fillRect/>
          </a:stretch>
        </p:blipFill>
        <p:spPr>
          <a:xfrm>
            <a:off x="609600" y="914400"/>
            <a:ext cx="2971800" cy="2043810"/>
          </a:xfrm>
          <a:prstGeom prst="rect">
            <a:avLst/>
          </a:prstGeom>
        </p:spPr>
      </p:pic>
      <p:pic>
        <p:nvPicPr>
          <p:cNvPr id="5" name="Рисунок 4" descr="PB15002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05200"/>
            <a:ext cx="2880000" cy="21611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81000" y="609600"/>
            <a:ext cx="472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Клиноцоизитовый</a:t>
            </a:r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ru-RU" sz="16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монцонит-порфирит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240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5105400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Индивиды актинолита на фоне </a:t>
            </a:r>
            <a:r>
              <a:rPr lang="ru-RU" sz="1400" dirty="0" err="1" smtClean="0">
                <a:solidFill>
                  <a:srgbClr val="FFFF00"/>
                </a:solidFill>
              </a:rPr>
              <a:t>бластогрануломорфного</a:t>
            </a:r>
            <a:r>
              <a:rPr lang="ru-RU" sz="1400" dirty="0" smtClean="0">
                <a:solidFill>
                  <a:srgbClr val="FFFF00"/>
                </a:solidFill>
              </a:rPr>
              <a:t> агрегата </a:t>
            </a:r>
            <a:r>
              <a:rPr lang="ru-RU" sz="1400" dirty="0" err="1" smtClean="0">
                <a:solidFill>
                  <a:srgbClr val="FFFF00"/>
                </a:solidFill>
              </a:rPr>
              <a:t>клиноцоизита</a:t>
            </a:r>
            <a:r>
              <a:rPr lang="ru-RU" sz="1400" dirty="0" smtClean="0">
                <a:solidFill>
                  <a:srgbClr val="FFFF00"/>
                </a:solidFill>
              </a:rPr>
              <a:t> с небольшим количеством эпидота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895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Состав: </a:t>
            </a:r>
            <a:r>
              <a:rPr lang="ru-RU" sz="1400" dirty="0" err="1" smtClean="0">
                <a:solidFill>
                  <a:srgbClr val="FFFF00"/>
                </a:solidFill>
              </a:rPr>
              <a:t>клиноцоизит</a:t>
            </a:r>
            <a:r>
              <a:rPr lang="ru-RU" sz="1400" dirty="0" smtClean="0">
                <a:solidFill>
                  <a:srgbClr val="FFFF00"/>
                </a:solidFill>
              </a:rPr>
              <a:t>, эпидота, актинолит, реликты </a:t>
            </a:r>
            <a:r>
              <a:rPr lang="ru-RU" sz="1400" dirty="0" err="1" smtClean="0">
                <a:solidFill>
                  <a:srgbClr val="FFFF00"/>
                </a:solidFill>
              </a:rPr>
              <a:t>пелитизированного</a:t>
            </a:r>
            <a:r>
              <a:rPr lang="ru-RU" sz="1400" dirty="0" smtClean="0">
                <a:solidFill>
                  <a:srgbClr val="FFFF00"/>
                </a:solidFill>
              </a:rPr>
              <a:t> и </a:t>
            </a:r>
            <a:r>
              <a:rPr lang="ru-RU" sz="1400" dirty="0" err="1" smtClean="0">
                <a:solidFill>
                  <a:srgbClr val="FFFF00"/>
                </a:solidFill>
              </a:rPr>
              <a:t>альбитизированного</a:t>
            </a:r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</a:rPr>
              <a:t>к.п.ш</a:t>
            </a:r>
            <a:r>
              <a:rPr lang="ru-RU" sz="1400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1" name="Рисунок 10" descr="Канава4_разрез.jpg"/>
          <p:cNvPicPr>
            <a:picLocks noChangeAspect="1"/>
          </p:cNvPicPr>
          <p:nvPr/>
        </p:nvPicPr>
        <p:blipFill>
          <a:blip r:embed="rId4" cstate="print"/>
          <a:srcRect l="12517" r="45951"/>
          <a:stretch>
            <a:fillRect/>
          </a:stretch>
        </p:blipFill>
        <p:spPr>
          <a:xfrm>
            <a:off x="1981200" y="0"/>
            <a:ext cx="5562600" cy="632460"/>
          </a:xfrm>
          <a:prstGeom prst="rect">
            <a:avLst/>
          </a:prstGeom>
        </p:spPr>
      </p:pic>
      <p:pic>
        <p:nvPicPr>
          <p:cNvPr id="12" name="Рисунок 11" descr="L:\Миасс\Ст Метасом 130419\РисРЭММА к обработке 2\ФК-4-6-2(19171) 6925--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811608"/>
            <a:ext cx="2724150" cy="204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L:\Миасс\Ст Метасом 130419\РисРЭММА к обработке 2\ФК4-5(6895) 19162--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685800"/>
            <a:ext cx="2646186" cy="198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L:\Миасс\Ст Метасом 130419\РисРЭММА к обработке 2\ФК4-4-3(20173)-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2743200"/>
            <a:ext cx="2644637" cy="198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895600" y="3733800"/>
            <a:ext cx="121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ep</a:t>
            </a:r>
            <a:r>
              <a:rPr lang="ru-RU" sz="1400" dirty="0" smtClean="0"/>
              <a:t> – эпидот, </a:t>
            </a:r>
            <a:r>
              <a:rPr lang="en-US" sz="1400" dirty="0" err="1" smtClean="0"/>
              <a:t>Czo</a:t>
            </a:r>
            <a:r>
              <a:rPr lang="en-US" sz="1400" dirty="0" smtClean="0"/>
              <a:t> </a:t>
            </a:r>
            <a:r>
              <a:rPr lang="ru-RU" sz="1400" dirty="0" smtClean="0"/>
              <a:t>– </a:t>
            </a:r>
            <a:r>
              <a:rPr lang="ru-RU" sz="1400" dirty="0" err="1" smtClean="0"/>
              <a:t>клиноцоизит</a:t>
            </a:r>
            <a:r>
              <a:rPr lang="ru-RU" sz="1400" dirty="0" smtClean="0"/>
              <a:t>, </a:t>
            </a:r>
            <a:r>
              <a:rPr lang="en-US" sz="1400" dirty="0" err="1" smtClean="0"/>
              <a:t>Fts</a:t>
            </a:r>
            <a:r>
              <a:rPr lang="ru-RU" sz="1400" dirty="0" smtClean="0"/>
              <a:t> – </a:t>
            </a:r>
            <a:r>
              <a:rPr lang="ru-RU" sz="1400" dirty="0" err="1" smtClean="0"/>
              <a:t>феррочермакит</a:t>
            </a:r>
            <a:r>
              <a:rPr lang="ru-RU" sz="1400" dirty="0" smtClean="0"/>
              <a:t>, </a:t>
            </a:r>
            <a:r>
              <a:rPr lang="en-US" sz="1400" dirty="0" smtClean="0"/>
              <a:t>act</a:t>
            </a:r>
            <a:r>
              <a:rPr lang="ru-RU" sz="1400" dirty="0" smtClean="0"/>
              <a:t>– актинолит, </a:t>
            </a:r>
            <a:r>
              <a:rPr lang="en-US" sz="1400" dirty="0" smtClean="0"/>
              <a:t>Fact</a:t>
            </a:r>
            <a:r>
              <a:rPr lang="ru-RU" sz="1400" dirty="0" smtClean="0"/>
              <a:t> – </a:t>
            </a:r>
            <a:r>
              <a:rPr lang="ru-RU" sz="1400" dirty="0" err="1" smtClean="0"/>
              <a:t>ферроактинолит</a:t>
            </a:r>
            <a:r>
              <a:rPr lang="ru-RU" sz="1400" dirty="0" smtClean="0"/>
              <a:t>,  </a:t>
            </a:r>
            <a:r>
              <a:rPr lang="en-US" sz="1400" dirty="0" err="1" smtClean="0"/>
              <a:t>mk</a:t>
            </a:r>
            <a:r>
              <a:rPr lang="ru-RU" sz="1400" dirty="0" smtClean="0"/>
              <a:t> –  микроклин, </a:t>
            </a:r>
            <a:r>
              <a:rPr lang="en-US" sz="1400" dirty="0" err="1" smtClean="0"/>
              <a:t>ap</a:t>
            </a:r>
            <a:r>
              <a:rPr lang="ru-RU" sz="1400" dirty="0" smtClean="0"/>
              <a:t> – апатит.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91200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Структура породы  </a:t>
            </a:r>
            <a:r>
              <a:rPr lang="ru-RU" sz="1400" dirty="0" err="1" smtClean="0">
                <a:solidFill>
                  <a:srgbClr val="FFFF00"/>
                </a:solidFill>
              </a:rPr>
              <a:t>порфиробластовая</a:t>
            </a:r>
            <a:r>
              <a:rPr lang="ru-RU" sz="14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текстура породы участками </a:t>
            </a:r>
            <a:r>
              <a:rPr lang="ru-RU" sz="1400" dirty="0" err="1" smtClean="0">
                <a:solidFill>
                  <a:srgbClr val="FFFF00"/>
                </a:solidFill>
              </a:rPr>
              <a:t>брекчеевидная</a:t>
            </a:r>
            <a:r>
              <a:rPr lang="ru-RU" sz="1400" dirty="0" smtClean="0">
                <a:solidFill>
                  <a:srgbClr val="FFFF00"/>
                </a:solidFill>
              </a:rPr>
              <a:t>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705600" y="609600"/>
            <a:ext cx="2133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Помимо полных псевдоморфоз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ферроактинолита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феррочермакиту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отмечаются новообразованные игольчатые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щепковидные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выделения актинолита.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05600" y="2895600"/>
            <a:ext cx="228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Полевые шпаты исчезают, амфибол частично замещается хлоритом. Из первичных минералов только апатит не подвергся вторичными изменениями.</a:t>
            </a:r>
            <a:endParaRPr lang="ru-RU" sz="1400" dirty="0">
              <a:solidFill>
                <a:srgbClr val="FFFF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209800" y="5334000"/>
            <a:ext cx="614855" cy="306846"/>
            <a:chOff x="8324193" y="3536907"/>
            <a:chExt cx="614855" cy="306846"/>
          </a:xfrm>
        </p:grpSpPr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8324193" y="3536907"/>
              <a:ext cx="614855" cy="3068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1400" b="1">
                  <a:latin typeface="Calibri" pitchFamily="34" charset="0"/>
                </a:rPr>
                <a:t>60мкм</a:t>
              </a: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8392510" y="3782384"/>
              <a:ext cx="4782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ФК4_08.jpg"/>
          <p:cNvPicPr/>
          <p:nvPr/>
        </p:nvPicPr>
        <p:blipFill>
          <a:blip r:embed="rId3" cstate="print"/>
          <a:srcRect l="5540" t="9496" r="25212" b="26409"/>
          <a:stretch>
            <a:fillRect/>
          </a:stretch>
        </p:blipFill>
        <p:spPr>
          <a:xfrm>
            <a:off x="457200" y="1066800"/>
            <a:ext cx="2743200" cy="2362200"/>
          </a:xfrm>
          <a:prstGeom prst="rect">
            <a:avLst/>
          </a:prstGeom>
        </p:spPr>
      </p:pic>
      <p:pic>
        <p:nvPicPr>
          <p:cNvPr id="18" name="Рисунок 17" descr="PB22000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3581400"/>
            <a:ext cx="2880000" cy="2161154"/>
          </a:xfrm>
          <a:prstGeom prst="rect">
            <a:avLst/>
          </a:prstGeom>
        </p:spPr>
      </p:pic>
      <p:pic>
        <p:nvPicPr>
          <p:cNvPr id="19" name="Рисунок 18" descr="Канава4_разрез.jpg"/>
          <p:cNvPicPr>
            <a:picLocks noChangeAspect="1"/>
          </p:cNvPicPr>
          <p:nvPr/>
        </p:nvPicPr>
        <p:blipFill>
          <a:blip r:embed="rId5" cstate="print"/>
          <a:srcRect l="56481"/>
          <a:stretch>
            <a:fillRect/>
          </a:stretch>
        </p:blipFill>
        <p:spPr>
          <a:xfrm>
            <a:off x="1219200" y="0"/>
            <a:ext cx="7315200" cy="692183"/>
          </a:xfrm>
          <a:prstGeom prst="rect">
            <a:avLst/>
          </a:prstGeom>
        </p:spPr>
      </p:pic>
      <p:pic>
        <p:nvPicPr>
          <p:cNvPr id="10" name="Рисунок 9" descr="L:\Миасс\Ст Метасом 130419\РисРЭММА к обработке 3\ФК4-8-2(8963)20284--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505200"/>
            <a:ext cx="2672007" cy="200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33400" y="685800"/>
            <a:ext cx="3215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Хлорит-амфиболовые</a:t>
            </a:r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породы </a:t>
            </a:r>
            <a:endParaRPr lang="ru-RU" sz="16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0960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5688449"/>
            <a:ext cx="4038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rgbClr val="FFFF00"/>
                </a:solidFill>
              </a:rPr>
              <a:t>Хлорит-тремолитовый</a:t>
            </a:r>
            <a:r>
              <a:rPr lang="ru-RU" sz="1400" dirty="0" smtClean="0">
                <a:solidFill>
                  <a:srgbClr val="FFFF00"/>
                </a:solidFill>
              </a:rPr>
              <a:t> агрегат сложен разно ориентированными длиннопризматическими и игольчатыми индивидами амфибола с </a:t>
            </a:r>
            <a:r>
              <a:rPr lang="ru-RU" sz="1400" dirty="0" err="1" smtClean="0">
                <a:solidFill>
                  <a:srgbClr val="FFFF00"/>
                </a:solidFill>
              </a:rPr>
              <a:t>щепковидными</a:t>
            </a:r>
            <a:r>
              <a:rPr lang="ru-RU" sz="1400" dirty="0" smtClean="0">
                <a:solidFill>
                  <a:srgbClr val="FFFF00"/>
                </a:solidFill>
              </a:rPr>
              <a:t> окончаниями и пластинчатыми выделениями талька и хлорита. 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629400" y="2286000"/>
            <a:ext cx="2514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Буроватые теневые псевдоморфозы тонкозернистого агрегата новообразованных минералов, замещающих ядра первичной петельчатой структуры серпентинита. Часть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хлорит-тремолитовых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 агрегатов спутано-волокнистой текстуры.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</p:txBody>
      </p:sp>
      <p:pic>
        <p:nvPicPr>
          <p:cNvPr id="20" name="Рисунок 19" descr="PB220010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7600" y="1066800"/>
            <a:ext cx="2880000" cy="216115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867400" y="2895600"/>
            <a:ext cx="614855" cy="306846"/>
            <a:chOff x="8324193" y="3536907"/>
            <a:chExt cx="614855" cy="306846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324193" y="3536907"/>
              <a:ext cx="614855" cy="3068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1400" b="1" dirty="0" smtClean="0">
                  <a:latin typeface="Calibri" pitchFamily="34" charset="0"/>
                </a:rPr>
                <a:t>30мкм</a:t>
              </a:r>
              <a:endParaRPr lang="ru-RU" sz="1400" b="1" dirty="0">
                <a:latin typeface="Calibri" pitchFamily="34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8392510" y="3782384"/>
              <a:ext cx="4782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514600" y="5410200"/>
            <a:ext cx="614855" cy="306846"/>
            <a:chOff x="8324193" y="3536907"/>
            <a:chExt cx="614855" cy="306846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8324193" y="3536907"/>
              <a:ext cx="614855" cy="3068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1400" b="1">
                  <a:latin typeface="Calibri" pitchFamily="34" charset="0"/>
                </a:rPr>
                <a:t>60мкм</a:t>
              </a:r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8392510" y="3782384"/>
              <a:ext cx="4782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К4_15а.jpg"/>
          <p:cNvPicPr/>
          <p:nvPr/>
        </p:nvPicPr>
        <p:blipFill>
          <a:blip r:embed="rId2" cstate="print"/>
          <a:srcRect l="15948" t="19349" r="30895" b="16157"/>
          <a:stretch>
            <a:fillRect/>
          </a:stretch>
        </p:blipFill>
        <p:spPr>
          <a:xfrm>
            <a:off x="0" y="4315846"/>
            <a:ext cx="2895600" cy="2057400"/>
          </a:xfrm>
          <a:prstGeom prst="rect">
            <a:avLst/>
          </a:prstGeom>
        </p:spPr>
      </p:pic>
      <p:pic>
        <p:nvPicPr>
          <p:cNvPr id="3" name="Рисунок 2" descr="фк4-15а_1скрещ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4200" y="4267200"/>
            <a:ext cx="2880000" cy="2161154"/>
          </a:xfrm>
          <a:prstGeom prst="rect">
            <a:avLst/>
          </a:prstGeom>
        </p:spPr>
      </p:pic>
      <p:pic>
        <p:nvPicPr>
          <p:cNvPr id="4" name="Рисунок 3" descr="ФК4_12а.jpg"/>
          <p:cNvPicPr/>
          <p:nvPr/>
        </p:nvPicPr>
        <p:blipFill>
          <a:blip r:embed="rId4" cstate="print"/>
          <a:srcRect l="9276" t="8367" r="18832" b="35153"/>
          <a:stretch>
            <a:fillRect/>
          </a:stretch>
        </p:blipFill>
        <p:spPr>
          <a:xfrm>
            <a:off x="0" y="990600"/>
            <a:ext cx="2895600" cy="2286000"/>
          </a:xfrm>
          <a:prstGeom prst="rect">
            <a:avLst/>
          </a:prstGeom>
        </p:spPr>
      </p:pic>
      <p:pic>
        <p:nvPicPr>
          <p:cNvPr id="5" name="Рисунок 4" descr="фк4-12_3скрещ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4200" y="990600"/>
            <a:ext cx="2880000" cy="2161154"/>
          </a:xfrm>
          <a:prstGeom prst="rect">
            <a:avLst/>
          </a:prstGeom>
        </p:spPr>
      </p:pic>
      <p:pic>
        <p:nvPicPr>
          <p:cNvPr id="6" name="Рисунок 5" descr="Канава4_разрез.jpg"/>
          <p:cNvPicPr>
            <a:picLocks noChangeAspect="1"/>
          </p:cNvPicPr>
          <p:nvPr/>
        </p:nvPicPr>
        <p:blipFill>
          <a:blip r:embed="rId6" cstate="print"/>
          <a:srcRect l="56481"/>
          <a:stretch>
            <a:fillRect/>
          </a:stretch>
        </p:blipFill>
        <p:spPr>
          <a:xfrm>
            <a:off x="1219200" y="0"/>
            <a:ext cx="7315200" cy="692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85800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Серпентиниты</a:t>
            </a:r>
            <a:endParaRPr lang="ru-RU" sz="16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3934846"/>
            <a:ext cx="391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Серпентинизированные гарцбургиты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934846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7</a:t>
            </a:r>
            <a:endParaRPr lang="ru-RU" sz="2400" b="1" dirty="0"/>
          </a:p>
        </p:txBody>
      </p:sp>
      <p:pic>
        <p:nvPicPr>
          <p:cNvPr id="11" name="Рисунок 10" descr="L:\Миасс\Ст Метасом 130419\РисРЭММА к обработке 3\ФК4-14-1(9117)20306b--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1066800"/>
            <a:ext cx="2650046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971800" y="633478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Структура серпентинитов петельчатая </a:t>
            </a:r>
            <a:r>
              <a:rPr lang="ru-RU" sz="1400" dirty="0" err="1" smtClean="0">
                <a:solidFill>
                  <a:srgbClr val="FFFF00"/>
                </a:solidFill>
              </a:rPr>
              <a:t>зонально-секториальная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33478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Выделения карбонатов образуют прожилки и пятна.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48400" y="3048000"/>
            <a:ext cx="2667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Серпентиниты </a:t>
            </a:r>
            <a:r>
              <a:rPr lang="ru-RU" sz="1400" dirty="0" err="1" smtClean="0">
                <a:solidFill>
                  <a:srgbClr val="FFFF00"/>
                </a:solidFill>
              </a:rPr>
              <a:t>окремененные</a:t>
            </a:r>
            <a:r>
              <a:rPr lang="ru-RU" sz="1400" dirty="0" smtClean="0">
                <a:solidFill>
                  <a:srgbClr val="FFFF00"/>
                </a:solidFill>
              </a:rPr>
              <a:t> и </a:t>
            </a:r>
            <a:r>
              <a:rPr lang="ru-RU" sz="1400" dirty="0" err="1" smtClean="0">
                <a:solidFill>
                  <a:srgbClr val="FFFF00"/>
                </a:solidFill>
              </a:rPr>
              <a:t>доломитизированные</a:t>
            </a:r>
            <a:r>
              <a:rPr lang="ru-RU" sz="1400" dirty="0" smtClean="0">
                <a:solidFill>
                  <a:srgbClr val="FFFF00"/>
                </a:solidFill>
              </a:rPr>
              <a:t>. </a:t>
            </a:r>
            <a:r>
              <a:rPr lang="en-US" sz="1400" dirty="0" smtClean="0">
                <a:solidFill>
                  <a:srgbClr val="FFFF00"/>
                </a:solidFill>
              </a:rPr>
              <a:t>sp</a:t>
            </a:r>
            <a:r>
              <a:rPr lang="ru-RU" sz="1400" dirty="0" smtClean="0">
                <a:solidFill>
                  <a:srgbClr val="FFFF00"/>
                </a:solidFill>
              </a:rPr>
              <a:t> – серпентин, </a:t>
            </a:r>
            <a:r>
              <a:rPr lang="en-US" sz="1400" dirty="0" smtClean="0">
                <a:solidFill>
                  <a:srgbClr val="FFFF00"/>
                </a:solidFill>
              </a:rPr>
              <a:t>q</a:t>
            </a:r>
            <a:r>
              <a:rPr lang="ru-RU" sz="1400" dirty="0" smtClean="0">
                <a:solidFill>
                  <a:srgbClr val="FFFF00"/>
                </a:solidFill>
              </a:rPr>
              <a:t> – </a:t>
            </a:r>
            <a:r>
              <a:rPr lang="ru-RU" sz="1400" dirty="0" err="1" smtClean="0">
                <a:solidFill>
                  <a:srgbClr val="FFFF00"/>
                </a:solidFill>
              </a:rPr>
              <a:t>халцедоновидный</a:t>
            </a:r>
            <a:r>
              <a:rPr lang="ru-RU" sz="1400" dirty="0" smtClean="0">
                <a:solidFill>
                  <a:srgbClr val="FFFF00"/>
                </a:solidFill>
              </a:rPr>
              <a:t> кварц, </a:t>
            </a:r>
            <a:r>
              <a:rPr lang="en-US" sz="1400" dirty="0" smtClean="0">
                <a:solidFill>
                  <a:srgbClr val="FFFF00"/>
                </a:solidFill>
              </a:rPr>
              <a:t>do</a:t>
            </a:r>
            <a:r>
              <a:rPr lang="ru-RU" sz="1400" dirty="0" smtClean="0">
                <a:solidFill>
                  <a:srgbClr val="FFFF00"/>
                </a:solidFill>
              </a:rPr>
              <a:t> – доломит</a:t>
            </a: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16" name="Рисунок 15" descr="L:\Миасс\Ст Метасом 130419\РисРЭММА к обработке 3\ФК4-15-1(9113)20305b--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4343400"/>
            <a:ext cx="2623667" cy="196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048000" y="3124200"/>
            <a:ext cx="335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Петельчатая </a:t>
            </a:r>
            <a:r>
              <a:rPr lang="ru-RU" sz="1400" dirty="0" err="1" smtClean="0">
                <a:solidFill>
                  <a:srgbClr val="FFFF00"/>
                </a:solidFill>
              </a:rPr>
              <a:t>зонально-секториальная</a:t>
            </a:r>
            <a:r>
              <a:rPr lang="ru-RU" sz="1400" dirty="0" smtClean="0">
                <a:solidFill>
                  <a:srgbClr val="FFFF00"/>
                </a:solidFill>
              </a:rPr>
              <a:t> текстура. Ячейки сложены </a:t>
            </a:r>
            <a:r>
              <a:rPr lang="ru-RU" sz="1400" dirty="0" err="1" smtClean="0">
                <a:solidFill>
                  <a:srgbClr val="FFFF00"/>
                </a:solidFill>
              </a:rPr>
              <a:t>серпофит-α-лизардитовым </a:t>
            </a:r>
            <a:r>
              <a:rPr lang="ru-RU" sz="1400" dirty="0" smtClean="0">
                <a:solidFill>
                  <a:srgbClr val="FFFF00"/>
                </a:solidFill>
              </a:rPr>
              <a:t>агрегатом. 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 </a:t>
            </a:r>
            <a:endParaRPr lang="ru-RU" sz="1400" dirty="0">
              <a:solidFill>
                <a:srgbClr val="FFFF0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410200" y="6096000"/>
            <a:ext cx="614855" cy="306846"/>
            <a:chOff x="8324193" y="3536907"/>
            <a:chExt cx="614855" cy="306846"/>
          </a:xfrm>
        </p:grpSpPr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8324193" y="3536907"/>
              <a:ext cx="614855" cy="3068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1400" b="1" dirty="0" smtClean="0">
                  <a:latin typeface="Calibri" pitchFamily="34" charset="0"/>
                </a:rPr>
                <a:t>30мкм</a:t>
              </a:r>
              <a:endParaRPr lang="ru-RU" sz="1400" b="1" dirty="0">
                <a:latin typeface="Calibri" pitchFamily="34" charset="0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8392510" y="3782384"/>
              <a:ext cx="4782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410200" y="2819400"/>
            <a:ext cx="614855" cy="306846"/>
            <a:chOff x="8324193" y="3536907"/>
            <a:chExt cx="614855" cy="306846"/>
          </a:xfrm>
        </p:grpSpPr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8324193" y="3536907"/>
              <a:ext cx="614855" cy="30684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1400" b="1">
                  <a:latin typeface="Calibri" pitchFamily="34" charset="0"/>
                </a:rPr>
                <a:t>60мкм</a:t>
              </a:r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8392510" y="3782384"/>
              <a:ext cx="47822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 Канава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3188" y="675841"/>
            <a:ext cx="6243011" cy="6029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+mj-lt"/>
              </a:rPr>
              <a:t>График изменения химического состава пород в </a:t>
            </a:r>
            <a:r>
              <a:rPr lang="ru-RU" b="1" dirty="0" err="1" smtClean="0">
                <a:solidFill>
                  <a:srgbClr val="FFC000"/>
                </a:solidFill>
                <a:latin typeface="+mj-lt"/>
              </a:rPr>
              <a:t>приконтактовых</a:t>
            </a:r>
            <a:r>
              <a:rPr lang="ru-RU" b="1" dirty="0" smtClean="0">
                <a:solidFill>
                  <a:srgbClr val="FFC000"/>
                </a:solidFill>
                <a:latin typeface="+mj-lt"/>
              </a:rPr>
              <a:t> зонах нефритового тела проявления Факультетское</a:t>
            </a:r>
            <a:endParaRPr lang="ru-RU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661</TotalTime>
  <Words>1036</Words>
  <Application>Microsoft Office PowerPoint</Application>
  <PresentationFormat>Экран (4:3)</PresentationFormat>
  <Paragraphs>71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Минералого-геохимические особенности метасоматитов нефритового проявления Факультетское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Минералого-геохимические особенности метасоматитов нефритового проявления Факультетское </dc:title>
  <cp:lastModifiedBy>Your User Name</cp:lastModifiedBy>
  <cp:revision>72</cp:revision>
  <dcterms:modified xsi:type="dcterms:W3CDTF">2014-04-22T07:36:44Z</dcterms:modified>
</cp:coreProperties>
</file>