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0" r:id="rId9"/>
    <p:sldId id="261" r:id="rId10"/>
    <p:sldId id="268" r:id="rId11"/>
    <p:sldId id="262" r:id="rId12"/>
    <p:sldId id="264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7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7804-45F1-437A-83E1-DE7CF7F3648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3E842-48D7-4F7C-ABB1-16DDB68AD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7AD2-3021-4F27-85FE-54E513269CB8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8064-C652-444A-AD72-A200F140A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98C2-AE36-468B-898B-21EC2A719141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D967-3410-42BE-9A89-D4FBA1C56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C13F-E9CE-497A-8AA1-D2F2FCCC03B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3645-4426-46C3-960B-221E8AC7B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2BA9-BF3F-40B8-8989-8C0AD1DFDCA3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98F3-C65F-4E6D-B529-9F50915EE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F00E-2856-46AC-9DC6-1C4B18113E6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F810-F9CC-430C-AACA-FCF193DFC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506A-78AA-4512-B8BD-6CFC90EA3AEC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4F7E-71C1-4984-B016-D171375B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106F-3B03-4D8A-82BA-5FCDBB72D4FB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956B-2ABB-47C3-A8FF-CF24C184D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9D1C-7923-490B-84FF-1B0D5DD8EAC6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BED12-FA41-4BE0-BE87-A2CB24A2A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9C62D-64CF-4C4C-A473-FCC0674740BA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90D95-6093-4A63-8C0D-790E927A5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F7DF-8982-4002-841F-6F40A5796044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704D-9447-4435-9370-EE29278BA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A3B3D6-3ADD-4A04-8D9E-4402493FD40E}" type="datetimeFigureOut">
              <a:rPr lang="ru-RU"/>
              <a:pPr>
                <a:defRPr/>
              </a:pPr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5C4253-2249-4FAB-A64C-77D510EDC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188913"/>
            <a:ext cx="8929688" cy="3000375"/>
          </a:xfrm>
        </p:spPr>
        <p:txBody>
          <a:bodyPr/>
          <a:lstStyle/>
          <a:p>
            <a:pPr eaLnBrk="1" hangingPunct="1"/>
            <a:r>
              <a:rPr lang="ru-RU" sz="3500" smtClean="0"/>
              <a:t>Формационная принадлежность и геодинамические условия формирования Ключевского гранитоидного массива </a:t>
            </a:r>
            <a:br>
              <a:rPr lang="ru-RU" sz="3500" smtClean="0"/>
            </a:br>
            <a:r>
              <a:rPr lang="ru-RU" sz="3500" smtClean="0"/>
              <a:t>(Арамильско-Сухтелинская зона, Ю. Урал)</a:t>
            </a:r>
            <a:r>
              <a:rPr lang="ru-RU" sz="3500" b="1" smtClean="0"/>
              <a:t>.</a:t>
            </a:r>
            <a:r>
              <a:rPr lang="ru-RU" sz="3500" smtClean="0"/>
              <a:t/>
            </a:r>
            <a:br>
              <a:rPr lang="ru-RU" sz="3500" smtClean="0"/>
            </a:br>
            <a:endParaRPr lang="ru-RU" sz="350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3860800"/>
            <a:ext cx="7258050" cy="2606675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автор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</a:rPr>
              <a:t>Сначёв А.В. г. Уфа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кандидат геол.-мин. наук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Институт Геологии УНЦ РАН</a:t>
            </a:r>
            <a:endParaRPr lang="ru-RU" sz="2400" b="1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endParaRPr lang="ru-RU" sz="2400" b="1" smtClean="0">
              <a:solidFill>
                <a:schemeClr val="tx1"/>
              </a:solidFill>
            </a:endParaRPr>
          </a:p>
          <a:p>
            <a:pPr algn="r" eaLnBrk="1" hangingPunct="1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докладчик</a:t>
            </a:r>
            <a:r>
              <a:rPr lang="ru-RU" sz="2400" b="1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</a:rPr>
              <a:t>Сначёв В.И. г. Уфа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доктор геол.-мин. наук, профессор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Институт Геологии УНЦ РАН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290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SAVant\МОИ ДОКУМЕНТЫ\Статьи\Статьи и тезисы за 2014 г\Миасс\Презентация\Ris_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4270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857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Распределение Yb в сосуществующих цирконах и аппатитах гранитоидов кукушкинского комплекса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714875" y="2500313"/>
            <a:ext cx="4429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Условные обозначения: </a:t>
            </a:r>
          </a:p>
          <a:p>
            <a:r>
              <a:rPr lang="ru-RU">
                <a:latin typeface="Calibri" pitchFamily="34" charset="0"/>
              </a:rPr>
              <a:t>Поля и тренды мантийного (М, I) и корового (К, II) гранитообразования. 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Типы гранитоидов: </a:t>
            </a:r>
          </a:p>
          <a:p>
            <a:r>
              <a:rPr lang="ru-RU">
                <a:latin typeface="Calibri" pitchFamily="34" charset="0"/>
              </a:rPr>
              <a:t>Г – гранитный, </a:t>
            </a:r>
          </a:p>
          <a:p>
            <a:r>
              <a:rPr lang="ru-RU">
                <a:latin typeface="Calibri" pitchFamily="34" charset="0"/>
              </a:rPr>
              <a:t>АГ – адамеллит-гранитный, </a:t>
            </a:r>
          </a:p>
          <a:p>
            <a:r>
              <a:rPr lang="ru-RU">
                <a:latin typeface="Calibri" pitchFamily="34" charset="0"/>
              </a:rPr>
              <a:t>ТГ – тоналит-гранодиоритовый </a:t>
            </a:r>
          </a:p>
          <a:p>
            <a:r>
              <a:rPr lang="ru-RU">
                <a:latin typeface="Calibri" pitchFamily="34" charset="0"/>
              </a:rPr>
              <a:t>(к – коровый и м – мантийный подтипы);</a:t>
            </a:r>
          </a:p>
          <a:p>
            <a:r>
              <a:rPr lang="ru-RU">
                <a:latin typeface="Calibri" pitchFamily="34" charset="0"/>
              </a:rPr>
              <a:t> ГГ – габбро-гранитный.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-252413" y="0"/>
            <a:ext cx="9396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Calibri" pitchFamily="34" charset="0"/>
              </a:rPr>
              <a:t>   Важнейшие структуры орогена уралид Южного и Среднего Урала</a:t>
            </a:r>
          </a:p>
          <a:p>
            <a:pPr algn="r"/>
            <a:r>
              <a:rPr lang="ru-RU" sz="2400" b="1">
                <a:latin typeface="Calibri" pitchFamily="34" charset="0"/>
              </a:rPr>
              <a:t> [по В.Н. Пучкову, 2000]</a:t>
            </a:r>
          </a:p>
        </p:txBody>
      </p:sp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5429250" y="1009650"/>
            <a:ext cx="37147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latin typeface="Calibri" pitchFamily="34" charset="0"/>
              </a:rPr>
              <a:t>Условные обозначения: </a:t>
            </a:r>
          </a:p>
          <a:p>
            <a:r>
              <a:rPr lang="ru-RU" sz="1700">
                <a:latin typeface="Calibri" pitchFamily="34" charset="0"/>
              </a:rPr>
              <a:t>1 – западная граница Предуральского прогиба; квадратиками показан нижнепермский барьерный риф; </a:t>
            </a:r>
          </a:p>
          <a:p>
            <a:r>
              <a:rPr lang="ru-RU" sz="1700">
                <a:latin typeface="Calibri" pitchFamily="34" charset="0"/>
              </a:rPr>
              <a:t>2 – надвиги; 3 – сдвиги; </a:t>
            </a:r>
          </a:p>
          <a:p>
            <a:r>
              <a:rPr lang="ru-RU" sz="1700">
                <a:latin typeface="Calibri" pitchFamily="34" charset="0"/>
              </a:rPr>
              <a:t>4 – фронтальная линия западновергентных складчато-надвиговых структур; 5 – структурные зоны надвигов, маркируемые серпентинитовым меланжем; </a:t>
            </a:r>
          </a:p>
          <a:p>
            <a:r>
              <a:rPr lang="ru-RU" sz="1700">
                <a:latin typeface="Calibri" pitchFamily="34" charset="0"/>
              </a:rPr>
              <a:t>6 – стратиграфические контакты; </a:t>
            </a:r>
          </a:p>
          <a:p>
            <a:r>
              <a:rPr lang="ru-RU" sz="1700">
                <a:latin typeface="Calibri" pitchFamily="34" charset="0"/>
              </a:rPr>
              <a:t>7 – предполагаемая зона каменноугольного рифтогенеза в тылу зоны субдукции; </a:t>
            </a:r>
          </a:p>
          <a:p>
            <a:r>
              <a:rPr lang="ru-RU" sz="1700">
                <a:latin typeface="Calibri" pitchFamily="34" charset="0"/>
              </a:rPr>
              <a:t>8 – позднекаменноугольная межгорная впадина; 9 – Главная гранитная ось Урала; </a:t>
            </a:r>
          </a:p>
          <a:p>
            <a:r>
              <a:rPr lang="ru-RU" sz="1700">
                <a:latin typeface="Calibri" pitchFamily="34" charset="0"/>
              </a:rPr>
              <a:t>10 – Платиноносный пояс Тагильской зоны; 11 – контуры метаморфических комплексов. 12 – положение Большаковского (I) и Ключевского (II) массивов.</a:t>
            </a:r>
          </a:p>
        </p:txBody>
      </p:sp>
      <p:pic>
        <p:nvPicPr>
          <p:cNvPr id="21509" name="Picture 5" descr="Ris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03238"/>
            <a:ext cx="4992688" cy="635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714500" y="2786063"/>
            <a:ext cx="6572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5"/>
          <p:cNvSpPr txBox="1">
            <a:spLocks noChangeArrowheads="1"/>
          </p:cNvSpPr>
          <p:nvPr/>
        </p:nvSpPr>
        <p:spPr bwMode="auto">
          <a:xfrm>
            <a:off x="-252413" y="0"/>
            <a:ext cx="9396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latin typeface="Calibri" pitchFamily="34" charset="0"/>
              </a:rPr>
              <a:t>   Важнейшие структуры орогена уралид Южного и Среднего Урала</a:t>
            </a:r>
          </a:p>
          <a:p>
            <a:pPr algn="r"/>
            <a:r>
              <a:rPr lang="ru-RU" sz="2400" b="1">
                <a:latin typeface="Calibri" pitchFamily="34" charset="0"/>
              </a:rPr>
              <a:t> [по В.Н. Пучкову, 2000]</a:t>
            </a:r>
          </a:p>
        </p:txBody>
      </p:sp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5429250" y="1009650"/>
            <a:ext cx="37147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>
                <a:latin typeface="Calibri" pitchFamily="34" charset="0"/>
              </a:rPr>
              <a:t>Условные обозначения: </a:t>
            </a:r>
          </a:p>
          <a:p>
            <a:r>
              <a:rPr lang="ru-RU" sz="1700">
                <a:latin typeface="Calibri" pitchFamily="34" charset="0"/>
              </a:rPr>
              <a:t>1 – западная граница Предуральского прогиба; квадратиками показан нижнепермский барьерный риф; </a:t>
            </a:r>
          </a:p>
          <a:p>
            <a:r>
              <a:rPr lang="ru-RU" sz="1700">
                <a:latin typeface="Calibri" pitchFamily="34" charset="0"/>
              </a:rPr>
              <a:t>2 – надвиги; 3 – сдвиги; </a:t>
            </a:r>
          </a:p>
          <a:p>
            <a:r>
              <a:rPr lang="ru-RU" sz="1700">
                <a:latin typeface="Calibri" pitchFamily="34" charset="0"/>
              </a:rPr>
              <a:t>4 – фронтальная линия западновергентных складчато-надвиговых структур; 5 – структурные зоны надвигов, маркируемые серпентинитовым меланжем; </a:t>
            </a:r>
          </a:p>
          <a:p>
            <a:r>
              <a:rPr lang="ru-RU" sz="1700">
                <a:latin typeface="Calibri" pitchFamily="34" charset="0"/>
              </a:rPr>
              <a:t>6 – стратиграфические контакты; </a:t>
            </a:r>
          </a:p>
          <a:p>
            <a:r>
              <a:rPr lang="ru-RU" sz="1700">
                <a:latin typeface="Calibri" pitchFamily="34" charset="0"/>
              </a:rPr>
              <a:t>7 – предполагаемая зона каменноугольного рифтогенеза в тылу зоны субдукции; </a:t>
            </a:r>
          </a:p>
          <a:p>
            <a:r>
              <a:rPr lang="ru-RU" sz="1700">
                <a:latin typeface="Calibri" pitchFamily="34" charset="0"/>
              </a:rPr>
              <a:t>8 – позднекаменноугольная межгорная впадина; 9 – Главная гранитная ось Урала; </a:t>
            </a:r>
          </a:p>
          <a:p>
            <a:r>
              <a:rPr lang="ru-RU" sz="1700">
                <a:latin typeface="Calibri" pitchFamily="34" charset="0"/>
              </a:rPr>
              <a:t>10 – Платиноносный пояс Тагильской зоны; 11 – контуры метаморфических комплексов. 12 – положение Большаковского (I) и Ключевского (II) массивов.</a:t>
            </a:r>
          </a:p>
        </p:txBody>
      </p:sp>
      <p:pic>
        <p:nvPicPr>
          <p:cNvPr id="14339" name="Picture 3" descr="F:\SAVant\МОИ ДОКУМЕНТЫ\Статьи\Статьи и тезисы за 2014 г\Миасс\Презентация\Ris_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8625"/>
            <a:ext cx="4992687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SAVant\МОИ ДОКУМЕНТЫ\Статьи\Статьи и тезисы за 2014 г\Миасс\Презентация\Геологическая карта 500 2003 год-4_цвет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4483100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571500" y="0"/>
            <a:ext cx="76057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Схематическая геологическая карта </a:t>
            </a:r>
          </a:p>
          <a:p>
            <a:pPr algn="ctr"/>
            <a:r>
              <a:rPr lang="ru-RU" sz="2400" b="1">
                <a:latin typeface="Calibri" pitchFamily="34" charset="0"/>
              </a:rPr>
              <a:t>обрамления Ключевского и Большаковского массивов.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714875" y="825500"/>
            <a:ext cx="4429125" cy="620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Условные обозначения: </a:t>
            </a:r>
          </a:p>
          <a:p>
            <a:r>
              <a:rPr lang="ru-RU" sz="1600">
                <a:latin typeface="Calibri" pitchFamily="34" charset="0"/>
              </a:rPr>
              <a:t>1 – шеметовская толща – афировые и мелкопорфировые базальты; </a:t>
            </a:r>
          </a:p>
          <a:p>
            <a:r>
              <a:rPr lang="ru-RU" sz="1600">
                <a:latin typeface="Calibri" pitchFamily="34" charset="0"/>
              </a:rPr>
              <a:t>2 – булатовская толща – углеродистые сланцы и алевролиты; 3 – кулуевская свита – лавы и лавобрекчии базальтов; 4 – аджатаровская толща – базальты, андезиты и их туфы;</a:t>
            </a:r>
          </a:p>
          <a:p>
            <a:r>
              <a:rPr lang="ru-RU" sz="1600">
                <a:latin typeface="Calibri" pitchFamily="34" charset="0"/>
              </a:rPr>
              <a:t> 5 – краснокаменская толща – трахибазальты и их туфы, вулканомиктовые песчаники и алевролиты; 6 – сосновская толща – полимиктовые конгломераты, песчаники, известняки; 7 – куликовский комплекс – серпентиниты аподунитовые, апогарцбургитовые; 8 – краснокаменский комплекс – габбро, сиениты; 9 – неплюевский (кукушкинский) комплекс – габбро (</a:t>
            </a:r>
            <a:r>
              <a:rPr lang="ru-RU" sz="1600">
                <a:latin typeface="Calibri" pitchFamily="34" charset="0"/>
                <a:sym typeface="Symbol" pitchFamily="18" charset="2"/>
              </a:rPr>
              <a:t></a:t>
            </a:r>
            <a:r>
              <a:rPr lang="ru-RU" sz="1600">
                <a:latin typeface="Calibri" pitchFamily="34" charset="0"/>
              </a:rPr>
              <a:t>), диориты (</a:t>
            </a:r>
            <a:r>
              <a:rPr lang="ru-RU" sz="1600">
                <a:latin typeface="Calibri" pitchFamily="34" charset="0"/>
                <a:sym typeface="Symbol" pitchFamily="18" charset="2"/>
              </a:rPr>
              <a:t></a:t>
            </a:r>
            <a:r>
              <a:rPr lang="ru-RU" sz="1600">
                <a:latin typeface="Calibri" pitchFamily="34" charset="0"/>
              </a:rPr>
              <a:t>), граниты (</a:t>
            </a:r>
            <a:r>
              <a:rPr lang="ru-RU" sz="1600">
                <a:latin typeface="Calibri" pitchFamily="34" charset="0"/>
                <a:sym typeface="Symbol" pitchFamily="18" charset="2"/>
              </a:rPr>
              <a:t></a:t>
            </a:r>
            <a:r>
              <a:rPr lang="ru-RU" sz="1600">
                <a:latin typeface="Calibri" pitchFamily="34" charset="0"/>
              </a:rPr>
              <a:t>); 10 – большаковский комплекс – габбро, габбро-диабазы; 11 – варшавский комплекс – граниты, лейкограниты; </a:t>
            </a:r>
          </a:p>
          <a:p>
            <a:r>
              <a:rPr lang="ru-RU" sz="1600">
                <a:latin typeface="Calibri" pitchFamily="34" charset="0"/>
              </a:rPr>
              <a:t>12 – степнинский комплекс – граниты. </a:t>
            </a:r>
          </a:p>
          <a:p>
            <a:endParaRPr lang="ru-RU" sz="1600">
              <a:latin typeface="Calibri" pitchFamily="34" charset="0"/>
            </a:endParaRPr>
          </a:p>
          <a:p>
            <a:r>
              <a:rPr lang="ru-RU" sz="1600">
                <a:latin typeface="Calibri" pitchFamily="34" charset="0"/>
              </a:rPr>
              <a:t>Цифры в кружках массивы: 1 – Большаковский, </a:t>
            </a:r>
          </a:p>
          <a:p>
            <a:r>
              <a:rPr lang="ru-RU" sz="1600">
                <a:latin typeface="Calibri" pitchFamily="34" charset="0"/>
              </a:rPr>
              <a:t>2 – Ключевской, 3 – Куртмакский, </a:t>
            </a:r>
          </a:p>
          <a:p>
            <a:r>
              <a:rPr lang="ru-RU" sz="1600">
                <a:latin typeface="Calibri" pitchFamily="34" charset="0"/>
              </a:rPr>
              <a:t>4 – Калиновский.</a:t>
            </a:r>
          </a:p>
          <a:p>
            <a:endParaRPr lang="ru-RU" sz="1600">
              <a:latin typeface="Calibri" pitchFamily="34" charset="0"/>
            </a:endParaRP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50825" y="6092825"/>
            <a:ext cx="3948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Карта составлена по материалам </a:t>
            </a:r>
          </a:p>
          <a:p>
            <a:r>
              <a:rPr lang="ru-RU" sz="1600" b="1">
                <a:latin typeface="Calibri" pitchFamily="34" charset="0"/>
              </a:rPr>
              <a:t>Б.А. Пужакова (ОАО Челябинскгеосъемка)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22" name="Picture 2670" descr="Рисунок1"/>
          <p:cNvPicPr>
            <a:picLocks noChangeAspect="1" noChangeArrowheads="1"/>
          </p:cNvPicPr>
          <p:nvPr/>
        </p:nvPicPr>
        <p:blipFill>
          <a:blip r:embed="rId2"/>
          <a:srcRect b="2501"/>
          <a:stretch>
            <a:fillRect/>
          </a:stretch>
        </p:blipFill>
        <p:spPr bwMode="auto">
          <a:xfrm>
            <a:off x="287338" y="174625"/>
            <a:ext cx="8532812" cy="668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SAVant\МОИ ДОКУМЕНТЫ\Статьи\Статьи и тезисы за 2014 г\Миасс\Презентация\Ris_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85813"/>
            <a:ext cx="70008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14313" y="0"/>
            <a:ext cx="8786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Диаграмма (</a:t>
            </a:r>
            <a:r>
              <a:rPr lang="en-US" sz="2400" b="1">
                <a:latin typeface="Calibri" pitchFamily="34" charset="0"/>
              </a:rPr>
              <a:t>Na</a:t>
            </a:r>
            <a:r>
              <a:rPr lang="ru-RU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O</a:t>
            </a:r>
            <a:r>
              <a:rPr lang="ru-RU" sz="2400" b="1">
                <a:latin typeface="Calibri" pitchFamily="34" charset="0"/>
              </a:rPr>
              <a:t>+</a:t>
            </a:r>
            <a:r>
              <a:rPr lang="en-US" sz="2400" b="1">
                <a:latin typeface="Calibri" pitchFamily="34" charset="0"/>
              </a:rPr>
              <a:t>K</a:t>
            </a:r>
            <a:r>
              <a:rPr lang="ru-RU" sz="2400" b="1" baseline="-25000"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O</a:t>
            </a:r>
            <a:r>
              <a:rPr lang="ru-RU" sz="2400" b="1">
                <a:latin typeface="Calibri" pitchFamily="34" charset="0"/>
              </a:rPr>
              <a:t>) – </a:t>
            </a:r>
            <a:r>
              <a:rPr lang="en-US" sz="2400" b="1">
                <a:latin typeface="Calibri" pitchFamily="34" charset="0"/>
              </a:rPr>
              <a:t>TiO</a:t>
            </a:r>
            <a:r>
              <a:rPr lang="ru-RU" sz="2400" b="1" baseline="-25000">
                <a:latin typeface="Calibri" pitchFamily="34" charset="0"/>
              </a:rPr>
              <a:t>2</a:t>
            </a:r>
            <a:r>
              <a:rPr lang="ru-RU" sz="2400" b="1">
                <a:latin typeface="Calibri" pitchFamily="34" charset="0"/>
              </a:rPr>
              <a:t> для габбро Ключевского массива и габброидов других формационных типов Южного Урала.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42875" y="5286375"/>
            <a:ext cx="8929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Условные обозначения: 1 – Большаковский массив, 2 – Магнитогорский комплекс, 3 – Верхнеуральский комплекс, 4 – габброиды габбро-диоритовой, диорит-трондьемит-гранитной, диорит-сиенитовой, габбро-диорит-плагиогранодиоритовой и габбро-диорит-гранитной серий, 5 – габбро-плагиогранитная серия (Мугоджары), 6 – габбро-сиенитовая серия (Кемпирсайский район);</a:t>
            </a:r>
          </a:p>
          <a:p>
            <a:r>
              <a:rPr lang="ru-RU" sz="1600">
                <a:latin typeface="Calibri" pitchFamily="34" charset="0"/>
              </a:rPr>
              <a:t> 7 – Ключевской массив. </a:t>
            </a:r>
          </a:p>
          <a:p>
            <a:r>
              <a:rPr lang="ru-RU" sz="1600">
                <a:latin typeface="Calibri" pitchFamily="34" charset="0"/>
              </a:rPr>
              <a:t>Поля формаций: </a:t>
            </a:r>
            <a:r>
              <a:rPr lang="en-US" sz="1600">
                <a:latin typeface="Calibri" pitchFamily="34" charset="0"/>
              </a:rPr>
              <a:t>I</a:t>
            </a:r>
            <a:r>
              <a:rPr lang="ru-RU" sz="1600">
                <a:latin typeface="Calibri" pitchFamily="34" charset="0"/>
              </a:rPr>
              <a:t> – габбро-гранитная, </a:t>
            </a:r>
            <a:r>
              <a:rPr lang="en-US" sz="1600">
                <a:latin typeface="Calibri" pitchFamily="34" charset="0"/>
              </a:rPr>
              <a:t>II</a:t>
            </a:r>
            <a:r>
              <a:rPr lang="ru-RU" sz="1600">
                <a:latin typeface="Calibri" pitchFamily="34" charset="0"/>
              </a:rPr>
              <a:t> – дунит-пироксенит-габбровая, </a:t>
            </a:r>
            <a:r>
              <a:rPr lang="en-US" sz="1600">
                <a:latin typeface="Calibri" pitchFamily="34" charset="0"/>
              </a:rPr>
              <a:t>III</a:t>
            </a:r>
            <a:r>
              <a:rPr lang="ru-RU" sz="1600">
                <a:latin typeface="Calibri" pitchFamily="34" charset="0"/>
              </a:rPr>
              <a:t> – дунит-гарцбургитовая.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475"/>
            <a:ext cx="9144000" cy="517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577850"/>
            <a:ext cx="91440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SAVant\МОИ ДОКУМЕНТЫ\Статьи\Статьи и тезисы за 2014 г\Миасс\Презентация\Ris_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214438"/>
            <a:ext cx="628650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71438" y="214313"/>
            <a:ext cx="8929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Диаграмма Rb-Sr для пород Ключевского массива и других интрузивных серий Южного Урала [Ферштатер, 1987]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42875" y="5430838"/>
            <a:ext cx="8858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Поля пород – производные различных исходных магм: </a:t>
            </a:r>
            <a:r>
              <a:rPr lang="en-US" sz="1600">
                <a:latin typeface="Calibri" pitchFamily="34" charset="0"/>
              </a:rPr>
              <a:t>P</a:t>
            </a:r>
            <a:r>
              <a:rPr lang="ru-RU" sz="1600">
                <a:latin typeface="Calibri" pitchFamily="34" charset="0"/>
              </a:rPr>
              <a:t>0</a:t>
            </a:r>
            <a:r>
              <a:rPr lang="en-US" sz="1600">
                <a:latin typeface="Calibri" pitchFamily="34" charset="0"/>
              </a:rPr>
              <a:t>Q</a:t>
            </a:r>
            <a:r>
              <a:rPr lang="ru-RU" sz="1600">
                <a:latin typeface="Calibri" pitchFamily="34" charset="0"/>
              </a:rPr>
              <a:t> – толеитовой океанической; </a:t>
            </a:r>
            <a:r>
              <a:rPr lang="en-US" sz="1600">
                <a:latin typeface="Calibri" pitchFamily="34" charset="0"/>
              </a:rPr>
              <a:t>NQPM </a:t>
            </a:r>
            <a:r>
              <a:rPr lang="ru-RU" sz="1600">
                <a:latin typeface="Calibri" pitchFamily="34" charset="0"/>
              </a:rPr>
              <a:t>– толеитовой континентальной островодужной; </a:t>
            </a:r>
            <a:r>
              <a:rPr lang="en-US" sz="1600">
                <a:latin typeface="Calibri" pitchFamily="34" charset="0"/>
              </a:rPr>
              <a:t>LNMK</a:t>
            </a:r>
            <a:r>
              <a:rPr lang="ru-RU" sz="1600">
                <a:latin typeface="Calibri" pitchFamily="34" charset="0"/>
              </a:rPr>
              <a:t> – орогенной андезитовой, толеитовой, толеитовой повышенной щелочности, латитовой; выше линии </a:t>
            </a:r>
            <a:r>
              <a:rPr lang="en-US" sz="1600">
                <a:latin typeface="Calibri" pitchFamily="34" charset="0"/>
              </a:rPr>
              <a:t>LK</a:t>
            </a:r>
            <a:r>
              <a:rPr lang="ru-RU" sz="1600">
                <a:latin typeface="Calibri" pitchFamily="34" charset="0"/>
              </a:rPr>
              <a:t> – латитовой, щелочно-базальтовой. Области распространения южноуральских гранитоидных формаций: </a:t>
            </a:r>
            <a:r>
              <a:rPr lang="en-US" sz="1600">
                <a:latin typeface="Calibri" pitchFamily="34" charset="0"/>
              </a:rPr>
              <a:t>A</a:t>
            </a:r>
            <a:r>
              <a:rPr lang="ru-RU" sz="1600">
                <a:latin typeface="Calibri" pitchFamily="34" charset="0"/>
              </a:rPr>
              <a:t> – гранит-мигматитовой, В – габбро-гранитной, С – тоналит-гранодиоритовой, </a:t>
            </a:r>
            <a:r>
              <a:rPr lang="en-US" sz="1600">
                <a:latin typeface="Calibri" pitchFamily="34" charset="0"/>
              </a:rPr>
              <a:t>D</a:t>
            </a:r>
            <a:r>
              <a:rPr lang="ru-RU" sz="1600">
                <a:latin typeface="Calibri" pitchFamily="34" charset="0"/>
              </a:rPr>
              <a:t> – монцонит-гранитной.</a:t>
            </a:r>
            <a:endParaRPr lang="ru-RU" sz="1600" u="sng">
              <a:latin typeface="Calibri" pitchFamily="34" charset="0"/>
            </a:endParaRPr>
          </a:p>
          <a:p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SAVant\МОИ ДОКУМЕНТЫ\Статьи\Статьи и тезисы за 2014 г\Миасс\Презентация\Ris_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309688"/>
            <a:ext cx="749617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087438" y="71438"/>
            <a:ext cx="6842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Распределение РЗЭ, нормированных к хондриту, </a:t>
            </a:r>
          </a:p>
          <a:p>
            <a:pPr algn="ctr"/>
            <a:r>
              <a:rPr lang="ru-RU" sz="2400" b="1">
                <a:latin typeface="Calibri" pitchFamily="34" charset="0"/>
              </a:rPr>
              <a:t>в габброидах Ключевского массива.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00063" y="5854700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Условные обозначения: пунктирное поле соответствует габброидам габбро-гранитной формации [Ферштатер, Беа, 1993]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485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Тема Office</vt:lpstr>
      <vt:lpstr>Формационная принадлежность и геодинамические условия формирования Ключевского гранитоидного массива  (Арамильско-Сухтелинская зона, Ю. Урал).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Формационная принадлежность и геодинамические условия формирования Ключевского гранитоидного массива  (Арамильско-Сухтелинская зона, Ю. Урал). </dc:title>
  <dc:creator>K.,jgsnyjq Dfhdfht</dc:creator>
  <cp:lastModifiedBy>Ардисламов</cp:lastModifiedBy>
  <cp:revision>10</cp:revision>
  <dcterms:created xsi:type="dcterms:W3CDTF">2014-04-18T05:10:42Z</dcterms:created>
  <dcterms:modified xsi:type="dcterms:W3CDTF">2014-04-18T08:26:57Z</dcterms:modified>
</cp:coreProperties>
</file>