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56" r:id="rId2"/>
    <p:sldId id="257" r:id="rId3"/>
    <p:sldId id="336" r:id="rId4"/>
    <p:sldId id="308" r:id="rId5"/>
    <p:sldId id="332" r:id="rId6"/>
    <p:sldId id="362" r:id="rId7"/>
    <p:sldId id="363" r:id="rId8"/>
    <p:sldId id="364" r:id="rId9"/>
    <p:sldId id="366" r:id="rId10"/>
    <p:sldId id="365" r:id="rId11"/>
    <p:sldId id="367" r:id="rId12"/>
    <p:sldId id="359" r:id="rId13"/>
    <p:sldId id="360" r:id="rId14"/>
    <p:sldId id="361" r:id="rId15"/>
    <p:sldId id="300" r:id="rId16"/>
    <p:sldId id="299" r:id="rId17"/>
    <p:sldId id="290" r:id="rId18"/>
    <p:sldId id="309" r:id="rId19"/>
    <p:sldId id="327" r:id="rId20"/>
    <p:sldId id="303" r:id="rId21"/>
    <p:sldId id="368" r:id="rId22"/>
    <p:sldId id="296" r:id="rId23"/>
    <p:sldId id="297" r:id="rId24"/>
    <p:sldId id="298" r:id="rId25"/>
    <p:sldId id="304" r:id="rId26"/>
    <p:sldId id="315" r:id="rId27"/>
    <p:sldId id="340" r:id="rId28"/>
    <p:sldId id="310" r:id="rId29"/>
    <p:sldId id="312" r:id="rId30"/>
    <p:sldId id="369" r:id="rId31"/>
    <p:sldId id="370" r:id="rId32"/>
    <p:sldId id="331" r:id="rId33"/>
    <p:sldId id="328" r:id="rId34"/>
    <p:sldId id="329" r:id="rId35"/>
    <p:sldId id="330" r:id="rId36"/>
    <p:sldId id="313" r:id="rId37"/>
    <p:sldId id="342" r:id="rId38"/>
    <p:sldId id="339" r:id="rId39"/>
    <p:sldId id="322" r:id="rId40"/>
    <p:sldId id="343" r:id="rId41"/>
    <p:sldId id="346" r:id="rId42"/>
    <p:sldId id="347" r:id="rId43"/>
    <p:sldId id="348" r:id="rId44"/>
    <p:sldId id="349" r:id="rId45"/>
    <p:sldId id="350" r:id="rId46"/>
    <p:sldId id="351" r:id="rId47"/>
    <p:sldId id="352" r:id="rId48"/>
    <p:sldId id="353" r:id="rId49"/>
    <p:sldId id="324" r:id="rId50"/>
    <p:sldId id="355" r:id="rId51"/>
    <p:sldId id="356" r:id="rId52"/>
    <p:sldId id="357" r:id="rId53"/>
    <p:sldId id="338" r:id="rId54"/>
    <p:sldId id="337" r:id="rId55"/>
    <p:sldId id="334" r:id="rId56"/>
    <p:sldId id="371" r:id="rId57"/>
    <p:sldId id="317" r:id="rId58"/>
    <p:sldId id="344" r:id="rId59"/>
    <p:sldId id="358" r:id="rId60"/>
    <p:sldId id="260" r:id="rId61"/>
  </p:sldIdLst>
  <p:sldSz cx="9144000" cy="6858000" type="screen4x3"/>
  <p:notesSz cx="9144000" cy="6858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rgbClr val="00000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rgbClr val="00000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rgbClr val="00000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rgbClr val="000000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0066"/>
    <a:srgbClr val="006666"/>
    <a:srgbClr val="009900"/>
    <a:srgbClr val="800080"/>
    <a:srgbClr val="66FFFF"/>
    <a:srgbClr val="FFCC00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1930" autoAdjust="0"/>
    <p:restoredTop sz="94550" autoAdjust="0"/>
  </p:normalViewPr>
  <p:slideViewPr>
    <p:cSldViewPr>
      <p:cViewPr>
        <p:scale>
          <a:sx n="50" d="100"/>
          <a:sy n="50" d="100"/>
        </p:scale>
        <p:origin x="-378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166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166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02B8795-F418-4DF9-AFC4-0C6499D0FF19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F2B50-6E8B-410B-AE9B-61D65308B3E3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41B28-CD71-457B-B801-30DEDAAD2C7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32DEC04-A1FE-4854-92CE-D36EC0B87CFD}" type="slidenum">
              <a:rPr lang="ru-RU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1ADF9-F944-4167-B936-33F9F5F60DF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43ECF2-C61B-4CCF-B613-99FACF43D12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1DCA07-B493-4F84-9C8E-55A89A70AE6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E800F10-03DF-468D-9269-ED303F55FFB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BCF1152-DA2F-4303-8EDF-875DA6166C9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D97DD-6307-4F1D-8A27-834CF342F5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8C2912-53E9-4871-B1D9-CFC0834B8EE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30E450-4C0B-409A-AB23-F428B2E6DB5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6CB9FA-2AD2-4C3E-9B41-C0D805487BD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77D96F-F7F4-4BE4-97FF-2AA6A1A64E3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DD38B5-26C6-42DA-81A6-CCF80C5F81D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C31E9F-F19E-4EAE-8185-20AA152F23A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9EB0-8F1C-4CF2-AC6F-DDA30B4360C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A8D978-3204-4A83-9BB2-9393BCFCB67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50000">
              <a:srgbClr val="000066">
                <a:gamma/>
                <a:shade val="0"/>
                <a:invGamma/>
              </a:srgbClr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B705CC8F-24E9-44AC-8D4F-BDB57E3A367D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>
    <p:zoom/>
  </p:transition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openxmlformats.org/officeDocument/2006/relationships/image" Target="../media/image47.jpe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8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80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87.png"/><Relationship Id="rId4" Type="http://schemas.openxmlformats.org/officeDocument/2006/relationships/image" Target="../media/image47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57166"/>
            <a:ext cx="9144000" cy="3313113"/>
          </a:xfrm>
          <a:ln/>
        </p:spPr>
        <p:txBody>
          <a:bodyPr/>
          <a:lstStyle/>
          <a:p>
            <a:r>
              <a:rPr lang="ru-RU" altLang="zh-CN" sz="4000" b="1" dirty="0"/>
              <a:t>Минералы системы</a:t>
            </a:r>
            <a:br>
              <a:rPr lang="ru-RU" altLang="zh-CN" sz="4000" b="1" dirty="0"/>
            </a:br>
            <a:r>
              <a:rPr lang="ru-RU" sz="4000" b="1" dirty="0" err="1">
                <a:solidFill>
                  <a:srgbClr val="FFFFFF"/>
                </a:solidFill>
              </a:rPr>
              <a:t>Au-Ag-X</a:t>
            </a:r>
            <a:r>
              <a:rPr lang="ru-RU" sz="4000" b="1" dirty="0"/>
              <a:t>, где </a:t>
            </a:r>
            <a:r>
              <a:rPr lang="ru-RU" sz="4000" b="1" dirty="0" err="1">
                <a:solidFill>
                  <a:srgbClr val="FFFFFF"/>
                </a:solidFill>
              </a:rPr>
              <a:t>X=S</a:t>
            </a:r>
            <a:r>
              <a:rPr lang="ru-RU" sz="4000" b="1" dirty="0">
                <a:solidFill>
                  <a:srgbClr val="FFFFFF"/>
                </a:solidFill>
              </a:rPr>
              <a:t>, </a:t>
            </a:r>
            <a:r>
              <a:rPr lang="ru-RU" sz="4000" b="1" dirty="0" err="1">
                <a:solidFill>
                  <a:srgbClr val="FFFFFF"/>
                </a:solidFill>
              </a:rPr>
              <a:t>Se</a:t>
            </a:r>
            <a:r>
              <a:rPr lang="ru-RU" sz="4000" b="1" dirty="0">
                <a:solidFill>
                  <a:srgbClr val="FFFFFF"/>
                </a:solidFill>
              </a:rPr>
              <a:t>, </a:t>
            </a:r>
            <a:r>
              <a:rPr lang="ru-RU" sz="4000" b="1" dirty="0" err="1">
                <a:solidFill>
                  <a:srgbClr val="FFFFFF"/>
                </a:solidFill>
              </a:rPr>
              <a:t>Te</a:t>
            </a:r>
            <a:r>
              <a:rPr lang="ru-RU" sz="4000" b="1" dirty="0">
                <a:solidFill>
                  <a:srgbClr val="FFFFFF"/>
                </a:solidFill>
              </a:rPr>
              <a:t/>
            </a:r>
            <a:br>
              <a:rPr lang="ru-RU" sz="4000" b="1" dirty="0">
                <a:solidFill>
                  <a:srgbClr val="FFFFFF"/>
                </a:solidFill>
              </a:rPr>
            </a:br>
            <a:r>
              <a:rPr lang="ru-RU" altLang="zh-CN" sz="4000" b="1" dirty="0"/>
              <a:t>в </a:t>
            </a:r>
            <a:r>
              <a:rPr lang="ru-RU" altLang="zh-CN" sz="4000" b="1" dirty="0" err="1"/>
              <a:t>эпитермальных</a:t>
            </a:r>
            <a:r>
              <a:rPr lang="ru-RU" altLang="zh-CN" sz="4000" b="1" dirty="0"/>
              <a:t> обстановках</a:t>
            </a:r>
            <a:br>
              <a:rPr lang="ru-RU" altLang="zh-CN" sz="4000" b="1" dirty="0"/>
            </a:br>
            <a:r>
              <a:rPr lang="ru-RU" altLang="zh-CN" sz="4000" b="1" dirty="0"/>
              <a:t>как индикаторы условий </a:t>
            </a:r>
            <a:r>
              <a:rPr lang="ru-RU" altLang="zh-CN" sz="4000" b="1" dirty="0" err="1"/>
              <a:t>минералообразования</a:t>
            </a:r>
            <a:endParaRPr lang="ru-RU" sz="4000" b="1" dirty="0"/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857224" y="4000504"/>
            <a:ext cx="7559675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i="1" dirty="0">
                <a:solidFill>
                  <a:srgbClr val="00FF00"/>
                </a:solidFill>
              </a:rPr>
              <a:t>Плотинская О. Ю</a:t>
            </a:r>
            <a:r>
              <a:rPr lang="ru-RU" sz="2800" b="1" i="1" dirty="0" smtClean="0">
                <a:solidFill>
                  <a:srgbClr val="00FF00"/>
                </a:solidFill>
              </a:rPr>
              <a:t>.</a:t>
            </a:r>
            <a:endParaRPr lang="ru-RU" sz="2800" b="1" i="1" dirty="0">
              <a:solidFill>
                <a:srgbClr val="00FF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ru-RU" sz="2800" b="1" i="1" dirty="0" err="1">
                <a:solidFill>
                  <a:srgbClr val="00FF00"/>
                </a:solidFill>
              </a:rPr>
              <a:t>ИГЕМ</a:t>
            </a:r>
            <a:r>
              <a:rPr lang="ru-RU" sz="2800" b="1" i="1" dirty="0">
                <a:solidFill>
                  <a:srgbClr val="00FF00"/>
                </a:solidFill>
              </a:rPr>
              <a:t> РАН</a:t>
            </a:r>
            <a:endParaRPr lang="en-US" sz="2800" b="1" i="1" dirty="0">
              <a:solidFill>
                <a:srgbClr val="99FF99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ADF9-F944-4167-B936-33F9F5F60DFB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85720" y="5357826"/>
            <a:ext cx="8858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А также:</a:t>
            </a:r>
          </a:p>
          <a:p>
            <a:r>
              <a:rPr lang="ru-RU" b="1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Коваленкер</a:t>
            </a:r>
            <a:r>
              <a:rPr lang="ru-RU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В.А. (</a:t>
            </a:r>
            <a:r>
              <a:rPr lang="ru-RU" b="1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ИГЕМ</a:t>
            </a:r>
            <a:r>
              <a:rPr lang="ru-RU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РАН), </a:t>
            </a:r>
            <a:r>
              <a:rPr lang="ru-RU" b="1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Ечмаева</a:t>
            </a:r>
            <a:r>
              <a:rPr lang="ru-RU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Е.А. (</a:t>
            </a:r>
            <a:r>
              <a:rPr lang="ru-RU" b="1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ИЭМ</a:t>
            </a:r>
            <a:r>
              <a:rPr lang="ru-RU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РАН) </a:t>
            </a:r>
            <a:endParaRPr lang="ru-RU" b="1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b="1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Seltmann</a:t>
            </a: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R. (Natural History Museum) </a:t>
            </a:r>
            <a:r>
              <a:rPr lang="ru-RU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и </a:t>
            </a:r>
            <a:r>
              <a:rPr lang="ru-RU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др. </a:t>
            </a:r>
            <a:endParaRPr lang="ru-RU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7772400" cy="1143000"/>
          </a:xfrm>
        </p:spPr>
        <p:txBody>
          <a:bodyPr/>
          <a:lstStyle/>
          <a:p>
            <a:r>
              <a:rPr lang="ru-RU" sz="2800" dirty="0" smtClean="0">
                <a:solidFill>
                  <a:schemeClr val="tx1"/>
                </a:solidFill>
              </a:rPr>
              <a:t>температурные поля термодинамической стабильности </a:t>
            </a:r>
            <a:r>
              <a:rPr lang="ru-RU" sz="2800" dirty="0" err="1" smtClean="0">
                <a:solidFill>
                  <a:schemeClr val="tx1"/>
                </a:solidFill>
              </a:rPr>
              <a:t>халькогенидов</a:t>
            </a:r>
            <a:r>
              <a:rPr lang="ru-RU" sz="2800" dirty="0" smtClean="0">
                <a:solidFill>
                  <a:schemeClr val="tx1"/>
                </a:solidFill>
              </a:rPr>
              <a:t> золота</a:t>
            </a:r>
            <a:endParaRPr lang="ru-RU" sz="2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38B5-26C6-42DA-81A6-CCF80C5F81DE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4100" name="Picture 4" descr="pic9a"/>
          <p:cNvPicPr>
            <a:picLocks noChangeAspect="1" noChangeArrowheads="1"/>
          </p:cNvPicPr>
          <p:nvPr/>
        </p:nvPicPr>
        <p:blipFill>
          <a:blip r:embed="rId2"/>
          <a:srcRect l="5841" t="4305" r="8028" b="8049"/>
          <a:stretch>
            <a:fillRect/>
          </a:stretch>
        </p:blipFill>
        <p:spPr bwMode="auto">
          <a:xfrm>
            <a:off x="0" y="1571612"/>
            <a:ext cx="6639579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000760" y="1000108"/>
            <a:ext cx="27146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(</a:t>
            </a:r>
            <a:r>
              <a:rPr lang="ru-RU" dirty="0" err="1" smtClean="0">
                <a:solidFill>
                  <a:schemeClr val="tx1"/>
                </a:solidFill>
              </a:rPr>
              <a:t>Ечмаева</a:t>
            </a:r>
            <a:r>
              <a:rPr lang="ru-RU" dirty="0" smtClean="0">
                <a:solidFill>
                  <a:schemeClr val="tx1"/>
                </a:solidFill>
              </a:rPr>
              <a:t>, 2009)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 bwMode="auto">
          <a:xfrm rot="16200000" flipH="1">
            <a:off x="2228712" y="4129214"/>
            <a:ext cx="3852000" cy="22681"/>
          </a:xfrm>
          <a:prstGeom prst="lin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3428992" y="1857364"/>
            <a:ext cx="104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20</a:t>
            </a:r>
            <a:r>
              <a:rPr lang="ru-RU" b="1" dirty="0" smtClean="0">
                <a:solidFill>
                  <a:srgbClr val="002060"/>
                </a:solidFill>
              </a:rPr>
              <a:t>0</a:t>
            </a:r>
            <a:r>
              <a:rPr lang="en-US" b="1" baseline="30000" dirty="0" err="1" smtClean="0">
                <a:solidFill>
                  <a:srgbClr val="002060"/>
                </a:solidFill>
              </a:rPr>
              <a:t>o</a:t>
            </a:r>
            <a:r>
              <a:rPr lang="en-US" b="1" dirty="0" err="1" smtClean="0">
                <a:solidFill>
                  <a:srgbClr val="002060"/>
                </a:solidFill>
              </a:rPr>
              <a:t>C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00695" y="2643182"/>
            <a:ext cx="3643306" cy="280076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</a:rPr>
              <a:t>система</a:t>
            </a:r>
            <a:endParaRPr lang="en-US" sz="3200" b="1" dirty="0" smtClean="0">
              <a:solidFill>
                <a:schemeClr val="tx2"/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tx2"/>
                </a:solidFill>
              </a:rPr>
              <a:t>Au-Ag-Te</a:t>
            </a:r>
            <a:endParaRPr lang="ru-RU" sz="3200" b="1" dirty="0" smtClean="0">
              <a:solidFill>
                <a:schemeClr val="tx2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самая </a:t>
            </a:r>
            <a:endParaRPr lang="ru-RU" sz="3200" b="1" dirty="0" smtClean="0">
              <a:solidFill>
                <a:schemeClr val="tx2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распространенная</a:t>
            </a:r>
          </a:p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т.е. самая</a:t>
            </a:r>
          </a:p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информативная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14" name="Штриховая стрелка вправо 13"/>
          <p:cNvSpPr/>
          <p:nvPr/>
        </p:nvSpPr>
        <p:spPr bwMode="auto">
          <a:xfrm>
            <a:off x="3857620" y="3286124"/>
            <a:ext cx="2286016" cy="785818"/>
          </a:xfrm>
          <a:prstGeom prst="stripedRightArrow">
            <a:avLst>
              <a:gd name="adj1" fmla="val 74242"/>
              <a:gd name="adj2" fmla="val 108181"/>
            </a:avLst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42852"/>
            <a:ext cx="7772400" cy="2286016"/>
          </a:xfrm>
        </p:spPr>
        <p:txBody>
          <a:bodyPr/>
          <a:lstStyle/>
          <a:p>
            <a:r>
              <a:rPr lang="ru-RU" sz="2400" dirty="0" smtClean="0">
                <a:solidFill>
                  <a:schemeClr val="tx1"/>
                </a:solidFill>
                <a:latin typeface="Arial" pitchFamily="34" charset="0"/>
              </a:rPr>
              <a:t>температурные поля термодинамической стабильности </a:t>
            </a:r>
            <a:r>
              <a:rPr lang="ru-RU" sz="2400" dirty="0" err="1" smtClean="0">
                <a:solidFill>
                  <a:schemeClr val="tx1"/>
                </a:solidFill>
                <a:latin typeface="Arial" pitchFamily="34" charset="0"/>
              </a:rPr>
              <a:t>халькогенидов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</a:rPr>
              <a:t> серебра; </a:t>
            </a:r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</a:rPr>
              <a:t>б)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</a:rPr>
              <a:t> ортогональная проекция диаграммы </a:t>
            </a:r>
            <a:r>
              <a:rPr lang="en-US" sz="2400" i="1" dirty="0" smtClean="0">
                <a:solidFill>
                  <a:schemeClr val="tx1"/>
                </a:solidFill>
                <a:latin typeface="Arial" pitchFamily="34" charset="0"/>
              </a:rPr>
              <a:t>f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</a:rPr>
              <a:t>(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</a:rPr>
              <a:t>S</a:t>
            </a:r>
            <a:r>
              <a:rPr lang="ru-RU" sz="2400" baseline="-25000" dirty="0" smtClean="0">
                <a:solidFill>
                  <a:schemeClr val="tx1"/>
                </a:solidFill>
                <a:latin typeface="Arial" pitchFamily="34" charset="0"/>
              </a:rPr>
              <a:t>2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</a:rPr>
              <a:t>)-</a:t>
            </a:r>
            <a:r>
              <a:rPr lang="en-US" sz="2400" i="1" dirty="0" smtClean="0">
                <a:solidFill>
                  <a:schemeClr val="tx1"/>
                </a:solidFill>
                <a:latin typeface="Arial" pitchFamily="34" charset="0"/>
              </a:rPr>
              <a:t>f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</a:rPr>
              <a:t>(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</a:rPr>
              <a:t>Se</a:t>
            </a:r>
            <a:r>
              <a:rPr lang="ru-RU" sz="2400" baseline="-25000" dirty="0" smtClean="0">
                <a:solidFill>
                  <a:schemeClr val="tx1"/>
                </a:solidFill>
                <a:latin typeface="Arial" pitchFamily="34" charset="0"/>
              </a:rPr>
              <a:t>2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</a:rPr>
              <a:t>)-</a:t>
            </a:r>
            <a:r>
              <a:rPr lang="en-US" sz="2400" i="1" dirty="0" smtClean="0">
                <a:solidFill>
                  <a:schemeClr val="tx1"/>
                </a:solidFill>
                <a:latin typeface="Arial" pitchFamily="34" charset="0"/>
              </a:rPr>
              <a:t>f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</a:rPr>
              <a:t>(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</a:rPr>
              <a:t>Te</a:t>
            </a:r>
            <a:r>
              <a:rPr lang="ru-RU" sz="2400" baseline="-25000" dirty="0" smtClean="0">
                <a:solidFill>
                  <a:schemeClr val="tx1"/>
                </a:solidFill>
                <a:latin typeface="Arial" pitchFamily="34" charset="0"/>
              </a:rPr>
              <a:t>2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</a:rPr>
              <a:t>) при 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</a:rPr>
              <a:t>T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</a:rPr>
              <a:t>=400 и 600 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</a:rPr>
              <a:t>K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</a:rPr>
              <a:t> (штрихом обозначена изотерма 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</a:rPr>
              <a:t>T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</a:rPr>
              <a:t>=298 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</a:rPr>
              <a:t>K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</a:rPr>
              <a:t>)</a:t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</a:rPr>
              <a:t>(</a:t>
            </a:r>
            <a:r>
              <a:rPr lang="ru-RU" sz="2400" dirty="0" err="1" smtClean="0">
                <a:solidFill>
                  <a:schemeClr val="tx1"/>
                </a:solidFill>
                <a:latin typeface="Arial" pitchFamily="34" charset="0"/>
              </a:rPr>
              <a:t>Ечмаева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</a:rPr>
              <a:t>, 2009) 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38B5-26C6-42DA-81A6-CCF80C5F81DE}" type="slidenum">
              <a:rPr lang="ru-RU" smtClean="0"/>
              <a:pPr/>
              <a:t>11</a:t>
            </a:fld>
            <a:endParaRPr lang="ru-RU"/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142844" y="2571744"/>
            <a:ext cx="4286280" cy="4143404"/>
            <a:chOff x="954" y="8514"/>
            <a:chExt cx="5400" cy="4158"/>
          </a:xfrm>
        </p:grpSpPr>
        <p:pic>
          <p:nvPicPr>
            <p:cNvPr id="5" name="Picture 7" descr="pic10b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54" y="8514"/>
              <a:ext cx="5400" cy="4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 flipV="1">
              <a:off x="3474" y="10494"/>
              <a:ext cx="900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7" name="Picture 12" descr="pic10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714620"/>
            <a:ext cx="4457082" cy="3916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rcGIS9_print_"/>
          <p:cNvPicPr>
            <a:picLocks noChangeAspect="1" noChangeArrowheads="1"/>
          </p:cNvPicPr>
          <p:nvPr/>
        </p:nvPicPr>
        <p:blipFill>
          <a:blip r:embed="rId3">
            <a:lum bright="10000" contrast="-10000"/>
          </a:blip>
          <a:srcRect/>
          <a:stretch>
            <a:fillRect/>
          </a:stretch>
        </p:blipFill>
        <p:spPr bwMode="auto">
          <a:xfrm>
            <a:off x="-642938" y="0"/>
            <a:ext cx="11572876" cy="73580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6795" name="Rectangle 11"/>
          <p:cNvSpPr>
            <a:spLocks noChangeArrowheads="1"/>
          </p:cNvSpPr>
          <p:nvPr/>
        </p:nvSpPr>
        <p:spPr bwMode="auto">
          <a:xfrm>
            <a:off x="2214563" y="4572000"/>
            <a:ext cx="3670172" cy="892552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 dirty="0" err="1" smtClean="0"/>
              <a:t>Курама</a:t>
            </a:r>
            <a:r>
              <a:rPr lang="en-US" sz="2800" b="1" dirty="0" smtClean="0"/>
              <a:t>, </a:t>
            </a:r>
            <a:r>
              <a:rPr lang="ru-RU" sz="2800" b="1" dirty="0" smtClean="0"/>
              <a:t>Узбекистан</a:t>
            </a:r>
            <a:endParaRPr lang="en-US" sz="2800" b="1" dirty="0"/>
          </a:p>
          <a:p>
            <a:pPr algn="ctr"/>
            <a:r>
              <a:rPr lang="ru-RU" b="1" dirty="0" err="1" smtClean="0"/>
              <a:t>Кочбулак</a:t>
            </a:r>
            <a:r>
              <a:rPr lang="ru-RU" b="1" dirty="0" smtClean="0"/>
              <a:t> и Кайрагач</a:t>
            </a:r>
            <a:endParaRPr lang="en-US" b="1" dirty="0"/>
          </a:p>
        </p:txBody>
      </p:sp>
      <p:cxnSp>
        <p:nvCxnSpPr>
          <p:cNvPr id="3079" name="Прямая со стрелкой 25"/>
          <p:cNvCxnSpPr>
            <a:cxnSpLocks noChangeShapeType="1"/>
          </p:cNvCxnSpPr>
          <p:nvPr/>
        </p:nvCxnSpPr>
        <p:spPr bwMode="auto">
          <a:xfrm>
            <a:off x="2857500" y="4000500"/>
            <a:ext cx="914400" cy="914400"/>
          </a:xfrm>
          <a:prstGeom prst="straightConnector1">
            <a:avLst/>
          </a:prstGeom>
          <a:noFill/>
          <a:ln w="9525" algn="ctr">
            <a:noFill/>
            <a:round/>
            <a:headEnd/>
            <a:tailEnd type="arrow" w="med" len="med"/>
          </a:ln>
        </p:spPr>
      </p:cxnSp>
      <p:sp>
        <p:nvSpPr>
          <p:cNvPr id="246812" name="Rectangle 28"/>
          <p:cNvSpPr>
            <a:spLocks noChangeAspect="1" noChangeArrowheads="1"/>
          </p:cNvSpPr>
          <p:nvPr/>
        </p:nvSpPr>
        <p:spPr bwMode="auto">
          <a:xfrm rot="1180942">
            <a:off x="1219200" y="2260600"/>
            <a:ext cx="363538" cy="523875"/>
          </a:xfrm>
          <a:prstGeom prst="rect">
            <a:avLst/>
          </a:prstGeom>
          <a:solidFill>
            <a:srgbClr val="FF3399">
              <a:alpha val="50195"/>
            </a:srgbClr>
          </a:solidFill>
          <a:ln w="38100">
            <a:solidFill>
              <a:srgbClr val="CC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46811" name="Rectangle 27"/>
          <p:cNvSpPr>
            <a:spLocks noChangeAspect="1" noChangeArrowheads="1"/>
          </p:cNvSpPr>
          <p:nvPr/>
        </p:nvSpPr>
        <p:spPr bwMode="auto">
          <a:xfrm>
            <a:off x="1714500" y="4071938"/>
            <a:ext cx="519113" cy="357187"/>
          </a:xfrm>
          <a:prstGeom prst="rect">
            <a:avLst/>
          </a:prstGeom>
          <a:solidFill>
            <a:srgbClr val="CC6600"/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6" name="Rectangle 11"/>
          <p:cNvSpPr>
            <a:spLocks noChangeArrowheads="1"/>
          </p:cNvSpPr>
          <p:nvPr/>
        </p:nvSpPr>
        <p:spPr bwMode="auto">
          <a:xfrm>
            <a:off x="1643042" y="1785926"/>
            <a:ext cx="2653548" cy="46166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</a:rPr>
              <a:t>Березняковское</a:t>
            </a:r>
            <a:endParaRPr lang="en-US" b="1" dirty="0">
              <a:solidFill>
                <a:srgbClr val="002060"/>
              </a:solidFill>
            </a:endParaRPr>
          </a:p>
        </p:txBody>
      </p:sp>
      <p:cxnSp>
        <p:nvCxnSpPr>
          <p:cNvPr id="3085" name="Прямая соединительная линия 37"/>
          <p:cNvCxnSpPr>
            <a:cxnSpLocks noChangeShapeType="1"/>
          </p:cNvCxnSpPr>
          <p:nvPr/>
        </p:nvCxnSpPr>
        <p:spPr bwMode="auto">
          <a:xfrm>
            <a:off x="2071688" y="2071688"/>
            <a:ext cx="914400" cy="91440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20" name="TextBox 19"/>
          <p:cNvSpPr txBox="1"/>
          <p:nvPr/>
        </p:nvSpPr>
        <p:spPr>
          <a:xfrm>
            <a:off x="3786182" y="5500702"/>
            <a:ext cx="2707216" cy="461665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Te-des: ~ 20% Au</a:t>
            </a:r>
            <a:endParaRPr lang="ru-RU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572000" y="1785926"/>
            <a:ext cx="2707216" cy="461665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Te-des: ~ 70% Au</a:t>
            </a:r>
            <a:endParaRPr lang="ru-RU" b="1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42910" y="0"/>
            <a:ext cx="9072626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Au-Ag-Te </a:t>
            </a:r>
            <a:r>
              <a:rPr lang="ru-RU" b="1" dirty="0" smtClean="0">
                <a:solidFill>
                  <a:srgbClr val="002060"/>
                </a:solidFill>
              </a:rPr>
              <a:t>на месторождениях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6" dur="1000" fill="hold"/>
                                        <p:tgtEl>
                                          <p:spTgt spid="2468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2468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2468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795" grpId="0" animBg="1"/>
      <p:bldP spid="246812" grpId="0" animBg="1"/>
      <p:bldP spid="246811" grpId="0" animBg="1"/>
      <p:bldP spid="36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6" descr="Kurama+Chatk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9313" y="736600"/>
            <a:ext cx="7024687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0" y="4795838"/>
            <a:ext cx="9144000" cy="2062162"/>
            <a:chOff x="0" y="876"/>
            <a:chExt cx="5760" cy="1299"/>
          </a:xfrm>
        </p:grpSpPr>
        <p:pic>
          <p:nvPicPr>
            <p:cNvPr id="4104" name="Picture 5" descr="фиг_разрез"/>
            <p:cNvPicPr>
              <a:picLocks noChangeAspect="1" noChangeArrowheads="1"/>
            </p:cNvPicPr>
            <p:nvPr/>
          </p:nvPicPr>
          <p:blipFill>
            <a:blip r:embed="rId3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0" y="876"/>
              <a:ext cx="5760" cy="1299"/>
            </a:xfrm>
            <a:prstGeom prst="rect">
              <a:avLst/>
            </a:prstGeom>
            <a:noFill/>
            <a:ln w="76200">
              <a:solidFill>
                <a:srgbClr val="FFFFFF"/>
              </a:solidFill>
              <a:miter lim="800000"/>
              <a:headEnd/>
              <a:tailEnd/>
            </a:ln>
          </p:spPr>
        </p:pic>
        <p:sp>
          <p:nvSpPr>
            <p:cNvPr id="4105" name="Text Box 6"/>
            <p:cNvSpPr txBox="1">
              <a:spLocks noChangeArrowheads="1"/>
            </p:cNvSpPr>
            <p:nvPr/>
          </p:nvSpPr>
          <p:spPr bwMode="auto">
            <a:xfrm>
              <a:off x="1200" y="876"/>
              <a:ext cx="1296" cy="2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i="1"/>
                <a:t>Kochbulak</a:t>
              </a:r>
            </a:p>
          </p:txBody>
        </p:sp>
        <p:sp>
          <p:nvSpPr>
            <p:cNvPr id="4106" name="Text Box 7"/>
            <p:cNvSpPr txBox="1">
              <a:spLocks noChangeArrowheads="1"/>
            </p:cNvSpPr>
            <p:nvPr/>
          </p:nvSpPr>
          <p:spPr bwMode="auto">
            <a:xfrm>
              <a:off x="3120" y="924"/>
              <a:ext cx="1045" cy="2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i="1"/>
                <a:t>Kairagach</a:t>
              </a:r>
            </a:p>
          </p:txBody>
        </p:sp>
        <p:sp>
          <p:nvSpPr>
            <p:cNvPr id="4107" name="Text Box 8"/>
            <p:cNvSpPr txBox="1">
              <a:spLocks noChangeArrowheads="1"/>
            </p:cNvSpPr>
            <p:nvPr/>
          </p:nvSpPr>
          <p:spPr bwMode="auto">
            <a:xfrm>
              <a:off x="192" y="876"/>
              <a:ext cx="490" cy="2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/>
                <a:t>SW</a:t>
              </a:r>
            </a:p>
          </p:txBody>
        </p:sp>
        <p:sp>
          <p:nvSpPr>
            <p:cNvPr id="4108" name="Text Box 9"/>
            <p:cNvSpPr txBox="1">
              <a:spLocks noChangeArrowheads="1"/>
            </p:cNvSpPr>
            <p:nvPr/>
          </p:nvSpPr>
          <p:spPr bwMode="auto">
            <a:xfrm>
              <a:off x="5270" y="876"/>
              <a:ext cx="490" cy="2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/>
                <a:t>NE</a:t>
              </a:r>
            </a:p>
          </p:txBody>
        </p:sp>
        <p:sp>
          <p:nvSpPr>
            <p:cNvPr id="4109" name="Text Box 10"/>
            <p:cNvSpPr txBox="1">
              <a:spLocks noChangeArrowheads="1"/>
            </p:cNvSpPr>
            <p:nvPr/>
          </p:nvSpPr>
          <p:spPr bwMode="auto">
            <a:xfrm>
              <a:off x="1574" y="1500"/>
              <a:ext cx="44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>
                  <a:solidFill>
                    <a:srgbClr val="FFFFFF"/>
                  </a:solidFill>
                  <a:sym typeface="Symbol" pitchFamily="18" charset="2"/>
                </a:rPr>
                <a:t></a:t>
              </a:r>
              <a:r>
                <a:rPr lang="en-GB">
                  <a:solidFill>
                    <a:srgbClr val="FFFFFF"/>
                  </a:solidFill>
                </a:rPr>
                <a:t>C</a:t>
              </a:r>
              <a:r>
                <a:rPr lang="en-GB" baseline="-25000"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4110" name="Text Box 11"/>
            <p:cNvSpPr txBox="1">
              <a:spLocks noChangeArrowheads="1"/>
            </p:cNvSpPr>
            <p:nvPr/>
          </p:nvSpPr>
          <p:spPr bwMode="auto">
            <a:xfrm>
              <a:off x="4224" y="1548"/>
              <a:ext cx="9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>
                  <a:solidFill>
                    <a:srgbClr val="FFFFFF"/>
                  </a:solidFill>
                  <a:sym typeface="Symbol" pitchFamily="18" charset="2"/>
                </a:rPr>
                <a:t></a:t>
              </a:r>
              <a:r>
                <a:rPr lang="en-GB">
                  <a:solidFill>
                    <a:srgbClr val="FFFFFF"/>
                  </a:solidFill>
                </a:rPr>
                <a:t>C</a:t>
              </a:r>
              <a:r>
                <a:rPr lang="en-GB" baseline="-25000">
                  <a:solidFill>
                    <a:srgbClr val="FFFFFF"/>
                  </a:solidFill>
                </a:rPr>
                <a:t>3-</a:t>
              </a:r>
              <a:r>
                <a:rPr lang="en-GB">
                  <a:solidFill>
                    <a:srgbClr val="FFFFFF"/>
                  </a:solidFill>
                </a:rPr>
                <a:t>P</a:t>
              </a:r>
              <a:r>
                <a:rPr lang="en-GB" baseline="-25000">
                  <a:solidFill>
                    <a:srgbClr val="FFFFFF"/>
                  </a:solidFill>
                </a:rPr>
                <a:t>1</a:t>
              </a:r>
            </a:p>
          </p:txBody>
        </p:sp>
        <p:sp>
          <p:nvSpPr>
            <p:cNvPr id="4111" name="Text Box 12"/>
            <p:cNvSpPr txBox="1">
              <a:spLocks noChangeArrowheads="1"/>
            </p:cNvSpPr>
            <p:nvPr/>
          </p:nvSpPr>
          <p:spPr bwMode="auto">
            <a:xfrm>
              <a:off x="4272" y="972"/>
              <a:ext cx="4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rgbClr val="3333FF"/>
                  </a:solidFill>
                </a:rPr>
                <a:t>C</a:t>
              </a:r>
              <a:r>
                <a:rPr lang="en-GB" baseline="-25000">
                  <a:solidFill>
                    <a:srgbClr val="3333FF"/>
                  </a:solidFill>
                </a:rPr>
                <a:t>2-3</a:t>
              </a:r>
            </a:p>
          </p:txBody>
        </p:sp>
        <p:sp>
          <p:nvSpPr>
            <p:cNvPr id="4112" name="Line 13"/>
            <p:cNvSpPr>
              <a:spLocks noChangeShapeType="1"/>
            </p:cNvSpPr>
            <p:nvPr/>
          </p:nvSpPr>
          <p:spPr bwMode="auto">
            <a:xfrm flipH="1">
              <a:off x="3936" y="1164"/>
              <a:ext cx="384" cy="192"/>
            </a:xfrm>
            <a:prstGeom prst="line">
              <a:avLst/>
            </a:prstGeom>
            <a:noFill/>
            <a:ln w="57150">
              <a:solidFill>
                <a:srgbClr val="3333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13" name="Text Box 14"/>
            <p:cNvSpPr txBox="1">
              <a:spLocks noChangeArrowheads="1"/>
            </p:cNvSpPr>
            <p:nvPr/>
          </p:nvSpPr>
          <p:spPr bwMode="auto">
            <a:xfrm>
              <a:off x="2400" y="1020"/>
              <a:ext cx="4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rgbClr val="3333FF"/>
                  </a:solidFill>
                </a:rPr>
                <a:t>C</a:t>
              </a:r>
              <a:r>
                <a:rPr lang="en-GB" baseline="-25000">
                  <a:solidFill>
                    <a:srgbClr val="3333FF"/>
                  </a:solidFill>
                </a:rPr>
                <a:t>2-3</a:t>
              </a:r>
            </a:p>
          </p:txBody>
        </p:sp>
        <p:sp>
          <p:nvSpPr>
            <p:cNvPr id="4114" name="Line 15"/>
            <p:cNvSpPr>
              <a:spLocks noChangeShapeType="1"/>
            </p:cNvSpPr>
            <p:nvPr/>
          </p:nvSpPr>
          <p:spPr bwMode="auto">
            <a:xfrm flipH="1">
              <a:off x="2640" y="1260"/>
              <a:ext cx="48" cy="192"/>
            </a:xfrm>
            <a:prstGeom prst="line">
              <a:avLst/>
            </a:prstGeom>
            <a:noFill/>
            <a:ln w="57150">
              <a:solidFill>
                <a:srgbClr val="3333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08242" name="Line 18"/>
          <p:cNvSpPr>
            <a:spLocks noChangeShapeType="1"/>
          </p:cNvSpPr>
          <p:nvPr/>
        </p:nvSpPr>
        <p:spPr bwMode="auto">
          <a:xfrm flipH="1">
            <a:off x="2933700" y="1962150"/>
            <a:ext cx="3733800" cy="2895600"/>
          </a:xfrm>
          <a:prstGeom prst="line">
            <a:avLst/>
          </a:prstGeom>
          <a:noFill/>
          <a:ln w="76200">
            <a:solidFill>
              <a:srgbClr val="9900CC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308244" name="Line 20"/>
          <p:cNvSpPr>
            <a:spLocks noChangeShapeType="1"/>
          </p:cNvSpPr>
          <p:nvPr/>
        </p:nvSpPr>
        <p:spPr bwMode="auto">
          <a:xfrm flipH="1">
            <a:off x="5657850" y="1924050"/>
            <a:ext cx="1257300" cy="2952750"/>
          </a:xfrm>
          <a:prstGeom prst="line">
            <a:avLst/>
          </a:prstGeom>
          <a:noFill/>
          <a:ln w="76200">
            <a:solidFill>
              <a:srgbClr val="9900CC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30822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71462"/>
            <a:ext cx="4214810" cy="800100"/>
          </a:xfrm>
        </p:spPr>
        <p:txBody>
          <a:bodyPr/>
          <a:lstStyle/>
          <a:p>
            <a:pPr>
              <a:defRPr/>
            </a:pPr>
            <a:r>
              <a:rPr lang="en-US" sz="2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Kurama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 Mts.,</a:t>
            </a:r>
            <a:r>
              <a:rPr lang="ru-RU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TienShan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2800" b="1" dirty="0">
              <a:solidFill>
                <a:schemeClr val="tx2">
                  <a:lumMod val="40000"/>
                  <a:lumOff val="6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8245" name="Text Box 21"/>
          <p:cNvSpPr txBox="1">
            <a:spLocks noChangeArrowheads="1"/>
          </p:cNvSpPr>
          <p:nvPr/>
        </p:nvSpPr>
        <p:spPr bwMode="auto">
          <a:xfrm>
            <a:off x="4286248" y="214290"/>
            <a:ext cx="485775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Kochbulak, </a:t>
            </a:r>
            <a:r>
              <a:rPr lang="en-US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Kairagach</a:t>
            </a:r>
            <a:endParaRPr lang="ru-RU" sz="2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1214422"/>
            <a:ext cx="15632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FFFFFF"/>
                </a:solidFill>
              </a:rPr>
              <a:t>General</a:t>
            </a:r>
            <a:endParaRPr lang="ru-RU" sz="2800" i="1" dirty="0" smtClean="0">
              <a:solidFill>
                <a:srgbClr val="FFFFFF"/>
              </a:solidFill>
            </a:endParaRPr>
          </a:p>
          <a:p>
            <a:r>
              <a:rPr lang="en-US" sz="2800" i="1" dirty="0" smtClean="0">
                <a:solidFill>
                  <a:srgbClr val="FFFFFF"/>
                </a:solidFill>
              </a:rPr>
              <a:t>geology</a:t>
            </a:r>
            <a:endParaRPr lang="ru-RU" sz="2800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8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8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42" grpId="0" animBg="1"/>
      <p:bldP spid="3082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6718" name="Group 3838"/>
          <p:cNvGraphicFramePr>
            <a:graphicFrameLocks noGrp="1"/>
          </p:cNvGraphicFramePr>
          <p:nvPr>
            <p:ph/>
          </p:nvPr>
        </p:nvGraphicFramePr>
        <p:xfrm>
          <a:off x="0" y="588963"/>
          <a:ext cx="9067800" cy="6223638"/>
        </p:xfrm>
        <a:graphic>
          <a:graphicData uri="http://schemas.openxmlformats.org/drawingml/2006/table">
            <a:tbl>
              <a:tblPr/>
              <a:tblGrid>
                <a:gridCol w="1662113"/>
                <a:gridCol w="1930400"/>
                <a:gridCol w="471487"/>
                <a:gridCol w="576263"/>
                <a:gridCol w="1800225"/>
                <a:gridCol w="1655762"/>
                <a:gridCol w="503238"/>
                <a:gridCol w="468312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Mineral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Formula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Kb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Kr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Mineral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Formula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Kb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Kr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goldfieldite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Cu</a:t>
                      </a:r>
                      <a:r>
                        <a:rPr kumimoji="0" lang="en-US" sz="14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(Te,Sb,As)</a:t>
                      </a:r>
                      <a:r>
                        <a:rPr kumimoji="0" lang="en-US" sz="14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</a:t>
                      </a:r>
                      <a:r>
                        <a:rPr kumimoji="0" lang="en-US" sz="14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***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**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kawazulite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Bi</a:t>
                      </a:r>
                      <a:r>
                        <a:rPr kumimoji="0" lang="en-US" sz="18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Te</a:t>
                      </a:r>
                      <a:r>
                        <a:rPr kumimoji="0" lang="en-US" sz="18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Se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calaverite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AuTe</a:t>
                      </a:r>
                      <a:r>
                        <a:rPr kumimoji="0" lang="en-US" sz="18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***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***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Sb-kawazulite 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(Bi,Sb)</a:t>
                      </a:r>
                      <a:r>
                        <a:rPr kumimoji="0" lang="en-US" sz="18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Te</a:t>
                      </a:r>
                      <a:r>
                        <a:rPr kumimoji="0" lang="en-US" sz="18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sylvanite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AuAgTe</a:t>
                      </a:r>
                      <a:r>
                        <a:rPr kumimoji="0" lang="en-US" sz="18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**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telluroantimony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Sb</a:t>
                      </a:r>
                      <a:r>
                        <a:rPr kumimoji="0" lang="en-US" sz="18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Te</a:t>
                      </a:r>
                      <a:r>
                        <a:rPr kumimoji="0" lang="en-US" sz="18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**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**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krennerite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(Au,Ag)</a:t>
                      </a:r>
                      <a:r>
                        <a:rPr kumimoji="0" lang="en-US" sz="18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Te</a:t>
                      </a:r>
                      <a:r>
                        <a:rPr kumimoji="0" lang="en-US" sz="18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guanajuatite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Bi</a:t>
                      </a:r>
                      <a:r>
                        <a:rPr kumimoji="0" lang="en-US" sz="18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Se</a:t>
                      </a:r>
                      <a:r>
                        <a:rPr kumimoji="0" lang="en-US" sz="18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hessite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Ag</a:t>
                      </a:r>
                      <a:r>
                        <a:rPr kumimoji="0" lang="en-US" sz="18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***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***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laitakarite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Bi</a:t>
                      </a:r>
                      <a:r>
                        <a:rPr kumimoji="0" lang="en-US" sz="18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(S,Se)</a:t>
                      </a:r>
                      <a:r>
                        <a:rPr kumimoji="0" lang="en-US" sz="18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stützite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Ag</a:t>
                      </a:r>
                      <a:r>
                        <a:rPr kumimoji="0" lang="en-US" sz="18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5-x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Te</a:t>
                      </a:r>
                      <a:r>
                        <a:rPr kumimoji="0" lang="en-US" sz="18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nevskite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Bi(Se,S)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petzite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Ag</a:t>
                      </a:r>
                      <a:r>
                        <a:rPr kumimoji="0" lang="en-US" sz="18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AuTe</a:t>
                      </a:r>
                      <a:r>
                        <a:rPr kumimoji="0" lang="en-US" sz="18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***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***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altaite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PbTe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***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***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empressite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AgTe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clausthalite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PbSe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**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volynskite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AgBiTe</a:t>
                      </a:r>
                      <a:r>
                        <a:rPr kumimoji="0" lang="en-US" sz="18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***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***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coloradoite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HgTe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kostovite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AuCuTe</a:t>
                      </a:r>
                      <a:r>
                        <a:rPr kumimoji="0" lang="en-US" sz="18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frohbergite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FeTe</a:t>
                      </a:r>
                      <a:r>
                        <a:rPr kumimoji="0" lang="en-US" sz="18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tetradymite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Bi</a:t>
                      </a:r>
                      <a:r>
                        <a:rPr kumimoji="0" lang="en-US" sz="18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Te</a:t>
                      </a:r>
                      <a:r>
                        <a:rPr kumimoji="0" lang="en-US" sz="18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***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***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melonite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NiTe</a:t>
                      </a:r>
                      <a:r>
                        <a:rPr kumimoji="0" lang="en-US" sz="18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rucklidgeite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PbBi</a:t>
                      </a:r>
                      <a:r>
                        <a:rPr kumimoji="0" lang="en-US" sz="18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Te</a:t>
                      </a:r>
                      <a:r>
                        <a:rPr kumimoji="0" lang="en-US" sz="18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vulcanite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CuTe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tellurobismuthite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Bi</a:t>
                      </a:r>
                      <a:r>
                        <a:rPr kumimoji="0" lang="en-US" sz="18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Te</a:t>
                      </a:r>
                      <a:r>
                        <a:rPr kumimoji="0" lang="en-US" sz="18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rickardite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Cu</a:t>
                      </a:r>
                      <a:r>
                        <a:rPr kumimoji="0" lang="en-US" sz="18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Te</a:t>
                      </a:r>
                      <a:r>
                        <a:rPr kumimoji="0" lang="en-US" sz="18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joseite 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Bi</a:t>
                      </a:r>
                      <a:r>
                        <a:rPr kumimoji="0" lang="en-US" sz="18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Te(Se,S)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weissite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Cu</a:t>
                      </a:r>
                      <a:r>
                        <a:rPr kumimoji="0" lang="en-US" sz="18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Te</a:t>
                      </a:r>
                      <a:r>
                        <a:rPr kumimoji="0" lang="en-US" sz="18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tsumoite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Bi</a:t>
                      </a:r>
                      <a:r>
                        <a:rPr kumimoji="0" lang="en-US" sz="18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Te</a:t>
                      </a:r>
                      <a:r>
                        <a:rPr kumimoji="0" lang="en-US" sz="18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Se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tellurite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TeO</a:t>
                      </a:r>
                      <a:r>
                        <a:rPr kumimoji="0" lang="en-US" sz="18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sulfotsumoite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Bi</a:t>
                      </a:r>
                      <a:r>
                        <a:rPr kumimoji="0" lang="en-US" sz="18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Te</a:t>
                      </a:r>
                      <a:r>
                        <a:rPr kumimoji="0" lang="en-US" sz="18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(S,Se)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native Te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Te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***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**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286" name="Rectangle 2778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549275"/>
          </a:xfrm>
        </p:spPr>
        <p:txBody>
          <a:bodyPr/>
          <a:lstStyle/>
          <a:p>
            <a:pPr eaLnBrk="1" hangingPunct="1"/>
            <a:r>
              <a:rPr lang="en-US" sz="3200" b="1" smtClean="0">
                <a:latin typeface="Arial" charset="0"/>
              </a:rPr>
              <a:t>Te &amp; Se minerals of </a:t>
            </a:r>
            <a:r>
              <a:rPr lang="en-US" sz="3200" b="1" smtClean="0">
                <a:solidFill>
                  <a:srgbClr val="FFFFFF"/>
                </a:solidFill>
                <a:latin typeface="Arial" charset="0"/>
              </a:rPr>
              <a:t>Kochbulak</a:t>
            </a:r>
            <a:r>
              <a:rPr lang="en-US" sz="3200" b="1" smtClean="0">
                <a:latin typeface="Arial" charset="0"/>
              </a:rPr>
              <a:t> &amp; </a:t>
            </a:r>
            <a:r>
              <a:rPr lang="en-US" sz="3200" b="1" smtClean="0">
                <a:solidFill>
                  <a:srgbClr val="00FF00"/>
                </a:solidFill>
                <a:latin typeface="Arial" charset="0"/>
              </a:rPr>
              <a:t>Kairagach</a:t>
            </a:r>
            <a:endParaRPr lang="ru-RU" sz="3200" b="1" smtClean="0">
              <a:solidFill>
                <a:srgbClr val="00FF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600">
                <a:solidFill>
                  <a:schemeClr val="tx1"/>
                </a:solidFill>
                <a:cs typeface="Arial" charset="0"/>
              </a:rPr>
              <a:t>Mineral sequence of the Kochbulak deposit</a:t>
            </a:r>
            <a:br>
              <a:rPr lang="en-US" sz="3600">
                <a:solidFill>
                  <a:schemeClr val="tx1"/>
                </a:solidFill>
                <a:cs typeface="Arial" charset="0"/>
              </a:rPr>
            </a:br>
            <a:r>
              <a:rPr lang="en-US" sz="2000" b="1" i="1">
                <a:solidFill>
                  <a:schemeClr val="tx1"/>
                </a:solidFill>
                <a:cs typeface="Arial" charset="0"/>
              </a:rPr>
              <a:t>(after Kovalenker et.al., 1997)</a:t>
            </a:r>
          </a:p>
        </p:txBody>
      </p:sp>
      <p:pic>
        <p:nvPicPr>
          <p:cNvPr id="104451" name="Picture 3" descr="Kb_stuf-1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0" y="1328738"/>
            <a:ext cx="8001000" cy="552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62" name="Line 14"/>
          <p:cNvSpPr>
            <a:spLocks noChangeAspect="1" noChangeShapeType="1"/>
          </p:cNvSpPr>
          <p:nvPr/>
        </p:nvSpPr>
        <p:spPr bwMode="auto">
          <a:xfrm>
            <a:off x="0" y="6705600"/>
            <a:ext cx="1014413" cy="0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4463" name="Text Box 15"/>
          <p:cNvSpPr txBox="1">
            <a:spLocks noChangeAspect="1" noChangeArrowheads="1"/>
          </p:cNvSpPr>
          <p:nvPr/>
        </p:nvSpPr>
        <p:spPr bwMode="auto">
          <a:xfrm>
            <a:off x="0" y="6181725"/>
            <a:ext cx="881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FFFF"/>
                </a:solidFill>
              </a:rPr>
              <a:t>2 cm</a:t>
            </a:r>
          </a:p>
        </p:txBody>
      </p:sp>
      <p:sp>
        <p:nvSpPr>
          <p:cNvPr id="104464" name="Rectangle 16"/>
          <p:cNvSpPr>
            <a:spLocks noChangeArrowheads="1"/>
          </p:cNvSpPr>
          <p:nvPr/>
        </p:nvSpPr>
        <p:spPr bwMode="auto">
          <a:xfrm>
            <a:off x="7162800" y="4149725"/>
            <a:ext cx="1981200" cy="82232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rgbClr val="00FF00"/>
                </a:solidFill>
                <a:cs typeface="Arial" charset="0"/>
              </a:rPr>
              <a:t>5- 3</a:t>
            </a:r>
            <a:r>
              <a:rPr lang="en-US" b="1" baseline="30000">
                <a:solidFill>
                  <a:srgbClr val="00FF00"/>
                </a:solidFill>
                <a:cs typeface="Arial" charset="0"/>
              </a:rPr>
              <a:t>rd</a:t>
            </a:r>
            <a:r>
              <a:rPr lang="en-US" b="1">
                <a:solidFill>
                  <a:srgbClr val="00FF00"/>
                </a:solidFill>
                <a:cs typeface="Arial" charset="0"/>
              </a:rPr>
              <a:t> Ore stage </a:t>
            </a:r>
          </a:p>
        </p:txBody>
      </p:sp>
      <p:grpSp>
        <p:nvGrpSpPr>
          <p:cNvPr id="104471" name="Group 23"/>
          <p:cNvGrpSpPr>
            <a:grpSpLocks/>
          </p:cNvGrpSpPr>
          <p:nvPr/>
        </p:nvGrpSpPr>
        <p:grpSpPr bwMode="auto">
          <a:xfrm>
            <a:off x="304800" y="1125538"/>
            <a:ext cx="8839200" cy="2986087"/>
            <a:chOff x="192" y="709"/>
            <a:chExt cx="5568" cy="1881"/>
          </a:xfrm>
        </p:grpSpPr>
        <p:sp>
          <p:nvSpPr>
            <p:cNvPr id="104452" name="Text Box 4"/>
            <p:cNvSpPr txBox="1">
              <a:spLocks noChangeAspect="1" noChangeArrowheads="1"/>
            </p:cNvSpPr>
            <p:nvPr/>
          </p:nvSpPr>
          <p:spPr bwMode="auto">
            <a:xfrm>
              <a:off x="192" y="1344"/>
              <a:ext cx="223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b="1">
                  <a:solidFill>
                    <a:srgbClr val="FFFFFF"/>
                  </a:solidFill>
                </a:rPr>
                <a:t>1</a:t>
              </a:r>
            </a:p>
          </p:txBody>
        </p:sp>
        <p:sp>
          <p:nvSpPr>
            <p:cNvPr id="104453" name="Text Box 5"/>
            <p:cNvSpPr txBox="1">
              <a:spLocks noChangeAspect="1" noChangeArrowheads="1"/>
            </p:cNvSpPr>
            <p:nvPr/>
          </p:nvSpPr>
          <p:spPr bwMode="auto">
            <a:xfrm>
              <a:off x="207" y="2301"/>
              <a:ext cx="223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b="1">
                  <a:solidFill>
                    <a:srgbClr val="FFFFFF"/>
                  </a:solidFill>
                </a:rPr>
                <a:t>1</a:t>
              </a:r>
            </a:p>
          </p:txBody>
        </p:sp>
        <p:sp>
          <p:nvSpPr>
            <p:cNvPr id="104465" name="Text Box 17"/>
            <p:cNvSpPr txBox="1">
              <a:spLocks noChangeArrowheads="1"/>
            </p:cNvSpPr>
            <p:nvPr/>
          </p:nvSpPr>
          <p:spPr bwMode="auto">
            <a:xfrm>
              <a:off x="4377" y="709"/>
              <a:ext cx="1383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b="1">
                  <a:solidFill>
                    <a:schemeClr val="tx1"/>
                  </a:solidFill>
                </a:rPr>
                <a:t>1- altered andesite </a:t>
              </a:r>
              <a:endParaRPr lang="ru-RU" b="1" i="1">
                <a:solidFill>
                  <a:schemeClr val="tx1"/>
                </a:solidFill>
              </a:endParaRPr>
            </a:p>
          </p:txBody>
        </p:sp>
      </p:grpSp>
      <p:grpSp>
        <p:nvGrpSpPr>
          <p:cNvPr id="104474" name="Group 26"/>
          <p:cNvGrpSpPr>
            <a:grpSpLocks/>
          </p:cNvGrpSpPr>
          <p:nvPr/>
        </p:nvGrpSpPr>
        <p:grpSpPr bwMode="auto">
          <a:xfrm>
            <a:off x="1577975" y="1989138"/>
            <a:ext cx="7566025" cy="2846387"/>
            <a:chOff x="994" y="1253"/>
            <a:chExt cx="4766" cy="1793"/>
          </a:xfrm>
        </p:grpSpPr>
        <p:sp>
          <p:nvSpPr>
            <p:cNvPr id="104458" name="Text Box 10"/>
            <p:cNvSpPr txBox="1">
              <a:spLocks noChangeAspect="1" noChangeArrowheads="1"/>
            </p:cNvSpPr>
            <p:nvPr/>
          </p:nvSpPr>
          <p:spPr bwMode="auto">
            <a:xfrm>
              <a:off x="994" y="2758"/>
              <a:ext cx="75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b="1"/>
                <a:t>PreOre</a:t>
              </a:r>
            </a:p>
          </p:txBody>
        </p:sp>
        <p:grpSp>
          <p:nvGrpSpPr>
            <p:cNvPr id="104470" name="Group 22"/>
            <p:cNvGrpSpPr>
              <a:grpSpLocks/>
            </p:cNvGrpSpPr>
            <p:nvPr/>
          </p:nvGrpSpPr>
          <p:grpSpPr bwMode="auto">
            <a:xfrm>
              <a:off x="1701" y="1253"/>
              <a:ext cx="4059" cy="1195"/>
              <a:chOff x="1701" y="1253"/>
              <a:chExt cx="4059" cy="1195"/>
            </a:xfrm>
          </p:grpSpPr>
          <p:sp>
            <p:nvSpPr>
              <p:cNvPr id="104457" name="Text Box 9"/>
              <p:cNvSpPr txBox="1">
                <a:spLocks noChangeAspect="1" noChangeArrowheads="1"/>
              </p:cNvSpPr>
              <p:nvPr/>
            </p:nvSpPr>
            <p:spPr bwMode="auto">
              <a:xfrm>
                <a:off x="1701" y="2160"/>
                <a:ext cx="75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b="1">
                    <a:solidFill>
                      <a:srgbClr val="FFFFFF"/>
                    </a:solidFill>
                  </a:rPr>
                  <a:t>PreOre</a:t>
                </a:r>
              </a:p>
            </p:txBody>
          </p:sp>
          <p:sp>
            <p:nvSpPr>
              <p:cNvPr id="104459" name="Text Box 11"/>
              <p:cNvSpPr txBox="1">
                <a:spLocks noChangeAspect="1" noChangeArrowheads="1"/>
              </p:cNvSpPr>
              <p:nvPr/>
            </p:nvSpPr>
            <p:spPr bwMode="auto">
              <a:xfrm>
                <a:off x="2448" y="1344"/>
                <a:ext cx="75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PreOre</a:t>
                </a:r>
                <a:endParaRPr lang="en-GB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04466" name="Text Box 18"/>
              <p:cNvSpPr txBox="1">
                <a:spLocks noChangeArrowheads="1"/>
              </p:cNvSpPr>
              <p:nvPr/>
            </p:nvSpPr>
            <p:spPr bwMode="auto">
              <a:xfrm>
                <a:off x="4332" y="1253"/>
                <a:ext cx="1428" cy="518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1">
                    <a:solidFill>
                      <a:srgbClr val="FFFFFF"/>
                    </a:solidFill>
                  </a:rPr>
                  <a:t>2- Pre-ore stage</a:t>
                </a:r>
                <a:endParaRPr lang="ru-RU" b="1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04472" name="Group 24"/>
          <p:cNvGrpSpPr>
            <a:grpSpLocks/>
          </p:cNvGrpSpPr>
          <p:nvPr/>
        </p:nvGrpSpPr>
        <p:grpSpPr bwMode="auto">
          <a:xfrm>
            <a:off x="901700" y="2924175"/>
            <a:ext cx="8242300" cy="2925763"/>
            <a:chOff x="568" y="1842"/>
            <a:chExt cx="5192" cy="1843"/>
          </a:xfrm>
        </p:grpSpPr>
        <p:sp>
          <p:nvSpPr>
            <p:cNvPr id="104460" name="Text Box 12"/>
            <p:cNvSpPr txBox="1">
              <a:spLocks noChangeAspect="1" noChangeArrowheads="1"/>
            </p:cNvSpPr>
            <p:nvPr/>
          </p:nvSpPr>
          <p:spPr bwMode="auto">
            <a:xfrm>
              <a:off x="3265" y="3255"/>
              <a:ext cx="72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b="1">
                  <a:solidFill>
                    <a:schemeClr val="tx2"/>
                  </a:solidFill>
                </a:rPr>
                <a:t>1</a:t>
              </a:r>
              <a:r>
                <a:rPr lang="en-GB" b="1" baseline="30000">
                  <a:solidFill>
                    <a:schemeClr val="tx2"/>
                  </a:solidFill>
                </a:rPr>
                <a:t>st</a:t>
              </a:r>
              <a:r>
                <a:rPr lang="en-GB" b="1">
                  <a:solidFill>
                    <a:schemeClr val="tx2"/>
                  </a:solidFill>
                </a:rPr>
                <a:t> Ore</a:t>
              </a:r>
            </a:p>
          </p:txBody>
        </p:sp>
        <p:sp>
          <p:nvSpPr>
            <p:cNvPr id="104461" name="Text Box 13"/>
            <p:cNvSpPr txBox="1">
              <a:spLocks noChangeAspect="1" noChangeArrowheads="1"/>
            </p:cNvSpPr>
            <p:nvPr/>
          </p:nvSpPr>
          <p:spPr bwMode="auto">
            <a:xfrm>
              <a:off x="568" y="3397"/>
              <a:ext cx="72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b="1">
                  <a:solidFill>
                    <a:schemeClr val="tx2"/>
                  </a:solidFill>
                </a:rPr>
                <a:t>1</a:t>
              </a:r>
              <a:r>
                <a:rPr lang="en-GB" b="1" baseline="30000">
                  <a:solidFill>
                    <a:schemeClr val="tx2"/>
                  </a:solidFill>
                </a:rPr>
                <a:t>st</a:t>
              </a:r>
              <a:r>
                <a:rPr lang="en-GB" b="1">
                  <a:solidFill>
                    <a:schemeClr val="tx2"/>
                  </a:solidFill>
                </a:rPr>
                <a:t> Ore</a:t>
              </a:r>
            </a:p>
          </p:txBody>
        </p:sp>
        <p:sp>
          <p:nvSpPr>
            <p:cNvPr id="104467" name="Text Box 19"/>
            <p:cNvSpPr txBox="1">
              <a:spLocks noChangeArrowheads="1"/>
            </p:cNvSpPr>
            <p:nvPr/>
          </p:nvSpPr>
          <p:spPr bwMode="auto">
            <a:xfrm>
              <a:off x="4758" y="1842"/>
              <a:ext cx="1002" cy="288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chemeClr val="tx1"/>
                  </a:solidFill>
                </a:rPr>
                <a:t>3- 1st Ore</a:t>
              </a:r>
              <a:endParaRPr lang="ru-RU" b="1" i="1">
                <a:solidFill>
                  <a:schemeClr val="tx1"/>
                </a:solidFill>
              </a:endParaRPr>
            </a:p>
          </p:txBody>
        </p:sp>
      </p:grpSp>
      <p:grpSp>
        <p:nvGrpSpPr>
          <p:cNvPr id="104475" name="Group 27"/>
          <p:cNvGrpSpPr>
            <a:grpSpLocks/>
          </p:cNvGrpSpPr>
          <p:nvPr/>
        </p:nvGrpSpPr>
        <p:grpSpPr bwMode="auto">
          <a:xfrm>
            <a:off x="2124075" y="1989138"/>
            <a:ext cx="7019925" cy="4273550"/>
            <a:chOff x="1338" y="1253"/>
            <a:chExt cx="4422" cy="2692"/>
          </a:xfrm>
        </p:grpSpPr>
        <p:sp>
          <p:nvSpPr>
            <p:cNvPr id="104454" name="Text Box 6"/>
            <p:cNvSpPr txBox="1">
              <a:spLocks noChangeAspect="1" noChangeArrowheads="1"/>
            </p:cNvSpPr>
            <p:nvPr/>
          </p:nvSpPr>
          <p:spPr bwMode="auto">
            <a:xfrm>
              <a:off x="1338" y="1253"/>
              <a:ext cx="76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b="1">
                  <a:solidFill>
                    <a:srgbClr val="FF0000"/>
                  </a:solidFill>
                </a:rPr>
                <a:t>2</a:t>
              </a:r>
              <a:r>
                <a:rPr lang="en-GB" b="1" baseline="30000">
                  <a:solidFill>
                    <a:srgbClr val="FF0000"/>
                  </a:solidFill>
                </a:rPr>
                <a:t>nd</a:t>
              </a:r>
              <a:r>
                <a:rPr lang="en-GB" b="1">
                  <a:solidFill>
                    <a:srgbClr val="FF0000"/>
                  </a:solidFill>
                </a:rPr>
                <a:t> Ore</a:t>
              </a:r>
            </a:p>
          </p:txBody>
        </p:sp>
        <p:grpSp>
          <p:nvGrpSpPr>
            <p:cNvPr id="104473" name="Group 25"/>
            <p:cNvGrpSpPr>
              <a:grpSpLocks/>
            </p:cNvGrpSpPr>
            <p:nvPr/>
          </p:nvGrpSpPr>
          <p:grpSpPr bwMode="auto">
            <a:xfrm>
              <a:off x="1383" y="1856"/>
              <a:ext cx="4377" cy="2089"/>
              <a:chOff x="1383" y="1856"/>
              <a:chExt cx="4377" cy="2089"/>
            </a:xfrm>
          </p:grpSpPr>
          <p:sp>
            <p:nvSpPr>
              <p:cNvPr id="104455" name="Text Box 7"/>
              <p:cNvSpPr txBox="1">
                <a:spLocks noChangeAspect="1" noChangeArrowheads="1"/>
              </p:cNvSpPr>
              <p:nvPr/>
            </p:nvSpPr>
            <p:spPr bwMode="auto">
              <a:xfrm>
                <a:off x="1383" y="3657"/>
                <a:ext cx="76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b="1">
                    <a:solidFill>
                      <a:srgbClr val="FF0000"/>
                    </a:solidFill>
                  </a:rPr>
                  <a:t>2</a:t>
                </a:r>
                <a:r>
                  <a:rPr lang="en-GB" b="1" baseline="30000">
                    <a:solidFill>
                      <a:srgbClr val="FF0000"/>
                    </a:solidFill>
                  </a:rPr>
                  <a:t>nd</a:t>
                </a:r>
                <a:r>
                  <a:rPr lang="en-GB" b="1">
                    <a:solidFill>
                      <a:srgbClr val="FF0000"/>
                    </a:solidFill>
                  </a:rPr>
                  <a:t> Ore</a:t>
                </a:r>
              </a:p>
            </p:txBody>
          </p:sp>
          <p:sp>
            <p:nvSpPr>
              <p:cNvPr id="104456" name="Text Box 8"/>
              <p:cNvSpPr txBox="1">
                <a:spLocks noChangeAspect="1" noChangeArrowheads="1"/>
              </p:cNvSpPr>
              <p:nvPr/>
            </p:nvSpPr>
            <p:spPr bwMode="auto">
              <a:xfrm>
                <a:off x="3243" y="1856"/>
                <a:ext cx="875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2800" b="1">
                    <a:solidFill>
                      <a:srgbClr val="FF0000"/>
                    </a:solidFill>
                  </a:rPr>
                  <a:t>2</a:t>
                </a:r>
                <a:r>
                  <a:rPr lang="en-GB" sz="2800" b="1" baseline="30000">
                    <a:solidFill>
                      <a:srgbClr val="FF0000"/>
                    </a:solidFill>
                  </a:rPr>
                  <a:t>nd</a:t>
                </a:r>
                <a:r>
                  <a:rPr lang="en-GB" sz="2800" b="1">
                    <a:solidFill>
                      <a:srgbClr val="FF0000"/>
                    </a:solidFill>
                  </a:rPr>
                  <a:t> Ore</a:t>
                </a:r>
              </a:p>
            </p:txBody>
          </p:sp>
          <p:sp>
            <p:nvSpPr>
              <p:cNvPr id="104468" name="Text Box 20"/>
              <p:cNvSpPr txBox="1">
                <a:spLocks noChangeArrowheads="1"/>
              </p:cNvSpPr>
              <p:nvPr/>
            </p:nvSpPr>
            <p:spPr bwMode="auto">
              <a:xfrm>
                <a:off x="4740" y="2251"/>
                <a:ext cx="1020" cy="288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1">
                    <a:solidFill>
                      <a:srgbClr val="FF0000"/>
                    </a:solidFill>
                  </a:rPr>
                  <a:t>4- 2</a:t>
                </a:r>
                <a:r>
                  <a:rPr lang="en-US" b="1" baseline="30000">
                    <a:solidFill>
                      <a:srgbClr val="FF0000"/>
                    </a:solidFill>
                  </a:rPr>
                  <a:t>nd</a:t>
                </a:r>
                <a:r>
                  <a:rPr lang="en-US" b="1">
                    <a:solidFill>
                      <a:srgbClr val="FF0000"/>
                    </a:solidFill>
                  </a:rPr>
                  <a:t> Ore</a:t>
                </a:r>
                <a:endParaRPr lang="ru-RU" b="1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C2912-53E9-4871-B1D9-CFC0834B8EE5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4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4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4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4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4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6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15" name="Picture 11" descr="Au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contrast="40000"/>
          </a:blip>
          <a:srcRect/>
          <a:stretch>
            <a:fillRect/>
          </a:stretch>
        </p:blipFill>
        <p:spPr>
          <a:xfrm>
            <a:off x="684213" y="692150"/>
            <a:ext cx="7416800" cy="4749800"/>
          </a:xfrm>
          <a:noFill/>
          <a:ln w="57150">
            <a:solidFill>
              <a:srgbClr val="000000"/>
            </a:solidFill>
          </a:ln>
        </p:spPr>
      </p:pic>
      <p:sp>
        <p:nvSpPr>
          <p:cNvPr id="98320" name="Text Box 16"/>
          <p:cNvSpPr txBox="1">
            <a:spLocks noChangeArrowheads="1"/>
          </p:cNvSpPr>
          <p:nvPr/>
        </p:nvSpPr>
        <p:spPr bwMode="auto">
          <a:xfrm>
            <a:off x="1187450" y="5348288"/>
            <a:ext cx="2160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</a:rPr>
              <a:t>400</a:t>
            </a:r>
            <a:r>
              <a:rPr lang="en-US" b="1" baseline="30000">
                <a:solidFill>
                  <a:srgbClr val="FFFFFF"/>
                </a:solidFill>
              </a:rPr>
              <a:t>o</a:t>
            </a:r>
            <a:r>
              <a:rPr lang="en-US" b="1">
                <a:solidFill>
                  <a:srgbClr val="FFFFFF"/>
                </a:solidFill>
              </a:rPr>
              <a:t> – 100</a:t>
            </a:r>
            <a:r>
              <a:rPr lang="en-US" b="1" baseline="30000">
                <a:solidFill>
                  <a:srgbClr val="FFFFFF"/>
                </a:solidFill>
              </a:rPr>
              <a:t>o</a:t>
            </a:r>
            <a:r>
              <a:rPr lang="en-US" b="1">
                <a:solidFill>
                  <a:srgbClr val="FFFFFF"/>
                </a:solidFill>
              </a:rPr>
              <a:t>C</a:t>
            </a:r>
            <a:endParaRPr lang="ru-RU" b="1">
              <a:solidFill>
                <a:srgbClr val="FFFFFF"/>
              </a:solidFill>
            </a:endParaRPr>
          </a:p>
        </p:txBody>
      </p:sp>
      <p:sp>
        <p:nvSpPr>
          <p:cNvPr id="98321" name="Text Box 17"/>
          <p:cNvSpPr txBox="1">
            <a:spLocks noChangeArrowheads="1"/>
          </p:cNvSpPr>
          <p:nvPr/>
        </p:nvSpPr>
        <p:spPr bwMode="auto">
          <a:xfrm>
            <a:off x="3419475" y="5348288"/>
            <a:ext cx="2160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</a:rPr>
              <a:t>300</a:t>
            </a:r>
            <a:r>
              <a:rPr lang="en-US" b="1" baseline="30000">
                <a:solidFill>
                  <a:srgbClr val="FFFFFF"/>
                </a:solidFill>
              </a:rPr>
              <a:t>o</a:t>
            </a:r>
            <a:r>
              <a:rPr lang="en-US" b="1">
                <a:solidFill>
                  <a:srgbClr val="FFFFFF"/>
                </a:solidFill>
              </a:rPr>
              <a:t> – 100</a:t>
            </a:r>
            <a:r>
              <a:rPr lang="en-US" b="1" baseline="30000">
                <a:solidFill>
                  <a:srgbClr val="FFFFFF"/>
                </a:solidFill>
              </a:rPr>
              <a:t>o</a:t>
            </a:r>
            <a:r>
              <a:rPr lang="en-US" b="1">
                <a:solidFill>
                  <a:srgbClr val="FFFFFF"/>
                </a:solidFill>
              </a:rPr>
              <a:t>C</a:t>
            </a:r>
            <a:endParaRPr lang="ru-RU" b="1">
              <a:solidFill>
                <a:srgbClr val="FFFFFF"/>
              </a:solidFill>
            </a:endParaRPr>
          </a:p>
        </p:txBody>
      </p:sp>
      <p:sp>
        <p:nvSpPr>
          <p:cNvPr id="98322" name="Text Box 18"/>
          <p:cNvSpPr txBox="1">
            <a:spLocks noChangeArrowheads="1"/>
          </p:cNvSpPr>
          <p:nvPr/>
        </p:nvSpPr>
        <p:spPr bwMode="auto">
          <a:xfrm>
            <a:off x="5795963" y="5348288"/>
            <a:ext cx="2160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</a:rPr>
              <a:t>320</a:t>
            </a:r>
            <a:r>
              <a:rPr lang="en-US" b="1" baseline="30000">
                <a:solidFill>
                  <a:srgbClr val="FFFFFF"/>
                </a:solidFill>
              </a:rPr>
              <a:t>o</a:t>
            </a:r>
            <a:r>
              <a:rPr lang="en-US" b="1">
                <a:solidFill>
                  <a:srgbClr val="FFFFFF"/>
                </a:solidFill>
              </a:rPr>
              <a:t> – 100</a:t>
            </a:r>
            <a:r>
              <a:rPr lang="en-US" b="1" baseline="30000">
                <a:solidFill>
                  <a:srgbClr val="FFFFFF"/>
                </a:solidFill>
              </a:rPr>
              <a:t>o</a:t>
            </a:r>
            <a:r>
              <a:rPr lang="en-US" b="1">
                <a:solidFill>
                  <a:srgbClr val="FFFFFF"/>
                </a:solidFill>
              </a:rPr>
              <a:t>C</a:t>
            </a:r>
            <a:endParaRPr lang="ru-RU" b="1">
              <a:solidFill>
                <a:srgbClr val="FFFFFF"/>
              </a:solidFill>
            </a:endParaRPr>
          </a:p>
        </p:txBody>
      </p:sp>
      <p:sp>
        <p:nvSpPr>
          <p:cNvPr id="98323" name="Text Box 19"/>
          <p:cNvSpPr txBox="1">
            <a:spLocks noChangeArrowheads="1"/>
          </p:cNvSpPr>
          <p:nvPr/>
        </p:nvSpPr>
        <p:spPr bwMode="auto">
          <a:xfrm>
            <a:off x="1619250" y="6035675"/>
            <a:ext cx="21605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CC00"/>
                </a:solidFill>
              </a:rPr>
              <a:t>250</a:t>
            </a:r>
            <a:r>
              <a:rPr lang="en-US" b="1" baseline="30000">
                <a:solidFill>
                  <a:srgbClr val="FFCC00"/>
                </a:solidFill>
              </a:rPr>
              <a:t>o</a:t>
            </a:r>
            <a:r>
              <a:rPr lang="en-US" b="1">
                <a:solidFill>
                  <a:srgbClr val="FFCC00"/>
                </a:solidFill>
              </a:rPr>
              <a:t> –</a:t>
            </a:r>
            <a:r>
              <a:rPr lang="en-US" b="1">
                <a:solidFill>
                  <a:srgbClr val="FF9900"/>
                </a:solidFill>
              </a:rPr>
              <a:t> </a:t>
            </a:r>
            <a:r>
              <a:rPr lang="en-US" b="1">
                <a:solidFill>
                  <a:schemeClr val="hlink"/>
                </a:solidFill>
              </a:rPr>
              <a:t>130</a:t>
            </a:r>
            <a:r>
              <a:rPr lang="en-US" b="1" baseline="30000">
                <a:solidFill>
                  <a:schemeClr val="hlink"/>
                </a:solidFill>
              </a:rPr>
              <a:t>o</a:t>
            </a:r>
            <a:r>
              <a:rPr lang="en-US" b="1">
                <a:solidFill>
                  <a:schemeClr val="hlink"/>
                </a:solidFill>
              </a:rPr>
              <a:t>C </a:t>
            </a:r>
            <a:r>
              <a:rPr lang="en-US" b="1">
                <a:solidFill>
                  <a:srgbClr val="FFCC00"/>
                </a:solidFill>
              </a:rPr>
              <a:t>(8-</a:t>
            </a:r>
            <a:r>
              <a:rPr lang="en-US" b="1">
                <a:solidFill>
                  <a:schemeClr val="hlink"/>
                </a:solidFill>
              </a:rPr>
              <a:t>25wt%)</a:t>
            </a:r>
            <a:endParaRPr lang="ru-RU" b="1">
              <a:solidFill>
                <a:schemeClr val="hlink"/>
              </a:solidFill>
            </a:endParaRPr>
          </a:p>
        </p:txBody>
      </p:sp>
      <p:sp>
        <p:nvSpPr>
          <p:cNvPr id="98324" name="Rectangle 20"/>
          <p:cNvSpPr>
            <a:spLocks noChangeArrowheads="1"/>
          </p:cNvSpPr>
          <p:nvPr/>
        </p:nvSpPr>
        <p:spPr bwMode="auto">
          <a:xfrm>
            <a:off x="0" y="5661025"/>
            <a:ext cx="1979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6600"/>
                </a:solidFill>
              </a:rPr>
              <a:t>0.5–6.5 wt %</a:t>
            </a:r>
            <a:endParaRPr lang="ru-RU" b="1">
              <a:solidFill>
                <a:srgbClr val="FF6600"/>
              </a:solidFill>
            </a:endParaRPr>
          </a:p>
        </p:txBody>
      </p:sp>
      <p:sp>
        <p:nvSpPr>
          <p:cNvPr id="98325" name="Text Box 21"/>
          <p:cNvSpPr txBox="1">
            <a:spLocks noChangeArrowheads="1"/>
          </p:cNvSpPr>
          <p:nvPr/>
        </p:nvSpPr>
        <p:spPr bwMode="auto">
          <a:xfrm>
            <a:off x="4067175" y="6035675"/>
            <a:ext cx="21605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CC00"/>
                </a:solidFill>
              </a:rPr>
              <a:t>250</a:t>
            </a:r>
            <a:r>
              <a:rPr lang="en-US" b="1" baseline="30000">
                <a:solidFill>
                  <a:srgbClr val="FFCC00"/>
                </a:solidFill>
              </a:rPr>
              <a:t>o</a:t>
            </a:r>
            <a:r>
              <a:rPr lang="en-US" b="1">
                <a:solidFill>
                  <a:srgbClr val="FFCC00"/>
                </a:solidFill>
              </a:rPr>
              <a:t> –</a:t>
            </a:r>
            <a:r>
              <a:rPr lang="en-US" b="1">
                <a:solidFill>
                  <a:srgbClr val="FF9900"/>
                </a:solidFill>
              </a:rPr>
              <a:t> </a:t>
            </a:r>
            <a:r>
              <a:rPr lang="en-US" b="1">
                <a:solidFill>
                  <a:schemeClr val="hlink"/>
                </a:solidFill>
              </a:rPr>
              <a:t>130</a:t>
            </a:r>
            <a:r>
              <a:rPr lang="en-US" b="1" baseline="30000">
                <a:solidFill>
                  <a:schemeClr val="hlink"/>
                </a:solidFill>
              </a:rPr>
              <a:t>o</a:t>
            </a:r>
            <a:r>
              <a:rPr lang="en-US" b="1">
                <a:solidFill>
                  <a:schemeClr val="hlink"/>
                </a:solidFill>
              </a:rPr>
              <a:t>C </a:t>
            </a:r>
            <a:r>
              <a:rPr lang="en-US" b="1">
                <a:solidFill>
                  <a:srgbClr val="FFCC00"/>
                </a:solidFill>
              </a:rPr>
              <a:t>(8-</a:t>
            </a:r>
            <a:r>
              <a:rPr lang="en-US" b="1">
                <a:solidFill>
                  <a:schemeClr val="hlink"/>
                </a:solidFill>
              </a:rPr>
              <a:t>25wt%)</a:t>
            </a:r>
            <a:endParaRPr lang="ru-RU" b="1">
              <a:solidFill>
                <a:schemeClr val="hlink"/>
              </a:solidFill>
            </a:endParaRPr>
          </a:p>
        </p:txBody>
      </p:sp>
      <p:sp>
        <p:nvSpPr>
          <p:cNvPr id="98326" name="Rectangle 22"/>
          <p:cNvSpPr>
            <a:spLocks noChangeArrowheads="1"/>
          </p:cNvSpPr>
          <p:nvPr/>
        </p:nvSpPr>
        <p:spPr bwMode="auto">
          <a:xfrm>
            <a:off x="3059113" y="5661025"/>
            <a:ext cx="197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6600"/>
                </a:solidFill>
              </a:rPr>
              <a:t>0.5–6.5 wt %</a:t>
            </a:r>
            <a:endParaRPr lang="ru-RU" b="1">
              <a:solidFill>
                <a:srgbClr val="FF6600"/>
              </a:solidFill>
            </a:endParaRPr>
          </a:p>
        </p:txBody>
      </p:sp>
      <p:sp>
        <p:nvSpPr>
          <p:cNvPr id="98327" name="Text Box 23"/>
          <p:cNvSpPr txBox="1">
            <a:spLocks noChangeArrowheads="1"/>
          </p:cNvSpPr>
          <p:nvPr/>
        </p:nvSpPr>
        <p:spPr bwMode="auto">
          <a:xfrm>
            <a:off x="6156325" y="6035675"/>
            <a:ext cx="21605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CC00"/>
                </a:solidFill>
              </a:rPr>
              <a:t>250</a:t>
            </a:r>
            <a:r>
              <a:rPr lang="en-US" b="1" baseline="30000">
                <a:solidFill>
                  <a:srgbClr val="FFCC00"/>
                </a:solidFill>
              </a:rPr>
              <a:t>o</a:t>
            </a:r>
            <a:r>
              <a:rPr lang="en-US" b="1">
                <a:solidFill>
                  <a:srgbClr val="FFCC00"/>
                </a:solidFill>
              </a:rPr>
              <a:t> –</a:t>
            </a:r>
            <a:r>
              <a:rPr lang="en-US" b="1">
                <a:solidFill>
                  <a:srgbClr val="FF9900"/>
                </a:solidFill>
              </a:rPr>
              <a:t> </a:t>
            </a:r>
            <a:r>
              <a:rPr lang="en-US" b="1">
                <a:solidFill>
                  <a:schemeClr val="hlink"/>
                </a:solidFill>
              </a:rPr>
              <a:t>130</a:t>
            </a:r>
            <a:r>
              <a:rPr lang="en-US" b="1" baseline="30000">
                <a:solidFill>
                  <a:schemeClr val="hlink"/>
                </a:solidFill>
              </a:rPr>
              <a:t>o</a:t>
            </a:r>
            <a:r>
              <a:rPr lang="en-US" b="1">
                <a:solidFill>
                  <a:schemeClr val="hlink"/>
                </a:solidFill>
              </a:rPr>
              <a:t>C </a:t>
            </a:r>
            <a:r>
              <a:rPr lang="en-US" b="1">
                <a:solidFill>
                  <a:srgbClr val="FFCC00"/>
                </a:solidFill>
              </a:rPr>
              <a:t>(8-</a:t>
            </a:r>
            <a:r>
              <a:rPr lang="en-US" b="1">
                <a:solidFill>
                  <a:schemeClr val="hlink"/>
                </a:solidFill>
              </a:rPr>
              <a:t>25wt%)</a:t>
            </a:r>
            <a:endParaRPr lang="ru-RU" b="1">
              <a:solidFill>
                <a:schemeClr val="hlink"/>
              </a:solidFill>
            </a:endParaRPr>
          </a:p>
        </p:txBody>
      </p:sp>
      <p:sp>
        <p:nvSpPr>
          <p:cNvPr id="98316" name="Rectangle 12"/>
          <p:cNvSpPr>
            <a:spLocks noGrp="1" noChangeArrowheads="1"/>
          </p:cNvSpPr>
          <p:nvPr>
            <p:ph type="title"/>
          </p:nvPr>
        </p:nvSpPr>
        <p:spPr>
          <a:xfrm>
            <a:off x="971550" y="260350"/>
            <a:ext cx="8172450" cy="647700"/>
          </a:xfrm>
        </p:spPr>
        <p:txBody>
          <a:bodyPr/>
          <a:lstStyle/>
          <a:p>
            <a:pPr>
              <a:lnSpc>
                <a:spcPct val="50000"/>
              </a:lnSpc>
            </a:pPr>
            <a:r>
              <a:rPr lang="en-US" sz="3200"/>
              <a:t>Ag (at%) in native Au from Kochbulak</a:t>
            </a:r>
            <a:r>
              <a:rPr lang="en-US" sz="2800"/>
              <a:t/>
            </a:r>
            <a:br>
              <a:rPr lang="en-US" sz="2800"/>
            </a:br>
            <a:r>
              <a:rPr lang="en-US" sz="4000"/>
              <a:t> </a:t>
            </a:r>
            <a:r>
              <a:rPr lang="en-US" sz="2000" b="1" i="1">
                <a:solidFill>
                  <a:schemeClr val="tx1"/>
                </a:solidFill>
              </a:rPr>
              <a:t>(after Kovalenker et al., 1997 &amp; Plotinskaya et al., 2006 )</a:t>
            </a:r>
            <a:r>
              <a:rPr lang="en-US" sz="4000"/>
              <a:t> </a:t>
            </a:r>
            <a:endParaRPr lang="ru-RU" sz="4000"/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B9FA-2AD2-4C3E-9B41-C0D805487BD4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8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8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8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8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8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8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8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8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20" grpId="0"/>
      <p:bldP spid="98321" grpId="0"/>
      <p:bldP spid="98322" grpId="0"/>
      <p:bldP spid="98323" grpId="0"/>
      <p:bldP spid="98324" grpId="0"/>
      <p:bldP spid="98325" grpId="0"/>
      <p:bldP spid="98326" grpId="0"/>
      <p:bldP spid="983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57" name="Rectangle 1045"/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893175" cy="836613"/>
          </a:xfrm>
        </p:spPr>
        <p:txBody>
          <a:bodyPr/>
          <a:lstStyle/>
          <a:p>
            <a:pPr>
              <a:lnSpc>
                <a:spcPct val="50000"/>
              </a:lnSpc>
            </a:pPr>
            <a:r>
              <a:rPr lang="en-US" sz="4000"/>
              <a:t>Ag (at%) in native Au from Kairagach</a:t>
            </a:r>
            <a:br>
              <a:rPr lang="en-US" sz="4000"/>
            </a:br>
            <a:r>
              <a:rPr lang="en-US"/>
              <a:t> </a:t>
            </a:r>
            <a:r>
              <a:rPr lang="en-US" sz="2400"/>
              <a:t>(</a:t>
            </a:r>
            <a:r>
              <a:rPr lang="en-US" sz="2400" b="1" i="1">
                <a:solidFill>
                  <a:schemeClr val="tx1"/>
                </a:solidFill>
              </a:rPr>
              <a:t>Plotinskaya et al., 2006 )</a:t>
            </a:r>
            <a:r>
              <a:rPr lang="en-US"/>
              <a:t> </a:t>
            </a:r>
            <a:endParaRPr lang="ru-RU"/>
          </a:p>
        </p:txBody>
      </p:sp>
      <p:pic>
        <p:nvPicPr>
          <p:cNvPr id="39956" name="Picture 1044" descr="Au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contrast="40000"/>
          </a:blip>
          <a:srcRect/>
          <a:stretch>
            <a:fillRect/>
          </a:stretch>
        </p:blipFill>
        <p:spPr>
          <a:xfrm>
            <a:off x="1403350" y="1196975"/>
            <a:ext cx="6202363" cy="4872038"/>
          </a:xfrm>
          <a:noFill/>
          <a:ln w="57150">
            <a:solidFill>
              <a:srgbClr val="000000"/>
            </a:solidFill>
          </a:ln>
        </p:spPr>
      </p:pic>
      <p:sp>
        <p:nvSpPr>
          <p:cNvPr id="39963" name="Text Box 1051"/>
          <p:cNvSpPr txBox="1">
            <a:spLocks noChangeArrowheads="1"/>
          </p:cNvSpPr>
          <p:nvPr/>
        </p:nvSpPr>
        <p:spPr bwMode="auto">
          <a:xfrm>
            <a:off x="3132138" y="5805488"/>
            <a:ext cx="3024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</a:rPr>
              <a:t>309</a:t>
            </a:r>
            <a:r>
              <a:rPr lang="en-US" b="1" baseline="30000">
                <a:solidFill>
                  <a:srgbClr val="FF6600"/>
                </a:solidFill>
              </a:rPr>
              <a:t>o</a:t>
            </a:r>
            <a:r>
              <a:rPr lang="en-US" b="1">
                <a:solidFill>
                  <a:srgbClr val="FF6600"/>
                </a:solidFill>
              </a:rPr>
              <a:t>C</a:t>
            </a:r>
            <a:r>
              <a:rPr lang="en-US" b="1">
                <a:solidFill>
                  <a:schemeClr val="tx1"/>
                </a:solidFill>
              </a:rPr>
              <a:t> – </a:t>
            </a:r>
            <a:r>
              <a:rPr lang="en-US" b="1">
                <a:solidFill>
                  <a:schemeClr val="hlink"/>
                </a:solidFill>
              </a:rPr>
              <a:t>120</a:t>
            </a:r>
            <a:r>
              <a:rPr lang="en-US" b="1" baseline="30000">
                <a:solidFill>
                  <a:schemeClr val="hlink"/>
                </a:solidFill>
              </a:rPr>
              <a:t>o</a:t>
            </a:r>
            <a:r>
              <a:rPr lang="en-US" b="1">
                <a:solidFill>
                  <a:schemeClr val="hlink"/>
                </a:solidFill>
              </a:rPr>
              <a:t>C</a:t>
            </a:r>
            <a:endParaRPr lang="ru-RU" b="1">
              <a:solidFill>
                <a:schemeClr val="hlink"/>
              </a:solidFill>
            </a:endParaRPr>
          </a:p>
        </p:txBody>
      </p:sp>
      <p:sp>
        <p:nvSpPr>
          <p:cNvPr id="39964" name="Text Box 1052"/>
          <p:cNvSpPr txBox="1">
            <a:spLocks noChangeArrowheads="1"/>
          </p:cNvSpPr>
          <p:nvPr/>
        </p:nvSpPr>
        <p:spPr bwMode="auto">
          <a:xfrm>
            <a:off x="3975100" y="6184900"/>
            <a:ext cx="4110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CC00"/>
                </a:solidFill>
              </a:rPr>
              <a:t>240</a:t>
            </a:r>
            <a:r>
              <a:rPr lang="en-US" b="1" baseline="30000">
                <a:solidFill>
                  <a:srgbClr val="FFCC00"/>
                </a:solidFill>
              </a:rPr>
              <a:t>o</a:t>
            </a:r>
            <a:r>
              <a:rPr lang="en-US" b="1">
                <a:solidFill>
                  <a:schemeClr val="tx1"/>
                </a:solidFill>
              </a:rPr>
              <a:t> – </a:t>
            </a:r>
            <a:r>
              <a:rPr lang="en-US" b="1">
                <a:solidFill>
                  <a:srgbClr val="FFFFFF"/>
                </a:solidFill>
              </a:rPr>
              <a:t>150</a:t>
            </a:r>
            <a:r>
              <a:rPr lang="en-US" b="1" baseline="30000">
                <a:solidFill>
                  <a:srgbClr val="FFFFFF"/>
                </a:solidFill>
              </a:rPr>
              <a:t>o</a:t>
            </a:r>
            <a:r>
              <a:rPr lang="en-US" b="1">
                <a:solidFill>
                  <a:srgbClr val="FFFFFF"/>
                </a:solidFill>
              </a:rPr>
              <a:t>C </a:t>
            </a:r>
            <a:r>
              <a:rPr lang="en-US" b="1">
                <a:solidFill>
                  <a:srgbClr val="FFCC00"/>
                </a:solidFill>
              </a:rPr>
              <a:t>(0.9</a:t>
            </a:r>
            <a:r>
              <a:rPr lang="en-US" b="1">
                <a:solidFill>
                  <a:schemeClr val="tx1"/>
                </a:solidFill>
              </a:rPr>
              <a:t>-</a:t>
            </a:r>
            <a:r>
              <a:rPr lang="en-US" b="1">
                <a:solidFill>
                  <a:srgbClr val="FFFFFF"/>
                </a:solidFill>
              </a:rPr>
              <a:t>13.4</a:t>
            </a:r>
            <a:r>
              <a:rPr lang="en-US" b="1">
                <a:solidFill>
                  <a:schemeClr val="tx1"/>
                </a:solidFill>
              </a:rPr>
              <a:t> wt%)</a:t>
            </a:r>
            <a:endParaRPr lang="ru-RU" b="1">
              <a:solidFill>
                <a:schemeClr val="tx1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B9FA-2AD2-4C3E-9B41-C0D805487BD4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9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63" grpId="0"/>
      <p:bldP spid="3996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7772400" cy="1143000"/>
          </a:xfrm>
        </p:spPr>
        <p:txBody>
          <a:bodyPr/>
          <a:lstStyle/>
          <a:p>
            <a:r>
              <a:rPr lang="en-US"/>
              <a:t>Au-Ag-Te</a:t>
            </a:r>
            <a:r>
              <a:rPr lang="ru-RU"/>
              <a:t>,</a:t>
            </a:r>
            <a:r>
              <a:rPr lang="en-US"/>
              <a:t> </a:t>
            </a:r>
            <a:r>
              <a:rPr lang="ru-RU"/>
              <a:t>Кочбулак</a:t>
            </a:r>
          </a:p>
        </p:txBody>
      </p:sp>
      <p:pic>
        <p:nvPicPr>
          <p:cNvPr id="138244" name="Picture 4" descr="Kb_4a_2-2a"/>
          <p:cNvPicPr>
            <a:picLocks noChangeAspect="1" noChangeArrowheads="1"/>
          </p:cNvPicPr>
          <p:nvPr/>
        </p:nvPicPr>
        <p:blipFill>
          <a:blip r:embed="rId2">
            <a:lum bright="-20000" contrast="20000"/>
          </a:blip>
          <a:srcRect/>
          <a:stretch>
            <a:fillRect/>
          </a:stretch>
        </p:blipFill>
        <p:spPr bwMode="auto">
          <a:xfrm>
            <a:off x="0" y="1127125"/>
            <a:ext cx="4500563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5" name="Picture 5" descr="KB4A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175" y="1628775"/>
            <a:ext cx="4787900" cy="3590925"/>
          </a:xfrm>
          <a:prstGeom prst="rect">
            <a:avLst/>
          </a:prstGeom>
          <a:noFill/>
        </p:spPr>
      </p:pic>
      <p:sp>
        <p:nvSpPr>
          <p:cNvPr id="138247" name="Text Box 7"/>
          <p:cNvSpPr txBox="1">
            <a:spLocks noChangeArrowheads="1"/>
          </p:cNvSpPr>
          <p:nvPr/>
        </p:nvSpPr>
        <p:spPr bwMode="auto">
          <a:xfrm>
            <a:off x="7754938" y="2924175"/>
            <a:ext cx="116681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2"/>
                </a:solidFill>
              </a:rPr>
              <a:t>Au2Ag</a:t>
            </a:r>
            <a:endParaRPr lang="ru-RU" b="1">
              <a:solidFill>
                <a:schemeClr val="tx2"/>
              </a:solidFill>
            </a:endParaRPr>
          </a:p>
        </p:txBody>
      </p:sp>
      <p:sp>
        <p:nvSpPr>
          <p:cNvPr id="138248" name="Text Box 8"/>
          <p:cNvSpPr txBox="1">
            <a:spLocks noChangeArrowheads="1"/>
          </p:cNvSpPr>
          <p:nvPr/>
        </p:nvSpPr>
        <p:spPr bwMode="auto">
          <a:xfrm>
            <a:off x="7688263" y="3644900"/>
            <a:ext cx="111601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2"/>
                </a:solidFill>
              </a:rPr>
              <a:t>Ag2Te</a:t>
            </a:r>
            <a:endParaRPr lang="ru-RU" b="1">
              <a:solidFill>
                <a:schemeClr val="tx2"/>
              </a:solidFill>
            </a:endParaRPr>
          </a:p>
        </p:txBody>
      </p:sp>
      <p:sp>
        <p:nvSpPr>
          <p:cNvPr id="138249" name="Line 9"/>
          <p:cNvSpPr>
            <a:spLocks noChangeShapeType="1"/>
          </p:cNvSpPr>
          <p:nvPr/>
        </p:nvSpPr>
        <p:spPr bwMode="auto">
          <a:xfrm flipH="1">
            <a:off x="7235825" y="3213100"/>
            <a:ext cx="5032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38250" name="Line 10"/>
          <p:cNvSpPr>
            <a:spLocks noChangeShapeType="1"/>
          </p:cNvSpPr>
          <p:nvPr/>
        </p:nvSpPr>
        <p:spPr bwMode="auto">
          <a:xfrm flipH="1">
            <a:off x="7523163" y="3860800"/>
            <a:ext cx="215900" cy="144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38251" name="Text Box 11"/>
          <p:cNvSpPr txBox="1">
            <a:spLocks noChangeArrowheads="1"/>
          </p:cNvSpPr>
          <p:nvPr/>
        </p:nvSpPr>
        <p:spPr bwMode="auto">
          <a:xfrm>
            <a:off x="688975" y="3262313"/>
            <a:ext cx="5556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Td</a:t>
            </a:r>
            <a:endParaRPr lang="ru-RU" b="1"/>
          </a:p>
        </p:txBody>
      </p:sp>
      <p:sp>
        <p:nvSpPr>
          <p:cNvPr id="138252" name="Text Box 12"/>
          <p:cNvSpPr txBox="1">
            <a:spLocks noChangeArrowheads="1"/>
          </p:cNvSpPr>
          <p:nvPr/>
        </p:nvSpPr>
        <p:spPr bwMode="auto">
          <a:xfrm>
            <a:off x="1758950" y="2308225"/>
            <a:ext cx="92868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PbTe</a:t>
            </a:r>
            <a:endParaRPr lang="ru-RU" b="1"/>
          </a:p>
        </p:txBody>
      </p:sp>
      <p:grpSp>
        <p:nvGrpSpPr>
          <p:cNvPr id="138258" name="Group 18"/>
          <p:cNvGrpSpPr>
            <a:grpSpLocks/>
          </p:cNvGrpSpPr>
          <p:nvPr/>
        </p:nvGrpSpPr>
        <p:grpSpPr bwMode="auto">
          <a:xfrm>
            <a:off x="755650" y="4437063"/>
            <a:ext cx="2717800" cy="2197100"/>
            <a:chOff x="476" y="2795"/>
            <a:chExt cx="1712" cy="1384"/>
          </a:xfrm>
        </p:grpSpPr>
        <p:sp>
          <p:nvSpPr>
            <p:cNvPr id="138253" name="AutoShape 13"/>
            <p:cNvSpPr>
              <a:spLocks noChangeArrowheads="1"/>
            </p:cNvSpPr>
            <p:nvPr/>
          </p:nvSpPr>
          <p:spPr bwMode="auto">
            <a:xfrm>
              <a:off x="748" y="3022"/>
              <a:ext cx="1134" cy="980"/>
            </a:xfrm>
            <a:prstGeom prst="triangle">
              <a:avLst>
                <a:gd name="adj" fmla="val 50000"/>
              </a:avLst>
            </a:prstGeom>
            <a:noFill/>
            <a:ln w="38100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138254" name="Text Box 14"/>
            <p:cNvSpPr txBox="1">
              <a:spLocks noChangeArrowheads="1"/>
            </p:cNvSpPr>
            <p:nvPr/>
          </p:nvSpPr>
          <p:spPr bwMode="auto">
            <a:xfrm>
              <a:off x="476" y="3929"/>
              <a:ext cx="351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b="1">
                  <a:solidFill>
                    <a:srgbClr val="FFFFFF"/>
                  </a:solidFill>
                </a:rPr>
                <a:t>Au</a:t>
              </a:r>
              <a:endParaRPr lang="ru-RU" sz="2000" b="1">
                <a:solidFill>
                  <a:srgbClr val="FFFFFF"/>
                </a:solidFill>
              </a:endParaRPr>
            </a:p>
          </p:txBody>
        </p:sp>
        <p:sp>
          <p:nvSpPr>
            <p:cNvPr id="138255" name="Text Box 15"/>
            <p:cNvSpPr txBox="1">
              <a:spLocks noChangeArrowheads="1"/>
            </p:cNvSpPr>
            <p:nvPr/>
          </p:nvSpPr>
          <p:spPr bwMode="auto">
            <a:xfrm>
              <a:off x="1837" y="3929"/>
              <a:ext cx="351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b="1">
                  <a:solidFill>
                    <a:srgbClr val="FFFFFF"/>
                  </a:solidFill>
                </a:rPr>
                <a:t>Ag</a:t>
              </a:r>
              <a:endParaRPr lang="ru-RU" sz="2000" b="1">
                <a:solidFill>
                  <a:srgbClr val="FFFFFF"/>
                </a:solidFill>
              </a:endParaRPr>
            </a:p>
          </p:txBody>
        </p:sp>
        <p:sp>
          <p:nvSpPr>
            <p:cNvPr id="138256" name="Text Box 16"/>
            <p:cNvSpPr txBox="1">
              <a:spLocks noChangeArrowheads="1"/>
            </p:cNvSpPr>
            <p:nvPr/>
          </p:nvSpPr>
          <p:spPr bwMode="auto">
            <a:xfrm>
              <a:off x="1156" y="2795"/>
              <a:ext cx="351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b="1">
                  <a:solidFill>
                    <a:srgbClr val="FFFFFF"/>
                  </a:solidFill>
                </a:rPr>
                <a:t>Te</a:t>
              </a:r>
              <a:endParaRPr lang="ru-RU" sz="2000" b="1">
                <a:solidFill>
                  <a:srgbClr val="FFFFFF"/>
                </a:solidFill>
              </a:endParaRPr>
            </a:p>
          </p:txBody>
        </p:sp>
        <p:sp>
          <p:nvSpPr>
            <p:cNvPr id="138257" name="Line 17"/>
            <p:cNvSpPr>
              <a:spLocks noChangeShapeType="1"/>
            </p:cNvSpPr>
            <p:nvPr/>
          </p:nvSpPr>
          <p:spPr bwMode="auto">
            <a:xfrm flipV="1">
              <a:off x="1020" y="3657"/>
              <a:ext cx="635" cy="3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ru-RU"/>
            </a:p>
          </p:txBody>
        </p:sp>
      </p:grp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C2912-53E9-4871-B1D9-CFC0834B8EE5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8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8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8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8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8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8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8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8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8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8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7" grpId="0"/>
      <p:bldP spid="138248" grpId="0"/>
      <p:bldP spid="138249" grpId="0" animBg="1"/>
      <p:bldP spid="13825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6" name="Picture 4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0" y="620713"/>
            <a:ext cx="5184775" cy="4073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156696" name="Group 24"/>
          <p:cNvGrpSpPr>
            <a:grpSpLocks/>
          </p:cNvGrpSpPr>
          <p:nvPr/>
        </p:nvGrpSpPr>
        <p:grpSpPr bwMode="auto">
          <a:xfrm>
            <a:off x="3924300" y="692150"/>
            <a:ext cx="4895850" cy="3873500"/>
            <a:chOff x="2472" y="436"/>
            <a:chExt cx="3084" cy="2440"/>
          </a:xfrm>
        </p:grpSpPr>
        <p:pic>
          <p:nvPicPr>
            <p:cNvPr id="156678" name="Picture 6"/>
            <p:cNvPicPr>
              <a:picLocks noChangeAspect="1" noChangeArrowheads="1"/>
            </p:cNvPicPr>
            <p:nvPr/>
          </p:nvPicPr>
          <p:blipFill>
            <a:blip r:embed="rId3">
              <a:lum contrast="20000"/>
            </a:blip>
            <a:srcRect/>
            <a:stretch>
              <a:fillRect/>
            </a:stretch>
          </p:blipFill>
          <p:spPr bwMode="auto">
            <a:xfrm>
              <a:off x="2472" y="436"/>
              <a:ext cx="3084" cy="244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6679" name="Text Box 7"/>
            <p:cNvSpPr txBox="1">
              <a:spLocks noChangeArrowheads="1"/>
            </p:cNvSpPr>
            <p:nvPr/>
          </p:nvSpPr>
          <p:spPr bwMode="auto">
            <a:xfrm>
              <a:off x="3652" y="663"/>
              <a:ext cx="30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/>
                <a:t>Pt</a:t>
              </a:r>
              <a:endParaRPr lang="ru-RU" b="1"/>
            </a:p>
          </p:txBody>
        </p:sp>
        <p:sp>
          <p:nvSpPr>
            <p:cNvPr id="156680" name="Text Box 8"/>
            <p:cNvSpPr txBox="1">
              <a:spLocks noChangeArrowheads="1"/>
            </p:cNvSpPr>
            <p:nvPr/>
          </p:nvSpPr>
          <p:spPr bwMode="auto">
            <a:xfrm>
              <a:off x="3334" y="1570"/>
              <a:ext cx="730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/>
                <a:t>Hs+Au</a:t>
              </a:r>
              <a:endParaRPr lang="ru-RU" b="1"/>
            </a:p>
          </p:txBody>
        </p:sp>
        <p:sp>
          <p:nvSpPr>
            <p:cNvPr id="156681" name="Text Box 9"/>
            <p:cNvSpPr txBox="1">
              <a:spLocks noChangeArrowheads="1"/>
            </p:cNvSpPr>
            <p:nvPr/>
          </p:nvSpPr>
          <p:spPr bwMode="auto">
            <a:xfrm>
              <a:off x="4514" y="2160"/>
              <a:ext cx="730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FFFF"/>
                  </a:solidFill>
                </a:rPr>
                <a:t>Hs+Au</a:t>
              </a:r>
              <a:endParaRPr lang="ru-RU" b="1">
                <a:solidFill>
                  <a:srgbClr val="FFFFFF"/>
                </a:solidFill>
              </a:endParaRPr>
            </a:p>
          </p:txBody>
        </p:sp>
      </p:grpSp>
      <p:grpSp>
        <p:nvGrpSpPr>
          <p:cNvPr id="156685" name="Group 13"/>
          <p:cNvGrpSpPr>
            <a:grpSpLocks/>
          </p:cNvGrpSpPr>
          <p:nvPr/>
        </p:nvGrpSpPr>
        <p:grpSpPr bwMode="auto">
          <a:xfrm>
            <a:off x="755650" y="2565400"/>
            <a:ext cx="4440238" cy="3887788"/>
            <a:chOff x="476" y="1616"/>
            <a:chExt cx="2797" cy="2449"/>
          </a:xfrm>
        </p:grpSpPr>
        <p:sp>
          <p:nvSpPr>
            <p:cNvPr id="156677" name="Text Box 5"/>
            <p:cNvSpPr txBox="1">
              <a:spLocks noChangeArrowheads="1"/>
            </p:cNvSpPr>
            <p:nvPr/>
          </p:nvSpPr>
          <p:spPr bwMode="auto">
            <a:xfrm>
              <a:off x="1565" y="1888"/>
              <a:ext cx="30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/>
                <a:t>Pt</a:t>
              </a:r>
              <a:endParaRPr lang="ru-RU" b="1"/>
            </a:p>
          </p:txBody>
        </p:sp>
        <p:pic>
          <p:nvPicPr>
            <p:cNvPr id="156682" name="Picture 1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6" y="1616"/>
              <a:ext cx="2797" cy="244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6683" name="Text Box 11"/>
            <p:cNvSpPr txBox="1">
              <a:spLocks noChangeArrowheads="1"/>
            </p:cNvSpPr>
            <p:nvPr/>
          </p:nvSpPr>
          <p:spPr bwMode="auto">
            <a:xfrm>
              <a:off x="1610" y="2296"/>
              <a:ext cx="842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/>
                <a:t>Au7Ag3</a:t>
              </a:r>
              <a:endParaRPr lang="ru-RU" b="1"/>
            </a:p>
          </p:txBody>
        </p:sp>
        <p:sp>
          <p:nvSpPr>
            <p:cNvPr id="156684" name="Text Box 12"/>
            <p:cNvSpPr txBox="1">
              <a:spLocks noChangeArrowheads="1"/>
            </p:cNvSpPr>
            <p:nvPr/>
          </p:nvSpPr>
          <p:spPr bwMode="auto">
            <a:xfrm>
              <a:off x="1701" y="2840"/>
              <a:ext cx="70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/>
                <a:t>Ag2Te</a:t>
              </a:r>
              <a:endParaRPr lang="ru-RU" b="1"/>
            </a:p>
          </p:txBody>
        </p:sp>
      </p:grpSp>
      <p:grpSp>
        <p:nvGrpSpPr>
          <p:cNvPr id="156694" name="Group 22"/>
          <p:cNvGrpSpPr>
            <a:grpSpLocks/>
          </p:cNvGrpSpPr>
          <p:nvPr/>
        </p:nvGrpSpPr>
        <p:grpSpPr bwMode="auto">
          <a:xfrm>
            <a:off x="5435600" y="4365625"/>
            <a:ext cx="2717800" cy="2197100"/>
            <a:chOff x="3424" y="2750"/>
            <a:chExt cx="1712" cy="1384"/>
          </a:xfrm>
        </p:grpSpPr>
        <p:sp>
          <p:nvSpPr>
            <p:cNvPr id="156687" name="AutoShape 15"/>
            <p:cNvSpPr>
              <a:spLocks noChangeArrowheads="1"/>
            </p:cNvSpPr>
            <p:nvPr/>
          </p:nvSpPr>
          <p:spPr bwMode="auto">
            <a:xfrm>
              <a:off x="3696" y="2977"/>
              <a:ext cx="1134" cy="980"/>
            </a:xfrm>
            <a:prstGeom prst="triangle">
              <a:avLst>
                <a:gd name="adj" fmla="val 50000"/>
              </a:avLst>
            </a:prstGeom>
            <a:noFill/>
            <a:ln w="38100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156688" name="Text Box 16"/>
            <p:cNvSpPr txBox="1">
              <a:spLocks noChangeArrowheads="1"/>
            </p:cNvSpPr>
            <p:nvPr/>
          </p:nvSpPr>
          <p:spPr bwMode="auto">
            <a:xfrm>
              <a:off x="3424" y="3884"/>
              <a:ext cx="351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b="1">
                  <a:solidFill>
                    <a:srgbClr val="FFFFFF"/>
                  </a:solidFill>
                </a:rPr>
                <a:t>Au</a:t>
              </a:r>
              <a:endParaRPr lang="ru-RU" sz="2000" b="1">
                <a:solidFill>
                  <a:srgbClr val="FFFFFF"/>
                </a:solidFill>
              </a:endParaRPr>
            </a:p>
          </p:txBody>
        </p:sp>
        <p:sp>
          <p:nvSpPr>
            <p:cNvPr id="156689" name="Text Box 17"/>
            <p:cNvSpPr txBox="1">
              <a:spLocks noChangeArrowheads="1"/>
            </p:cNvSpPr>
            <p:nvPr/>
          </p:nvSpPr>
          <p:spPr bwMode="auto">
            <a:xfrm>
              <a:off x="4785" y="3884"/>
              <a:ext cx="351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b="1">
                  <a:solidFill>
                    <a:srgbClr val="FFFFFF"/>
                  </a:solidFill>
                </a:rPr>
                <a:t>Ag</a:t>
              </a:r>
              <a:endParaRPr lang="ru-RU" sz="2000" b="1">
                <a:solidFill>
                  <a:srgbClr val="FFFFFF"/>
                </a:solidFill>
              </a:endParaRPr>
            </a:p>
          </p:txBody>
        </p:sp>
        <p:sp>
          <p:nvSpPr>
            <p:cNvPr id="156690" name="Text Box 18"/>
            <p:cNvSpPr txBox="1">
              <a:spLocks noChangeArrowheads="1"/>
            </p:cNvSpPr>
            <p:nvPr/>
          </p:nvSpPr>
          <p:spPr bwMode="auto">
            <a:xfrm>
              <a:off x="4104" y="2750"/>
              <a:ext cx="351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b="1">
                  <a:solidFill>
                    <a:srgbClr val="FFFFFF"/>
                  </a:solidFill>
                </a:rPr>
                <a:t>Te</a:t>
              </a:r>
              <a:endParaRPr lang="ru-RU" sz="2000" b="1">
                <a:solidFill>
                  <a:srgbClr val="FFFFFF"/>
                </a:solidFill>
              </a:endParaRPr>
            </a:p>
          </p:txBody>
        </p:sp>
        <p:sp>
          <p:nvSpPr>
            <p:cNvPr id="156691" name="Line 19"/>
            <p:cNvSpPr>
              <a:spLocks noChangeShapeType="1"/>
            </p:cNvSpPr>
            <p:nvPr/>
          </p:nvSpPr>
          <p:spPr bwMode="auto">
            <a:xfrm flipV="1">
              <a:off x="3878" y="3612"/>
              <a:ext cx="725" cy="31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ru-RU"/>
            </a:p>
          </p:txBody>
        </p:sp>
        <p:sp>
          <p:nvSpPr>
            <p:cNvPr id="156692" name="Line 20"/>
            <p:cNvSpPr>
              <a:spLocks noChangeShapeType="1"/>
            </p:cNvSpPr>
            <p:nvPr/>
          </p:nvSpPr>
          <p:spPr bwMode="auto">
            <a:xfrm flipV="1">
              <a:off x="4332" y="3612"/>
              <a:ext cx="271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ru-RU"/>
            </a:p>
          </p:txBody>
        </p:sp>
        <p:sp>
          <p:nvSpPr>
            <p:cNvPr id="156693" name="Line 21"/>
            <p:cNvSpPr>
              <a:spLocks noChangeShapeType="1"/>
            </p:cNvSpPr>
            <p:nvPr/>
          </p:nvSpPr>
          <p:spPr bwMode="auto">
            <a:xfrm flipV="1">
              <a:off x="3878" y="3612"/>
              <a:ext cx="453" cy="31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ru-RU"/>
            </a:p>
          </p:txBody>
        </p:sp>
      </p:grpSp>
      <p:sp>
        <p:nvSpPr>
          <p:cNvPr id="156695" name="Rectangle 23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772400" cy="692150"/>
          </a:xfrm>
          <a:noFill/>
          <a:ln/>
        </p:spPr>
        <p:txBody>
          <a:bodyPr/>
          <a:lstStyle/>
          <a:p>
            <a:r>
              <a:rPr lang="en-US" sz="4000"/>
              <a:t>Au-Ag-Te</a:t>
            </a:r>
            <a:r>
              <a:rPr lang="ru-RU" sz="4000"/>
              <a:t>,</a:t>
            </a:r>
            <a:r>
              <a:rPr lang="en-US" sz="4000"/>
              <a:t> </a:t>
            </a:r>
            <a:r>
              <a:rPr lang="ru-RU" sz="4000"/>
              <a:t>Кочбулак</a:t>
            </a:r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C2912-53E9-4871-B1D9-CFC0834B8EE5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6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6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6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6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6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6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6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13" name="Rectangle 9"/>
          <p:cNvSpPr>
            <a:spLocks noChangeArrowheads="1"/>
          </p:cNvSpPr>
          <p:nvPr/>
        </p:nvSpPr>
        <p:spPr bwMode="auto">
          <a:xfrm>
            <a:off x="1258888" y="449263"/>
            <a:ext cx="5002212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chemeClr val="tx1"/>
                </a:solidFill>
              </a:rPr>
              <a:t>Au-Ag-X, где X=S, Se, Te</a:t>
            </a:r>
          </a:p>
        </p:txBody>
      </p:sp>
      <p:sp>
        <p:nvSpPr>
          <p:cNvPr id="123914" name="Text Box 10"/>
          <p:cNvSpPr txBox="1">
            <a:spLocks noChangeArrowheads="1"/>
          </p:cNvSpPr>
          <p:nvPr/>
        </p:nvSpPr>
        <p:spPr bwMode="auto">
          <a:xfrm>
            <a:off x="785786" y="1142984"/>
            <a:ext cx="764549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FFFFFF"/>
                </a:solidFill>
              </a:rPr>
              <a:t>Основные минералы – концентраторы </a:t>
            </a:r>
            <a:r>
              <a:rPr lang="en-US" b="1" i="1" dirty="0">
                <a:solidFill>
                  <a:srgbClr val="FFFFFF"/>
                </a:solidFill>
              </a:rPr>
              <a:t>Au </a:t>
            </a:r>
            <a:r>
              <a:rPr lang="ru-RU" b="1" i="1" dirty="0">
                <a:solidFill>
                  <a:srgbClr val="FFFFFF"/>
                </a:solidFill>
              </a:rPr>
              <a:t>и </a:t>
            </a:r>
            <a:r>
              <a:rPr lang="en-US" b="1" i="1" dirty="0" smtClean="0">
                <a:solidFill>
                  <a:srgbClr val="FFFFFF"/>
                </a:solidFill>
              </a:rPr>
              <a:t>Ag</a:t>
            </a:r>
            <a:endParaRPr lang="ru-RU" b="1" i="1" dirty="0" smtClean="0">
              <a:solidFill>
                <a:srgbClr val="FFFFFF"/>
              </a:solidFill>
            </a:endParaRPr>
          </a:p>
        </p:txBody>
      </p:sp>
      <p:sp>
        <p:nvSpPr>
          <p:cNvPr id="123915" name="Text Box 11"/>
          <p:cNvSpPr txBox="1">
            <a:spLocks noChangeArrowheads="1"/>
          </p:cNvSpPr>
          <p:nvPr/>
        </p:nvSpPr>
        <p:spPr bwMode="auto">
          <a:xfrm>
            <a:off x="714348" y="5357826"/>
            <a:ext cx="7642225" cy="1187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>
              <a:buFontTx/>
              <a:buAutoNum type="arabicParenR"/>
            </a:pPr>
            <a:r>
              <a:rPr lang="ru-RU" b="1" dirty="0">
                <a:solidFill>
                  <a:schemeClr val="accent1"/>
                </a:solidFill>
              </a:rPr>
              <a:t>Парагенетические ассоциации</a:t>
            </a:r>
          </a:p>
          <a:p>
            <a:pPr marL="457200" indent="-457200">
              <a:buFontTx/>
              <a:buAutoNum type="arabicParenR"/>
            </a:pPr>
            <a:r>
              <a:rPr lang="ru-RU" b="1" dirty="0">
                <a:solidFill>
                  <a:schemeClr val="accent1"/>
                </a:solidFill>
              </a:rPr>
              <a:t>Место в рудообразующем процессе</a:t>
            </a:r>
          </a:p>
          <a:p>
            <a:pPr marL="457200" indent="-457200">
              <a:buFontTx/>
              <a:buAutoNum type="arabicParenR"/>
            </a:pPr>
            <a:r>
              <a:rPr lang="ru-RU" b="1" dirty="0">
                <a:solidFill>
                  <a:schemeClr val="accent1"/>
                </a:solidFill>
              </a:rPr>
              <a:t>Зональное распределение на месторождении</a:t>
            </a:r>
          </a:p>
        </p:txBody>
      </p:sp>
      <p:sp>
        <p:nvSpPr>
          <p:cNvPr id="123916" name="Text Box 12"/>
          <p:cNvSpPr txBox="1">
            <a:spLocks noChangeArrowheads="1"/>
          </p:cNvSpPr>
          <p:nvPr/>
        </p:nvSpPr>
        <p:spPr bwMode="auto">
          <a:xfrm>
            <a:off x="928662" y="2455864"/>
            <a:ext cx="6697662" cy="1187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CCFF99"/>
                </a:solidFill>
              </a:rPr>
              <a:t>Встречаются на месторождениях почти всех генетических типов, </a:t>
            </a:r>
          </a:p>
          <a:p>
            <a:r>
              <a:rPr lang="ru-RU" b="1" dirty="0">
                <a:solidFill>
                  <a:srgbClr val="CCFF99"/>
                </a:solidFill>
              </a:rPr>
              <a:t>но чаще в сего – на </a:t>
            </a:r>
            <a:r>
              <a:rPr lang="ru-RU" b="1" dirty="0" err="1">
                <a:solidFill>
                  <a:schemeClr val="tx1"/>
                </a:solidFill>
              </a:rPr>
              <a:t>эпитермальных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ADF9-F944-4167-B936-33F9F5F60DFB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42910" y="3956062"/>
            <a:ext cx="81439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Полупроводники, оптическая промышленность и </a:t>
            </a:r>
            <a:r>
              <a:rPr lang="ru-RU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пр.=</a:t>
            </a:r>
            <a:endParaRPr lang="ru-RU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изучение термодинамических свойств</a:t>
            </a:r>
            <a:endParaRPr lang="ru-RU" sz="2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34" y="1714488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Самородные  </a:t>
            </a:r>
            <a:r>
              <a:rPr lang="ru-RU" dirty="0" err="1" smtClean="0">
                <a:solidFill>
                  <a:schemeClr val="tx2"/>
                </a:solidFill>
              </a:rPr>
              <a:t>эл-ты</a:t>
            </a:r>
            <a:r>
              <a:rPr lang="ru-RU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+ 17 </a:t>
            </a:r>
            <a:r>
              <a:rPr lang="ru-RU" dirty="0" smtClean="0">
                <a:solidFill>
                  <a:schemeClr val="tx2"/>
                </a:solidFill>
              </a:rPr>
              <a:t>минералов</a:t>
            </a:r>
            <a:endParaRPr lang="ru-RU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3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3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15" grpId="0"/>
      <p:bldP spid="123916" grpId="0"/>
      <p:bldP spid="7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Freeform 2"/>
          <p:cNvSpPr>
            <a:spLocks/>
          </p:cNvSpPr>
          <p:nvPr/>
        </p:nvSpPr>
        <p:spPr bwMode="auto">
          <a:xfrm>
            <a:off x="4000500" y="2070100"/>
            <a:ext cx="1295400" cy="2044700"/>
          </a:xfrm>
          <a:custGeom>
            <a:avLst/>
            <a:gdLst/>
            <a:ahLst/>
            <a:cxnLst>
              <a:cxn ang="0">
                <a:pos x="816" y="1288"/>
              </a:cxn>
              <a:cxn ang="0">
                <a:pos x="24" y="0"/>
              </a:cxn>
              <a:cxn ang="0">
                <a:pos x="48" y="808"/>
              </a:cxn>
              <a:cxn ang="0">
                <a:pos x="0" y="808"/>
              </a:cxn>
              <a:cxn ang="0">
                <a:pos x="768" y="1288"/>
              </a:cxn>
            </a:cxnLst>
            <a:rect l="0" t="0" r="r" b="b"/>
            <a:pathLst>
              <a:path w="816" h="1288">
                <a:moveTo>
                  <a:pt x="816" y="1288"/>
                </a:moveTo>
                <a:lnTo>
                  <a:pt x="24" y="0"/>
                </a:lnTo>
                <a:lnTo>
                  <a:pt x="48" y="808"/>
                </a:lnTo>
                <a:lnTo>
                  <a:pt x="0" y="808"/>
                </a:lnTo>
                <a:lnTo>
                  <a:pt x="768" y="1288"/>
                </a:lnTo>
              </a:path>
            </a:pathLst>
          </a:custGeom>
          <a:solidFill>
            <a:schemeClr val="accent1">
              <a:alpha val="50000"/>
            </a:schemeClr>
          </a:solidFill>
          <a:ln w="57150" cap="flat" cmpd="sng">
            <a:solidFill>
              <a:schemeClr val="accent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108547" name="Group 3"/>
          <p:cNvGrpSpPr>
            <a:grpSpLocks/>
          </p:cNvGrpSpPr>
          <p:nvPr/>
        </p:nvGrpSpPr>
        <p:grpSpPr bwMode="auto">
          <a:xfrm>
            <a:off x="1181100" y="1611313"/>
            <a:ext cx="5945188" cy="5246687"/>
            <a:chOff x="0" y="1015"/>
            <a:chExt cx="3745" cy="3305"/>
          </a:xfrm>
        </p:grpSpPr>
        <p:sp>
          <p:nvSpPr>
            <p:cNvPr id="108548" name="Rectangle 4"/>
            <p:cNvSpPr>
              <a:spLocks noChangeArrowheads="1"/>
            </p:cNvSpPr>
            <p:nvPr/>
          </p:nvSpPr>
          <p:spPr bwMode="auto">
            <a:xfrm>
              <a:off x="3094" y="3061"/>
              <a:ext cx="554" cy="334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r>
                <a:rPr lang="ru-RU" sz="2000">
                  <a:solidFill>
                    <a:srgbClr val="FFFF00"/>
                  </a:solidFill>
                </a:rPr>
                <a:t>Ag</a:t>
              </a:r>
              <a:r>
                <a:rPr lang="ru-RU" sz="2000" baseline="-25000">
                  <a:solidFill>
                    <a:srgbClr val="FFFF00"/>
                  </a:solidFill>
                </a:rPr>
                <a:t>2</a:t>
              </a:r>
              <a:r>
                <a:rPr lang="ru-RU" sz="2000">
                  <a:solidFill>
                    <a:srgbClr val="FFFF00"/>
                  </a:solidFill>
                </a:rPr>
                <a:t>Te</a:t>
              </a:r>
            </a:p>
            <a:p>
              <a:r>
                <a:rPr lang="en-GB" sz="2000">
                  <a:solidFill>
                    <a:srgbClr val="FFFF00"/>
                  </a:solidFill>
                </a:rPr>
                <a:t>hessite</a:t>
              </a:r>
              <a:endParaRPr lang="ru-RU" sz="2000">
                <a:solidFill>
                  <a:srgbClr val="FFFF00"/>
                </a:solidFill>
              </a:endParaRPr>
            </a:p>
          </p:txBody>
        </p:sp>
        <p:sp>
          <p:nvSpPr>
            <p:cNvPr id="108549" name="Freeform 5"/>
            <p:cNvSpPr>
              <a:spLocks noChangeAspect="1"/>
            </p:cNvSpPr>
            <p:nvPr/>
          </p:nvSpPr>
          <p:spPr bwMode="auto">
            <a:xfrm>
              <a:off x="55" y="1250"/>
              <a:ext cx="3421" cy="2796"/>
            </a:xfrm>
            <a:custGeom>
              <a:avLst/>
              <a:gdLst/>
              <a:ahLst/>
              <a:cxnLst>
                <a:cxn ang="0">
                  <a:pos x="1845" y="0"/>
                </a:cxn>
                <a:cxn ang="0">
                  <a:pos x="0" y="3175"/>
                </a:cxn>
                <a:cxn ang="0">
                  <a:pos x="3647" y="3164"/>
                </a:cxn>
                <a:cxn ang="0">
                  <a:pos x="1845" y="0"/>
                </a:cxn>
              </a:cxnLst>
              <a:rect l="0" t="0" r="r" b="b"/>
              <a:pathLst>
                <a:path w="3647" h="3175">
                  <a:moveTo>
                    <a:pt x="1845" y="0"/>
                  </a:moveTo>
                  <a:lnTo>
                    <a:pt x="0" y="3175"/>
                  </a:lnTo>
                  <a:lnTo>
                    <a:pt x="3647" y="3164"/>
                  </a:lnTo>
                  <a:lnTo>
                    <a:pt x="1845" y="0"/>
                  </a:lnTo>
                  <a:close/>
                </a:path>
              </a:pathLst>
            </a:custGeom>
            <a:noFill/>
            <a:ln w="1270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550" name="Oval 6"/>
            <p:cNvSpPr>
              <a:spLocks noChangeAspect="1" noChangeArrowheads="1"/>
            </p:cNvSpPr>
            <p:nvPr/>
          </p:nvSpPr>
          <p:spPr bwMode="auto">
            <a:xfrm>
              <a:off x="2846" y="3078"/>
              <a:ext cx="74" cy="72"/>
            </a:xfrm>
            <a:prstGeom prst="ellipse">
              <a:avLst/>
            </a:prstGeom>
            <a:solidFill>
              <a:srgbClr val="FF9900"/>
            </a:solidFill>
            <a:ln w="444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551" name="Oval 7"/>
            <p:cNvSpPr>
              <a:spLocks noChangeAspect="1" noChangeArrowheads="1"/>
            </p:cNvSpPr>
            <p:nvPr/>
          </p:nvSpPr>
          <p:spPr bwMode="auto">
            <a:xfrm>
              <a:off x="2834" y="3028"/>
              <a:ext cx="71" cy="67"/>
            </a:xfrm>
            <a:prstGeom prst="ellipse">
              <a:avLst/>
            </a:prstGeom>
            <a:solidFill>
              <a:srgbClr val="FF9900"/>
            </a:solidFill>
            <a:ln w="444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552" name="Oval 8"/>
            <p:cNvSpPr>
              <a:spLocks noChangeAspect="1" noChangeArrowheads="1"/>
            </p:cNvSpPr>
            <p:nvPr/>
          </p:nvSpPr>
          <p:spPr bwMode="auto">
            <a:xfrm>
              <a:off x="1215" y="2102"/>
              <a:ext cx="63" cy="58"/>
            </a:xfrm>
            <a:prstGeom prst="ellipse">
              <a:avLst/>
            </a:prstGeom>
            <a:solidFill>
              <a:srgbClr val="00FF00"/>
            </a:solidFill>
            <a:ln w="444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553" name="Oval 9"/>
            <p:cNvSpPr>
              <a:spLocks noChangeAspect="1" noChangeArrowheads="1"/>
            </p:cNvSpPr>
            <p:nvPr/>
          </p:nvSpPr>
          <p:spPr bwMode="auto">
            <a:xfrm>
              <a:off x="1159" y="2171"/>
              <a:ext cx="64" cy="60"/>
            </a:xfrm>
            <a:prstGeom prst="ellipse">
              <a:avLst/>
            </a:prstGeom>
            <a:solidFill>
              <a:srgbClr val="00FF00"/>
            </a:solidFill>
            <a:ln w="444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554" name="Oval 10"/>
            <p:cNvSpPr>
              <a:spLocks noChangeAspect="1" noChangeArrowheads="1"/>
            </p:cNvSpPr>
            <p:nvPr/>
          </p:nvSpPr>
          <p:spPr bwMode="auto">
            <a:xfrm>
              <a:off x="1163" y="2163"/>
              <a:ext cx="62" cy="58"/>
            </a:xfrm>
            <a:prstGeom prst="ellipse">
              <a:avLst/>
            </a:prstGeom>
            <a:solidFill>
              <a:srgbClr val="00FF00"/>
            </a:solidFill>
            <a:ln w="444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555" name="Oval 11"/>
            <p:cNvSpPr>
              <a:spLocks noChangeAspect="1" noChangeArrowheads="1"/>
            </p:cNvSpPr>
            <p:nvPr/>
          </p:nvSpPr>
          <p:spPr bwMode="auto">
            <a:xfrm>
              <a:off x="1169" y="2163"/>
              <a:ext cx="61" cy="58"/>
            </a:xfrm>
            <a:prstGeom prst="ellipse">
              <a:avLst/>
            </a:prstGeom>
            <a:solidFill>
              <a:srgbClr val="00FF00"/>
            </a:solidFill>
            <a:ln w="444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556" name="Oval 12"/>
            <p:cNvSpPr>
              <a:spLocks noChangeAspect="1" noChangeArrowheads="1"/>
            </p:cNvSpPr>
            <p:nvPr/>
          </p:nvSpPr>
          <p:spPr bwMode="auto">
            <a:xfrm>
              <a:off x="1176" y="2171"/>
              <a:ext cx="64" cy="60"/>
            </a:xfrm>
            <a:prstGeom prst="ellipse">
              <a:avLst/>
            </a:prstGeom>
            <a:solidFill>
              <a:srgbClr val="00FF00"/>
            </a:solidFill>
            <a:ln w="444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557" name="Oval 13"/>
            <p:cNvSpPr>
              <a:spLocks noChangeAspect="1" noChangeArrowheads="1"/>
            </p:cNvSpPr>
            <p:nvPr/>
          </p:nvSpPr>
          <p:spPr bwMode="auto">
            <a:xfrm>
              <a:off x="1165" y="2155"/>
              <a:ext cx="64" cy="60"/>
            </a:xfrm>
            <a:prstGeom prst="ellipse">
              <a:avLst/>
            </a:prstGeom>
            <a:solidFill>
              <a:srgbClr val="00FF00"/>
            </a:solidFill>
            <a:ln w="444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558" name="Oval 14"/>
            <p:cNvSpPr>
              <a:spLocks noChangeAspect="1" noChangeArrowheads="1"/>
            </p:cNvSpPr>
            <p:nvPr/>
          </p:nvSpPr>
          <p:spPr bwMode="auto">
            <a:xfrm>
              <a:off x="1191" y="2163"/>
              <a:ext cx="62" cy="59"/>
            </a:xfrm>
            <a:prstGeom prst="ellipse">
              <a:avLst/>
            </a:prstGeom>
            <a:solidFill>
              <a:srgbClr val="00FF00"/>
            </a:solidFill>
            <a:ln w="444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559" name="Oval 15"/>
            <p:cNvSpPr>
              <a:spLocks noChangeAspect="1" noChangeArrowheads="1"/>
            </p:cNvSpPr>
            <p:nvPr/>
          </p:nvSpPr>
          <p:spPr bwMode="auto">
            <a:xfrm>
              <a:off x="1169" y="2168"/>
              <a:ext cx="64" cy="58"/>
            </a:xfrm>
            <a:prstGeom prst="ellipse">
              <a:avLst/>
            </a:prstGeom>
            <a:solidFill>
              <a:srgbClr val="00FF00"/>
            </a:solidFill>
            <a:ln w="444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560" name="Oval 16"/>
            <p:cNvSpPr>
              <a:spLocks noChangeAspect="1" noChangeArrowheads="1"/>
            </p:cNvSpPr>
            <p:nvPr/>
          </p:nvSpPr>
          <p:spPr bwMode="auto">
            <a:xfrm>
              <a:off x="1184" y="2181"/>
              <a:ext cx="61" cy="60"/>
            </a:xfrm>
            <a:prstGeom prst="ellipse">
              <a:avLst/>
            </a:prstGeom>
            <a:solidFill>
              <a:srgbClr val="00FF00"/>
            </a:solidFill>
            <a:ln w="444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561" name="Oval 17"/>
            <p:cNvSpPr>
              <a:spLocks noChangeAspect="1" noChangeArrowheads="1"/>
            </p:cNvSpPr>
            <p:nvPr/>
          </p:nvSpPr>
          <p:spPr bwMode="auto">
            <a:xfrm>
              <a:off x="1173" y="2157"/>
              <a:ext cx="62" cy="57"/>
            </a:xfrm>
            <a:prstGeom prst="ellipse">
              <a:avLst/>
            </a:prstGeom>
            <a:solidFill>
              <a:srgbClr val="00FF00"/>
            </a:solidFill>
            <a:ln w="444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562" name="Oval 18"/>
            <p:cNvSpPr>
              <a:spLocks noChangeAspect="1" noChangeArrowheads="1"/>
            </p:cNvSpPr>
            <p:nvPr/>
          </p:nvSpPr>
          <p:spPr bwMode="auto">
            <a:xfrm>
              <a:off x="1192" y="2109"/>
              <a:ext cx="64" cy="60"/>
            </a:xfrm>
            <a:prstGeom prst="ellipse">
              <a:avLst/>
            </a:prstGeom>
            <a:solidFill>
              <a:srgbClr val="00FF00"/>
            </a:solidFill>
            <a:ln w="444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563" name="Oval 19"/>
            <p:cNvSpPr>
              <a:spLocks noChangeAspect="1" noChangeArrowheads="1"/>
            </p:cNvSpPr>
            <p:nvPr/>
          </p:nvSpPr>
          <p:spPr bwMode="auto">
            <a:xfrm>
              <a:off x="2861" y="3072"/>
              <a:ext cx="74" cy="70"/>
            </a:xfrm>
            <a:prstGeom prst="ellipse">
              <a:avLst/>
            </a:prstGeom>
            <a:solidFill>
              <a:srgbClr val="FF9900"/>
            </a:solidFill>
            <a:ln w="444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564" name="Oval 20"/>
            <p:cNvSpPr>
              <a:spLocks noChangeAspect="1" noChangeArrowheads="1"/>
            </p:cNvSpPr>
            <p:nvPr/>
          </p:nvSpPr>
          <p:spPr bwMode="auto">
            <a:xfrm>
              <a:off x="1201" y="2170"/>
              <a:ext cx="64" cy="60"/>
            </a:xfrm>
            <a:prstGeom prst="ellipse">
              <a:avLst/>
            </a:prstGeom>
            <a:solidFill>
              <a:srgbClr val="00FF00"/>
            </a:solidFill>
            <a:ln w="444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565" name="Oval 21"/>
            <p:cNvSpPr>
              <a:spLocks noChangeAspect="1" noChangeArrowheads="1"/>
            </p:cNvSpPr>
            <p:nvPr/>
          </p:nvSpPr>
          <p:spPr bwMode="auto">
            <a:xfrm>
              <a:off x="1181" y="2160"/>
              <a:ext cx="64" cy="60"/>
            </a:xfrm>
            <a:prstGeom prst="ellipse">
              <a:avLst/>
            </a:prstGeom>
            <a:solidFill>
              <a:srgbClr val="00FF00"/>
            </a:solidFill>
            <a:ln w="444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566" name="Oval 22"/>
            <p:cNvSpPr>
              <a:spLocks noChangeAspect="1" noChangeArrowheads="1"/>
            </p:cNvSpPr>
            <p:nvPr/>
          </p:nvSpPr>
          <p:spPr bwMode="auto">
            <a:xfrm>
              <a:off x="1246" y="2164"/>
              <a:ext cx="64" cy="60"/>
            </a:xfrm>
            <a:prstGeom prst="ellipse">
              <a:avLst/>
            </a:prstGeom>
            <a:solidFill>
              <a:srgbClr val="00FF00"/>
            </a:solidFill>
            <a:ln w="444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567" name="Oval 23"/>
            <p:cNvSpPr>
              <a:spLocks noChangeAspect="1" noChangeArrowheads="1"/>
            </p:cNvSpPr>
            <p:nvPr/>
          </p:nvSpPr>
          <p:spPr bwMode="auto">
            <a:xfrm>
              <a:off x="1742" y="2125"/>
              <a:ext cx="79" cy="71"/>
            </a:xfrm>
            <a:prstGeom prst="ellipse">
              <a:avLst/>
            </a:prstGeom>
            <a:solidFill>
              <a:srgbClr val="FF5050"/>
            </a:solidFill>
            <a:ln w="4445">
              <a:solidFill>
                <a:srgbClr val="FF505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568" name="Oval 24"/>
            <p:cNvSpPr>
              <a:spLocks noChangeAspect="1" noChangeArrowheads="1"/>
            </p:cNvSpPr>
            <p:nvPr/>
          </p:nvSpPr>
          <p:spPr bwMode="auto">
            <a:xfrm>
              <a:off x="1731" y="2110"/>
              <a:ext cx="76" cy="71"/>
            </a:xfrm>
            <a:prstGeom prst="ellipse">
              <a:avLst/>
            </a:prstGeom>
            <a:solidFill>
              <a:srgbClr val="FF5050"/>
            </a:solidFill>
            <a:ln w="4445">
              <a:solidFill>
                <a:srgbClr val="FF505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569" name="Oval 25"/>
            <p:cNvSpPr>
              <a:spLocks noChangeAspect="1" noChangeArrowheads="1"/>
            </p:cNvSpPr>
            <p:nvPr/>
          </p:nvSpPr>
          <p:spPr bwMode="auto">
            <a:xfrm>
              <a:off x="1731" y="2109"/>
              <a:ext cx="75" cy="73"/>
            </a:xfrm>
            <a:prstGeom prst="ellipse">
              <a:avLst/>
            </a:prstGeom>
            <a:solidFill>
              <a:srgbClr val="FF5050"/>
            </a:solidFill>
            <a:ln w="4445">
              <a:solidFill>
                <a:srgbClr val="FF505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570" name="Oval 26"/>
            <p:cNvSpPr>
              <a:spLocks noChangeAspect="1" noChangeArrowheads="1"/>
            </p:cNvSpPr>
            <p:nvPr/>
          </p:nvSpPr>
          <p:spPr bwMode="auto">
            <a:xfrm>
              <a:off x="1742" y="2097"/>
              <a:ext cx="78" cy="69"/>
            </a:xfrm>
            <a:prstGeom prst="ellipse">
              <a:avLst/>
            </a:prstGeom>
            <a:solidFill>
              <a:srgbClr val="FF5050"/>
            </a:solidFill>
            <a:ln w="4445">
              <a:solidFill>
                <a:srgbClr val="FF505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571" name="Oval 27"/>
            <p:cNvSpPr>
              <a:spLocks noChangeAspect="1" noChangeArrowheads="1"/>
            </p:cNvSpPr>
            <p:nvPr/>
          </p:nvSpPr>
          <p:spPr bwMode="auto">
            <a:xfrm>
              <a:off x="2842" y="3082"/>
              <a:ext cx="76" cy="69"/>
            </a:xfrm>
            <a:prstGeom prst="ellipse">
              <a:avLst/>
            </a:prstGeom>
            <a:solidFill>
              <a:srgbClr val="FF9900"/>
            </a:solidFill>
            <a:ln w="444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572" name="Oval 28"/>
            <p:cNvSpPr>
              <a:spLocks noChangeAspect="1" noChangeArrowheads="1"/>
            </p:cNvSpPr>
            <p:nvPr/>
          </p:nvSpPr>
          <p:spPr bwMode="auto">
            <a:xfrm>
              <a:off x="2846" y="3078"/>
              <a:ext cx="74" cy="72"/>
            </a:xfrm>
            <a:prstGeom prst="ellipse">
              <a:avLst/>
            </a:prstGeom>
            <a:solidFill>
              <a:srgbClr val="FF9900"/>
            </a:solidFill>
            <a:ln w="444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573" name="Oval 29"/>
            <p:cNvSpPr>
              <a:spLocks noChangeAspect="1" noChangeArrowheads="1"/>
            </p:cNvSpPr>
            <p:nvPr/>
          </p:nvSpPr>
          <p:spPr bwMode="auto">
            <a:xfrm>
              <a:off x="2889" y="3110"/>
              <a:ext cx="74" cy="71"/>
            </a:xfrm>
            <a:prstGeom prst="ellipse">
              <a:avLst/>
            </a:prstGeom>
            <a:solidFill>
              <a:srgbClr val="FF9900"/>
            </a:solidFill>
            <a:ln w="444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574" name="Oval 30"/>
            <p:cNvSpPr>
              <a:spLocks noChangeAspect="1" noChangeArrowheads="1"/>
            </p:cNvSpPr>
            <p:nvPr/>
          </p:nvSpPr>
          <p:spPr bwMode="auto">
            <a:xfrm>
              <a:off x="2856" y="3057"/>
              <a:ext cx="78" cy="72"/>
            </a:xfrm>
            <a:prstGeom prst="ellipse">
              <a:avLst/>
            </a:prstGeom>
            <a:solidFill>
              <a:srgbClr val="FF9900"/>
            </a:solidFill>
            <a:ln w="444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575" name="Oval 31"/>
            <p:cNvSpPr>
              <a:spLocks noChangeAspect="1" noChangeArrowheads="1"/>
            </p:cNvSpPr>
            <p:nvPr/>
          </p:nvSpPr>
          <p:spPr bwMode="auto">
            <a:xfrm>
              <a:off x="2852" y="3052"/>
              <a:ext cx="76" cy="70"/>
            </a:xfrm>
            <a:prstGeom prst="ellipse">
              <a:avLst/>
            </a:prstGeom>
            <a:solidFill>
              <a:srgbClr val="FF9900"/>
            </a:solidFill>
            <a:ln w="444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576" name="Oval 32"/>
            <p:cNvSpPr>
              <a:spLocks noChangeAspect="1" noChangeArrowheads="1"/>
            </p:cNvSpPr>
            <p:nvPr/>
          </p:nvSpPr>
          <p:spPr bwMode="auto">
            <a:xfrm>
              <a:off x="2842" y="3082"/>
              <a:ext cx="76" cy="69"/>
            </a:xfrm>
            <a:prstGeom prst="ellipse">
              <a:avLst/>
            </a:prstGeom>
            <a:solidFill>
              <a:srgbClr val="FF9900"/>
            </a:solidFill>
            <a:ln w="444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577" name="Oval 33"/>
            <p:cNvSpPr>
              <a:spLocks noChangeAspect="1" noChangeArrowheads="1"/>
            </p:cNvSpPr>
            <p:nvPr/>
          </p:nvSpPr>
          <p:spPr bwMode="auto">
            <a:xfrm>
              <a:off x="2832" y="3018"/>
              <a:ext cx="76" cy="71"/>
            </a:xfrm>
            <a:prstGeom prst="ellipse">
              <a:avLst/>
            </a:prstGeom>
            <a:solidFill>
              <a:schemeClr val="hlink"/>
            </a:solidFill>
            <a:ln w="444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578" name="Rectangle 34"/>
            <p:cNvSpPr>
              <a:spLocks noChangeAspect="1" noChangeArrowheads="1"/>
            </p:cNvSpPr>
            <p:nvPr/>
          </p:nvSpPr>
          <p:spPr bwMode="auto">
            <a:xfrm>
              <a:off x="1344" y="2256"/>
              <a:ext cx="816" cy="32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algn="ctr"/>
              <a:r>
                <a:rPr lang="ru-RU" sz="2000">
                  <a:solidFill>
                    <a:srgbClr val="FFFF00"/>
                  </a:solidFill>
                </a:rPr>
                <a:t>AuAgTe</a:t>
              </a:r>
              <a:r>
                <a:rPr lang="ru-RU" sz="2000" baseline="-25000">
                  <a:solidFill>
                    <a:srgbClr val="FFFF00"/>
                  </a:solidFill>
                </a:rPr>
                <a:t>4</a:t>
              </a:r>
            </a:p>
            <a:p>
              <a:pPr algn="ctr"/>
              <a:r>
                <a:rPr lang="en-US" sz="2000">
                  <a:solidFill>
                    <a:srgbClr val="FFFF00"/>
                  </a:solidFill>
                </a:rPr>
                <a:t>sylvanite</a:t>
              </a:r>
              <a:endParaRPr lang="ru-RU" sz="2000">
                <a:solidFill>
                  <a:srgbClr val="FFFF00"/>
                </a:solidFill>
              </a:endParaRPr>
            </a:p>
          </p:txBody>
        </p:sp>
        <p:sp>
          <p:nvSpPr>
            <p:cNvPr id="108579" name="Rectangle 35"/>
            <p:cNvSpPr>
              <a:spLocks noChangeAspect="1" noChangeArrowheads="1"/>
            </p:cNvSpPr>
            <p:nvPr/>
          </p:nvSpPr>
          <p:spPr bwMode="auto">
            <a:xfrm>
              <a:off x="309" y="1849"/>
              <a:ext cx="815" cy="350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algn="ctr"/>
              <a:r>
                <a:rPr lang="ru-RU" sz="2000">
                  <a:solidFill>
                    <a:srgbClr val="FFFF00"/>
                  </a:solidFill>
                </a:rPr>
                <a:t>AuTe</a:t>
              </a:r>
              <a:r>
                <a:rPr lang="ru-RU" sz="2000" baseline="-25000">
                  <a:solidFill>
                    <a:srgbClr val="FFFF00"/>
                  </a:solidFill>
                </a:rPr>
                <a:t>2</a:t>
              </a:r>
              <a:endParaRPr lang="ru-RU" sz="2000">
                <a:solidFill>
                  <a:srgbClr val="FFFF00"/>
                </a:solidFill>
              </a:endParaRPr>
            </a:p>
            <a:p>
              <a:pPr algn="ctr"/>
              <a:r>
                <a:rPr lang="en-US" sz="2000">
                  <a:solidFill>
                    <a:srgbClr val="FFFF00"/>
                  </a:solidFill>
                </a:rPr>
                <a:t>calaverite</a:t>
              </a:r>
              <a:endParaRPr lang="ru-RU" sz="2000">
                <a:solidFill>
                  <a:srgbClr val="FFFF00"/>
                </a:solidFill>
              </a:endParaRPr>
            </a:p>
          </p:txBody>
        </p:sp>
        <p:sp>
          <p:nvSpPr>
            <p:cNvPr id="108580" name="Rectangle 36"/>
            <p:cNvSpPr>
              <a:spLocks noChangeAspect="1" noChangeArrowheads="1"/>
            </p:cNvSpPr>
            <p:nvPr/>
          </p:nvSpPr>
          <p:spPr bwMode="auto">
            <a:xfrm>
              <a:off x="2880" y="2688"/>
              <a:ext cx="865" cy="344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algn="ctr"/>
              <a:r>
                <a:rPr lang="ru-RU" sz="2000">
                  <a:solidFill>
                    <a:srgbClr val="FFFF00"/>
                  </a:solidFill>
                </a:rPr>
                <a:t>Ag </a:t>
              </a:r>
              <a:r>
                <a:rPr lang="ru-RU" sz="2000" baseline="-25000">
                  <a:solidFill>
                    <a:srgbClr val="FFFF00"/>
                  </a:solidFill>
                </a:rPr>
                <a:t>(5-x)</a:t>
              </a:r>
              <a:r>
                <a:rPr lang="ru-RU" sz="2000">
                  <a:solidFill>
                    <a:srgbClr val="FFFF00"/>
                  </a:solidFill>
                </a:rPr>
                <a:t>Te</a:t>
              </a:r>
              <a:r>
                <a:rPr lang="ru-RU" sz="2000" baseline="-25000">
                  <a:solidFill>
                    <a:srgbClr val="FFFF00"/>
                  </a:solidFill>
                </a:rPr>
                <a:t>3</a:t>
              </a:r>
              <a:endParaRPr lang="ru-RU" sz="2000">
                <a:solidFill>
                  <a:srgbClr val="FFFF00"/>
                </a:solidFill>
              </a:endParaRPr>
            </a:p>
            <a:p>
              <a:pPr algn="ctr"/>
              <a:r>
                <a:rPr lang="en-US" sz="2000">
                  <a:solidFill>
                    <a:srgbClr val="FFFF00"/>
                  </a:solidFill>
                </a:rPr>
                <a:t>stuetzite</a:t>
              </a:r>
              <a:endParaRPr lang="ru-RU" sz="2000">
                <a:solidFill>
                  <a:srgbClr val="FFFF00"/>
                </a:solidFill>
              </a:endParaRPr>
            </a:p>
          </p:txBody>
        </p:sp>
        <p:sp>
          <p:nvSpPr>
            <p:cNvPr id="108581" name="Rectangle 37"/>
            <p:cNvSpPr>
              <a:spLocks noChangeAspect="1" noChangeArrowheads="1"/>
            </p:cNvSpPr>
            <p:nvPr/>
          </p:nvSpPr>
          <p:spPr bwMode="auto">
            <a:xfrm>
              <a:off x="1824" y="2736"/>
              <a:ext cx="763" cy="334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algn="ctr"/>
              <a:r>
                <a:rPr lang="ru-RU" sz="1800">
                  <a:solidFill>
                    <a:srgbClr val="FFFF00"/>
                  </a:solidFill>
                </a:rPr>
                <a:t>AuAg</a:t>
              </a:r>
              <a:r>
                <a:rPr lang="ru-RU" sz="1800" baseline="-25000">
                  <a:solidFill>
                    <a:srgbClr val="FFFF00"/>
                  </a:solidFill>
                </a:rPr>
                <a:t>3</a:t>
              </a:r>
              <a:r>
                <a:rPr lang="ru-RU" sz="1800">
                  <a:solidFill>
                    <a:srgbClr val="FFFF00"/>
                  </a:solidFill>
                </a:rPr>
                <a:t>Te</a:t>
              </a:r>
              <a:r>
                <a:rPr lang="ru-RU" sz="1800" baseline="-25000">
                  <a:solidFill>
                    <a:srgbClr val="FFFF00"/>
                  </a:solidFill>
                </a:rPr>
                <a:t>2</a:t>
              </a:r>
            </a:p>
            <a:p>
              <a:pPr algn="ctr"/>
              <a:r>
                <a:rPr lang="en-US" sz="2000">
                  <a:solidFill>
                    <a:srgbClr val="FFFF00"/>
                  </a:solidFill>
                </a:rPr>
                <a:t>petzite</a:t>
              </a:r>
              <a:endParaRPr lang="ru-RU" sz="2000">
                <a:solidFill>
                  <a:srgbClr val="FFFF00"/>
                </a:solidFill>
              </a:endParaRPr>
            </a:p>
          </p:txBody>
        </p:sp>
        <p:sp>
          <p:nvSpPr>
            <p:cNvPr id="108582" name="Oval 38"/>
            <p:cNvSpPr>
              <a:spLocks noChangeAspect="1" noChangeArrowheads="1"/>
            </p:cNvSpPr>
            <p:nvPr/>
          </p:nvSpPr>
          <p:spPr bwMode="auto">
            <a:xfrm>
              <a:off x="2796" y="2953"/>
              <a:ext cx="64" cy="60"/>
            </a:xfrm>
            <a:prstGeom prst="ellipse">
              <a:avLst/>
            </a:prstGeom>
            <a:solidFill>
              <a:schemeClr val="hlink"/>
            </a:solidFill>
            <a:ln w="444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583" name="Rectangle 39"/>
            <p:cNvSpPr>
              <a:spLocks noChangeAspect="1" noChangeArrowheads="1"/>
            </p:cNvSpPr>
            <p:nvPr/>
          </p:nvSpPr>
          <p:spPr bwMode="auto">
            <a:xfrm>
              <a:off x="1469" y="1015"/>
              <a:ext cx="667" cy="172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r>
                <a:rPr lang="ru-RU" sz="2000">
                  <a:solidFill>
                    <a:srgbClr val="FFFF00"/>
                  </a:solidFill>
                </a:rPr>
                <a:t>Te</a:t>
              </a:r>
              <a:r>
                <a:rPr lang="en-US" sz="2000">
                  <a:solidFill>
                    <a:srgbClr val="FFFF00"/>
                  </a:solidFill>
                </a:rPr>
                <a:t>, at%</a:t>
              </a:r>
              <a:endParaRPr lang="ru-RU" sz="2000">
                <a:solidFill>
                  <a:srgbClr val="FFFF00"/>
                </a:solidFill>
              </a:endParaRPr>
            </a:p>
          </p:txBody>
        </p:sp>
        <p:sp>
          <p:nvSpPr>
            <p:cNvPr id="108584" name="Rectangle 40"/>
            <p:cNvSpPr>
              <a:spLocks noChangeAspect="1" noChangeArrowheads="1"/>
            </p:cNvSpPr>
            <p:nvPr/>
          </p:nvSpPr>
          <p:spPr bwMode="auto">
            <a:xfrm>
              <a:off x="0" y="4094"/>
              <a:ext cx="583" cy="226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r>
                <a:rPr lang="ru-RU" sz="2000">
                  <a:solidFill>
                    <a:srgbClr val="FFFF00"/>
                  </a:solidFill>
                </a:rPr>
                <a:t>Au</a:t>
              </a:r>
              <a:r>
                <a:rPr lang="en-US" sz="2000">
                  <a:solidFill>
                    <a:srgbClr val="FFFF00"/>
                  </a:solidFill>
                </a:rPr>
                <a:t>, at%</a:t>
              </a:r>
              <a:endParaRPr lang="ru-RU" sz="2000">
                <a:solidFill>
                  <a:srgbClr val="FFFF00"/>
                </a:solidFill>
              </a:endParaRPr>
            </a:p>
          </p:txBody>
        </p:sp>
        <p:sp>
          <p:nvSpPr>
            <p:cNvPr id="108585" name="Rectangle 41"/>
            <p:cNvSpPr>
              <a:spLocks noChangeAspect="1" noChangeArrowheads="1"/>
            </p:cNvSpPr>
            <p:nvPr/>
          </p:nvSpPr>
          <p:spPr bwMode="auto">
            <a:xfrm>
              <a:off x="2954" y="4090"/>
              <a:ext cx="562" cy="22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r>
                <a:rPr lang="ru-RU" sz="2000">
                  <a:solidFill>
                    <a:srgbClr val="FFFF00"/>
                  </a:solidFill>
                </a:rPr>
                <a:t>Ag</a:t>
              </a:r>
              <a:r>
                <a:rPr lang="en-US" sz="2000">
                  <a:solidFill>
                    <a:srgbClr val="FFFF00"/>
                  </a:solidFill>
                </a:rPr>
                <a:t>, at%</a:t>
              </a:r>
              <a:endParaRPr lang="ru-RU" sz="2000">
                <a:solidFill>
                  <a:srgbClr val="FFFF00"/>
                </a:solidFill>
              </a:endParaRPr>
            </a:p>
          </p:txBody>
        </p:sp>
        <p:sp>
          <p:nvSpPr>
            <p:cNvPr id="108586" name="Oval 42"/>
            <p:cNvSpPr>
              <a:spLocks noChangeAspect="1" noChangeArrowheads="1"/>
            </p:cNvSpPr>
            <p:nvPr/>
          </p:nvSpPr>
          <p:spPr bwMode="auto">
            <a:xfrm>
              <a:off x="2189" y="3089"/>
              <a:ext cx="68" cy="65"/>
            </a:xfrm>
            <a:prstGeom prst="ellipse">
              <a:avLst/>
            </a:prstGeom>
            <a:solidFill>
              <a:schemeClr val="folHlink"/>
            </a:solidFill>
            <a:ln w="4445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587" name="Oval 43"/>
            <p:cNvSpPr>
              <a:spLocks noChangeAspect="1" noChangeArrowheads="1"/>
            </p:cNvSpPr>
            <p:nvPr/>
          </p:nvSpPr>
          <p:spPr bwMode="auto">
            <a:xfrm>
              <a:off x="64" y="3989"/>
              <a:ext cx="78" cy="69"/>
            </a:xfrm>
            <a:prstGeom prst="ellipse">
              <a:avLst/>
            </a:prstGeom>
            <a:solidFill>
              <a:srgbClr val="FFCC00"/>
            </a:solidFill>
            <a:ln w="4445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588" name="Oval 44"/>
            <p:cNvSpPr>
              <a:spLocks noChangeAspect="1" noChangeArrowheads="1"/>
            </p:cNvSpPr>
            <p:nvPr/>
          </p:nvSpPr>
          <p:spPr bwMode="auto">
            <a:xfrm>
              <a:off x="335" y="3989"/>
              <a:ext cx="77" cy="69"/>
            </a:xfrm>
            <a:prstGeom prst="ellipse">
              <a:avLst/>
            </a:prstGeom>
            <a:solidFill>
              <a:srgbClr val="FFCC00"/>
            </a:solidFill>
            <a:ln w="4445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589" name="Oval 45"/>
            <p:cNvSpPr>
              <a:spLocks noChangeAspect="1" noChangeArrowheads="1"/>
            </p:cNvSpPr>
            <p:nvPr/>
          </p:nvSpPr>
          <p:spPr bwMode="auto">
            <a:xfrm>
              <a:off x="312" y="3989"/>
              <a:ext cx="78" cy="69"/>
            </a:xfrm>
            <a:prstGeom prst="ellipse">
              <a:avLst/>
            </a:prstGeom>
            <a:solidFill>
              <a:srgbClr val="FFCC00"/>
            </a:solidFill>
            <a:ln w="4445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590" name="Oval 46"/>
            <p:cNvSpPr>
              <a:spLocks noChangeAspect="1" noChangeArrowheads="1"/>
            </p:cNvSpPr>
            <p:nvPr/>
          </p:nvSpPr>
          <p:spPr bwMode="auto">
            <a:xfrm>
              <a:off x="1162" y="3989"/>
              <a:ext cx="78" cy="69"/>
            </a:xfrm>
            <a:prstGeom prst="ellipse">
              <a:avLst/>
            </a:prstGeom>
            <a:solidFill>
              <a:srgbClr val="FFCC00"/>
            </a:solidFill>
            <a:ln w="4445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591" name="Oval 47"/>
            <p:cNvSpPr>
              <a:spLocks noChangeAspect="1" noChangeArrowheads="1"/>
            </p:cNvSpPr>
            <p:nvPr/>
          </p:nvSpPr>
          <p:spPr bwMode="auto">
            <a:xfrm>
              <a:off x="802" y="3989"/>
              <a:ext cx="78" cy="69"/>
            </a:xfrm>
            <a:prstGeom prst="ellipse">
              <a:avLst/>
            </a:prstGeom>
            <a:solidFill>
              <a:srgbClr val="FFCC00"/>
            </a:solidFill>
            <a:ln w="4445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592" name="Oval 48"/>
            <p:cNvSpPr>
              <a:spLocks noChangeAspect="1" noChangeArrowheads="1"/>
            </p:cNvSpPr>
            <p:nvPr/>
          </p:nvSpPr>
          <p:spPr bwMode="auto">
            <a:xfrm>
              <a:off x="847" y="3989"/>
              <a:ext cx="78" cy="69"/>
            </a:xfrm>
            <a:prstGeom prst="ellipse">
              <a:avLst/>
            </a:prstGeom>
            <a:solidFill>
              <a:srgbClr val="FFCC00"/>
            </a:solidFill>
            <a:ln w="4445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593" name="Oval 49"/>
            <p:cNvSpPr>
              <a:spLocks noChangeAspect="1" noChangeArrowheads="1"/>
            </p:cNvSpPr>
            <p:nvPr/>
          </p:nvSpPr>
          <p:spPr bwMode="auto">
            <a:xfrm>
              <a:off x="278" y="3989"/>
              <a:ext cx="78" cy="69"/>
            </a:xfrm>
            <a:prstGeom prst="ellipse">
              <a:avLst/>
            </a:prstGeom>
            <a:solidFill>
              <a:srgbClr val="FFCC00"/>
            </a:solidFill>
            <a:ln w="4445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594" name="Oval 50"/>
            <p:cNvSpPr>
              <a:spLocks noChangeAspect="1" noChangeArrowheads="1"/>
            </p:cNvSpPr>
            <p:nvPr/>
          </p:nvSpPr>
          <p:spPr bwMode="auto">
            <a:xfrm>
              <a:off x="312" y="3989"/>
              <a:ext cx="78" cy="69"/>
            </a:xfrm>
            <a:prstGeom prst="ellipse">
              <a:avLst/>
            </a:prstGeom>
            <a:solidFill>
              <a:srgbClr val="FFCC00"/>
            </a:solidFill>
            <a:ln w="4445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595" name="Line 51"/>
            <p:cNvSpPr>
              <a:spLocks noChangeShapeType="1"/>
            </p:cNvSpPr>
            <p:nvPr/>
          </p:nvSpPr>
          <p:spPr bwMode="auto">
            <a:xfrm flipH="1" flipV="1">
              <a:off x="2924" y="3146"/>
              <a:ext cx="157" cy="6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596" name="Oval 52"/>
            <p:cNvSpPr>
              <a:spLocks noChangeAspect="1" noChangeArrowheads="1"/>
            </p:cNvSpPr>
            <p:nvPr/>
          </p:nvSpPr>
          <p:spPr bwMode="auto">
            <a:xfrm>
              <a:off x="2592" y="2640"/>
              <a:ext cx="76" cy="69"/>
            </a:xfrm>
            <a:prstGeom prst="ellipse">
              <a:avLst/>
            </a:prstGeom>
            <a:solidFill>
              <a:srgbClr val="FFFFFF"/>
            </a:solidFill>
            <a:ln w="444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597" name="Oval 53"/>
            <p:cNvSpPr>
              <a:spLocks noChangeAspect="1" noChangeArrowheads="1"/>
            </p:cNvSpPr>
            <p:nvPr/>
          </p:nvSpPr>
          <p:spPr bwMode="auto">
            <a:xfrm>
              <a:off x="2544" y="2592"/>
              <a:ext cx="76" cy="69"/>
            </a:xfrm>
            <a:prstGeom prst="ellipse">
              <a:avLst/>
            </a:prstGeom>
            <a:solidFill>
              <a:srgbClr val="FFFFFF"/>
            </a:solidFill>
            <a:ln w="444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598" name="Rectangle 54"/>
            <p:cNvSpPr>
              <a:spLocks noChangeArrowheads="1"/>
            </p:cNvSpPr>
            <p:nvPr/>
          </p:nvSpPr>
          <p:spPr bwMode="auto">
            <a:xfrm>
              <a:off x="2688" y="2304"/>
              <a:ext cx="864" cy="334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r>
                <a:rPr lang="en-GB" sz="2000">
                  <a:solidFill>
                    <a:srgbClr val="FFFF00"/>
                  </a:solidFill>
                </a:rPr>
                <a:t>empressite</a:t>
              </a:r>
              <a:endParaRPr lang="ru-RU" sz="2000">
                <a:solidFill>
                  <a:srgbClr val="FFFF00"/>
                </a:solidFill>
              </a:endParaRPr>
            </a:p>
            <a:p>
              <a:r>
                <a:rPr lang="ru-RU" sz="2000">
                  <a:solidFill>
                    <a:srgbClr val="FFFF00"/>
                  </a:solidFill>
                </a:rPr>
                <a:t>AgTe</a:t>
              </a:r>
            </a:p>
          </p:txBody>
        </p:sp>
      </p:grpSp>
      <p:sp>
        <p:nvSpPr>
          <p:cNvPr id="108599" name="Freeform 55"/>
          <p:cNvSpPr>
            <a:spLocks/>
          </p:cNvSpPr>
          <p:nvPr/>
        </p:nvSpPr>
        <p:spPr bwMode="auto">
          <a:xfrm>
            <a:off x="2590800" y="4953000"/>
            <a:ext cx="3162300" cy="1397000"/>
          </a:xfrm>
          <a:custGeom>
            <a:avLst/>
            <a:gdLst/>
            <a:ahLst/>
            <a:cxnLst>
              <a:cxn ang="0">
                <a:pos x="1320" y="0"/>
              </a:cxn>
              <a:cxn ang="0">
                <a:pos x="0" y="880"/>
              </a:cxn>
              <a:cxn ang="0">
                <a:pos x="1992" y="0"/>
              </a:cxn>
              <a:cxn ang="0">
                <a:pos x="1368" y="0"/>
              </a:cxn>
              <a:cxn ang="0">
                <a:pos x="1320" y="0"/>
              </a:cxn>
            </a:cxnLst>
            <a:rect l="0" t="0" r="r" b="b"/>
            <a:pathLst>
              <a:path w="1992" h="880">
                <a:moveTo>
                  <a:pt x="1320" y="0"/>
                </a:moveTo>
                <a:lnTo>
                  <a:pt x="0" y="880"/>
                </a:lnTo>
                <a:lnTo>
                  <a:pt x="1992" y="0"/>
                </a:lnTo>
                <a:lnTo>
                  <a:pt x="1368" y="0"/>
                </a:lnTo>
                <a:lnTo>
                  <a:pt x="1320" y="0"/>
                </a:lnTo>
                <a:close/>
              </a:path>
            </a:pathLst>
          </a:custGeom>
          <a:noFill/>
          <a:ln w="57150" cap="rnd" cmpd="sng">
            <a:solidFill>
              <a:srgbClr val="FFCC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8600" name="Freeform 56"/>
          <p:cNvSpPr>
            <a:spLocks/>
          </p:cNvSpPr>
          <p:nvPr/>
        </p:nvSpPr>
        <p:spPr bwMode="auto">
          <a:xfrm>
            <a:off x="3238500" y="5029200"/>
            <a:ext cx="2540000" cy="1371600"/>
          </a:xfrm>
          <a:custGeom>
            <a:avLst/>
            <a:gdLst/>
            <a:ahLst/>
            <a:cxnLst>
              <a:cxn ang="0">
                <a:pos x="1600" y="0"/>
              </a:cxn>
              <a:cxn ang="0">
                <a:pos x="0" y="864"/>
              </a:cxn>
            </a:cxnLst>
            <a:rect l="0" t="0" r="r" b="b"/>
            <a:pathLst>
              <a:path w="1600" h="864">
                <a:moveTo>
                  <a:pt x="1600" y="0"/>
                </a:moveTo>
                <a:lnTo>
                  <a:pt x="0" y="864"/>
                </a:lnTo>
              </a:path>
            </a:pathLst>
          </a:custGeom>
          <a:noFill/>
          <a:ln w="57150" cap="flat" cmpd="sng">
            <a:solidFill>
              <a:schemeClr val="hlink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8601" name="Line 57"/>
          <p:cNvSpPr>
            <a:spLocks noChangeShapeType="1"/>
          </p:cNvSpPr>
          <p:nvPr/>
        </p:nvSpPr>
        <p:spPr bwMode="auto">
          <a:xfrm flipH="1">
            <a:off x="1409700" y="3581400"/>
            <a:ext cx="1676400" cy="2743200"/>
          </a:xfrm>
          <a:prstGeom prst="line">
            <a:avLst/>
          </a:prstGeom>
          <a:noFill/>
          <a:ln w="57150">
            <a:solidFill>
              <a:srgbClr val="FF7C8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8602" name="Line 58"/>
          <p:cNvSpPr>
            <a:spLocks noChangeShapeType="1"/>
          </p:cNvSpPr>
          <p:nvPr/>
        </p:nvSpPr>
        <p:spPr bwMode="auto">
          <a:xfrm flipH="1">
            <a:off x="1790700" y="3581400"/>
            <a:ext cx="1371600" cy="2819400"/>
          </a:xfrm>
          <a:prstGeom prst="line">
            <a:avLst/>
          </a:prstGeom>
          <a:noFill/>
          <a:ln w="57150">
            <a:solidFill>
              <a:srgbClr val="FF7C8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8603" name="Freeform 59"/>
          <p:cNvSpPr>
            <a:spLocks/>
          </p:cNvSpPr>
          <p:nvPr/>
        </p:nvSpPr>
        <p:spPr bwMode="auto">
          <a:xfrm>
            <a:off x="1943100" y="4953000"/>
            <a:ext cx="3733800" cy="1447800"/>
          </a:xfrm>
          <a:custGeom>
            <a:avLst/>
            <a:gdLst/>
            <a:ahLst/>
            <a:cxnLst>
              <a:cxn ang="0">
                <a:pos x="1680" y="0"/>
              </a:cxn>
              <a:cxn ang="0">
                <a:pos x="0" y="912"/>
              </a:cxn>
              <a:cxn ang="0">
                <a:pos x="2352" y="0"/>
              </a:cxn>
              <a:cxn ang="0">
                <a:pos x="1680" y="0"/>
              </a:cxn>
            </a:cxnLst>
            <a:rect l="0" t="0" r="r" b="b"/>
            <a:pathLst>
              <a:path w="2352" h="912">
                <a:moveTo>
                  <a:pt x="1680" y="0"/>
                </a:moveTo>
                <a:lnTo>
                  <a:pt x="0" y="912"/>
                </a:lnTo>
                <a:lnTo>
                  <a:pt x="2352" y="0"/>
                </a:lnTo>
                <a:lnTo>
                  <a:pt x="1680" y="0"/>
                </a:lnTo>
                <a:close/>
              </a:path>
            </a:pathLst>
          </a:custGeom>
          <a:noFill/>
          <a:ln w="57150" cap="rnd" cmpd="sng">
            <a:solidFill>
              <a:srgbClr val="FFCC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8604" name="Text Box 60"/>
          <p:cNvSpPr txBox="1">
            <a:spLocks noChangeArrowheads="1"/>
          </p:cNvSpPr>
          <p:nvPr/>
        </p:nvSpPr>
        <p:spPr bwMode="auto">
          <a:xfrm>
            <a:off x="4140200" y="2924175"/>
            <a:ext cx="3825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b="1" i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08605" name="Text Box 61"/>
          <p:cNvSpPr txBox="1">
            <a:spLocks noChangeArrowheads="1"/>
          </p:cNvSpPr>
          <p:nvPr/>
        </p:nvSpPr>
        <p:spPr bwMode="auto">
          <a:xfrm>
            <a:off x="2051050" y="5157788"/>
            <a:ext cx="3825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b="1" i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08606" name="Text Box 62"/>
          <p:cNvSpPr txBox="1">
            <a:spLocks noChangeArrowheads="1"/>
          </p:cNvSpPr>
          <p:nvPr/>
        </p:nvSpPr>
        <p:spPr bwMode="auto">
          <a:xfrm>
            <a:off x="3348038" y="5445125"/>
            <a:ext cx="3825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b="1" i="1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08607" name="Freeform 63"/>
          <p:cNvSpPr>
            <a:spLocks/>
          </p:cNvSpPr>
          <p:nvPr/>
        </p:nvSpPr>
        <p:spPr bwMode="auto">
          <a:xfrm>
            <a:off x="2692400" y="5029200"/>
            <a:ext cx="3086100" cy="1371600"/>
          </a:xfrm>
          <a:custGeom>
            <a:avLst/>
            <a:gdLst/>
            <a:ahLst/>
            <a:cxnLst>
              <a:cxn ang="0">
                <a:pos x="1944" y="0"/>
              </a:cxn>
              <a:cxn ang="0">
                <a:pos x="0" y="864"/>
              </a:cxn>
            </a:cxnLst>
            <a:rect l="0" t="0" r="r" b="b"/>
            <a:pathLst>
              <a:path w="1944" h="864">
                <a:moveTo>
                  <a:pt x="1944" y="0"/>
                </a:moveTo>
                <a:lnTo>
                  <a:pt x="0" y="864"/>
                </a:lnTo>
              </a:path>
            </a:pathLst>
          </a:custGeom>
          <a:noFill/>
          <a:ln w="57150" cap="flat" cmpd="sng">
            <a:solidFill>
              <a:schemeClr val="hlink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8608" name="Text Box 64"/>
          <p:cNvSpPr txBox="1">
            <a:spLocks noGrp="1" noChangeArrowheads="1"/>
          </p:cNvSpPr>
          <p:nvPr>
            <p:ph type="title"/>
          </p:nvPr>
        </p:nvSpPr>
        <p:spPr>
          <a:xfrm>
            <a:off x="152400" y="152400"/>
            <a:ext cx="8686800" cy="1143000"/>
          </a:xfrm>
          <a:noFill/>
          <a:ln/>
        </p:spPr>
        <p:txBody>
          <a:bodyPr/>
          <a:lstStyle/>
          <a:p>
            <a:r>
              <a:rPr lang="ru-RU" sz="3200" b="1">
                <a:solidFill>
                  <a:srgbClr val="FFFF00"/>
                </a:solidFill>
              </a:rPr>
              <a:t>Фзовые отношения</a:t>
            </a:r>
            <a:r>
              <a:rPr lang="en-US" sz="3200" b="1">
                <a:solidFill>
                  <a:srgbClr val="FFFF00"/>
                </a:solidFill>
              </a:rPr>
              <a:t> </a:t>
            </a:r>
            <a:r>
              <a:rPr lang="ru-RU" sz="3200" b="1">
                <a:solidFill>
                  <a:srgbClr val="FFFF00"/>
                </a:solidFill>
              </a:rPr>
              <a:t>в системе</a:t>
            </a:r>
            <a:r>
              <a:rPr lang="en-US" sz="3200" b="1">
                <a:solidFill>
                  <a:srgbClr val="FFFF00"/>
                </a:solidFill>
              </a:rPr>
              <a:t> Au-Ag-Te </a:t>
            </a:r>
            <a:r>
              <a:rPr lang="ru-RU" sz="3200" b="1">
                <a:solidFill>
                  <a:srgbClr val="FFFF00"/>
                </a:solidFill>
              </a:rPr>
              <a:t>для месторождений Кочбулак и Кайрагач</a:t>
            </a:r>
            <a:endParaRPr lang="en-US" sz="3200" b="1">
              <a:solidFill>
                <a:srgbClr val="FFFF00"/>
              </a:solidFill>
            </a:endParaRPr>
          </a:p>
        </p:txBody>
      </p:sp>
      <p:sp>
        <p:nvSpPr>
          <p:cNvPr id="108609" name="Line 65"/>
          <p:cNvSpPr>
            <a:spLocks noChangeShapeType="1"/>
          </p:cNvSpPr>
          <p:nvPr/>
        </p:nvSpPr>
        <p:spPr bwMode="auto">
          <a:xfrm flipV="1">
            <a:off x="3962400" y="2057400"/>
            <a:ext cx="0" cy="12954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8611" name="Text Box 67"/>
          <p:cNvSpPr txBox="1">
            <a:spLocks noChangeArrowheads="1"/>
          </p:cNvSpPr>
          <p:nvPr/>
        </p:nvSpPr>
        <p:spPr bwMode="auto">
          <a:xfrm>
            <a:off x="3708400" y="5661025"/>
            <a:ext cx="3825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i="1">
                <a:solidFill>
                  <a:srgbClr val="FFFFFF"/>
                </a:solidFill>
              </a:rPr>
              <a:t>5</a:t>
            </a:r>
            <a:endParaRPr lang="en-GB" sz="2800" b="1" i="1">
              <a:solidFill>
                <a:srgbClr val="FFFFFF"/>
              </a:solidFill>
            </a:endParaRPr>
          </a:p>
        </p:txBody>
      </p:sp>
      <p:sp>
        <p:nvSpPr>
          <p:cNvPr id="108612" name="Freeform 68"/>
          <p:cNvSpPr>
            <a:spLocks/>
          </p:cNvSpPr>
          <p:nvPr/>
        </p:nvSpPr>
        <p:spPr bwMode="auto">
          <a:xfrm>
            <a:off x="1331913" y="3486150"/>
            <a:ext cx="1830387" cy="2933700"/>
          </a:xfrm>
          <a:custGeom>
            <a:avLst/>
            <a:gdLst/>
            <a:ahLst/>
            <a:cxnLst>
              <a:cxn ang="0">
                <a:pos x="0" y="1824"/>
              </a:cxn>
              <a:cxn ang="0">
                <a:pos x="1153" y="0"/>
              </a:cxn>
              <a:cxn ang="0">
                <a:pos x="289" y="1848"/>
              </a:cxn>
              <a:cxn ang="0">
                <a:pos x="0" y="1824"/>
              </a:cxn>
            </a:cxnLst>
            <a:rect l="0" t="0" r="r" b="b"/>
            <a:pathLst>
              <a:path w="1153" h="1848">
                <a:moveTo>
                  <a:pt x="0" y="1824"/>
                </a:moveTo>
                <a:lnTo>
                  <a:pt x="1153" y="0"/>
                </a:lnTo>
                <a:lnTo>
                  <a:pt x="289" y="1848"/>
                </a:lnTo>
                <a:lnTo>
                  <a:pt x="0" y="1824"/>
                </a:lnTo>
                <a:close/>
              </a:path>
            </a:pathLst>
          </a:custGeom>
          <a:solidFill>
            <a:srgbClr val="FF7C80">
              <a:alpha val="50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08613" name="Freeform 69"/>
          <p:cNvSpPr>
            <a:spLocks/>
          </p:cNvSpPr>
          <p:nvPr/>
        </p:nvSpPr>
        <p:spPr bwMode="auto">
          <a:xfrm>
            <a:off x="1857375" y="4941888"/>
            <a:ext cx="3938588" cy="1473200"/>
          </a:xfrm>
          <a:custGeom>
            <a:avLst/>
            <a:gdLst/>
            <a:ahLst/>
            <a:cxnLst>
              <a:cxn ang="0">
                <a:pos x="0" y="928"/>
              </a:cxn>
              <a:cxn ang="0">
                <a:pos x="1737" y="23"/>
              </a:cxn>
              <a:cxn ang="0">
                <a:pos x="2481" y="0"/>
              </a:cxn>
              <a:cxn ang="0">
                <a:pos x="393" y="928"/>
              </a:cxn>
              <a:cxn ang="0">
                <a:pos x="0" y="928"/>
              </a:cxn>
            </a:cxnLst>
            <a:rect l="0" t="0" r="r" b="b"/>
            <a:pathLst>
              <a:path w="2481" h="928">
                <a:moveTo>
                  <a:pt x="0" y="928"/>
                </a:moveTo>
                <a:lnTo>
                  <a:pt x="1737" y="23"/>
                </a:lnTo>
                <a:lnTo>
                  <a:pt x="2481" y="0"/>
                </a:lnTo>
                <a:lnTo>
                  <a:pt x="393" y="928"/>
                </a:lnTo>
                <a:lnTo>
                  <a:pt x="0" y="928"/>
                </a:lnTo>
                <a:close/>
              </a:path>
            </a:pathLst>
          </a:custGeom>
          <a:solidFill>
            <a:srgbClr val="FFCC00">
              <a:alpha val="50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08614" name="Freeform 70"/>
          <p:cNvSpPr>
            <a:spLocks/>
          </p:cNvSpPr>
          <p:nvPr/>
        </p:nvSpPr>
        <p:spPr bwMode="auto">
          <a:xfrm>
            <a:off x="2700338" y="5013325"/>
            <a:ext cx="3095625" cy="1368425"/>
          </a:xfrm>
          <a:custGeom>
            <a:avLst/>
            <a:gdLst/>
            <a:ahLst/>
            <a:cxnLst>
              <a:cxn ang="0">
                <a:pos x="0" y="862"/>
              </a:cxn>
              <a:cxn ang="0">
                <a:pos x="1950" y="0"/>
              </a:cxn>
              <a:cxn ang="0">
                <a:pos x="317" y="862"/>
              </a:cxn>
              <a:cxn ang="0">
                <a:pos x="0" y="862"/>
              </a:cxn>
            </a:cxnLst>
            <a:rect l="0" t="0" r="r" b="b"/>
            <a:pathLst>
              <a:path w="1950" h="862">
                <a:moveTo>
                  <a:pt x="0" y="862"/>
                </a:moveTo>
                <a:lnTo>
                  <a:pt x="1950" y="0"/>
                </a:lnTo>
                <a:lnTo>
                  <a:pt x="317" y="862"/>
                </a:lnTo>
                <a:lnTo>
                  <a:pt x="0" y="862"/>
                </a:lnTo>
                <a:close/>
              </a:path>
            </a:pathLst>
          </a:custGeom>
          <a:solidFill>
            <a:schemeClr val="hlink">
              <a:alpha val="50000"/>
            </a:schemeClr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08615" name="Line 71"/>
          <p:cNvSpPr>
            <a:spLocks noChangeShapeType="1"/>
          </p:cNvSpPr>
          <p:nvPr/>
        </p:nvSpPr>
        <p:spPr bwMode="auto">
          <a:xfrm>
            <a:off x="2555875" y="4652963"/>
            <a:ext cx="1728788" cy="936625"/>
          </a:xfrm>
          <a:prstGeom prst="line">
            <a:avLst/>
          </a:prstGeom>
          <a:noFill/>
          <a:ln w="101600">
            <a:solidFill>
              <a:srgbClr val="FFFFFF"/>
            </a:solidFill>
            <a:round/>
            <a:headEnd/>
            <a:tailEnd type="stealth" w="lg" len="lg"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grpSp>
        <p:nvGrpSpPr>
          <p:cNvPr id="108619" name="Group 75"/>
          <p:cNvGrpSpPr>
            <a:grpSpLocks/>
          </p:cNvGrpSpPr>
          <p:nvPr/>
        </p:nvGrpSpPr>
        <p:grpSpPr bwMode="auto">
          <a:xfrm>
            <a:off x="1116013" y="6021388"/>
            <a:ext cx="382587" cy="519112"/>
            <a:chOff x="703" y="3793"/>
            <a:chExt cx="241" cy="327"/>
          </a:xfrm>
        </p:grpSpPr>
        <p:sp>
          <p:nvSpPr>
            <p:cNvPr id="108618" name="Oval 74"/>
            <p:cNvSpPr>
              <a:spLocks noChangeArrowheads="1"/>
            </p:cNvSpPr>
            <p:nvPr/>
          </p:nvSpPr>
          <p:spPr bwMode="auto">
            <a:xfrm>
              <a:off x="703" y="3838"/>
              <a:ext cx="227" cy="272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108616" name="Text Box 72"/>
            <p:cNvSpPr txBox="1">
              <a:spLocks noChangeArrowheads="1"/>
            </p:cNvSpPr>
            <p:nvPr/>
          </p:nvSpPr>
          <p:spPr bwMode="auto">
            <a:xfrm>
              <a:off x="703" y="3793"/>
              <a:ext cx="241" cy="3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800" b="1" i="1">
                  <a:solidFill>
                    <a:srgbClr val="FFFFFF"/>
                  </a:solidFill>
                </a:rPr>
                <a:t>1</a:t>
              </a:r>
              <a:endParaRPr lang="ru-RU" sz="2800" b="1" i="1">
                <a:solidFill>
                  <a:srgbClr val="FFFFFF"/>
                </a:solidFill>
              </a:endParaRPr>
            </a:p>
          </p:txBody>
        </p:sp>
      </p:grpSp>
      <p:sp>
        <p:nvSpPr>
          <p:cNvPr id="76" name="Номер слайда 7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C2912-53E9-4871-B1D9-CFC0834B8EE5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8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8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8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6" grpId="0" animBg="1"/>
      <p:bldP spid="108612" grpId="0" animBg="1"/>
      <p:bldP spid="108613" grpId="0" animBg="1"/>
      <p:bldP spid="108614" grpId="0" animBg="1"/>
      <p:bldP spid="1086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77724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C2912-53E9-4871-B1D9-CFC0834B8EE5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051601"/>
            <a:ext cx="7429552" cy="580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4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93175" cy="1143000"/>
          </a:xfrm>
        </p:spPr>
        <p:txBody>
          <a:bodyPr/>
          <a:lstStyle/>
          <a:p>
            <a:r>
              <a:rPr lang="en-US"/>
              <a:t>log</a:t>
            </a:r>
            <a:r>
              <a:rPr lang="en-US" i="1"/>
              <a:t>f</a:t>
            </a:r>
            <a:r>
              <a:rPr lang="en-US"/>
              <a:t>Te</a:t>
            </a:r>
            <a:r>
              <a:rPr lang="en-US" baseline="-25000"/>
              <a:t>2</a:t>
            </a:r>
            <a:r>
              <a:rPr lang="en-US"/>
              <a:t> vs log</a:t>
            </a:r>
            <a:r>
              <a:rPr lang="en-US" i="1"/>
              <a:t>f</a:t>
            </a:r>
            <a:r>
              <a:rPr lang="en-US"/>
              <a:t>S</a:t>
            </a:r>
            <a:r>
              <a:rPr lang="en-US" baseline="-25000"/>
              <a:t>2 </a:t>
            </a:r>
            <a:r>
              <a:rPr lang="en-US"/>
              <a:t>diagram</a:t>
            </a:r>
            <a:r>
              <a:rPr lang="en-US" baseline="-25000"/>
              <a:t> </a:t>
            </a:r>
            <a:r>
              <a:rPr lang="en-US"/>
              <a:t>for</a:t>
            </a:r>
            <a:r>
              <a:rPr lang="en-US" baseline="-25000"/>
              <a:t> </a:t>
            </a:r>
            <a:r>
              <a:rPr lang="en-US"/>
              <a:t>350</a:t>
            </a:r>
            <a:r>
              <a:rPr lang="en-US" baseline="30000"/>
              <a:t>o</a:t>
            </a:r>
            <a:r>
              <a:rPr lang="en-US"/>
              <a:t>C</a:t>
            </a:r>
            <a:endParaRPr lang="ru-RU"/>
          </a:p>
        </p:txBody>
      </p:sp>
      <p:pic>
        <p:nvPicPr>
          <p:cNvPr id="101400" name="Picture 24" descr="Te-S_fug-35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773238"/>
            <a:ext cx="4464050" cy="4311650"/>
          </a:xfrm>
          <a:noFill/>
          <a:ln w="57150">
            <a:solidFill>
              <a:schemeClr val="tx1"/>
            </a:solidFill>
          </a:ln>
        </p:spPr>
      </p:pic>
      <p:sp>
        <p:nvSpPr>
          <p:cNvPr id="101401" name="Oval 25"/>
          <p:cNvSpPr>
            <a:spLocks noChangeArrowheads="1"/>
          </p:cNvSpPr>
          <p:nvPr/>
        </p:nvSpPr>
        <p:spPr bwMode="auto">
          <a:xfrm>
            <a:off x="3563938" y="2492375"/>
            <a:ext cx="792162" cy="792163"/>
          </a:xfrm>
          <a:prstGeom prst="ellipse">
            <a:avLst/>
          </a:prstGeom>
          <a:solidFill>
            <a:srgbClr val="FF6600">
              <a:alpha val="92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/>
              <a:t>1</a:t>
            </a:r>
          </a:p>
        </p:txBody>
      </p:sp>
      <p:grpSp>
        <p:nvGrpSpPr>
          <p:cNvPr id="101404" name="Group 28"/>
          <p:cNvGrpSpPr>
            <a:grpSpLocks/>
          </p:cNvGrpSpPr>
          <p:nvPr/>
        </p:nvGrpSpPr>
        <p:grpSpPr bwMode="auto">
          <a:xfrm>
            <a:off x="4211638" y="2565400"/>
            <a:ext cx="4932362" cy="3203575"/>
            <a:chOff x="2653" y="1616"/>
            <a:chExt cx="3107" cy="2018"/>
          </a:xfrm>
        </p:grpSpPr>
        <p:grpSp>
          <p:nvGrpSpPr>
            <p:cNvPr id="101389" name="Group 13"/>
            <p:cNvGrpSpPr>
              <a:grpSpLocks/>
            </p:cNvGrpSpPr>
            <p:nvPr/>
          </p:nvGrpSpPr>
          <p:grpSpPr bwMode="auto">
            <a:xfrm>
              <a:off x="3129" y="1616"/>
              <a:ext cx="2631" cy="2018"/>
              <a:chOff x="2691" y="2019"/>
              <a:chExt cx="3069" cy="2340"/>
            </a:xfrm>
          </p:grpSpPr>
          <p:pic>
            <p:nvPicPr>
              <p:cNvPr id="101390" name="Picture 14" descr="14_fig9f-1"/>
              <p:cNvPicPr>
                <a:picLocks noChangeAspect="1" noChangeArrowheads="1"/>
              </p:cNvPicPr>
              <p:nvPr/>
            </p:nvPicPr>
            <p:blipFill>
              <a:blip r:embed="rId3">
                <a:lum contrast="20000"/>
              </a:blip>
              <a:srcRect/>
              <a:stretch>
                <a:fillRect/>
              </a:stretch>
            </p:blipFill>
            <p:spPr bwMode="auto">
              <a:xfrm>
                <a:off x="2691" y="2019"/>
                <a:ext cx="3069" cy="2301"/>
              </a:xfrm>
              <a:prstGeom prst="rect">
                <a:avLst/>
              </a:prstGeom>
              <a:noFill/>
            </p:spPr>
          </p:pic>
          <p:sp>
            <p:nvSpPr>
              <p:cNvPr id="101391" name="Text Box 15"/>
              <p:cNvSpPr txBox="1">
                <a:spLocks noChangeArrowheads="1"/>
              </p:cNvSpPr>
              <p:nvPr/>
            </p:nvSpPr>
            <p:spPr bwMode="auto">
              <a:xfrm>
                <a:off x="3744" y="3216"/>
                <a:ext cx="410" cy="3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1"/>
                  <a:t>Py</a:t>
                </a:r>
                <a:endParaRPr lang="ru-RU" b="1"/>
              </a:p>
            </p:txBody>
          </p:sp>
          <p:sp>
            <p:nvSpPr>
              <p:cNvPr id="101392" name="Text Box 16"/>
              <p:cNvSpPr txBox="1">
                <a:spLocks noChangeArrowheads="1"/>
              </p:cNvSpPr>
              <p:nvPr/>
            </p:nvSpPr>
            <p:spPr bwMode="auto">
              <a:xfrm>
                <a:off x="2736" y="2304"/>
                <a:ext cx="434" cy="3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1"/>
                  <a:t>Au</a:t>
                </a:r>
                <a:endParaRPr lang="ru-RU" b="1"/>
              </a:p>
            </p:txBody>
          </p:sp>
          <p:sp>
            <p:nvSpPr>
              <p:cNvPr id="101393" name="Text Box 17"/>
              <p:cNvSpPr txBox="1">
                <a:spLocks noChangeArrowheads="1"/>
              </p:cNvSpPr>
              <p:nvPr/>
            </p:nvSpPr>
            <p:spPr bwMode="auto">
              <a:xfrm>
                <a:off x="3288" y="2069"/>
                <a:ext cx="309" cy="3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Q</a:t>
                </a:r>
                <a:endParaRPr lang="ru-RU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01394" name="Text Box 18"/>
              <p:cNvSpPr txBox="1">
                <a:spLocks noChangeArrowheads="1"/>
              </p:cNvSpPr>
              <p:nvPr/>
            </p:nvSpPr>
            <p:spPr bwMode="auto">
              <a:xfrm>
                <a:off x="4608" y="2496"/>
                <a:ext cx="409" cy="3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1"/>
                  <a:t>Py</a:t>
                </a:r>
                <a:endParaRPr lang="ru-RU" b="1"/>
              </a:p>
            </p:txBody>
          </p:sp>
          <p:grpSp>
            <p:nvGrpSpPr>
              <p:cNvPr id="101395" name="Group 19"/>
              <p:cNvGrpSpPr>
                <a:grpSpLocks/>
              </p:cNvGrpSpPr>
              <p:nvPr/>
            </p:nvGrpSpPr>
            <p:grpSpPr bwMode="auto">
              <a:xfrm>
                <a:off x="4150" y="4070"/>
                <a:ext cx="1156" cy="289"/>
                <a:chOff x="0" y="2840"/>
                <a:chExt cx="1156" cy="289"/>
              </a:xfrm>
            </p:grpSpPr>
            <p:sp>
              <p:nvSpPr>
                <p:cNvPr id="101396" name="Line 20"/>
                <p:cNvSpPr>
                  <a:spLocks noChangeShapeType="1"/>
                </p:cNvSpPr>
                <p:nvPr/>
              </p:nvSpPr>
              <p:spPr bwMode="auto">
                <a:xfrm rot="16200000" flipV="1">
                  <a:off x="578" y="2489"/>
                  <a:ext cx="0" cy="1156"/>
                </a:xfrm>
                <a:prstGeom prst="line">
                  <a:avLst/>
                </a:prstGeom>
                <a:noFill/>
                <a:ln w="762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1397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203" y="2840"/>
                  <a:ext cx="908" cy="2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000">
                      <a:solidFill>
                        <a:srgbClr val="FFFFFF"/>
                      </a:solidFill>
                    </a:rPr>
                    <a:t>500 </a:t>
                  </a:r>
                  <a:r>
                    <a:rPr lang="el-GR" sz="2000">
                      <a:solidFill>
                        <a:srgbClr val="FFFFFF"/>
                      </a:solidFill>
                      <a:cs typeface="Arial" charset="0"/>
                    </a:rPr>
                    <a:t>μ</a:t>
                  </a:r>
                  <a:r>
                    <a:rPr lang="en-US" sz="2000">
                      <a:solidFill>
                        <a:srgbClr val="FFFFFF"/>
                      </a:solidFill>
                    </a:rPr>
                    <a:t>m</a:t>
                  </a:r>
                  <a:endParaRPr lang="ru-RU" sz="2000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101402" name="Line 26"/>
            <p:cNvSpPr>
              <a:spLocks noChangeShapeType="1"/>
            </p:cNvSpPr>
            <p:nvPr/>
          </p:nvSpPr>
          <p:spPr bwMode="auto">
            <a:xfrm flipH="1" flipV="1">
              <a:off x="2653" y="1979"/>
              <a:ext cx="545" cy="453"/>
            </a:xfrm>
            <a:prstGeom prst="line">
              <a:avLst/>
            </a:prstGeom>
            <a:noFill/>
            <a:ln w="76200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C2912-53E9-4871-B1D9-CFC0834B8EE5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40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 descr="Te-S_fug25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63713" y="2141538"/>
            <a:ext cx="5040312" cy="4716462"/>
          </a:xfrm>
          <a:noFill/>
          <a:ln w="57150">
            <a:solidFill>
              <a:schemeClr val="tx1"/>
            </a:solidFill>
          </a:ln>
        </p:spPr>
      </p:pic>
      <p:sp>
        <p:nvSpPr>
          <p:cNvPr id="102446" name="Rectangle 46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893175" cy="765175"/>
          </a:xfrm>
          <a:noFill/>
          <a:ln/>
        </p:spPr>
        <p:txBody>
          <a:bodyPr/>
          <a:lstStyle/>
          <a:p>
            <a:r>
              <a:rPr lang="en-US" sz="3200"/>
              <a:t>log </a:t>
            </a:r>
            <a:r>
              <a:rPr lang="en-US" sz="3200" i="1"/>
              <a:t>f</a:t>
            </a:r>
            <a:r>
              <a:rPr lang="en-US" sz="3200"/>
              <a:t>Te</a:t>
            </a:r>
            <a:r>
              <a:rPr lang="en-US" sz="3200" baseline="-25000"/>
              <a:t>2</a:t>
            </a:r>
            <a:r>
              <a:rPr lang="en-US" sz="3200"/>
              <a:t> vs log </a:t>
            </a:r>
            <a:r>
              <a:rPr lang="en-US" sz="3200" i="1"/>
              <a:t>f</a:t>
            </a:r>
            <a:r>
              <a:rPr lang="en-US" sz="3200"/>
              <a:t>S</a:t>
            </a:r>
            <a:r>
              <a:rPr lang="en-US" sz="3200" baseline="-25000"/>
              <a:t>2</a:t>
            </a:r>
            <a:r>
              <a:rPr lang="en-US" sz="3200"/>
              <a:t> diagram for </a:t>
            </a:r>
            <a:r>
              <a:rPr lang="en-US" sz="3200" b="1">
                <a:solidFill>
                  <a:srgbClr val="FFFFFF"/>
                </a:solidFill>
              </a:rPr>
              <a:t>250</a:t>
            </a:r>
            <a:r>
              <a:rPr lang="en-US" sz="3200" b="1" baseline="30000">
                <a:solidFill>
                  <a:srgbClr val="FFFFFF"/>
                </a:solidFill>
              </a:rPr>
              <a:t>o</a:t>
            </a:r>
            <a:r>
              <a:rPr lang="en-US" sz="3200" b="1">
                <a:solidFill>
                  <a:srgbClr val="FFFFFF"/>
                </a:solidFill>
              </a:rPr>
              <a:t>C</a:t>
            </a:r>
            <a:endParaRPr lang="ru-RU" sz="3200" b="1">
              <a:solidFill>
                <a:srgbClr val="FFFFFF"/>
              </a:solidFill>
            </a:endParaRPr>
          </a:p>
        </p:txBody>
      </p:sp>
      <p:sp>
        <p:nvSpPr>
          <p:cNvPr id="102447" name="AutoShape 47"/>
          <p:cNvSpPr>
            <a:spLocks noChangeArrowheads="1"/>
          </p:cNvSpPr>
          <p:nvPr/>
        </p:nvSpPr>
        <p:spPr bwMode="auto">
          <a:xfrm rot="-16200000">
            <a:off x="4212431" y="2132807"/>
            <a:ext cx="936625" cy="1081088"/>
          </a:xfrm>
          <a:prstGeom prst="rtTriangle">
            <a:avLst/>
          </a:prstGeom>
          <a:solidFill>
            <a:srgbClr val="FF33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448" name="AutoShape 48"/>
          <p:cNvSpPr>
            <a:spLocks noChangeArrowheads="1"/>
          </p:cNvSpPr>
          <p:nvPr/>
        </p:nvSpPr>
        <p:spPr bwMode="auto">
          <a:xfrm>
            <a:off x="4067175" y="2924175"/>
            <a:ext cx="1295400" cy="504825"/>
          </a:xfrm>
          <a:prstGeom prst="parallelogram">
            <a:avLst>
              <a:gd name="adj" fmla="val 95846"/>
            </a:avLst>
          </a:prstGeom>
          <a:solidFill>
            <a:srgbClr val="FF6600">
              <a:alpha val="98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449" name="AutoShape 49"/>
          <p:cNvSpPr>
            <a:spLocks noChangeArrowheads="1"/>
          </p:cNvSpPr>
          <p:nvPr/>
        </p:nvSpPr>
        <p:spPr bwMode="auto">
          <a:xfrm>
            <a:off x="4211638" y="3500438"/>
            <a:ext cx="1223962" cy="865187"/>
          </a:xfrm>
          <a:prstGeom prst="parallelogram">
            <a:avLst>
              <a:gd name="adj" fmla="val 94161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450" name="AutoShape 50"/>
          <p:cNvSpPr>
            <a:spLocks noChangeArrowheads="1"/>
          </p:cNvSpPr>
          <p:nvPr/>
        </p:nvSpPr>
        <p:spPr bwMode="auto">
          <a:xfrm rot="-16200000">
            <a:off x="4104482" y="3536156"/>
            <a:ext cx="792162" cy="720725"/>
          </a:xfrm>
          <a:prstGeom prst="rtTriangle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02460" name="Group 60"/>
          <p:cNvGrpSpPr>
            <a:grpSpLocks/>
          </p:cNvGrpSpPr>
          <p:nvPr/>
        </p:nvGrpSpPr>
        <p:grpSpPr bwMode="auto">
          <a:xfrm>
            <a:off x="5076825" y="620713"/>
            <a:ext cx="4067175" cy="3168650"/>
            <a:chOff x="3198" y="391"/>
            <a:chExt cx="2562" cy="1996"/>
          </a:xfrm>
        </p:grpSpPr>
        <p:grpSp>
          <p:nvGrpSpPr>
            <p:cNvPr id="102407" name="Group 7"/>
            <p:cNvGrpSpPr>
              <a:grpSpLocks/>
            </p:cNvGrpSpPr>
            <p:nvPr/>
          </p:nvGrpSpPr>
          <p:grpSpPr bwMode="auto">
            <a:xfrm>
              <a:off x="3606" y="391"/>
              <a:ext cx="2154" cy="1996"/>
              <a:chOff x="0" y="1981"/>
              <a:chExt cx="2400" cy="2339"/>
            </a:xfrm>
          </p:grpSpPr>
          <p:pic>
            <p:nvPicPr>
              <p:cNvPr id="102408" name="Picture 8" descr="Kb_13_80-1-1"/>
              <p:cNvPicPr>
                <a:picLocks noChangeAspect="1" noChangeArrowheads="1"/>
              </p:cNvPicPr>
              <p:nvPr/>
            </p:nvPicPr>
            <p:blipFill>
              <a:blip r:embed="rId3">
                <a:lum bright="-20000" contrast="40000"/>
              </a:blip>
              <a:srcRect/>
              <a:stretch>
                <a:fillRect/>
              </a:stretch>
            </p:blipFill>
            <p:spPr bwMode="auto">
              <a:xfrm>
                <a:off x="0" y="1981"/>
                <a:ext cx="2400" cy="23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2409" name="Text Box 9"/>
              <p:cNvSpPr txBox="1">
                <a:spLocks noChangeArrowheads="1"/>
              </p:cNvSpPr>
              <p:nvPr/>
            </p:nvSpPr>
            <p:spPr bwMode="auto">
              <a:xfrm>
                <a:off x="1382" y="2408"/>
                <a:ext cx="367" cy="2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2000" b="1">
                    <a:solidFill>
                      <a:srgbClr val="FFFFFF"/>
                    </a:solidFill>
                  </a:rPr>
                  <a:t>Cp</a:t>
                </a:r>
              </a:p>
            </p:txBody>
          </p:sp>
          <p:sp>
            <p:nvSpPr>
              <p:cNvPr id="102410" name="Text Box 10"/>
              <p:cNvSpPr txBox="1">
                <a:spLocks noChangeArrowheads="1"/>
              </p:cNvSpPr>
              <p:nvPr/>
            </p:nvSpPr>
            <p:spPr bwMode="auto">
              <a:xfrm>
                <a:off x="1622" y="3943"/>
                <a:ext cx="367" cy="2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2000" b="1">
                    <a:solidFill>
                      <a:schemeClr val="accent2"/>
                    </a:solidFill>
                  </a:rPr>
                  <a:t>Alt</a:t>
                </a:r>
              </a:p>
            </p:txBody>
          </p:sp>
          <p:sp>
            <p:nvSpPr>
              <p:cNvPr id="102411" name="Text Box 11"/>
              <p:cNvSpPr txBox="1">
                <a:spLocks noChangeArrowheads="1"/>
              </p:cNvSpPr>
              <p:nvPr/>
            </p:nvSpPr>
            <p:spPr bwMode="auto">
              <a:xfrm>
                <a:off x="998" y="3608"/>
                <a:ext cx="397" cy="2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2000" b="1">
                    <a:solidFill>
                      <a:schemeClr val="accent2"/>
                    </a:solidFill>
                  </a:rPr>
                  <a:t>Syl</a:t>
                </a:r>
              </a:p>
            </p:txBody>
          </p:sp>
          <p:sp>
            <p:nvSpPr>
              <p:cNvPr id="102412" name="Text Box 12"/>
              <p:cNvSpPr txBox="1">
                <a:spLocks noChangeArrowheads="1"/>
              </p:cNvSpPr>
              <p:nvPr/>
            </p:nvSpPr>
            <p:spPr bwMode="auto">
              <a:xfrm>
                <a:off x="1392" y="3312"/>
                <a:ext cx="610" cy="2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2000" b="1">
                    <a:solidFill>
                      <a:srgbClr val="FFFFFF"/>
                    </a:solidFill>
                  </a:rPr>
                  <a:t>FeTe</a:t>
                </a:r>
                <a:r>
                  <a:rPr lang="en-GB" sz="2000" b="1" baseline="-25000">
                    <a:solidFill>
                      <a:srgbClr val="FFFFFF"/>
                    </a:solidFill>
                  </a:rPr>
                  <a:t>2</a:t>
                </a:r>
              </a:p>
            </p:txBody>
          </p:sp>
          <p:sp>
            <p:nvSpPr>
              <p:cNvPr id="102413" name="Line 13"/>
              <p:cNvSpPr>
                <a:spLocks noChangeShapeType="1"/>
              </p:cNvSpPr>
              <p:nvPr/>
            </p:nvSpPr>
            <p:spPr bwMode="auto">
              <a:xfrm rot="16200000" flipV="1">
                <a:off x="600" y="3624"/>
                <a:ext cx="0" cy="1200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414" name="Text Box 14"/>
              <p:cNvSpPr txBox="1">
                <a:spLocks noChangeArrowheads="1"/>
              </p:cNvSpPr>
              <p:nvPr/>
            </p:nvSpPr>
            <p:spPr bwMode="auto">
              <a:xfrm>
                <a:off x="86" y="3991"/>
                <a:ext cx="726" cy="2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2000">
                    <a:solidFill>
                      <a:srgbClr val="FFFFFF"/>
                    </a:solidFill>
                  </a:rPr>
                  <a:t>500 </a:t>
                </a:r>
                <a:r>
                  <a:rPr lang="en-GB" sz="2000">
                    <a:solidFill>
                      <a:srgbClr val="FFFFFF"/>
                    </a:solidFill>
                    <a:cs typeface="Arial" charset="0"/>
                  </a:rPr>
                  <a:t>µm</a:t>
                </a:r>
                <a:endParaRPr lang="en-GB" sz="20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415" name="Line 15"/>
              <p:cNvSpPr>
                <a:spLocks noChangeShapeType="1"/>
              </p:cNvSpPr>
              <p:nvPr/>
            </p:nvSpPr>
            <p:spPr bwMode="auto">
              <a:xfrm>
                <a:off x="1536" y="3504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416" name="Line 16"/>
              <p:cNvSpPr>
                <a:spLocks noChangeShapeType="1"/>
              </p:cNvSpPr>
              <p:nvPr/>
            </p:nvSpPr>
            <p:spPr bwMode="auto">
              <a:xfrm flipH="1" flipV="1">
                <a:off x="1104" y="3216"/>
                <a:ext cx="288" cy="192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02453" name="Line 53"/>
            <p:cNvSpPr>
              <a:spLocks noChangeShapeType="1"/>
            </p:cNvSpPr>
            <p:nvPr/>
          </p:nvSpPr>
          <p:spPr bwMode="auto">
            <a:xfrm flipH="1">
              <a:off x="3198" y="890"/>
              <a:ext cx="453" cy="454"/>
            </a:xfrm>
            <a:prstGeom prst="line">
              <a:avLst/>
            </a:prstGeom>
            <a:noFill/>
            <a:ln w="76200">
              <a:solidFill>
                <a:srgbClr val="FF33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2458" name="Group 58"/>
          <p:cNvGrpSpPr>
            <a:grpSpLocks/>
          </p:cNvGrpSpPr>
          <p:nvPr/>
        </p:nvGrpSpPr>
        <p:grpSpPr bwMode="auto">
          <a:xfrm>
            <a:off x="0" y="549275"/>
            <a:ext cx="4500563" cy="2676525"/>
            <a:chOff x="0" y="346"/>
            <a:chExt cx="2835" cy="1686"/>
          </a:xfrm>
        </p:grpSpPr>
        <p:grpSp>
          <p:nvGrpSpPr>
            <p:cNvPr id="102417" name="Group 17"/>
            <p:cNvGrpSpPr>
              <a:grpSpLocks/>
            </p:cNvGrpSpPr>
            <p:nvPr/>
          </p:nvGrpSpPr>
          <p:grpSpPr bwMode="auto">
            <a:xfrm>
              <a:off x="0" y="346"/>
              <a:ext cx="2430" cy="1686"/>
              <a:chOff x="3330" y="432"/>
              <a:chExt cx="2430" cy="1686"/>
            </a:xfrm>
          </p:grpSpPr>
          <p:pic>
            <p:nvPicPr>
              <p:cNvPr id="102418" name="Picture 18" descr="Kai_32-3-1a"/>
              <p:cNvPicPr>
                <a:picLocks noChangeAspect="1" noChangeArrowheads="1"/>
              </p:cNvPicPr>
              <p:nvPr/>
            </p:nvPicPr>
            <p:blipFill>
              <a:blip r:embed="rId4">
                <a:lum contrast="40000"/>
              </a:blip>
              <a:srcRect/>
              <a:stretch>
                <a:fillRect/>
              </a:stretch>
            </p:blipFill>
            <p:spPr bwMode="auto">
              <a:xfrm>
                <a:off x="3330" y="432"/>
                <a:ext cx="2430" cy="1686"/>
              </a:xfrm>
              <a:prstGeom prst="rect">
                <a:avLst/>
              </a:prstGeom>
              <a:noFill/>
              <a:ln w="57150">
                <a:solidFill>
                  <a:schemeClr val="bg2"/>
                </a:solidFill>
                <a:miter lim="800000"/>
                <a:headEnd/>
                <a:tailEnd/>
              </a:ln>
            </p:spPr>
          </p:pic>
          <p:sp>
            <p:nvSpPr>
              <p:cNvPr id="102419" name="Line 19"/>
              <p:cNvSpPr>
                <a:spLocks noChangeShapeType="1"/>
              </p:cNvSpPr>
              <p:nvPr/>
            </p:nvSpPr>
            <p:spPr bwMode="auto">
              <a:xfrm rot="16200000" flipV="1">
                <a:off x="3789" y="1657"/>
                <a:ext cx="1" cy="809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420" name="Text Box 20"/>
              <p:cNvSpPr txBox="1">
                <a:spLocks noChangeArrowheads="1"/>
              </p:cNvSpPr>
              <p:nvPr/>
            </p:nvSpPr>
            <p:spPr bwMode="auto">
              <a:xfrm>
                <a:off x="3459" y="1758"/>
                <a:ext cx="52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solidFill>
                      <a:schemeClr val="folHlink"/>
                    </a:solidFill>
                  </a:rPr>
                  <a:t>50 </a:t>
                </a:r>
                <a:r>
                  <a:rPr lang="en-US" sz="2000">
                    <a:solidFill>
                      <a:schemeClr val="folHlink"/>
                    </a:solidFill>
                    <a:cs typeface="Arial" charset="0"/>
                  </a:rPr>
                  <a:t>µ</a:t>
                </a:r>
                <a:r>
                  <a:rPr lang="en-US" sz="1800">
                    <a:solidFill>
                      <a:schemeClr val="folHlink"/>
                    </a:solidFill>
                  </a:rPr>
                  <a:t>m</a:t>
                </a:r>
                <a:endParaRPr lang="ru-RU" sz="1800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102421" name="Text Box 21"/>
              <p:cNvSpPr txBox="1">
                <a:spLocks noChangeArrowheads="1"/>
              </p:cNvSpPr>
              <p:nvPr/>
            </p:nvSpPr>
            <p:spPr bwMode="auto">
              <a:xfrm>
                <a:off x="4357" y="1214"/>
                <a:ext cx="303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 b="1">
                    <a:solidFill>
                      <a:schemeClr val="accent2"/>
                    </a:solidFill>
                  </a:rPr>
                  <a:t>Te</a:t>
                </a:r>
                <a:endParaRPr lang="ru-RU" sz="2000" b="1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02422" name="Text Box 22"/>
              <p:cNvSpPr txBox="1">
                <a:spLocks noChangeArrowheads="1"/>
              </p:cNvSpPr>
              <p:nvPr/>
            </p:nvSpPr>
            <p:spPr bwMode="auto">
              <a:xfrm>
                <a:off x="4861" y="1230"/>
                <a:ext cx="35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 b="1">
                    <a:solidFill>
                      <a:schemeClr val="accent2"/>
                    </a:solidFill>
                  </a:rPr>
                  <a:t>Syl</a:t>
                </a:r>
                <a:endParaRPr lang="ru-RU" sz="2000" b="1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02423" name="Text Box 23"/>
              <p:cNvSpPr txBox="1">
                <a:spLocks noChangeArrowheads="1"/>
              </p:cNvSpPr>
              <p:nvPr/>
            </p:nvSpPr>
            <p:spPr bwMode="auto">
              <a:xfrm>
                <a:off x="5247" y="1799"/>
                <a:ext cx="48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>
                    <a:solidFill>
                      <a:srgbClr val="FFFFFF"/>
                    </a:solidFill>
                  </a:rPr>
                  <a:t>Bar</a:t>
                </a:r>
                <a:endParaRPr lang="ru-RU" sz="20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424" name="Text Box 24"/>
              <p:cNvSpPr txBox="1">
                <a:spLocks noChangeArrowheads="1"/>
              </p:cNvSpPr>
              <p:nvPr/>
            </p:nvSpPr>
            <p:spPr bwMode="auto">
              <a:xfrm>
                <a:off x="4631" y="1527"/>
                <a:ext cx="400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>
                    <a:solidFill>
                      <a:srgbClr val="FFFFFF"/>
                    </a:solidFill>
                  </a:rPr>
                  <a:t>Cp</a:t>
                </a:r>
                <a:endParaRPr lang="ru-RU" sz="20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2454" name="Line 54"/>
            <p:cNvSpPr>
              <a:spLocks noChangeShapeType="1"/>
            </p:cNvSpPr>
            <p:nvPr/>
          </p:nvSpPr>
          <p:spPr bwMode="auto">
            <a:xfrm>
              <a:off x="2245" y="1389"/>
              <a:ext cx="590" cy="635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2459" name="Group 59"/>
          <p:cNvGrpSpPr>
            <a:grpSpLocks/>
          </p:cNvGrpSpPr>
          <p:nvPr/>
        </p:nvGrpSpPr>
        <p:grpSpPr bwMode="auto">
          <a:xfrm>
            <a:off x="250825" y="3789363"/>
            <a:ext cx="3816350" cy="2771775"/>
            <a:chOff x="158" y="2387"/>
            <a:chExt cx="2404" cy="1746"/>
          </a:xfrm>
        </p:grpSpPr>
        <p:grpSp>
          <p:nvGrpSpPr>
            <p:cNvPr id="102425" name="Group 25"/>
            <p:cNvGrpSpPr>
              <a:grpSpLocks/>
            </p:cNvGrpSpPr>
            <p:nvPr/>
          </p:nvGrpSpPr>
          <p:grpSpPr bwMode="auto">
            <a:xfrm>
              <a:off x="158" y="2387"/>
              <a:ext cx="1935" cy="1746"/>
              <a:chOff x="288" y="2574"/>
              <a:chExt cx="1935" cy="1746"/>
            </a:xfrm>
          </p:grpSpPr>
          <p:pic>
            <p:nvPicPr>
              <p:cNvPr id="102426" name="Picture 26" descr="Kr_42_85-1-1"/>
              <p:cNvPicPr>
                <a:picLocks noChangeAspect="1" noChangeArrowheads="1"/>
              </p:cNvPicPr>
              <p:nvPr/>
            </p:nvPicPr>
            <p:blipFill>
              <a:blip r:embed="rId5">
                <a:lum bright="-10000" contrast="20000"/>
              </a:blip>
              <a:srcRect/>
              <a:stretch>
                <a:fillRect/>
              </a:stretch>
            </p:blipFill>
            <p:spPr bwMode="auto">
              <a:xfrm>
                <a:off x="288" y="2574"/>
                <a:ext cx="1935" cy="1746"/>
              </a:xfrm>
              <a:prstGeom prst="rect">
                <a:avLst/>
              </a:prstGeom>
              <a:noFill/>
              <a:ln w="57150">
                <a:solidFill>
                  <a:schemeClr val="bg2"/>
                </a:solidFill>
                <a:miter lim="800000"/>
                <a:headEnd/>
                <a:tailEnd/>
              </a:ln>
            </p:spPr>
          </p:pic>
          <p:sp>
            <p:nvSpPr>
              <p:cNvPr id="102427" name="Line 27"/>
              <p:cNvSpPr>
                <a:spLocks noChangeShapeType="1"/>
              </p:cNvSpPr>
              <p:nvPr/>
            </p:nvSpPr>
            <p:spPr bwMode="auto">
              <a:xfrm>
                <a:off x="431" y="4225"/>
                <a:ext cx="1510" cy="1"/>
              </a:xfrm>
              <a:prstGeom prst="line">
                <a:avLst/>
              </a:prstGeom>
              <a:noFill/>
              <a:ln w="762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428" name="Text Box 28"/>
              <p:cNvSpPr txBox="1">
                <a:spLocks noChangeArrowheads="1"/>
              </p:cNvSpPr>
              <p:nvPr/>
            </p:nvSpPr>
            <p:spPr bwMode="auto">
              <a:xfrm>
                <a:off x="1197" y="3945"/>
                <a:ext cx="933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b="1">
                    <a:solidFill>
                      <a:schemeClr val="folHlink"/>
                    </a:solidFill>
                  </a:rPr>
                  <a:t>50 </a:t>
                </a:r>
                <a:r>
                  <a:rPr lang="en-US" sz="2000">
                    <a:solidFill>
                      <a:schemeClr val="folHlink"/>
                    </a:solidFill>
                    <a:cs typeface="Arial" charset="0"/>
                  </a:rPr>
                  <a:t>µ</a:t>
                </a:r>
                <a:r>
                  <a:rPr lang="en-US" sz="1800" b="1">
                    <a:solidFill>
                      <a:schemeClr val="folHlink"/>
                    </a:solidFill>
                  </a:rPr>
                  <a:t>m</a:t>
                </a:r>
                <a:endParaRPr lang="ru-RU" sz="1800" b="1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102429" name="Text Box 29"/>
              <p:cNvSpPr txBox="1">
                <a:spLocks noChangeArrowheads="1"/>
              </p:cNvSpPr>
              <p:nvPr/>
            </p:nvSpPr>
            <p:spPr bwMode="auto">
              <a:xfrm>
                <a:off x="1459" y="2771"/>
                <a:ext cx="321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rgbClr val="FFFFFF"/>
                    </a:solidFill>
                  </a:rPr>
                  <a:t>Cp</a:t>
                </a:r>
                <a:endParaRPr lang="ru-RU" sz="20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430" name="Text Box 30"/>
              <p:cNvSpPr txBox="1">
                <a:spLocks noChangeArrowheads="1"/>
              </p:cNvSpPr>
              <p:nvPr/>
            </p:nvSpPr>
            <p:spPr bwMode="auto">
              <a:xfrm>
                <a:off x="723" y="3643"/>
                <a:ext cx="303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rgbClr val="FFFFFF"/>
                    </a:solidFill>
                  </a:rPr>
                  <a:t>Alt</a:t>
                </a:r>
                <a:endParaRPr lang="ru-RU" sz="20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431" name="Text Box 31"/>
              <p:cNvSpPr txBox="1">
                <a:spLocks noChangeArrowheads="1"/>
              </p:cNvSpPr>
              <p:nvPr/>
            </p:nvSpPr>
            <p:spPr bwMode="auto">
              <a:xfrm>
                <a:off x="1331" y="3563"/>
                <a:ext cx="267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rgbClr val="FFFFFF"/>
                    </a:solidFill>
                  </a:rPr>
                  <a:t>Pt</a:t>
                </a:r>
                <a:endParaRPr lang="ru-RU" sz="20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432" name="Text Box 32"/>
              <p:cNvSpPr txBox="1">
                <a:spLocks noChangeArrowheads="1"/>
              </p:cNvSpPr>
              <p:nvPr/>
            </p:nvSpPr>
            <p:spPr bwMode="auto">
              <a:xfrm>
                <a:off x="635" y="3275"/>
                <a:ext cx="357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rgbClr val="FFFFFF"/>
                    </a:solidFill>
                  </a:rPr>
                  <a:t>Cal</a:t>
                </a:r>
                <a:endParaRPr lang="ru-RU" sz="20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433" name="Text Box 33"/>
              <p:cNvSpPr txBox="1">
                <a:spLocks noChangeArrowheads="1"/>
              </p:cNvSpPr>
              <p:nvPr/>
            </p:nvSpPr>
            <p:spPr bwMode="auto">
              <a:xfrm>
                <a:off x="1195" y="3067"/>
                <a:ext cx="312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rgbClr val="FFFFFF"/>
                    </a:solidFill>
                  </a:rPr>
                  <a:t>Au</a:t>
                </a:r>
                <a:endParaRPr lang="ru-RU" sz="20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434" name="Text Box 34"/>
              <p:cNvSpPr txBox="1">
                <a:spLocks noChangeArrowheads="1"/>
              </p:cNvSpPr>
              <p:nvPr/>
            </p:nvSpPr>
            <p:spPr bwMode="auto">
              <a:xfrm>
                <a:off x="579" y="2659"/>
                <a:ext cx="36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rgbClr val="FFFFFF"/>
                    </a:solidFill>
                  </a:rPr>
                  <a:t>Bar</a:t>
                </a:r>
                <a:endParaRPr lang="ru-RU" sz="20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2455" name="Line 55"/>
            <p:cNvSpPr>
              <a:spLocks noChangeShapeType="1"/>
            </p:cNvSpPr>
            <p:nvPr/>
          </p:nvSpPr>
          <p:spPr bwMode="auto">
            <a:xfrm flipV="1">
              <a:off x="2064" y="2478"/>
              <a:ext cx="498" cy="226"/>
            </a:xfrm>
            <a:prstGeom prst="line">
              <a:avLst/>
            </a:prstGeom>
            <a:noFill/>
            <a:ln w="76200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2461" name="Group 61"/>
          <p:cNvGrpSpPr>
            <a:grpSpLocks/>
          </p:cNvGrpSpPr>
          <p:nvPr/>
        </p:nvGrpSpPr>
        <p:grpSpPr bwMode="auto">
          <a:xfrm>
            <a:off x="4932363" y="3860800"/>
            <a:ext cx="3741737" cy="2773363"/>
            <a:chOff x="3107" y="2432"/>
            <a:chExt cx="2357" cy="1747"/>
          </a:xfrm>
        </p:grpSpPr>
        <p:grpSp>
          <p:nvGrpSpPr>
            <p:cNvPr id="102435" name="Group 35"/>
            <p:cNvGrpSpPr>
              <a:grpSpLocks noChangeAspect="1"/>
            </p:cNvGrpSpPr>
            <p:nvPr/>
          </p:nvGrpSpPr>
          <p:grpSpPr bwMode="auto">
            <a:xfrm>
              <a:off x="3696" y="2432"/>
              <a:ext cx="1768" cy="1747"/>
              <a:chOff x="3168" y="2256"/>
              <a:chExt cx="1872" cy="1850"/>
            </a:xfrm>
          </p:grpSpPr>
          <p:pic>
            <p:nvPicPr>
              <p:cNvPr id="102436" name="Picture 36" descr="13_fig8g-1"/>
              <p:cNvPicPr>
                <a:picLocks noChangeAspect="1" noChangeArrowheads="1"/>
              </p:cNvPicPr>
              <p:nvPr/>
            </p:nvPicPr>
            <p:blipFill>
              <a:blip r:embed="rId6">
                <a:lum contrast="20000"/>
              </a:blip>
              <a:srcRect/>
              <a:stretch>
                <a:fillRect/>
              </a:stretch>
            </p:blipFill>
            <p:spPr bwMode="auto">
              <a:xfrm>
                <a:off x="3168" y="2256"/>
                <a:ext cx="1872" cy="1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2437" name="Text Box 37"/>
              <p:cNvSpPr txBox="1">
                <a:spLocks noChangeAspect="1" noChangeArrowheads="1"/>
              </p:cNvSpPr>
              <p:nvPr/>
            </p:nvSpPr>
            <p:spPr bwMode="auto">
              <a:xfrm>
                <a:off x="4368" y="3456"/>
                <a:ext cx="394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1"/>
                  <a:t>Au</a:t>
                </a:r>
                <a:endParaRPr lang="ru-RU" b="1"/>
              </a:p>
            </p:txBody>
          </p:sp>
          <p:sp>
            <p:nvSpPr>
              <p:cNvPr id="102438" name="Text Box 38"/>
              <p:cNvSpPr txBox="1">
                <a:spLocks noChangeAspect="1" noChangeArrowheads="1"/>
              </p:cNvSpPr>
              <p:nvPr/>
            </p:nvSpPr>
            <p:spPr bwMode="auto">
              <a:xfrm>
                <a:off x="3974" y="3002"/>
                <a:ext cx="383" cy="3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1"/>
                  <a:t>Hs</a:t>
                </a:r>
                <a:endParaRPr lang="ru-RU" b="1"/>
              </a:p>
            </p:txBody>
          </p:sp>
          <p:sp>
            <p:nvSpPr>
              <p:cNvPr id="102439" name="Text Box 39"/>
              <p:cNvSpPr txBox="1">
                <a:spLocks noChangeAspect="1" noChangeArrowheads="1"/>
              </p:cNvSpPr>
              <p:nvPr/>
            </p:nvSpPr>
            <p:spPr bwMode="auto">
              <a:xfrm>
                <a:off x="3589" y="3433"/>
                <a:ext cx="394" cy="3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1"/>
                  <a:t>Alt</a:t>
                </a:r>
                <a:endParaRPr lang="ru-RU" b="1"/>
              </a:p>
            </p:txBody>
          </p:sp>
          <p:sp>
            <p:nvSpPr>
              <p:cNvPr id="102440" name="Text Box 40"/>
              <p:cNvSpPr txBox="1">
                <a:spLocks noChangeAspect="1" noChangeArrowheads="1"/>
              </p:cNvSpPr>
              <p:nvPr/>
            </p:nvSpPr>
            <p:spPr bwMode="auto">
              <a:xfrm>
                <a:off x="4358" y="3002"/>
                <a:ext cx="371" cy="3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1"/>
                  <a:t>Td</a:t>
                </a:r>
                <a:endParaRPr lang="ru-RU" b="1"/>
              </a:p>
            </p:txBody>
          </p:sp>
          <p:sp>
            <p:nvSpPr>
              <p:cNvPr id="102441" name="Text Box 41"/>
              <p:cNvSpPr txBox="1">
                <a:spLocks noChangeAspect="1" noChangeArrowheads="1"/>
              </p:cNvSpPr>
              <p:nvPr/>
            </p:nvSpPr>
            <p:spPr bwMode="auto">
              <a:xfrm>
                <a:off x="3494" y="3673"/>
                <a:ext cx="405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1"/>
                  <a:t>Gn</a:t>
                </a:r>
                <a:endParaRPr lang="ru-RU" b="1"/>
              </a:p>
            </p:txBody>
          </p:sp>
          <p:sp>
            <p:nvSpPr>
              <p:cNvPr id="102442" name="Text Box 42"/>
              <p:cNvSpPr txBox="1">
                <a:spLocks noChangeAspect="1" noChangeArrowheads="1"/>
              </p:cNvSpPr>
              <p:nvPr/>
            </p:nvSpPr>
            <p:spPr bwMode="auto">
              <a:xfrm>
                <a:off x="3198" y="3793"/>
                <a:ext cx="280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1"/>
                  <a:t>Q</a:t>
                </a:r>
                <a:endParaRPr lang="ru-RU" b="1"/>
              </a:p>
            </p:txBody>
          </p:sp>
          <p:sp>
            <p:nvSpPr>
              <p:cNvPr id="102443" name="Text Box 43"/>
              <p:cNvSpPr txBox="1">
                <a:spLocks noChangeAspect="1" noChangeArrowheads="1"/>
              </p:cNvSpPr>
              <p:nvPr/>
            </p:nvSpPr>
            <p:spPr bwMode="auto">
              <a:xfrm>
                <a:off x="3840" y="2496"/>
                <a:ext cx="394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1"/>
                  <a:t>Alt</a:t>
                </a:r>
                <a:endParaRPr lang="ru-RU" b="1"/>
              </a:p>
            </p:txBody>
          </p:sp>
          <p:sp>
            <p:nvSpPr>
              <p:cNvPr id="102444" name="Line 44"/>
              <p:cNvSpPr>
                <a:spLocks noChangeAspect="1" noChangeShapeType="1"/>
              </p:cNvSpPr>
              <p:nvPr/>
            </p:nvSpPr>
            <p:spPr bwMode="auto">
              <a:xfrm rot="5400000">
                <a:off x="4491" y="3543"/>
                <a:ext cx="0" cy="1043"/>
              </a:xfrm>
              <a:prstGeom prst="line">
                <a:avLst/>
              </a:prstGeom>
              <a:noFill/>
              <a:ln w="762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445" name="Text Box 45"/>
              <p:cNvSpPr txBox="1">
                <a:spLocks noChangeAspect="1" noChangeArrowheads="1"/>
              </p:cNvSpPr>
              <p:nvPr/>
            </p:nvSpPr>
            <p:spPr bwMode="auto">
              <a:xfrm>
                <a:off x="4241" y="3793"/>
                <a:ext cx="690" cy="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rgbClr val="FFFFFF"/>
                    </a:solidFill>
                  </a:rPr>
                  <a:t>100 </a:t>
                </a:r>
                <a:r>
                  <a:rPr lang="en-US" sz="2000">
                    <a:solidFill>
                      <a:srgbClr val="FFFFFF"/>
                    </a:solidFill>
                    <a:cs typeface="Arial" charset="0"/>
                  </a:rPr>
                  <a:t>µ</a:t>
                </a:r>
                <a:r>
                  <a:rPr lang="en-US" sz="2000">
                    <a:solidFill>
                      <a:srgbClr val="FFFFFF"/>
                    </a:solidFill>
                  </a:rPr>
                  <a:t>m</a:t>
                </a:r>
                <a:endParaRPr lang="ru-RU" sz="20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2456" name="Line 56"/>
            <p:cNvSpPr>
              <a:spLocks noChangeShapeType="1"/>
            </p:cNvSpPr>
            <p:nvPr/>
          </p:nvSpPr>
          <p:spPr bwMode="auto">
            <a:xfrm flipH="1" flipV="1">
              <a:off x="3107" y="2432"/>
              <a:ext cx="726" cy="318"/>
            </a:xfrm>
            <a:prstGeom prst="line">
              <a:avLst/>
            </a:prstGeom>
            <a:noFill/>
            <a:ln w="76200">
              <a:solidFill>
                <a:srgbClr val="FFCC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2462" name="AutoShape 62"/>
          <p:cNvSpPr>
            <a:spLocks noChangeArrowheads="1"/>
          </p:cNvSpPr>
          <p:nvPr/>
        </p:nvSpPr>
        <p:spPr bwMode="auto">
          <a:xfrm rot="-646382">
            <a:off x="4356100" y="2276475"/>
            <a:ext cx="503238" cy="1800225"/>
          </a:xfrm>
          <a:prstGeom prst="downArrow">
            <a:avLst>
              <a:gd name="adj1" fmla="val 50000"/>
              <a:gd name="adj2" fmla="val 89432"/>
            </a:avLst>
          </a:prstGeom>
          <a:gradFill rotWithShape="1">
            <a:gsLst>
              <a:gs pos="0">
                <a:srgbClr val="CC0099"/>
              </a:gs>
              <a:gs pos="100000">
                <a:srgbClr val="0000CC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8" name="Номер слайда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C2912-53E9-4871-B1D9-CFC0834B8EE5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2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2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2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2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2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2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2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7" grpId="0" animBg="1"/>
      <p:bldP spid="102448" grpId="0" animBg="1"/>
      <p:bldP spid="102449" grpId="0" animBg="1"/>
      <p:bldP spid="102450" grpId="0" animBg="1"/>
      <p:bldP spid="10246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35" name="Picture 11" descr="Te-S_fug15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989138"/>
            <a:ext cx="4968875" cy="4181475"/>
          </a:xfrm>
          <a:noFill/>
          <a:ln w="76200">
            <a:solidFill>
              <a:schemeClr val="tx1"/>
            </a:solidFill>
          </a:ln>
        </p:spPr>
      </p:pic>
      <p:sp>
        <p:nvSpPr>
          <p:cNvPr id="103465" name="Rectangle 41"/>
          <p:cNvSpPr>
            <a:spLocks noChangeArrowheads="1"/>
          </p:cNvSpPr>
          <p:nvPr/>
        </p:nvSpPr>
        <p:spPr bwMode="auto">
          <a:xfrm>
            <a:off x="323850" y="0"/>
            <a:ext cx="88201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>
                <a:solidFill>
                  <a:schemeClr val="tx2"/>
                </a:solidFill>
              </a:rPr>
              <a:t>log</a:t>
            </a:r>
            <a:r>
              <a:rPr lang="en-US" sz="3200" i="1">
                <a:solidFill>
                  <a:schemeClr val="tx2"/>
                </a:solidFill>
              </a:rPr>
              <a:t>f</a:t>
            </a:r>
            <a:r>
              <a:rPr lang="en-US" sz="3200">
                <a:solidFill>
                  <a:schemeClr val="tx2"/>
                </a:solidFill>
              </a:rPr>
              <a:t>Te</a:t>
            </a:r>
            <a:r>
              <a:rPr lang="en-US" sz="3200" baseline="-25000">
                <a:solidFill>
                  <a:schemeClr val="tx2"/>
                </a:solidFill>
              </a:rPr>
              <a:t>2</a:t>
            </a:r>
            <a:r>
              <a:rPr lang="en-US" sz="3200">
                <a:solidFill>
                  <a:schemeClr val="tx2"/>
                </a:solidFill>
              </a:rPr>
              <a:t> vs log</a:t>
            </a:r>
            <a:r>
              <a:rPr lang="en-US" sz="3200" i="1">
                <a:solidFill>
                  <a:schemeClr val="tx2"/>
                </a:solidFill>
              </a:rPr>
              <a:t>f</a:t>
            </a:r>
            <a:r>
              <a:rPr lang="en-US" sz="3200">
                <a:solidFill>
                  <a:schemeClr val="tx2"/>
                </a:solidFill>
              </a:rPr>
              <a:t>S</a:t>
            </a:r>
            <a:r>
              <a:rPr lang="en-US" sz="3200" baseline="-25000">
                <a:solidFill>
                  <a:schemeClr val="tx2"/>
                </a:solidFill>
              </a:rPr>
              <a:t>2</a:t>
            </a:r>
            <a:r>
              <a:rPr lang="en-US" sz="3200">
                <a:solidFill>
                  <a:schemeClr val="tx2"/>
                </a:solidFill>
              </a:rPr>
              <a:t> diagram for </a:t>
            </a:r>
            <a:r>
              <a:rPr lang="en-US" sz="3200" b="1">
                <a:solidFill>
                  <a:srgbClr val="FFFFFF"/>
                </a:solidFill>
              </a:rPr>
              <a:t>150</a:t>
            </a:r>
            <a:r>
              <a:rPr lang="en-US" sz="3200" b="1" baseline="30000">
                <a:solidFill>
                  <a:srgbClr val="FFFFFF"/>
                </a:solidFill>
              </a:rPr>
              <a:t>o</a:t>
            </a:r>
            <a:r>
              <a:rPr lang="en-US" sz="3200" b="1">
                <a:solidFill>
                  <a:srgbClr val="FFFFFF"/>
                </a:solidFill>
              </a:rPr>
              <a:t>C</a:t>
            </a:r>
            <a:endParaRPr lang="ru-RU" sz="3200" b="1">
              <a:solidFill>
                <a:srgbClr val="FFFFFF"/>
              </a:solidFill>
            </a:endParaRPr>
          </a:p>
        </p:txBody>
      </p:sp>
      <p:sp>
        <p:nvSpPr>
          <p:cNvPr id="103467" name="Freeform 43"/>
          <p:cNvSpPr>
            <a:spLocks/>
          </p:cNvSpPr>
          <p:nvPr/>
        </p:nvSpPr>
        <p:spPr bwMode="auto">
          <a:xfrm>
            <a:off x="2484438" y="3048000"/>
            <a:ext cx="1831975" cy="1257300"/>
          </a:xfrm>
          <a:custGeom>
            <a:avLst/>
            <a:gdLst/>
            <a:ahLst/>
            <a:cxnLst>
              <a:cxn ang="0">
                <a:pos x="542" y="0"/>
              </a:cxn>
              <a:cxn ang="0">
                <a:pos x="1154" y="36"/>
              </a:cxn>
              <a:cxn ang="0">
                <a:pos x="410" y="792"/>
              </a:cxn>
              <a:cxn ang="0">
                <a:pos x="136" y="784"/>
              </a:cxn>
              <a:cxn ang="0">
                <a:pos x="0" y="558"/>
              </a:cxn>
              <a:cxn ang="0">
                <a:pos x="542" y="0"/>
              </a:cxn>
            </a:cxnLst>
            <a:rect l="0" t="0" r="r" b="b"/>
            <a:pathLst>
              <a:path w="1154" h="792">
                <a:moveTo>
                  <a:pt x="542" y="0"/>
                </a:moveTo>
                <a:lnTo>
                  <a:pt x="1154" y="36"/>
                </a:lnTo>
                <a:lnTo>
                  <a:pt x="410" y="792"/>
                </a:lnTo>
                <a:lnTo>
                  <a:pt x="136" y="784"/>
                </a:lnTo>
                <a:lnTo>
                  <a:pt x="0" y="558"/>
                </a:lnTo>
                <a:lnTo>
                  <a:pt x="542" y="0"/>
                </a:ln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3468" name="AutoShape 44"/>
          <p:cNvSpPr>
            <a:spLocks noChangeArrowheads="1"/>
          </p:cNvSpPr>
          <p:nvPr/>
        </p:nvSpPr>
        <p:spPr bwMode="auto">
          <a:xfrm rot="5400000" flipH="1">
            <a:off x="2736850" y="3752850"/>
            <a:ext cx="2087563" cy="1008063"/>
          </a:xfrm>
          <a:prstGeom prst="parallelogram">
            <a:avLst>
              <a:gd name="adj" fmla="val 97005"/>
            </a:avLst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3469" name="AutoShape 45"/>
          <p:cNvSpPr>
            <a:spLocks noChangeArrowheads="1"/>
          </p:cNvSpPr>
          <p:nvPr/>
        </p:nvSpPr>
        <p:spPr bwMode="auto">
          <a:xfrm rot="-16200000">
            <a:off x="3169444" y="4615656"/>
            <a:ext cx="1079500" cy="865188"/>
          </a:xfrm>
          <a:prstGeom prst="rtTriangle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03476" name="Group 52"/>
          <p:cNvGrpSpPr>
            <a:grpSpLocks/>
          </p:cNvGrpSpPr>
          <p:nvPr/>
        </p:nvGrpSpPr>
        <p:grpSpPr bwMode="auto">
          <a:xfrm>
            <a:off x="4356100" y="1571625"/>
            <a:ext cx="4360863" cy="2090738"/>
            <a:chOff x="2744" y="990"/>
            <a:chExt cx="2747" cy="1317"/>
          </a:xfrm>
        </p:grpSpPr>
        <p:pic>
          <p:nvPicPr>
            <p:cNvPr id="103457" name="Picture 33"/>
            <p:cNvPicPr>
              <a:picLocks noChangeAspect="1" noChangeArrowheads="1"/>
            </p:cNvPicPr>
            <p:nvPr/>
          </p:nvPicPr>
          <p:blipFill>
            <a:blip r:embed="rId3">
              <a:lum bright="-20000" contrast="20000"/>
            </a:blip>
            <a:srcRect/>
            <a:stretch>
              <a:fillRect/>
            </a:stretch>
          </p:blipFill>
          <p:spPr bwMode="auto">
            <a:xfrm>
              <a:off x="3560" y="990"/>
              <a:ext cx="1931" cy="1317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103470" name="Line 46"/>
            <p:cNvSpPr>
              <a:spLocks noChangeShapeType="1"/>
            </p:cNvSpPr>
            <p:nvPr/>
          </p:nvSpPr>
          <p:spPr bwMode="auto">
            <a:xfrm flipH="1">
              <a:off x="2744" y="1706"/>
              <a:ext cx="816" cy="227"/>
            </a:xfrm>
            <a:prstGeom prst="line">
              <a:avLst/>
            </a:prstGeom>
            <a:noFill/>
            <a:ln w="76200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3477" name="Group 53"/>
          <p:cNvGrpSpPr>
            <a:grpSpLocks/>
          </p:cNvGrpSpPr>
          <p:nvPr/>
        </p:nvGrpSpPr>
        <p:grpSpPr bwMode="auto">
          <a:xfrm>
            <a:off x="4356100" y="3789363"/>
            <a:ext cx="4319588" cy="2817812"/>
            <a:chOff x="2744" y="2387"/>
            <a:chExt cx="2721" cy="1775"/>
          </a:xfrm>
        </p:grpSpPr>
        <p:pic>
          <p:nvPicPr>
            <p:cNvPr id="103463" name="Picture 39"/>
            <p:cNvPicPr>
              <a:picLocks noChangeAspect="1" noChangeArrowheads="1"/>
            </p:cNvPicPr>
            <p:nvPr/>
          </p:nvPicPr>
          <p:blipFill>
            <a:blip r:embed="rId4">
              <a:lum bright="-10000" contrast="10000"/>
            </a:blip>
            <a:srcRect/>
            <a:stretch>
              <a:fillRect/>
            </a:stretch>
          </p:blipFill>
          <p:spPr bwMode="auto">
            <a:xfrm>
              <a:off x="3606" y="2387"/>
              <a:ext cx="1859" cy="1775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103471" name="Line 47"/>
            <p:cNvSpPr>
              <a:spLocks noChangeShapeType="1"/>
            </p:cNvSpPr>
            <p:nvPr/>
          </p:nvSpPr>
          <p:spPr bwMode="auto">
            <a:xfrm flipH="1" flipV="1">
              <a:off x="2744" y="2568"/>
              <a:ext cx="862" cy="136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3474" name="AutoShape 50"/>
          <p:cNvSpPr>
            <a:spLocks noChangeArrowheads="1"/>
          </p:cNvSpPr>
          <p:nvPr/>
        </p:nvSpPr>
        <p:spPr bwMode="auto">
          <a:xfrm rot="4372317">
            <a:off x="2895108" y="3722596"/>
            <a:ext cx="1328536" cy="360362"/>
          </a:xfrm>
          <a:prstGeom prst="rightArrow">
            <a:avLst>
              <a:gd name="adj1" fmla="val 50000"/>
              <a:gd name="adj2" fmla="val 59912"/>
            </a:avLst>
          </a:prstGeom>
          <a:gradFill rotWithShape="1">
            <a:gsLst>
              <a:gs pos="0">
                <a:srgbClr val="FF9900"/>
              </a:gs>
              <a:gs pos="50000">
                <a:srgbClr val="FF0000"/>
              </a:gs>
              <a:gs pos="100000">
                <a:srgbClr val="FF9900"/>
              </a:gs>
            </a:gsLst>
            <a:lin ang="27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0F10-03DF-468D-9269-ED303F55FFBC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3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3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3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3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67" grpId="0" animBg="1"/>
      <p:bldP spid="103468" grpId="0" animBg="1"/>
      <p:bldP spid="103469" grpId="0" animBg="1"/>
      <p:bldP spid="10347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70" name="Group 2"/>
          <p:cNvGrpSpPr>
            <a:grpSpLocks noChangeAspect="1"/>
          </p:cNvGrpSpPr>
          <p:nvPr/>
        </p:nvGrpSpPr>
        <p:grpSpPr bwMode="auto">
          <a:xfrm>
            <a:off x="977900" y="2085975"/>
            <a:ext cx="103188" cy="3414713"/>
            <a:chOff x="1275" y="1324"/>
            <a:chExt cx="65" cy="2151"/>
          </a:xfrm>
        </p:grpSpPr>
        <p:sp>
          <p:nvSpPr>
            <p:cNvPr id="109571" name="Freeform 3"/>
            <p:cNvSpPr>
              <a:spLocks noChangeAspect="1"/>
            </p:cNvSpPr>
            <p:nvPr/>
          </p:nvSpPr>
          <p:spPr bwMode="auto">
            <a:xfrm>
              <a:off x="1283" y="1324"/>
              <a:ext cx="57" cy="27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55" y="27"/>
                </a:cxn>
                <a:cxn ang="0">
                  <a:pos x="57" y="4"/>
                </a:cxn>
                <a:cxn ang="0">
                  <a:pos x="2" y="0"/>
                </a:cxn>
                <a:cxn ang="0">
                  <a:pos x="0" y="23"/>
                </a:cxn>
              </a:cxnLst>
              <a:rect l="0" t="0" r="r" b="b"/>
              <a:pathLst>
                <a:path w="57" h="27">
                  <a:moveTo>
                    <a:pt x="0" y="23"/>
                  </a:moveTo>
                  <a:lnTo>
                    <a:pt x="55" y="27"/>
                  </a:lnTo>
                  <a:lnTo>
                    <a:pt x="57" y="4"/>
                  </a:lnTo>
                  <a:lnTo>
                    <a:pt x="2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9572" name="Freeform 4"/>
            <p:cNvSpPr>
              <a:spLocks noChangeAspect="1"/>
            </p:cNvSpPr>
            <p:nvPr/>
          </p:nvSpPr>
          <p:spPr bwMode="auto">
            <a:xfrm>
              <a:off x="1283" y="2387"/>
              <a:ext cx="57" cy="27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55" y="27"/>
                </a:cxn>
                <a:cxn ang="0">
                  <a:pos x="57" y="4"/>
                </a:cxn>
                <a:cxn ang="0">
                  <a:pos x="2" y="0"/>
                </a:cxn>
                <a:cxn ang="0">
                  <a:pos x="0" y="23"/>
                </a:cxn>
              </a:cxnLst>
              <a:rect l="0" t="0" r="r" b="b"/>
              <a:pathLst>
                <a:path w="57" h="27">
                  <a:moveTo>
                    <a:pt x="0" y="23"/>
                  </a:moveTo>
                  <a:lnTo>
                    <a:pt x="55" y="27"/>
                  </a:lnTo>
                  <a:lnTo>
                    <a:pt x="57" y="4"/>
                  </a:lnTo>
                  <a:lnTo>
                    <a:pt x="2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9573" name="Freeform 5"/>
            <p:cNvSpPr>
              <a:spLocks noChangeAspect="1"/>
            </p:cNvSpPr>
            <p:nvPr/>
          </p:nvSpPr>
          <p:spPr bwMode="auto">
            <a:xfrm>
              <a:off x="1275" y="1852"/>
              <a:ext cx="58" cy="26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56" y="26"/>
                </a:cxn>
                <a:cxn ang="0">
                  <a:pos x="58" y="3"/>
                </a:cxn>
                <a:cxn ang="0">
                  <a:pos x="2" y="0"/>
                </a:cxn>
                <a:cxn ang="0">
                  <a:pos x="0" y="23"/>
                </a:cxn>
              </a:cxnLst>
              <a:rect l="0" t="0" r="r" b="b"/>
              <a:pathLst>
                <a:path w="58" h="26">
                  <a:moveTo>
                    <a:pt x="0" y="23"/>
                  </a:moveTo>
                  <a:lnTo>
                    <a:pt x="56" y="26"/>
                  </a:lnTo>
                  <a:lnTo>
                    <a:pt x="58" y="3"/>
                  </a:lnTo>
                  <a:lnTo>
                    <a:pt x="2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9574" name="Freeform 6"/>
            <p:cNvSpPr>
              <a:spLocks noChangeAspect="1"/>
            </p:cNvSpPr>
            <p:nvPr/>
          </p:nvSpPr>
          <p:spPr bwMode="auto">
            <a:xfrm>
              <a:off x="1283" y="3448"/>
              <a:ext cx="57" cy="27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55" y="27"/>
                </a:cxn>
                <a:cxn ang="0">
                  <a:pos x="57" y="6"/>
                </a:cxn>
                <a:cxn ang="0">
                  <a:pos x="2" y="0"/>
                </a:cxn>
                <a:cxn ang="0">
                  <a:pos x="0" y="23"/>
                </a:cxn>
              </a:cxnLst>
              <a:rect l="0" t="0" r="r" b="b"/>
              <a:pathLst>
                <a:path w="57" h="27">
                  <a:moveTo>
                    <a:pt x="0" y="23"/>
                  </a:moveTo>
                  <a:lnTo>
                    <a:pt x="55" y="27"/>
                  </a:lnTo>
                  <a:lnTo>
                    <a:pt x="57" y="6"/>
                  </a:lnTo>
                  <a:lnTo>
                    <a:pt x="2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9575" name="Freeform 7"/>
            <p:cNvSpPr>
              <a:spLocks noChangeAspect="1"/>
            </p:cNvSpPr>
            <p:nvPr/>
          </p:nvSpPr>
          <p:spPr bwMode="auto">
            <a:xfrm>
              <a:off x="1283" y="2930"/>
              <a:ext cx="57" cy="27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55" y="27"/>
                </a:cxn>
                <a:cxn ang="0">
                  <a:pos x="57" y="4"/>
                </a:cxn>
                <a:cxn ang="0">
                  <a:pos x="2" y="0"/>
                </a:cxn>
                <a:cxn ang="0">
                  <a:pos x="0" y="23"/>
                </a:cxn>
              </a:cxnLst>
              <a:rect l="0" t="0" r="r" b="b"/>
              <a:pathLst>
                <a:path w="57" h="27">
                  <a:moveTo>
                    <a:pt x="0" y="23"/>
                  </a:moveTo>
                  <a:lnTo>
                    <a:pt x="55" y="27"/>
                  </a:lnTo>
                  <a:lnTo>
                    <a:pt x="57" y="4"/>
                  </a:lnTo>
                  <a:lnTo>
                    <a:pt x="2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9577" name="Group 9"/>
          <p:cNvGrpSpPr>
            <a:grpSpLocks noChangeAspect="1"/>
          </p:cNvGrpSpPr>
          <p:nvPr/>
        </p:nvGrpSpPr>
        <p:grpSpPr bwMode="auto">
          <a:xfrm>
            <a:off x="1371600" y="2160588"/>
            <a:ext cx="4678363" cy="1106487"/>
            <a:chOff x="1547" y="1372"/>
            <a:chExt cx="2957" cy="700"/>
          </a:xfrm>
        </p:grpSpPr>
        <p:sp>
          <p:nvSpPr>
            <p:cNvPr id="109578" name="Freeform 10"/>
            <p:cNvSpPr>
              <a:spLocks noChangeAspect="1"/>
            </p:cNvSpPr>
            <p:nvPr/>
          </p:nvSpPr>
          <p:spPr bwMode="auto">
            <a:xfrm>
              <a:off x="1547" y="1372"/>
              <a:ext cx="2957" cy="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946" y="0"/>
                </a:cxn>
                <a:cxn ang="0">
                  <a:pos x="2957" y="692"/>
                </a:cxn>
                <a:cxn ang="0">
                  <a:pos x="2485" y="700"/>
                </a:cxn>
                <a:cxn ang="0">
                  <a:pos x="1869" y="692"/>
                </a:cxn>
                <a:cxn ang="0">
                  <a:pos x="1597" y="692"/>
                </a:cxn>
                <a:cxn ang="0">
                  <a:pos x="957" y="684"/>
                </a:cxn>
                <a:cxn ang="0">
                  <a:pos x="554" y="664"/>
                </a:cxn>
                <a:cxn ang="0">
                  <a:pos x="182" y="584"/>
                </a:cxn>
                <a:cxn ang="0">
                  <a:pos x="58" y="540"/>
                </a:cxn>
                <a:cxn ang="0">
                  <a:pos x="15" y="482"/>
                </a:cxn>
                <a:cxn ang="0">
                  <a:pos x="7" y="394"/>
                </a:cxn>
                <a:cxn ang="0">
                  <a:pos x="15" y="263"/>
                </a:cxn>
                <a:cxn ang="0">
                  <a:pos x="0" y="0"/>
                </a:cxn>
              </a:cxnLst>
              <a:rect l="0" t="0" r="r" b="b"/>
              <a:pathLst>
                <a:path w="2957" h="700">
                  <a:moveTo>
                    <a:pt x="0" y="0"/>
                  </a:moveTo>
                  <a:lnTo>
                    <a:pt x="2946" y="0"/>
                  </a:lnTo>
                  <a:lnTo>
                    <a:pt x="2957" y="692"/>
                  </a:lnTo>
                  <a:lnTo>
                    <a:pt x="2485" y="700"/>
                  </a:lnTo>
                  <a:lnTo>
                    <a:pt x="1869" y="692"/>
                  </a:lnTo>
                  <a:lnTo>
                    <a:pt x="1597" y="692"/>
                  </a:lnTo>
                  <a:lnTo>
                    <a:pt x="957" y="684"/>
                  </a:lnTo>
                  <a:lnTo>
                    <a:pt x="554" y="664"/>
                  </a:lnTo>
                  <a:lnTo>
                    <a:pt x="182" y="584"/>
                  </a:lnTo>
                  <a:lnTo>
                    <a:pt x="58" y="540"/>
                  </a:lnTo>
                  <a:lnTo>
                    <a:pt x="15" y="482"/>
                  </a:lnTo>
                  <a:lnTo>
                    <a:pt x="7" y="394"/>
                  </a:lnTo>
                  <a:lnTo>
                    <a:pt x="15" y="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99FF">
                <a:alpha val="50000"/>
              </a:srgbClr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9579" name="Rectangle 11"/>
            <p:cNvSpPr>
              <a:spLocks noChangeAspect="1" noChangeArrowheads="1"/>
            </p:cNvSpPr>
            <p:nvPr/>
          </p:nvSpPr>
          <p:spPr bwMode="auto">
            <a:xfrm>
              <a:off x="1608" y="1427"/>
              <a:ext cx="487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FFFF00"/>
                  </a:solidFill>
                </a:rPr>
                <a:t>BaSO</a:t>
              </a:r>
              <a:r>
                <a:rPr lang="en-US" sz="2000" baseline="-25000">
                  <a:solidFill>
                    <a:srgbClr val="FFFF00"/>
                  </a:solidFill>
                </a:rPr>
                <a:t>4</a:t>
              </a:r>
              <a:endParaRPr lang="ru-RU" sz="2000" baseline="-25000">
                <a:solidFill>
                  <a:srgbClr val="FFFF00"/>
                </a:solidFill>
              </a:endParaRPr>
            </a:p>
          </p:txBody>
        </p:sp>
      </p:grpSp>
      <p:grpSp>
        <p:nvGrpSpPr>
          <p:cNvPr id="109580" name="Group 12"/>
          <p:cNvGrpSpPr>
            <a:grpSpLocks noChangeAspect="1"/>
          </p:cNvGrpSpPr>
          <p:nvPr/>
        </p:nvGrpSpPr>
        <p:grpSpPr bwMode="auto">
          <a:xfrm>
            <a:off x="2236788" y="2166938"/>
            <a:ext cx="3806825" cy="3006725"/>
            <a:chOff x="2110" y="1352"/>
            <a:chExt cx="2406" cy="1901"/>
          </a:xfrm>
        </p:grpSpPr>
        <p:sp>
          <p:nvSpPr>
            <p:cNvPr id="109581" name="Freeform 13"/>
            <p:cNvSpPr>
              <a:spLocks noChangeAspect="1"/>
            </p:cNvSpPr>
            <p:nvPr/>
          </p:nvSpPr>
          <p:spPr bwMode="auto">
            <a:xfrm>
              <a:off x="2110" y="1352"/>
              <a:ext cx="2406" cy="190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" y="430"/>
                </a:cxn>
                <a:cxn ang="0">
                  <a:pos x="65" y="788"/>
                </a:cxn>
                <a:cxn ang="0">
                  <a:pos x="182" y="933"/>
                </a:cxn>
                <a:cxn ang="0">
                  <a:pos x="386" y="1079"/>
                </a:cxn>
                <a:cxn ang="0">
                  <a:pos x="816" y="1291"/>
                </a:cxn>
                <a:cxn ang="0">
                  <a:pos x="1560" y="1597"/>
                </a:cxn>
                <a:cxn ang="0">
                  <a:pos x="2406" y="1925"/>
                </a:cxn>
                <a:cxn ang="0">
                  <a:pos x="2406" y="7"/>
                </a:cxn>
                <a:cxn ang="0">
                  <a:pos x="0" y="0"/>
                </a:cxn>
              </a:cxnLst>
              <a:rect l="0" t="0" r="r" b="b"/>
              <a:pathLst>
                <a:path w="2406" h="1925">
                  <a:moveTo>
                    <a:pt x="0" y="0"/>
                  </a:moveTo>
                  <a:lnTo>
                    <a:pt x="14" y="430"/>
                  </a:lnTo>
                  <a:lnTo>
                    <a:pt x="65" y="788"/>
                  </a:lnTo>
                  <a:lnTo>
                    <a:pt x="182" y="933"/>
                  </a:lnTo>
                  <a:lnTo>
                    <a:pt x="386" y="1079"/>
                  </a:lnTo>
                  <a:lnTo>
                    <a:pt x="816" y="1291"/>
                  </a:lnTo>
                  <a:lnTo>
                    <a:pt x="1560" y="1597"/>
                  </a:lnTo>
                  <a:lnTo>
                    <a:pt x="2406" y="1925"/>
                  </a:lnTo>
                  <a:lnTo>
                    <a:pt x="2406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hlink">
                <a:alpha val="50000"/>
              </a:schemeClr>
            </a:solidFill>
            <a:ln w="9525" cap="flat">
              <a:solidFill>
                <a:schemeClr val="hlink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9582" name="Rectangle 14"/>
            <p:cNvSpPr>
              <a:spLocks noChangeAspect="1" noChangeArrowheads="1"/>
            </p:cNvSpPr>
            <p:nvPr/>
          </p:nvSpPr>
          <p:spPr bwMode="auto">
            <a:xfrm>
              <a:off x="2710" y="1485"/>
              <a:ext cx="505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FFFF00"/>
                  </a:solidFill>
                </a:rPr>
                <a:t>CaCO</a:t>
              </a:r>
              <a:r>
                <a:rPr lang="en-US" sz="2000" baseline="-25000">
                  <a:solidFill>
                    <a:srgbClr val="FFFF00"/>
                  </a:solidFill>
                </a:rPr>
                <a:t>3</a:t>
              </a:r>
              <a:endParaRPr lang="ru-RU" sz="2000" baseline="-25000">
                <a:solidFill>
                  <a:srgbClr val="FFFF00"/>
                </a:solidFill>
              </a:endParaRPr>
            </a:p>
          </p:txBody>
        </p:sp>
      </p:grpSp>
      <p:grpSp>
        <p:nvGrpSpPr>
          <p:cNvPr id="109583" name="Group 15"/>
          <p:cNvGrpSpPr>
            <a:grpSpLocks noChangeAspect="1"/>
          </p:cNvGrpSpPr>
          <p:nvPr/>
        </p:nvGrpSpPr>
        <p:grpSpPr bwMode="auto">
          <a:xfrm>
            <a:off x="1725613" y="5397500"/>
            <a:ext cx="3403600" cy="76200"/>
            <a:chOff x="1868" y="3421"/>
            <a:chExt cx="2152" cy="48"/>
          </a:xfrm>
        </p:grpSpPr>
        <p:sp>
          <p:nvSpPr>
            <p:cNvPr id="109584" name="Rectangle 16"/>
            <p:cNvSpPr>
              <a:spLocks noChangeAspect="1" noChangeArrowheads="1"/>
            </p:cNvSpPr>
            <p:nvPr/>
          </p:nvSpPr>
          <p:spPr bwMode="auto">
            <a:xfrm>
              <a:off x="1868" y="3421"/>
              <a:ext cx="23" cy="48"/>
            </a:xfrm>
            <a:prstGeom prst="rect">
              <a:avLst/>
            </a:prstGeom>
            <a:noFill/>
            <a:ln w="9525">
              <a:solidFill>
                <a:srgbClr val="FFFF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9585" name="Rectangle 17"/>
            <p:cNvSpPr>
              <a:spLocks noChangeAspect="1" noChangeArrowheads="1"/>
            </p:cNvSpPr>
            <p:nvPr/>
          </p:nvSpPr>
          <p:spPr bwMode="auto">
            <a:xfrm>
              <a:off x="3997" y="3421"/>
              <a:ext cx="23" cy="48"/>
            </a:xfrm>
            <a:prstGeom prst="rect">
              <a:avLst/>
            </a:prstGeom>
            <a:noFill/>
            <a:ln w="9525">
              <a:solidFill>
                <a:srgbClr val="FFFF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9586" name="Rectangle 18"/>
            <p:cNvSpPr>
              <a:spLocks noChangeAspect="1" noChangeArrowheads="1"/>
            </p:cNvSpPr>
            <p:nvPr/>
          </p:nvSpPr>
          <p:spPr bwMode="auto">
            <a:xfrm>
              <a:off x="3454" y="3421"/>
              <a:ext cx="23" cy="48"/>
            </a:xfrm>
            <a:prstGeom prst="rect">
              <a:avLst/>
            </a:prstGeom>
            <a:noFill/>
            <a:ln w="9525">
              <a:solidFill>
                <a:srgbClr val="FFFF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9587" name="Rectangle 19"/>
            <p:cNvSpPr>
              <a:spLocks noChangeAspect="1" noChangeArrowheads="1"/>
            </p:cNvSpPr>
            <p:nvPr/>
          </p:nvSpPr>
          <p:spPr bwMode="auto">
            <a:xfrm>
              <a:off x="2926" y="3421"/>
              <a:ext cx="23" cy="48"/>
            </a:xfrm>
            <a:prstGeom prst="rect">
              <a:avLst/>
            </a:prstGeom>
            <a:noFill/>
            <a:ln w="9525">
              <a:solidFill>
                <a:srgbClr val="FFFF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9588" name="Rectangle 20"/>
            <p:cNvSpPr>
              <a:spLocks noChangeAspect="1" noChangeArrowheads="1"/>
            </p:cNvSpPr>
            <p:nvPr/>
          </p:nvSpPr>
          <p:spPr bwMode="auto">
            <a:xfrm>
              <a:off x="2408" y="3421"/>
              <a:ext cx="21" cy="48"/>
            </a:xfrm>
            <a:prstGeom prst="rect">
              <a:avLst/>
            </a:prstGeom>
            <a:noFill/>
            <a:ln w="9525">
              <a:solidFill>
                <a:srgbClr val="FFFF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9589" name="Rectangle 21"/>
          <p:cNvSpPr>
            <a:spLocks noChangeAspect="1" noChangeArrowheads="1"/>
          </p:cNvSpPr>
          <p:nvPr/>
        </p:nvSpPr>
        <p:spPr bwMode="auto">
          <a:xfrm>
            <a:off x="323850" y="1989138"/>
            <a:ext cx="509588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2800">
                <a:solidFill>
                  <a:srgbClr val="FFFF00"/>
                </a:solidFill>
              </a:rPr>
              <a:t>f</a:t>
            </a:r>
            <a:r>
              <a:rPr lang="en-US" sz="2800">
                <a:solidFill>
                  <a:srgbClr val="FFFF00"/>
                </a:solidFill>
              </a:rPr>
              <a:t>O</a:t>
            </a:r>
            <a:r>
              <a:rPr lang="en-US" sz="2800" baseline="-25000">
                <a:solidFill>
                  <a:srgbClr val="FFFF00"/>
                </a:solidFill>
              </a:rPr>
              <a:t>2</a:t>
            </a:r>
            <a:endParaRPr lang="ru-RU" sz="2800" baseline="-25000">
              <a:solidFill>
                <a:srgbClr val="FFFF00"/>
              </a:solidFill>
            </a:endParaRPr>
          </a:p>
        </p:txBody>
      </p:sp>
      <p:grpSp>
        <p:nvGrpSpPr>
          <p:cNvPr id="109590" name="Group 22"/>
          <p:cNvGrpSpPr>
            <a:grpSpLocks noChangeAspect="1"/>
          </p:cNvGrpSpPr>
          <p:nvPr/>
        </p:nvGrpSpPr>
        <p:grpSpPr bwMode="auto">
          <a:xfrm>
            <a:off x="468313" y="1989138"/>
            <a:ext cx="366712" cy="3619500"/>
            <a:chOff x="978" y="1262"/>
            <a:chExt cx="233" cy="2293"/>
          </a:xfrm>
        </p:grpSpPr>
        <p:sp>
          <p:nvSpPr>
            <p:cNvPr id="109591" name="Rectangle 23"/>
            <p:cNvSpPr>
              <a:spLocks noChangeAspect="1" noChangeArrowheads="1"/>
            </p:cNvSpPr>
            <p:nvPr/>
          </p:nvSpPr>
          <p:spPr bwMode="auto">
            <a:xfrm>
              <a:off x="978" y="1262"/>
              <a:ext cx="1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09592" name="Rectangle 24"/>
            <p:cNvSpPr>
              <a:spLocks noChangeAspect="1" noChangeArrowheads="1"/>
            </p:cNvSpPr>
            <p:nvPr/>
          </p:nvSpPr>
          <p:spPr bwMode="auto">
            <a:xfrm>
              <a:off x="978" y="2860"/>
              <a:ext cx="233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>
                  <a:solidFill>
                    <a:srgbClr val="FFFF00"/>
                  </a:solidFill>
                </a:rPr>
                <a:t>-50</a:t>
              </a:r>
            </a:p>
          </p:txBody>
        </p:sp>
        <p:sp>
          <p:nvSpPr>
            <p:cNvPr id="109593" name="Rectangle 25"/>
            <p:cNvSpPr>
              <a:spLocks noChangeAspect="1" noChangeArrowheads="1"/>
            </p:cNvSpPr>
            <p:nvPr/>
          </p:nvSpPr>
          <p:spPr bwMode="auto">
            <a:xfrm>
              <a:off x="978" y="2324"/>
              <a:ext cx="233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>
                  <a:solidFill>
                    <a:srgbClr val="FFFF00"/>
                  </a:solidFill>
                </a:rPr>
                <a:t>-40</a:t>
              </a:r>
            </a:p>
          </p:txBody>
        </p:sp>
        <p:sp>
          <p:nvSpPr>
            <p:cNvPr id="109594" name="Rectangle 26"/>
            <p:cNvSpPr>
              <a:spLocks noChangeAspect="1" noChangeArrowheads="1"/>
            </p:cNvSpPr>
            <p:nvPr/>
          </p:nvSpPr>
          <p:spPr bwMode="auto">
            <a:xfrm>
              <a:off x="978" y="1773"/>
              <a:ext cx="233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>
                  <a:solidFill>
                    <a:srgbClr val="FFFF00"/>
                  </a:solidFill>
                </a:rPr>
                <a:t>-30</a:t>
              </a:r>
            </a:p>
          </p:txBody>
        </p:sp>
        <p:sp>
          <p:nvSpPr>
            <p:cNvPr id="109595" name="Rectangle 27"/>
            <p:cNvSpPr>
              <a:spLocks noChangeAspect="1" noChangeArrowheads="1"/>
            </p:cNvSpPr>
            <p:nvPr/>
          </p:nvSpPr>
          <p:spPr bwMode="auto">
            <a:xfrm>
              <a:off x="978" y="3362"/>
              <a:ext cx="233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>
                  <a:solidFill>
                    <a:srgbClr val="FFFF00"/>
                  </a:solidFill>
                </a:rPr>
                <a:t>-60</a:t>
              </a:r>
            </a:p>
          </p:txBody>
        </p:sp>
      </p:grpSp>
      <p:grpSp>
        <p:nvGrpSpPr>
          <p:cNvPr id="109596" name="Group 28"/>
          <p:cNvGrpSpPr>
            <a:grpSpLocks noChangeAspect="1"/>
          </p:cNvGrpSpPr>
          <p:nvPr/>
        </p:nvGrpSpPr>
        <p:grpSpPr bwMode="auto">
          <a:xfrm>
            <a:off x="974725" y="5495925"/>
            <a:ext cx="5146675" cy="304800"/>
            <a:chOff x="1319" y="3523"/>
            <a:chExt cx="3254" cy="193"/>
          </a:xfrm>
        </p:grpSpPr>
        <p:sp>
          <p:nvSpPr>
            <p:cNvPr id="109597" name="Rectangle 29"/>
            <p:cNvSpPr>
              <a:spLocks noChangeAspect="1" noChangeArrowheads="1"/>
            </p:cNvSpPr>
            <p:nvPr/>
          </p:nvSpPr>
          <p:spPr bwMode="auto">
            <a:xfrm>
              <a:off x="1319" y="3523"/>
              <a:ext cx="89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>
                  <a:solidFill>
                    <a:srgbClr val="FFFF00"/>
                  </a:solidFill>
                </a:rPr>
                <a:t>2</a:t>
              </a:r>
              <a:endParaRPr lang="ru-RU" sz="3600">
                <a:solidFill>
                  <a:srgbClr val="FFFF00"/>
                </a:solidFill>
              </a:endParaRPr>
            </a:p>
          </p:txBody>
        </p:sp>
        <p:sp>
          <p:nvSpPr>
            <p:cNvPr id="109598" name="Rectangle 30"/>
            <p:cNvSpPr>
              <a:spLocks noChangeAspect="1" noChangeArrowheads="1"/>
            </p:cNvSpPr>
            <p:nvPr/>
          </p:nvSpPr>
          <p:spPr bwMode="auto">
            <a:xfrm>
              <a:off x="4394" y="3523"/>
              <a:ext cx="179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>
                  <a:solidFill>
                    <a:srgbClr val="FFFF00"/>
                  </a:solidFill>
                </a:rPr>
                <a:t>14</a:t>
              </a:r>
              <a:endParaRPr lang="ru-RU" sz="3600">
                <a:solidFill>
                  <a:srgbClr val="FFFF00"/>
                </a:solidFill>
              </a:endParaRPr>
            </a:p>
          </p:txBody>
        </p:sp>
        <p:sp>
          <p:nvSpPr>
            <p:cNvPr id="109599" name="Rectangle 31"/>
            <p:cNvSpPr>
              <a:spLocks noChangeAspect="1" noChangeArrowheads="1"/>
            </p:cNvSpPr>
            <p:nvPr/>
          </p:nvSpPr>
          <p:spPr bwMode="auto">
            <a:xfrm>
              <a:off x="2894" y="3523"/>
              <a:ext cx="89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>
                  <a:solidFill>
                    <a:srgbClr val="FFFF00"/>
                  </a:solidFill>
                </a:rPr>
                <a:t>8</a:t>
              </a:r>
              <a:endParaRPr lang="ru-RU" sz="3600">
                <a:solidFill>
                  <a:srgbClr val="FFFF00"/>
                </a:solidFill>
              </a:endParaRPr>
            </a:p>
          </p:txBody>
        </p:sp>
        <p:sp>
          <p:nvSpPr>
            <p:cNvPr id="109600" name="Rectangle 32"/>
            <p:cNvSpPr>
              <a:spLocks noChangeAspect="1" noChangeArrowheads="1"/>
            </p:cNvSpPr>
            <p:nvPr/>
          </p:nvSpPr>
          <p:spPr bwMode="auto">
            <a:xfrm>
              <a:off x="2383" y="3523"/>
              <a:ext cx="89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>
                  <a:solidFill>
                    <a:srgbClr val="FFFF00"/>
                  </a:solidFill>
                </a:rPr>
                <a:t>6</a:t>
              </a:r>
              <a:endParaRPr lang="ru-RU" sz="3600">
                <a:solidFill>
                  <a:srgbClr val="FFFF00"/>
                </a:solidFill>
              </a:endParaRPr>
            </a:p>
          </p:txBody>
        </p:sp>
        <p:sp>
          <p:nvSpPr>
            <p:cNvPr id="109601" name="Rectangle 33"/>
            <p:cNvSpPr>
              <a:spLocks noChangeAspect="1" noChangeArrowheads="1"/>
            </p:cNvSpPr>
            <p:nvPr/>
          </p:nvSpPr>
          <p:spPr bwMode="auto">
            <a:xfrm>
              <a:off x="1855" y="3523"/>
              <a:ext cx="89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>
                  <a:solidFill>
                    <a:srgbClr val="FFFF00"/>
                  </a:solidFill>
                </a:rPr>
                <a:t>4</a:t>
              </a:r>
              <a:endParaRPr lang="ru-RU" sz="3600">
                <a:solidFill>
                  <a:srgbClr val="FFFF00"/>
                </a:solidFill>
              </a:endParaRPr>
            </a:p>
          </p:txBody>
        </p:sp>
        <p:sp>
          <p:nvSpPr>
            <p:cNvPr id="109602" name="Rectangle 34"/>
            <p:cNvSpPr>
              <a:spLocks noChangeAspect="1" noChangeArrowheads="1"/>
            </p:cNvSpPr>
            <p:nvPr/>
          </p:nvSpPr>
          <p:spPr bwMode="auto">
            <a:xfrm>
              <a:off x="3393" y="3523"/>
              <a:ext cx="178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>
                  <a:solidFill>
                    <a:srgbClr val="FFFF00"/>
                  </a:solidFill>
                </a:rPr>
                <a:t>10</a:t>
              </a:r>
              <a:endParaRPr lang="ru-RU" sz="3600">
                <a:solidFill>
                  <a:srgbClr val="FFFF00"/>
                </a:solidFill>
              </a:endParaRPr>
            </a:p>
          </p:txBody>
        </p:sp>
        <p:sp>
          <p:nvSpPr>
            <p:cNvPr id="109603" name="Rectangle 35"/>
            <p:cNvSpPr>
              <a:spLocks noChangeAspect="1" noChangeArrowheads="1"/>
            </p:cNvSpPr>
            <p:nvPr/>
          </p:nvSpPr>
          <p:spPr bwMode="auto">
            <a:xfrm>
              <a:off x="3931" y="3523"/>
              <a:ext cx="178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>
                  <a:solidFill>
                    <a:srgbClr val="FFFF00"/>
                  </a:solidFill>
                </a:rPr>
                <a:t>12</a:t>
              </a:r>
              <a:endParaRPr lang="ru-RU" sz="3600">
                <a:solidFill>
                  <a:srgbClr val="FFFF00"/>
                </a:solidFill>
              </a:endParaRPr>
            </a:p>
          </p:txBody>
        </p:sp>
      </p:grpSp>
      <p:grpSp>
        <p:nvGrpSpPr>
          <p:cNvPr id="109604" name="Group 36"/>
          <p:cNvGrpSpPr>
            <a:grpSpLocks noChangeAspect="1"/>
          </p:cNvGrpSpPr>
          <p:nvPr/>
        </p:nvGrpSpPr>
        <p:grpSpPr bwMode="auto">
          <a:xfrm>
            <a:off x="1042988" y="2565400"/>
            <a:ext cx="5029200" cy="2825750"/>
            <a:chOff x="1465" y="1364"/>
            <a:chExt cx="3179" cy="1786"/>
          </a:xfrm>
        </p:grpSpPr>
        <p:sp>
          <p:nvSpPr>
            <p:cNvPr id="109605" name="Rectangle 37"/>
            <p:cNvSpPr>
              <a:spLocks noChangeAspect="1" noChangeArrowheads="1"/>
            </p:cNvSpPr>
            <p:nvPr/>
          </p:nvSpPr>
          <p:spPr bwMode="auto">
            <a:xfrm>
              <a:off x="1517" y="1364"/>
              <a:ext cx="339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>
                  <a:solidFill>
                    <a:srgbClr val="FFFF00"/>
                  </a:solidFill>
                </a:rPr>
                <a:t>Hem</a:t>
              </a:r>
              <a:endParaRPr lang="ru-RU" sz="3600">
                <a:solidFill>
                  <a:srgbClr val="FFFF00"/>
                </a:solidFill>
              </a:endParaRPr>
            </a:p>
          </p:txBody>
        </p:sp>
        <p:grpSp>
          <p:nvGrpSpPr>
            <p:cNvPr id="109606" name="Group 38"/>
            <p:cNvGrpSpPr>
              <a:grpSpLocks noChangeAspect="1"/>
            </p:cNvGrpSpPr>
            <p:nvPr/>
          </p:nvGrpSpPr>
          <p:grpSpPr bwMode="auto">
            <a:xfrm>
              <a:off x="1465" y="1532"/>
              <a:ext cx="3179" cy="1618"/>
              <a:chOff x="1465" y="1532"/>
              <a:chExt cx="3179" cy="1618"/>
            </a:xfrm>
          </p:grpSpPr>
          <p:sp>
            <p:nvSpPr>
              <p:cNvPr id="109607" name="Freeform 39"/>
              <p:cNvSpPr>
                <a:spLocks noChangeAspect="1"/>
              </p:cNvSpPr>
              <p:nvPr/>
            </p:nvSpPr>
            <p:spPr bwMode="auto">
              <a:xfrm>
                <a:off x="1465" y="1590"/>
                <a:ext cx="1772" cy="605"/>
              </a:xfrm>
              <a:custGeom>
                <a:avLst/>
                <a:gdLst/>
                <a:ahLst/>
                <a:cxnLst>
                  <a:cxn ang="0">
                    <a:pos x="0" y="584"/>
                  </a:cxn>
                  <a:cxn ang="0">
                    <a:pos x="445" y="605"/>
                  </a:cxn>
                  <a:cxn ang="0">
                    <a:pos x="904" y="605"/>
                  </a:cxn>
                  <a:cxn ang="0">
                    <a:pos x="1290" y="598"/>
                  </a:cxn>
                  <a:cxn ang="0">
                    <a:pos x="1604" y="525"/>
                  </a:cxn>
                  <a:cxn ang="0">
                    <a:pos x="1706" y="460"/>
                  </a:cxn>
                  <a:cxn ang="0">
                    <a:pos x="1772" y="379"/>
                  </a:cxn>
                  <a:cxn ang="0">
                    <a:pos x="1728" y="350"/>
                  </a:cxn>
                  <a:cxn ang="0">
                    <a:pos x="955" y="168"/>
                  </a:cxn>
                  <a:cxn ang="0">
                    <a:pos x="700" y="95"/>
                  </a:cxn>
                  <a:cxn ang="0">
                    <a:pos x="0" y="0"/>
                  </a:cxn>
                  <a:cxn ang="0">
                    <a:pos x="0" y="584"/>
                  </a:cxn>
                </a:cxnLst>
                <a:rect l="0" t="0" r="r" b="b"/>
                <a:pathLst>
                  <a:path w="1772" h="605">
                    <a:moveTo>
                      <a:pt x="0" y="584"/>
                    </a:moveTo>
                    <a:lnTo>
                      <a:pt x="445" y="605"/>
                    </a:lnTo>
                    <a:lnTo>
                      <a:pt x="904" y="605"/>
                    </a:lnTo>
                    <a:lnTo>
                      <a:pt x="1290" y="598"/>
                    </a:lnTo>
                    <a:lnTo>
                      <a:pt x="1604" y="525"/>
                    </a:lnTo>
                    <a:lnTo>
                      <a:pt x="1706" y="460"/>
                    </a:lnTo>
                    <a:lnTo>
                      <a:pt x="1772" y="379"/>
                    </a:lnTo>
                    <a:lnTo>
                      <a:pt x="1728" y="350"/>
                    </a:lnTo>
                    <a:lnTo>
                      <a:pt x="955" y="168"/>
                    </a:lnTo>
                    <a:lnTo>
                      <a:pt x="700" y="95"/>
                    </a:lnTo>
                    <a:lnTo>
                      <a:pt x="0" y="0"/>
                    </a:lnTo>
                    <a:lnTo>
                      <a:pt x="0" y="584"/>
                    </a:ln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 w="19050" cap="flat" cmpd="sng">
                <a:solidFill>
                  <a:srgbClr val="FFFF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9608" name="Rectangle 40"/>
              <p:cNvSpPr>
                <a:spLocks noChangeAspect="1" noChangeArrowheads="1"/>
              </p:cNvSpPr>
              <p:nvPr/>
            </p:nvSpPr>
            <p:spPr bwMode="auto">
              <a:xfrm>
                <a:off x="1668" y="1767"/>
                <a:ext cx="28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2000">
                    <a:solidFill>
                      <a:srgbClr val="FFFF00"/>
                    </a:solidFill>
                  </a:rPr>
                  <a:t>Cpy</a:t>
                </a:r>
                <a:endParaRPr lang="ru-RU" sz="3600">
                  <a:solidFill>
                    <a:srgbClr val="FFFF00"/>
                  </a:solidFill>
                </a:endParaRPr>
              </a:p>
            </p:txBody>
          </p:sp>
          <p:sp>
            <p:nvSpPr>
              <p:cNvPr id="109609" name="Rectangle 41"/>
              <p:cNvSpPr>
                <a:spLocks noChangeAspect="1" noChangeArrowheads="1"/>
              </p:cNvSpPr>
              <p:nvPr/>
            </p:nvSpPr>
            <p:spPr bwMode="auto">
              <a:xfrm>
                <a:off x="1738" y="1976"/>
                <a:ext cx="188" cy="1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2000">
                    <a:solidFill>
                      <a:srgbClr val="FFFF00"/>
                    </a:solidFill>
                  </a:rPr>
                  <a:t>Py</a:t>
                </a:r>
                <a:endParaRPr lang="ru-RU" sz="3600">
                  <a:solidFill>
                    <a:srgbClr val="FFFF00"/>
                  </a:solidFill>
                </a:endParaRPr>
              </a:p>
            </p:txBody>
          </p:sp>
          <p:sp>
            <p:nvSpPr>
              <p:cNvPr id="109610" name="Rectangle 42"/>
              <p:cNvSpPr>
                <a:spLocks noChangeAspect="1" noChangeArrowheads="1"/>
              </p:cNvSpPr>
              <p:nvPr/>
            </p:nvSpPr>
            <p:spPr bwMode="auto">
              <a:xfrm>
                <a:off x="1739" y="2407"/>
                <a:ext cx="19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2000">
                    <a:solidFill>
                      <a:srgbClr val="FFFF00"/>
                    </a:solidFill>
                  </a:rPr>
                  <a:t>Po</a:t>
                </a:r>
                <a:endParaRPr lang="ru-RU" sz="3600">
                  <a:solidFill>
                    <a:srgbClr val="FFFF00"/>
                  </a:solidFill>
                </a:endParaRPr>
              </a:p>
            </p:txBody>
          </p:sp>
          <p:sp>
            <p:nvSpPr>
              <p:cNvPr id="109611" name="Rectangle 43"/>
              <p:cNvSpPr>
                <a:spLocks noChangeAspect="1" noChangeArrowheads="1"/>
              </p:cNvSpPr>
              <p:nvPr/>
            </p:nvSpPr>
            <p:spPr bwMode="auto">
              <a:xfrm>
                <a:off x="3166" y="2225"/>
                <a:ext cx="197" cy="1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2000">
                    <a:solidFill>
                      <a:srgbClr val="FFFF00"/>
                    </a:solidFill>
                  </a:rPr>
                  <a:t>Po</a:t>
                </a:r>
                <a:endParaRPr lang="ru-RU" sz="3600">
                  <a:solidFill>
                    <a:srgbClr val="FFFF00"/>
                  </a:solidFill>
                </a:endParaRPr>
              </a:p>
            </p:txBody>
          </p:sp>
          <p:sp>
            <p:nvSpPr>
              <p:cNvPr id="109612" name="Rectangle 44"/>
              <p:cNvSpPr>
                <a:spLocks noChangeAspect="1" noChangeArrowheads="1"/>
              </p:cNvSpPr>
              <p:nvPr/>
            </p:nvSpPr>
            <p:spPr bwMode="auto">
              <a:xfrm>
                <a:off x="3363" y="2095"/>
                <a:ext cx="31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2000">
                    <a:solidFill>
                      <a:srgbClr val="FFFF00"/>
                    </a:solidFill>
                  </a:rPr>
                  <a:t>Mag</a:t>
                </a:r>
                <a:endParaRPr lang="ru-RU" sz="3600">
                  <a:solidFill>
                    <a:srgbClr val="FFFF00"/>
                  </a:solidFill>
                </a:endParaRPr>
              </a:p>
            </p:txBody>
          </p:sp>
          <p:sp>
            <p:nvSpPr>
              <p:cNvPr id="109613" name="Rectangle 45"/>
              <p:cNvSpPr>
                <a:spLocks noChangeAspect="1" noChangeArrowheads="1"/>
              </p:cNvSpPr>
              <p:nvPr/>
            </p:nvSpPr>
            <p:spPr bwMode="auto">
              <a:xfrm>
                <a:off x="4278" y="1797"/>
                <a:ext cx="31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2000">
                    <a:solidFill>
                      <a:srgbClr val="FFFF00"/>
                    </a:solidFill>
                  </a:rPr>
                  <a:t>Mag</a:t>
                </a:r>
                <a:endParaRPr lang="ru-RU" sz="3600">
                  <a:solidFill>
                    <a:srgbClr val="FFFF00"/>
                  </a:solidFill>
                </a:endParaRPr>
              </a:p>
            </p:txBody>
          </p:sp>
          <p:sp>
            <p:nvSpPr>
              <p:cNvPr id="109614" name="Rectangle 46"/>
              <p:cNvSpPr>
                <a:spLocks noChangeAspect="1" noChangeArrowheads="1"/>
              </p:cNvSpPr>
              <p:nvPr/>
            </p:nvSpPr>
            <p:spPr bwMode="auto">
              <a:xfrm>
                <a:off x="4252" y="1532"/>
                <a:ext cx="339" cy="1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2000">
                    <a:solidFill>
                      <a:srgbClr val="FFFF00"/>
                    </a:solidFill>
                  </a:rPr>
                  <a:t>Hem</a:t>
                </a:r>
                <a:endParaRPr lang="ru-RU" sz="3600">
                  <a:solidFill>
                    <a:srgbClr val="FFFF00"/>
                  </a:solidFill>
                </a:endParaRPr>
              </a:p>
            </p:txBody>
          </p:sp>
          <p:sp>
            <p:nvSpPr>
              <p:cNvPr id="109615" name="Line 47"/>
              <p:cNvSpPr>
                <a:spLocks noChangeAspect="1" noChangeShapeType="1"/>
              </p:cNvSpPr>
              <p:nvPr/>
            </p:nvSpPr>
            <p:spPr bwMode="auto">
              <a:xfrm>
                <a:off x="2406" y="1728"/>
                <a:ext cx="223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9616" name="Line 48"/>
              <p:cNvSpPr>
                <a:spLocks noChangeAspect="1" noChangeShapeType="1"/>
              </p:cNvSpPr>
              <p:nvPr/>
            </p:nvSpPr>
            <p:spPr bwMode="auto">
              <a:xfrm>
                <a:off x="3157" y="2027"/>
                <a:ext cx="926" cy="1123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109630" name="Group 62"/>
          <p:cNvGrpSpPr>
            <a:grpSpLocks/>
          </p:cNvGrpSpPr>
          <p:nvPr/>
        </p:nvGrpSpPr>
        <p:grpSpPr bwMode="auto">
          <a:xfrm>
            <a:off x="1042988" y="2781300"/>
            <a:ext cx="3136900" cy="620713"/>
            <a:chOff x="706" y="1777"/>
            <a:chExt cx="1976" cy="391"/>
          </a:xfrm>
        </p:grpSpPr>
        <p:sp>
          <p:nvSpPr>
            <p:cNvPr id="109619" name="Freeform 51"/>
            <p:cNvSpPr>
              <a:spLocks noChangeAspect="1"/>
            </p:cNvSpPr>
            <p:nvPr/>
          </p:nvSpPr>
          <p:spPr bwMode="auto">
            <a:xfrm>
              <a:off x="706" y="1790"/>
              <a:ext cx="1976" cy="378"/>
            </a:xfrm>
            <a:custGeom>
              <a:avLst/>
              <a:gdLst/>
              <a:ahLst/>
              <a:cxnLst>
                <a:cxn ang="0">
                  <a:pos x="0" y="51"/>
                </a:cxn>
                <a:cxn ang="0">
                  <a:pos x="0" y="219"/>
                </a:cxn>
                <a:cxn ang="0">
                  <a:pos x="386" y="299"/>
                </a:cxn>
                <a:cxn ang="0">
                  <a:pos x="1837" y="379"/>
                </a:cxn>
                <a:cxn ang="0">
                  <a:pos x="1983" y="255"/>
                </a:cxn>
                <a:cxn ang="0">
                  <a:pos x="794" y="0"/>
                </a:cxn>
                <a:cxn ang="0">
                  <a:pos x="0" y="51"/>
                </a:cxn>
              </a:cxnLst>
              <a:rect l="0" t="0" r="r" b="b"/>
              <a:pathLst>
                <a:path w="1983" h="379">
                  <a:moveTo>
                    <a:pt x="0" y="51"/>
                  </a:moveTo>
                  <a:lnTo>
                    <a:pt x="0" y="219"/>
                  </a:lnTo>
                  <a:lnTo>
                    <a:pt x="386" y="299"/>
                  </a:lnTo>
                  <a:lnTo>
                    <a:pt x="1837" y="379"/>
                  </a:lnTo>
                  <a:lnTo>
                    <a:pt x="1983" y="255"/>
                  </a:lnTo>
                  <a:lnTo>
                    <a:pt x="794" y="0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FF9900">
                <a:alpha val="50000"/>
              </a:srgbClr>
            </a:solidFill>
            <a:ln w="9525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9620" name="Rectangle 52"/>
            <p:cNvSpPr>
              <a:spLocks noChangeAspect="1" noChangeArrowheads="1"/>
            </p:cNvSpPr>
            <p:nvPr/>
          </p:nvSpPr>
          <p:spPr bwMode="auto">
            <a:xfrm>
              <a:off x="1081" y="1777"/>
              <a:ext cx="44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>
                  <a:solidFill>
                    <a:srgbClr val="FFFF00"/>
                  </a:solidFill>
                </a:rPr>
                <a:t>AuTe</a:t>
              </a:r>
              <a:r>
                <a:rPr lang="en-US" sz="2000" baseline="-25000">
                  <a:solidFill>
                    <a:srgbClr val="FFFF00"/>
                  </a:solidFill>
                </a:rPr>
                <a:t>2</a:t>
              </a:r>
              <a:endParaRPr lang="ru-RU" sz="2000" baseline="-25000">
                <a:solidFill>
                  <a:srgbClr val="FFFF00"/>
                </a:solidFill>
              </a:endParaRPr>
            </a:p>
          </p:txBody>
        </p:sp>
      </p:grpSp>
      <p:grpSp>
        <p:nvGrpSpPr>
          <p:cNvPr id="109631" name="Group 63"/>
          <p:cNvGrpSpPr>
            <a:grpSpLocks/>
          </p:cNvGrpSpPr>
          <p:nvPr/>
        </p:nvGrpSpPr>
        <p:grpSpPr bwMode="auto">
          <a:xfrm>
            <a:off x="2516188" y="2968625"/>
            <a:ext cx="2976562" cy="1706563"/>
            <a:chOff x="1585" y="1870"/>
            <a:chExt cx="1875" cy="1075"/>
          </a:xfrm>
        </p:grpSpPr>
        <p:sp>
          <p:nvSpPr>
            <p:cNvPr id="109618" name="Freeform 50"/>
            <p:cNvSpPr>
              <a:spLocks noChangeAspect="1"/>
            </p:cNvSpPr>
            <p:nvPr/>
          </p:nvSpPr>
          <p:spPr bwMode="auto">
            <a:xfrm>
              <a:off x="1622" y="1870"/>
              <a:ext cx="1838" cy="1075"/>
            </a:xfrm>
            <a:custGeom>
              <a:avLst/>
              <a:gdLst/>
              <a:ahLst/>
              <a:cxnLst>
                <a:cxn ang="0">
                  <a:pos x="299" y="955"/>
                </a:cxn>
                <a:cxn ang="0">
                  <a:pos x="0" y="1079"/>
                </a:cxn>
                <a:cxn ang="0">
                  <a:pos x="0" y="269"/>
                </a:cxn>
                <a:cxn ang="0">
                  <a:pos x="131" y="160"/>
                </a:cxn>
                <a:cxn ang="0">
                  <a:pos x="1298" y="0"/>
                </a:cxn>
                <a:cxn ang="0">
                  <a:pos x="1845" y="218"/>
                </a:cxn>
                <a:cxn ang="0">
                  <a:pos x="1538" y="481"/>
                </a:cxn>
                <a:cxn ang="0">
                  <a:pos x="1516" y="401"/>
                </a:cxn>
                <a:cxn ang="0">
                  <a:pos x="270" y="248"/>
                </a:cxn>
                <a:cxn ang="0">
                  <a:pos x="306" y="291"/>
                </a:cxn>
                <a:cxn ang="0">
                  <a:pos x="299" y="955"/>
                </a:cxn>
              </a:cxnLst>
              <a:rect l="0" t="0" r="r" b="b"/>
              <a:pathLst>
                <a:path w="1845" h="1079">
                  <a:moveTo>
                    <a:pt x="299" y="955"/>
                  </a:moveTo>
                  <a:lnTo>
                    <a:pt x="0" y="1079"/>
                  </a:lnTo>
                  <a:lnTo>
                    <a:pt x="0" y="269"/>
                  </a:lnTo>
                  <a:lnTo>
                    <a:pt x="131" y="160"/>
                  </a:lnTo>
                  <a:lnTo>
                    <a:pt x="1298" y="0"/>
                  </a:lnTo>
                  <a:lnTo>
                    <a:pt x="1845" y="218"/>
                  </a:lnTo>
                  <a:lnTo>
                    <a:pt x="1538" y="481"/>
                  </a:lnTo>
                  <a:lnTo>
                    <a:pt x="1516" y="401"/>
                  </a:lnTo>
                  <a:lnTo>
                    <a:pt x="270" y="248"/>
                  </a:lnTo>
                  <a:lnTo>
                    <a:pt x="306" y="291"/>
                  </a:lnTo>
                  <a:lnTo>
                    <a:pt x="299" y="955"/>
                  </a:lnTo>
                  <a:close/>
                </a:path>
              </a:pathLst>
            </a:custGeom>
            <a:solidFill>
              <a:srgbClr val="FFFF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9621" name="Rectangle 53"/>
            <p:cNvSpPr>
              <a:spLocks noChangeAspect="1" noChangeArrowheads="1"/>
            </p:cNvSpPr>
            <p:nvPr/>
          </p:nvSpPr>
          <p:spPr bwMode="auto">
            <a:xfrm>
              <a:off x="1585" y="2613"/>
              <a:ext cx="44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>
                  <a:solidFill>
                    <a:srgbClr val="FFFF00"/>
                  </a:solidFill>
                </a:rPr>
                <a:t>Ag</a:t>
              </a:r>
              <a:r>
                <a:rPr lang="en-US" sz="2000" baseline="-25000">
                  <a:solidFill>
                    <a:srgbClr val="FFFF00"/>
                  </a:solidFill>
                </a:rPr>
                <a:t>2</a:t>
              </a:r>
              <a:r>
                <a:rPr lang="ru-RU" sz="2000">
                  <a:solidFill>
                    <a:srgbClr val="FFFF00"/>
                  </a:solidFill>
                </a:rPr>
                <a:t>Te</a:t>
              </a:r>
              <a:endParaRPr lang="ru-RU" sz="3600">
                <a:solidFill>
                  <a:srgbClr val="FFFF00"/>
                </a:solidFill>
              </a:endParaRPr>
            </a:p>
          </p:txBody>
        </p:sp>
        <p:sp>
          <p:nvSpPr>
            <p:cNvPr id="109622" name="Rectangle 54"/>
            <p:cNvSpPr>
              <a:spLocks noChangeAspect="1" noChangeArrowheads="1"/>
            </p:cNvSpPr>
            <p:nvPr/>
          </p:nvSpPr>
          <p:spPr bwMode="auto">
            <a:xfrm>
              <a:off x="2875" y="2023"/>
              <a:ext cx="44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>
                  <a:solidFill>
                    <a:srgbClr val="FFFF00"/>
                  </a:solidFill>
                </a:rPr>
                <a:t>Ag</a:t>
              </a:r>
              <a:r>
                <a:rPr lang="en-US" sz="2000" baseline="-25000">
                  <a:solidFill>
                    <a:srgbClr val="FFFF00"/>
                  </a:solidFill>
                </a:rPr>
                <a:t>2</a:t>
              </a:r>
              <a:r>
                <a:rPr lang="ru-RU" sz="2000">
                  <a:solidFill>
                    <a:srgbClr val="FFFF00"/>
                  </a:solidFill>
                </a:rPr>
                <a:t>Te</a:t>
              </a:r>
              <a:endParaRPr lang="ru-RU" sz="3600">
                <a:solidFill>
                  <a:srgbClr val="FFFF00"/>
                </a:solidFill>
              </a:endParaRPr>
            </a:p>
          </p:txBody>
        </p:sp>
      </p:grpSp>
      <p:sp>
        <p:nvSpPr>
          <p:cNvPr id="109623" name="Line 55"/>
          <p:cNvSpPr>
            <a:spLocks noChangeAspect="1" noChangeShapeType="1"/>
          </p:cNvSpPr>
          <p:nvPr/>
        </p:nvSpPr>
        <p:spPr bwMode="auto">
          <a:xfrm>
            <a:off x="1989138" y="3241675"/>
            <a:ext cx="1682750" cy="160338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stealth" w="med" len="lg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9624" name="Rectangle 56"/>
          <p:cNvSpPr>
            <a:spLocks noChangeArrowheads="1"/>
          </p:cNvSpPr>
          <p:nvPr/>
        </p:nvSpPr>
        <p:spPr bwMode="auto">
          <a:xfrm>
            <a:off x="971550" y="2133600"/>
            <a:ext cx="5113338" cy="33448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9625" name="Rectangle 57"/>
          <p:cNvSpPr>
            <a:spLocks noChangeAspect="1" noChangeArrowheads="1"/>
          </p:cNvSpPr>
          <p:nvPr/>
        </p:nvSpPr>
        <p:spPr bwMode="auto">
          <a:xfrm>
            <a:off x="6227763" y="5300663"/>
            <a:ext cx="455612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pH</a:t>
            </a:r>
            <a:endParaRPr lang="ru-RU" sz="2800">
              <a:solidFill>
                <a:srgbClr val="FFFF00"/>
              </a:solidFill>
            </a:endParaRPr>
          </a:p>
        </p:txBody>
      </p:sp>
      <p:sp>
        <p:nvSpPr>
          <p:cNvPr id="109626" name="Text Box 58"/>
          <p:cNvSpPr txBox="1">
            <a:spLocks noChangeArrowheads="1"/>
          </p:cNvSpPr>
          <p:nvPr/>
        </p:nvSpPr>
        <p:spPr bwMode="auto">
          <a:xfrm>
            <a:off x="228600" y="381000"/>
            <a:ext cx="89154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600" b="1">
                <a:solidFill>
                  <a:schemeClr val="tx1"/>
                </a:solidFill>
              </a:rPr>
              <a:t>Поля стабильностей </a:t>
            </a:r>
            <a:r>
              <a:rPr lang="en-US" sz="2600" b="1">
                <a:solidFill>
                  <a:schemeClr val="tx1"/>
                </a:solidFill>
              </a:rPr>
              <a:t> </a:t>
            </a:r>
            <a:r>
              <a:rPr lang="ru-RU" sz="2600" b="1">
                <a:solidFill>
                  <a:schemeClr val="tx1"/>
                </a:solidFill>
              </a:rPr>
              <a:t>калаверита (</a:t>
            </a:r>
            <a:r>
              <a:rPr lang="en-US" sz="2600" b="1">
                <a:solidFill>
                  <a:schemeClr val="tx1"/>
                </a:solidFill>
              </a:rPr>
              <a:t>AuTe2)</a:t>
            </a:r>
            <a:r>
              <a:rPr lang="ru-RU" sz="2600" b="1">
                <a:solidFill>
                  <a:schemeClr val="tx1"/>
                </a:solidFill>
              </a:rPr>
              <a:t> и гессита </a:t>
            </a:r>
            <a:r>
              <a:rPr lang="en-US" sz="2600" b="1">
                <a:solidFill>
                  <a:schemeClr val="tx1"/>
                </a:solidFill>
              </a:rPr>
              <a:t>(Ag2Te) </a:t>
            </a:r>
            <a:r>
              <a:rPr lang="ru-RU" sz="2600" b="1">
                <a:solidFill>
                  <a:schemeClr val="tx1"/>
                </a:solidFill>
              </a:rPr>
              <a:t>в пространстве </a:t>
            </a:r>
            <a:r>
              <a:rPr lang="en-US" sz="2600" b="1" i="1">
                <a:solidFill>
                  <a:schemeClr val="tx1"/>
                </a:solidFill>
              </a:rPr>
              <a:t>f</a:t>
            </a:r>
            <a:r>
              <a:rPr lang="en-US" sz="2600" b="1">
                <a:solidFill>
                  <a:schemeClr val="tx1"/>
                </a:solidFill>
              </a:rPr>
              <a:t>O</a:t>
            </a:r>
            <a:r>
              <a:rPr lang="ru-RU" sz="2600" b="1" baseline="-25000">
                <a:solidFill>
                  <a:schemeClr val="tx1"/>
                </a:solidFill>
              </a:rPr>
              <a:t>2</a:t>
            </a:r>
            <a:r>
              <a:rPr lang="ru-RU" sz="2600" b="1">
                <a:solidFill>
                  <a:schemeClr val="tx1"/>
                </a:solidFill>
              </a:rPr>
              <a:t>-</a:t>
            </a:r>
            <a:r>
              <a:rPr lang="en-US" sz="2600" b="1">
                <a:solidFill>
                  <a:schemeClr val="tx1"/>
                </a:solidFill>
              </a:rPr>
              <a:t>pH</a:t>
            </a:r>
            <a:r>
              <a:rPr lang="ru-RU" sz="2600" b="1">
                <a:solidFill>
                  <a:schemeClr val="tx1"/>
                </a:solidFill>
              </a:rPr>
              <a:t> </a:t>
            </a:r>
            <a:r>
              <a:rPr lang="ru-RU" sz="2000" b="1" i="1">
                <a:solidFill>
                  <a:schemeClr val="tx1"/>
                </a:solidFill>
              </a:rPr>
              <a:t>(</a:t>
            </a:r>
            <a:r>
              <a:rPr lang="en-US" sz="2000" b="1" i="1">
                <a:solidFill>
                  <a:schemeClr val="tx1"/>
                </a:solidFill>
              </a:rPr>
              <a:t>Zhang &amp;</a:t>
            </a:r>
            <a:r>
              <a:rPr lang="ru-RU" sz="2000" b="1" i="1">
                <a:solidFill>
                  <a:schemeClr val="tx1"/>
                </a:solidFill>
              </a:rPr>
              <a:t> </a:t>
            </a:r>
            <a:r>
              <a:rPr lang="en-US" sz="2000" b="1" i="1">
                <a:solidFill>
                  <a:schemeClr val="tx1"/>
                </a:solidFill>
              </a:rPr>
              <a:t>Spry</a:t>
            </a:r>
            <a:r>
              <a:rPr lang="ru-RU" sz="2000" b="1" i="1">
                <a:solidFill>
                  <a:schemeClr val="tx1"/>
                </a:solidFill>
              </a:rPr>
              <a:t>, 1994</a:t>
            </a:r>
            <a:r>
              <a:rPr lang="en-GB" sz="2000" b="1" i="1">
                <a:solidFill>
                  <a:schemeClr val="tx1"/>
                </a:solidFill>
              </a:rPr>
              <a:t>)</a:t>
            </a:r>
            <a:endParaRPr lang="ru-RU" sz="2000" b="1" i="1">
              <a:solidFill>
                <a:schemeClr val="tx1"/>
              </a:solidFill>
            </a:endParaRPr>
          </a:p>
        </p:txBody>
      </p:sp>
      <p:sp>
        <p:nvSpPr>
          <p:cNvPr id="109627" name="Text Box 59"/>
          <p:cNvSpPr txBox="1">
            <a:spLocks noChangeArrowheads="1"/>
          </p:cNvSpPr>
          <p:nvPr/>
        </p:nvSpPr>
        <p:spPr bwMode="auto">
          <a:xfrm>
            <a:off x="6540500" y="5842000"/>
            <a:ext cx="2209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2000">
              <a:solidFill>
                <a:srgbClr val="FFFF66"/>
              </a:solidFill>
            </a:endParaRPr>
          </a:p>
        </p:txBody>
      </p:sp>
      <p:sp>
        <p:nvSpPr>
          <p:cNvPr id="109628" name="Text Box 60"/>
          <p:cNvSpPr txBox="1">
            <a:spLocks noChangeAspect="1" noChangeArrowheads="1"/>
          </p:cNvSpPr>
          <p:nvPr/>
        </p:nvSpPr>
        <p:spPr bwMode="auto">
          <a:xfrm>
            <a:off x="395288" y="6165850"/>
            <a:ext cx="80660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>
                <a:solidFill>
                  <a:srgbClr val="FFFF66"/>
                </a:solidFill>
              </a:rPr>
              <a:t>Т=250</a:t>
            </a:r>
            <a:r>
              <a:rPr lang="ru-RU" sz="2000" baseline="30000">
                <a:solidFill>
                  <a:srgbClr val="FFFF66"/>
                </a:solidFill>
              </a:rPr>
              <a:t>о</a:t>
            </a:r>
            <a:r>
              <a:rPr lang="ru-RU" sz="2000">
                <a:solidFill>
                  <a:srgbClr val="FFFF66"/>
                </a:solidFill>
              </a:rPr>
              <a:t>С, </a:t>
            </a:r>
            <a:r>
              <a:rPr lang="ru-RU" sz="2000">
                <a:solidFill>
                  <a:srgbClr val="FFFF66"/>
                </a:solidFill>
                <a:sym typeface="Symbol" pitchFamily="18" charset="2"/>
              </a:rPr>
              <a:t></a:t>
            </a:r>
            <a:r>
              <a:rPr lang="en-US" sz="2000">
                <a:solidFill>
                  <a:srgbClr val="FFFF66"/>
                </a:solidFill>
                <a:sym typeface="Symbol" pitchFamily="18" charset="2"/>
              </a:rPr>
              <a:t>Au=1</a:t>
            </a:r>
            <a:r>
              <a:rPr lang="ru-RU" sz="2000">
                <a:solidFill>
                  <a:srgbClr val="FFFF66"/>
                </a:solidFill>
                <a:sym typeface="Symbol" pitchFamily="18" charset="2"/>
              </a:rPr>
              <a:t> </a:t>
            </a:r>
            <a:r>
              <a:rPr lang="en-US" sz="2000">
                <a:solidFill>
                  <a:srgbClr val="FFFF66"/>
                </a:solidFill>
                <a:sym typeface="Symbol" pitchFamily="18" charset="2"/>
              </a:rPr>
              <a:t>ppb, </a:t>
            </a:r>
            <a:r>
              <a:rPr lang="ru-RU" sz="2000">
                <a:solidFill>
                  <a:srgbClr val="FFFF66"/>
                </a:solidFill>
                <a:sym typeface="Symbol" pitchFamily="18" charset="2"/>
              </a:rPr>
              <a:t></a:t>
            </a:r>
            <a:r>
              <a:rPr lang="en-US" sz="2000">
                <a:solidFill>
                  <a:srgbClr val="FFFF66"/>
                </a:solidFill>
                <a:sym typeface="Symbol" pitchFamily="18" charset="2"/>
              </a:rPr>
              <a:t>Ag=1</a:t>
            </a:r>
            <a:r>
              <a:rPr lang="ru-RU" sz="2000">
                <a:solidFill>
                  <a:srgbClr val="FFFF66"/>
                </a:solidFill>
                <a:sym typeface="Symbol" pitchFamily="18" charset="2"/>
              </a:rPr>
              <a:t> </a:t>
            </a:r>
            <a:r>
              <a:rPr lang="en-US" sz="2000">
                <a:solidFill>
                  <a:srgbClr val="FFFF66"/>
                </a:solidFill>
                <a:sym typeface="Symbol" pitchFamily="18" charset="2"/>
              </a:rPr>
              <a:t>ppb, </a:t>
            </a:r>
            <a:r>
              <a:rPr lang="ru-RU" sz="2000">
                <a:solidFill>
                  <a:srgbClr val="FFFF66"/>
                </a:solidFill>
                <a:sym typeface="Symbol" pitchFamily="18" charset="2"/>
              </a:rPr>
              <a:t></a:t>
            </a:r>
            <a:r>
              <a:rPr lang="en-US" sz="2000">
                <a:solidFill>
                  <a:srgbClr val="FFFF66"/>
                </a:solidFill>
                <a:sym typeface="Symbol" pitchFamily="18" charset="2"/>
              </a:rPr>
              <a:t>Te=1</a:t>
            </a:r>
            <a:r>
              <a:rPr lang="ru-RU" sz="2000">
                <a:solidFill>
                  <a:srgbClr val="FFFF66"/>
                </a:solidFill>
                <a:sym typeface="Symbol" pitchFamily="18" charset="2"/>
              </a:rPr>
              <a:t> </a:t>
            </a:r>
            <a:r>
              <a:rPr lang="en-US" sz="2000">
                <a:solidFill>
                  <a:srgbClr val="FFFF66"/>
                </a:solidFill>
                <a:sym typeface="Symbol" pitchFamily="18" charset="2"/>
              </a:rPr>
              <a:t>ppb, </a:t>
            </a:r>
            <a:r>
              <a:rPr lang="ru-RU" sz="2000">
                <a:solidFill>
                  <a:srgbClr val="FFFF66"/>
                </a:solidFill>
                <a:sym typeface="Symbol" pitchFamily="18" charset="2"/>
              </a:rPr>
              <a:t></a:t>
            </a:r>
            <a:r>
              <a:rPr lang="en-US" sz="2000">
                <a:solidFill>
                  <a:srgbClr val="FFFF66"/>
                </a:solidFill>
                <a:sym typeface="Symbol" pitchFamily="18" charset="2"/>
              </a:rPr>
              <a:t>S=0.1</a:t>
            </a:r>
            <a:r>
              <a:rPr lang="ru-RU" sz="2000">
                <a:solidFill>
                  <a:srgbClr val="FFFF66"/>
                </a:solidFill>
                <a:sym typeface="Symbol" pitchFamily="18" charset="2"/>
              </a:rPr>
              <a:t> </a:t>
            </a:r>
            <a:r>
              <a:rPr lang="en-US" sz="2000">
                <a:solidFill>
                  <a:srgbClr val="FFFF66"/>
                </a:solidFill>
                <a:sym typeface="Symbol" pitchFamily="18" charset="2"/>
              </a:rPr>
              <a:t>m </a:t>
            </a:r>
            <a:endParaRPr lang="ru-RU" sz="2000">
              <a:solidFill>
                <a:srgbClr val="FFFF66"/>
              </a:solidFill>
              <a:sym typeface="Symbol" pitchFamily="18" charset="2"/>
            </a:endParaRPr>
          </a:p>
        </p:txBody>
      </p:sp>
      <p:sp>
        <p:nvSpPr>
          <p:cNvPr id="63" name="Номер слайда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C2912-53E9-4871-B1D9-CFC0834B8EE5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9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9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9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9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9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9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9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9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6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Te-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20000" contrast="40000"/>
          </a:blip>
          <a:srcRect/>
          <a:stretch>
            <a:fillRect/>
          </a:stretch>
        </p:blipFill>
        <p:spPr>
          <a:xfrm>
            <a:off x="71438" y="1898650"/>
            <a:ext cx="4321175" cy="3602038"/>
          </a:xfrm>
          <a:noFill/>
          <a:ln w="76200">
            <a:solidFill>
              <a:srgbClr val="FFCC99"/>
            </a:solidFill>
          </a:ln>
        </p:spPr>
      </p:pic>
      <p:pic>
        <p:nvPicPr>
          <p:cNvPr id="144387" name="Picture 3" descr="fO2-pH-20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>
          <a:xfrm>
            <a:off x="4437063" y="1628775"/>
            <a:ext cx="4545012" cy="3998913"/>
          </a:xfrm>
          <a:noFill/>
          <a:ln w="76200">
            <a:solidFill>
              <a:srgbClr val="FFCC99"/>
            </a:solidFill>
          </a:ln>
        </p:spPr>
      </p:pic>
      <p:sp>
        <p:nvSpPr>
          <p:cNvPr id="144388" name="Rectangle 4"/>
          <p:cNvSpPr>
            <a:spLocks noChangeArrowheads="1"/>
          </p:cNvSpPr>
          <p:nvPr/>
        </p:nvSpPr>
        <p:spPr bwMode="auto">
          <a:xfrm>
            <a:off x="2816225" y="2438400"/>
            <a:ext cx="661988" cy="2835275"/>
          </a:xfrm>
          <a:prstGeom prst="rect">
            <a:avLst/>
          </a:prstGeom>
          <a:solidFill>
            <a:srgbClr val="FFFF00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4389" name="AutoShape 5"/>
          <p:cNvSpPr>
            <a:spLocks noChangeArrowheads="1"/>
          </p:cNvSpPr>
          <p:nvPr/>
        </p:nvSpPr>
        <p:spPr bwMode="auto">
          <a:xfrm rot="16200000">
            <a:off x="2901950" y="4378325"/>
            <a:ext cx="523875" cy="1235075"/>
          </a:xfrm>
          <a:prstGeom prst="upArrow">
            <a:avLst>
              <a:gd name="adj1" fmla="val 50000"/>
              <a:gd name="adj2" fmla="val 58939"/>
            </a:avLst>
          </a:prstGeom>
          <a:gradFill rotWithShape="1">
            <a:gsLst>
              <a:gs pos="0">
                <a:srgbClr val="800080"/>
              </a:gs>
              <a:gs pos="50000">
                <a:srgbClr val="FF33CC"/>
              </a:gs>
              <a:gs pos="100000">
                <a:srgbClr val="80008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4390" name="Line 6"/>
          <p:cNvSpPr>
            <a:spLocks noChangeShapeType="1"/>
          </p:cNvSpPr>
          <p:nvPr/>
        </p:nvSpPr>
        <p:spPr bwMode="auto">
          <a:xfrm flipV="1">
            <a:off x="2771775" y="2663825"/>
            <a:ext cx="706438" cy="8731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44391" name="Line 7"/>
          <p:cNvSpPr>
            <a:spLocks noChangeShapeType="1"/>
          </p:cNvSpPr>
          <p:nvPr/>
        </p:nvSpPr>
        <p:spPr bwMode="auto">
          <a:xfrm flipV="1">
            <a:off x="2816225" y="4014788"/>
            <a:ext cx="661988" cy="26193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44392" name="AutoShape 8"/>
          <p:cNvSpPr>
            <a:spLocks noChangeArrowheads="1"/>
          </p:cNvSpPr>
          <p:nvPr/>
        </p:nvSpPr>
        <p:spPr bwMode="auto">
          <a:xfrm rot="10800000">
            <a:off x="1557338" y="3429000"/>
            <a:ext cx="528637" cy="1222375"/>
          </a:xfrm>
          <a:prstGeom prst="upArrow">
            <a:avLst>
              <a:gd name="adj1" fmla="val 50000"/>
              <a:gd name="adj2" fmla="val 57808"/>
            </a:avLst>
          </a:prstGeom>
          <a:gradFill rotWithShape="1">
            <a:gsLst>
              <a:gs pos="0">
                <a:srgbClr val="FF33CC"/>
              </a:gs>
              <a:gs pos="50000">
                <a:srgbClr val="800080"/>
              </a:gs>
              <a:gs pos="100000">
                <a:srgbClr val="FF33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4393" name="Freeform 9"/>
          <p:cNvSpPr>
            <a:spLocks/>
          </p:cNvSpPr>
          <p:nvPr/>
        </p:nvSpPr>
        <p:spPr bwMode="auto">
          <a:xfrm>
            <a:off x="4938713" y="3171825"/>
            <a:ext cx="2238375" cy="1104900"/>
          </a:xfrm>
          <a:custGeom>
            <a:avLst/>
            <a:gdLst/>
            <a:ahLst/>
            <a:cxnLst>
              <a:cxn ang="0">
                <a:pos x="0" y="684"/>
              </a:cxn>
              <a:cxn ang="0">
                <a:pos x="660" y="696"/>
              </a:cxn>
              <a:cxn ang="0">
                <a:pos x="1008" y="648"/>
              </a:cxn>
              <a:cxn ang="0">
                <a:pos x="1368" y="486"/>
              </a:cxn>
              <a:cxn ang="0">
                <a:pos x="1410" y="366"/>
              </a:cxn>
              <a:cxn ang="0">
                <a:pos x="594" y="138"/>
              </a:cxn>
              <a:cxn ang="0">
                <a:pos x="12" y="0"/>
              </a:cxn>
              <a:cxn ang="0">
                <a:pos x="0" y="684"/>
              </a:cxn>
            </a:cxnLst>
            <a:rect l="0" t="0" r="r" b="b"/>
            <a:pathLst>
              <a:path w="1410" h="696">
                <a:moveTo>
                  <a:pt x="0" y="684"/>
                </a:moveTo>
                <a:lnTo>
                  <a:pt x="660" y="696"/>
                </a:lnTo>
                <a:lnTo>
                  <a:pt x="1008" y="648"/>
                </a:lnTo>
                <a:lnTo>
                  <a:pt x="1368" y="486"/>
                </a:lnTo>
                <a:lnTo>
                  <a:pt x="1410" y="366"/>
                </a:lnTo>
                <a:lnTo>
                  <a:pt x="594" y="138"/>
                </a:lnTo>
                <a:lnTo>
                  <a:pt x="12" y="0"/>
                </a:lnTo>
                <a:lnTo>
                  <a:pt x="0" y="684"/>
                </a:lnTo>
                <a:close/>
              </a:path>
            </a:pathLst>
          </a:custGeom>
          <a:solidFill>
            <a:srgbClr val="FFFF00">
              <a:alpha val="39999"/>
            </a:srgbClr>
          </a:solidFill>
          <a:ln w="76200" cmpd="sng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44394" name="Freeform 10"/>
          <p:cNvSpPr>
            <a:spLocks/>
          </p:cNvSpPr>
          <p:nvPr/>
        </p:nvSpPr>
        <p:spPr bwMode="auto">
          <a:xfrm>
            <a:off x="4938713" y="2924175"/>
            <a:ext cx="2600325" cy="7143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64" y="6"/>
              </a:cxn>
              <a:cxn ang="0">
                <a:pos x="1638" y="288"/>
              </a:cxn>
              <a:cxn ang="0">
                <a:pos x="1536" y="450"/>
              </a:cxn>
              <a:cxn ang="0">
                <a:pos x="645" y="390"/>
              </a:cxn>
              <a:cxn ang="0">
                <a:pos x="6" y="342"/>
              </a:cxn>
              <a:cxn ang="0">
                <a:pos x="0" y="0"/>
              </a:cxn>
            </a:cxnLst>
            <a:rect l="0" t="0" r="r" b="b"/>
            <a:pathLst>
              <a:path w="1638" h="450">
                <a:moveTo>
                  <a:pt x="0" y="0"/>
                </a:moveTo>
                <a:lnTo>
                  <a:pt x="564" y="6"/>
                </a:lnTo>
                <a:lnTo>
                  <a:pt x="1638" y="288"/>
                </a:lnTo>
                <a:lnTo>
                  <a:pt x="1536" y="450"/>
                </a:lnTo>
                <a:lnTo>
                  <a:pt x="645" y="390"/>
                </a:lnTo>
                <a:lnTo>
                  <a:pt x="6" y="342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39999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144395" name="Group 11"/>
          <p:cNvGrpSpPr>
            <a:grpSpLocks/>
          </p:cNvGrpSpPr>
          <p:nvPr/>
        </p:nvGrpSpPr>
        <p:grpSpPr bwMode="auto">
          <a:xfrm>
            <a:off x="4976813" y="1933575"/>
            <a:ext cx="3790950" cy="3251200"/>
            <a:chOff x="3192" y="1218"/>
            <a:chExt cx="2388" cy="2048"/>
          </a:xfrm>
        </p:grpSpPr>
        <p:sp>
          <p:nvSpPr>
            <p:cNvPr id="144396" name="Freeform 12"/>
            <p:cNvSpPr>
              <a:spLocks/>
            </p:cNvSpPr>
            <p:nvPr/>
          </p:nvSpPr>
          <p:spPr bwMode="auto">
            <a:xfrm>
              <a:off x="3192" y="2754"/>
              <a:ext cx="1026" cy="51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606" y="0"/>
                </a:cxn>
                <a:cxn ang="0">
                  <a:pos x="1020" y="408"/>
                </a:cxn>
                <a:cxn ang="0">
                  <a:pos x="990" y="492"/>
                </a:cxn>
                <a:cxn ang="0">
                  <a:pos x="6" y="504"/>
                </a:cxn>
                <a:cxn ang="0">
                  <a:pos x="0" y="6"/>
                </a:cxn>
              </a:cxnLst>
              <a:rect l="0" t="0" r="r" b="b"/>
              <a:pathLst>
                <a:path w="1020" h="504">
                  <a:moveTo>
                    <a:pt x="0" y="6"/>
                  </a:moveTo>
                  <a:lnTo>
                    <a:pt x="606" y="0"/>
                  </a:lnTo>
                  <a:lnTo>
                    <a:pt x="1020" y="408"/>
                  </a:lnTo>
                  <a:lnTo>
                    <a:pt x="990" y="492"/>
                  </a:lnTo>
                  <a:lnTo>
                    <a:pt x="6" y="504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FF00">
                <a:alpha val="39999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44397" name="Freeform 13"/>
            <p:cNvSpPr>
              <a:spLocks/>
            </p:cNvSpPr>
            <p:nvPr/>
          </p:nvSpPr>
          <p:spPr bwMode="auto">
            <a:xfrm>
              <a:off x="3362" y="1218"/>
              <a:ext cx="2218" cy="2034"/>
            </a:xfrm>
            <a:custGeom>
              <a:avLst/>
              <a:gdLst/>
              <a:ahLst/>
              <a:cxnLst>
                <a:cxn ang="0">
                  <a:pos x="0" y="630"/>
                </a:cxn>
                <a:cxn ang="0">
                  <a:pos x="340" y="630"/>
                </a:cxn>
                <a:cxn ang="0">
                  <a:pos x="1502" y="914"/>
                </a:cxn>
                <a:cxn ang="0">
                  <a:pos x="1332" y="1084"/>
                </a:cxn>
                <a:cxn ang="0">
                  <a:pos x="1616" y="1140"/>
                </a:cxn>
                <a:cxn ang="0">
                  <a:pos x="862" y="1926"/>
                </a:cxn>
                <a:cxn ang="0">
                  <a:pos x="838" y="2034"/>
                </a:cxn>
                <a:cxn ang="0">
                  <a:pos x="2218" y="2034"/>
                </a:cxn>
                <a:cxn ang="0">
                  <a:pos x="2218" y="708"/>
                </a:cxn>
                <a:cxn ang="0">
                  <a:pos x="1219" y="715"/>
                </a:cxn>
                <a:cxn ang="0">
                  <a:pos x="1210" y="0"/>
                </a:cxn>
                <a:cxn ang="0">
                  <a:pos x="604" y="6"/>
                </a:cxn>
                <a:cxn ang="0">
                  <a:pos x="0" y="630"/>
                </a:cxn>
              </a:cxnLst>
              <a:rect l="0" t="0" r="r" b="b"/>
              <a:pathLst>
                <a:path w="2218" h="2034">
                  <a:moveTo>
                    <a:pt x="0" y="630"/>
                  </a:moveTo>
                  <a:lnTo>
                    <a:pt x="340" y="630"/>
                  </a:lnTo>
                  <a:lnTo>
                    <a:pt x="1502" y="914"/>
                  </a:lnTo>
                  <a:lnTo>
                    <a:pt x="1332" y="1084"/>
                  </a:lnTo>
                  <a:lnTo>
                    <a:pt x="1616" y="1140"/>
                  </a:lnTo>
                  <a:lnTo>
                    <a:pt x="862" y="1926"/>
                  </a:lnTo>
                  <a:lnTo>
                    <a:pt x="838" y="2034"/>
                  </a:lnTo>
                  <a:lnTo>
                    <a:pt x="2218" y="2034"/>
                  </a:lnTo>
                  <a:lnTo>
                    <a:pt x="2218" y="708"/>
                  </a:lnTo>
                  <a:lnTo>
                    <a:pt x="1219" y="715"/>
                  </a:lnTo>
                  <a:lnTo>
                    <a:pt x="1210" y="0"/>
                  </a:lnTo>
                  <a:lnTo>
                    <a:pt x="604" y="6"/>
                  </a:lnTo>
                  <a:lnTo>
                    <a:pt x="0" y="630"/>
                  </a:lnTo>
                  <a:close/>
                </a:path>
              </a:pathLst>
            </a:custGeom>
            <a:solidFill>
              <a:srgbClr val="00FF00">
                <a:alpha val="39999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44398" name="Freeform 14"/>
          <p:cNvSpPr>
            <a:spLocks/>
          </p:cNvSpPr>
          <p:nvPr/>
        </p:nvSpPr>
        <p:spPr bwMode="auto">
          <a:xfrm>
            <a:off x="4976813" y="3608388"/>
            <a:ext cx="2790825" cy="1395412"/>
          </a:xfrm>
          <a:custGeom>
            <a:avLst/>
            <a:gdLst/>
            <a:ahLst/>
            <a:cxnLst>
              <a:cxn ang="0">
                <a:pos x="1191" y="0"/>
              </a:cxn>
              <a:cxn ang="0">
                <a:pos x="1502" y="29"/>
              </a:cxn>
              <a:cxn ang="0">
                <a:pos x="1758" y="85"/>
              </a:cxn>
              <a:cxn ang="0">
                <a:pos x="1020" y="879"/>
              </a:cxn>
              <a:cxn ang="0">
                <a:pos x="624" y="482"/>
              </a:cxn>
              <a:cxn ang="0">
                <a:pos x="0" y="482"/>
              </a:cxn>
              <a:cxn ang="0">
                <a:pos x="0" y="57"/>
              </a:cxn>
              <a:cxn ang="0">
                <a:pos x="624" y="85"/>
              </a:cxn>
              <a:cxn ang="0">
                <a:pos x="1020" y="454"/>
              </a:cxn>
              <a:cxn ang="0">
                <a:pos x="1417" y="85"/>
              </a:cxn>
              <a:cxn ang="0">
                <a:pos x="1191" y="0"/>
              </a:cxn>
            </a:cxnLst>
            <a:rect l="0" t="0" r="r" b="b"/>
            <a:pathLst>
              <a:path w="1758" h="879">
                <a:moveTo>
                  <a:pt x="1191" y="0"/>
                </a:moveTo>
                <a:lnTo>
                  <a:pt x="1502" y="29"/>
                </a:lnTo>
                <a:lnTo>
                  <a:pt x="1758" y="85"/>
                </a:lnTo>
                <a:lnTo>
                  <a:pt x="1020" y="879"/>
                </a:lnTo>
                <a:lnTo>
                  <a:pt x="624" y="482"/>
                </a:lnTo>
                <a:lnTo>
                  <a:pt x="0" y="482"/>
                </a:lnTo>
                <a:lnTo>
                  <a:pt x="0" y="57"/>
                </a:lnTo>
                <a:lnTo>
                  <a:pt x="624" y="85"/>
                </a:lnTo>
                <a:lnTo>
                  <a:pt x="1020" y="454"/>
                </a:lnTo>
                <a:lnTo>
                  <a:pt x="1417" y="85"/>
                </a:lnTo>
                <a:lnTo>
                  <a:pt x="1191" y="0"/>
                </a:lnTo>
                <a:close/>
              </a:path>
            </a:pathLst>
          </a:custGeom>
          <a:solidFill>
            <a:srgbClr val="00CCFF">
              <a:alpha val="39999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44399" name="AutoShape 15"/>
          <p:cNvSpPr>
            <a:spLocks noChangeArrowheads="1"/>
          </p:cNvSpPr>
          <p:nvPr/>
        </p:nvSpPr>
        <p:spPr bwMode="auto">
          <a:xfrm rot="10800000">
            <a:off x="4932363" y="3203575"/>
            <a:ext cx="539750" cy="1260475"/>
          </a:xfrm>
          <a:prstGeom prst="upArrow">
            <a:avLst>
              <a:gd name="adj1" fmla="val 50000"/>
              <a:gd name="adj2" fmla="val 58382"/>
            </a:avLst>
          </a:prstGeom>
          <a:gradFill rotWithShape="1">
            <a:gsLst>
              <a:gs pos="0">
                <a:srgbClr val="800080"/>
              </a:gs>
              <a:gs pos="50000">
                <a:srgbClr val="FF33CC"/>
              </a:gs>
              <a:gs pos="100000">
                <a:srgbClr val="80008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4400" name="AutoShape 16"/>
          <p:cNvSpPr>
            <a:spLocks noChangeArrowheads="1"/>
          </p:cNvSpPr>
          <p:nvPr/>
        </p:nvSpPr>
        <p:spPr bwMode="auto">
          <a:xfrm rot="5400000">
            <a:off x="6418263" y="2168525"/>
            <a:ext cx="539750" cy="1260475"/>
          </a:xfrm>
          <a:prstGeom prst="upArrow">
            <a:avLst>
              <a:gd name="adj1" fmla="val 50000"/>
              <a:gd name="adj2" fmla="val 58382"/>
            </a:avLst>
          </a:prstGeom>
          <a:gradFill rotWithShape="1">
            <a:gsLst>
              <a:gs pos="0">
                <a:srgbClr val="800080"/>
              </a:gs>
              <a:gs pos="50000">
                <a:srgbClr val="FF33CC"/>
              </a:gs>
              <a:gs pos="100000">
                <a:srgbClr val="80008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4401" name="Rectangle 17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1143000"/>
          </a:xfrm>
        </p:spPr>
        <p:txBody>
          <a:bodyPr/>
          <a:lstStyle/>
          <a:p>
            <a:r>
              <a:rPr lang="ru-RU" sz="3200" b="1">
                <a:solidFill>
                  <a:schemeClr val="tx1"/>
                </a:solidFill>
              </a:rPr>
              <a:t>Причины вариаций минеральных форм </a:t>
            </a:r>
            <a:r>
              <a:rPr lang="en-US" sz="3200" b="1">
                <a:solidFill>
                  <a:schemeClr val="tx1"/>
                </a:solidFill>
              </a:rPr>
              <a:t>Au</a:t>
            </a:r>
            <a:endParaRPr lang="ru-RU" sz="3200" b="1">
              <a:solidFill>
                <a:schemeClr val="tx1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B9FA-2AD2-4C3E-9B41-C0D805487BD4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4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4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4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4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4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4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4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4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4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4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8" grpId="0" animBg="1"/>
      <p:bldP spid="144389" grpId="0" animBg="1"/>
      <p:bldP spid="144390" grpId="0" animBg="1"/>
      <p:bldP spid="144391" grpId="0" animBg="1"/>
      <p:bldP spid="144392" grpId="0" animBg="1"/>
      <p:bldP spid="144393" grpId="0" animBg="1"/>
      <p:bldP spid="144394" grpId="0" animBg="1"/>
      <p:bldP spid="144398" grpId="0" animBg="1"/>
      <p:bldP spid="144399" grpId="0" animBg="1"/>
      <p:bldP spid="14440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647700"/>
          </a:xfrm>
        </p:spPr>
        <p:txBody>
          <a:bodyPr/>
          <a:lstStyle/>
          <a:p>
            <a:r>
              <a:rPr lang="ru-RU" sz="4000"/>
              <a:t>Кочбулак-Кайрагач</a:t>
            </a:r>
          </a:p>
        </p:txBody>
      </p:sp>
      <p:sp>
        <p:nvSpPr>
          <p:cNvPr id="179205" name="Rectangle 5"/>
          <p:cNvSpPr>
            <a:spLocks noChangeArrowheads="1"/>
          </p:cNvSpPr>
          <p:nvPr/>
        </p:nvSpPr>
        <p:spPr bwMode="auto">
          <a:xfrm>
            <a:off x="395288" y="2205038"/>
            <a:ext cx="8353425" cy="2654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Au nat</a:t>
            </a:r>
            <a:r>
              <a:rPr lang="en-US" sz="2800" b="1">
                <a:solidFill>
                  <a:srgbClr val="FF0000"/>
                </a:solidFill>
                <a:sym typeface="Symbol" pitchFamily="18" charset="2"/>
              </a:rPr>
              <a:t></a:t>
            </a:r>
            <a:r>
              <a:rPr lang="ru-RU" sz="2800"/>
              <a:t> </a:t>
            </a:r>
            <a:endParaRPr lang="en-US" sz="2800"/>
          </a:p>
          <a:p>
            <a:pPr algn="ctr"/>
            <a:r>
              <a:rPr lang="en-US" sz="2800" b="1">
                <a:solidFill>
                  <a:srgbClr val="FFCC00"/>
                </a:solidFill>
              </a:rPr>
              <a:t>Alt + Au tellurides + Te</a:t>
            </a:r>
            <a:r>
              <a:rPr lang="en-US" sz="2800" b="1">
                <a:solidFill>
                  <a:srgbClr val="FFFFFF"/>
                </a:solidFill>
              </a:rPr>
              <a:t> </a:t>
            </a:r>
            <a:r>
              <a:rPr lang="en-US" sz="2800" b="1">
                <a:solidFill>
                  <a:srgbClr val="FFCC00"/>
                </a:solidFill>
                <a:sym typeface="Symbol" pitchFamily="18" charset="2"/>
              </a:rPr>
              <a:t></a:t>
            </a:r>
            <a:r>
              <a:rPr lang="en-US" sz="2800" b="1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US" sz="2800" b="1">
                <a:solidFill>
                  <a:srgbClr val="66FF33"/>
                </a:solidFill>
              </a:rPr>
              <a:t>Cal + Au tellurides + Au-Ag tellurides + Au</a:t>
            </a:r>
            <a:r>
              <a:rPr lang="en-US" sz="2800" b="1">
                <a:solidFill>
                  <a:srgbClr val="FFFFFF"/>
                </a:solidFill>
              </a:rPr>
              <a:t> </a:t>
            </a:r>
            <a:r>
              <a:rPr lang="en-US" sz="2800" b="1">
                <a:solidFill>
                  <a:srgbClr val="66FF33"/>
                </a:solidFill>
                <a:sym typeface="Symbol" pitchFamily="18" charset="2"/>
              </a:rPr>
              <a:t></a:t>
            </a:r>
            <a:r>
              <a:rPr lang="en-US" sz="2800" b="1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US" sz="2800" b="1">
                <a:solidFill>
                  <a:srgbClr val="66FFFF"/>
                </a:solidFill>
              </a:rPr>
              <a:t>Ag tellurides + Au-Ag</a:t>
            </a:r>
          </a:p>
          <a:p>
            <a:pPr algn="ctr"/>
            <a:endParaRPr lang="en-US" sz="2800" b="1">
              <a:solidFill>
                <a:srgbClr val="66FFFF"/>
              </a:solidFill>
            </a:endParaRPr>
          </a:p>
          <a:p>
            <a:pPr algn="ctr"/>
            <a:r>
              <a:rPr lang="ru-RU" sz="2800" b="1">
                <a:solidFill>
                  <a:srgbClr val="FFFFFF"/>
                </a:solidFill>
              </a:rPr>
              <a:t>Падение </a:t>
            </a:r>
            <a:r>
              <a:rPr lang="en-US" sz="2800" b="1">
                <a:solidFill>
                  <a:srgbClr val="FFFFFF"/>
                </a:solidFill>
              </a:rPr>
              <a:t>T </a:t>
            </a:r>
            <a:r>
              <a:rPr lang="ru-RU" sz="2800" b="1">
                <a:solidFill>
                  <a:srgbClr val="FFFFFF"/>
                </a:solidFill>
              </a:rPr>
              <a:t> и </a:t>
            </a:r>
            <a:r>
              <a:rPr lang="en-US" sz="2800" b="1">
                <a:solidFill>
                  <a:srgbClr val="FFFFFF"/>
                </a:solidFill>
              </a:rPr>
              <a:t>fO2, </a:t>
            </a:r>
            <a:r>
              <a:rPr lang="ru-RU" sz="2800" b="1">
                <a:solidFill>
                  <a:srgbClr val="FFFFFF"/>
                </a:solidFill>
              </a:rPr>
              <a:t>увеличение </a:t>
            </a:r>
            <a:r>
              <a:rPr lang="en-US" sz="2800" b="1">
                <a:solidFill>
                  <a:srgbClr val="FFFFFF"/>
                </a:solidFill>
              </a:rPr>
              <a:t>pH</a:t>
            </a:r>
            <a:endParaRPr lang="ru-RU" sz="2800" b="1">
              <a:solidFill>
                <a:srgbClr val="FFFFFF"/>
              </a:solidFill>
            </a:endParaRPr>
          </a:p>
        </p:txBody>
      </p:sp>
      <p:sp>
        <p:nvSpPr>
          <p:cNvPr id="179206" name="Text Box 6"/>
          <p:cNvSpPr txBox="1">
            <a:spLocks noChangeArrowheads="1"/>
          </p:cNvSpPr>
          <p:nvPr/>
        </p:nvSpPr>
        <p:spPr bwMode="auto">
          <a:xfrm>
            <a:off x="1619250" y="1196975"/>
            <a:ext cx="60706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>
                <a:solidFill>
                  <a:srgbClr val="66FFFF"/>
                </a:solidFill>
              </a:rPr>
              <a:t>Последовательность в системе </a:t>
            </a:r>
            <a:r>
              <a:rPr lang="en-US">
                <a:solidFill>
                  <a:srgbClr val="66FFFF"/>
                </a:solidFill>
              </a:rPr>
              <a:t>Au-Ag-Te</a:t>
            </a:r>
            <a:endParaRPr lang="ru-RU">
              <a:solidFill>
                <a:srgbClr val="66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C2912-53E9-4871-B1D9-CFC0834B8EE5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Bereznyak_map_color_rus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96863" y="958850"/>
            <a:ext cx="7065962" cy="5899150"/>
          </a:xfrm>
          <a:noFill/>
          <a:ln/>
        </p:spPr>
      </p:pic>
      <p:grpSp>
        <p:nvGrpSpPr>
          <p:cNvPr id="139267" name="Group 3"/>
          <p:cNvGrpSpPr>
            <a:grpSpLocks/>
          </p:cNvGrpSpPr>
          <p:nvPr/>
        </p:nvGrpSpPr>
        <p:grpSpPr bwMode="auto">
          <a:xfrm>
            <a:off x="3086100" y="584200"/>
            <a:ext cx="5697538" cy="2278063"/>
            <a:chOff x="1944" y="368"/>
            <a:chExt cx="3589" cy="1435"/>
          </a:xfrm>
        </p:grpSpPr>
        <p:grpSp>
          <p:nvGrpSpPr>
            <p:cNvPr id="139268" name="Group 4"/>
            <p:cNvGrpSpPr>
              <a:grpSpLocks noChangeAspect="1"/>
            </p:cNvGrpSpPr>
            <p:nvPr/>
          </p:nvGrpSpPr>
          <p:grpSpPr bwMode="auto">
            <a:xfrm>
              <a:off x="3345" y="368"/>
              <a:ext cx="2188" cy="1435"/>
              <a:chOff x="2928" y="669"/>
              <a:chExt cx="2461" cy="1613"/>
            </a:xfrm>
          </p:grpSpPr>
          <p:pic>
            <p:nvPicPr>
              <p:cNvPr id="139269" name="Picture 5"/>
              <p:cNvPicPr>
                <a:picLocks noChangeAspect="1" noChangeArrowheads="1"/>
              </p:cNvPicPr>
              <p:nvPr/>
            </p:nvPicPr>
            <p:blipFill>
              <a:blip r:embed="rId3">
                <a:lum bright="-10000" contrast="10000"/>
              </a:blip>
              <a:srcRect/>
              <a:stretch>
                <a:fillRect/>
              </a:stretch>
            </p:blipFill>
            <p:spPr bwMode="auto">
              <a:xfrm>
                <a:off x="2928" y="669"/>
                <a:ext cx="2461" cy="15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9270" name="Rectangle 6"/>
              <p:cNvSpPr>
                <a:spLocks noChangeAspect="1" noChangeArrowheads="1"/>
              </p:cNvSpPr>
              <p:nvPr/>
            </p:nvSpPr>
            <p:spPr bwMode="auto">
              <a:xfrm>
                <a:off x="4323" y="1255"/>
                <a:ext cx="139" cy="2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2000" b="1">
                    <a:solidFill>
                      <a:srgbClr val="FF6600"/>
                    </a:solidFill>
                  </a:rPr>
                  <a:t>Q</a:t>
                </a:r>
                <a:endParaRPr lang="ru-RU" sz="2000">
                  <a:solidFill>
                    <a:srgbClr val="FF6600"/>
                  </a:solidFill>
                </a:endParaRPr>
              </a:p>
            </p:txBody>
          </p:sp>
          <p:sp>
            <p:nvSpPr>
              <p:cNvPr id="139271" name="Rectangle 7"/>
              <p:cNvSpPr>
                <a:spLocks noChangeAspect="1" noChangeArrowheads="1"/>
              </p:cNvSpPr>
              <p:nvPr/>
            </p:nvSpPr>
            <p:spPr bwMode="auto">
              <a:xfrm>
                <a:off x="4479" y="1618"/>
                <a:ext cx="220" cy="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2000" b="1">
                    <a:solidFill>
                      <a:srgbClr val="FF6600"/>
                    </a:solidFill>
                  </a:rPr>
                  <a:t>Py</a:t>
                </a:r>
                <a:endParaRPr lang="ru-RU" sz="2000">
                  <a:solidFill>
                    <a:srgbClr val="FF6600"/>
                  </a:solidFill>
                </a:endParaRPr>
              </a:p>
            </p:txBody>
          </p:sp>
          <p:sp>
            <p:nvSpPr>
              <p:cNvPr id="139272" name="Rectangle 8"/>
              <p:cNvSpPr>
                <a:spLocks noChangeAspect="1" noChangeArrowheads="1"/>
              </p:cNvSpPr>
              <p:nvPr/>
            </p:nvSpPr>
            <p:spPr bwMode="auto">
              <a:xfrm>
                <a:off x="3986" y="1042"/>
                <a:ext cx="221" cy="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2000" b="1">
                    <a:solidFill>
                      <a:srgbClr val="FF6600"/>
                    </a:solidFill>
                  </a:rPr>
                  <a:t>Tn</a:t>
                </a:r>
                <a:endParaRPr lang="ru-RU" sz="2000">
                  <a:solidFill>
                    <a:srgbClr val="FF6600"/>
                  </a:solidFill>
                </a:endParaRPr>
              </a:p>
            </p:txBody>
          </p:sp>
          <p:sp>
            <p:nvSpPr>
              <p:cNvPr id="139273" name="Rectangle 9"/>
              <p:cNvSpPr>
                <a:spLocks noChangeAspect="1" noChangeArrowheads="1"/>
              </p:cNvSpPr>
              <p:nvPr/>
            </p:nvSpPr>
            <p:spPr bwMode="auto">
              <a:xfrm>
                <a:off x="4875" y="2224"/>
                <a:ext cx="450" cy="42"/>
              </a:xfrm>
              <a:prstGeom prst="rect">
                <a:avLst/>
              </a:prstGeom>
              <a:solidFill>
                <a:srgbClr val="25221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9274" name="Text Box 10"/>
              <p:cNvSpPr txBox="1">
                <a:spLocks noChangeAspect="1" noChangeArrowheads="1"/>
              </p:cNvSpPr>
              <p:nvPr/>
            </p:nvSpPr>
            <p:spPr bwMode="auto">
              <a:xfrm>
                <a:off x="4853" y="2022"/>
                <a:ext cx="500" cy="2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 b="1">
                    <a:solidFill>
                      <a:srgbClr val="FF6600"/>
                    </a:solidFill>
                  </a:rPr>
                  <a:t>2 cm</a:t>
                </a:r>
                <a:endParaRPr lang="ru-RU" sz="1800" b="1">
                  <a:solidFill>
                    <a:srgbClr val="FF6600"/>
                  </a:solidFill>
                </a:endParaRPr>
              </a:p>
            </p:txBody>
          </p:sp>
        </p:grpSp>
        <p:sp>
          <p:nvSpPr>
            <p:cNvPr id="139275" name="Line 11"/>
            <p:cNvSpPr>
              <a:spLocks noChangeShapeType="1"/>
            </p:cNvSpPr>
            <p:nvPr/>
          </p:nvSpPr>
          <p:spPr bwMode="auto">
            <a:xfrm flipH="1" flipV="1">
              <a:off x="1944" y="1480"/>
              <a:ext cx="1531" cy="28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39276" name="Group 12"/>
          <p:cNvGrpSpPr>
            <a:grpSpLocks/>
          </p:cNvGrpSpPr>
          <p:nvPr/>
        </p:nvGrpSpPr>
        <p:grpSpPr bwMode="auto">
          <a:xfrm>
            <a:off x="5562600" y="2770188"/>
            <a:ext cx="3629025" cy="4087812"/>
            <a:chOff x="3504" y="1745"/>
            <a:chExt cx="2286" cy="2575"/>
          </a:xfrm>
        </p:grpSpPr>
        <p:grpSp>
          <p:nvGrpSpPr>
            <p:cNvPr id="139277" name="Group 13"/>
            <p:cNvGrpSpPr>
              <a:grpSpLocks/>
            </p:cNvGrpSpPr>
            <p:nvPr/>
          </p:nvGrpSpPr>
          <p:grpSpPr bwMode="auto">
            <a:xfrm>
              <a:off x="4263" y="1745"/>
              <a:ext cx="1527" cy="2575"/>
              <a:chOff x="4263" y="1745"/>
              <a:chExt cx="1527" cy="2575"/>
            </a:xfrm>
          </p:grpSpPr>
          <p:pic>
            <p:nvPicPr>
              <p:cNvPr id="139278" name="Picture 14"/>
              <p:cNvPicPr>
                <a:picLocks noChangeAspect="1" noChangeArrowheads="1"/>
              </p:cNvPicPr>
              <p:nvPr/>
            </p:nvPicPr>
            <p:blipFill>
              <a:blip r:embed="rId4">
                <a:lum bright="-10000" contrast="10000"/>
              </a:blip>
              <a:srcRect/>
              <a:stretch>
                <a:fillRect/>
              </a:stretch>
            </p:blipFill>
            <p:spPr bwMode="auto">
              <a:xfrm>
                <a:off x="4263" y="1745"/>
                <a:ext cx="1338" cy="2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9279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5063" y="2387"/>
                <a:ext cx="43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FF6600"/>
                    </a:solidFill>
                  </a:rPr>
                  <a:t>Q-Ser</a:t>
                </a:r>
                <a:endParaRPr lang="ru-RU" sz="2000">
                  <a:solidFill>
                    <a:srgbClr val="FF6600"/>
                  </a:solidFill>
                </a:endParaRPr>
              </a:p>
            </p:txBody>
          </p:sp>
          <p:sp>
            <p:nvSpPr>
              <p:cNvPr id="139280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4632" y="2413"/>
                <a:ext cx="19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2000" b="1">
                    <a:solidFill>
                      <a:srgbClr val="FF6600"/>
                    </a:solidFill>
                  </a:rPr>
                  <a:t>Py</a:t>
                </a:r>
                <a:endParaRPr lang="ru-RU" sz="2000">
                  <a:solidFill>
                    <a:srgbClr val="FF6600"/>
                  </a:solidFill>
                </a:endParaRPr>
              </a:p>
            </p:txBody>
          </p:sp>
          <p:sp>
            <p:nvSpPr>
              <p:cNvPr id="139281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4865" y="2052"/>
                <a:ext cx="19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2000" b="1">
                    <a:solidFill>
                      <a:srgbClr val="FF6600"/>
                    </a:solidFill>
                  </a:rPr>
                  <a:t>Td</a:t>
                </a:r>
                <a:endParaRPr lang="ru-RU" sz="2000">
                  <a:solidFill>
                    <a:srgbClr val="FF6600"/>
                  </a:solidFill>
                </a:endParaRPr>
              </a:p>
            </p:txBody>
          </p:sp>
          <p:sp>
            <p:nvSpPr>
              <p:cNvPr id="139282" name="Rectangle 18"/>
              <p:cNvSpPr>
                <a:spLocks noChangeAspect="1" noChangeArrowheads="1"/>
              </p:cNvSpPr>
              <p:nvPr/>
            </p:nvSpPr>
            <p:spPr bwMode="auto">
              <a:xfrm>
                <a:off x="4607" y="3470"/>
                <a:ext cx="19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2000" b="1">
                    <a:solidFill>
                      <a:srgbClr val="FF6600"/>
                    </a:solidFill>
                  </a:rPr>
                  <a:t>Td</a:t>
                </a:r>
                <a:endParaRPr lang="ru-RU" sz="2000">
                  <a:solidFill>
                    <a:srgbClr val="FF6600"/>
                  </a:solidFill>
                </a:endParaRPr>
              </a:p>
            </p:txBody>
          </p:sp>
          <p:sp>
            <p:nvSpPr>
              <p:cNvPr id="139283" name="Rectangle 19"/>
              <p:cNvSpPr>
                <a:spLocks noChangeAspect="1" noChangeArrowheads="1"/>
              </p:cNvSpPr>
              <p:nvPr/>
            </p:nvSpPr>
            <p:spPr bwMode="auto">
              <a:xfrm>
                <a:off x="5149" y="3270"/>
                <a:ext cx="124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2000" b="1">
                    <a:solidFill>
                      <a:srgbClr val="FF6600"/>
                    </a:solidFill>
                  </a:rPr>
                  <a:t>Q</a:t>
                </a:r>
                <a:endParaRPr lang="ru-RU" sz="2000">
                  <a:solidFill>
                    <a:srgbClr val="FF6600"/>
                  </a:solidFill>
                </a:endParaRPr>
              </a:p>
            </p:txBody>
          </p:sp>
          <p:sp>
            <p:nvSpPr>
              <p:cNvPr id="139284" name="Rectangle 20"/>
              <p:cNvSpPr>
                <a:spLocks noChangeAspect="1" noChangeArrowheads="1"/>
              </p:cNvSpPr>
              <p:nvPr/>
            </p:nvSpPr>
            <p:spPr bwMode="auto">
              <a:xfrm rot="-21600000">
                <a:off x="5426" y="4224"/>
                <a:ext cx="317" cy="34"/>
              </a:xfrm>
              <a:prstGeom prst="rect">
                <a:avLst/>
              </a:prstGeom>
              <a:solidFill>
                <a:srgbClr val="25221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9285" name="Text Box 21"/>
              <p:cNvSpPr txBox="1">
                <a:spLocks noChangeAspect="1" noChangeArrowheads="1"/>
              </p:cNvSpPr>
              <p:nvPr/>
            </p:nvSpPr>
            <p:spPr bwMode="auto">
              <a:xfrm rot="-21600000">
                <a:off x="5346" y="4005"/>
                <a:ext cx="44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 b="1">
                    <a:solidFill>
                      <a:srgbClr val="FF6600"/>
                    </a:solidFill>
                  </a:rPr>
                  <a:t>2 cm</a:t>
                </a:r>
                <a:endParaRPr lang="ru-RU" sz="1800" b="1">
                  <a:solidFill>
                    <a:srgbClr val="FF6600"/>
                  </a:solidFill>
                </a:endParaRPr>
              </a:p>
            </p:txBody>
          </p:sp>
        </p:grpSp>
        <p:sp>
          <p:nvSpPr>
            <p:cNvPr id="139286" name="Line 22"/>
            <p:cNvSpPr>
              <a:spLocks noChangeShapeType="1"/>
            </p:cNvSpPr>
            <p:nvPr/>
          </p:nvSpPr>
          <p:spPr bwMode="auto">
            <a:xfrm flipH="1">
              <a:off x="3504" y="2954"/>
              <a:ext cx="907" cy="482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39287" name="Group 23"/>
          <p:cNvGrpSpPr>
            <a:grpSpLocks/>
          </p:cNvGrpSpPr>
          <p:nvPr/>
        </p:nvGrpSpPr>
        <p:grpSpPr bwMode="auto">
          <a:xfrm>
            <a:off x="0" y="1628775"/>
            <a:ext cx="3716338" cy="4679950"/>
            <a:chOff x="0" y="913"/>
            <a:chExt cx="2256" cy="2700"/>
          </a:xfrm>
        </p:grpSpPr>
        <p:pic>
          <p:nvPicPr>
            <p:cNvPr id="139288" name="Picture 24" descr="DSCN0105"/>
            <p:cNvPicPr>
              <a:picLocks noChangeAspect="1" noChangeArrowheads="1"/>
            </p:cNvPicPr>
            <p:nvPr/>
          </p:nvPicPr>
          <p:blipFill>
            <a:blip r:embed="rId5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0" y="1922"/>
              <a:ext cx="2256" cy="16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289" name="Line 25"/>
            <p:cNvSpPr>
              <a:spLocks noChangeShapeType="1"/>
            </p:cNvSpPr>
            <p:nvPr/>
          </p:nvSpPr>
          <p:spPr bwMode="auto">
            <a:xfrm flipV="1">
              <a:off x="640" y="913"/>
              <a:ext cx="271" cy="1041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39290" name="Rectangle 26"/>
          <p:cNvSpPr>
            <a:spLocks noGrp="1" noChangeArrowheads="1"/>
          </p:cNvSpPr>
          <p:nvPr>
            <p:ph type="title"/>
          </p:nvPr>
        </p:nvSpPr>
        <p:spPr>
          <a:xfrm>
            <a:off x="341313" y="0"/>
            <a:ext cx="8229600" cy="674688"/>
          </a:xfrm>
        </p:spPr>
        <p:txBody>
          <a:bodyPr/>
          <a:lstStyle/>
          <a:p>
            <a:r>
              <a:rPr lang="ru-RU" sz="4000" b="1">
                <a:solidFill>
                  <a:schemeClr val="hlink"/>
                </a:solidFill>
              </a:rPr>
              <a:t>Березняковское (Ю. Урал)</a:t>
            </a: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C2912-53E9-4871-B1D9-CFC0834B8EE5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9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9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9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9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9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9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9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279400"/>
            <a:ext cx="8229600" cy="593725"/>
          </a:xfrm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r>
              <a:rPr lang="ru-RU" sz="3600" b="1">
                <a:solidFill>
                  <a:schemeClr val="tx1"/>
                </a:solidFill>
              </a:rPr>
              <a:t>Минералы системы </a:t>
            </a:r>
            <a:r>
              <a:rPr lang="en-US" sz="3600" b="1">
                <a:solidFill>
                  <a:schemeClr val="tx1"/>
                </a:solidFill>
              </a:rPr>
              <a:t>Au-Ag-Te</a:t>
            </a:r>
            <a:r>
              <a:rPr lang="ru-RU" sz="3600" b="1">
                <a:solidFill>
                  <a:schemeClr val="tx1"/>
                </a:solidFill>
              </a:rPr>
              <a:t/>
            </a:r>
            <a:br>
              <a:rPr lang="ru-RU" sz="3600" b="1">
                <a:solidFill>
                  <a:schemeClr val="tx1"/>
                </a:solidFill>
              </a:rPr>
            </a:br>
            <a:r>
              <a:rPr lang="ru-RU" sz="3600" b="1">
                <a:solidFill>
                  <a:schemeClr val="tx1"/>
                </a:solidFill>
              </a:rPr>
              <a:t> Центральное Березняковское</a:t>
            </a:r>
          </a:p>
        </p:txBody>
      </p:sp>
      <p:sp>
        <p:nvSpPr>
          <p:cNvPr id="141315" name="Rectangle 3"/>
          <p:cNvSpPr>
            <a:spLocks noChangeArrowheads="1"/>
          </p:cNvSpPr>
          <p:nvPr/>
        </p:nvSpPr>
        <p:spPr bwMode="auto">
          <a:xfrm>
            <a:off x="4614863" y="4494213"/>
            <a:ext cx="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ru-RU" sz="1800">
              <a:solidFill>
                <a:schemeClr val="tx1"/>
              </a:solidFill>
            </a:endParaRPr>
          </a:p>
        </p:txBody>
      </p:sp>
      <p:grpSp>
        <p:nvGrpSpPr>
          <p:cNvPr id="141316" name="Group 4"/>
          <p:cNvGrpSpPr>
            <a:grpSpLocks/>
          </p:cNvGrpSpPr>
          <p:nvPr/>
        </p:nvGrpSpPr>
        <p:grpSpPr bwMode="auto">
          <a:xfrm>
            <a:off x="1835150" y="2133600"/>
            <a:ext cx="5487988" cy="4476750"/>
            <a:chOff x="1210" y="998"/>
            <a:chExt cx="3457" cy="2820"/>
          </a:xfrm>
        </p:grpSpPr>
        <p:sp>
          <p:nvSpPr>
            <p:cNvPr id="141317" name="Rectangle 5"/>
            <p:cNvSpPr>
              <a:spLocks noChangeArrowheads="1"/>
            </p:cNvSpPr>
            <p:nvPr/>
          </p:nvSpPr>
          <p:spPr bwMode="auto">
            <a:xfrm>
              <a:off x="4411" y="3549"/>
              <a:ext cx="25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b="1">
                  <a:solidFill>
                    <a:schemeClr val="tx1"/>
                  </a:solidFill>
                </a:rPr>
                <a:t>Ag</a:t>
              </a:r>
            </a:p>
          </p:txBody>
        </p:sp>
        <p:grpSp>
          <p:nvGrpSpPr>
            <p:cNvPr id="141318" name="Group 6"/>
            <p:cNvGrpSpPr>
              <a:grpSpLocks/>
            </p:cNvGrpSpPr>
            <p:nvPr/>
          </p:nvGrpSpPr>
          <p:grpSpPr bwMode="auto">
            <a:xfrm>
              <a:off x="1759" y="3701"/>
              <a:ext cx="2286" cy="24"/>
              <a:chOff x="1759" y="3701"/>
              <a:chExt cx="2286" cy="24"/>
            </a:xfrm>
          </p:grpSpPr>
          <p:sp>
            <p:nvSpPr>
              <p:cNvPr id="141319" name="Line 7"/>
              <p:cNvSpPr>
                <a:spLocks noChangeShapeType="1"/>
              </p:cNvSpPr>
              <p:nvPr/>
            </p:nvSpPr>
            <p:spPr bwMode="auto">
              <a:xfrm flipV="1">
                <a:off x="1759" y="3701"/>
                <a:ext cx="18" cy="2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320" name="Line 8"/>
              <p:cNvSpPr>
                <a:spLocks noChangeShapeType="1"/>
              </p:cNvSpPr>
              <p:nvPr/>
            </p:nvSpPr>
            <p:spPr bwMode="auto">
              <a:xfrm flipV="1">
                <a:off x="2047" y="3701"/>
                <a:ext cx="12" cy="2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321" name="Line 9"/>
              <p:cNvSpPr>
                <a:spLocks noChangeShapeType="1"/>
              </p:cNvSpPr>
              <p:nvPr/>
            </p:nvSpPr>
            <p:spPr bwMode="auto">
              <a:xfrm flipV="1">
                <a:off x="2329" y="3701"/>
                <a:ext cx="12" cy="2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322" name="Line 10"/>
              <p:cNvSpPr>
                <a:spLocks noChangeShapeType="1"/>
              </p:cNvSpPr>
              <p:nvPr/>
            </p:nvSpPr>
            <p:spPr bwMode="auto">
              <a:xfrm flipV="1">
                <a:off x="2611" y="3701"/>
                <a:ext cx="18" cy="2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323" name="Line 11"/>
              <p:cNvSpPr>
                <a:spLocks noChangeShapeType="1"/>
              </p:cNvSpPr>
              <p:nvPr/>
            </p:nvSpPr>
            <p:spPr bwMode="auto">
              <a:xfrm flipV="1">
                <a:off x="2893" y="3701"/>
                <a:ext cx="18" cy="2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324" name="Line 12"/>
              <p:cNvSpPr>
                <a:spLocks noChangeShapeType="1"/>
              </p:cNvSpPr>
              <p:nvPr/>
            </p:nvSpPr>
            <p:spPr bwMode="auto">
              <a:xfrm flipV="1">
                <a:off x="3181" y="3701"/>
                <a:ext cx="12" cy="2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325" name="Line 13"/>
              <p:cNvSpPr>
                <a:spLocks noChangeShapeType="1"/>
              </p:cNvSpPr>
              <p:nvPr/>
            </p:nvSpPr>
            <p:spPr bwMode="auto">
              <a:xfrm flipV="1">
                <a:off x="3463" y="3701"/>
                <a:ext cx="18" cy="2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326" name="Line 14"/>
              <p:cNvSpPr>
                <a:spLocks noChangeShapeType="1"/>
              </p:cNvSpPr>
              <p:nvPr/>
            </p:nvSpPr>
            <p:spPr bwMode="auto">
              <a:xfrm flipV="1">
                <a:off x="3745" y="3701"/>
                <a:ext cx="18" cy="2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327" name="Line 15"/>
              <p:cNvSpPr>
                <a:spLocks noChangeShapeType="1"/>
              </p:cNvSpPr>
              <p:nvPr/>
            </p:nvSpPr>
            <p:spPr bwMode="auto">
              <a:xfrm flipV="1">
                <a:off x="4033" y="3701"/>
                <a:ext cx="12" cy="2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41328" name="Rectangle 16"/>
            <p:cNvSpPr>
              <a:spLocks noChangeArrowheads="1"/>
            </p:cNvSpPr>
            <p:nvPr/>
          </p:nvSpPr>
          <p:spPr bwMode="auto">
            <a:xfrm>
              <a:off x="2795" y="998"/>
              <a:ext cx="224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b="1">
                  <a:solidFill>
                    <a:schemeClr val="tx1"/>
                  </a:solidFill>
                </a:rPr>
                <a:t>Te</a:t>
              </a:r>
            </a:p>
          </p:txBody>
        </p:sp>
        <p:grpSp>
          <p:nvGrpSpPr>
            <p:cNvPr id="141329" name="Group 17"/>
            <p:cNvGrpSpPr>
              <a:grpSpLocks/>
            </p:cNvGrpSpPr>
            <p:nvPr/>
          </p:nvGrpSpPr>
          <p:grpSpPr bwMode="auto">
            <a:xfrm>
              <a:off x="3055" y="1487"/>
              <a:ext cx="1164" cy="1969"/>
              <a:chOff x="3055" y="1487"/>
              <a:chExt cx="1164" cy="1969"/>
            </a:xfrm>
          </p:grpSpPr>
          <p:sp>
            <p:nvSpPr>
              <p:cNvPr id="141330" name="Line 18"/>
              <p:cNvSpPr>
                <a:spLocks noChangeShapeType="1"/>
              </p:cNvSpPr>
              <p:nvPr/>
            </p:nvSpPr>
            <p:spPr bwMode="auto">
              <a:xfrm flipH="1">
                <a:off x="4189" y="3455"/>
                <a:ext cx="30" cy="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331" name="Line 19"/>
              <p:cNvSpPr>
                <a:spLocks noChangeShapeType="1"/>
              </p:cNvSpPr>
              <p:nvPr/>
            </p:nvSpPr>
            <p:spPr bwMode="auto">
              <a:xfrm flipH="1">
                <a:off x="4045" y="3209"/>
                <a:ext cx="30" cy="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332" name="Line 20"/>
              <p:cNvSpPr>
                <a:spLocks noChangeShapeType="1"/>
              </p:cNvSpPr>
              <p:nvPr/>
            </p:nvSpPr>
            <p:spPr bwMode="auto">
              <a:xfrm flipH="1">
                <a:off x="3907" y="2963"/>
                <a:ext cx="24" cy="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333" name="Line 21"/>
              <p:cNvSpPr>
                <a:spLocks noChangeShapeType="1"/>
              </p:cNvSpPr>
              <p:nvPr/>
            </p:nvSpPr>
            <p:spPr bwMode="auto">
              <a:xfrm flipH="1">
                <a:off x="3763" y="2717"/>
                <a:ext cx="30" cy="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334" name="Line 22"/>
              <p:cNvSpPr>
                <a:spLocks noChangeShapeType="1"/>
              </p:cNvSpPr>
              <p:nvPr/>
            </p:nvSpPr>
            <p:spPr bwMode="auto">
              <a:xfrm flipH="1">
                <a:off x="3619" y="2471"/>
                <a:ext cx="30" cy="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335" name="Line 23"/>
              <p:cNvSpPr>
                <a:spLocks noChangeShapeType="1"/>
              </p:cNvSpPr>
              <p:nvPr/>
            </p:nvSpPr>
            <p:spPr bwMode="auto">
              <a:xfrm flipH="1">
                <a:off x="3481" y="2225"/>
                <a:ext cx="24" cy="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336" name="Line 24"/>
              <p:cNvSpPr>
                <a:spLocks noChangeShapeType="1"/>
              </p:cNvSpPr>
              <p:nvPr/>
            </p:nvSpPr>
            <p:spPr bwMode="auto">
              <a:xfrm flipH="1">
                <a:off x="3337" y="1979"/>
                <a:ext cx="30" cy="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337" name="Line 25"/>
              <p:cNvSpPr>
                <a:spLocks noChangeShapeType="1"/>
              </p:cNvSpPr>
              <p:nvPr/>
            </p:nvSpPr>
            <p:spPr bwMode="auto">
              <a:xfrm flipH="1">
                <a:off x="3193" y="1733"/>
                <a:ext cx="30" cy="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338" name="Line 26"/>
              <p:cNvSpPr>
                <a:spLocks noChangeShapeType="1"/>
              </p:cNvSpPr>
              <p:nvPr/>
            </p:nvSpPr>
            <p:spPr bwMode="auto">
              <a:xfrm flipH="1">
                <a:off x="3055" y="1487"/>
                <a:ext cx="24" cy="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41339" name="Rectangle 27"/>
            <p:cNvSpPr>
              <a:spLocks noChangeArrowheads="1"/>
            </p:cNvSpPr>
            <p:nvPr/>
          </p:nvSpPr>
          <p:spPr bwMode="auto">
            <a:xfrm>
              <a:off x="1210" y="3588"/>
              <a:ext cx="25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b="1">
                  <a:solidFill>
                    <a:schemeClr val="tx1"/>
                  </a:solidFill>
                </a:rPr>
                <a:t>Au</a:t>
              </a:r>
            </a:p>
          </p:txBody>
        </p:sp>
        <p:sp>
          <p:nvSpPr>
            <p:cNvPr id="141340" name="Line 28"/>
            <p:cNvSpPr>
              <a:spLocks noChangeShapeType="1"/>
            </p:cNvSpPr>
            <p:nvPr/>
          </p:nvSpPr>
          <p:spPr bwMode="auto">
            <a:xfrm>
              <a:off x="1489" y="3701"/>
              <a:ext cx="2838" cy="1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1341" name="Line 29"/>
            <p:cNvSpPr>
              <a:spLocks noChangeShapeType="1"/>
            </p:cNvSpPr>
            <p:nvPr/>
          </p:nvSpPr>
          <p:spPr bwMode="auto">
            <a:xfrm flipH="1" flipV="1">
              <a:off x="2911" y="1241"/>
              <a:ext cx="1416" cy="246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1342" name="Line 30"/>
            <p:cNvSpPr>
              <a:spLocks noChangeShapeType="1"/>
            </p:cNvSpPr>
            <p:nvPr/>
          </p:nvSpPr>
          <p:spPr bwMode="auto">
            <a:xfrm flipH="1">
              <a:off x="1489" y="1241"/>
              <a:ext cx="1422" cy="246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141343" name="Group 31"/>
            <p:cNvGrpSpPr>
              <a:grpSpLocks/>
            </p:cNvGrpSpPr>
            <p:nvPr/>
          </p:nvGrpSpPr>
          <p:grpSpPr bwMode="auto">
            <a:xfrm>
              <a:off x="1621" y="1457"/>
              <a:ext cx="1146" cy="1998"/>
              <a:chOff x="1621" y="1457"/>
              <a:chExt cx="1146" cy="1998"/>
            </a:xfrm>
          </p:grpSpPr>
          <p:sp>
            <p:nvSpPr>
              <p:cNvPr id="141344" name="Line 32"/>
              <p:cNvSpPr>
                <a:spLocks noChangeShapeType="1"/>
              </p:cNvSpPr>
              <p:nvPr/>
            </p:nvSpPr>
            <p:spPr bwMode="auto">
              <a:xfrm>
                <a:off x="2755" y="1457"/>
                <a:ext cx="12" cy="3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345" name="Line 33"/>
              <p:cNvSpPr>
                <a:spLocks noChangeShapeType="1"/>
              </p:cNvSpPr>
              <p:nvPr/>
            </p:nvSpPr>
            <p:spPr bwMode="auto">
              <a:xfrm>
                <a:off x="2611" y="1703"/>
                <a:ext cx="18" cy="3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346" name="Line 34"/>
              <p:cNvSpPr>
                <a:spLocks noChangeShapeType="1"/>
              </p:cNvSpPr>
              <p:nvPr/>
            </p:nvSpPr>
            <p:spPr bwMode="auto">
              <a:xfrm>
                <a:off x="2473" y="1949"/>
                <a:ext cx="12" cy="3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347" name="Line 35"/>
              <p:cNvSpPr>
                <a:spLocks noChangeShapeType="1"/>
              </p:cNvSpPr>
              <p:nvPr/>
            </p:nvSpPr>
            <p:spPr bwMode="auto">
              <a:xfrm>
                <a:off x="2329" y="2195"/>
                <a:ext cx="12" cy="3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348" name="Line 36"/>
              <p:cNvSpPr>
                <a:spLocks noChangeShapeType="1"/>
              </p:cNvSpPr>
              <p:nvPr/>
            </p:nvSpPr>
            <p:spPr bwMode="auto">
              <a:xfrm>
                <a:off x="2185" y="2447"/>
                <a:ext cx="18" cy="2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349" name="Line 37"/>
              <p:cNvSpPr>
                <a:spLocks noChangeShapeType="1"/>
              </p:cNvSpPr>
              <p:nvPr/>
            </p:nvSpPr>
            <p:spPr bwMode="auto">
              <a:xfrm>
                <a:off x="2047" y="2693"/>
                <a:ext cx="12" cy="2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350" name="Line 38"/>
              <p:cNvSpPr>
                <a:spLocks noChangeShapeType="1"/>
              </p:cNvSpPr>
              <p:nvPr/>
            </p:nvSpPr>
            <p:spPr bwMode="auto">
              <a:xfrm>
                <a:off x="1903" y="2939"/>
                <a:ext cx="12" cy="2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351" name="Line 39"/>
              <p:cNvSpPr>
                <a:spLocks noChangeShapeType="1"/>
              </p:cNvSpPr>
              <p:nvPr/>
            </p:nvSpPr>
            <p:spPr bwMode="auto">
              <a:xfrm>
                <a:off x="1759" y="3185"/>
                <a:ext cx="18" cy="2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352" name="Line 40"/>
              <p:cNvSpPr>
                <a:spLocks noChangeShapeType="1"/>
              </p:cNvSpPr>
              <p:nvPr/>
            </p:nvSpPr>
            <p:spPr bwMode="auto">
              <a:xfrm>
                <a:off x="1621" y="3431"/>
                <a:ext cx="12" cy="2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41353" name="Oval 41"/>
            <p:cNvSpPr>
              <a:spLocks noChangeArrowheads="1"/>
            </p:cNvSpPr>
            <p:nvPr/>
          </p:nvSpPr>
          <p:spPr bwMode="auto">
            <a:xfrm>
              <a:off x="2449" y="2003"/>
              <a:ext cx="102" cy="96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1354" name="Oval 42"/>
            <p:cNvSpPr>
              <a:spLocks noChangeArrowheads="1"/>
            </p:cNvSpPr>
            <p:nvPr/>
          </p:nvSpPr>
          <p:spPr bwMode="auto">
            <a:xfrm>
              <a:off x="2533" y="2015"/>
              <a:ext cx="96" cy="102"/>
            </a:xfrm>
            <a:prstGeom prst="ellipse">
              <a:avLst/>
            </a:prstGeom>
            <a:solidFill>
              <a:srgbClr val="FF9900"/>
            </a:solidFill>
            <a:ln w="1905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1355" name="Rectangle 43"/>
            <p:cNvSpPr>
              <a:spLocks noChangeArrowheads="1"/>
            </p:cNvSpPr>
            <p:nvPr/>
          </p:nvSpPr>
          <p:spPr bwMode="auto">
            <a:xfrm>
              <a:off x="2657" y="1863"/>
              <a:ext cx="57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800">
                  <a:solidFill>
                    <a:schemeClr val="tx1"/>
                  </a:solidFill>
                </a:rPr>
                <a:t>AuAgTe</a:t>
              </a:r>
              <a:r>
                <a:rPr lang="ru-RU" sz="1800" baseline="-2500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41356" name="Rectangle 44"/>
            <p:cNvSpPr>
              <a:spLocks noChangeArrowheads="1"/>
            </p:cNvSpPr>
            <p:nvPr/>
          </p:nvSpPr>
          <p:spPr bwMode="auto">
            <a:xfrm>
              <a:off x="4024" y="2958"/>
              <a:ext cx="3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800">
                  <a:solidFill>
                    <a:schemeClr val="tx1"/>
                  </a:solidFill>
                </a:rPr>
                <a:t>Ag</a:t>
              </a:r>
              <a:r>
                <a:rPr lang="ru-RU" sz="1800" baseline="-25000">
                  <a:solidFill>
                    <a:schemeClr val="tx1"/>
                  </a:solidFill>
                </a:rPr>
                <a:t>2</a:t>
              </a:r>
              <a:r>
                <a:rPr lang="ru-RU" sz="1800">
                  <a:solidFill>
                    <a:schemeClr val="tx1"/>
                  </a:solidFill>
                </a:rPr>
                <a:t>Te</a:t>
              </a:r>
            </a:p>
          </p:txBody>
        </p:sp>
        <p:sp>
          <p:nvSpPr>
            <p:cNvPr id="141357" name="Rectangle 45"/>
            <p:cNvSpPr>
              <a:spLocks noChangeArrowheads="1"/>
            </p:cNvSpPr>
            <p:nvPr/>
          </p:nvSpPr>
          <p:spPr bwMode="auto">
            <a:xfrm>
              <a:off x="2405" y="2278"/>
              <a:ext cx="70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800">
                  <a:solidFill>
                    <a:schemeClr val="tx1"/>
                  </a:solidFill>
                </a:rPr>
                <a:t>(Au,Ag)Te</a:t>
              </a:r>
              <a:r>
                <a:rPr lang="ru-RU" sz="1800" baseline="-2500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41358" name="Rectangle 46"/>
            <p:cNvSpPr>
              <a:spLocks noChangeArrowheads="1"/>
            </p:cNvSpPr>
            <p:nvPr/>
          </p:nvSpPr>
          <p:spPr bwMode="auto">
            <a:xfrm>
              <a:off x="2649" y="2831"/>
              <a:ext cx="62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800">
                  <a:solidFill>
                    <a:schemeClr val="tx1"/>
                  </a:solidFill>
                </a:rPr>
                <a:t>Ag</a:t>
              </a:r>
              <a:r>
                <a:rPr lang="ru-RU" sz="1800" baseline="-25000">
                  <a:solidFill>
                    <a:schemeClr val="tx1"/>
                  </a:solidFill>
                </a:rPr>
                <a:t>3</a:t>
              </a:r>
              <a:r>
                <a:rPr lang="ru-RU" sz="1800">
                  <a:solidFill>
                    <a:schemeClr val="tx1"/>
                  </a:solidFill>
                </a:rPr>
                <a:t>AuTe</a:t>
              </a:r>
              <a:r>
                <a:rPr lang="ru-RU" sz="1800" baseline="-2500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41359" name="Rectangle 47"/>
            <p:cNvSpPr>
              <a:spLocks noChangeArrowheads="1"/>
            </p:cNvSpPr>
            <p:nvPr/>
          </p:nvSpPr>
          <p:spPr bwMode="auto">
            <a:xfrm>
              <a:off x="3844" y="2585"/>
              <a:ext cx="53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800">
                  <a:solidFill>
                    <a:schemeClr val="tx1"/>
                  </a:solidFill>
                </a:rPr>
                <a:t>Ag</a:t>
              </a:r>
              <a:r>
                <a:rPr lang="ru-RU" sz="1800" baseline="-25000">
                  <a:solidFill>
                    <a:schemeClr val="tx1"/>
                  </a:solidFill>
                </a:rPr>
                <a:t>5-x</a:t>
              </a:r>
              <a:r>
                <a:rPr lang="ru-RU" sz="1800">
                  <a:solidFill>
                    <a:schemeClr val="tx1"/>
                  </a:solidFill>
                </a:rPr>
                <a:t>Te</a:t>
              </a:r>
              <a:r>
                <a:rPr lang="ru-RU" sz="1800" baseline="3000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41360" name="Rectangle 48"/>
            <p:cNvSpPr>
              <a:spLocks noChangeArrowheads="1"/>
            </p:cNvSpPr>
            <p:nvPr/>
          </p:nvSpPr>
          <p:spPr bwMode="auto">
            <a:xfrm>
              <a:off x="1883" y="1896"/>
              <a:ext cx="3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800">
                  <a:solidFill>
                    <a:schemeClr val="tx1"/>
                  </a:solidFill>
                </a:rPr>
                <a:t>AuTe</a:t>
              </a:r>
              <a:r>
                <a:rPr lang="en-US" sz="1800" baseline="-25000">
                  <a:solidFill>
                    <a:schemeClr val="tx1"/>
                  </a:solidFill>
                </a:rPr>
                <a:t>2</a:t>
              </a:r>
              <a:endParaRPr lang="ru-RU" sz="1800" baseline="-25000">
                <a:solidFill>
                  <a:schemeClr val="tx1"/>
                </a:solidFill>
              </a:endParaRPr>
            </a:p>
          </p:txBody>
        </p:sp>
        <p:sp>
          <p:nvSpPr>
            <p:cNvPr id="141361" name="Rectangle 49"/>
            <p:cNvSpPr>
              <a:spLocks noChangeArrowheads="1"/>
            </p:cNvSpPr>
            <p:nvPr/>
          </p:nvSpPr>
          <p:spPr bwMode="auto">
            <a:xfrm>
              <a:off x="2683" y="2671"/>
              <a:ext cx="44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800">
                  <a:solidFill>
                    <a:schemeClr val="tx1"/>
                  </a:solidFill>
                </a:rPr>
                <a:t>Petzite</a:t>
              </a:r>
            </a:p>
          </p:txBody>
        </p:sp>
        <p:sp>
          <p:nvSpPr>
            <p:cNvPr id="141362" name="Rectangle 50"/>
            <p:cNvSpPr>
              <a:spLocks noChangeArrowheads="1"/>
            </p:cNvSpPr>
            <p:nvPr/>
          </p:nvSpPr>
          <p:spPr bwMode="auto">
            <a:xfrm>
              <a:off x="3955" y="2794"/>
              <a:ext cx="4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800">
                  <a:solidFill>
                    <a:schemeClr val="tx1"/>
                  </a:solidFill>
                </a:rPr>
                <a:t>Hessite</a:t>
              </a:r>
            </a:p>
          </p:txBody>
        </p:sp>
        <p:sp>
          <p:nvSpPr>
            <p:cNvPr id="141363" name="Rectangle 51"/>
            <p:cNvSpPr>
              <a:spLocks noChangeArrowheads="1"/>
            </p:cNvSpPr>
            <p:nvPr/>
          </p:nvSpPr>
          <p:spPr bwMode="auto">
            <a:xfrm>
              <a:off x="3816" y="2443"/>
              <a:ext cx="56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800">
                  <a:solidFill>
                    <a:schemeClr val="tx1"/>
                  </a:solidFill>
                </a:rPr>
                <a:t>St</a:t>
              </a:r>
              <a:r>
                <a:rPr lang="en-US" sz="1800">
                  <a:solidFill>
                    <a:schemeClr val="tx1"/>
                  </a:solidFill>
                </a:rPr>
                <a:t>ue</a:t>
              </a:r>
              <a:r>
                <a:rPr lang="ru-RU" sz="1800">
                  <a:solidFill>
                    <a:schemeClr val="tx1"/>
                  </a:solidFill>
                </a:rPr>
                <a:t>tzite</a:t>
              </a:r>
            </a:p>
          </p:txBody>
        </p:sp>
        <p:sp>
          <p:nvSpPr>
            <p:cNvPr id="141364" name="Rectangle 52"/>
            <p:cNvSpPr>
              <a:spLocks noChangeArrowheads="1"/>
            </p:cNvSpPr>
            <p:nvPr/>
          </p:nvSpPr>
          <p:spPr bwMode="auto">
            <a:xfrm>
              <a:off x="2627" y="1736"/>
              <a:ext cx="58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800">
                  <a:solidFill>
                    <a:schemeClr val="tx1"/>
                  </a:solidFill>
                </a:rPr>
                <a:t>Sylvanite</a:t>
              </a:r>
            </a:p>
          </p:txBody>
        </p:sp>
        <p:sp>
          <p:nvSpPr>
            <p:cNvPr id="141365" name="Rectangle 53"/>
            <p:cNvSpPr>
              <a:spLocks noChangeArrowheads="1"/>
            </p:cNvSpPr>
            <p:nvPr/>
          </p:nvSpPr>
          <p:spPr bwMode="auto">
            <a:xfrm>
              <a:off x="2421" y="2139"/>
              <a:ext cx="6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800">
                  <a:solidFill>
                    <a:schemeClr val="tx1"/>
                  </a:solidFill>
                </a:rPr>
                <a:t>Krennerite</a:t>
              </a:r>
            </a:p>
          </p:txBody>
        </p:sp>
        <p:sp>
          <p:nvSpPr>
            <p:cNvPr id="141366" name="Rectangle 54"/>
            <p:cNvSpPr>
              <a:spLocks noChangeArrowheads="1"/>
            </p:cNvSpPr>
            <p:nvPr/>
          </p:nvSpPr>
          <p:spPr bwMode="auto">
            <a:xfrm>
              <a:off x="1688" y="1731"/>
              <a:ext cx="64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800">
                  <a:solidFill>
                    <a:schemeClr val="tx1"/>
                  </a:solidFill>
                </a:rPr>
                <a:t>Calaverite</a:t>
              </a:r>
            </a:p>
          </p:txBody>
        </p:sp>
        <p:sp>
          <p:nvSpPr>
            <p:cNvPr id="141367" name="Rectangle 55"/>
            <p:cNvSpPr>
              <a:spLocks noChangeArrowheads="1"/>
            </p:cNvSpPr>
            <p:nvPr/>
          </p:nvSpPr>
          <p:spPr bwMode="auto">
            <a:xfrm>
              <a:off x="3355" y="2867"/>
              <a:ext cx="42" cy="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rgbClr val="24272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1368" name="Oval 56"/>
            <p:cNvSpPr>
              <a:spLocks noChangeArrowheads="1"/>
            </p:cNvSpPr>
            <p:nvPr/>
          </p:nvSpPr>
          <p:spPr bwMode="auto">
            <a:xfrm>
              <a:off x="2857" y="2021"/>
              <a:ext cx="96" cy="9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1369" name="Oval 57"/>
            <p:cNvSpPr>
              <a:spLocks noChangeArrowheads="1"/>
            </p:cNvSpPr>
            <p:nvPr/>
          </p:nvSpPr>
          <p:spPr bwMode="auto">
            <a:xfrm>
              <a:off x="2533" y="2015"/>
              <a:ext cx="96" cy="102"/>
            </a:xfrm>
            <a:prstGeom prst="ellipse">
              <a:avLst/>
            </a:prstGeom>
            <a:solidFill>
              <a:srgbClr val="FF9900"/>
            </a:solidFill>
            <a:ln w="1905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1370" name="Oval 58"/>
            <p:cNvSpPr>
              <a:spLocks noChangeArrowheads="1"/>
            </p:cNvSpPr>
            <p:nvPr/>
          </p:nvSpPr>
          <p:spPr bwMode="auto">
            <a:xfrm>
              <a:off x="2533" y="2015"/>
              <a:ext cx="96" cy="102"/>
            </a:xfrm>
            <a:prstGeom prst="ellipse">
              <a:avLst/>
            </a:prstGeom>
            <a:solidFill>
              <a:srgbClr val="FF9900"/>
            </a:solidFill>
            <a:ln w="1905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1371" name="Oval 59"/>
            <p:cNvSpPr>
              <a:spLocks noChangeArrowheads="1"/>
            </p:cNvSpPr>
            <p:nvPr/>
          </p:nvSpPr>
          <p:spPr bwMode="auto">
            <a:xfrm>
              <a:off x="2425" y="2009"/>
              <a:ext cx="102" cy="96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1372" name="Oval 60"/>
            <p:cNvSpPr>
              <a:spLocks noChangeArrowheads="1"/>
            </p:cNvSpPr>
            <p:nvPr/>
          </p:nvSpPr>
          <p:spPr bwMode="auto">
            <a:xfrm>
              <a:off x="2413" y="2003"/>
              <a:ext cx="96" cy="102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1373" name="Oval 61"/>
            <p:cNvSpPr>
              <a:spLocks noChangeArrowheads="1"/>
            </p:cNvSpPr>
            <p:nvPr/>
          </p:nvSpPr>
          <p:spPr bwMode="auto">
            <a:xfrm>
              <a:off x="2497" y="2015"/>
              <a:ext cx="102" cy="102"/>
            </a:xfrm>
            <a:prstGeom prst="ellipse">
              <a:avLst/>
            </a:prstGeom>
            <a:solidFill>
              <a:srgbClr val="FF9900"/>
            </a:solidFill>
            <a:ln w="1905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1374" name="Oval 62"/>
            <p:cNvSpPr>
              <a:spLocks noChangeArrowheads="1"/>
            </p:cNvSpPr>
            <p:nvPr/>
          </p:nvSpPr>
          <p:spPr bwMode="auto">
            <a:xfrm>
              <a:off x="2431" y="2039"/>
              <a:ext cx="102" cy="96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1375" name="Oval 63"/>
            <p:cNvSpPr>
              <a:spLocks noChangeArrowheads="1"/>
            </p:cNvSpPr>
            <p:nvPr/>
          </p:nvSpPr>
          <p:spPr bwMode="auto">
            <a:xfrm>
              <a:off x="2869" y="1223"/>
              <a:ext cx="96" cy="90"/>
            </a:xfrm>
            <a:prstGeom prst="ellipse">
              <a:avLst/>
            </a:prstGeom>
            <a:solidFill>
              <a:srgbClr val="FF0066"/>
            </a:solidFill>
            <a:ln w="1905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1376" name="Oval 64"/>
            <p:cNvSpPr>
              <a:spLocks noChangeArrowheads="1"/>
            </p:cNvSpPr>
            <p:nvPr/>
          </p:nvSpPr>
          <p:spPr bwMode="auto">
            <a:xfrm>
              <a:off x="3481" y="2819"/>
              <a:ext cx="96" cy="96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1377" name="Oval 65"/>
            <p:cNvSpPr>
              <a:spLocks noChangeArrowheads="1"/>
            </p:cNvSpPr>
            <p:nvPr/>
          </p:nvSpPr>
          <p:spPr bwMode="auto">
            <a:xfrm>
              <a:off x="3457" y="2813"/>
              <a:ext cx="96" cy="96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1378" name="Oval 66"/>
            <p:cNvSpPr>
              <a:spLocks noChangeArrowheads="1"/>
            </p:cNvSpPr>
            <p:nvPr/>
          </p:nvSpPr>
          <p:spPr bwMode="auto">
            <a:xfrm>
              <a:off x="3571" y="2771"/>
              <a:ext cx="96" cy="90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1379" name="Oval 67"/>
            <p:cNvSpPr>
              <a:spLocks noChangeArrowheads="1"/>
            </p:cNvSpPr>
            <p:nvPr/>
          </p:nvSpPr>
          <p:spPr bwMode="auto">
            <a:xfrm>
              <a:off x="3757" y="2753"/>
              <a:ext cx="96" cy="96"/>
            </a:xfrm>
            <a:prstGeom prst="ellipse">
              <a:avLst/>
            </a:prstGeom>
            <a:solidFill>
              <a:schemeClr val="tx2"/>
            </a:solidFill>
            <a:ln w="1905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1380" name="Oval 68"/>
            <p:cNvSpPr>
              <a:spLocks noChangeArrowheads="1"/>
            </p:cNvSpPr>
            <p:nvPr/>
          </p:nvSpPr>
          <p:spPr bwMode="auto">
            <a:xfrm>
              <a:off x="3817" y="2837"/>
              <a:ext cx="96" cy="90"/>
            </a:xfrm>
            <a:prstGeom prst="ellipse">
              <a:avLst/>
            </a:prstGeom>
            <a:solidFill>
              <a:schemeClr val="tx2"/>
            </a:solidFill>
            <a:ln w="19050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41381" name="Oval 69"/>
            <p:cNvSpPr>
              <a:spLocks noChangeArrowheads="1"/>
            </p:cNvSpPr>
            <p:nvPr/>
          </p:nvSpPr>
          <p:spPr bwMode="auto">
            <a:xfrm>
              <a:off x="1843" y="3653"/>
              <a:ext cx="96" cy="96"/>
            </a:xfrm>
            <a:prstGeom prst="ellipse">
              <a:avLst/>
            </a:prstGeom>
            <a:solidFill>
              <a:srgbClr val="000066"/>
            </a:solidFill>
            <a:ln w="1905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1382" name="Oval 70"/>
            <p:cNvSpPr>
              <a:spLocks noChangeArrowheads="1"/>
            </p:cNvSpPr>
            <p:nvPr/>
          </p:nvSpPr>
          <p:spPr bwMode="auto">
            <a:xfrm>
              <a:off x="1741" y="3653"/>
              <a:ext cx="96" cy="90"/>
            </a:xfrm>
            <a:prstGeom prst="ellipse">
              <a:avLst/>
            </a:prstGeom>
            <a:solidFill>
              <a:srgbClr val="FFCC00"/>
            </a:solidFill>
            <a:ln w="1905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1383" name="Oval 71"/>
            <p:cNvSpPr>
              <a:spLocks noChangeArrowheads="1"/>
            </p:cNvSpPr>
            <p:nvPr/>
          </p:nvSpPr>
          <p:spPr bwMode="auto">
            <a:xfrm>
              <a:off x="1753" y="3647"/>
              <a:ext cx="90" cy="96"/>
            </a:xfrm>
            <a:prstGeom prst="ellipse">
              <a:avLst/>
            </a:prstGeom>
            <a:solidFill>
              <a:srgbClr val="000066"/>
            </a:solidFill>
            <a:ln w="1905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1384" name="Oval 72"/>
            <p:cNvSpPr>
              <a:spLocks noChangeArrowheads="1"/>
            </p:cNvSpPr>
            <p:nvPr/>
          </p:nvSpPr>
          <p:spPr bwMode="auto">
            <a:xfrm>
              <a:off x="2941" y="1307"/>
              <a:ext cx="90" cy="96"/>
            </a:xfrm>
            <a:prstGeom prst="ellipse">
              <a:avLst/>
            </a:prstGeom>
            <a:solidFill>
              <a:srgbClr val="FF0066"/>
            </a:solidFill>
            <a:ln w="1905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41385" name="Group 73"/>
          <p:cNvGrpSpPr>
            <a:grpSpLocks noChangeAspect="1"/>
          </p:cNvGrpSpPr>
          <p:nvPr/>
        </p:nvGrpSpPr>
        <p:grpSpPr bwMode="auto">
          <a:xfrm>
            <a:off x="431800" y="3924300"/>
            <a:ext cx="3319463" cy="2184400"/>
            <a:chOff x="3135" y="771"/>
            <a:chExt cx="2091" cy="1376"/>
          </a:xfrm>
        </p:grpSpPr>
        <p:pic>
          <p:nvPicPr>
            <p:cNvPr id="141386" name="Picture 74"/>
            <p:cNvPicPr>
              <a:picLocks noChangeAspect="1" noChangeArrowheads="1"/>
            </p:cNvPicPr>
            <p:nvPr/>
          </p:nvPicPr>
          <p:blipFill>
            <a:blip r:embed="rId2">
              <a:lum bright="-10000" contrast="10000"/>
            </a:blip>
            <a:srcRect/>
            <a:stretch>
              <a:fillRect/>
            </a:stretch>
          </p:blipFill>
          <p:spPr bwMode="auto">
            <a:xfrm>
              <a:off x="3135" y="771"/>
              <a:ext cx="2091" cy="1376"/>
            </a:xfrm>
            <a:prstGeom prst="rect">
              <a:avLst/>
            </a:prstGeom>
            <a:noFill/>
            <a:ln w="76200">
              <a:solidFill>
                <a:srgbClr val="FFFF00"/>
              </a:solidFill>
              <a:miter lim="800000"/>
              <a:headEnd/>
              <a:tailEnd/>
            </a:ln>
          </p:spPr>
        </p:pic>
        <p:sp>
          <p:nvSpPr>
            <p:cNvPr id="141387" name="Rectangle 75"/>
            <p:cNvSpPr>
              <a:spLocks noChangeAspect="1" noChangeArrowheads="1"/>
            </p:cNvSpPr>
            <p:nvPr/>
          </p:nvSpPr>
          <p:spPr bwMode="auto">
            <a:xfrm>
              <a:off x="3929" y="913"/>
              <a:ext cx="21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 b="1">
                  <a:solidFill>
                    <a:srgbClr val="FFFFFF"/>
                  </a:solidFill>
                </a:rPr>
                <a:t>Alt</a:t>
              </a:r>
              <a:endParaRPr lang="ru-RU" sz="2000">
                <a:solidFill>
                  <a:schemeClr val="tx1"/>
                </a:solidFill>
              </a:endParaRPr>
            </a:p>
          </p:txBody>
        </p:sp>
        <p:sp>
          <p:nvSpPr>
            <p:cNvPr id="141388" name="Rectangle 76"/>
            <p:cNvSpPr>
              <a:spLocks noChangeAspect="1" noChangeArrowheads="1"/>
            </p:cNvSpPr>
            <p:nvPr/>
          </p:nvSpPr>
          <p:spPr bwMode="auto">
            <a:xfrm>
              <a:off x="4156" y="1224"/>
              <a:ext cx="24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 b="1">
                  <a:solidFill>
                    <a:srgbClr val="FFFFFF"/>
                  </a:solidFill>
                </a:rPr>
                <a:t>Cal</a:t>
              </a:r>
              <a:endParaRPr lang="ru-RU" sz="2000">
                <a:solidFill>
                  <a:schemeClr val="tx1"/>
                </a:solidFill>
              </a:endParaRPr>
            </a:p>
          </p:txBody>
        </p:sp>
        <p:sp>
          <p:nvSpPr>
            <p:cNvPr id="141389" name="Rectangle 77"/>
            <p:cNvSpPr>
              <a:spLocks noChangeAspect="1" noChangeArrowheads="1"/>
            </p:cNvSpPr>
            <p:nvPr/>
          </p:nvSpPr>
          <p:spPr bwMode="auto">
            <a:xfrm>
              <a:off x="4893" y="1338"/>
              <a:ext cx="19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 b="1"/>
                <a:t>Tn</a:t>
              </a:r>
              <a:endParaRPr lang="ru-RU" sz="2000">
                <a:solidFill>
                  <a:schemeClr val="tx1"/>
                </a:solidFill>
              </a:endParaRPr>
            </a:p>
          </p:txBody>
        </p:sp>
        <p:sp>
          <p:nvSpPr>
            <p:cNvPr id="141390" name="Rectangle 78"/>
            <p:cNvSpPr>
              <a:spLocks noChangeAspect="1" noChangeArrowheads="1"/>
            </p:cNvSpPr>
            <p:nvPr/>
          </p:nvSpPr>
          <p:spPr bwMode="auto">
            <a:xfrm>
              <a:off x="4723" y="1820"/>
              <a:ext cx="24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 b="1"/>
                <a:t>Cls</a:t>
              </a:r>
              <a:endParaRPr lang="ru-RU" sz="2000">
                <a:solidFill>
                  <a:schemeClr val="tx1"/>
                </a:solidFill>
              </a:endParaRPr>
            </a:p>
          </p:txBody>
        </p:sp>
        <p:grpSp>
          <p:nvGrpSpPr>
            <p:cNvPr id="141391" name="Group 79"/>
            <p:cNvGrpSpPr>
              <a:grpSpLocks noChangeAspect="1"/>
            </p:cNvGrpSpPr>
            <p:nvPr/>
          </p:nvGrpSpPr>
          <p:grpSpPr bwMode="auto">
            <a:xfrm>
              <a:off x="3192" y="1820"/>
              <a:ext cx="536" cy="264"/>
              <a:chOff x="3848" y="2888"/>
              <a:chExt cx="536" cy="264"/>
            </a:xfrm>
          </p:grpSpPr>
          <p:sp>
            <p:nvSpPr>
              <p:cNvPr id="141392" name="Rectangle 80"/>
              <p:cNvSpPr>
                <a:spLocks noChangeAspect="1" noChangeArrowheads="1"/>
              </p:cNvSpPr>
              <p:nvPr/>
            </p:nvSpPr>
            <p:spPr bwMode="auto">
              <a:xfrm>
                <a:off x="3929" y="3096"/>
                <a:ext cx="425" cy="5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393" name="Rectangle 81"/>
              <p:cNvSpPr>
                <a:spLocks noChangeAspect="1" noChangeArrowheads="1"/>
              </p:cNvSpPr>
              <p:nvPr/>
            </p:nvSpPr>
            <p:spPr bwMode="auto">
              <a:xfrm>
                <a:off x="3848" y="2888"/>
                <a:ext cx="53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rgbClr val="FFFFFF"/>
                    </a:solidFill>
                  </a:rPr>
                  <a:t>1</a:t>
                </a:r>
                <a:r>
                  <a:rPr lang="ru-RU" sz="2000">
                    <a:solidFill>
                      <a:srgbClr val="FFFFFF"/>
                    </a:solidFill>
                  </a:rPr>
                  <a:t>00</a:t>
                </a:r>
                <a:r>
                  <a:rPr lang="en-US" sz="2000">
                    <a:solidFill>
                      <a:srgbClr val="FFFFFF"/>
                    </a:solidFill>
                  </a:rPr>
                  <a:t> </a:t>
                </a:r>
                <a:r>
                  <a:rPr lang="el-GR" sz="2000">
                    <a:solidFill>
                      <a:srgbClr val="FFFFFF"/>
                    </a:solidFill>
                    <a:cs typeface="Arial" charset="0"/>
                  </a:rPr>
                  <a:t>μ</a:t>
                </a:r>
                <a:r>
                  <a:rPr lang="en-US" sz="2000">
                    <a:solidFill>
                      <a:srgbClr val="FFFFFF"/>
                    </a:solidFill>
                    <a:cs typeface="Arial" charset="0"/>
                  </a:rPr>
                  <a:t>m</a:t>
                </a:r>
                <a:endParaRPr lang="el-GR" sz="2000">
                  <a:solidFill>
                    <a:schemeClr val="tx1"/>
                  </a:solidFill>
                  <a:cs typeface="Arial" charset="0"/>
                </a:endParaRPr>
              </a:p>
            </p:txBody>
          </p:sp>
        </p:grpSp>
        <p:sp>
          <p:nvSpPr>
            <p:cNvPr id="141394" name="Rectangle 82"/>
            <p:cNvSpPr>
              <a:spLocks noChangeAspect="1" noChangeArrowheads="1"/>
            </p:cNvSpPr>
            <p:nvPr/>
          </p:nvSpPr>
          <p:spPr bwMode="auto">
            <a:xfrm>
              <a:off x="3249" y="913"/>
              <a:ext cx="12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 b="1">
                  <a:solidFill>
                    <a:srgbClr val="FFFFFF"/>
                  </a:solidFill>
                </a:rPr>
                <a:t>Q</a:t>
              </a:r>
              <a:endParaRPr lang="ru-RU" sz="2000">
                <a:solidFill>
                  <a:schemeClr val="tx1"/>
                </a:solidFill>
              </a:endParaRPr>
            </a:p>
          </p:txBody>
        </p:sp>
        <p:sp>
          <p:nvSpPr>
            <p:cNvPr id="141395" name="Line 83"/>
            <p:cNvSpPr>
              <a:spLocks noChangeAspect="1" noChangeShapeType="1"/>
            </p:cNvSpPr>
            <p:nvPr/>
          </p:nvSpPr>
          <p:spPr bwMode="auto">
            <a:xfrm flipH="1">
              <a:off x="3844" y="1111"/>
              <a:ext cx="85" cy="113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41396" name="Line 84"/>
            <p:cNvSpPr>
              <a:spLocks noChangeAspect="1" noChangeShapeType="1"/>
            </p:cNvSpPr>
            <p:nvPr/>
          </p:nvSpPr>
          <p:spPr bwMode="auto">
            <a:xfrm flipH="1">
              <a:off x="4042" y="1395"/>
              <a:ext cx="85" cy="113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41397" name="Line 85"/>
            <p:cNvSpPr>
              <a:spLocks noChangeAspect="1" noChangeShapeType="1"/>
            </p:cNvSpPr>
            <p:nvPr/>
          </p:nvSpPr>
          <p:spPr bwMode="auto">
            <a:xfrm flipV="1">
              <a:off x="4808" y="1763"/>
              <a:ext cx="85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41398" name="Group 86"/>
          <p:cNvGrpSpPr>
            <a:grpSpLocks/>
          </p:cNvGrpSpPr>
          <p:nvPr/>
        </p:nvGrpSpPr>
        <p:grpSpPr bwMode="auto">
          <a:xfrm>
            <a:off x="4706938" y="1223963"/>
            <a:ext cx="4186237" cy="2270125"/>
            <a:chOff x="2937" y="431"/>
            <a:chExt cx="2637" cy="1430"/>
          </a:xfrm>
        </p:grpSpPr>
        <p:grpSp>
          <p:nvGrpSpPr>
            <p:cNvPr id="141399" name="Group 87"/>
            <p:cNvGrpSpPr>
              <a:grpSpLocks/>
            </p:cNvGrpSpPr>
            <p:nvPr/>
          </p:nvGrpSpPr>
          <p:grpSpPr bwMode="auto">
            <a:xfrm>
              <a:off x="3730" y="431"/>
              <a:ext cx="1844" cy="1430"/>
              <a:chOff x="527" y="431"/>
              <a:chExt cx="1844" cy="1430"/>
            </a:xfrm>
          </p:grpSpPr>
          <p:pic>
            <p:nvPicPr>
              <p:cNvPr id="141400" name="Picture 88" descr="20-05-3_3a-40x"/>
              <p:cNvPicPr>
                <a:picLocks noChangeAspect="1" noChangeArrowheads="1"/>
              </p:cNvPicPr>
              <p:nvPr/>
            </p:nvPicPr>
            <p:blipFill>
              <a:blip r:embed="rId3">
                <a:lum contrast="40000"/>
              </a:blip>
              <a:srcRect/>
              <a:stretch>
                <a:fillRect/>
              </a:stretch>
            </p:blipFill>
            <p:spPr bwMode="auto">
              <a:xfrm>
                <a:off x="527" y="431"/>
                <a:ext cx="1844" cy="1430"/>
              </a:xfrm>
              <a:prstGeom prst="rect">
                <a:avLst/>
              </a:prstGeom>
              <a:noFill/>
              <a:ln w="57150">
                <a:solidFill>
                  <a:srgbClr val="FF0066"/>
                </a:solidFill>
                <a:miter lim="800000"/>
                <a:headEnd/>
                <a:tailEnd/>
              </a:ln>
            </p:spPr>
          </p:pic>
          <p:sp>
            <p:nvSpPr>
              <p:cNvPr id="141401" name="Line 89"/>
              <p:cNvSpPr>
                <a:spLocks noChangeShapeType="1"/>
              </p:cNvSpPr>
              <p:nvPr/>
            </p:nvSpPr>
            <p:spPr bwMode="auto">
              <a:xfrm flipH="1">
                <a:off x="584" y="1763"/>
                <a:ext cx="482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402" name="Text Box 90"/>
              <p:cNvSpPr txBox="1">
                <a:spLocks noChangeArrowheads="1"/>
              </p:cNvSpPr>
              <p:nvPr/>
            </p:nvSpPr>
            <p:spPr bwMode="auto">
              <a:xfrm>
                <a:off x="584" y="1565"/>
                <a:ext cx="51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solidFill>
                      <a:schemeClr val="bg1"/>
                    </a:solidFill>
                  </a:rPr>
                  <a:t>50 </a:t>
                </a:r>
                <a:r>
                  <a:rPr lang="el-GR" sz="1800">
                    <a:solidFill>
                      <a:schemeClr val="bg1"/>
                    </a:solidFill>
                    <a:cs typeface="Arial" charset="0"/>
                  </a:rPr>
                  <a:t>μ</a:t>
                </a:r>
                <a:r>
                  <a:rPr lang="en-US" sz="1800">
                    <a:solidFill>
                      <a:schemeClr val="bg1"/>
                    </a:solidFill>
                    <a:cs typeface="Arial" charset="0"/>
                  </a:rPr>
                  <a:t>m</a:t>
                </a:r>
                <a:endParaRPr lang="el-GR" sz="1800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141403" name="Text Box 91"/>
              <p:cNvSpPr txBox="1">
                <a:spLocks noChangeArrowheads="1"/>
              </p:cNvSpPr>
              <p:nvPr/>
            </p:nvSpPr>
            <p:spPr bwMode="auto">
              <a:xfrm>
                <a:off x="1236" y="1168"/>
                <a:ext cx="460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 b="1">
                    <a:solidFill>
                      <a:schemeClr val="tx1"/>
                    </a:solidFill>
                  </a:rPr>
                  <a:t>Te</a:t>
                </a:r>
                <a:r>
                  <a:rPr lang="en-US" sz="2000" b="1" baseline="-25000">
                    <a:solidFill>
                      <a:schemeClr val="tx1"/>
                    </a:solidFill>
                  </a:rPr>
                  <a:t>nat</a:t>
                </a:r>
                <a:endParaRPr lang="ru-RU" sz="2000" b="1" baseline="-25000">
                  <a:solidFill>
                    <a:schemeClr val="tx1"/>
                  </a:solidFill>
                </a:endParaRPr>
              </a:p>
            </p:txBody>
          </p:sp>
          <p:sp>
            <p:nvSpPr>
              <p:cNvPr id="141404" name="Text Box 92"/>
              <p:cNvSpPr txBox="1">
                <a:spLocks noChangeArrowheads="1"/>
              </p:cNvSpPr>
              <p:nvPr/>
            </p:nvSpPr>
            <p:spPr bwMode="auto">
              <a:xfrm>
                <a:off x="1405" y="529"/>
                <a:ext cx="312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 b="1">
                    <a:solidFill>
                      <a:schemeClr val="tx1"/>
                    </a:solidFill>
                  </a:rPr>
                  <a:t>Tn</a:t>
                </a:r>
                <a:endParaRPr lang="ru-RU" sz="2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41405" name="Text Box 93"/>
              <p:cNvSpPr txBox="1">
                <a:spLocks noChangeArrowheads="1"/>
              </p:cNvSpPr>
              <p:nvPr/>
            </p:nvSpPr>
            <p:spPr bwMode="auto">
              <a:xfrm>
                <a:off x="1036" y="614"/>
                <a:ext cx="312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 b="1">
                    <a:solidFill>
                      <a:schemeClr val="tx1"/>
                    </a:solidFill>
                  </a:rPr>
                  <a:t>Py</a:t>
                </a:r>
                <a:endParaRPr lang="ru-RU" sz="2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41406" name="Line 94"/>
              <p:cNvSpPr>
                <a:spLocks noChangeShapeType="1"/>
              </p:cNvSpPr>
              <p:nvPr/>
            </p:nvSpPr>
            <p:spPr bwMode="auto">
              <a:xfrm>
                <a:off x="1179" y="828"/>
                <a:ext cx="57" cy="17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407" name="Line 95"/>
              <p:cNvSpPr>
                <a:spLocks noChangeShapeType="1"/>
              </p:cNvSpPr>
              <p:nvPr/>
            </p:nvSpPr>
            <p:spPr bwMode="auto">
              <a:xfrm flipH="1" flipV="1">
                <a:off x="754" y="601"/>
                <a:ext cx="283" cy="11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408" name="Line 96"/>
              <p:cNvSpPr>
                <a:spLocks noChangeShapeType="1"/>
              </p:cNvSpPr>
              <p:nvPr/>
            </p:nvSpPr>
            <p:spPr bwMode="auto">
              <a:xfrm>
                <a:off x="1434" y="1366"/>
                <a:ext cx="114" cy="19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409" name="Line 97"/>
              <p:cNvSpPr>
                <a:spLocks noChangeShapeType="1"/>
              </p:cNvSpPr>
              <p:nvPr/>
            </p:nvSpPr>
            <p:spPr bwMode="auto">
              <a:xfrm flipH="1">
                <a:off x="1264" y="1366"/>
                <a:ext cx="57" cy="5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410" name="Line 98"/>
              <p:cNvSpPr>
                <a:spLocks noChangeShapeType="1"/>
              </p:cNvSpPr>
              <p:nvPr/>
            </p:nvSpPr>
            <p:spPr bwMode="auto">
              <a:xfrm flipH="1">
                <a:off x="1151" y="1281"/>
                <a:ext cx="14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41411" name="Line 99"/>
            <p:cNvSpPr>
              <a:spLocks noChangeShapeType="1"/>
            </p:cNvSpPr>
            <p:nvPr/>
          </p:nvSpPr>
          <p:spPr bwMode="auto">
            <a:xfrm flipH="1">
              <a:off x="2937" y="828"/>
              <a:ext cx="793" cy="396"/>
            </a:xfrm>
            <a:prstGeom prst="line">
              <a:avLst/>
            </a:prstGeom>
            <a:noFill/>
            <a:ln w="76200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41412" name="Group 100"/>
          <p:cNvGrpSpPr>
            <a:grpSpLocks/>
          </p:cNvGrpSpPr>
          <p:nvPr/>
        </p:nvGrpSpPr>
        <p:grpSpPr bwMode="auto">
          <a:xfrm>
            <a:off x="431800" y="1268413"/>
            <a:ext cx="3644900" cy="2565400"/>
            <a:chOff x="329" y="402"/>
            <a:chExt cx="2296" cy="1616"/>
          </a:xfrm>
        </p:grpSpPr>
        <p:grpSp>
          <p:nvGrpSpPr>
            <p:cNvPr id="141413" name="Group 101"/>
            <p:cNvGrpSpPr>
              <a:grpSpLocks/>
            </p:cNvGrpSpPr>
            <p:nvPr/>
          </p:nvGrpSpPr>
          <p:grpSpPr bwMode="auto">
            <a:xfrm>
              <a:off x="329" y="402"/>
              <a:ext cx="2041" cy="1532"/>
              <a:chOff x="442" y="2075"/>
              <a:chExt cx="2041" cy="1532"/>
            </a:xfrm>
          </p:grpSpPr>
          <p:pic>
            <p:nvPicPr>
              <p:cNvPr id="141414" name="Picture 102" descr="Br-3-05-2_6-10x"/>
              <p:cNvPicPr>
                <a:picLocks noChangeAspect="1" noChangeArrowheads="1"/>
              </p:cNvPicPr>
              <p:nvPr/>
            </p:nvPicPr>
            <p:blipFill>
              <a:blip r:embed="rId4">
                <a:lum bright="10000" contrast="40000"/>
              </a:blip>
              <a:srcRect/>
              <a:stretch>
                <a:fillRect/>
              </a:stretch>
            </p:blipFill>
            <p:spPr bwMode="auto">
              <a:xfrm>
                <a:off x="442" y="2075"/>
                <a:ext cx="2041" cy="1532"/>
              </a:xfrm>
              <a:prstGeom prst="rect">
                <a:avLst/>
              </a:prstGeom>
              <a:noFill/>
              <a:ln w="76200">
                <a:solidFill>
                  <a:srgbClr val="FF6600"/>
                </a:solidFill>
                <a:miter lim="800000"/>
                <a:headEnd/>
                <a:tailEnd/>
              </a:ln>
            </p:spPr>
          </p:pic>
          <p:sp>
            <p:nvSpPr>
              <p:cNvPr id="141415" name="Text Box 103"/>
              <p:cNvSpPr txBox="1">
                <a:spLocks noChangeArrowheads="1"/>
              </p:cNvSpPr>
              <p:nvPr/>
            </p:nvSpPr>
            <p:spPr bwMode="auto">
              <a:xfrm>
                <a:off x="554" y="3238"/>
                <a:ext cx="53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 b="1">
                    <a:solidFill>
                      <a:schemeClr val="bg1"/>
                    </a:solidFill>
                  </a:rPr>
                  <a:t>50 </a:t>
                </a:r>
                <a:r>
                  <a:rPr lang="el-GR" sz="1800" b="1">
                    <a:solidFill>
                      <a:schemeClr val="bg1"/>
                    </a:solidFill>
                    <a:cs typeface="Arial" charset="0"/>
                  </a:rPr>
                  <a:t>μ</a:t>
                </a:r>
                <a:r>
                  <a:rPr lang="en-US" sz="1800" b="1">
                    <a:solidFill>
                      <a:schemeClr val="bg1"/>
                    </a:solidFill>
                    <a:cs typeface="Arial" charset="0"/>
                  </a:rPr>
                  <a:t>m</a:t>
                </a:r>
                <a:endParaRPr lang="el-GR" sz="1800" b="1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141416" name="Line 104"/>
              <p:cNvSpPr>
                <a:spLocks noChangeShapeType="1"/>
              </p:cNvSpPr>
              <p:nvPr/>
            </p:nvSpPr>
            <p:spPr bwMode="auto">
              <a:xfrm>
                <a:off x="555" y="3492"/>
                <a:ext cx="510" cy="0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417" name="Text Box 105"/>
              <p:cNvSpPr txBox="1">
                <a:spLocks noChangeArrowheads="1"/>
              </p:cNvSpPr>
              <p:nvPr/>
            </p:nvSpPr>
            <p:spPr bwMode="auto">
              <a:xfrm>
                <a:off x="1121" y="2570"/>
                <a:ext cx="294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 b="1">
                    <a:solidFill>
                      <a:schemeClr val="tx1"/>
                    </a:solidFill>
                  </a:rPr>
                  <a:t>Kr</a:t>
                </a:r>
                <a:endParaRPr lang="ru-RU" sz="2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41418" name="Text Box 106"/>
              <p:cNvSpPr txBox="1">
                <a:spLocks noChangeArrowheads="1"/>
              </p:cNvSpPr>
              <p:nvPr/>
            </p:nvSpPr>
            <p:spPr bwMode="auto">
              <a:xfrm>
                <a:off x="1688" y="2514"/>
                <a:ext cx="312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 b="1">
                    <a:solidFill>
                      <a:schemeClr val="tx1"/>
                    </a:solidFill>
                  </a:rPr>
                  <a:t>Tn</a:t>
                </a:r>
                <a:endParaRPr lang="ru-RU" sz="2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41419" name="Text Box 107"/>
              <p:cNvSpPr txBox="1">
                <a:spLocks noChangeArrowheads="1"/>
              </p:cNvSpPr>
              <p:nvPr/>
            </p:nvSpPr>
            <p:spPr bwMode="auto">
              <a:xfrm>
                <a:off x="1886" y="3250"/>
                <a:ext cx="240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 b="1">
                    <a:solidFill>
                      <a:schemeClr val="bg1"/>
                    </a:solidFill>
                  </a:rPr>
                  <a:t>Q</a:t>
                </a:r>
                <a:endParaRPr lang="ru-RU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41420" name="Line 108"/>
              <p:cNvSpPr>
                <a:spLocks noChangeShapeType="1"/>
              </p:cNvSpPr>
              <p:nvPr/>
            </p:nvSpPr>
            <p:spPr bwMode="auto">
              <a:xfrm>
                <a:off x="1264" y="2784"/>
                <a:ext cx="142" cy="5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41421" name="Line 109"/>
            <p:cNvSpPr>
              <a:spLocks noChangeShapeType="1"/>
            </p:cNvSpPr>
            <p:nvPr/>
          </p:nvSpPr>
          <p:spPr bwMode="auto">
            <a:xfrm>
              <a:off x="2398" y="1848"/>
              <a:ext cx="227" cy="170"/>
            </a:xfrm>
            <a:prstGeom prst="line">
              <a:avLst/>
            </a:prstGeom>
            <a:noFill/>
            <a:ln w="76200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41422" name="Group 110"/>
          <p:cNvGrpSpPr>
            <a:grpSpLocks/>
          </p:cNvGrpSpPr>
          <p:nvPr/>
        </p:nvGrpSpPr>
        <p:grpSpPr bwMode="auto">
          <a:xfrm>
            <a:off x="4706938" y="3743325"/>
            <a:ext cx="4184650" cy="2493963"/>
            <a:chOff x="2965" y="1933"/>
            <a:chExt cx="2636" cy="1571"/>
          </a:xfrm>
        </p:grpSpPr>
        <p:grpSp>
          <p:nvGrpSpPr>
            <p:cNvPr id="141423" name="Group 111"/>
            <p:cNvGrpSpPr>
              <a:grpSpLocks/>
            </p:cNvGrpSpPr>
            <p:nvPr/>
          </p:nvGrpSpPr>
          <p:grpSpPr bwMode="auto">
            <a:xfrm>
              <a:off x="3730" y="1933"/>
              <a:ext cx="1871" cy="1571"/>
              <a:chOff x="442" y="374"/>
              <a:chExt cx="1871" cy="1571"/>
            </a:xfrm>
          </p:grpSpPr>
          <p:grpSp>
            <p:nvGrpSpPr>
              <p:cNvPr id="141424" name="Group 112"/>
              <p:cNvGrpSpPr>
                <a:grpSpLocks noChangeAspect="1"/>
              </p:cNvGrpSpPr>
              <p:nvPr/>
            </p:nvGrpSpPr>
            <p:grpSpPr bwMode="auto">
              <a:xfrm>
                <a:off x="442" y="374"/>
                <a:ext cx="1871" cy="1571"/>
                <a:chOff x="1463" y="970"/>
                <a:chExt cx="2248" cy="1887"/>
              </a:xfrm>
            </p:grpSpPr>
            <p:sp>
              <p:nvSpPr>
                <p:cNvPr id="141425" name="AutoShape 11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1463" y="970"/>
                  <a:ext cx="2248" cy="18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pic>
              <p:nvPicPr>
                <p:cNvPr id="141426" name="Picture 114"/>
                <p:cNvPicPr>
                  <a:picLocks noChangeAspect="1" noChangeArrowheads="1"/>
                </p:cNvPicPr>
                <p:nvPr/>
              </p:nvPicPr>
              <p:blipFill>
                <a:blip r:embed="rId5">
                  <a:lum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1476" y="988"/>
                  <a:ext cx="2225" cy="1856"/>
                </a:xfrm>
                <a:prstGeom prst="rect">
                  <a:avLst/>
                </a:prstGeom>
                <a:noFill/>
                <a:ln w="762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141427" name="Rectangle 115"/>
                <p:cNvSpPr>
                  <a:spLocks noChangeAspect="1" noChangeArrowheads="1"/>
                </p:cNvSpPr>
                <p:nvPr/>
              </p:nvSpPr>
              <p:spPr bwMode="auto">
                <a:xfrm>
                  <a:off x="3060" y="2664"/>
                  <a:ext cx="609" cy="3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41428" name="Rectangle 116"/>
                <p:cNvSpPr>
                  <a:spLocks noChangeAspect="1" noChangeArrowheads="1"/>
                </p:cNvSpPr>
                <p:nvPr/>
              </p:nvSpPr>
              <p:spPr bwMode="auto">
                <a:xfrm>
                  <a:off x="3107" y="2415"/>
                  <a:ext cx="590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ru-RU" sz="2000">
                      <a:solidFill>
                        <a:srgbClr val="FFFFFF"/>
                      </a:solidFill>
                    </a:rPr>
                    <a:t>50 </a:t>
                  </a:r>
                  <a:r>
                    <a:rPr lang="el-GR" sz="2000">
                      <a:solidFill>
                        <a:srgbClr val="FFFFFF"/>
                      </a:solidFill>
                      <a:cs typeface="Arial" charset="0"/>
                    </a:rPr>
                    <a:t>μ</a:t>
                  </a:r>
                  <a:r>
                    <a:rPr lang="ru-RU" sz="2000">
                      <a:solidFill>
                        <a:srgbClr val="FFFFFF"/>
                      </a:solidFill>
                    </a:rPr>
                    <a:t>m </a:t>
                  </a:r>
                </a:p>
              </p:txBody>
            </p:sp>
            <p:sp>
              <p:nvSpPr>
                <p:cNvPr id="141429" name="Rectangle 117"/>
                <p:cNvSpPr>
                  <a:spLocks noChangeAspect="1" noChangeArrowheads="1"/>
                </p:cNvSpPr>
                <p:nvPr/>
              </p:nvSpPr>
              <p:spPr bwMode="auto">
                <a:xfrm>
                  <a:off x="1661" y="1593"/>
                  <a:ext cx="212" cy="20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ru-RU" sz="1800" b="1">
                      <a:solidFill>
                        <a:srgbClr val="FFFFFF"/>
                      </a:solidFill>
                    </a:rPr>
                    <a:t>Tn</a:t>
                  </a:r>
                  <a:endParaRPr lang="ru-RU" sz="18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1430" name="Rectangle 118"/>
                <p:cNvSpPr>
                  <a:spLocks noChangeAspect="1" noChangeArrowheads="1"/>
                </p:cNvSpPr>
                <p:nvPr/>
              </p:nvSpPr>
              <p:spPr bwMode="auto">
                <a:xfrm>
                  <a:off x="2058" y="1508"/>
                  <a:ext cx="259" cy="20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ru-RU" sz="1800" b="1">
                      <a:solidFill>
                        <a:srgbClr val="FFFFFF"/>
                      </a:solidFill>
                    </a:rPr>
                    <a:t>Syl</a:t>
                  </a:r>
                  <a:endParaRPr lang="ru-RU" sz="180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41431" name="Text Box 119"/>
              <p:cNvSpPr txBox="1">
                <a:spLocks noChangeArrowheads="1"/>
              </p:cNvSpPr>
              <p:nvPr/>
            </p:nvSpPr>
            <p:spPr bwMode="auto">
              <a:xfrm>
                <a:off x="469" y="1679"/>
                <a:ext cx="31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 b="1" i="1">
                    <a:solidFill>
                      <a:schemeClr val="bg1"/>
                    </a:solidFill>
                  </a:rPr>
                  <a:t>sei</a:t>
                </a:r>
                <a:endParaRPr lang="ru-RU" sz="1800" b="1" i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41432" name="Line 120"/>
            <p:cNvSpPr>
              <a:spLocks noChangeShapeType="1"/>
            </p:cNvSpPr>
            <p:nvPr/>
          </p:nvSpPr>
          <p:spPr bwMode="auto">
            <a:xfrm flipH="1" flipV="1">
              <a:off x="2965" y="2075"/>
              <a:ext cx="709" cy="142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41504" name="AutoShape 192"/>
          <p:cNvSpPr>
            <a:spLocks noChangeArrowheads="1"/>
          </p:cNvSpPr>
          <p:nvPr/>
        </p:nvSpPr>
        <p:spPr bwMode="auto">
          <a:xfrm>
            <a:off x="3995738" y="2492375"/>
            <a:ext cx="1150937" cy="3168650"/>
          </a:xfrm>
          <a:prstGeom prst="curvedRightArrow">
            <a:avLst>
              <a:gd name="adj1" fmla="val 55062"/>
              <a:gd name="adj2" fmla="val 110124"/>
              <a:gd name="adj3" fmla="val 33333"/>
            </a:avLst>
          </a:prstGeom>
          <a:solidFill>
            <a:schemeClr val="hlink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24" name="Номер слайда 1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C2912-53E9-4871-B1D9-CFC0834B8EE5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1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1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1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1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1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1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1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1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41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41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1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41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41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1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1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41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13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1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1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14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1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1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1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50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15888"/>
            <a:ext cx="7772400" cy="1081087"/>
          </a:xfrm>
        </p:spPr>
        <p:txBody>
          <a:bodyPr/>
          <a:lstStyle/>
          <a:p>
            <a:r>
              <a:rPr lang="ru-RU" sz="3600" b="1"/>
              <a:t>Эпитермальные </a:t>
            </a:r>
            <a:r>
              <a:rPr lang="en-US" sz="3600" b="1"/>
              <a:t>Au-Ag</a:t>
            </a:r>
            <a:r>
              <a:rPr lang="ru-RU" sz="3600" b="1"/>
              <a:t/>
            </a:r>
            <a:br>
              <a:rPr lang="ru-RU" sz="3600" b="1"/>
            </a:br>
            <a:r>
              <a:rPr lang="ru-RU" sz="3600" b="1"/>
              <a:t>месторождения:</a:t>
            </a:r>
          </a:p>
        </p:txBody>
      </p:sp>
      <p:sp>
        <p:nvSpPr>
          <p:cNvPr id="175108" name="Text Box 4"/>
          <p:cNvSpPr txBox="1">
            <a:spLocks noChangeArrowheads="1"/>
          </p:cNvSpPr>
          <p:nvPr/>
        </p:nvSpPr>
        <p:spPr bwMode="auto">
          <a:xfrm>
            <a:off x="322263" y="1844675"/>
            <a:ext cx="8570912" cy="3013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err="1">
                <a:solidFill>
                  <a:srgbClr val="66FF33"/>
                </a:solidFill>
              </a:rPr>
              <a:t>Кочбулак</a:t>
            </a:r>
            <a:r>
              <a:rPr lang="ru-RU" b="1" dirty="0">
                <a:solidFill>
                  <a:srgbClr val="66FF33"/>
                </a:solidFill>
              </a:rPr>
              <a:t> и Кайрагач</a:t>
            </a:r>
            <a:r>
              <a:rPr lang="ru-RU" b="1" dirty="0">
                <a:solidFill>
                  <a:schemeClr val="tx1"/>
                </a:solidFill>
              </a:rPr>
              <a:t> (</a:t>
            </a:r>
            <a:r>
              <a:rPr lang="ru-RU" b="1" dirty="0" err="1">
                <a:solidFill>
                  <a:schemeClr val="tx1"/>
                </a:solidFill>
              </a:rPr>
              <a:t>Курама</a:t>
            </a:r>
            <a:r>
              <a:rPr lang="ru-RU" b="1" dirty="0">
                <a:solidFill>
                  <a:schemeClr val="tx1"/>
                </a:solidFill>
              </a:rPr>
              <a:t>) – </a:t>
            </a:r>
            <a:r>
              <a:rPr lang="ru-RU" b="1" dirty="0">
                <a:solidFill>
                  <a:srgbClr val="66FF33"/>
                </a:solidFill>
              </a:rPr>
              <a:t>20%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Au </a:t>
            </a:r>
            <a:r>
              <a:rPr lang="ru-RU" sz="2000" b="1" dirty="0">
                <a:solidFill>
                  <a:schemeClr val="tx1"/>
                </a:solidFill>
              </a:rPr>
              <a:t>в </a:t>
            </a:r>
            <a:r>
              <a:rPr lang="ru-RU" sz="2000" b="1" dirty="0" err="1">
                <a:solidFill>
                  <a:schemeClr val="tx1"/>
                </a:solidFill>
              </a:rPr>
              <a:t>Те-идной</a:t>
            </a:r>
            <a:r>
              <a:rPr lang="ru-RU" sz="2000" b="1" dirty="0">
                <a:solidFill>
                  <a:schemeClr val="tx1"/>
                </a:solidFill>
              </a:rPr>
              <a:t> форме</a:t>
            </a:r>
          </a:p>
          <a:p>
            <a:pPr algn="ctr">
              <a:spcBef>
                <a:spcPct val="50000"/>
              </a:spcBef>
            </a:pPr>
            <a:r>
              <a:rPr lang="ru-RU" b="1" dirty="0" err="1">
                <a:solidFill>
                  <a:srgbClr val="66FF33"/>
                </a:solidFill>
              </a:rPr>
              <a:t>Березняковское</a:t>
            </a:r>
            <a:r>
              <a:rPr lang="ru-RU" b="1" dirty="0">
                <a:solidFill>
                  <a:schemeClr val="tx1"/>
                </a:solidFill>
              </a:rPr>
              <a:t> (Ю. Урал) – </a:t>
            </a:r>
            <a:r>
              <a:rPr lang="ru-RU" b="1" dirty="0">
                <a:solidFill>
                  <a:srgbClr val="66FF33"/>
                </a:solidFill>
              </a:rPr>
              <a:t>80%</a:t>
            </a:r>
          </a:p>
          <a:p>
            <a:pPr algn="ctr"/>
            <a:endParaRPr lang="ru-RU" b="1" dirty="0">
              <a:solidFill>
                <a:srgbClr val="66FF33"/>
              </a:solidFill>
            </a:endParaRPr>
          </a:p>
          <a:p>
            <a:pPr algn="ctr">
              <a:lnSpc>
                <a:spcPct val="50000"/>
              </a:lnSpc>
            </a:pPr>
            <a:r>
              <a:rPr lang="ru-RU" b="1" dirty="0" err="1">
                <a:solidFill>
                  <a:srgbClr val="66FF33"/>
                </a:solidFill>
              </a:rPr>
              <a:t>Прасоловское</a:t>
            </a:r>
            <a:r>
              <a:rPr lang="ru-RU" b="1" dirty="0">
                <a:solidFill>
                  <a:schemeClr val="tx1"/>
                </a:solidFill>
              </a:rPr>
              <a:t> (Курилы)	 </a:t>
            </a:r>
          </a:p>
          <a:p>
            <a:pPr algn="ctr">
              <a:lnSpc>
                <a:spcPct val="50000"/>
              </a:lnSpc>
            </a:pPr>
            <a:r>
              <a:rPr lang="ru-RU" b="1" dirty="0">
                <a:solidFill>
                  <a:srgbClr val="66FF33"/>
                </a:solidFill>
              </a:rPr>
              <a:t>						10-20% (?)</a:t>
            </a:r>
          </a:p>
          <a:p>
            <a:pPr algn="ctr">
              <a:lnSpc>
                <a:spcPct val="50000"/>
              </a:lnSpc>
            </a:pPr>
            <a:r>
              <a:rPr lang="ru-RU" b="1" dirty="0" err="1">
                <a:solidFill>
                  <a:srgbClr val="66FF33"/>
                </a:solidFill>
              </a:rPr>
              <a:t>Озерновское</a:t>
            </a:r>
            <a:r>
              <a:rPr lang="ru-RU" b="1" dirty="0">
                <a:solidFill>
                  <a:schemeClr val="tx1"/>
                </a:solidFill>
              </a:rPr>
              <a:t> (Камчатка)</a:t>
            </a:r>
          </a:p>
          <a:p>
            <a:pPr algn="ctr">
              <a:spcBef>
                <a:spcPct val="50000"/>
              </a:spcBef>
            </a:pPr>
            <a:r>
              <a:rPr lang="ru-RU" b="1" dirty="0" err="1">
                <a:solidFill>
                  <a:srgbClr val="66FF33"/>
                </a:solidFill>
              </a:rPr>
              <a:t>Сакаримб</a:t>
            </a:r>
            <a:r>
              <a:rPr lang="ru-RU" b="1" dirty="0">
                <a:solidFill>
                  <a:schemeClr val="tx1"/>
                </a:solidFill>
              </a:rPr>
              <a:t> (</a:t>
            </a:r>
            <a:r>
              <a:rPr lang="ru-RU" b="1" dirty="0" err="1">
                <a:solidFill>
                  <a:schemeClr val="tx1"/>
                </a:solidFill>
              </a:rPr>
              <a:t>Апусени</a:t>
            </a:r>
            <a:r>
              <a:rPr lang="ru-RU" b="1" dirty="0">
                <a:solidFill>
                  <a:schemeClr val="tx1"/>
                </a:solidFill>
              </a:rPr>
              <a:t>) – </a:t>
            </a:r>
            <a:r>
              <a:rPr lang="ru-RU" b="1" dirty="0">
                <a:solidFill>
                  <a:srgbClr val="66FF33"/>
                </a:solidFill>
              </a:rPr>
              <a:t>50%</a:t>
            </a:r>
          </a:p>
          <a:p>
            <a:pPr algn="ctr">
              <a:spcBef>
                <a:spcPct val="50000"/>
              </a:spcBef>
            </a:pPr>
            <a:r>
              <a:rPr lang="ru-RU" b="1" dirty="0" err="1">
                <a:solidFill>
                  <a:srgbClr val="66FF33"/>
                </a:solidFill>
              </a:rPr>
              <a:t>Эмпериор</a:t>
            </a:r>
            <a:r>
              <a:rPr lang="ru-RU" b="1" dirty="0">
                <a:solidFill>
                  <a:schemeClr val="tx1"/>
                </a:solidFill>
              </a:rPr>
              <a:t> (Фиджи) – </a:t>
            </a:r>
            <a:r>
              <a:rPr lang="ru-RU" b="1" dirty="0">
                <a:solidFill>
                  <a:srgbClr val="66FF33"/>
                </a:solidFill>
              </a:rPr>
              <a:t>50%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C2912-53E9-4871-B1D9-CFC0834B8EE5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488" y="0"/>
            <a:ext cx="4071966" cy="709613"/>
          </a:xfrm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FF00"/>
                </a:solidFill>
              </a:rPr>
              <a:t>Система </a:t>
            </a:r>
            <a:r>
              <a:rPr lang="en-US" sz="3600" b="1" dirty="0" smtClean="0">
                <a:solidFill>
                  <a:srgbClr val="FFFF00"/>
                </a:solidFill>
              </a:rPr>
              <a:t>Au-Ag-Te</a:t>
            </a:r>
            <a:endParaRPr lang="ru-RU" sz="3600" b="1" dirty="0">
              <a:solidFill>
                <a:srgbClr val="FFFF00"/>
              </a:solidFill>
            </a:endParaRPr>
          </a:p>
        </p:txBody>
      </p:sp>
      <p:grpSp>
        <p:nvGrpSpPr>
          <p:cNvPr id="2" name="Group 86"/>
          <p:cNvGrpSpPr>
            <a:grpSpLocks/>
          </p:cNvGrpSpPr>
          <p:nvPr/>
        </p:nvGrpSpPr>
        <p:grpSpPr bwMode="auto">
          <a:xfrm>
            <a:off x="214282" y="587371"/>
            <a:ext cx="4178300" cy="2270125"/>
            <a:chOff x="3730" y="431"/>
            <a:chExt cx="2632" cy="1430"/>
          </a:xfrm>
        </p:grpSpPr>
        <p:grpSp>
          <p:nvGrpSpPr>
            <p:cNvPr id="3" name="Group 87"/>
            <p:cNvGrpSpPr>
              <a:grpSpLocks/>
            </p:cNvGrpSpPr>
            <p:nvPr/>
          </p:nvGrpSpPr>
          <p:grpSpPr bwMode="auto">
            <a:xfrm>
              <a:off x="3730" y="431"/>
              <a:ext cx="1372" cy="1430"/>
              <a:chOff x="527" y="431"/>
              <a:chExt cx="1372" cy="1430"/>
            </a:xfrm>
          </p:grpSpPr>
          <p:pic>
            <p:nvPicPr>
              <p:cNvPr id="197720" name="Picture 88" descr="20-05-3_3a-40x"/>
              <p:cNvPicPr>
                <a:picLocks noChangeAspect="1" noChangeArrowheads="1"/>
              </p:cNvPicPr>
              <p:nvPr/>
            </p:nvPicPr>
            <p:blipFill>
              <a:blip r:embed="rId3">
                <a:lum contrast="40000"/>
              </a:blip>
              <a:srcRect/>
              <a:stretch>
                <a:fillRect/>
              </a:stretch>
            </p:blipFill>
            <p:spPr bwMode="auto">
              <a:xfrm>
                <a:off x="527" y="431"/>
                <a:ext cx="1372" cy="1430"/>
              </a:xfrm>
              <a:prstGeom prst="rect">
                <a:avLst/>
              </a:prstGeom>
              <a:noFill/>
              <a:ln w="38100">
                <a:solidFill>
                  <a:srgbClr val="FF0066"/>
                </a:solidFill>
                <a:miter lim="800000"/>
                <a:headEnd/>
                <a:tailEnd/>
              </a:ln>
            </p:spPr>
          </p:pic>
          <p:sp>
            <p:nvSpPr>
              <p:cNvPr id="197721" name="Line 89"/>
              <p:cNvSpPr>
                <a:spLocks noChangeShapeType="1"/>
              </p:cNvSpPr>
              <p:nvPr/>
            </p:nvSpPr>
            <p:spPr bwMode="auto">
              <a:xfrm flipH="1">
                <a:off x="584" y="1763"/>
                <a:ext cx="482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 sz="2000"/>
              </a:p>
            </p:txBody>
          </p:sp>
          <p:sp>
            <p:nvSpPr>
              <p:cNvPr id="197722" name="Text Box 90"/>
              <p:cNvSpPr txBox="1">
                <a:spLocks noChangeArrowheads="1"/>
              </p:cNvSpPr>
              <p:nvPr/>
            </p:nvSpPr>
            <p:spPr bwMode="auto">
              <a:xfrm>
                <a:off x="584" y="1565"/>
                <a:ext cx="479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tx1"/>
                    </a:solidFill>
                  </a:rPr>
                  <a:t>50 </a:t>
                </a:r>
                <a:r>
                  <a:rPr lang="el-GR" sz="1600" dirty="0">
                    <a:solidFill>
                      <a:schemeClr val="tx1"/>
                    </a:solidFill>
                    <a:cs typeface="Arial" charset="0"/>
                  </a:rPr>
                  <a:t>μ</a:t>
                </a:r>
                <a:r>
                  <a:rPr lang="en-US" sz="1600" dirty="0">
                    <a:solidFill>
                      <a:schemeClr val="tx1"/>
                    </a:solidFill>
                    <a:cs typeface="Arial" charset="0"/>
                  </a:rPr>
                  <a:t>m</a:t>
                </a:r>
                <a:endParaRPr lang="el-GR" sz="1600" dirty="0">
                  <a:solidFill>
                    <a:schemeClr val="tx1"/>
                  </a:solidFill>
                  <a:cs typeface="Arial" charset="0"/>
                </a:endParaRPr>
              </a:p>
            </p:txBody>
          </p:sp>
          <p:sp>
            <p:nvSpPr>
              <p:cNvPr id="197723" name="Text Box 91"/>
              <p:cNvSpPr txBox="1">
                <a:spLocks noChangeArrowheads="1"/>
              </p:cNvSpPr>
              <p:nvPr/>
            </p:nvSpPr>
            <p:spPr bwMode="auto">
              <a:xfrm>
                <a:off x="1236" y="1168"/>
                <a:ext cx="42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800" b="1" dirty="0" err="1"/>
                  <a:t>Te</a:t>
                </a:r>
                <a:r>
                  <a:rPr lang="en-US" sz="1800" b="1" baseline="-25000" dirty="0" err="1"/>
                  <a:t>nat</a:t>
                </a:r>
                <a:endParaRPr lang="ru-RU" sz="1800" b="1" baseline="-25000" dirty="0"/>
              </a:p>
            </p:txBody>
          </p:sp>
          <p:sp>
            <p:nvSpPr>
              <p:cNvPr id="197724" name="Text Box 92"/>
              <p:cNvSpPr txBox="1">
                <a:spLocks noChangeArrowheads="1"/>
              </p:cNvSpPr>
              <p:nvPr/>
            </p:nvSpPr>
            <p:spPr bwMode="auto">
              <a:xfrm>
                <a:off x="1405" y="529"/>
                <a:ext cx="294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800" b="1"/>
                  <a:t>Tn</a:t>
                </a:r>
                <a:endParaRPr lang="ru-RU" sz="1800" b="1"/>
              </a:p>
            </p:txBody>
          </p:sp>
          <p:sp>
            <p:nvSpPr>
              <p:cNvPr id="197725" name="Text Box 93"/>
              <p:cNvSpPr txBox="1">
                <a:spLocks noChangeArrowheads="1"/>
              </p:cNvSpPr>
              <p:nvPr/>
            </p:nvSpPr>
            <p:spPr bwMode="auto">
              <a:xfrm>
                <a:off x="1036" y="614"/>
                <a:ext cx="294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800" b="1"/>
                  <a:t>Py</a:t>
                </a:r>
                <a:endParaRPr lang="ru-RU" sz="1800" b="1"/>
              </a:p>
            </p:txBody>
          </p:sp>
          <p:sp>
            <p:nvSpPr>
              <p:cNvPr id="197726" name="Line 94"/>
              <p:cNvSpPr>
                <a:spLocks noChangeShapeType="1"/>
              </p:cNvSpPr>
              <p:nvPr/>
            </p:nvSpPr>
            <p:spPr bwMode="auto">
              <a:xfrm>
                <a:off x="1179" y="828"/>
                <a:ext cx="57" cy="17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ru-RU" sz="2000"/>
              </a:p>
            </p:txBody>
          </p:sp>
          <p:sp>
            <p:nvSpPr>
              <p:cNvPr id="197727" name="Line 95"/>
              <p:cNvSpPr>
                <a:spLocks noChangeShapeType="1"/>
              </p:cNvSpPr>
              <p:nvPr/>
            </p:nvSpPr>
            <p:spPr bwMode="auto">
              <a:xfrm flipH="1" flipV="1">
                <a:off x="754" y="601"/>
                <a:ext cx="283" cy="11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ru-RU" sz="2000"/>
              </a:p>
            </p:txBody>
          </p:sp>
          <p:sp>
            <p:nvSpPr>
              <p:cNvPr id="197728" name="Line 96"/>
              <p:cNvSpPr>
                <a:spLocks noChangeShapeType="1"/>
              </p:cNvSpPr>
              <p:nvPr/>
            </p:nvSpPr>
            <p:spPr bwMode="auto">
              <a:xfrm>
                <a:off x="1434" y="1366"/>
                <a:ext cx="114" cy="19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ru-RU" sz="2000"/>
              </a:p>
            </p:txBody>
          </p:sp>
          <p:sp>
            <p:nvSpPr>
              <p:cNvPr id="197729" name="Line 97"/>
              <p:cNvSpPr>
                <a:spLocks noChangeShapeType="1"/>
              </p:cNvSpPr>
              <p:nvPr/>
            </p:nvSpPr>
            <p:spPr bwMode="auto">
              <a:xfrm flipH="1">
                <a:off x="1264" y="1366"/>
                <a:ext cx="57" cy="5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ru-RU" sz="2000"/>
              </a:p>
            </p:txBody>
          </p:sp>
          <p:sp>
            <p:nvSpPr>
              <p:cNvPr id="197730" name="Line 98"/>
              <p:cNvSpPr>
                <a:spLocks noChangeShapeType="1"/>
              </p:cNvSpPr>
              <p:nvPr/>
            </p:nvSpPr>
            <p:spPr bwMode="auto">
              <a:xfrm flipH="1">
                <a:off x="1151" y="1281"/>
                <a:ext cx="14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ru-RU" sz="2000"/>
              </a:p>
            </p:txBody>
          </p:sp>
        </p:grpSp>
        <p:sp>
          <p:nvSpPr>
            <p:cNvPr id="197731" name="Line 99"/>
            <p:cNvSpPr>
              <a:spLocks noChangeShapeType="1"/>
            </p:cNvSpPr>
            <p:nvPr/>
          </p:nvSpPr>
          <p:spPr bwMode="auto">
            <a:xfrm>
              <a:off x="5192" y="1151"/>
              <a:ext cx="1170" cy="630"/>
            </a:xfrm>
            <a:prstGeom prst="line">
              <a:avLst/>
            </a:prstGeom>
            <a:noFill/>
            <a:ln w="76200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ru-RU" sz="2000"/>
            </a:p>
          </p:txBody>
        </p:sp>
      </p:grp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6858016" y="1142984"/>
            <a:ext cx="2000651" cy="2230101"/>
            <a:chOff x="1644" y="1367"/>
            <a:chExt cx="1164" cy="1271"/>
          </a:xfrm>
        </p:grpSpPr>
        <p:pic>
          <p:nvPicPr>
            <p:cNvPr id="121" name="Picture 10"/>
            <p:cNvPicPr>
              <a:picLocks noChangeAspect="1" noChangeArrowheads="1"/>
            </p:cNvPicPr>
            <p:nvPr/>
          </p:nvPicPr>
          <p:blipFill>
            <a:blip r:embed="rId4">
              <a:lum bright="10000" contrast="40000"/>
            </a:blip>
            <a:srcRect/>
            <a:stretch>
              <a:fillRect/>
            </a:stretch>
          </p:blipFill>
          <p:spPr bwMode="auto">
            <a:xfrm>
              <a:off x="1644" y="1367"/>
              <a:ext cx="1164" cy="1271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</p:spPr>
        </p:pic>
        <p:grpSp>
          <p:nvGrpSpPr>
            <p:cNvPr id="5" name="Group 35"/>
            <p:cNvGrpSpPr>
              <a:grpSpLocks/>
            </p:cNvGrpSpPr>
            <p:nvPr/>
          </p:nvGrpSpPr>
          <p:grpSpPr bwMode="auto">
            <a:xfrm>
              <a:off x="1698" y="2330"/>
              <a:ext cx="405" cy="249"/>
              <a:chOff x="1624" y="2847"/>
              <a:chExt cx="405" cy="249"/>
            </a:xfrm>
          </p:grpSpPr>
          <p:sp>
            <p:nvSpPr>
              <p:cNvPr id="140" name="Rectangle 11"/>
              <p:cNvSpPr>
                <a:spLocks noChangeArrowheads="1"/>
              </p:cNvSpPr>
              <p:nvPr/>
            </p:nvSpPr>
            <p:spPr bwMode="auto">
              <a:xfrm>
                <a:off x="1659" y="3039"/>
                <a:ext cx="327" cy="57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9525">
                <a:solidFill>
                  <a:schemeClr val="tx1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800"/>
              </a:p>
            </p:txBody>
          </p:sp>
          <p:sp>
            <p:nvSpPr>
              <p:cNvPr id="141" name="Rectangle 12"/>
              <p:cNvSpPr>
                <a:spLocks noChangeArrowheads="1"/>
              </p:cNvSpPr>
              <p:nvPr/>
            </p:nvSpPr>
            <p:spPr bwMode="auto">
              <a:xfrm>
                <a:off x="1624" y="2847"/>
                <a:ext cx="405" cy="1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600" b="1" dirty="0">
                    <a:solidFill>
                      <a:schemeClr val="tx1">
                        <a:lumMod val="85000"/>
                      </a:schemeClr>
                    </a:solidFill>
                  </a:rPr>
                  <a:t>2</a:t>
                </a:r>
                <a:r>
                  <a:rPr lang="ru-RU" sz="1600" b="1" dirty="0">
                    <a:solidFill>
                      <a:schemeClr val="tx1">
                        <a:lumMod val="85000"/>
                      </a:schemeClr>
                    </a:solidFill>
                  </a:rPr>
                  <a:t>0 </a:t>
                </a:r>
                <a:r>
                  <a:rPr lang="el-GR" sz="1800" b="1" dirty="0">
                    <a:solidFill>
                      <a:schemeClr val="tx1">
                        <a:lumMod val="85000"/>
                      </a:schemeClr>
                    </a:solidFill>
                    <a:cs typeface="Arial" charset="0"/>
                  </a:rPr>
                  <a:t>μ</a:t>
                </a:r>
                <a:r>
                  <a:rPr lang="ru-RU" sz="1800" b="1" dirty="0" err="1">
                    <a:solidFill>
                      <a:schemeClr val="tx1">
                        <a:lumMod val="85000"/>
                      </a:schemeClr>
                    </a:solidFill>
                  </a:rPr>
                  <a:t>m</a:t>
                </a:r>
                <a:r>
                  <a:rPr lang="ru-RU" sz="1600" b="1" dirty="0">
                    <a:solidFill>
                      <a:schemeClr val="tx1">
                        <a:lumMod val="85000"/>
                      </a:schemeClr>
                    </a:solidFill>
                  </a:rPr>
                  <a:t> </a:t>
                </a:r>
              </a:p>
            </p:txBody>
          </p:sp>
        </p:grpSp>
        <p:sp>
          <p:nvSpPr>
            <p:cNvPr id="123" name="Rectangle 15"/>
            <p:cNvSpPr>
              <a:spLocks noChangeArrowheads="1"/>
            </p:cNvSpPr>
            <p:nvPr/>
          </p:nvSpPr>
          <p:spPr bwMode="auto">
            <a:xfrm>
              <a:off x="2237" y="1440"/>
              <a:ext cx="145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1600" b="1" dirty="0" err="1">
                  <a:solidFill>
                    <a:srgbClr val="000000"/>
                  </a:solidFill>
                </a:rPr>
                <a:t>Py</a:t>
              </a:r>
              <a:endParaRPr lang="ru-RU" sz="1600" b="1" dirty="0"/>
            </a:p>
          </p:txBody>
        </p:sp>
        <p:sp>
          <p:nvSpPr>
            <p:cNvPr id="124" name="Rectangle 16"/>
            <p:cNvSpPr>
              <a:spLocks noChangeArrowheads="1"/>
            </p:cNvSpPr>
            <p:nvPr/>
          </p:nvSpPr>
          <p:spPr bwMode="auto">
            <a:xfrm>
              <a:off x="2180" y="2342"/>
              <a:ext cx="159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1600" b="1">
                  <a:solidFill>
                    <a:srgbClr val="FFFFFF"/>
                  </a:solidFill>
                </a:rPr>
                <a:t>Au</a:t>
              </a:r>
              <a:endParaRPr lang="ru-RU" sz="1600" b="1"/>
            </a:p>
          </p:txBody>
        </p:sp>
        <p:sp>
          <p:nvSpPr>
            <p:cNvPr id="125" name="Rectangle 17"/>
            <p:cNvSpPr>
              <a:spLocks noChangeArrowheads="1"/>
            </p:cNvSpPr>
            <p:nvPr/>
          </p:nvSpPr>
          <p:spPr bwMode="auto">
            <a:xfrm>
              <a:off x="1774" y="2048"/>
              <a:ext cx="186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1600" b="1" dirty="0" err="1">
                  <a:solidFill>
                    <a:srgbClr val="FFFFFF"/>
                  </a:solidFill>
                </a:rPr>
                <a:t>Cal</a:t>
              </a:r>
              <a:endParaRPr lang="ru-RU" sz="1600" b="1" dirty="0"/>
            </a:p>
          </p:txBody>
        </p:sp>
        <p:sp>
          <p:nvSpPr>
            <p:cNvPr id="126" name="Rectangle 18"/>
            <p:cNvSpPr>
              <a:spLocks noChangeArrowheads="1"/>
            </p:cNvSpPr>
            <p:nvPr/>
          </p:nvSpPr>
          <p:spPr bwMode="auto">
            <a:xfrm>
              <a:off x="2545" y="2316"/>
              <a:ext cx="130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1600" b="1">
                  <a:solidFill>
                    <a:srgbClr val="FFFFFF"/>
                  </a:solidFill>
                </a:rPr>
                <a:t>Ta</a:t>
              </a:r>
              <a:endParaRPr lang="ru-RU" sz="1600" b="1"/>
            </a:p>
          </p:txBody>
        </p:sp>
        <p:sp>
          <p:nvSpPr>
            <p:cNvPr id="127" name="Rectangle 19"/>
            <p:cNvSpPr>
              <a:spLocks noChangeArrowheads="1"/>
            </p:cNvSpPr>
            <p:nvPr/>
          </p:nvSpPr>
          <p:spPr bwMode="auto">
            <a:xfrm>
              <a:off x="2446" y="1611"/>
              <a:ext cx="159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1600" b="1">
                  <a:solidFill>
                    <a:srgbClr val="000000"/>
                  </a:solidFill>
                </a:rPr>
                <a:t>Alt</a:t>
              </a:r>
              <a:endParaRPr lang="ru-RU" sz="1600" b="1"/>
            </a:p>
          </p:txBody>
        </p:sp>
        <p:sp>
          <p:nvSpPr>
            <p:cNvPr id="128" name="Rectangle 20"/>
            <p:cNvSpPr>
              <a:spLocks noChangeArrowheads="1"/>
            </p:cNvSpPr>
            <p:nvPr/>
          </p:nvSpPr>
          <p:spPr bwMode="auto">
            <a:xfrm>
              <a:off x="1970" y="1619"/>
              <a:ext cx="159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1600" b="1">
                  <a:solidFill>
                    <a:srgbClr val="000000"/>
                  </a:solidFill>
                </a:rPr>
                <a:t>Ng</a:t>
              </a:r>
              <a:endParaRPr lang="ru-RU" sz="1600" b="1"/>
            </a:p>
          </p:txBody>
        </p:sp>
        <p:sp>
          <p:nvSpPr>
            <p:cNvPr id="129" name="Line 21"/>
            <p:cNvSpPr>
              <a:spLocks noChangeShapeType="1"/>
            </p:cNvSpPr>
            <p:nvPr/>
          </p:nvSpPr>
          <p:spPr bwMode="auto">
            <a:xfrm flipH="1" flipV="1">
              <a:off x="2421" y="2283"/>
              <a:ext cx="126" cy="126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130" name="Freeform 22"/>
            <p:cNvSpPr>
              <a:spLocks/>
            </p:cNvSpPr>
            <p:nvPr/>
          </p:nvSpPr>
          <p:spPr bwMode="auto">
            <a:xfrm>
              <a:off x="2421" y="2283"/>
              <a:ext cx="80" cy="9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48"/>
                </a:cxn>
                <a:cxn ang="0">
                  <a:pos x="42" y="2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2" h="48">
                  <a:moveTo>
                    <a:pt x="0" y="0"/>
                  </a:moveTo>
                  <a:lnTo>
                    <a:pt x="24" y="48"/>
                  </a:lnTo>
                  <a:lnTo>
                    <a:pt x="42" y="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131" name="Line 23"/>
            <p:cNvSpPr>
              <a:spLocks noChangeShapeType="1"/>
            </p:cNvSpPr>
            <p:nvPr/>
          </p:nvSpPr>
          <p:spPr bwMode="auto">
            <a:xfrm flipV="1">
              <a:off x="2285" y="2238"/>
              <a:ext cx="45" cy="136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132" name="Freeform 24"/>
            <p:cNvSpPr>
              <a:spLocks/>
            </p:cNvSpPr>
            <p:nvPr/>
          </p:nvSpPr>
          <p:spPr bwMode="auto">
            <a:xfrm>
              <a:off x="2273" y="2238"/>
              <a:ext cx="57" cy="102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42"/>
                </a:cxn>
                <a:cxn ang="0">
                  <a:pos x="30" y="54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30" h="54">
                  <a:moveTo>
                    <a:pt x="30" y="0"/>
                  </a:moveTo>
                  <a:lnTo>
                    <a:pt x="0" y="42"/>
                  </a:lnTo>
                  <a:lnTo>
                    <a:pt x="30" y="54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133" name="Line 25"/>
            <p:cNvSpPr>
              <a:spLocks noChangeShapeType="1"/>
            </p:cNvSpPr>
            <p:nvPr/>
          </p:nvSpPr>
          <p:spPr bwMode="auto">
            <a:xfrm flipV="1">
              <a:off x="2023" y="2112"/>
              <a:ext cx="148" cy="35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134" name="Freeform 26"/>
            <p:cNvSpPr>
              <a:spLocks/>
            </p:cNvSpPr>
            <p:nvPr/>
          </p:nvSpPr>
          <p:spPr bwMode="auto">
            <a:xfrm>
              <a:off x="2080" y="2101"/>
              <a:ext cx="91" cy="57"/>
            </a:xfrm>
            <a:custGeom>
              <a:avLst/>
              <a:gdLst/>
              <a:ahLst/>
              <a:cxnLst>
                <a:cxn ang="0">
                  <a:pos x="48" y="6"/>
                </a:cxn>
                <a:cxn ang="0">
                  <a:pos x="0" y="0"/>
                </a:cxn>
                <a:cxn ang="0">
                  <a:pos x="6" y="30"/>
                </a:cxn>
                <a:cxn ang="0">
                  <a:pos x="48" y="6"/>
                </a:cxn>
                <a:cxn ang="0">
                  <a:pos x="48" y="6"/>
                </a:cxn>
              </a:cxnLst>
              <a:rect l="0" t="0" r="r" b="b"/>
              <a:pathLst>
                <a:path w="48" h="30">
                  <a:moveTo>
                    <a:pt x="48" y="6"/>
                  </a:moveTo>
                  <a:lnTo>
                    <a:pt x="0" y="0"/>
                  </a:lnTo>
                  <a:lnTo>
                    <a:pt x="6" y="30"/>
                  </a:lnTo>
                  <a:lnTo>
                    <a:pt x="48" y="6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135" name="Line 27"/>
            <p:cNvSpPr>
              <a:spLocks noChangeShapeType="1"/>
            </p:cNvSpPr>
            <p:nvPr/>
          </p:nvSpPr>
          <p:spPr bwMode="auto">
            <a:xfrm>
              <a:off x="2080" y="1805"/>
              <a:ext cx="114" cy="45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136" name="Freeform 28"/>
            <p:cNvSpPr>
              <a:spLocks/>
            </p:cNvSpPr>
            <p:nvPr/>
          </p:nvSpPr>
          <p:spPr bwMode="auto">
            <a:xfrm>
              <a:off x="2103" y="1794"/>
              <a:ext cx="91" cy="56"/>
            </a:xfrm>
            <a:custGeom>
              <a:avLst/>
              <a:gdLst/>
              <a:ahLst/>
              <a:cxnLst>
                <a:cxn ang="0">
                  <a:pos x="48" y="30"/>
                </a:cxn>
                <a:cxn ang="0">
                  <a:pos x="6" y="0"/>
                </a:cxn>
                <a:cxn ang="0">
                  <a:pos x="0" y="24"/>
                </a:cxn>
                <a:cxn ang="0">
                  <a:pos x="48" y="30"/>
                </a:cxn>
                <a:cxn ang="0">
                  <a:pos x="48" y="30"/>
                </a:cxn>
              </a:cxnLst>
              <a:rect l="0" t="0" r="r" b="b"/>
              <a:pathLst>
                <a:path w="48" h="30">
                  <a:moveTo>
                    <a:pt x="48" y="30"/>
                  </a:moveTo>
                  <a:lnTo>
                    <a:pt x="6" y="0"/>
                  </a:lnTo>
                  <a:lnTo>
                    <a:pt x="0" y="24"/>
                  </a:lnTo>
                  <a:lnTo>
                    <a:pt x="48" y="30"/>
                  </a:lnTo>
                  <a:lnTo>
                    <a:pt x="48" y="3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137" name="Line 29"/>
            <p:cNvSpPr>
              <a:spLocks noChangeShapeType="1"/>
            </p:cNvSpPr>
            <p:nvPr/>
          </p:nvSpPr>
          <p:spPr bwMode="auto">
            <a:xfrm flipH="1">
              <a:off x="2421" y="1771"/>
              <a:ext cx="126" cy="57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138" name="Freeform 30"/>
            <p:cNvSpPr>
              <a:spLocks/>
            </p:cNvSpPr>
            <p:nvPr/>
          </p:nvSpPr>
          <p:spPr bwMode="auto">
            <a:xfrm>
              <a:off x="2421" y="1759"/>
              <a:ext cx="91" cy="69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48" y="30"/>
                </a:cxn>
                <a:cxn ang="0">
                  <a:pos x="36" y="0"/>
                </a:cxn>
                <a:cxn ang="0">
                  <a:pos x="0" y="36"/>
                </a:cxn>
                <a:cxn ang="0">
                  <a:pos x="0" y="36"/>
                </a:cxn>
              </a:cxnLst>
              <a:rect l="0" t="0" r="r" b="b"/>
              <a:pathLst>
                <a:path w="48" h="36">
                  <a:moveTo>
                    <a:pt x="0" y="36"/>
                  </a:moveTo>
                  <a:lnTo>
                    <a:pt x="48" y="30"/>
                  </a:lnTo>
                  <a:lnTo>
                    <a:pt x="36" y="0"/>
                  </a:lnTo>
                  <a:lnTo>
                    <a:pt x="0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139" name="Rectangle 31"/>
            <p:cNvSpPr>
              <a:spLocks noChangeArrowheads="1"/>
            </p:cNvSpPr>
            <p:nvPr/>
          </p:nvSpPr>
          <p:spPr bwMode="auto">
            <a:xfrm>
              <a:off x="1686" y="1530"/>
              <a:ext cx="93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1600" b="1" dirty="0" err="1">
                  <a:solidFill>
                    <a:srgbClr val="FFFFFF"/>
                  </a:solidFill>
                </a:rPr>
                <a:t>Q</a:t>
              </a:r>
              <a:endParaRPr lang="ru-RU" sz="1600" b="1" dirty="0"/>
            </a:p>
          </p:txBody>
        </p:sp>
      </p:grpSp>
      <p:grpSp>
        <p:nvGrpSpPr>
          <p:cNvPr id="6" name="Группа 161"/>
          <p:cNvGrpSpPr/>
          <p:nvPr/>
        </p:nvGrpSpPr>
        <p:grpSpPr>
          <a:xfrm>
            <a:off x="7072330" y="4071942"/>
            <a:ext cx="1643074" cy="1857388"/>
            <a:chOff x="7786710" y="3357562"/>
            <a:chExt cx="1643074" cy="1857388"/>
          </a:xfrm>
        </p:grpSpPr>
        <p:pic>
          <p:nvPicPr>
            <p:cNvPr id="143" name="Picture 9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786710" y="3357562"/>
              <a:ext cx="1643074" cy="1857388"/>
            </a:xfrm>
            <a:prstGeom prst="rect">
              <a:avLst/>
            </a:prstGeom>
            <a:noFill/>
            <a:ln w="38100">
              <a:solidFill>
                <a:srgbClr val="99CCFF"/>
              </a:solidFill>
              <a:miter lim="800000"/>
              <a:headEnd/>
              <a:tailEnd/>
            </a:ln>
          </p:spPr>
        </p:pic>
        <p:sp>
          <p:nvSpPr>
            <p:cNvPr id="144" name="Rectangle 100"/>
            <p:cNvSpPr>
              <a:spLocks noChangeArrowheads="1"/>
            </p:cNvSpPr>
            <p:nvPr/>
          </p:nvSpPr>
          <p:spPr bwMode="auto">
            <a:xfrm>
              <a:off x="7858148" y="5072074"/>
              <a:ext cx="817563" cy="44450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145" name="Rectangle 101"/>
            <p:cNvSpPr>
              <a:spLocks noChangeArrowheads="1"/>
            </p:cNvSpPr>
            <p:nvPr/>
          </p:nvSpPr>
          <p:spPr bwMode="auto">
            <a:xfrm>
              <a:off x="8001024" y="4786322"/>
              <a:ext cx="65081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1600" b="1" dirty="0" smtClean="0">
                  <a:solidFill>
                    <a:srgbClr val="000000"/>
                  </a:solidFill>
                </a:rPr>
                <a:t>50</a:t>
              </a:r>
              <a:r>
                <a:rPr lang="en-US" sz="1600" b="1" dirty="0" smtClean="0">
                  <a:solidFill>
                    <a:srgbClr val="000000"/>
                  </a:solidFill>
                </a:rPr>
                <a:t> </a:t>
              </a:r>
              <a:r>
                <a:rPr lang="el-GR" sz="1600" b="1" dirty="0" smtClean="0">
                  <a:solidFill>
                    <a:srgbClr val="000000"/>
                  </a:solidFill>
                </a:rPr>
                <a:t>μ</a:t>
              </a:r>
              <a:r>
                <a:rPr lang="en-US" sz="1600" b="1" dirty="0" smtClean="0">
                  <a:solidFill>
                    <a:srgbClr val="000000"/>
                  </a:solidFill>
                </a:rPr>
                <a:t>m</a:t>
              </a:r>
              <a:r>
                <a:rPr lang="ru-RU" sz="1600" b="1" dirty="0" smtClean="0">
                  <a:solidFill>
                    <a:srgbClr val="000000"/>
                  </a:solidFill>
                </a:rPr>
                <a:t> </a:t>
              </a:r>
              <a:endParaRPr lang="ru-RU" sz="1600" b="1" dirty="0"/>
            </a:p>
          </p:txBody>
        </p:sp>
        <p:sp>
          <p:nvSpPr>
            <p:cNvPr id="148" name="Rectangle 104"/>
            <p:cNvSpPr>
              <a:spLocks noChangeArrowheads="1"/>
            </p:cNvSpPr>
            <p:nvPr/>
          </p:nvSpPr>
          <p:spPr bwMode="auto">
            <a:xfrm>
              <a:off x="8858264" y="3879848"/>
              <a:ext cx="28533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1600" b="1">
                  <a:solidFill>
                    <a:srgbClr val="000000"/>
                  </a:solidFill>
                </a:rPr>
                <a:t>Gn</a:t>
              </a:r>
              <a:endParaRPr lang="ru-RU" sz="1600" b="1"/>
            </a:p>
          </p:txBody>
        </p:sp>
        <p:sp>
          <p:nvSpPr>
            <p:cNvPr id="149" name="Rectangle 105"/>
            <p:cNvSpPr>
              <a:spLocks noChangeArrowheads="1"/>
            </p:cNvSpPr>
            <p:nvPr/>
          </p:nvSpPr>
          <p:spPr bwMode="auto">
            <a:xfrm>
              <a:off x="8410589" y="4376735"/>
              <a:ext cx="307777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1600" b="1" dirty="0" err="1">
                  <a:solidFill>
                    <a:srgbClr val="000000"/>
                  </a:solidFill>
                </a:rPr>
                <a:t>Syl</a:t>
              </a:r>
              <a:endParaRPr lang="ru-RU" sz="1600" b="1" dirty="0"/>
            </a:p>
          </p:txBody>
        </p:sp>
        <p:sp>
          <p:nvSpPr>
            <p:cNvPr id="150" name="Rectangle 106"/>
            <p:cNvSpPr>
              <a:spLocks noChangeArrowheads="1"/>
            </p:cNvSpPr>
            <p:nvPr/>
          </p:nvSpPr>
          <p:spPr bwMode="auto">
            <a:xfrm>
              <a:off x="8050226" y="3879848"/>
              <a:ext cx="26129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1600" b="1">
                  <a:solidFill>
                    <a:srgbClr val="000000"/>
                  </a:solidFill>
                </a:rPr>
                <a:t>Hs</a:t>
              </a:r>
              <a:endParaRPr lang="ru-RU" sz="1600" b="1"/>
            </a:p>
          </p:txBody>
        </p:sp>
        <p:sp>
          <p:nvSpPr>
            <p:cNvPr id="158" name="Freeform 114"/>
            <p:cNvSpPr>
              <a:spLocks/>
            </p:cNvSpPr>
            <p:nvPr/>
          </p:nvSpPr>
          <p:spPr bwMode="auto">
            <a:xfrm>
              <a:off x="8177226" y="4057648"/>
              <a:ext cx="44450" cy="28575"/>
            </a:xfrm>
            <a:custGeom>
              <a:avLst/>
              <a:gdLst/>
              <a:ahLst/>
              <a:cxnLst>
                <a:cxn ang="0">
                  <a:pos x="28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19" y="18"/>
                </a:cxn>
                <a:cxn ang="0">
                  <a:pos x="28" y="9"/>
                </a:cxn>
              </a:cxnLst>
              <a:rect l="0" t="0" r="r" b="b"/>
              <a:pathLst>
                <a:path w="28" h="18">
                  <a:moveTo>
                    <a:pt x="28" y="9"/>
                  </a:moveTo>
                  <a:lnTo>
                    <a:pt x="9" y="0"/>
                  </a:lnTo>
                  <a:lnTo>
                    <a:pt x="0" y="9"/>
                  </a:lnTo>
                  <a:lnTo>
                    <a:pt x="19" y="18"/>
                  </a:lnTo>
                  <a:lnTo>
                    <a:pt x="28" y="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159" name="Freeform 115"/>
            <p:cNvSpPr>
              <a:spLocks/>
            </p:cNvSpPr>
            <p:nvPr/>
          </p:nvSpPr>
          <p:spPr bwMode="auto">
            <a:xfrm>
              <a:off x="8191514" y="4041773"/>
              <a:ext cx="119063" cy="104775"/>
            </a:xfrm>
            <a:custGeom>
              <a:avLst/>
              <a:gdLst/>
              <a:ahLst/>
              <a:cxnLst>
                <a:cxn ang="0">
                  <a:pos x="75" y="66"/>
                </a:cxn>
                <a:cxn ang="0">
                  <a:pos x="19" y="0"/>
                </a:cxn>
                <a:cxn ang="0">
                  <a:pos x="0" y="38"/>
                </a:cxn>
                <a:cxn ang="0">
                  <a:pos x="75" y="66"/>
                </a:cxn>
                <a:cxn ang="0">
                  <a:pos x="75" y="66"/>
                </a:cxn>
              </a:cxnLst>
              <a:rect l="0" t="0" r="r" b="b"/>
              <a:pathLst>
                <a:path w="75" h="66">
                  <a:moveTo>
                    <a:pt x="75" y="66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75" y="66"/>
                  </a:lnTo>
                  <a:lnTo>
                    <a:pt x="75" y="6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160" name="Freeform 116"/>
            <p:cNvSpPr>
              <a:spLocks/>
            </p:cNvSpPr>
            <p:nvPr/>
          </p:nvSpPr>
          <p:spPr bwMode="auto">
            <a:xfrm>
              <a:off x="8429639" y="4354510"/>
              <a:ext cx="30163" cy="444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28"/>
                </a:cxn>
                <a:cxn ang="0">
                  <a:pos x="19" y="18"/>
                </a:cxn>
                <a:cxn ang="0">
                  <a:pos x="10" y="0"/>
                </a:cxn>
                <a:cxn ang="0">
                  <a:pos x="0" y="0"/>
                </a:cxn>
              </a:cxnLst>
              <a:rect l="0" t="0" r="r" b="b"/>
              <a:pathLst>
                <a:path w="19" h="28">
                  <a:moveTo>
                    <a:pt x="0" y="0"/>
                  </a:moveTo>
                  <a:lnTo>
                    <a:pt x="10" y="28"/>
                  </a:lnTo>
                  <a:lnTo>
                    <a:pt x="19" y="18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161" name="Freeform 117"/>
            <p:cNvSpPr>
              <a:spLocks/>
            </p:cNvSpPr>
            <p:nvPr/>
          </p:nvSpPr>
          <p:spPr bwMode="auto">
            <a:xfrm>
              <a:off x="8385189" y="4249735"/>
              <a:ext cx="88900" cy="1190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75"/>
                </a:cxn>
                <a:cxn ang="0">
                  <a:pos x="56" y="5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6" h="75">
                  <a:moveTo>
                    <a:pt x="0" y="0"/>
                  </a:moveTo>
                  <a:lnTo>
                    <a:pt x="19" y="75"/>
                  </a:lnTo>
                  <a:lnTo>
                    <a:pt x="56" y="5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/>
            </a:p>
          </p:txBody>
        </p:sp>
      </p:grpSp>
      <p:grpSp>
        <p:nvGrpSpPr>
          <p:cNvPr id="7" name="Группа 211"/>
          <p:cNvGrpSpPr/>
          <p:nvPr/>
        </p:nvGrpSpPr>
        <p:grpSpPr>
          <a:xfrm>
            <a:off x="1871663" y="2305629"/>
            <a:ext cx="5389364" cy="4388624"/>
            <a:chOff x="1871663" y="2124075"/>
            <a:chExt cx="5389364" cy="4388624"/>
          </a:xfrm>
        </p:grpSpPr>
        <p:sp>
          <p:nvSpPr>
            <p:cNvPr id="197635" name="Rectangle 3"/>
            <p:cNvSpPr>
              <a:spLocks noChangeArrowheads="1"/>
            </p:cNvSpPr>
            <p:nvPr/>
          </p:nvSpPr>
          <p:spPr bwMode="auto">
            <a:xfrm>
              <a:off x="4614863" y="4494213"/>
              <a:ext cx="6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97637" name="Rectangle 5"/>
            <p:cNvSpPr>
              <a:spLocks noChangeArrowheads="1"/>
            </p:cNvSpPr>
            <p:nvPr/>
          </p:nvSpPr>
          <p:spPr bwMode="auto">
            <a:xfrm>
              <a:off x="6953250" y="6173788"/>
              <a:ext cx="30777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1800" b="1">
                  <a:solidFill>
                    <a:schemeClr val="tx1"/>
                  </a:solidFill>
                </a:rPr>
                <a:t>Ag</a:t>
              </a: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743200" y="6415088"/>
              <a:ext cx="3629025" cy="38100"/>
              <a:chOff x="1759" y="3701"/>
              <a:chExt cx="2286" cy="24"/>
            </a:xfrm>
          </p:grpSpPr>
          <p:sp>
            <p:nvSpPr>
              <p:cNvPr id="197639" name="Line 7"/>
              <p:cNvSpPr>
                <a:spLocks noChangeShapeType="1"/>
              </p:cNvSpPr>
              <p:nvPr/>
            </p:nvSpPr>
            <p:spPr bwMode="auto">
              <a:xfrm flipV="1">
                <a:off x="1759" y="3701"/>
                <a:ext cx="18" cy="24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97640" name="Line 8"/>
              <p:cNvSpPr>
                <a:spLocks noChangeShapeType="1"/>
              </p:cNvSpPr>
              <p:nvPr/>
            </p:nvSpPr>
            <p:spPr bwMode="auto">
              <a:xfrm flipV="1">
                <a:off x="2047" y="3701"/>
                <a:ext cx="12" cy="24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97641" name="Line 9"/>
              <p:cNvSpPr>
                <a:spLocks noChangeShapeType="1"/>
              </p:cNvSpPr>
              <p:nvPr/>
            </p:nvSpPr>
            <p:spPr bwMode="auto">
              <a:xfrm flipV="1">
                <a:off x="2329" y="3701"/>
                <a:ext cx="12" cy="24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97642" name="Line 10"/>
              <p:cNvSpPr>
                <a:spLocks noChangeShapeType="1"/>
              </p:cNvSpPr>
              <p:nvPr/>
            </p:nvSpPr>
            <p:spPr bwMode="auto">
              <a:xfrm flipV="1">
                <a:off x="2611" y="3701"/>
                <a:ext cx="18" cy="24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97643" name="Line 11"/>
              <p:cNvSpPr>
                <a:spLocks noChangeShapeType="1"/>
              </p:cNvSpPr>
              <p:nvPr/>
            </p:nvSpPr>
            <p:spPr bwMode="auto">
              <a:xfrm flipV="1">
                <a:off x="2893" y="3701"/>
                <a:ext cx="18" cy="24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97644" name="Line 12"/>
              <p:cNvSpPr>
                <a:spLocks noChangeShapeType="1"/>
              </p:cNvSpPr>
              <p:nvPr/>
            </p:nvSpPr>
            <p:spPr bwMode="auto">
              <a:xfrm flipV="1">
                <a:off x="3181" y="3701"/>
                <a:ext cx="12" cy="24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97645" name="Line 13"/>
              <p:cNvSpPr>
                <a:spLocks noChangeShapeType="1"/>
              </p:cNvSpPr>
              <p:nvPr/>
            </p:nvSpPr>
            <p:spPr bwMode="auto">
              <a:xfrm flipV="1">
                <a:off x="3463" y="3701"/>
                <a:ext cx="18" cy="24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97646" name="Line 14"/>
              <p:cNvSpPr>
                <a:spLocks noChangeShapeType="1"/>
              </p:cNvSpPr>
              <p:nvPr/>
            </p:nvSpPr>
            <p:spPr bwMode="auto">
              <a:xfrm flipV="1">
                <a:off x="3745" y="3701"/>
                <a:ext cx="18" cy="24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97647" name="Line 15"/>
              <p:cNvSpPr>
                <a:spLocks noChangeShapeType="1"/>
              </p:cNvSpPr>
              <p:nvPr/>
            </p:nvSpPr>
            <p:spPr bwMode="auto">
              <a:xfrm flipV="1">
                <a:off x="4033" y="3701"/>
                <a:ext cx="12" cy="24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8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97648" name="Rectangle 16"/>
            <p:cNvSpPr>
              <a:spLocks noChangeArrowheads="1"/>
            </p:cNvSpPr>
            <p:nvPr/>
          </p:nvSpPr>
          <p:spPr bwMode="auto">
            <a:xfrm>
              <a:off x="4387850" y="2124075"/>
              <a:ext cx="25218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1800" b="1" dirty="0" err="1">
                  <a:solidFill>
                    <a:schemeClr val="tx1"/>
                  </a:solidFill>
                </a:rPr>
                <a:t>Te</a:t>
              </a:r>
              <a:endParaRPr lang="ru-RU" sz="1800" b="1" dirty="0">
                <a:solidFill>
                  <a:schemeClr val="tx1"/>
                </a:solidFill>
              </a:endParaRPr>
            </a:p>
          </p:txBody>
        </p:sp>
        <p:grpSp>
          <p:nvGrpSpPr>
            <p:cNvPr id="9" name="Group 17"/>
            <p:cNvGrpSpPr>
              <a:grpSpLocks/>
            </p:cNvGrpSpPr>
            <p:nvPr/>
          </p:nvGrpSpPr>
          <p:grpSpPr bwMode="auto">
            <a:xfrm>
              <a:off x="4800600" y="2900363"/>
              <a:ext cx="1847850" cy="3125787"/>
              <a:chOff x="3055" y="1487"/>
              <a:chExt cx="1164" cy="1969"/>
            </a:xfrm>
          </p:grpSpPr>
          <p:sp>
            <p:nvSpPr>
              <p:cNvPr id="197650" name="Line 18"/>
              <p:cNvSpPr>
                <a:spLocks noChangeShapeType="1"/>
              </p:cNvSpPr>
              <p:nvPr/>
            </p:nvSpPr>
            <p:spPr bwMode="auto">
              <a:xfrm flipH="1">
                <a:off x="4189" y="3455"/>
                <a:ext cx="30" cy="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97651" name="Line 19"/>
              <p:cNvSpPr>
                <a:spLocks noChangeShapeType="1"/>
              </p:cNvSpPr>
              <p:nvPr/>
            </p:nvSpPr>
            <p:spPr bwMode="auto">
              <a:xfrm flipH="1">
                <a:off x="4045" y="3209"/>
                <a:ext cx="30" cy="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97652" name="Line 20"/>
              <p:cNvSpPr>
                <a:spLocks noChangeShapeType="1"/>
              </p:cNvSpPr>
              <p:nvPr/>
            </p:nvSpPr>
            <p:spPr bwMode="auto">
              <a:xfrm flipH="1">
                <a:off x="3907" y="2963"/>
                <a:ext cx="24" cy="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97653" name="Line 21"/>
              <p:cNvSpPr>
                <a:spLocks noChangeShapeType="1"/>
              </p:cNvSpPr>
              <p:nvPr/>
            </p:nvSpPr>
            <p:spPr bwMode="auto">
              <a:xfrm flipH="1">
                <a:off x="3763" y="2717"/>
                <a:ext cx="30" cy="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97654" name="Line 22"/>
              <p:cNvSpPr>
                <a:spLocks noChangeShapeType="1"/>
              </p:cNvSpPr>
              <p:nvPr/>
            </p:nvSpPr>
            <p:spPr bwMode="auto">
              <a:xfrm flipH="1">
                <a:off x="3619" y="2471"/>
                <a:ext cx="30" cy="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97655" name="Line 23"/>
              <p:cNvSpPr>
                <a:spLocks noChangeShapeType="1"/>
              </p:cNvSpPr>
              <p:nvPr/>
            </p:nvSpPr>
            <p:spPr bwMode="auto">
              <a:xfrm flipH="1">
                <a:off x="3481" y="2225"/>
                <a:ext cx="24" cy="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97656" name="Line 24"/>
              <p:cNvSpPr>
                <a:spLocks noChangeShapeType="1"/>
              </p:cNvSpPr>
              <p:nvPr/>
            </p:nvSpPr>
            <p:spPr bwMode="auto">
              <a:xfrm flipH="1">
                <a:off x="3337" y="1979"/>
                <a:ext cx="30" cy="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97657" name="Line 25"/>
              <p:cNvSpPr>
                <a:spLocks noChangeShapeType="1"/>
              </p:cNvSpPr>
              <p:nvPr/>
            </p:nvSpPr>
            <p:spPr bwMode="auto">
              <a:xfrm flipH="1">
                <a:off x="3193" y="1733"/>
                <a:ext cx="30" cy="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97658" name="Line 26"/>
              <p:cNvSpPr>
                <a:spLocks noChangeShapeType="1"/>
              </p:cNvSpPr>
              <p:nvPr/>
            </p:nvSpPr>
            <p:spPr bwMode="auto">
              <a:xfrm flipH="1">
                <a:off x="3055" y="1487"/>
                <a:ext cx="24" cy="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8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97659" name="Rectangle 27"/>
            <p:cNvSpPr>
              <a:spLocks noChangeArrowheads="1"/>
            </p:cNvSpPr>
            <p:nvPr/>
          </p:nvSpPr>
          <p:spPr bwMode="auto">
            <a:xfrm>
              <a:off x="1871663" y="6235700"/>
              <a:ext cx="30777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1800" b="1" dirty="0" err="1">
                  <a:solidFill>
                    <a:schemeClr val="tx1"/>
                  </a:solidFill>
                </a:rPr>
                <a:t>Au</a:t>
              </a:r>
              <a:endParaRPr lang="ru-RU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197660" name="Line 28"/>
            <p:cNvSpPr>
              <a:spLocks noChangeShapeType="1"/>
            </p:cNvSpPr>
            <p:nvPr/>
          </p:nvSpPr>
          <p:spPr bwMode="auto">
            <a:xfrm>
              <a:off x="2314575" y="6415088"/>
              <a:ext cx="4505325" cy="1587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97661" name="Line 29"/>
            <p:cNvSpPr>
              <a:spLocks noChangeShapeType="1"/>
            </p:cNvSpPr>
            <p:nvPr/>
          </p:nvSpPr>
          <p:spPr bwMode="auto">
            <a:xfrm flipH="1" flipV="1">
              <a:off x="4572000" y="2509838"/>
              <a:ext cx="2247900" cy="3905250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97662" name="Line 30"/>
            <p:cNvSpPr>
              <a:spLocks noChangeShapeType="1"/>
            </p:cNvSpPr>
            <p:nvPr/>
          </p:nvSpPr>
          <p:spPr bwMode="auto">
            <a:xfrm flipH="1">
              <a:off x="2314575" y="2509838"/>
              <a:ext cx="2257425" cy="3905250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solidFill>
                  <a:schemeClr val="tx1"/>
                </a:solidFill>
              </a:endParaRPr>
            </a:p>
          </p:txBody>
        </p:sp>
        <p:grpSp>
          <p:nvGrpSpPr>
            <p:cNvPr id="10" name="Group 31"/>
            <p:cNvGrpSpPr>
              <a:grpSpLocks/>
            </p:cNvGrpSpPr>
            <p:nvPr/>
          </p:nvGrpSpPr>
          <p:grpSpPr bwMode="auto">
            <a:xfrm>
              <a:off x="2524125" y="2852738"/>
              <a:ext cx="1819275" cy="3171825"/>
              <a:chOff x="1621" y="1457"/>
              <a:chExt cx="1146" cy="1998"/>
            </a:xfrm>
          </p:grpSpPr>
          <p:sp>
            <p:nvSpPr>
              <p:cNvPr id="197664" name="Line 32"/>
              <p:cNvSpPr>
                <a:spLocks noChangeShapeType="1"/>
              </p:cNvSpPr>
              <p:nvPr/>
            </p:nvSpPr>
            <p:spPr bwMode="auto">
              <a:xfrm>
                <a:off x="2755" y="1457"/>
                <a:ext cx="12" cy="3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97665" name="Line 33"/>
              <p:cNvSpPr>
                <a:spLocks noChangeShapeType="1"/>
              </p:cNvSpPr>
              <p:nvPr/>
            </p:nvSpPr>
            <p:spPr bwMode="auto">
              <a:xfrm>
                <a:off x="2611" y="1703"/>
                <a:ext cx="18" cy="3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97666" name="Line 34"/>
              <p:cNvSpPr>
                <a:spLocks noChangeShapeType="1"/>
              </p:cNvSpPr>
              <p:nvPr/>
            </p:nvSpPr>
            <p:spPr bwMode="auto">
              <a:xfrm>
                <a:off x="2473" y="1949"/>
                <a:ext cx="12" cy="3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97667" name="Line 35"/>
              <p:cNvSpPr>
                <a:spLocks noChangeShapeType="1"/>
              </p:cNvSpPr>
              <p:nvPr/>
            </p:nvSpPr>
            <p:spPr bwMode="auto">
              <a:xfrm>
                <a:off x="2329" y="2195"/>
                <a:ext cx="12" cy="3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97668" name="Line 36"/>
              <p:cNvSpPr>
                <a:spLocks noChangeShapeType="1"/>
              </p:cNvSpPr>
              <p:nvPr/>
            </p:nvSpPr>
            <p:spPr bwMode="auto">
              <a:xfrm>
                <a:off x="2185" y="2447"/>
                <a:ext cx="18" cy="2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97669" name="Line 37"/>
              <p:cNvSpPr>
                <a:spLocks noChangeShapeType="1"/>
              </p:cNvSpPr>
              <p:nvPr/>
            </p:nvSpPr>
            <p:spPr bwMode="auto">
              <a:xfrm>
                <a:off x="2047" y="2693"/>
                <a:ext cx="12" cy="2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97670" name="Line 38"/>
              <p:cNvSpPr>
                <a:spLocks noChangeShapeType="1"/>
              </p:cNvSpPr>
              <p:nvPr/>
            </p:nvSpPr>
            <p:spPr bwMode="auto">
              <a:xfrm>
                <a:off x="1903" y="2939"/>
                <a:ext cx="12" cy="2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97671" name="Line 39"/>
              <p:cNvSpPr>
                <a:spLocks noChangeShapeType="1"/>
              </p:cNvSpPr>
              <p:nvPr/>
            </p:nvSpPr>
            <p:spPr bwMode="auto">
              <a:xfrm>
                <a:off x="1759" y="3185"/>
                <a:ext cx="18" cy="2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97672" name="Line 40"/>
              <p:cNvSpPr>
                <a:spLocks noChangeShapeType="1"/>
              </p:cNvSpPr>
              <p:nvPr/>
            </p:nvSpPr>
            <p:spPr bwMode="auto">
              <a:xfrm>
                <a:off x="1621" y="3431"/>
                <a:ext cx="12" cy="2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8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97673" name="Oval 41"/>
            <p:cNvSpPr>
              <a:spLocks noChangeArrowheads="1"/>
            </p:cNvSpPr>
            <p:nvPr/>
          </p:nvSpPr>
          <p:spPr bwMode="auto">
            <a:xfrm>
              <a:off x="3838575" y="3719513"/>
              <a:ext cx="161925" cy="152400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97674" name="Oval 42"/>
            <p:cNvSpPr>
              <a:spLocks noChangeArrowheads="1"/>
            </p:cNvSpPr>
            <p:nvPr/>
          </p:nvSpPr>
          <p:spPr bwMode="auto">
            <a:xfrm>
              <a:off x="3971925" y="3738563"/>
              <a:ext cx="152400" cy="161925"/>
            </a:xfrm>
            <a:prstGeom prst="ellipse">
              <a:avLst/>
            </a:prstGeom>
            <a:solidFill>
              <a:srgbClr val="FF9900"/>
            </a:solidFill>
            <a:ln w="1905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97675" name="Rectangle 43"/>
            <p:cNvSpPr>
              <a:spLocks noChangeArrowheads="1"/>
            </p:cNvSpPr>
            <p:nvPr/>
          </p:nvSpPr>
          <p:spPr bwMode="auto">
            <a:xfrm>
              <a:off x="4168775" y="3497263"/>
              <a:ext cx="89293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1800">
                  <a:solidFill>
                    <a:schemeClr val="tx1"/>
                  </a:solidFill>
                </a:rPr>
                <a:t>AuAgTe</a:t>
              </a:r>
              <a:r>
                <a:rPr lang="ru-RU" sz="1800" baseline="-2500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7676" name="Rectangle 44"/>
            <p:cNvSpPr>
              <a:spLocks noChangeArrowheads="1"/>
            </p:cNvSpPr>
            <p:nvPr/>
          </p:nvSpPr>
          <p:spPr bwMode="auto">
            <a:xfrm>
              <a:off x="6338888" y="5235575"/>
              <a:ext cx="61080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1800">
                  <a:solidFill>
                    <a:schemeClr val="tx1"/>
                  </a:solidFill>
                </a:rPr>
                <a:t>Ag</a:t>
              </a:r>
              <a:r>
                <a:rPr lang="ru-RU" sz="1800" baseline="-25000">
                  <a:solidFill>
                    <a:schemeClr val="tx1"/>
                  </a:solidFill>
                </a:rPr>
                <a:t>2</a:t>
              </a:r>
              <a:r>
                <a:rPr lang="ru-RU" sz="1800">
                  <a:solidFill>
                    <a:schemeClr val="tx1"/>
                  </a:solidFill>
                </a:rPr>
                <a:t>Te</a:t>
              </a:r>
            </a:p>
          </p:txBody>
        </p:sp>
        <p:sp>
          <p:nvSpPr>
            <p:cNvPr id="197677" name="Rectangle 45"/>
            <p:cNvSpPr>
              <a:spLocks noChangeArrowheads="1"/>
            </p:cNvSpPr>
            <p:nvPr/>
          </p:nvSpPr>
          <p:spPr bwMode="auto">
            <a:xfrm>
              <a:off x="3768725" y="4156075"/>
              <a:ext cx="111094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1800">
                  <a:solidFill>
                    <a:schemeClr val="tx1"/>
                  </a:solidFill>
                </a:rPr>
                <a:t>(Au,Ag)Te</a:t>
              </a:r>
              <a:r>
                <a:rPr lang="ru-RU" sz="1800" baseline="-2500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7678" name="Rectangle 46"/>
            <p:cNvSpPr>
              <a:spLocks noChangeArrowheads="1"/>
            </p:cNvSpPr>
            <p:nvPr/>
          </p:nvSpPr>
          <p:spPr bwMode="auto">
            <a:xfrm>
              <a:off x="4156075" y="5033963"/>
              <a:ext cx="97789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1800">
                  <a:solidFill>
                    <a:schemeClr val="tx1"/>
                  </a:solidFill>
                </a:rPr>
                <a:t>Ag</a:t>
              </a:r>
              <a:r>
                <a:rPr lang="ru-RU" sz="1800" baseline="-25000">
                  <a:solidFill>
                    <a:schemeClr val="tx1"/>
                  </a:solidFill>
                </a:rPr>
                <a:t>3</a:t>
              </a:r>
              <a:r>
                <a:rPr lang="ru-RU" sz="1800">
                  <a:solidFill>
                    <a:schemeClr val="tx1"/>
                  </a:solidFill>
                </a:rPr>
                <a:t>AuTe</a:t>
              </a:r>
              <a:r>
                <a:rPr lang="ru-RU" sz="1800" baseline="-2500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97679" name="Rectangle 47"/>
            <p:cNvSpPr>
              <a:spLocks noChangeArrowheads="1"/>
            </p:cNvSpPr>
            <p:nvPr/>
          </p:nvSpPr>
          <p:spPr bwMode="auto">
            <a:xfrm>
              <a:off x="6053138" y="4643438"/>
              <a:ext cx="82400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1800">
                  <a:solidFill>
                    <a:schemeClr val="tx1"/>
                  </a:solidFill>
                </a:rPr>
                <a:t>Ag</a:t>
              </a:r>
              <a:r>
                <a:rPr lang="ru-RU" sz="1800" baseline="-25000">
                  <a:solidFill>
                    <a:schemeClr val="tx1"/>
                  </a:solidFill>
                </a:rPr>
                <a:t>5-x</a:t>
              </a:r>
              <a:r>
                <a:rPr lang="ru-RU" sz="1800">
                  <a:solidFill>
                    <a:schemeClr val="tx1"/>
                  </a:solidFill>
                </a:rPr>
                <a:t>Te</a:t>
              </a:r>
              <a:r>
                <a:rPr lang="ru-RU" sz="1800" baseline="3000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97680" name="Rectangle 48"/>
            <p:cNvSpPr>
              <a:spLocks noChangeArrowheads="1"/>
            </p:cNvSpPr>
            <p:nvPr/>
          </p:nvSpPr>
          <p:spPr bwMode="auto">
            <a:xfrm>
              <a:off x="3161770" y="3549650"/>
              <a:ext cx="61080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1800" dirty="0" err="1">
                  <a:solidFill>
                    <a:schemeClr val="tx1"/>
                  </a:solidFill>
                </a:rPr>
                <a:t>AuTe</a:t>
              </a:r>
              <a:r>
                <a:rPr lang="en-US" sz="1800" baseline="-25000" dirty="0">
                  <a:solidFill>
                    <a:schemeClr val="tx1"/>
                  </a:solidFill>
                </a:rPr>
                <a:t>2</a:t>
              </a:r>
              <a:endParaRPr lang="ru-RU" sz="18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97681" name="Rectangle 49"/>
            <p:cNvSpPr>
              <a:spLocks noChangeArrowheads="1"/>
            </p:cNvSpPr>
            <p:nvPr/>
          </p:nvSpPr>
          <p:spPr bwMode="auto">
            <a:xfrm>
              <a:off x="4210050" y="4779963"/>
              <a:ext cx="70532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1800">
                  <a:solidFill>
                    <a:schemeClr val="tx1"/>
                  </a:solidFill>
                </a:rPr>
                <a:t>Petzite</a:t>
              </a:r>
            </a:p>
          </p:txBody>
        </p:sp>
        <p:sp>
          <p:nvSpPr>
            <p:cNvPr id="197682" name="Rectangle 50"/>
            <p:cNvSpPr>
              <a:spLocks noChangeArrowheads="1"/>
            </p:cNvSpPr>
            <p:nvPr/>
          </p:nvSpPr>
          <p:spPr bwMode="auto">
            <a:xfrm>
              <a:off x="6229350" y="4975225"/>
              <a:ext cx="76944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1800" dirty="0">
                  <a:solidFill>
                    <a:schemeClr val="tx1"/>
                  </a:solidFill>
                </a:rPr>
                <a:t>Hessite</a:t>
              </a:r>
            </a:p>
          </p:txBody>
        </p:sp>
        <p:sp>
          <p:nvSpPr>
            <p:cNvPr id="197683" name="Rectangle 51"/>
            <p:cNvSpPr>
              <a:spLocks noChangeArrowheads="1"/>
            </p:cNvSpPr>
            <p:nvPr/>
          </p:nvSpPr>
          <p:spPr bwMode="auto">
            <a:xfrm>
              <a:off x="6008688" y="4418013"/>
              <a:ext cx="89768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1800">
                  <a:solidFill>
                    <a:schemeClr val="tx1"/>
                  </a:solidFill>
                </a:rPr>
                <a:t>St</a:t>
              </a:r>
              <a:r>
                <a:rPr lang="en-US" sz="1800">
                  <a:solidFill>
                    <a:schemeClr val="tx1"/>
                  </a:solidFill>
                </a:rPr>
                <a:t>ue</a:t>
              </a:r>
              <a:r>
                <a:rPr lang="ru-RU" sz="1800">
                  <a:solidFill>
                    <a:schemeClr val="tx1"/>
                  </a:solidFill>
                </a:rPr>
                <a:t>tzite</a:t>
              </a:r>
            </a:p>
          </p:txBody>
        </p:sp>
        <p:sp>
          <p:nvSpPr>
            <p:cNvPr id="197684" name="Rectangle 52"/>
            <p:cNvSpPr>
              <a:spLocks noChangeArrowheads="1"/>
            </p:cNvSpPr>
            <p:nvPr/>
          </p:nvSpPr>
          <p:spPr bwMode="auto">
            <a:xfrm>
              <a:off x="4121150" y="3295650"/>
              <a:ext cx="93615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1800">
                  <a:solidFill>
                    <a:schemeClr val="tx1"/>
                  </a:solidFill>
                </a:rPr>
                <a:t>Sylvanite</a:t>
              </a:r>
            </a:p>
          </p:txBody>
        </p:sp>
        <p:sp>
          <p:nvSpPr>
            <p:cNvPr id="197685" name="Rectangle 53"/>
            <p:cNvSpPr>
              <a:spLocks noChangeArrowheads="1"/>
            </p:cNvSpPr>
            <p:nvPr/>
          </p:nvSpPr>
          <p:spPr bwMode="auto">
            <a:xfrm>
              <a:off x="3794125" y="3935413"/>
              <a:ext cx="106439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1800">
                  <a:solidFill>
                    <a:schemeClr val="tx1"/>
                  </a:solidFill>
                </a:rPr>
                <a:t>Krennerite</a:t>
              </a:r>
            </a:p>
          </p:txBody>
        </p:sp>
        <p:sp>
          <p:nvSpPr>
            <p:cNvPr id="197686" name="Rectangle 54"/>
            <p:cNvSpPr>
              <a:spLocks noChangeArrowheads="1"/>
            </p:cNvSpPr>
            <p:nvPr/>
          </p:nvSpPr>
          <p:spPr bwMode="auto">
            <a:xfrm>
              <a:off x="2852208" y="3287713"/>
              <a:ext cx="103874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1800">
                  <a:solidFill>
                    <a:schemeClr val="tx1"/>
                  </a:solidFill>
                </a:rPr>
                <a:t>Calaverite</a:t>
              </a:r>
            </a:p>
          </p:txBody>
        </p:sp>
        <p:sp>
          <p:nvSpPr>
            <p:cNvPr id="197687" name="Rectangle 55"/>
            <p:cNvSpPr>
              <a:spLocks noChangeArrowheads="1"/>
            </p:cNvSpPr>
            <p:nvPr/>
          </p:nvSpPr>
          <p:spPr bwMode="auto">
            <a:xfrm>
              <a:off x="5276850" y="5091113"/>
              <a:ext cx="66675" cy="6667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rgbClr val="24272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97688" name="Oval 56"/>
            <p:cNvSpPr>
              <a:spLocks noChangeArrowheads="1"/>
            </p:cNvSpPr>
            <p:nvPr/>
          </p:nvSpPr>
          <p:spPr bwMode="auto">
            <a:xfrm>
              <a:off x="4486275" y="3748088"/>
              <a:ext cx="152400" cy="14287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97689" name="Oval 57"/>
            <p:cNvSpPr>
              <a:spLocks noChangeArrowheads="1"/>
            </p:cNvSpPr>
            <p:nvPr/>
          </p:nvSpPr>
          <p:spPr bwMode="auto">
            <a:xfrm>
              <a:off x="3971925" y="3738563"/>
              <a:ext cx="152400" cy="161925"/>
            </a:xfrm>
            <a:prstGeom prst="ellipse">
              <a:avLst/>
            </a:prstGeom>
            <a:solidFill>
              <a:srgbClr val="FF9900"/>
            </a:solidFill>
            <a:ln w="1905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97690" name="Oval 58"/>
            <p:cNvSpPr>
              <a:spLocks noChangeArrowheads="1"/>
            </p:cNvSpPr>
            <p:nvPr/>
          </p:nvSpPr>
          <p:spPr bwMode="auto">
            <a:xfrm>
              <a:off x="3971925" y="3738563"/>
              <a:ext cx="152400" cy="161925"/>
            </a:xfrm>
            <a:prstGeom prst="ellipse">
              <a:avLst/>
            </a:prstGeom>
            <a:solidFill>
              <a:srgbClr val="FF9900"/>
            </a:solidFill>
            <a:ln w="1905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97691" name="Oval 59"/>
            <p:cNvSpPr>
              <a:spLocks noChangeArrowheads="1"/>
            </p:cNvSpPr>
            <p:nvPr/>
          </p:nvSpPr>
          <p:spPr bwMode="auto">
            <a:xfrm>
              <a:off x="3800475" y="3729038"/>
              <a:ext cx="161925" cy="152400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97692" name="Oval 60"/>
            <p:cNvSpPr>
              <a:spLocks noChangeArrowheads="1"/>
            </p:cNvSpPr>
            <p:nvPr/>
          </p:nvSpPr>
          <p:spPr bwMode="auto">
            <a:xfrm>
              <a:off x="3781425" y="3719513"/>
              <a:ext cx="152400" cy="161925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97693" name="Oval 61"/>
            <p:cNvSpPr>
              <a:spLocks noChangeArrowheads="1"/>
            </p:cNvSpPr>
            <p:nvPr/>
          </p:nvSpPr>
          <p:spPr bwMode="auto">
            <a:xfrm>
              <a:off x="3914775" y="3738563"/>
              <a:ext cx="161925" cy="161925"/>
            </a:xfrm>
            <a:prstGeom prst="ellipse">
              <a:avLst/>
            </a:prstGeom>
            <a:solidFill>
              <a:srgbClr val="FF9900"/>
            </a:solidFill>
            <a:ln w="1905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97694" name="Oval 62"/>
            <p:cNvSpPr>
              <a:spLocks noChangeArrowheads="1"/>
            </p:cNvSpPr>
            <p:nvPr/>
          </p:nvSpPr>
          <p:spPr bwMode="auto">
            <a:xfrm>
              <a:off x="3810000" y="3776663"/>
              <a:ext cx="161925" cy="152400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97695" name="Oval 63"/>
            <p:cNvSpPr>
              <a:spLocks noChangeArrowheads="1"/>
            </p:cNvSpPr>
            <p:nvPr/>
          </p:nvSpPr>
          <p:spPr bwMode="auto">
            <a:xfrm>
              <a:off x="4505325" y="2481263"/>
              <a:ext cx="152400" cy="142875"/>
            </a:xfrm>
            <a:prstGeom prst="ellipse">
              <a:avLst/>
            </a:prstGeom>
            <a:solidFill>
              <a:srgbClr val="FF0066"/>
            </a:solidFill>
            <a:ln w="1905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97696" name="Oval 64"/>
            <p:cNvSpPr>
              <a:spLocks noChangeArrowheads="1"/>
            </p:cNvSpPr>
            <p:nvPr/>
          </p:nvSpPr>
          <p:spPr bwMode="auto">
            <a:xfrm>
              <a:off x="5476875" y="5014913"/>
              <a:ext cx="152400" cy="152400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97697" name="Oval 65"/>
            <p:cNvSpPr>
              <a:spLocks noChangeArrowheads="1"/>
            </p:cNvSpPr>
            <p:nvPr/>
          </p:nvSpPr>
          <p:spPr bwMode="auto">
            <a:xfrm>
              <a:off x="5438775" y="5005388"/>
              <a:ext cx="152400" cy="152400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97698" name="Oval 66"/>
            <p:cNvSpPr>
              <a:spLocks noChangeArrowheads="1"/>
            </p:cNvSpPr>
            <p:nvPr/>
          </p:nvSpPr>
          <p:spPr bwMode="auto">
            <a:xfrm>
              <a:off x="5619750" y="4938713"/>
              <a:ext cx="152400" cy="142875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97699" name="Oval 67"/>
            <p:cNvSpPr>
              <a:spLocks noChangeArrowheads="1"/>
            </p:cNvSpPr>
            <p:nvPr/>
          </p:nvSpPr>
          <p:spPr bwMode="auto">
            <a:xfrm>
              <a:off x="5915025" y="4910138"/>
              <a:ext cx="152400" cy="152400"/>
            </a:xfrm>
            <a:prstGeom prst="ellipse">
              <a:avLst/>
            </a:prstGeom>
            <a:solidFill>
              <a:schemeClr val="tx2"/>
            </a:solidFill>
            <a:ln w="1905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97700" name="Oval 68"/>
            <p:cNvSpPr>
              <a:spLocks noChangeArrowheads="1"/>
            </p:cNvSpPr>
            <p:nvPr/>
          </p:nvSpPr>
          <p:spPr bwMode="auto">
            <a:xfrm>
              <a:off x="6010275" y="5043488"/>
              <a:ext cx="152400" cy="142875"/>
            </a:xfrm>
            <a:prstGeom prst="ellipse">
              <a:avLst/>
            </a:prstGeom>
            <a:solidFill>
              <a:schemeClr val="tx2"/>
            </a:solidFill>
            <a:ln w="1905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97704" name="Oval 72"/>
            <p:cNvSpPr>
              <a:spLocks noChangeArrowheads="1"/>
            </p:cNvSpPr>
            <p:nvPr/>
          </p:nvSpPr>
          <p:spPr bwMode="auto">
            <a:xfrm>
              <a:off x="4619625" y="2614613"/>
              <a:ext cx="142875" cy="152400"/>
            </a:xfrm>
            <a:prstGeom prst="ellipse">
              <a:avLst/>
            </a:prstGeom>
            <a:solidFill>
              <a:srgbClr val="FF0066"/>
            </a:solidFill>
            <a:ln w="1905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18" name="Oval 71"/>
            <p:cNvSpPr>
              <a:spLocks noChangeArrowheads="1"/>
            </p:cNvSpPr>
            <p:nvPr/>
          </p:nvSpPr>
          <p:spPr bwMode="auto">
            <a:xfrm>
              <a:off x="2857487" y="6276996"/>
              <a:ext cx="152400" cy="152400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19" name="Oval 73"/>
            <p:cNvSpPr>
              <a:spLocks noChangeArrowheads="1"/>
            </p:cNvSpPr>
            <p:nvPr/>
          </p:nvSpPr>
          <p:spPr bwMode="auto">
            <a:xfrm>
              <a:off x="2714612" y="6267471"/>
              <a:ext cx="142875" cy="152400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65" name="Oval 73"/>
            <p:cNvSpPr>
              <a:spLocks noChangeArrowheads="1"/>
            </p:cNvSpPr>
            <p:nvPr/>
          </p:nvSpPr>
          <p:spPr bwMode="auto">
            <a:xfrm>
              <a:off x="2500298" y="6286520"/>
              <a:ext cx="142875" cy="152400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52" name="Oval 61"/>
            <p:cNvSpPr>
              <a:spLocks noChangeArrowheads="1"/>
            </p:cNvSpPr>
            <p:nvPr/>
          </p:nvSpPr>
          <p:spPr bwMode="auto">
            <a:xfrm>
              <a:off x="4143372" y="3747512"/>
              <a:ext cx="161925" cy="161925"/>
            </a:xfrm>
            <a:prstGeom prst="ellipse">
              <a:avLst/>
            </a:prstGeom>
            <a:solidFill>
              <a:srgbClr val="FF9900"/>
            </a:solidFill>
            <a:ln w="1905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53" name="Oval 61"/>
            <p:cNvSpPr>
              <a:spLocks noChangeArrowheads="1"/>
            </p:cNvSpPr>
            <p:nvPr/>
          </p:nvSpPr>
          <p:spPr bwMode="auto">
            <a:xfrm>
              <a:off x="4286248" y="3747512"/>
              <a:ext cx="161925" cy="161925"/>
            </a:xfrm>
            <a:prstGeom prst="ellipse">
              <a:avLst/>
            </a:prstGeom>
            <a:solidFill>
              <a:srgbClr val="FF9900"/>
            </a:solidFill>
            <a:ln w="1905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Группа 206"/>
          <p:cNvGrpSpPr/>
          <p:nvPr/>
        </p:nvGrpSpPr>
        <p:grpSpPr>
          <a:xfrm>
            <a:off x="195247" y="3059668"/>
            <a:ext cx="2162175" cy="2000264"/>
            <a:chOff x="-371475" y="-1285908"/>
            <a:chExt cx="2162175" cy="2000264"/>
          </a:xfrm>
        </p:grpSpPr>
        <p:pic>
          <p:nvPicPr>
            <p:cNvPr id="166" name="Picture 9"/>
            <p:cNvPicPr>
              <a:picLocks noChangeAspect="1" noChangeArrowheads="1"/>
            </p:cNvPicPr>
            <p:nvPr/>
          </p:nvPicPr>
          <p:blipFill>
            <a:blip r:embed="rId6">
              <a:lum bright="-20000" contrast="10000"/>
            </a:blip>
            <a:srcRect/>
            <a:stretch>
              <a:fillRect/>
            </a:stretch>
          </p:blipFill>
          <p:spPr bwMode="auto">
            <a:xfrm>
              <a:off x="-357222" y="-1285908"/>
              <a:ext cx="2147922" cy="2000264"/>
            </a:xfrm>
            <a:prstGeom prst="rect">
              <a:avLst/>
            </a:prstGeom>
            <a:noFill/>
            <a:ln w="38100">
              <a:solidFill>
                <a:srgbClr val="FFC000"/>
              </a:solidFill>
              <a:miter lim="800000"/>
              <a:headEnd/>
              <a:tailEnd/>
            </a:ln>
          </p:spPr>
        </p:pic>
        <p:sp>
          <p:nvSpPr>
            <p:cNvPr id="168" name="Rectangle 17"/>
            <p:cNvSpPr>
              <a:spLocks noChangeArrowheads="1"/>
            </p:cNvSpPr>
            <p:nvPr/>
          </p:nvSpPr>
          <p:spPr bwMode="auto">
            <a:xfrm>
              <a:off x="-371475" y="552429"/>
              <a:ext cx="466725" cy="190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400">
                <a:solidFill>
                  <a:schemeClr val="tx1"/>
                </a:solidFill>
              </a:endParaRPr>
            </a:p>
          </p:txBody>
        </p:sp>
        <p:sp>
          <p:nvSpPr>
            <p:cNvPr id="169" name="Freeform 18"/>
            <p:cNvSpPr>
              <a:spLocks noEditPoints="1"/>
            </p:cNvSpPr>
            <p:nvPr/>
          </p:nvSpPr>
          <p:spPr bwMode="auto">
            <a:xfrm>
              <a:off x="-342900" y="428604"/>
              <a:ext cx="342900" cy="114300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3" y="8"/>
                </a:cxn>
                <a:cxn ang="0">
                  <a:pos x="5" y="6"/>
                </a:cxn>
                <a:cxn ang="0">
                  <a:pos x="3" y="4"/>
                </a:cxn>
                <a:cxn ang="0">
                  <a:pos x="2" y="5"/>
                </a:cxn>
                <a:cxn ang="0">
                  <a:pos x="1" y="0"/>
                </a:cxn>
                <a:cxn ang="0">
                  <a:pos x="6" y="1"/>
                </a:cxn>
                <a:cxn ang="0">
                  <a:pos x="2" y="3"/>
                </a:cxn>
                <a:cxn ang="0">
                  <a:pos x="6" y="4"/>
                </a:cxn>
                <a:cxn ang="0">
                  <a:pos x="6" y="8"/>
                </a:cxn>
                <a:cxn ang="0">
                  <a:pos x="1" y="9"/>
                </a:cxn>
                <a:cxn ang="0">
                  <a:pos x="8" y="4"/>
                </a:cxn>
                <a:cxn ang="0">
                  <a:pos x="9" y="0"/>
                </a:cxn>
                <a:cxn ang="0">
                  <a:pos x="12" y="0"/>
                </a:cxn>
                <a:cxn ang="0">
                  <a:pos x="14" y="2"/>
                </a:cxn>
                <a:cxn ang="0">
                  <a:pos x="14" y="7"/>
                </a:cxn>
                <a:cxn ang="0">
                  <a:pos x="11" y="9"/>
                </a:cxn>
                <a:cxn ang="0">
                  <a:pos x="8" y="4"/>
                </a:cxn>
                <a:cxn ang="0">
                  <a:pos x="10" y="8"/>
                </a:cxn>
                <a:cxn ang="0">
                  <a:pos x="12" y="8"/>
                </a:cxn>
                <a:cxn ang="0">
                  <a:pos x="12" y="1"/>
                </a:cxn>
                <a:cxn ang="0">
                  <a:pos x="10" y="1"/>
                </a:cxn>
                <a:cxn ang="0">
                  <a:pos x="19" y="12"/>
                </a:cxn>
                <a:cxn ang="0">
                  <a:pos x="21" y="2"/>
                </a:cxn>
                <a:cxn ang="0">
                  <a:pos x="21" y="7"/>
                </a:cxn>
                <a:cxn ang="0">
                  <a:pos x="21" y="8"/>
                </a:cxn>
                <a:cxn ang="0">
                  <a:pos x="23" y="8"/>
                </a:cxn>
                <a:cxn ang="0">
                  <a:pos x="24" y="6"/>
                </a:cxn>
                <a:cxn ang="0">
                  <a:pos x="25" y="2"/>
                </a:cxn>
                <a:cxn ang="0">
                  <a:pos x="24" y="9"/>
                </a:cxn>
                <a:cxn ang="0">
                  <a:pos x="23" y="9"/>
                </a:cxn>
                <a:cxn ang="0">
                  <a:pos x="21" y="8"/>
                </a:cxn>
                <a:cxn ang="0">
                  <a:pos x="19" y="12"/>
                </a:cxn>
                <a:cxn ang="0">
                  <a:pos x="27" y="2"/>
                </a:cxn>
                <a:cxn ang="0">
                  <a:pos x="28" y="3"/>
                </a:cxn>
                <a:cxn ang="0">
                  <a:pos x="30" y="2"/>
                </a:cxn>
                <a:cxn ang="0">
                  <a:pos x="32" y="3"/>
                </a:cxn>
                <a:cxn ang="0">
                  <a:pos x="36" y="3"/>
                </a:cxn>
                <a:cxn ang="0">
                  <a:pos x="36" y="9"/>
                </a:cxn>
                <a:cxn ang="0">
                  <a:pos x="35" y="5"/>
                </a:cxn>
                <a:cxn ang="0">
                  <a:pos x="35" y="3"/>
                </a:cxn>
                <a:cxn ang="0">
                  <a:pos x="33" y="4"/>
                </a:cxn>
                <a:cxn ang="0">
                  <a:pos x="32" y="9"/>
                </a:cxn>
                <a:cxn ang="0">
                  <a:pos x="31" y="5"/>
                </a:cxn>
                <a:cxn ang="0">
                  <a:pos x="30" y="3"/>
                </a:cxn>
                <a:cxn ang="0">
                  <a:pos x="28" y="4"/>
                </a:cxn>
                <a:cxn ang="0">
                  <a:pos x="28" y="9"/>
                </a:cxn>
              </a:cxnLst>
              <a:rect l="0" t="0" r="r" b="b"/>
              <a:pathLst>
                <a:path w="36" h="12">
                  <a:moveTo>
                    <a:pt x="0" y="7"/>
                  </a:moveTo>
                  <a:lnTo>
                    <a:pt x="2" y="7"/>
                  </a:lnTo>
                  <a:cubicBezTo>
                    <a:pt x="2" y="7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5" y="7"/>
                    <a:pt x="5" y="7"/>
                    <a:pt x="5" y="6"/>
                  </a:cubicBezTo>
                  <a:cubicBezTo>
                    <a:pt x="5" y="5"/>
                    <a:pt x="5" y="5"/>
                    <a:pt x="5" y="4"/>
                  </a:cubicBezTo>
                  <a:cubicBezTo>
                    <a:pt x="4" y="4"/>
                    <a:pt x="4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lnTo>
                    <a:pt x="1" y="5"/>
                  </a:lnTo>
                  <a:lnTo>
                    <a:pt x="1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2" y="1"/>
                  </a:lnTo>
                  <a:lnTo>
                    <a:pt x="2" y="3"/>
                  </a:lnTo>
                  <a:cubicBezTo>
                    <a:pt x="2" y="3"/>
                    <a:pt x="3" y="3"/>
                    <a:pt x="4" y="3"/>
                  </a:cubicBezTo>
                  <a:cubicBezTo>
                    <a:pt x="5" y="3"/>
                    <a:pt x="5" y="3"/>
                    <a:pt x="6" y="4"/>
                  </a:cubicBezTo>
                  <a:cubicBezTo>
                    <a:pt x="6" y="4"/>
                    <a:pt x="7" y="5"/>
                    <a:pt x="7" y="6"/>
                  </a:cubicBezTo>
                  <a:cubicBezTo>
                    <a:pt x="7" y="7"/>
                    <a:pt x="6" y="8"/>
                    <a:pt x="6" y="8"/>
                  </a:cubicBezTo>
                  <a:cubicBezTo>
                    <a:pt x="5" y="9"/>
                    <a:pt x="4" y="9"/>
                    <a:pt x="3" y="9"/>
                  </a:cubicBezTo>
                  <a:cubicBezTo>
                    <a:pt x="3" y="9"/>
                    <a:pt x="2" y="9"/>
                    <a:pt x="1" y="9"/>
                  </a:cubicBezTo>
                  <a:cubicBezTo>
                    <a:pt x="1" y="8"/>
                    <a:pt x="0" y="8"/>
                    <a:pt x="0" y="7"/>
                  </a:cubicBezTo>
                  <a:close/>
                  <a:moveTo>
                    <a:pt x="8" y="4"/>
                  </a:moveTo>
                  <a:cubicBezTo>
                    <a:pt x="8" y="3"/>
                    <a:pt x="8" y="2"/>
                    <a:pt x="8" y="2"/>
                  </a:cubicBezTo>
                  <a:cubicBezTo>
                    <a:pt x="8" y="1"/>
                    <a:pt x="9" y="1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13" y="0"/>
                    <a:pt x="13" y="0"/>
                    <a:pt x="13" y="1"/>
                  </a:cubicBezTo>
                  <a:cubicBezTo>
                    <a:pt x="13" y="1"/>
                    <a:pt x="14" y="2"/>
                    <a:pt x="14" y="2"/>
                  </a:cubicBezTo>
                  <a:cubicBezTo>
                    <a:pt x="14" y="3"/>
                    <a:pt x="14" y="4"/>
                    <a:pt x="14" y="4"/>
                  </a:cubicBezTo>
                  <a:cubicBezTo>
                    <a:pt x="14" y="6"/>
                    <a:pt x="14" y="7"/>
                    <a:pt x="14" y="7"/>
                  </a:cubicBezTo>
                  <a:cubicBezTo>
                    <a:pt x="13" y="8"/>
                    <a:pt x="13" y="8"/>
                    <a:pt x="13" y="9"/>
                  </a:cubicBezTo>
                  <a:cubicBezTo>
                    <a:pt x="12" y="9"/>
                    <a:pt x="12" y="9"/>
                    <a:pt x="11" y="9"/>
                  </a:cubicBezTo>
                  <a:cubicBezTo>
                    <a:pt x="10" y="9"/>
                    <a:pt x="9" y="9"/>
                    <a:pt x="9" y="8"/>
                  </a:cubicBezTo>
                  <a:cubicBezTo>
                    <a:pt x="8" y="8"/>
                    <a:pt x="8" y="6"/>
                    <a:pt x="8" y="4"/>
                  </a:cubicBezTo>
                  <a:close/>
                  <a:moveTo>
                    <a:pt x="9" y="4"/>
                  </a:moveTo>
                  <a:cubicBezTo>
                    <a:pt x="9" y="6"/>
                    <a:pt x="9" y="7"/>
                    <a:pt x="10" y="8"/>
                  </a:cubicBezTo>
                  <a:cubicBezTo>
                    <a:pt x="10" y="8"/>
                    <a:pt x="10" y="8"/>
                    <a:pt x="11" y="8"/>
                  </a:cubicBezTo>
                  <a:cubicBezTo>
                    <a:pt x="11" y="8"/>
                    <a:pt x="12" y="8"/>
                    <a:pt x="12" y="8"/>
                  </a:cubicBezTo>
                  <a:cubicBezTo>
                    <a:pt x="13" y="7"/>
                    <a:pt x="13" y="6"/>
                    <a:pt x="13" y="4"/>
                  </a:cubicBezTo>
                  <a:cubicBezTo>
                    <a:pt x="13" y="3"/>
                    <a:pt x="13" y="2"/>
                    <a:pt x="12" y="1"/>
                  </a:cubicBezTo>
                  <a:cubicBezTo>
                    <a:pt x="12" y="1"/>
                    <a:pt x="11" y="1"/>
                    <a:pt x="11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2"/>
                    <a:pt x="9" y="3"/>
                    <a:pt x="9" y="4"/>
                  </a:cubicBezTo>
                  <a:close/>
                  <a:moveTo>
                    <a:pt x="19" y="12"/>
                  </a:moveTo>
                  <a:lnTo>
                    <a:pt x="19" y="2"/>
                  </a:lnTo>
                  <a:lnTo>
                    <a:pt x="21" y="2"/>
                  </a:lnTo>
                  <a:lnTo>
                    <a:pt x="21" y="6"/>
                  </a:lnTo>
                  <a:cubicBezTo>
                    <a:pt x="21" y="6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8"/>
                    <a:pt x="21" y="8"/>
                  </a:cubicBezTo>
                  <a:cubicBezTo>
                    <a:pt x="21" y="8"/>
                    <a:pt x="22" y="8"/>
                    <a:pt x="22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4" y="8"/>
                    <a:pt x="24" y="7"/>
                    <a:pt x="24" y="7"/>
                  </a:cubicBezTo>
                  <a:cubicBezTo>
                    <a:pt x="24" y="7"/>
                    <a:pt x="24" y="6"/>
                    <a:pt x="24" y="6"/>
                  </a:cubicBezTo>
                  <a:lnTo>
                    <a:pt x="24" y="2"/>
                  </a:lnTo>
                  <a:lnTo>
                    <a:pt x="25" y="2"/>
                  </a:lnTo>
                  <a:lnTo>
                    <a:pt x="25" y="9"/>
                  </a:lnTo>
                  <a:lnTo>
                    <a:pt x="24" y="9"/>
                  </a:lnTo>
                  <a:lnTo>
                    <a:pt x="24" y="8"/>
                  </a:lnTo>
                  <a:cubicBezTo>
                    <a:pt x="24" y="9"/>
                    <a:pt x="23" y="9"/>
                    <a:pt x="23" y="9"/>
                  </a:cubicBezTo>
                  <a:cubicBezTo>
                    <a:pt x="23" y="9"/>
                    <a:pt x="23" y="9"/>
                    <a:pt x="22" y="9"/>
                  </a:cubicBezTo>
                  <a:cubicBezTo>
                    <a:pt x="22" y="9"/>
                    <a:pt x="21" y="9"/>
                    <a:pt x="21" y="8"/>
                  </a:cubicBezTo>
                  <a:lnTo>
                    <a:pt x="21" y="12"/>
                  </a:lnTo>
                  <a:lnTo>
                    <a:pt x="19" y="12"/>
                  </a:lnTo>
                  <a:close/>
                  <a:moveTo>
                    <a:pt x="27" y="9"/>
                  </a:moveTo>
                  <a:lnTo>
                    <a:pt x="27" y="2"/>
                  </a:lnTo>
                  <a:lnTo>
                    <a:pt x="28" y="2"/>
                  </a:lnTo>
                  <a:lnTo>
                    <a:pt x="28" y="3"/>
                  </a:lnTo>
                  <a:cubicBezTo>
                    <a:pt x="28" y="3"/>
                    <a:pt x="28" y="3"/>
                    <a:pt x="29" y="2"/>
                  </a:cubicBezTo>
                  <a:cubicBezTo>
                    <a:pt x="29" y="2"/>
                    <a:pt x="30" y="2"/>
                    <a:pt x="30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3"/>
                    <a:pt x="33" y="2"/>
                    <a:pt x="34" y="2"/>
                  </a:cubicBezTo>
                  <a:cubicBezTo>
                    <a:pt x="35" y="2"/>
                    <a:pt x="35" y="2"/>
                    <a:pt x="36" y="3"/>
                  </a:cubicBezTo>
                  <a:cubicBezTo>
                    <a:pt x="36" y="3"/>
                    <a:pt x="36" y="4"/>
                    <a:pt x="36" y="4"/>
                  </a:cubicBezTo>
                  <a:lnTo>
                    <a:pt x="36" y="9"/>
                  </a:lnTo>
                  <a:lnTo>
                    <a:pt x="35" y="9"/>
                  </a:lnTo>
                  <a:lnTo>
                    <a:pt x="35" y="5"/>
                  </a:ln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3"/>
                    <a:pt x="35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3" y="3"/>
                    <a:pt x="33" y="3"/>
                    <a:pt x="33" y="4"/>
                  </a:cubicBezTo>
                  <a:cubicBezTo>
                    <a:pt x="32" y="4"/>
                    <a:pt x="32" y="4"/>
                    <a:pt x="32" y="5"/>
                  </a:cubicBezTo>
                  <a:lnTo>
                    <a:pt x="32" y="9"/>
                  </a:lnTo>
                  <a:lnTo>
                    <a:pt x="31" y="9"/>
                  </a:lnTo>
                  <a:lnTo>
                    <a:pt x="31" y="5"/>
                  </a:lnTo>
                  <a:cubicBezTo>
                    <a:pt x="31" y="4"/>
                    <a:pt x="31" y="4"/>
                    <a:pt x="31" y="4"/>
                  </a:cubicBezTo>
                  <a:cubicBezTo>
                    <a:pt x="31" y="3"/>
                    <a:pt x="30" y="3"/>
                    <a:pt x="30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4"/>
                    <a:pt x="28" y="4"/>
                    <a:pt x="28" y="4"/>
                  </a:cubicBezTo>
                  <a:cubicBezTo>
                    <a:pt x="28" y="4"/>
                    <a:pt x="28" y="5"/>
                    <a:pt x="28" y="6"/>
                  </a:cubicBezTo>
                  <a:lnTo>
                    <a:pt x="28" y="9"/>
                  </a:lnTo>
                  <a:lnTo>
                    <a:pt x="2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400">
                <a:solidFill>
                  <a:schemeClr val="tx1"/>
                </a:solidFill>
              </a:endParaRPr>
            </a:p>
          </p:txBody>
        </p:sp>
        <p:sp>
          <p:nvSpPr>
            <p:cNvPr id="170" name="Text Box 27"/>
            <p:cNvSpPr txBox="1">
              <a:spLocks noChangeArrowheads="1"/>
            </p:cNvSpPr>
            <p:nvPr/>
          </p:nvSpPr>
          <p:spPr bwMode="auto">
            <a:xfrm>
              <a:off x="714347" y="-571528"/>
              <a:ext cx="285753" cy="2154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r>
                <a:rPr lang="en-US" sz="1400" b="1" dirty="0">
                  <a:solidFill>
                    <a:schemeClr val="tx1"/>
                  </a:solidFill>
                </a:rPr>
                <a:t>Kr</a:t>
              </a:r>
              <a:endParaRPr lang="ru-RU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71" name="Text Box 27"/>
            <p:cNvSpPr txBox="1">
              <a:spLocks noChangeArrowheads="1"/>
            </p:cNvSpPr>
            <p:nvPr/>
          </p:nvSpPr>
          <p:spPr bwMode="auto">
            <a:xfrm>
              <a:off x="714348" y="-857280"/>
              <a:ext cx="269304" cy="2154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 dirty="0" err="1" smtClean="0">
                  <a:solidFill>
                    <a:schemeClr val="tx1"/>
                  </a:solidFill>
                </a:rPr>
                <a:t>Syl</a:t>
              </a:r>
              <a:endParaRPr lang="ru-RU" sz="14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73" name="Прямая со стрелкой 172"/>
            <p:cNvCxnSpPr/>
            <p:nvPr/>
          </p:nvCxnSpPr>
          <p:spPr>
            <a:xfrm rot="5400000">
              <a:off x="392878" y="-178618"/>
              <a:ext cx="428629" cy="214312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Прямая со стрелкой 175"/>
            <p:cNvCxnSpPr>
              <a:stCxn id="170" idx="3"/>
            </p:cNvCxnSpPr>
            <p:nvPr/>
          </p:nvCxnSpPr>
          <p:spPr>
            <a:xfrm flipV="1">
              <a:off x="1000100" y="-498497"/>
              <a:ext cx="285752" cy="34691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Прямая со стрелкой 178"/>
            <p:cNvCxnSpPr/>
            <p:nvPr/>
          </p:nvCxnSpPr>
          <p:spPr>
            <a:xfrm flipV="1">
              <a:off x="1000100" y="-1071593"/>
              <a:ext cx="428630" cy="285751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Прямая со стрелкой 180"/>
            <p:cNvCxnSpPr/>
            <p:nvPr/>
          </p:nvCxnSpPr>
          <p:spPr>
            <a:xfrm rot="10800000" flipV="1">
              <a:off x="428596" y="-714404"/>
              <a:ext cx="285752" cy="71436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Text Box 27"/>
            <p:cNvSpPr txBox="1">
              <a:spLocks noChangeArrowheads="1"/>
            </p:cNvSpPr>
            <p:nvPr/>
          </p:nvSpPr>
          <p:spPr bwMode="auto">
            <a:xfrm>
              <a:off x="-285784" y="-1214470"/>
              <a:ext cx="357158" cy="2154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r>
                <a:rPr lang="en-US" sz="1400" b="1" dirty="0" smtClean="0">
                  <a:solidFill>
                    <a:schemeClr val="tx1"/>
                  </a:solidFill>
                </a:rPr>
                <a:t>Au</a:t>
              </a:r>
              <a:endParaRPr lang="ru-RU" sz="14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91" name="Прямая со стрелкой 190"/>
            <p:cNvCxnSpPr/>
            <p:nvPr/>
          </p:nvCxnSpPr>
          <p:spPr>
            <a:xfrm>
              <a:off x="71406" y="-1071594"/>
              <a:ext cx="285752" cy="7143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Прямая со стрелкой 194"/>
            <p:cNvCxnSpPr>
              <a:stCxn id="189" idx="2"/>
            </p:cNvCxnSpPr>
            <p:nvPr/>
          </p:nvCxnSpPr>
          <p:spPr>
            <a:xfrm rot="5400000">
              <a:off x="-481677" y="-660248"/>
              <a:ext cx="713250" cy="3569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8" name="Text Box 27"/>
            <p:cNvSpPr txBox="1">
              <a:spLocks noChangeArrowheads="1"/>
            </p:cNvSpPr>
            <p:nvPr/>
          </p:nvSpPr>
          <p:spPr bwMode="auto">
            <a:xfrm>
              <a:off x="1428728" y="0"/>
              <a:ext cx="285753" cy="2154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r>
                <a:rPr lang="en-US" sz="1400" b="1" dirty="0" err="1" smtClean="0">
                  <a:solidFill>
                    <a:schemeClr val="tx1"/>
                  </a:solidFill>
                </a:rPr>
                <a:t>Tn</a:t>
              </a:r>
              <a:endParaRPr lang="ru-RU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03" name="Text Box 27"/>
            <p:cNvSpPr txBox="1">
              <a:spLocks noChangeArrowheads="1"/>
            </p:cNvSpPr>
            <p:nvPr/>
          </p:nvSpPr>
          <p:spPr bwMode="auto">
            <a:xfrm>
              <a:off x="928662" y="357166"/>
              <a:ext cx="285753" cy="2154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r>
                <a:rPr lang="en-US" sz="1400" b="1" dirty="0" smtClean="0">
                  <a:solidFill>
                    <a:schemeClr val="tx1"/>
                  </a:solidFill>
                </a:rPr>
                <a:t>Pt</a:t>
              </a:r>
              <a:endParaRPr lang="ru-RU" sz="14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04" name="Прямая со стрелкой 203"/>
            <p:cNvCxnSpPr/>
            <p:nvPr/>
          </p:nvCxnSpPr>
          <p:spPr>
            <a:xfrm rot="16200000" flipV="1">
              <a:off x="786580" y="215084"/>
              <a:ext cx="213520" cy="70644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Группа 166"/>
          <p:cNvGrpSpPr/>
          <p:nvPr/>
        </p:nvGrpSpPr>
        <p:grpSpPr>
          <a:xfrm>
            <a:off x="214282" y="5238527"/>
            <a:ext cx="2000264" cy="1250165"/>
            <a:chOff x="214282" y="5238527"/>
            <a:chExt cx="2000264" cy="1250165"/>
          </a:xfrm>
        </p:grpSpPr>
        <p:pic>
          <p:nvPicPr>
            <p:cNvPr id="4099" name="Picture 3" descr="D:\Моё\Ural\Bereznyaki\Foto_anshl\Karier\Br-10_05_1-20x.jpg"/>
            <p:cNvPicPr>
              <a:picLocks noChangeAspect="1" noChangeArrowheads="1"/>
            </p:cNvPicPr>
            <p:nvPr/>
          </p:nvPicPr>
          <p:blipFill>
            <a:blip r:embed="rId7" cstate="screen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214282" y="5238527"/>
              <a:ext cx="2000264" cy="1250165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</p:pic>
        <p:sp>
          <p:nvSpPr>
            <p:cNvPr id="208" name="TextBox 207"/>
            <p:cNvSpPr txBox="1"/>
            <p:nvPr/>
          </p:nvSpPr>
          <p:spPr>
            <a:xfrm>
              <a:off x="500066" y="5559998"/>
              <a:ext cx="285752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400" b="1" dirty="0" smtClean="0">
                  <a:solidFill>
                    <a:schemeClr val="tx1"/>
                  </a:solidFill>
                </a:rPr>
                <a:t>Q</a:t>
              </a:r>
              <a:endParaRPr lang="ru-RU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857256" y="5345684"/>
              <a:ext cx="285752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400" b="1" dirty="0" err="1" smtClean="0">
                  <a:solidFill>
                    <a:schemeClr val="tx1"/>
                  </a:solidFill>
                </a:rPr>
                <a:t>Tn</a:t>
              </a:r>
              <a:endParaRPr lang="ru-RU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1428760" y="6131502"/>
              <a:ext cx="285752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400" b="1" dirty="0" smtClean="0">
                  <a:solidFill>
                    <a:schemeClr val="tx1"/>
                  </a:solidFill>
                </a:rPr>
                <a:t>Au</a:t>
              </a:r>
              <a:endParaRPr lang="ru-RU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13" name="TextBox 212"/>
          <p:cNvSpPr txBox="1"/>
          <p:nvPr/>
        </p:nvSpPr>
        <p:spPr>
          <a:xfrm>
            <a:off x="0" y="0"/>
            <a:ext cx="2653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Березняковское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14" name="TextBox 213"/>
          <p:cNvSpPr txBox="1"/>
          <p:nvPr/>
        </p:nvSpPr>
        <p:spPr>
          <a:xfrm>
            <a:off x="7286644" y="214290"/>
            <a:ext cx="1268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Южное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51" name="Полилиния 150"/>
          <p:cNvSpPr/>
          <p:nvPr/>
        </p:nvSpPr>
        <p:spPr>
          <a:xfrm rot="10800000">
            <a:off x="4071934" y="4071942"/>
            <a:ext cx="1214478" cy="1143032"/>
          </a:xfrm>
          <a:custGeom>
            <a:avLst/>
            <a:gdLst>
              <a:gd name="connsiteX0" fmla="*/ 0 w 500066"/>
              <a:gd name="connsiteY0" fmla="*/ 1143008 h 1143008"/>
              <a:gd name="connsiteX1" fmla="*/ 0 w 500066"/>
              <a:gd name="connsiteY1" fmla="*/ 0 h 1143008"/>
              <a:gd name="connsiteX2" fmla="*/ 500066 w 500066"/>
              <a:gd name="connsiteY2" fmla="*/ 1143008 h 1143008"/>
              <a:gd name="connsiteX3" fmla="*/ 0 w 500066"/>
              <a:gd name="connsiteY3" fmla="*/ 1143008 h 1143008"/>
              <a:gd name="connsiteX0" fmla="*/ 714412 w 1214478"/>
              <a:gd name="connsiteY0" fmla="*/ 1143032 h 1143032"/>
              <a:gd name="connsiteX1" fmla="*/ 0 w 1214478"/>
              <a:gd name="connsiteY1" fmla="*/ 0 h 1143032"/>
              <a:gd name="connsiteX2" fmla="*/ 1214478 w 1214478"/>
              <a:gd name="connsiteY2" fmla="*/ 1143032 h 1143032"/>
              <a:gd name="connsiteX3" fmla="*/ 714412 w 1214478"/>
              <a:gd name="connsiteY3" fmla="*/ 1143032 h 114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4478" h="1143032">
                <a:moveTo>
                  <a:pt x="714412" y="1143032"/>
                </a:moveTo>
                <a:lnTo>
                  <a:pt x="0" y="0"/>
                </a:lnTo>
                <a:lnTo>
                  <a:pt x="1214478" y="1143032"/>
                </a:lnTo>
                <a:lnTo>
                  <a:pt x="714412" y="1143032"/>
                </a:lnTo>
                <a:close/>
              </a:path>
            </a:pathLst>
          </a:cu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4" name="Полилиния 153"/>
          <p:cNvSpPr/>
          <p:nvPr/>
        </p:nvSpPr>
        <p:spPr>
          <a:xfrm rot="10800000" flipV="1">
            <a:off x="2500298" y="4143356"/>
            <a:ext cx="1357354" cy="2357502"/>
          </a:xfrm>
          <a:custGeom>
            <a:avLst/>
            <a:gdLst>
              <a:gd name="connsiteX0" fmla="*/ 0 w 500066"/>
              <a:gd name="connsiteY0" fmla="*/ 1143008 h 1143008"/>
              <a:gd name="connsiteX1" fmla="*/ 0 w 500066"/>
              <a:gd name="connsiteY1" fmla="*/ 0 h 1143008"/>
              <a:gd name="connsiteX2" fmla="*/ 500066 w 500066"/>
              <a:gd name="connsiteY2" fmla="*/ 1143008 h 1143008"/>
              <a:gd name="connsiteX3" fmla="*/ 0 w 500066"/>
              <a:gd name="connsiteY3" fmla="*/ 1143008 h 1143008"/>
              <a:gd name="connsiteX0" fmla="*/ 714412 w 1214478"/>
              <a:gd name="connsiteY0" fmla="*/ 1143032 h 1143032"/>
              <a:gd name="connsiteX1" fmla="*/ 0 w 1214478"/>
              <a:gd name="connsiteY1" fmla="*/ 0 h 1143032"/>
              <a:gd name="connsiteX2" fmla="*/ 1214478 w 1214478"/>
              <a:gd name="connsiteY2" fmla="*/ 1143032 h 1143032"/>
              <a:gd name="connsiteX3" fmla="*/ 714412 w 1214478"/>
              <a:gd name="connsiteY3" fmla="*/ 1143032 h 1143032"/>
              <a:gd name="connsiteX0" fmla="*/ 857288 w 1357354"/>
              <a:gd name="connsiteY0" fmla="*/ 2357502 h 2357502"/>
              <a:gd name="connsiteX1" fmla="*/ 0 w 1357354"/>
              <a:gd name="connsiteY1" fmla="*/ 0 h 2357502"/>
              <a:gd name="connsiteX2" fmla="*/ 1357354 w 1357354"/>
              <a:gd name="connsiteY2" fmla="*/ 2357502 h 2357502"/>
              <a:gd name="connsiteX3" fmla="*/ 857288 w 1357354"/>
              <a:gd name="connsiteY3" fmla="*/ 2357502 h 2357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7354" h="2357502">
                <a:moveTo>
                  <a:pt x="857288" y="2357502"/>
                </a:moveTo>
                <a:lnTo>
                  <a:pt x="0" y="0"/>
                </a:lnTo>
                <a:lnTo>
                  <a:pt x="1357354" y="2357502"/>
                </a:lnTo>
                <a:lnTo>
                  <a:pt x="857288" y="2357502"/>
                </a:lnTo>
                <a:close/>
              </a:path>
            </a:pathLst>
          </a:cu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олилиния 154"/>
          <p:cNvSpPr/>
          <p:nvPr/>
        </p:nvSpPr>
        <p:spPr>
          <a:xfrm rot="10800000" flipH="1" flipV="1">
            <a:off x="4643374" y="4071942"/>
            <a:ext cx="1428824" cy="1143032"/>
          </a:xfrm>
          <a:custGeom>
            <a:avLst/>
            <a:gdLst>
              <a:gd name="connsiteX0" fmla="*/ 0 w 500066"/>
              <a:gd name="connsiteY0" fmla="*/ 1143008 h 1143008"/>
              <a:gd name="connsiteX1" fmla="*/ 0 w 500066"/>
              <a:gd name="connsiteY1" fmla="*/ 0 h 1143008"/>
              <a:gd name="connsiteX2" fmla="*/ 500066 w 500066"/>
              <a:gd name="connsiteY2" fmla="*/ 1143008 h 1143008"/>
              <a:gd name="connsiteX3" fmla="*/ 0 w 500066"/>
              <a:gd name="connsiteY3" fmla="*/ 1143008 h 1143008"/>
              <a:gd name="connsiteX0" fmla="*/ 714412 w 1214478"/>
              <a:gd name="connsiteY0" fmla="*/ 1143032 h 1143032"/>
              <a:gd name="connsiteX1" fmla="*/ 0 w 1214478"/>
              <a:gd name="connsiteY1" fmla="*/ 0 h 1143032"/>
              <a:gd name="connsiteX2" fmla="*/ 1214478 w 1214478"/>
              <a:gd name="connsiteY2" fmla="*/ 1143032 h 1143032"/>
              <a:gd name="connsiteX3" fmla="*/ 714412 w 1214478"/>
              <a:gd name="connsiteY3" fmla="*/ 1143032 h 1143032"/>
              <a:gd name="connsiteX0" fmla="*/ 659233 w 1159299"/>
              <a:gd name="connsiteY0" fmla="*/ 1143032 h 1143032"/>
              <a:gd name="connsiteX1" fmla="*/ 0 w 1159299"/>
              <a:gd name="connsiteY1" fmla="*/ 0 h 1143032"/>
              <a:gd name="connsiteX2" fmla="*/ 1159299 w 1159299"/>
              <a:gd name="connsiteY2" fmla="*/ 1143032 h 1143032"/>
              <a:gd name="connsiteX3" fmla="*/ 659233 w 1159299"/>
              <a:gd name="connsiteY3" fmla="*/ 1143032 h 1143032"/>
              <a:gd name="connsiteX0" fmla="*/ 604054 w 1104120"/>
              <a:gd name="connsiteY0" fmla="*/ 1143032 h 1143032"/>
              <a:gd name="connsiteX1" fmla="*/ 0 w 1104120"/>
              <a:gd name="connsiteY1" fmla="*/ 0 h 1143032"/>
              <a:gd name="connsiteX2" fmla="*/ 1104120 w 1104120"/>
              <a:gd name="connsiteY2" fmla="*/ 1143032 h 1143032"/>
              <a:gd name="connsiteX3" fmla="*/ 604054 w 1104120"/>
              <a:gd name="connsiteY3" fmla="*/ 1143032 h 114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4120" h="1143032">
                <a:moveTo>
                  <a:pt x="604054" y="1143032"/>
                </a:moveTo>
                <a:lnTo>
                  <a:pt x="0" y="0"/>
                </a:lnTo>
                <a:lnTo>
                  <a:pt x="1104120" y="1143032"/>
                </a:lnTo>
                <a:lnTo>
                  <a:pt x="604054" y="1143032"/>
                </a:lnTo>
                <a:close/>
              </a:path>
            </a:pathLst>
          </a:custGeom>
          <a:solidFill>
            <a:srgbClr val="00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7" name="Прямая соединительная линия 156"/>
          <p:cNvCxnSpPr>
            <a:endCxn id="197688" idx="0"/>
          </p:cNvCxnSpPr>
          <p:nvPr/>
        </p:nvCxnSpPr>
        <p:spPr>
          <a:xfrm rot="5400000">
            <a:off x="4031166" y="3388807"/>
            <a:ext cx="1072144" cy="9526"/>
          </a:xfrm>
          <a:prstGeom prst="line">
            <a:avLst/>
          </a:prstGeom>
          <a:ln w="76200">
            <a:solidFill>
              <a:srgbClr val="FF0000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Номер слайда 15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30</a:t>
            </a:fld>
            <a:endParaRPr lang="ru-RU"/>
          </a:p>
        </p:txBody>
      </p:sp>
    </p:spTree>
    <p:custDataLst>
      <p:tags r:id="rId1"/>
    </p:custData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154" grpId="0" animBg="1"/>
      <p:bldP spid="15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14" name="Picture 14" descr="Te-S_fug-200_color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9242" y="1758972"/>
            <a:ext cx="5083153" cy="4384672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179215" name="Freeform 15"/>
          <p:cNvSpPr>
            <a:spLocks noChangeAspect="1"/>
          </p:cNvSpPr>
          <p:nvPr/>
        </p:nvSpPr>
        <p:spPr bwMode="auto">
          <a:xfrm>
            <a:off x="4214810" y="3357562"/>
            <a:ext cx="1288503" cy="968908"/>
          </a:xfrm>
          <a:custGeom>
            <a:avLst/>
            <a:gdLst/>
            <a:ahLst/>
            <a:cxnLst>
              <a:cxn ang="0">
                <a:pos x="354" y="564"/>
              </a:cxn>
              <a:cxn ang="0">
                <a:pos x="624" y="294"/>
              </a:cxn>
              <a:cxn ang="0">
                <a:pos x="636" y="12"/>
              </a:cxn>
              <a:cxn ang="0">
                <a:pos x="420" y="0"/>
              </a:cxn>
              <a:cxn ang="0">
                <a:pos x="384" y="12"/>
              </a:cxn>
              <a:cxn ang="0">
                <a:pos x="0" y="366"/>
              </a:cxn>
              <a:cxn ang="0">
                <a:pos x="0" y="570"/>
              </a:cxn>
              <a:cxn ang="0">
                <a:pos x="354" y="564"/>
              </a:cxn>
            </a:cxnLst>
            <a:rect l="0" t="0" r="r" b="b"/>
            <a:pathLst>
              <a:path w="636" h="570">
                <a:moveTo>
                  <a:pt x="354" y="564"/>
                </a:moveTo>
                <a:lnTo>
                  <a:pt x="624" y="294"/>
                </a:lnTo>
                <a:lnTo>
                  <a:pt x="636" y="12"/>
                </a:lnTo>
                <a:lnTo>
                  <a:pt x="420" y="0"/>
                </a:lnTo>
                <a:lnTo>
                  <a:pt x="384" y="12"/>
                </a:lnTo>
                <a:lnTo>
                  <a:pt x="0" y="366"/>
                </a:lnTo>
                <a:lnTo>
                  <a:pt x="0" y="570"/>
                </a:lnTo>
                <a:lnTo>
                  <a:pt x="354" y="564"/>
                </a:lnTo>
                <a:close/>
              </a:path>
            </a:pathLst>
          </a:custGeom>
          <a:gradFill rotWithShape="1">
            <a:gsLst>
              <a:gs pos="0">
                <a:srgbClr val="0066FF"/>
              </a:gs>
              <a:gs pos="100000">
                <a:srgbClr val="00FFFF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9216" name="Freeform 16"/>
          <p:cNvSpPr>
            <a:spLocks noChangeAspect="1"/>
          </p:cNvSpPr>
          <p:nvPr/>
        </p:nvSpPr>
        <p:spPr bwMode="auto">
          <a:xfrm>
            <a:off x="3929058" y="3357562"/>
            <a:ext cx="1012292" cy="618944"/>
          </a:xfrm>
          <a:custGeom>
            <a:avLst/>
            <a:gdLst/>
            <a:ahLst/>
            <a:cxnLst>
              <a:cxn ang="0">
                <a:pos x="0" y="343"/>
              </a:cxn>
              <a:cxn ang="0">
                <a:pos x="138" y="349"/>
              </a:cxn>
              <a:cxn ang="0">
                <a:pos x="478" y="0"/>
              </a:cxn>
              <a:cxn ang="0">
                <a:pos x="0" y="1"/>
              </a:cxn>
              <a:cxn ang="0">
                <a:pos x="0" y="343"/>
              </a:cxn>
            </a:cxnLst>
            <a:rect l="0" t="0" r="r" b="b"/>
            <a:pathLst>
              <a:path w="478" h="349">
                <a:moveTo>
                  <a:pt x="0" y="343"/>
                </a:moveTo>
                <a:lnTo>
                  <a:pt x="138" y="349"/>
                </a:lnTo>
                <a:lnTo>
                  <a:pt x="478" y="0"/>
                </a:lnTo>
                <a:lnTo>
                  <a:pt x="0" y="1"/>
                </a:lnTo>
                <a:lnTo>
                  <a:pt x="0" y="343"/>
                </a:lnTo>
                <a:close/>
              </a:path>
            </a:pathLst>
          </a:custGeom>
          <a:gradFill rotWithShape="1">
            <a:gsLst>
              <a:gs pos="0">
                <a:srgbClr val="99FF33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17"/>
          <p:cNvGrpSpPr>
            <a:grpSpLocks noChangeAspect="1"/>
          </p:cNvGrpSpPr>
          <p:nvPr/>
        </p:nvGrpSpPr>
        <p:grpSpPr bwMode="auto">
          <a:xfrm>
            <a:off x="4000496" y="2500306"/>
            <a:ext cx="1738250" cy="780911"/>
            <a:chOff x="4059" y="1565"/>
            <a:chExt cx="857" cy="459"/>
          </a:xfrm>
        </p:grpSpPr>
        <p:sp>
          <p:nvSpPr>
            <p:cNvPr id="179218" name="Freeform 18"/>
            <p:cNvSpPr>
              <a:spLocks noChangeAspect="1"/>
            </p:cNvSpPr>
            <p:nvPr/>
          </p:nvSpPr>
          <p:spPr bwMode="auto">
            <a:xfrm>
              <a:off x="4059" y="1595"/>
              <a:ext cx="857" cy="429"/>
            </a:xfrm>
            <a:custGeom>
              <a:avLst/>
              <a:gdLst/>
              <a:ahLst/>
              <a:cxnLst>
                <a:cxn ang="0">
                  <a:pos x="160" y="2"/>
                </a:cxn>
                <a:cxn ang="0">
                  <a:pos x="83" y="80"/>
                </a:cxn>
                <a:cxn ang="0">
                  <a:pos x="1" y="80"/>
                </a:cxn>
                <a:cxn ang="0">
                  <a:pos x="0" y="59"/>
                </a:cxn>
                <a:cxn ang="0">
                  <a:pos x="61" y="0"/>
                </a:cxn>
                <a:cxn ang="0">
                  <a:pos x="160" y="2"/>
                </a:cxn>
              </a:cxnLst>
              <a:rect l="0" t="0" r="r" b="b"/>
              <a:pathLst>
                <a:path w="160" h="80">
                  <a:moveTo>
                    <a:pt x="160" y="2"/>
                  </a:moveTo>
                  <a:lnTo>
                    <a:pt x="83" y="80"/>
                  </a:lnTo>
                  <a:lnTo>
                    <a:pt x="1" y="80"/>
                  </a:lnTo>
                  <a:lnTo>
                    <a:pt x="0" y="59"/>
                  </a:lnTo>
                  <a:lnTo>
                    <a:pt x="61" y="0"/>
                  </a:lnTo>
                  <a:lnTo>
                    <a:pt x="160" y="2"/>
                  </a:lnTo>
                  <a:close/>
                </a:path>
              </a:pathLst>
            </a:custGeom>
            <a:gradFill rotWithShape="1">
              <a:gsLst>
                <a:gs pos="0">
                  <a:srgbClr val="FF9900"/>
                </a:gs>
                <a:gs pos="50000">
                  <a:srgbClr val="FFFF00"/>
                </a:gs>
                <a:gs pos="100000">
                  <a:srgbClr val="FF9900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9219" name="Text Box 19"/>
            <p:cNvSpPr txBox="1">
              <a:spLocks noChangeAspect="1" noChangeArrowheads="1"/>
            </p:cNvSpPr>
            <p:nvPr/>
          </p:nvSpPr>
          <p:spPr bwMode="auto">
            <a:xfrm>
              <a:off x="4132" y="1565"/>
              <a:ext cx="387" cy="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2400" b="1" dirty="0" err="1">
                  <a:solidFill>
                    <a:srgbClr val="002060"/>
                  </a:solidFill>
                </a:rPr>
                <a:t>IIb</a:t>
              </a:r>
              <a:endParaRPr lang="ru-RU" sz="2400" b="1" dirty="0">
                <a:solidFill>
                  <a:srgbClr val="002060"/>
                </a:solidFill>
              </a:endParaRPr>
            </a:p>
            <a:p>
              <a:pPr algn="ctr" eaLnBrk="1" hangingPunct="1"/>
              <a:r>
                <a:rPr lang="en-US" sz="2400" b="1" dirty="0" err="1">
                  <a:solidFill>
                    <a:srgbClr val="002060"/>
                  </a:solidFill>
                </a:rPr>
                <a:t>Tn</a:t>
              </a:r>
              <a:r>
                <a:rPr lang="en-US" sz="2400" b="1" dirty="0">
                  <a:solidFill>
                    <a:srgbClr val="002060"/>
                  </a:solidFill>
                </a:rPr>
                <a:t>-Te</a:t>
              </a:r>
              <a:endParaRPr lang="ru-RU" sz="24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79220" name="Text Box 20"/>
          <p:cNvSpPr txBox="1">
            <a:spLocks noChangeAspect="1" noChangeArrowheads="1"/>
          </p:cNvSpPr>
          <p:nvPr/>
        </p:nvSpPr>
        <p:spPr bwMode="auto">
          <a:xfrm>
            <a:off x="4000496" y="3286124"/>
            <a:ext cx="107157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400" b="1" dirty="0" err="1">
                <a:solidFill>
                  <a:srgbClr val="002060"/>
                </a:solidFill>
              </a:rPr>
              <a:t>IIc</a:t>
            </a:r>
            <a:endParaRPr lang="ru-RU" sz="2400" b="1" dirty="0">
              <a:solidFill>
                <a:srgbClr val="002060"/>
              </a:solidFill>
            </a:endParaRPr>
          </a:p>
          <a:p>
            <a:pPr algn="ctr" eaLnBrk="1" hangingPunct="1"/>
            <a:r>
              <a:rPr lang="en-US" sz="2400" b="1" dirty="0">
                <a:solidFill>
                  <a:srgbClr val="002060"/>
                </a:solidFill>
              </a:rPr>
              <a:t>Au-Te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79222" name="AutoShape 22"/>
          <p:cNvSpPr>
            <a:spLocks noChangeAspect="1" noChangeArrowheads="1"/>
          </p:cNvSpPr>
          <p:nvPr/>
        </p:nvSpPr>
        <p:spPr bwMode="auto">
          <a:xfrm rot="1440047">
            <a:off x="4548463" y="2564679"/>
            <a:ext cx="1415954" cy="3162548"/>
          </a:xfrm>
          <a:prstGeom prst="downArrow">
            <a:avLst>
              <a:gd name="adj1" fmla="val 79645"/>
              <a:gd name="adj2" fmla="val 61871"/>
            </a:avLst>
          </a:prstGeom>
          <a:gradFill rotWithShape="1">
            <a:gsLst>
              <a:gs pos="0">
                <a:srgbClr val="FF33CC"/>
              </a:gs>
              <a:gs pos="100000">
                <a:srgbClr val="0000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vert270" wrap="none" anchor="ctr"/>
          <a:lstStyle/>
          <a:p>
            <a:pPr algn="ctr"/>
            <a:r>
              <a:rPr lang="ru-RU" sz="2000" b="1" dirty="0" smtClean="0"/>
              <a:t>От ранних к поздним</a:t>
            </a:r>
            <a:endParaRPr lang="en-US" sz="2000" b="1" dirty="0" smtClean="0"/>
          </a:p>
          <a:p>
            <a:pPr algn="ctr"/>
            <a:r>
              <a:rPr lang="en-US" sz="2400" b="1" dirty="0" smtClean="0"/>
              <a:t>&amp; </a:t>
            </a:r>
            <a:r>
              <a:rPr lang="ru-RU" sz="2400" b="1" dirty="0" smtClean="0"/>
              <a:t>от центра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 </a:t>
            </a:r>
            <a:r>
              <a:rPr lang="ru-RU" sz="2400" b="1" dirty="0" smtClean="0"/>
              <a:t>к периферии</a:t>
            </a:r>
            <a:endParaRPr lang="ru-RU" sz="2400" b="1" dirty="0"/>
          </a:p>
        </p:txBody>
      </p:sp>
      <p:sp>
        <p:nvSpPr>
          <p:cNvPr id="179223" name="Text Box 23"/>
          <p:cNvSpPr txBox="1">
            <a:spLocks noChangeArrowheads="1"/>
          </p:cNvSpPr>
          <p:nvPr/>
        </p:nvSpPr>
        <p:spPr bwMode="auto">
          <a:xfrm>
            <a:off x="500034" y="0"/>
            <a:ext cx="828680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</a:rPr>
              <a:t>Березняковское рудное поле</a:t>
            </a:r>
            <a:r>
              <a:rPr lang="en-US" sz="3600" b="1" dirty="0" smtClean="0">
                <a:solidFill>
                  <a:srgbClr val="FFFF00"/>
                </a:solidFill>
              </a:rPr>
              <a:t>: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диаграмма </a:t>
            </a:r>
            <a:r>
              <a:rPr lang="en-US" sz="2800" b="1" dirty="0" err="1" smtClean="0">
                <a:solidFill>
                  <a:srgbClr val="FFFF00"/>
                </a:solidFill>
              </a:rPr>
              <a:t>lg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i="1" dirty="0" smtClean="0">
                <a:solidFill>
                  <a:srgbClr val="FFFF00"/>
                </a:solidFill>
              </a:rPr>
              <a:t>a</a:t>
            </a:r>
            <a:r>
              <a:rPr lang="en-US" sz="2800" b="1" dirty="0" smtClean="0">
                <a:solidFill>
                  <a:srgbClr val="FFFF00"/>
                </a:solidFill>
              </a:rPr>
              <a:t>Te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 – </a:t>
            </a:r>
            <a:r>
              <a:rPr lang="en-US" sz="2800" b="1" dirty="0" err="1" smtClean="0">
                <a:solidFill>
                  <a:srgbClr val="FFFF00"/>
                </a:solidFill>
              </a:rPr>
              <a:t>lg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i="1" dirty="0" smtClean="0">
                <a:solidFill>
                  <a:srgbClr val="FFFF00"/>
                </a:solidFill>
              </a:rPr>
              <a:t>a</a:t>
            </a:r>
            <a:r>
              <a:rPr lang="en-US" sz="2800" b="1" dirty="0" smtClean="0">
                <a:solidFill>
                  <a:srgbClr val="FFFF00"/>
                </a:solidFill>
              </a:rPr>
              <a:t>S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endParaRPr lang="en-US" sz="2800" b="1" dirty="0">
              <a:solidFill>
                <a:srgbClr val="FFFF00"/>
              </a:solidFill>
            </a:endParaRPr>
          </a:p>
          <a:p>
            <a:pPr algn="ctr" eaLnBrk="1" hangingPunct="1"/>
            <a:r>
              <a:rPr lang="en-US" i="1" dirty="0">
                <a:solidFill>
                  <a:schemeClr val="tx1"/>
                </a:solidFill>
              </a:rPr>
              <a:t>(</a:t>
            </a:r>
            <a:r>
              <a:rPr lang="en-US" i="1" dirty="0" err="1">
                <a:solidFill>
                  <a:schemeClr val="tx1"/>
                </a:solidFill>
              </a:rPr>
              <a:t>Afifi</a:t>
            </a:r>
            <a:r>
              <a:rPr lang="en-US" i="1" dirty="0">
                <a:solidFill>
                  <a:schemeClr val="tx1"/>
                </a:solidFill>
              </a:rPr>
              <a:t> et al., 1988; Barton &amp; Skinner, 1979) </a:t>
            </a:r>
            <a:endParaRPr lang="ru-RU" i="1" dirty="0">
              <a:solidFill>
                <a:schemeClr val="tx1"/>
              </a:solidFill>
            </a:endParaRPr>
          </a:p>
        </p:txBody>
      </p:sp>
      <p:grpSp>
        <p:nvGrpSpPr>
          <p:cNvPr id="3" name="Группа 79"/>
          <p:cNvGrpSpPr/>
          <p:nvPr/>
        </p:nvGrpSpPr>
        <p:grpSpPr>
          <a:xfrm>
            <a:off x="357158" y="1504134"/>
            <a:ext cx="3714776" cy="2000264"/>
            <a:chOff x="357158" y="1504134"/>
            <a:chExt cx="3714776" cy="2000264"/>
          </a:xfrm>
        </p:grpSpPr>
        <p:grpSp>
          <p:nvGrpSpPr>
            <p:cNvPr id="4" name="Группа 19"/>
            <p:cNvGrpSpPr/>
            <p:nvPr/>
          </p:nvGrpSpPr>
          <p:grpSpPr>
            <a:xfrm>
              <a:off x="357158" y="1504134"/>
              <a:ext cx="2162175" cy="2000264"/>
              <a:chOff x="-371475" y="-1285908"/>
              <a:chExt cx="2162175" cy="2000264"/>
            </a:xfrm>
          </p:grpSpPr>
          <p:pic>
            <p:nvPicPr>
              <p:cNvPr id="21" name="Picture 9"/>
              <p:cNvPicPr>
                <a:picLocks noChangeAspect="1" noChangeArrowheads="1"/>
              </p:cNvPicPr>
              <p:nvPr/>
            </p:nvPicPr>
            <p:blipFill>
              <a:blip r:embed="rId4">
                <a:lum bright="-20000" contrast="10000"/>
              </a:blip>
              <a:srcRect/>
              <a:stretch>
                <a:fillRect/>
              </a:stretch>
            </p:blipFill>
            <p:spPr bwMode="auto">
              <a:xfrm>
                <a:off x="-357222" y="-1285908"/>
                <a:ext cx="2147922" cy="2000264"/>
              </a:xfrm>
              <a:prstGeom prst="rect">
                <a:avLst/>
              </a:prstGeom>
              <a:noFill/>
              <a:ln w="38100">
                <a:solidFill>
                  <a:srgbClr val="FFC000"/>
                </a:solidFill>
                <a:miter lim="800000"/>
                <a:headEnd/>
                <a:tailEnd/>
              </a:ln>
            </p:spPr>
          </p:pic>
          <p:sp>
            <p:nvSpPr>
              <p:cNvPr id="22" name="Rectangle 17"/>
              <p:cNvSpPr>
                <a:spLocks noChangeArrowheads="1"/>
              </p:cNvSpPr>
              <p:nvPr/>
            </p:nvSpPr>
            <p:spPr bwMode="auto">
              <a:xfrm>
                <a:off x="-371475" y="552429"/>
                <a:ext cx="466725" cy="1905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" name="Freeform 18"/>
              <p:cNvSpPr>
                <a:spLocks noEditPoints="1"/>
              </p:cNvSpPr>
              <p:nvPr/>
            </p:nvSpPr>
            <p:spPr bwMode="auto">
              <a:xfrm>
                <a:off x="-342900" y="428604"/>
                <a:ext cx="342900" cy="114300"/>
              </a:xfrm>
              <a:custGeom>
                <a:avLst/>
                <a:gdLst/>
                <a:ahLst/>
                <a:cxnLst>
                  <a:cxn ang="0">
                    <a:pos x="2" y="7"/>
                  </a:cxn>
                  <a:cxn ang="0">
                    <a:pos x="3" y="8"/>
                  </a:cxn>
                  <a:cxn ang="0">
                    <a:pos x="5" y="6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1" y="0"/>
                  </a:cxn>
                  <a:cxn ang="0">
                    <a:pos x="6" y="1"/>
                  </a:cxn>
                  <a:cxn ang="0">
                    <a:pos x="2" y="3"/>
                  </a:cxn>
                  <a:cxn ang="0">
                    <a:pos x="6" y="4"/>
                  </a:cxn>
                  <a:cxn ang="0">
                    <a:pos x="6" y="8"/>
                  </a:cxn>
                  <a:cxn ang="0">
                    <a:pos x="1" y="9"/>
                  </a:cxn>
                  <a:cxn ang="0">
                    <a:pos x="8" y="4"/>
                  </a:cxn>
                  <a:cxn ang="0">
                    <a:pos x="9" y="0"/>
                  </a:cxn>
                  <a:cxn ang="0">
                    <a:pos x="12" y="0"/>
                  </a:cxn>
                  <a:cxn ang="0">
                    <a:pos x="14" y="2"/>
                  </a:cxn>
                  <a:cxn ang="0">
                    <a:pos x="14" y="7"/>
                  </a:cxn>
                  <a:cxn ang="0">
                    <a:pos x="11" y="9"/>
                  </a:cxn>
                  <a:cxn ang="0">
                    <a:pos x="8" y="4"/>
                  </a:cxn>
                  <a:cxn ang="0">
                    <a:pos x="10" y="8"/>
                  </a:cxn>
                  <a:cxn ang="0">
                    <a:pos x="12" y="8"/>
                  </a:cxn>
                  <a:cxn ang="0">
                    <a:pos x="12" y="1"/>
                  </a:cxn>
                  <a:cxn ang="0">
                    <a:pos x="10" y="1"/>
                  </a:cxn>
                  <a:cxn ang="0">
                    <a:pos x="19" y="12"/>
                  </a:cxn>
                  <a:cxn ang="0">
                    <a:pos x="21" y="2"/>
                  </a:cxn>
                  <a:cxn ang="0">
                    <a:pos x="21" y="7"/>
                  </a:cxn>
                  <a:cxn ang="0">
                    <a:pos x="21" y="8"/>
                  </a:cxn>
                  <a:cxn ang="0">
                    <a:pos x="23" y="8"/>
                  </a:cxn>
                  <a:cxn ang="0">
                    <a:pos x="24" y="6"/>
                  </a:cxn>
                  <a:cxn ang="0">
                    <a:pos x="25" y="2"/>
                  </a:cxn>
                  <a:cxn ang="0">
                    <a:pos x="24" y="9"/>
                  </a:cxn>
                  <a:cxn ang="0">
                    <a:pos x="23" y="9"/>
                  </a:cxn>
                  <a:cxn ang="0">
                    <a:pos x="21" y="8"/>
                  </a:cxn>
                  <a:cxn ang="0">
                    <a:pos x="19" y="12"/>
                  </a:cxn>
                  <a:cxn ang="0">
                    <a:pos x="27" y="2"/>
                  </a:cxn>
                  <a:cxn ang="0">
                    <a:pos x="28" y="3"/>
                  </a:cxn>
                  <a:cxn ang="0">
                    <a:pos x="30" y="2"/>
                  </a:cxn>
                  <a:cxn ang="0">
                    <a:pos x="32" y="3"/>
                  </a:cxn>
                  <a:cxn ang="0">
                    <a:pos x="36" y="3"/>
                  </a:cxn>
                  <a:cxn ang="0">
                    <a:pos x="36" y="9"/>
                  </a:cxn>
                  <a:cxn ang="0">
                    <a:pos x="35" y="5"/>
                  </a:cxn>
                  <a:cxn ang="0">
                    <a:pos x="35" y="3"/>
                  </a:cxn>
                  <a:cxn ang="0">
                    <a:pos x="33" y="4"/>
                  </a:cxn>
                  <a:cxn ang="0">
                    <a:pos x="32" y="9"/>
                  </a:cxn>
                  <a:cxn ang="0">
                    <a:pos x="31" y="5"/>
                  </a:cxn>
                  <a:cxn ang="0">
                    <a:pos x="30" y="3"/>
                  </a:cxn>
                  <a:cxn ang="0">
                    <a:pos x="28" y="4"/>
                  </a:cxn>
                  <a:cxn ang="0">
                    <a:pos x="28" y="9"/>
                  </a:cxn>
                </a:cxnLst>
                <a:rect l="0" t="0" r="r" b="b"/>
                <a:pathLst>
                  <a:path w="36" h="12">
                    <a:moveTo>
                      <a:pt x="0" y="7"/>
                    </a:moveTo>
                    <a:lnTo>
                      <a:pt x="2" y="7"/>
                    </a:lnTo>
                    <a:cubicBezTo>
                      <a:pt x="2" y="7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5" y="8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lnTo>
                      <a:pt x="1" y="5"/>
                    </a:lnTo>
                    <a:lnTo>
                      <a:pt x="1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2" y="1"/>
                    </a:lnTo>
                    <a:lnTo>
                      <a:pt x="2" y="3"/>
                    </a:lnTo>
                    <a:cubicBezTo>
                      <a:pt x="2" y="3"/>
                      <a:pt x="3" y="3"/>
                      <a:pt x="4" y="3"/>
                    </a:cubicBezTo>
                    <a:cubicBezTo>
                      <a:pt x="5" y="3"/>
                      <a:pt x="5" y="3"/>
                      <a:pt x="6" y="4"/>
                    </a:cubicBezTo>
                    <a:cubicBezTo>
                      <a:pt x="6" y="4"/>
                      <a:pt x="7" y="5"/>
                      <a:pt x="7" y="6"/>
                    </a:cubicBezTo>
                    <a:cubicBezTo>
                      <a:pt x="7" y="7"/>
                      <a:pt x="6" y="8"/>
                      <a:pt x="6" y="8"/>
                    </a:cubicBezTo>
                    <a:cubicBezTo>
                      <a:pt x="5" y="9"/>
                      <a:pt x="4" y="9"/>
                      <a:pt x="3" y="9"/>
                    </a:cubicBezTo>
                    <a:cubicBezTo>
                      <a:pt x="3" y="9"/>
                      <a:pt x="2" y="9"/>
                      <a:pt x="1" y="9"/>
                    </a:cubicBezTo>
                    <a:cubicBezTo>
                      <a:pt x="1" y="8"/>
                      <a:pt x="0" y="8"/>
                      <a:pt x="0" y="7"/>
                    </a:cubicBezTo>
                    <a:close/>
                    <a:moveTo>
                      <a:pt x="8" y="4"/>
                    </a:moveTo>
                    <a:cubicBezTo>
                      <a:pt x="8" y="3"/>
                      <a:pt x="8" y="2"/>
                      <a:pt x="8" y="2"/>
                    </a:cubicBezTo>
                    <a:cubicBezTo>
                      <a:pt x="8" y="1"/>
                      <a:pt x="9" y="1"/>
                      <a:pt x="9" y="0"/>
                    </a:cubicBezTo>
                    <a:cubicBezTo>
                      <a:pt x="10" y="0"/>
                      <a:pt x="10" y="0"/>
                      <a:pt x="11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0"/>
                      <a:pt x="13" y="1"/>
                    </a:cubicBezTo>
                    <a:cubicBezTo>
                      <a:pt x="13" y="1"/>
                      <a:pt x="14" y="2"/>
                      <a:pt x="14" y="2"/>
                    </a:cubicBezTo>
                    <a:cubicBezTo>
                      <a:pt x="14" y="3"/>
                      <a:pt x="14" y="4"/>
                      <a:pt x="14" y="4"/>
                    </a:cubicBezTo>
                    <a:cubicBezTo>
                      <a:pt x="14" y="6"/>
                      <a:pt x="14" y="7"/>
                      <a:pt x="14" y="7"/>
                    </a:cubicBezTo>
                    <a:cubicBezTo>
                      <a:pt x="13" y="8"/>
                      <a:pt x="13" y="8"/>
                      <a:pt x="13" y="9"/>
                    </a:cubicBezTo>
                    <a:cubicBezTo>
                      <a:pt x="12" y="9"/>
                      <a:pt x="12" y="9"/>
                      <a:pt x="11" y="9"/>
                    </a:cubicBezTo>
                    <a:cubicBezTo>
                      <a:pt x="10" y="9"/>
                      <a:pt x="9" y="9"/>
                      <a:pt x="9" y="8"/>
                    </a:cubicBezTo>
                    <a:cubicBezTo>
                      <a:pt x="8" y="8"/>
                      <a:pt x="8" y="6"/>
                      <a:pt x="8" y="4"/>
                    </a:cubicBezTo>
                    <a:close/>
                    <a:moveTo>
                      <a:pt x="9" y="4"/>
                    </a:moveTo>
                    <a:cubicBezTo>
                      <a:pt x="9" y="6"/>
                      <a:pt x="9" y="7"/>
                      <a:pt x="10" y="8"/>
                    </a:cubicBezTo>
                    <a:cubicBezTo>
                      <a:pt x="10" y="8"/>
                      <a:pt x="10" y="8"/>
                      <a:pt x="11" y="8"/>
                    </a:cubicBezTo>
                    <a:cubicBezTo>
                      <a:pt x="11" y="8"/>
                      <a:pt x="12" y="8"/>
                      <a:pt x="12" y="8"/>
                    </a:cubicBezTo>
                    <a:cubicBezTo>
                      <a:pt x="13" y="7"/>
                      <a:pt x="13" y="6"/>
                      <a:pt x="13" y="4"/>
                    </a:cubicBezTo>
                    <a:cubicBezTo>
                      <a:pt x="13" y="3"/>
                      <a:pt x="13" y="2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2"/>
                      <a:pt x="9" y="3"/>
                      <a:pt x="9" y="4"/>
                    </a:cubicBezTo>
                    <a:close/>
                    <a:moveTo>
                      <a:pt x="19" y="12"/>
                    </a:moveTo>
                    <a:lnTo>
                      <a:pt x="19" y="2"/>
                    </a:lnTo>
                    <a:lnTo>
                      <a:pt x="21" y="2"/>
                    </a:lnTo>
                    <a:lnTo>
                      <a:pt x="21" y="6"/>
                    </a:lnTo>
                    <a:cubicBezTo>
                      <a:pt x="21" y="6"/>
                      <a:pt x="21" y="7"/>
                      <a:pt x="21" y="7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1" y="7"/>
                      <a:pt x="21" y="8"/>
                      <a:pt x="21" y="8"/>
                    </a:cubicBezTo>
                    <a:cubicBezTo>
                      <a:pt x="21" y="8"/>
                      <a:pt x="22" y="8"/>
                      <a:pt x="22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4" y="8"/>
                      <a:pt x="24" y="7"/>
                      <a:pt x="24" y="7"/>
                    </a:cubicBezTo>
                    <a:cubicBezTo>
                      <a:pt x="24" y="7"/>
                      <a:pt x="24" y="6"/>
                      <a:pt x="24" y="6"/>
                    </a:cubicBezTo>
                    <a:lnTo>
                      <a:pt x="24" y="2"/>
                    </a:lnTo>
                    <a:lnTo>
                      <a:pt x="25" y="2"/>
                    </a:lnTo>
                    <a:lnTo>
                      <a:pt x="25" y="9"/>
                    </a:lnTo>
                    <a:lnTo>
                      <a:pt x="24" y="9"/>
                    </a:lnTo>
                    <a:lnTo>
                      <a:pt x="24" y="8"/>
                    </a:lnTo>
                    <a:cubicBezTo>
                      <a:pt x="24" y="9"/>
                      <a:pt x="23" y="9"/>
                      <a:pt x="23" y="9"/>
                    </a:cubicBezTo>
                    <a:cubicBezTo>
                      <a:pt x="23" y="9"/>
                      <a:pt x="23" y="9"/>
                      <a:pt x="22" y="9"/>
                    </a:cubicBezTo>
                    <a:cubicBezTo>
                      <a:pt x="22" y="9"/>
                      <a:pt x="21" y="9"/>
                      <a:pt x="21" y="8"/>
                    </a:cubicBezTo>
                    <a:lnTo>
                      <a:pt x="21" y="12"/>
                    </a:lnTo>
                    <a:lnTo>
                      <a:pt x="19" y="12"/>
                    </a:lnTo>
                    <a:close/>
                    <a:moveTo>
                      <a:pt x="27" y="9"/>
                    </a:moveTo>
                    <a:lnTo>
                      <a:pt x="27" y="2"/>
                    </a:lnTo>
                    <a:lnTo>
                      <a:pt x="28" y="2"/>
                    </a:lnTo>
                    <a:lnTo>
                      <a:pt x="28" y="3"/>
                    </a:lnTo>
                    <a:cubicBezTo>
                      <a:pt x="28" y="3"/>
                      <a:pt x="28" y="3"/>
                      <a:pt x="29" y="2"/>
                    </a:cubicBezTo>
                    <a:cubicBezTo>
                      <a:pt x="29" y="2"/>
                      <a:pt x="30" y="2"/>
                      <a:pt x="30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3" y="3"/>
                      <a:pt x="33" y="2"/>
                      <a:pt x="34" y="2"/>
                    </a:cubicBezTo>
                    <a:cubicBezTo>
                      <a:pt x="35" y="2"/>
                      <a:pt x="35" y="2"/>
                      <a:pt x="36" y="3"/>
                    </a:cubicBezTo>
                    <a:cubicBezTo>
                      <a:pt x="36" y="3"/>
                      <a:pt x="36" y="4"/>
                      <a:pt x="36" y="4"/>
                    </a:cubicBezTo>
                    <a:lnTo>
                      <a:pt x="36" y="9"/>
                    </a:lnTo>
                    <a:lnTo>
                      <a:pt x="35" y="9"/>
                    </a:lnTo>
                    <a:lnTo>
                      <a:pt x="35" y="5"/>
                    </a:lnTo>
                    <a:cubicBezTo>
                      <a:pt x="35" y="4"/>
                      <a:pt x="35" y="4"/>
                      <a:pt x="35" y="4"/>
                    </a:cubicBezTo>
                    <a:cubicBezTo>
                      <a:pt x="35" y="4"/>
                      <a:pt x="35" y="3"/>
                      <a:pt x="35" y="3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33" y="3"/>
                      <a:pt x="33" y="3"/>
                      <a:pt x="33" y="4"/>
                    </a:cubicBezTo>
                    <a:cubicBezTo>
                      <a:pt x="32" y="4"/>
                      <a:pt x="32" y="4"/>
                      <a:pt x="32" y="5"/>
                    </a:cubicBezTo>
                    <a:lnTo>
                      <a:pt x="32" y="9"/>
                    </a:lnTo>
                    <a:lnTo>
                      <a:pt x="31" y="9"/>
                    </a:lnTo>
                    <a:lnTo>
                      <a:pt x="31" y="5"/>
                    </a:lnTo>
                    <a:cubicBezTo>
                      <a:pt x="31" y="4"/>
                      <a:pt x="31" y="4"/>
                      <a:pt x="31" y="4"/>
                    </a:cubicBezTo>
                    <a:cubicBezTo>
                      <a:pt x="31" y="3"/>
                      <a:pt x="30" y="3"/>
                      <a:pt x="30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4"/>
                      <a:pt x="28" y="4"/>
                      <a:pt x="28" y="4"/>
                    </a:cubicBezTo>
                    <a:cubicBezTo>
                      <a:pt x="28" y="4"/>
                      <a:pt x="28" y="5"/>
                      <a:pt x="28" y="6"/>
                    </a:cubicBezTo>
                    <a:lnTo>
                      <a:pt x="28" y="9"/>
                    </a:lnTo>
                    <a:lnTo>
                      <a:pt x="27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" name="Text Box 27"/>
              <p:cNvSpPr txBox="1">
                <a:spLocks noChangeArrowheads="1"/>
              </p:cNvSpPr>
              <p:nvPr/>
            </p:nvSpPr>
            <p:spPr bwMode="auto">
              <a:xfrm>
                <a:off x="714347" y="-571528"/>
                <a:ext cx="285753" cy="27699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b="1" dirty="0"/>
                  <a:t>Kr</a:t>
                </a:r>
                <a:endParaRPr lang="ru-RU" b="1" dirty="0"/>
              </a:p>
            </p:txBody>
          </p:sp>
          <p:sp>
            <p:nvSpPr>
              <p:cNvPr id="25" name="Text Box 27"/>
              <p:cNvSpPr txBox="1">
                <a:spLocks noChangeArrowheads="1"/>
              </p:cNvSpPr>
              <p:nvPr/>
            </p:nvSpPr>
            <p:spPr bwMode="auto">
              <a:xfrm>
                <a:off x="714348" y="-857280"/>
                <a:ext cx="270843" cy="27699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 dirty="0" err="1" smtClean="0"/>
                  <a:t>Syl</a:t>
                </a:r>
                <a:endParaRPr lang="ru-RU" b="1" dirty="0"/>
              </a:p>
            </p:txBody>
          </p:sp>
          <p:cxnSp>
            <p:nvCxnSpPr>
              <p:cNvPr id="26" name="Прямая со стрелкой 25"/>
              <p:cNvCxnSpPr/>
              <p:nvPr/>
            </p:nvCxnSpPr>
            <p:spPr>
              <a:xfrm rot="5400000">
                <a:off x="392878" y="-178618"/>
                <a:ext cx="428629" cy="214312"/>
              </a:xfrm>
              <a:prstGeom prst="straightConnector1">
                <a:avLst/>
              </a:prstGeom>
              <a:ln w="28575">
                <a:solidFill>
                  <a:schemeClr val="tx1">
                    <a:lumMod val="9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 стрелкой 26"/>
              <p:cNvCxnSpPr>
                <a:stCxn id="24" idx="3"/>
              </p:cNvCxnSpPr>
              <p:nvPr/>
            </p:nvCxnSpPr>
            <p:spPr>
              <a:xfrm flipV="1">
                <a:off x="1000100" y="-498500"/>
                <a:ext cx="285752" cy="65472"/>
              </a:xfrm>
              <a:prstGeom prst="straightConnector1">
                <a:avLst/>
              </a:prstGeom>
              <a:ln w="28575">
                <a:solidFill>
                  <a:schemeClr val="tx1">
                    <a:lumMod val="9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 стрелкой 27"/>
              <p:cNvCxnSpPr/>
              <p:nvPr/>
            </p:nvCxnSpPr>
            <p:spPr>
              <a:xfrm flipV="1">
                <a:off x="1000100" y="-1071593"/>
                <a:ext cx="428630" cy="285751"/>
              </a:xfrm>
              <a:prstGeom prst="straightConnector1">
                <a:avLst/>
              </a:prstGeom>
              <a:ln w="28575">
                <a:solidFill>
                  <a:schemeClr val="tx1">
                    <a:lumMod val="9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 стрелкой 28"/>
              <p:cNvCxnSpPr/>
              <p:nvPr/>
            </p:nvCxnSpPr>
            <p:spPr>
              <a:xfrm rot="10800000" flipV="1">
                <a:off x="428596" y="-714404"/>
                <a:ext cx="285752" cy="71436"/>
              </a:xfrm>
              <a:prstGeom prst="straightConnector1">
                <a:avLst/>
              </a:prstGeom>
              <a:ln w="28575">
                <a:solidFill>
                  <a:schemeClr val="tx1">
                    <a:lumMod val="9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 Box 27"/>
              <p:cNvSpPr txBox="1">
                <a:spLocks noChangeArrowheads="1"/>
              </p:cNvSpPr>
              <p:nvPr/>
            </p:nvSpPr>
            <p:spPr bwMode="auto">
              <a:xfrm>
                <a:off x="-285784" y="-1214470"/>
                <a:ext cx="357158" cy="27699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b="1" dirty="0" smtClean="0"/>
                  <a:t>Au</a:t>
                </a:r>
                <a:endParaRPr lang="ru-RU" b="1" dirty="0"/>
              </a:p>
            </p:txBody>
          </p:sp>
          <p:cxnSp>
            <p:nvCxnSpPr>
              <p:cNvPr id="31" name="Прямая со стрелкой 30"/>
              <p:cNvCxnSpPr/>
              <p:nvPr/>
            </p:nvCxnSpPr>
            <p:spPr>
              <a:xfrm>
                <a:off x="71406" y="-1071594"/>
                <a:ext cx="285752" cy="71438"/>
              </a:xfrm>
              <a:prstGeom prst="straightConnector1">
                <a:avLst/>
              </a:prstGeom>
              <a:ln w="28575">
                <a:solidFill>
                  <a:schemeClr val="tx1">
                    <a:lumMod val="9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 стрелкой 31"/>
              <p:cNvCxnSpPr>
                <a:stCxn id="30" idx="2"/>
              </p:cNvCxnSpPr>
              <p:nvPr/>
            </p:nvCxnSpPr>
            <p:spPr>
              <a:xfrm rot="5400000">
                <a:off x="-450903" y="-629475"/>
                <a:ext cx="651695" cy="35703"/>
              </a:xfrm>
              <a:prstGeom prst="straightConnector1">
                <a:avLst/>
              </a:prstGeom>
              <a:ln w="28575">
                <a:solidFill>
                  <a:schemeClr val="tx1">
                    <a:lumMod val="9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 Box 27"/>
              <p:cNvSpPr txBox="1">
                <a:spLocks noChangeArrowheads="1"/>
              </p:cNvSpPr>
              <p:nvPr/>
            </p:nvSpPr>
            <p:spPr bwMode="auto">
              <a:xfrm>
                <a:off x="1428728" y="0"/>
                <a:ext cx="285753" cy="27699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b="1" dirty="0" err="1" smtClean="0"/>
                  <a:t>Tn</a:t>
                </a:r>
                <a:endParaRPr lang="ru-RU" b="1" dirty="0"/>
              </a:p>
            </p:txBody>
          </p:sp>
          <p:sp>
            <p:nvSpPr>
              <p:cNvPr id="34" name="Text Box 27"/>
              <p:cNvSpPr txBox="1">
                <a:spLocks noChangeArrowheads="1"/>
              </p:cNvSpPr>
              <p:nvPr/>
            </p:nvSpPr>
            <p:spPr bwMode="auto">
              <a:xfrm>
                <a:off x="928662" y="357166"/>
                <a:ext cx="285753" cy="27699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b="1" dirty="0" smtClean="0"/>
                  <a:t>Pt</a:t>
                </a:r>
                <a:endParaRPr lang="ru-RU" b="1" dirty="0"/>
              </a:p>
            </p:txBody>
          </p:sp>
          <p:cxnSp>
            <p:nvCxnSpPr>
              <p:cNvPr id="35" name="Прямая со стрелкой 34"/>
              <p:cNvCxnSpPr/>
              <p:nvPr/>
            </p:nvCxnSpPr>
            <p:spPr>
              <a:xfrm rot="16200000" flipV="1">
                <a:off x="786580" y="215084"/>
                <a:ext cx="213520" cy="70644"/>
              </a:xfrm>
              <a:prstGeom prst="straightConnector1">
                <a:avLst/>
              </a:prstGeom>
              <a:ln w="28575">
                <a:solidFill>
                  <a:schemeClr val="tx1">
                    <a:lumMod val="9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Прямая со стрелкой 69"/>
            <p:cNvCxnSpPr/>
            <p:nvPr/>
          </p:nvCxnSpPr>
          <p:spPr>
            <a:xfrm>
              <a:off x="2519333" y="2504266"/>
              <a:ext cx="1552601" cy="567544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Группа 80"/>
          <p:cNvGrpSpPr/>
          <p:nvPr/>
        </p:nvGrpSpPr>
        <p:grpSpPr>
          <a:xfrm>
            <a:off x="357158" y="3701623"/>
            <a:ext cx="3643338" cy="2299145"/>
            <a:chOff x="357158" y="3701623"/>
            <a:chExt cx="3643338" cy="2299145"/>
          </a:xfrm>
        </p:grpSpPr>
        <p:grpSp>
          <p:nvGrpSpPr>
            <p:cNvPr id="6" name="Группа 23"/>
            <p:cNvGrpSpPr/>
            <p:nvPr/>
          </p:nvGrpSpPr>
          <p:grpSpPr>
            <a:xfrm>
              <a:off x="357158" y="3861588"/>
              <a:ext cx="1785950" cy="2139180"/>
              <a:chOff x="3357554" y="3571876"/>
              <a:chExt cx="1785950" cy="2139180"/>
            </a:xfrm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pic>
            <p:nvPicPr>
              <p:cNvPr id="42" name="Picture 77"/>
              <p:cNvPicPr>
                <a:picLocks noChangeAspect="1" noChangeArrowheads="1"/>
              </p:cNvPicPr>
              <p:nvPr/>
            </p:nvPicPr>
            <p:blipFill>
              <a:blip r:embed="rId5">
                <a:lum bright="10000" contrast="40000"/>
              </a:blip>
              <a:srcRect/>
              <a:stretch>
                <a:fillRect/>
              </a:stretch>
            </p:blipFill>
            <p:spPr bwMode="auto">
              <a:xfrm>
                <a:off x="3357554" y="3571876"/>
                <a:ext cx="1785950" cy="213918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28575" cap="sq">
                <a:solidFill>
                  <a:srgbClr val="66FF33"/>
                </a:solidFill>
                <a:miter lim="800000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</p:pic>
          <p:grpSp>
            <p:nvGrpSpPr>
              <p:cNvPr id="7" name="Group 78"/>
              <p:cNvGrpSpPr>
                <a:grpSpLocks/>
              </p:cNvGrpSpPr>
              <p:nvPr/>
            </p:nvGrpSpPr>
            <p:grpSpPr bwMode="auto">
              <a:xfrm>
                <a:off x="3428770" y="5286394"/>
                <a:ext cx="528644" cy="357200"/>
                <a:chOff x="1367" y="2854"/>
                <a:chExt cx="337" cy="242"/>
              </a:xfrm>
            </p:grpSpPr>
            <p:sp>
              <p:nvSpPr>
                <p:cNvPr id="61" name="Rectangle 79"/>
                <p:cNvSpPr>
                  <a:spLocks noChangeArrowheads="1"/>
                </p:cNvSpPr>
                <p:nvPr/>
              </p:nvSpPr>
              <p:spPr bwMode="auto">
                <a:xfrm>
                  <a:off x="1377" y="3039"/>
                  <a:ext cx="327" cy="57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 w="38100">
                  <a:noFill/>
                  <a:miter lim="800000"/>
                  <a:headEnd/>
                  <a:tailEnd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</p:spPr>
              <p:txBody>
                <a:bodyPr/>
                <a:lstStyle/>
                <a:p>
                  <a:endParaRPr lang="ru-RU">
                    <a:solidFill>
                      <a:schemeClr val="tx1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2" name="Rectangle 80"/>
                <p:cNvSpPr>
                  <a:spLocks noChangeArrowheads="1"/>
                </p:cNvSpPr>
                <p:nvPr/>
              </p:nvSpPr>
              <p:spPr bwMode="auto">
                <a:xfrm>
                  <a:off x="1367" y="2854"/>
                  <a:ext cx="302" cy="1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</p:spPr>
              <p:txBody>
                <a:bodyPr wrap="none" lIns="0" tIns="0" rIns="0" bIns="0">
                  <a:spAutoFit/>
                </a:bodyPr>
                <a:lstStyle/>
                <a:p>
                  <a:pPr eaLnBrk="1" hangingPunct="1"/>
                  <a:r>
                    <a:rPr lang="en-US" sz="1400" b="1" dirty="0">
                      <a:solidFill>
                        <a:schemeClr val="tx1">
                          <a:lumMod val="75000"/>
                        </a:schemeClr>
                      </a:solidFill>
                    </a:rPr>
                    <a:t>2</a:t>
                  </a:r>
                  <a:r>
                    <a:rPr lang="ru-RU" sz="1400" b="1" dirty="0">
                      <a:solidFill>
                        <a:schemeClr val="tx1">
                          <a:lumMod val="75000"/>
                        </a:schemeClr>
                      </a:solidFill>
                    </a:rPr>
                    <a:t>0 </a:t>
                  </a:r>
                  <a:r>
                    <a:rPr lang="el-GR" sz="1200" b="1" dirty="0">
                      <a:solidFill>
                        <a:schemeClr val="tx1">
                          <a:lumMod val="75000"/>
                        </a:schemeClr>
                      </a:solidFill>
                      <a:cs typeface="Arial" charset="0"/>
                    </a:rPr>
                    <a:t>μ</a:t>
                  </a:r>
                  <a:r>
                    <a:rPr lang="ru-RU" sz="1200" b="1" dirty="0" err="1">
                      <a:solidFill>
                        <a:schemeClr val="tx1">
                          <a:lumMod val="75000"/>
                        </a:schemeClr>
                      </a:solidFill>
                    </a:rPr>
                    <a:t>m</a:t>
                  </a:r>
                  <a:r>
                    <a:rPr lang="ru-RU" sz="1400" b="1" dirty="0">
                      <a:solidFill>
                        <a:schemeClr val="tx1">
                          <a:lumMod val="75000"/>
                        </a:schemeClr>
                      </a:solidFill>
                    </a:rPr>
                    <a:t> </a:t>
                  </a:r>
                </a:p>
              </p:txBody>
            </p:sp>
          </p:grpSp>
          <p:sp>
            <p:nvSpPr>
              <p:cNvPr id="44" name="Rectangle 81"/>
              <p:cNvSpPr>
                <a:spLocks noChangeArrowheads="1"/>
              </p:cNvSpPr>
              <p:nvPr/>
            </p:nvSpPr>
            <p:spPr bwMode="auto">
              <a:xfrm>
                <a:off x="4299575" y="3859702"/>
                <a:ext cx="208262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ru-RU" sz="1600" b="1" dirty="0" err="1">
                    <a:solidFill>
                      <a:srgbClr val="000000"/>
                    </a:solidFill>
                  </a:rPr>
                  <a:t>Py</a:t>
                </a:r>
                <a:endParaRPr lang="ru-RU" sz="2000" b="1" dirty="0"/>
              </a:p>
            </p:txBody>
          </p:sp>
          <p:sp>
            <p:nvSpPr>
              <p:cNvPr id="45" name="Rectangle 82"/>
              <p:cNvSpPr>
                <a:spLocks noChangeArrowheads="1"/>
              </p:cNvSpPr>
              <p:nvPr/>
            </p:nvSpPr>
            <p:spPr bwMode="auto">
              <a:xfrm>
                <a:off x="4210160" y="5191080"/>
                <a:ext cx="235642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ru-RU" sz="1600" b="1" dirty="0">
                    <a:solidFill>
                      <a:srgbClr val="FFFFFF"/>
                    </a:solidFill>
                  </a:rPr>
                  <a:t>Au</a:t>
                </a:r>
                <a:endParaRPr lang="ru-RU" sz="2000" b="1" dirty="0"/>
              </a:p>
            </p:txBody>
          </p:sp>
          <p:sp>
            <p:nvSpPr>
              <p:cNvPr id="46" name="Rectangle 83"/>
              <p:cNvSpPr>
                <a:spLocks noChangeArrowheads="1"/>
              </p:cNvSpPr>
              <p:nvPr/>
            </p:nvSpPr>
            <p:spPr bwMode="auto">
              <a:xfrm>
                <a:off x="3573276" y="4757127"/>
                <a:ext cx="259686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ru-RU" sz="1600" b="1" dirty="0" err="1">
                    <a:solidFill>
                      <a:srgbClr val="FFFFFF"/>
                    </a:solidFill>
                  </a:rPr>
                  <a:t>Cal</a:t>
                </a:r>
                <a:endParaRPr lang="ru-RU" sz="2000" b="1" dirty="0"/>
              </a:p>
            </p:txBody>
          </p:sp>
          <p:sp>
            <p:nvSpPr>
              <p:cNvPr id="47" name="Rectangle 84"/>
              <p:cNvSpPr>
                <a:spLocks noChangeArrowheads="1"/>
              </p:cNvSpPr>
              <p:nvPr/>
            </p:nvSpPr>
            <p:spPr bwMode="auto">
              <a:xfrm>
                <a:off x="4782729" y="5152703"/>
                <a:ext cx="186461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ru-RU" sz="1600" b="1" dirty="0" err="1">
                    <a:solidFill>
                      <a:srgbClr val="FFFFFF"/>
                    </a:solidFill>
                  </a:rPr>
                  <a:t>Ta</a:t>
                </a:r>
                <a:endParaRPr lang="ru-RU" sz="2000" b="1" dirty="0"/>
              </a:p>
            </p:txBody>
          </p:sp>
          <p:sp>
            <p:nvSpPr>
              <p:cNvPr id="48" name="Rectangle 85"/>
              <p:cNvSpPr>
                <a:spLocks noChangeArrowheads="1"/>
              </p:cNvSpPr>
              <p:nvPr/>
            </p:nvSpPr>
            <p:spPr bwMode="auto">
              <a:xfrm>
                <a:off x="4627429" y="4112103"/>
                <a:ext cx="24526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ru-RU" sz="1600" b="1" dirty="0" err="1">
                    <a:solidFill>
                      <a:srgbClr val="000000"/>
                    </a:solidFill>
                  </a:rPr>
                  <a:t>Alt</a:t>
                </a:r>
                <a:endParaRPr lang="ru-RU" sz="2000" b="1" dirty="0"/>
              </a:p>
            </p:txBody>
          </p:sp>
          <p:sp>
            <p:nvSpPr>
              <p:cNvPr id="49" name="Rectangle 86"/>
              <p:cNvSpPr>
                <a:spLocks noChangeArrowheads="1"/>
              </p:cNvSpPr>
              <p:nvPr/>
            </p:nvSpPr>
            <p:spPr bwMode="auto">
              <a:xfrm>
                <a:off x="3880737" y="4123911"/>
                <a:ext cx="232436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ru-RU" sz="1600" b="1" dirty="0" err="1">
                    <a:solidFill>
                      <a:srgbClr val="000000"/>
                    </a:solidFill>
                  </a:rPr>
                  <a:t>Ng</a:t>
                </a:r>
                <a:endParaRPr lang="ru-RU" sz="2000" b="1" dirty="0"/>
              </a:p>
            </p:txBody>
          </p:sp>
          <p:sp>
            <p:nvSpPr>
              <p:cNvPr id="50" name="Line 87"/>
              <p:cNvSpPr>
                <a:spLocks noChangeShapeType="1"/>
              </p:cNvSpPr>
              <p:nvPr/>
            </p:nvSpPr>
            <p:spPr bwMode="auto">
              <a:xfrm flipH="1" flipV="1">
                <a:off x="4588212" y="5103994"/>
                <a:ext cx="197654" cy="185980"/>
              </a:xfrm>
              <a:prstGeom prst="line">
                <a:avLst/>
              </a:prstGeom>
              <a:noFill/>
              <a:ln w="0">
                <a:noFill/>
                <a:round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" name="Freeform 88"/>
              <p:cNvSpPr>
                <a:spLocks/>
              </p:cNvSpPr>
              <p:nvPr/>
            </p:nvSpPr>
            <p:spPr bwMode="auto">
              <a:xfrm>
                <a:off x="4588212" y="5103994"/>
                <a:ext cx="125494" cy="1343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" y="48"/>
                  </a:cxn>
                  <a:cxn ang="0">
                    <a:pos x="42" y="24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2" h="48">
                    <a:moveTo>
                      <a:pt x="0" y="0"/>
                    </a:moveTo>
                    <a:lnTo>
                      <a:pt x="24" y="48"/>
                    </a:lnTo>
                    <a:lnTo>
                      <a:pt x="42" y="2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2" name="Line 89"/>
              <p:cNvSpPr>
                <a:spLocks noChangeShapeType="1"/>
              </p:cNvSpPr>
              <p:nvPr/>
            </p:nvSpPr>
            <p:spPr bwMode="auto">
              <a:xfrm flipV="1">
                <a:off x="4374872" y="5037573"/>
                <a:ext cx="70591" cy="200740"/>
              </a:xfrm>
              <a:prstGeom prst="line">
                <a:avLst/>
              </a:prstGeom>
              <a:noFill/>
              <a:ln w="0">
                <a:noFill/>
                <a:round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3" name="Freeform 90"/>
              <p:cNvSpPr>
                <a:spLocks/>
              </p:cNvSpPr>
              <p:nvPr/>
            </p:nvSpPr>
            <p:spPr bwMode="auto">
              <a:xfrm>
                <a:off x="4356047" y="5037573"/>
                <a:ext cx="89415" cy="150555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0" y="42"/>
                  </a:cxn>
                  <a:cxn ang="0">
                    <a:pos x="30" y="54"/>
                  </a:cxn>
                  <a:cxn ang="0">
                    <a:pos x="30" y="0"/>
                  </a:cxn>
                  <a:cxn ang="0">
                    <a:pos x="30" y="0"/>
                  </a:cxn>
                </a:cxnLst>
                <a:rect l="0" t="0" r="r" b="b"/>
                <a:pathLst>
                  <a:path w="30" h="54">
                    <a:moveTo>
                      <a:pt x="30" y="0"/>
                    </a:moveTo>
                    <a:lnTo>
                      <a:pt x="0" y="42"/>
                    </a:lnTo>
                    <a:lnTo>
                      <a:pt x="30" y="54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" name="Line 91"/>
              <p:cNvSpPr>
                <a:spLocks noChangeShapeType="1"/>
              </p:cNvSpPr>
              <p:nvPr/>
            </p:nvSpPr>
            <p:spPr bwMode="auto">
              <a:xfrm flipV="1">
                <a:off x="3963877" y="4851593"/>
                <a:ext cx="232165" cy="51661"/>
              </a:xfrm>
              <a:prstGeom prst="line">
                <a:avLst/>
              </a:prstGeom>
              <a:noFill/>
              <a:ln w="12700">
                <a:noFill/>
                <a:round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" name="Freeform 92"/>
              <p:cNvSpPr>
                <a:spLocks/>
              </p:cNvSpPr>
              <p:nvPr/>
            </p:nvSpPr>
            <p:spPr bwMode="auto">
              <a:xfrm>
                <a:off x="4053292" y="4835357"/>
                <a:ext cx="142750" cy="84134"/>
              </a:xfrm>
              <a:custGeom>
                <a:avLst/>
                <a:gdLst/>
                <a:ahLst/>
                <a:cxnLst>
                  <a:cxn ang="0">
                    <a:pos x="48" y="6"/>
                  </a:cxn>
                  <a:cxn ang="0">
                    <a:pos x="0" y="0"/>
                  </a:cxn>
                  <a:cxn ang="0">
                    <a:pos x="6" y="30"/>
                  </a:cxn>
                  <a:cxn ang="0">
                    <a:pos x="48" y="6"/>
                  </a:cxn>
                  <a:cxn ang="0">
                    <a:pos x="48" y="6"/>
                  </a:cxn>
                </a:cxnLst>
                <a:rect l="0" t="0" r="r" b="b"/>
                <a:pathLst>
                  <a:path w="48" h="30">
                    <a:moveTo>
                      <a:pt x="48" y="6"/>
                    </a:moveTo>
                    <a:lnTo>
                      <a:pt x="0" y="0"/>
                    </a:lnTo>
                    <a:lnTo>
                      <a:pt x="6" y="30"/>
                    </a:lnTo>
                    <a:lnTo>
                      <a:pt x="48" y="6"/>
                    </a:lnTo>
                    <a:lnTo>
                      <a:pt x="48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6" name="Line 93"/>
              <p:cNvSpPr>
                <a:spLocks noChangeShapeType="1"/>
              </p:cNvSpPr>
              <p:nvPr/>
            </p:nvSpPr>
            <p:spPr bwMode="auto">
              <a:xfrm>
                <a:off x="4053292" y="4398452"/>
                <a:ext cx="178830" cy="66421"/>
              </a:xfrm>
              <a:prstGeom prst="line">
                <a:avLst/>
              </a:prstGeom>
              <a:noFill/>
              <a:ln w="0">
                <a:noFill/>
                <a:round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7" name="Freeform 94"/>
              <p:cNvSpPr>
                <a:spLocks/>
              </p:cNvSpPr>
              <p:nvPr/>
            </p:nvSpPr>
            <p:spPr bwMode="auto">
              <a:xfrm>
                <a:off x="4089372" y="4382216"/>
                <a:ext cx="142750" cy="82658"/>
              </a:xfrm>
              <a:custGeom>
                <a:avLst/>
                <a:gdLst/>
                <a:ahLst/>
                <a:cxnLst>
                  <a:cxn ang="0">
                    <a:pos x="48" y="30"/>
                  </a:cxn>
                  <a:cxn ang="0">
                    <a:pos x="6" y="0"/>
                  </a:cxn>
                  <a:cxn ang="0">
                    <a:pos x="0" y="24"/>
                  </a:cxn>
                  <a:cxn ang="0">
                    <a:pos x="48" y="30"/>
                  </a:cxn>
                  <a:cxn ang="0">
                    <a:pos x="48" y="30"/>
                  </a:cxn>
                </a:cxnLst>
                <a:rect l="0" t="0" r="r" b="b"/>
                <a:pathLst>
                  <a:path w="48" h="30">
                    <a:moveTo>
                      <a:pt x="48" y="30"/>
                    </a:moveTo>
                    <a:lnTo>
                      <a:pt x="6" y="0"/>
                    </a:lnTo>
                    <a:lnTo>
                      <a:pt x="0" y="24"/>
                    </a:lnTo>
                    <a:lnTo>
                      <a:pt x="48" y="30"/>
                    </a:lnTo>
                    <a:lnTo>
                      <a:pt x="48" y="30"/>
                    </a:lnTo>
                    <a:close/>
                  </a:path>
                </a:pathLst>
              </a:custGeom>
              <a:solidFill>
                <a:srgbClr val="25221E"/>
              </a:solidFill>
              <a:ln w="9525">
                <a:noFill/>
                <a:round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8" name="Line 95"/>
              <p:cNvSpPr>
                <a:spLocks noChangeShapeType="1"/>
              </p:cNvSpPr>
              <p:nvPr/>
            </p:nvSpPr>
            <p:spPr bwMode="auto">
              <a:xfrm flipH="1">
                <a:off x="4588212" y="4348267"/>
                <a:ext cx="197654" cy="84134"/>
              </a:xfrm>
              <a:prstGeom prst="line">
                <a:avLst/>
              </a:prstGeom>
              <a:noFill/>
              <a:ln w="0">
                <a:noFill/>
                <a:round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9" name="Freeform 96"/>
              <p:cNvSpPr>
                <a:spLocks/>
              </p:cNvSpPr>
              <p:nvPr/>
            </p:nvSpPr>
            <p:spPr bwMode="auto">
              <a:xfrm>
                <a:off x="4588212" y="4330555"/>
                <a:ext cx="142750" cy="101846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48" y="30"/>
                  </a:cxn>
                  <a:cxn ang="0">
                    <a:pos x="36" y="0"/>
                  </a:cxn>
                  <a:cxn ang="0">
                    <a:pos x="0" y="36"/>
                  </a:cxn>
                  <a:cxn ang="0">
                    <a:pos x="0" y="36"/>
                  </a:cxn>
                </a:cxnLst>
                <a:rect l="0" t="0" r="r" b="b"/>
                <a:pathLst>
                  <a:path w="48" h="36">
                    <a:moveTo>
                      <a:pt x="0" y="36"/>
                    </a:moveTo>
                    <a:lnTo>
                      <a:pt x="48" y="30"/>
                    </a:lnTo>
                    <a:lnTo>
                      <a:pt x="36" y="0"/>
                    </a:lnTo>
                    <a:lnTo>
                      <a:pt x="0" y="36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25221E"/>
              </a:solidFill>
              <a:ln w="9525">
                <a:noFill/>
                <a:round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0" name="Rectangle 97"/>
              <p:cNvSpPr>
                <a:spLocks noChangeArrowheads="1"/>
              </p:cNvSpPr>
              <p:nvPr/>
            </p:nvSpPr>
            <p:spPr bwMode="auto">
              <a:xfrm>
                <a:off x="3571868" y="3786190"/>
                <a:ext cx="141064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ru-RU" sz="1600" b="1" dirty="0" err="1">
                    <a:solidFill>
                      <a:srgbClr val="FFFFFF"/>
                    </a:solidFill>
                  </a:rPr>
                  <a:t>Q</a:t>
                </a:r>
                <a:endParaRPr lang="ru-RU" sz="2000" b="1" dirty="0"/>
              </a:p>
            </p:txBody>
          </p:sp>
        </p:grpSp>
        <p:cxnSp>
          <p:nvCxnSpPr>
            <p:cNvPr id="71" name="Прямая со стрелкой 70"/>
            <p:cNvCxnSpPr>
              <a:endCxn id="179220" idx="1"/>
            </p:cNvCxnSpPr>
            <p:nvPr/>
          </p:nvCxnSpPr>
          <p:spPr>
            <a:xfrm flipV="1">
              <a:off x="2143108" y="3701623"/>
              <a:ext cx="1857388" cy="1229555"/>
            </a:xfrm>
            <a:prstGeom prst="straightConnector1">
              <a:avLst/>
            </a:prstGeom>
            <a:ln w="76200">
              <a:solidFill>
                <a:srgbClr val="66FF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Номер слайда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BA811-944B-46CF-8F71-9519F703F440}" type="slidenum">
              <a:rPr lang="ru-RU" smtClean="0"/>
              <a:pPr/>
              <a:t>31</a:t>
            </a:fld>
            <a:endParaRPr lang="ru-RU"/>
          </a:p>
        </p:txBody>
      </p:sp>
    </p:spTree>
    <p:custDataLst>
      <p:tags r:id="rId1"/>
    </p:custData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9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79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15" grpId="0" animBg="1"/>
      <p:bldP spid="179216" grpId="0" animBg="1"/>
      <p:bldP spid="179220" grpId="0"/>
      <p:bldP spid="1792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7772400" cy="1143000"/>
          </a:xfrm>
        </p:spPr>
        <p:txBody>
          <a:bodyPr/>
          <a:lstStyle/>
          <a:p>
            <a:r>
              <a:rPr lang="ru-RU"/>
              <a:t>Креннерит </a:t>
            </a:r>
            <a:r>
              <a:rPr lang="en-US"/>
              <a:t>Au(Au, Ag)Te</a:t>
            </a:r>
            <a:r>
              <a:rPr lang="en-US" baseline="-25000"/>
              <a:t>4</a:t>
            </a:r>
            <a:endParaRPr lang="ru-RU" baseline="-25000"/>
          </a:p>
        </p:txBody>
      </p:sp>
      <p:pic>
        <p:nvPicPr>
          <p:cNvPr id="16282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9763" y="3967163"/>
            <a:ext cx="34480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05313" y="1177925"/>
            <a:ext cx="34385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6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4563" y="3938588"/>
            <a:ext cx="34385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8" name="Freeform 12"/>
          <p:cNvSpPr>
            <a:spLocks noEditPoints="1"/>
          </p:cNvSpPr>
          <p:nvPr/>
        </p:nvSpPr>
        <p:spPr bwMode="auto">
          <a:xfrm>
            <a:off x="4452938" y="1263650"/>
            <a:ext cx="133350" cy="142875"/>
          </a:xfrm>
          <a:custGeom>
            <a:avLst/>
            <a:gdLst/>
            <a:ahLst/>
            <a:cxnLst>
              <a:cxn ang="0">
                <a:pos x="0" y="12"/>
              </a:cxn>
              <a:cxn ang="0">
                <a:pos x="0" y="0"/>
              </a:cxn>
              <a:cxn ang="0">
                <a:pos x="2" y="0"/>
              </a:cxn>
              <a:cxn ang="0">
                <a:pos x="2" y="4"/>
              </a:cxn>
              <a:cxn ang="0">
                <a:pos x="5" y="3"/>
              </a:cxn>
              <a:cxn ang="0">
                <a:pos x="7" y="4"/>
              </a:cxn>
              <a:cxn ang="0">
                <a:pos x="8" y="7"/>
              </a:cxn>
              <a:cxn ang="0">
                <a:pos x="7" y="11"/>
              </a:cxn>
              <a:cxn ang="0">
                <a:pos x="5" y="12"/>
              </a:cxn>
              <a:cxn ang="0">
                <a:pos x="3" y="12"/>
              </a:cxn>
              <a:cxn ang="0">
                <a:pos x="2" y="11"/>
              </a:cxn>
              <a:cxn ang="0">
                <a:pos x="2" y="12"/>
              </a:cxn>
              <a:cxn ang="0">
                <a:pos x="0" y="12"/>
              </a:cxn>
              <a:cxn ang="0">
                <a:pos x="2" y="7"/>
              </a:cxn>
              <a:cxn ang="0">
                <a:pos x="3" y="9"/>
              </a:cxn>
              <a:cxn ang="0">
                <a:pos x="4" y="10"/>
              </a:cxn>
              <a:cxn ang="0">
                <a:pos x="6" y="10"/>
              </a:cxn>
              <a:cxn ang="0">
                <a:pos x="6" y="8"/>
              </a:cxn>
              <a:cxn ang="0">
                <a:pos x="6" y="6"/>
              </a:cxn>
              <a:cxn ang="0">
                <a:pos x="4" y="5"/>
              </a:cxn>
              <a:cxn ang="0">
                <a:pos x="3" y="6"/>
              </a:cxn>
              <a:cxn ang="0">
                <a:pos x="2" y="7"/>
              </a:cxn>
              <a:cxn ang="0">
                <a:pos x="10" y="15"/>
              </a:cxn>
              <a:cxn ang="0">
                <a:pos x="10" y="13"/>
              </a:cxn>
              <a:cxn ang="0">
                <a:pos x="11" y="11"/>
              </a:cxn>
              <a:cxn ang="0">
                <a:pos x="11" y="9"/>
              </a:cxn>
              <a:cxn ang="0">
                <a:pos x="11" y="8"/>
              </a:cxn>
              <a:cxn ang="0">
                <a:pos x="11" y="4"/>
              </a:cxn>
              <a:cxn ang="0">
                <a:pos x="10" y="0"/>
              </a:cxn>
              <a:cxn ang="0">
                <a:pos x="11" y="0"/>
              </a:cxn>
              <a:cxn ang="0">
                <a:pos x="13" y="4"/>
              </a:cxn>
              <a:cxn ang="0">
                <a:pos x="14" y="7"/>
              </a:cxn>
              <a:cxn ang="0">
                <a:pos x="13" y="11"/>
              </a:cxn>
              <a:cxn ang="0">
                <a:pos x="11" y="15"/>
              </a:cxn>
              <a:cxn ang="0">
                <a:pos x="10" y="15"/>
              </a:cxn>
            </a:cxnLst>
            <a:rect l="0" t="0" r="r" b="b"/>
            <a:pathLst>
              <a:path w="14" h="15">
                <a:moveTo>
                  <a:pt x="0" y="12"/>
                </a:moveTo>
                <a:lnTo>
                  <a:pt x="0" y="0"/>
                </a:lnTo>
                <a:lnTo>
                  <a:pt x="2" y="0"/>
                </a:lnTo>
                <a:lnTo>
                  <a:pt x="2" y="4"/>
                </a:lnTo>
                <a:cubicBezTo>
                  <a:pt x="3" y="4"/>
                  <a:pt x="4" y="3"/>
                  <a:pt x="5" y="3"/>
                </a:cubicBezTo>
                <a:cubicBezTo>
                  <a:pt x="6" y="3"/>
                  <a:pt x="7" y="4"/>
                  <a:pt x="7" y="4"/>
                </a:cubicBezTo>
                <a:cubicBezTo>
                  <a:pt x="8" y="5"/>
                  <a:pt x="8" y="6"/>
                  <a:pt x="8" y="7"/>
                </a:cubicBezTo>
                <a:cubicBezTo>
                  <a:pt x="8" y="9"/>
                  <a:pt x="8" y="10"/>
                  <a:pt x="7" y="11"/>
                </a:cubicBezTo>
                <a:cubicBezTo>
                  <a:pt x="7" y="12"/>
                  <a:pt x="6" y="12"/>
                  <a:pt x="5" y="12"/>
                </a:cubicBezTo>
                <a:cubicBezTo>
                  <a:pt x="4" y="12"/>
                  <a:pt x="4" y="12"/>
                  <a:pt x="3" y="12"/>
                </a:cubicBezTo>
                <a:cubicBezTo>
                  <a:pt x="3" y="11"/>
                  <a:pt x="3" y="11"/>
                  <a:pt x="2" y="11"/>
                </a:cubicBezTo>
                <a:lnTo>
                  <a:pt x="2" y="12"/>
                </a:lnTo>
                <a:lnTo>
                  <a:pt x="0" y="12"/>
                </a:lnTo>
                <a:close/>
                <a:moveTo>
                  <a:pt x="2" y="7"/>
                </a:moveTo>
                <a:cubicBezTo>
                  <a:pt x="2" y="8"/>
                  <a:pt x="3" y="9"/>
                  <a:pt x="3" y="9"/>
                </a:cubicBezTo>
                <a:cubicBezTo>
                  <a:pt x="3" y="10"/>
                  <a:pt x="4" y="10"/>
                  <a:pt x="4" y="10"/>
                </a:cubicBezTo>
                <a:cubicBezTo>
                  <a:pt x="5" y="10"/>
                  <a:pt x="5" y="10"/>
                  <a:pt x="6" y="10"/>
                </a:cubicBezTo>
                <a:cubicBezTo>
                  <a:pt x="6" y="9"/>
                  <a:pt x="6" y="8"/>
                  <a:pt x="6" y="8"/>
                </a:cubicBezTo>
                <a:cubicBezTo>
                  <a:pt x="6" y="7"/>
                  <a:pt x="6" y="6"/>
                  <a:pt x="6" y="6"/>
                </a:cubicBezTo>
                <a:cubicBezTo>
                  <a:pt x="5" y="5"/>
                  <a:pt x="5" y="5"/>
                  <a:pt x="4" y="5"/>
                </a:cubicBezTo>
                <a:cubicBezTo>
                  <a:pt x="4" y="5"/>
                  <a:pt x="3" y="5"/>
                  <a:pt x="3" y="6"/>
                </a:cubicBezTo>
                <a:cubicBezTo>
                  <a:pt x="3" y="6"/>
                  <a:pt x="2" y="7"/>
                  <a:pt x="2" y="7"/>
                </a:cubicBezTo>
                <a:close/>
                <a:moveTo>
                  <a:pt x="10" y="15"/>
                </a:moveTo>
                <a:cubicBezTo>
                  <a:pt x="10" y="14"/>
                  <a:pt x="10" y="13"/>
                  <a:pt x="10" y="13"/>
                </a:cubicBezTo>
                <a:cubicBezTo>
                  <a:pt x="11" y="12"/>
                  <a:pt x="11" y="12"/>
                  <a:pt x="11" y="11"/>
                </a:cubicBezTo>
                <a:cubicBezTo>
                  <a:pt x="11" y="11"/>
                  <a:pt x="11" y="10"/>
                  <a:pt x="11" y="9"/>
                </a:cubicBezTo>
                <a:cubicBezTo>
                  <a:pt x="11" y="9"/>
                  <a:pt x="11" y="8"/>
                  <a:pt x="11" y="8"/>
                </a:cubicBezTo>
                <a:cubicBezTo>
                  <a:pt x="11" y="6"/>
                  <a:pt x="11" y="5"/>
                  <a:pt x="11" y="4"/>
                </a:cubicBezTo>
                <a:cubicBezTo>
                  <a:pt x="11" y="3"/>
                  <a:pt x="10" y="2"/>
                  <a:pt x="10" y="0"/>
                </a:cubicBezTo>
                <a:lnTo>
                  <a:pt x="11" y="0"/>
                </a:lnTo>
                <a:cubicBezTo>
                  <a:pt x="12" y="1"/>
                  <a:pt x="12" y="2"/>
                  <a:pt x="13" y="4"/>
                </a:cubicBezTo>
                <a:cubicBezTo>
                  <a:pt x="13" y="5"/>
                  <a:pt x="14" y="6"/>
                  <a:pt x="14" y="7"/>
                </a:cubicBezTo>
                <a:cubicBezTo>
                  <a:pt x="14" y="9"/>
                  <a:pt x="13" y="10"/>
                  <a:pt x="13" y="11"/>
                </a:cubicBezTo>
                <a:cubicBezTo>
                  <a:pt x="13" y="12"/>
                  <a:pt x="12" y="14"/>
                  <a:pt x="11" y="15"/>
                </a:cubicBezTo>
                <a:lnTo>
                  <a:pt x="10" y="1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2829" name="Freeform 13"/>
          <p:cNvSpPr>
            <a:spLocks noEditPoints="1"/>
          </p:cNvSpPr>
          <p:nvPr/>
        </p:nvSpPr>
        <p:spPr bwMode="auto">
          <a:xfrm>
            <a:off x="1087438" y="4090988"/>
            <a:ext cx="123825" cy="142875"/>
          </a:xfrm>
          <a:custGeom>
            <a:avLst/>
            <a:gdLst/>
            <a:ahLst/>
            <a:cxnLst>
              <a:cxn ang="0">
                <a:pos x="8" y="6"/>
              </a:cxn>
              <a:cxn ang="0">
                <a:pos x="5" y="6"/>
              </a:cxn>
              <a:cxn ang="0">
                <a:pos x="5" y="5"/>
              </a:cxn>
              <a:cxn ang="0">
                <a:pos x="4" y="5"/>
              </a:cxn>
              <a:cxn ang="0">
                <a:pos x="3" y="5"/>
              </a:cxn>
              <a:cxn ang="0">
                <a:pos x="2" y="7"/>
              </a:cxn>
              <a:cxn ang="0">
                <a:pos x="3" y="9"/>
              </a:cxn>
              <a:cxn ang="0">
                <a:pos x="4" y="10"/>
              </a:cxn>
              <a:cxn ang="0">
                <a:pos x="5" y="10"/>
              </a:cxn>
              <a:cxn ang="0">
                <a:pos x="5" y="8"/>
              </a:cxn>
              <a:cxn ang="0">
                <a:pos x="8" y="9"/>
              </a:cxn>
              <a:cxn ang="0">
                <a:pos x="6" y="11"/>
              </a:cxn>
              <a:cxn ang="0">
                <a:pos x="4" y="12"/>
              </a:cxn>
              <a:cxn ang="0">
                <a:pos x="1" y="11"/>
              </a:cxn>
              <a:cxn ang="0">
                <a:pos x="0" y="7"/>
              </a:cxn>
              <a:cxn ang="0">
                <a:pos x="1" y="4"/>
              </a:cxn>
              <a:cxn ang="0">
                <a:pos x="4" y="3"/>
              </a:cxn>
              <a:cxn ang="0">
                <a:pos x="6" y="4"/>
              </a:cxn>
              <a:cxn ang="0">
                <a:pos x="8" y="6"/>
              </a:cxn>
              <a:cxn ang="0">
                <a:pos x="9" y="15"/>
              </a:cxn>
              <a:cxn ang="0">
                <a:pos x="10" y="13"/>
              </a:cxn>
              <a:cxn ang="0">
                <a:pos x="10" y="11"/>
              </a:cxn>
              <a:cxn ang="0">
                <a:pos x="10" y="9"/>
              </a:cxn>
              <a:cxn ang="0">
                <a:pos x="10" y="7"/>
              </a:cxn>
              <a:cxn ang="0">
                <a:pos x="10" y="4"/>
              </a:cxn>
              <a:cxn ang="0">
                <a:pos x="9" y="0"/>
              </a:cxn>
              <a:cxn ang="0">
                <a:pos x="10" y="0"/>
              </a:cxn>
              <a:cxn ang="0">
                <a:pos x="12" y="3"/>
              </a:cxn>
              <a:cxn ang="0">
                <a:pos x="13" y="7"/>
              </a:cxn>
              <a:cxn ang="0">
                <a:pos x="12" y="11"/>
              </a:cxn>
              <a:cxn ang="0">
                <a:pos x="10" y="15"/>
              </a:cxn>
              <a:cxn ang="0">
                <a:pos x="9" y="15"/>
              </a:cxn>
            </a:cxnLst>
            <a:rect l="0" t="0" r="r" b="b"/>
            <a:pathLst>
              <a:path w="13" h="15">
                <a:moveTo>
                  <a:pt x="8" y="6"/>
                </a:moveTo>
                <a:lnTo>
                  <a:pt x="5" y="6"/>
                </a:lnTo>
                <a:cubicBezTo>
                  <a:pt x="5" y="6"/>
                  <a:pt x="5" y="5"/>
                  <a:pt x="5" y="5"/>
                </a:cubicBezTo>
                <a:cubicBezTo>
                  <a:pt x="5" y="5"/>
                  <a:pt x="4" y="5"/>
                  <a:pt x="4" y="5"/>
                </a:cubicBezTo>
                <a:cubicBezTo>
                  <a:pt x="3" y="5"/>
                  <a:pt x="3" y="5"/>
                  <a:pt x="3" y="5"/>
                </a:cubicBezTo>
                <a:cubicBezTo>
                  <a:pt x="2" y="6"/>
                  <a:pt x="2" y="6"/>
                  <a:pt x="2" y="7"/>
                </a:cubicBezTo>
                <a:cubicBezTo>
                  <a:pt x="2" y="8"/>
                  <a:pt x="2" y="9"/>
                  <a:pt x="3" y="9"/>
                </a:cubicBezTo>
                <a:cubicBezTo>
                  <a:pt x="3" y="10"/>
                  <a:pt x="3" y="10"/>
                  <a:pt x="4" y="10"/>
                </a:cubicBezTo>
                <a:cubicBezTo>
                  <a:pt x="4" y="10"/>
                  <a:pt x="5" y="10"/>
                  <a:pt x="5" y="10"/>
                </a:cubicBezTo>
                <a:cubicBezTo>
                  <a:pt x="5" y="9"/>
                  <a:pt x="5" y="9"/>
                  <a:pt x="5" y="8"/>
                </a:cubicBezTo>
                <a:lnTo>
                  <a:pt x="8" y="9"/>
                </a:lnTo>
                <a:cubicBezTo>
                  <a:pt x="7" y="10"/>
                  <a:pt x="7" y="10"/>
                  <a:pt x="6" y="11"/>
                </a:cubicBezTo>
                <a:cubicBezTo>
                  <a:pt x="6" y="11"/>
                  <a:pt x="5" y="12"/>
                  <a:pt x="4" y="12"/>
                </a:cubicBezTo>
                <a:cubicBezTo>
                  <a:pt x="3" y="12"/>
                  <a:pt x="2" y="11"/>
                  <a:pt x="1" y="11"/>
                </a:cubicBezTo>
                <a:cubicBezTo>
                  <a:pt x="0" y="10"/>
                  <a:pt x="0" y="9"/>
                  <a:pt x="0" y="7"/>
                </a:cubicBezTo>
                <a:cubicBezTo>
                  <a:pt x="0" y="6"/>
                  <a:pt x="0" y="5"/>
                  <a:pt x="1" y="4"/>
                </a:cubicBezTo>
                <a:cubicBezTo>
                  <a:pt x="2" y="3"/>
                  <a:pt x="3" y="3"/>
                  <a:pt x="4" y="3"/>
                </a:cubicBezTo>
                <a:cubicBezTo>
                  <a:pt x="5" y="3"/>
                  <a:pt x="6" y="3"/>
                  <a:pt x="6" y="4"/>
                </a:cubicBezTo>
                <a:cubicBezTo>
                  <a:pt x="7" y="4"/>
                  <a:pt x="7" y="5"/>
                  <a:pt x="8" y="6"/>
                </a:cubicBezTo>
                <a:close/>
                <a:moveTo>
                  <a:pt x="9" y="15"/>
                </a:moveTo>
                <a:cubicBezTo>
                  <a:pt x="9" y="14"/>
                  <a:pt x="9" y="13"/>
                  <a:pt x="10" y="13"/>
                </a:cubicBezTo>
                <a:cubicBezTo>
                  <a:pt x="10" y="12"/>
                  <a:pt x="10" y="12"/>
                  <a:pt x="10" y="11"/>
                </a:cubicBezTo>
                <a:cubicBezTo>
                  <a:pt x="10" y="10"/>
                  <a:pt x="10" y="10"/>
                  <a:pt x="10" y="9"/>
                </a:cubicBezTo>
                <a:cubicBezTo>
                  <a:pt x="10" y="9"/>
                  <a:pt x="10" y="8"/>
                  <a:pt x="10" y="7"/>
                </a:cubicBezTo>
                <a:cubicBezTo>
                  <a:pt x="10" y="6"/>
                  <a:pt x="10" y="5"/>
                  <a:pt x="10" y="4"/>
                </a:cubicBezTo>
                <a:cubicBezTo>
                  <a:pt x="10" y="3"/>
                  <a:pt x="9" y="1"/>
                  <a:pt x="9" y="0"/>
                </a:cubicBezTo>
                <a:lnTo>
                  <a:pt x="10" y="0"/>
                </a:lnTo>
                <a:cubicBezTo>
                  <a:pt x="11" y="1"/>
                  <a:pt x="11" y="2"/>
                  <a:pt x="12" y="3"/>
                </a:cubicBezTo>
                <a:cubicBezTo>
                  <a:pt x="12" y="5"/>
                  <a:pt x="13" y="6"/>
                  <a:pt x="13" y="7"/>
                </a:cubicBezTo>
                <a:cubicBezTo>
                  <a:pt x="13" y="8"/>
                  <a:pt x="12" y="10"/>
                  <a:pt x="12" y="11"/>
                </a:cubicBezTo>
                <a:cubicBezTo>
                  <a:pt x="12" y="12"/>
                  <a:pt x="11" y="14"/>
                  <a:pt x="10" y="15"/>
                </a:cubicBezTo>
                <a:lnTo>
                  <a:pt x="9" y="1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2830" name="Freeform 14"/>
          <p:cNvSpPr>
            <a:spLocks noEditPoints="1"/>
          </p:cNvSpPr>
          <p:nvPr/>
        </p:nvSpPr>
        <p:spPr bwMode="auto">
          <a:xfrm>
            <a:off x="4535488" y="4052888"/>
            <a:ext cx="123825" cy="142875"/>
          </a:xfrm>
          <a:custGeom>
            <a:avLst/>
            <a:gdLst/>
            <a:ahLst/>
            <a:cxnLst>
              <a:cxn ang="0">
                <a:pos x="8" y="11"/>
              </a:cxn>
              <a:cxn ang="0">
                <a:pos x="6" y="11"/>
              </a:cxn>
              <a:cxn ang="0">
                <a:pos x="6" y="10"/>
              </a:cxn>
              <a:cxn ang="0">
                <a:pos x="5" y="11"/>
              </a:cxn>
              <a:cxn ang="0">
                <a:pos x="3" y="12"/>
              </a:cxn>
              <a:cxn ang="0">
                <a:pos x="1" y="10"/>
              </a:cxn>
              <a:cxn ang="0">
                <a:pos x="0" y="7"/>
              </a:cxn>
              <a:cxn ang="0">
                <a:pos x="1" y="4"/>
              </a:cxn>
              <a:cxn ang="0">
                <a:pos x="3" y="3"/>
              </a:cxn>
              <a:cxn ang="0">
                <a:pos x="6" y="4"/>
              </a:cxn>
              <a:cxn ang="0">
                <a:pos x="6" y="0"/>
              </a:cxn>
              <a:cxn ang="0">
                <a:pos x="8" y="0"/>
              </a:cxn>
              <a:cxn ang="0">
                <a:pos x="8" y="11"/>
              </a:cxn>
              <a:cxn ang="0">
                <a:pos x="2" y="7"/>
              </a:cxn>
              <a:cxn ang="0">
                <a:pos x="2" y="9"/>
              </a:cxn>
              <a:cxn ang="0">
                <a:pos x="4" y="10"/>
              </a:cxn>
              <a:cxn ang="0">
                <a:pos x="5" y="9"/>
              </a:cxn>
              <a:cxn ang="0">
                <a:pos x="6" y="7"/>
              </a:cxn>
              <a:cxn ang="0">
                <a:pos x="5" y="5"/>
              </a:cxn>
              <a:cxn ang="0">
                <a:pos x="4" y="5"/>
              </a:cxn>
              <a:cxn ang="0">
                <a:pos x="2" y="5"/>
              </a:cxn>
              <a:cxn ang="0">
                <a:pos x="2" y="7"/>
              </a:cxn>
              <a:cxn ang="0">
                <a:pos x="9" y="15"/>
              </a:cxn>
              <a:cxn ang="0">
                <a:pos x="10" y="13"/>
              </a:cxn>
              <a:cxn ang="0">
                <a:pos x="11" y="11"/>
              </a:cxn>
              <a:cxn ang="0">
                <a:pos x="11" y="9"/>
              </a:cxn>
              <a:cxn ang="0">
                <a:pos x="11" y="7"/>
              </a:cxn>
              <a:cxn ang="0">
                <a:pos x="11" y="4"/>
              </a:cxn>
              <a:cxn ang="0">
                <a:pos x="9" y="0"/>
              </a:cxn>
              <a:cxn ang="0">
                <a:pos x="11" y="0"/>
              </a:cxn>
              <a:cxn ang="0">
                <a:pos x="13" y="3"/>
              </a:cxn>
              <a:cxn ang="0">
                <a:pos x="13" y="7"/>
              </a:cxn>
              <a:cxn ang="0">
                <a:pos x="13" y="11"/>
              </a:cxn>
              <a:cxn ang="0">
                <a:pos x="11" y="15"/>
              </a:cxn>
              <a:cxn ang="0">
                <a:pos x="9" y="15"/>
              </a:cxn>
            </a:cxnLst>
            <a:rect l="0" t="0" r="r" b="b"/>
            <a:pathLst>
              <a:path w="13" h="15">
                <a:moveTo>
                  <a:pt x="8" y="11"/>
                </a:moveTo>
                <a:lnTo>
                  <a:pt x="6" y="11"/>
                </a:lnTo>
                <a:lnTo>
                  <a:pt x="6" y="10"/>
                </a:lnTo>
                <a:cubicBezTo>
                  <a:pt x="5" y="11"/>
                  <a:pt x="5" y="11"/>
                  <a:pt x="5" y="11"/>
                </a:cubicBezTo>
                <a:cubicBezTo>
                  <a:pt x="4" y="11"/>
                  <a:pt x="4" y="12"/>
                  <a:pt x="3" y="12"/>
                </a:cubicBezTo>
                <a:cubicBezTo>
                  <a:pt x="2" y="12"/>
                  <a:pt x="1" y="11"/>
                  <a:pt x="1" y="10"/>
                </a:cubicBezTo>
                <a:cubicBezTo>
                  <a:pt x="0" y="10"/>
                  <a:pt x="0" y="9"/>
                  <a:pt x="0" y="7"/>
                </a:cubicBezTo>
                <a:cubicBezTo>
                  <a:pt x="0" y="6"/>
                  <a:pt x="0" y="5"/>
                  <a:pt x="1" y="4"/>
                </a:cubicBezTo>
                <a:cubicBezTo>
                  <a:pt x="1" y="3"/>
                  <a:pt x="2" y="3"/>
                  <a:pt x="3" y="3"/>
                </a:cubicBezTo>
                <a:cubicBezTo>
                  <a:pt x="4" y="3"/>
                  <a:pt x="5" y="3"/>
                  <a:pt x="6" y="4"/>
                </a:cubicBezTo>
                <a:lnTo>
                  <a:pt x="6" y="0"/>
                </a:lnTo>
                <a:lnTo>
                  <a:pt x="8" y="0"/>
                </a:lnTo>
                <a:lnTo>
                  <a:pt x="8" y="11"/>
                </a:lnTo>
                <a:close/>
                <a:moveTo>
                  <a:pt x="2" y="7"/>
                </a:moveTo>
                <a:cubicBezTo>
                  <a:pt x="2" y="8"/>
                  <a:pt x="2" y="9"/>
                  <a:pt x="2" y="9"/>
                </a:cubicBezTo>
                <a:cubicBezTo>
                  <a:pt x="3" y="9"/>
                  <a:pt x="3" y="10"/>
                  <a:pt x="4" y="10"/>
                </a:cubicBezTo>
                <a:cubicBezTo>
                  <a:pt x="4" y="10"/>
                  <a:pt x="5" y="10"/>
                  <a:pt x="5" y="9"/>
                </a:cubicBezTo>
                <a:cubicBezTo>
                  <a:pt x="5" y="9"/>
                  <a:pt x="6" y="8"/>
                  <a:pt x="6" y="7"/>
                </a:cubicBezTo>
                <a:cubicBezTo>
                  <a:pt x="6" y="6"/>
                  <a:pt x="5" y="6"/>
                  <a:pt x="5" y="5"/>
                </a:cubicBezTo>
                <a:cubicBezTo>
                  <a:pt x="5" y="5"/>
                  <a:pt x="4" y="5"/>
                  <a:pt x="4" y="5"/>
                </a:cubicBezTo>
                <a:cubicBezTo>
                  <a:pt x="3" y="5"/>
                  <a:pt x="3" y="5"/>
                  <a:pt x="2" y="5"/>
                </a:cubicBezTo>
                <a:cubicBezTo>
                  <a:pt x="2" y="6"/>
                  <a:pt x="2" y="6"/>
                  <a:pt x="2" y="7"/>
                </a:cubicBezTo>
                <a:close/>
                <a:moveTo>
                  <a:pt x="9" y="15"/>
                </a:moveTo>
                <a:cubicBezTo>
                  <a:pt x="10" y="14"/>
                  <a:pt x="10" y="13"/>
                  <a:pt x="10" y="13"/>
                </a:cubicBezTo>
                <a:cubicBezTo>
                  <a:pt x="10" y="12"/>
                  <a:pt x="11" y="12"/>
                  <a:pt x="11" y="11"/>
                </a:cubicBezTo>
                <a:cubicBezTo>
                  <a:pt x="11" y="10"/>
                  <a:pt x="11" y="10"/>
                  <a:pt x="11" y="9"/>
                </a:cubicBezTo>
                <a:cubicBezTo>
                  <a:pt x="11" y="8"/>
                  <a:pt x="11" y="8"/>
                  <a:pt x="11" y="7"/>
                </a:cubicBezTo>
                <a:cubicBezTo>
                  <a:pt x="11" y="6"/>
                  <a:pt x="11" y="5"/>
                  <a:pt x="11" y="4"/>
                </a:cubicBezTo>
                <a:cubicBezTo>
                  <a:pt x="11" y="3"/>
                  <a:pt x="10" y="1"/>
                  <a:pt x="9" y="0"/>
                </a:cubicBezTo>
                <a:lnTo>
                  <a:pt x="11" y="0"/>
                </a:lnTo>
                <a:cubicBezTo>
                  <a:pt x="12" y="1"/>
                  <a:pt x="12" y="2"/>
                  <a:pt x="13" y="3"/>
                </a:cubicBezTo>
                <a:cubicBezTo>
                  <a:pt x="13" y="4"/>
                  <a:pt x="13" y="6"/>
                  <a:pt x="13" y="7"/>
                </a:cubicBezTo>
                <a:cubicBezTo>
                  <a:pt x="13" y="8"/>
                  <a:pt x="13" y="9"/>
                  <a:pt x="13" y="11"/>
                </a:cubicBezTo>
                <a:cubicBezTo>
                  <a:pt x="12" y="12"/>
                  <a:pt x="12" y="13"/>
                  <a:pt x="11" y="15"/>
                </a:cubicBezTo>
                <a:lnTo>
                  <a:pt x="9" y="1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2833" name="Rectangle 17"/>
          <p:cNvSpPr>
            <a:spLocks noChangeArrowheads="1"/>
          </p:cNvSpPr>
          <p:nvPr/>
        </p:nvSpPr>
        <p:spPr bwMode="auto">
          <a:xfrm>
            <a:off x="4443413" y="3692525"/>
            <a:ext cx="466725" cy="190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2834" name="Freeform 18"/>
          <p:cNvSpPr>
            <a:spLocks noEditPoints="1"/>
          </p:cNvSpPr>
          <p:nvPr/>
        </p:nvSpPr>
        <p:spPr bwMode="auto">
          <a:xfrm>
            <a:off x="4471988" y="3568700"/>
            <a:ext cx="342900" cy="114300"/>
          </a:xfrm>
          <a:custGeom>
            <a:avLst/>
            <a:gdLst/>
            <a:ahLst/>
            <a:cxnLst>
              <a:cxn ang="0">
                <a:pos x="2" y="7"/>
              </a:cxn>
              <a:cxn ang="0">
                <a:pos x="3" y="8"/>
              </a:cxn>
              <a:cxn ang="0">
                <a:pos x="5" y="6"/>
              </a:cxn>
              <a:cxn ang="0">
                <a:pos x="3" y="4"/>
              </a:cxn>
              <a:cxn ang="0">
                <a:pos x="2" y="5"/>
              </a:cxn>
              <a:cxn ang="0">
                <a:pos x="1" y="0"/>
              </a:cxn>
              <a:cxn ang="0">
                <a:pos x="6" y="1"/>
              </a:cxn>
              <a:cxn ang="0">
                <a:pos x="2" y="3"/>
              </a:cxn>
              <a:cxn ang="0">
                <a:pos x="6" y="4"/>
              </a:cxn>
              <a:cxn ang="0">
                <a:pos x="6" y="8"/>
              </a:cxn>
              <a:cxn ang="0">
                <a:pos x="1" y="9"/>
              </a:cxn>
              <a:cxn ang="0">
                <a:pos x="8" y="4"/>
              </a:cxn>
              <a:cxn ang="0">
                <a:pos x="9" y="0"/>
              </a:cxn>
              <a:cxn ang="0">
                <a:pos x="12" y="0"/>
              </a:cxn>
              <a:cxn ang="0">
                <a:pos x="14" y="2"/>
              </a:cxn>
              <a:cxn ang="0">
                <a:pos x="14" y="7"/>
              </a:cxn>
              <a:cxn ang="0">
                <a:pos x="11" y="9"/>
              </a:cxn>
              <a:cxn ang="0">
                <a:pos x="8" y="4"/>
              </a:cxn>
              <a:cxn ang="0">
                <a:pos x="10" y="8"/>
              </a:cxn>
              <a:cxn ang="0">
                <a:pos x="12" y="8"/>
              </a:cxn>
              <a:cxn ang="0">
                <a:pos x="12" y="1"/>
              </a:cxn>
              <a:cxn ang="0">
                <a:pos x="10" y="1"/>
              </a:cxn>
              <a:cxn ang="0">
                <a:pos x="19" y="12"/>
              </a:cxn>
              <a:cxn ang="0">
                <a:pos x="21" y="2"/>
              </a:cxn>
              <a:cxn ang="0">
                <a:pos x="21" y="7"/>
              </a:cxn>
              <a:cxn ang="0">
                <a:pos x="21" y="8"/>
              </a:cxn>
              <a:cxn ang="0">
                <a:pos x="23" y="8"/>
              </a:cxn>
              <a:cxn ang="0">
                <a:pos x="24" y="6"/>
              </a:cxn>
              <a:cxn ang="0">
                <a:pos x="25" y="2"/>
              </a:cxn>
              <a:cxn ang="0">
                <a:pos x="24" y="9"/>
              </a:cxn>
              <a:cxn ang="0">
                <a:pos x="23" y="9"/>
              </a:cxn>
              <a:cxn ang="0">
                <a:pos x="21" y="8"/>
              </a:cxn>
              <a:cxn ang="0">
                <a:pos x="19" y="12"/>
              </a:cxn>
              <a:cxn ang="0">
                <a:pos x="27" y="2"/>
              </a:cxn>
              <a:cxn ang="0">
                <a:pos x="28" y="3"/>
              </a:cxn>
              <a:cxn ang="0">
                <a:pos x="30" y="2"/>
              </a:cxn>
              <a:cxn ang="0">
                <a:pos x="32" y="3"/>
              </a:cxn>
              <a:cxn ang="0">
                <a:pos x="36" y="3"/>
              </a:cxn>
              <a:cxn ang="0">
                <a:pos x="36" y="9"/>
              </a:cxn>
              <a:cxn ang="0">
                <a:pos x="35" y="5"/>
              </a:cxn>
              <a:cxn ang="0">
                <a:pos x="35" y="3"/>
              </a:cxn>
              <a:cxn ang="0">
                <a:pos x="33" y="4"/>
              </a:cxn>
              <a:cxn ang="0">
                <a:pos x="32" y="9"/>
              </a:cxn>
              <a:cxn ang="0">
                <a:pos x="31" y="5"/>
              </a:cxn>
              <a:cxn ang="0">
                <a:pos x="30" y="3"/>
              </a:cxn>
              <a:cxn ang="0">
                <a:pos x="28" y="4"/>
              </a:cxn>
              <a:cxn ang="0">
                <a:pos x="28" y="9"/>
              </a:cxn>
            </a:cxnLst>
            <a:rect l="0" t="0" r="r" b="b"/>
            <a:pathLst>
              <a:path w="36" h="12">
                <a:moveTo>
                  <a:pt x="0" y="7"/>
                </a:moveTo>
                <a:lnTo>
                  <a:pt x="2" y="7"/>
                </a:lnTo>
                <a:cubicBezTo>
                  <a:pt x="2" y="7"/>
                  <a:pt x="2" y="8"/>
                  <a:pt x="2" y="8"/>
                </a:cubicBezTo>
                <a:cubicBezTo>
                  <a:pt x="3" y="8"/>
                  <a:pt x="3" y="8"/>
                  <a:pt x="3" y="8"/>
                </a:cubicBezTo>
                <a:cubicBezTo>
                  <a:pt x="4" y="8"/>
                  <a:pt x="4" y="8"/>
                  <a:pt x="5" y="8"/>
                </a:cubicBezTo>
                <a:cubicBezTo>
                  <a:pt x="5" y="7"/>
                  <a:pt x="5" y="7"/>
                  <a:pt x="5" y="6"/>
                </a:cubicBezTo>
                <a:cubicBezTo>
                  <a:pt x="5" y="5"/>
                  <a:pt x="5" y="5"/>
                  <a:pt x="5" y="4"/>
                </a:cubicBezTo>
                <a:cubicBezTo>
                  <a:pt x="4" y="4"/>
                  <a:pt x="4" y="4"/>
                  <a:pt x="3" y="4"/>
                </a:cubicBezTo>
                <a:cubicBezTo>
                  <a:pt x="3" y="4"/>
                  <a:pt x="3" y="4"/>
                  <a:pt x="2" y="4"/>
                </a:cubicBezTo>
                <a:cubicBezTo>
                  <a:pt x="2" y="4"/>
                  <a:pt x="2" y="5"/>
                  <a:pt x="2" y="5"/>
                </a:cubicBezTo>
                <a:lnTo>
                  <a:pt x="1" y="5"/>
                </a:lnTo>
                <a:lnTo>
                  <a:pt x="1" y="0"/>
                </a:lnTo>
                <a:lnTo>
                  <a:pt x="6" y="0"/>
                </a:lnTo>
                <a:lnTo>
                  <a:pt x="6" y="1"/>
                </a:lnTo>
                <a:lnTo>
                  <a:pt x="2" y="1"/>
                </a:lnTo>
                <a:lnTo>
                  <a:pt x="2" y="3"/>
                </a:lnTo>
                <a:cubicBezTo>
                  <a:pt x="2" y="3"/>
                  <a:pt x="3" y="3"/>
                  <a:pt x="4" y="3"/>
                </a:cubicBezTo>
                <a:cubicBezTo>
                  <a:pt x="5" y="3"/>
                  <a:pt x="5" y="3"/>
                  <a:pt x="6" y="4"/>
                </a:cubicBezTo>
                <a:cubicBezTo>
                  <a:pt x="6" y="4"/>
                  <a:pt x="7" y="5"/>
                  <a:pt x="7" y="6"/>
                </a:cubicBezTo>
                <a:cubicBezTo>
                  <a:pt x="7" y="7"/>
                  <a:pt x="6" y="8"/>
                  <a:pt x="6" y="8"/>
                </a:cubicBezTo>
                <a:cubicBezTo>
                  <a:pt x="5" y="9"/>
                  <a:pt x="4" y="9"/>
                  <a:pt x="3" y="9"/>
                </a:cubicBezTo>
                <a:cubicBezTo>
                  <a:pt x="3" y="9"/>
                  <a:pt x="2" y="9"/>
                  <a:pt x="1" y="9"/>
                </a:cubicBezTo>
                <a:cubicBezTo>
                  <a:pt x="1" y="8"/>
                  <a:pt x="0" y="8"/>
                  <a:pt x="0" y="7"/>
                </a:cubicBezTo>
                <a:close/>
                <a:moveTo>
                  <a:pt x="8" y="4"/>
                </a:moveTo>
                <a:cubicBezTo>
                  <a:pt x="8" y="3"/>
                  <a:pt x="8" y="2"/>
                  <a:pt x="8" y="2"/>
                </a:cubicBezTo>
                <a:cubicBezTo>
                  <a:pt x="8" y="1"/>
                  <a:pt x="9" y="1"/>
                  <a:pt x="9" y="0"/>
                </a:cubicBezTo>
                <a:cubicBezTo>
                  <a:pt x="10" y="0"/>
                  <a:pt x="10" y="0"/>
                  <a:pt x="11" y="0"/>
                </a:cubicBezTo>
                <a:cubicBezTo>
                  <a:pt x="11" y="0"/>
                  <a:pt x="12" y="0"/>
                  <a:pt x="12" y="0"/>
                </a:cubicBezTo>
                <a:cubicBezTo>
                  <a:pt x="13" y="0"/>
                  <a:pt x="13" y="0"/>
                  <a:pt x="13" y="1"/>
                </a:cubicBezTo>
                <a:cubicBezTo>
                  <a:pt x="13" y="1"/>
                  <a:pt x="14" y="2"/>
                  <a:pt x="14" y="2"/>
                </a:cubicBezTo>
                <a:cubicBezTo>
                  <a:pt x="14" y="3"/>
                  <a:pt x="14" y="4"/>
                  <a:pt x="14" y="4"/>
                </a:cubicBezTo>
                <a:cubicBezTo>
                  <a:pt x="14" y="6"/>
                  <a:pt x="14" y="7"/>
                  <a:pt x="14" y="7"/>
                </a:cubicBezTo>
                <a:cubicBezTo>
                  <a:pt x="13" y="8"/>
                  <a:pt x="13" y="8"/>
                  <a:pt x="13" y="9"/>
                </a:cubicBezTo>
                <a:cubicBezTo>
                  <a:pt x="12" y="9"/>
                  <a:pt x="12" y="9"/>
                  <a:pt x="11" y="9"/>
                </a:cubicBezTo>
                <a:cubicBezTo>
                  <a:pt x="10" y="9"/>
                  <a:pt x="9" y="9"/>
                  <a:pt x="9" y="8"/>
                </a:cubicBezTo>
                <a:cubicBezTo>
                  <a:pt x="8" y="8"/>
                  <a:pt x="8" y="6"/>
                  <a:pt x="8" y="4"/>
                </a:cubicBezTo>
                <a:close/>
                <a:moveTo>
                  <a:pt x="9" y="4"/>
                </a:moveTo>
                <a:cubicBezTo>
                  <a:pt x="9" y="6"/>
                  <a:pt x="9" y="7"/>
                  <a:pt x="10" y="8"/>
                </a:cubicBezTo>
                <a:cubicBezTo>
                  <a:pt x="10" y="8"/>
                  <a:pt x="10" y="8"/>
                  <a:pt x="11" y="8"/>
                </a:cubicBezTo>
                <a:cubicBezTo>
                  <a:pt x="11" y="8"/>
                  <a:pt x="12" y="8"/>
                  <a:pt x="12" y="8"/>
                </a:cubicBezTo>
                <a:cubicBezTo>
                  <a:pt x="13" y="7"/>
                  <a:pt x="13" y="6"/>
                  <a:pt x="13" y="4"/>
                </a:cubicBezTo>
                <a:cubicBezTo>
                  <a:pt x="13" y="3"/>
                  <a:pt x="13" y="2"/>
                  <a:pt x="12" y="1"/>
                </a:cubicBezTo>
                <a:cubicBezTo>
                  <a:pt x="12" y="1"/>
                  <a:pt x="11" y="1"/>
                  <a:pt x="11" y="1"/>
                </a:cubicBezTo>
                <a:cubicBezTo>
                  <a:pt x="10" y="1"/>
                  <a:pt x="10" y="1"/>
                  <a:pt x="10" y="1"/>
                </a:cubicBezTo>
                <a:cubicBezTo>
                  <a:pt x="9" y="2"/>
                  <a:pt x="9" y="3"/>
                  <a:pt x="9" y="4"/>
                </a:cubicBezTo>
                <a:close/>
                <a:moveTo>
                  <a:pt x="19" y="12"/>
                </a:moveTo>
                <a:lnTo>
                  <a:pt x="19" y="2"/>
                </a:lnTo>
                <a:lnTo>
                  <a:pt x="21" y="2"/>
                </a:lnTo>
                <a:lnTo>
                  <a:pt x="21" y="6"/>
                </a:lnTo>
                <a:cubicBezTo>
                  <a:pt x="21" y="6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8"/>
                  <a:pt x="21" y="8"/>
                </a:cubicBezTo>
                <a:cubicBezTo>
                  <a:pt x="21" y="8"/>
                  <a:pt x="22" y="8"/>
                  <a:pt x="22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4" y="8"/>
                  <a:pt x="24" y="7"/>
                  <a:pt x="24" y="7"/>
                </a:cubicBezTo>
                <a:cubicBezTo>
                  <a:pt x="24" y="7"/>
                  <a:pt x="24" y="6"/>
                  <a:pt x="24" y="6"/>
                </a:cubicBezTo>
                <a:lnTo>
                  <a:pt x="24" y="2"/>
                </a:lnTo>
                <a:lnTo>
                  <a:pt x="25" y="2"/>
                </a:lnTo>
                <a:lnTo>
                  <a:pt x="25" y="9"/>
                </a:lnTo>
                <a:lnTo>
                  <a:pt x="24" y="9"/>
                </a:lnTo>
                <a:lnTo>
                  <a:pt x="24" y="8"/>
                </a:lnTo>
                <a:cubicBezTo>
                  <a:pt x="24" y="9"/>
                  <a:pt x="23" y="9"/>
                  <a:pt x="23" y="9"/>
                </a:cubicBezTo>
                <a:cubicBezTo>
                  <a:pt x="23" y="9"/>
                  <a:pt x="23" y="9"/>
                  <a:pt x="22" y="9"/>
                </a:cubicBezTo>
                <a:cubicBezTo>
                  <a:pt x="22" y="9"/>
                  <a:pt x="21" y="9"/>
                  <a:pt x="21" y="8"/>
                </a:cubicBezTo>
                <a:lnTo>
                  <a:pt x="21" y="12"/>
                </a:lnTo>
                <a:lnTo>
                  <a:pt x="19" y="12"/>
                </a:lnTo>
                <a:close/>
                <a:moveTo>
                  <a:pt x="27" y="9"/>
                </a:moveTo>
                <a:lnTo>
                  <a:pt x="27" y="2"/>
                </a:lnTo>
                <a:lnTo>
                  <a:pt x="28" y="2"/>
                </a:lnTo>
                <a:lnTo>
                  <a:pt x="28" y="3"/>
                </a:lnTo>
                <a:cubicBezTo>
                  <a:pt x="28" y="3"/>
                  <a:pt x="28" y="3"/>
                  <a:pt x="29" y="2"/>
                </a:cubicBezTo>
                <a:cubicBezTo>
                  <a:pt x="29" y="2"/>
                  <a:pt x="30" y="2"/>
                  <a:pt x="30" y="2"/>
                </a:cubicBezTo>
                <a:cubicBezTo>
                  <a:pt x="31" y="2"/>
                  <a:pt x="31" y="2"/>
                  <a:pt x="31" y="2"/>
                </a:cubicBezTo>
                <a:cubicBezTo>
                  <a:pt x="32" y="3"/>
                  <a:pt x="32" y="3"/>
                  <a:pt x="32" y="3"/>
                </a:cubicBezTo>
                <a:cubicBezTo>
                  <a:pt x="33" y="3"/>
                  <a:pt x="33" y="2"/>
                  <a:pt x="34" y="2"/>
                </a:cubicBezTo>
                <a:cubicBezTo>
                  <a:pt x="35" y="2"/>
                  <a:pt x="35" y="2"/>
                  <a:pt x="36" y="3"/>
                </a:cubicBezTo>
                <a:cubicBezTo>
                  <a:pt x="36" y="3"/>
                  <a:pt x="36" y="4"/>
                  <a:pt x="36" y="4"/>
                </a:cubicBezTo>
                <a:lnTo>
                  <a:pt x="36" y="9"/>
                </a:lnTo>
                <a:lnTo>
                  <a:pt x="35" y="9"/>
                </a:lnTo>
                <a:lnTo>
                  <a:pt x="35" y="5"/>
                </a:lnTo>
                <a:cubicBezTo>
                  <a:pt x="35" y="4"/>
                  <a:pt x="35" y="4"/>
                  <a:pt x="35" y="4"/>
                </a:cubicBezTo>
                <a:cubicBezTo>
                  <a:pt x="35" y="4"/>
                  <a:pt x="35" y="3"/>
                  <a:pt x="35" y="3"/>
                </a:cubicBezTo>
                <a:cubicBezTo>
                  <a:pt x="34" y="3"/>
                  <a:pt x="34" y="3"/>
                  <a:pt x="34" y="3"/>
                </a:cubicBezTo>
                <a:cubicBezTo>
                  <a:pt x="33" y="3"/>
                  <a:pt x="33" y="3"/>
                  <a:pt x="33" y="4"/>
                </a:cubicBezTo>
                <a:cubicBezTo>
                  <a:pt x="32" y="4"/>
                  <a:pt x="32" y="4"/>
                  <a:pt x="32" y="5"/>
                </a:cubicBezTo>
                <a:lnTo>
                  <a:pt x="32" y="9"/>
                </a:lnTo>
                <a:lnTo>
                  <a:pt x="31" y="9"/>
                </a:lnTo>
                <a:lnTo>
                  <a:pt x="31" y="5"/>
                </a:lnTo>
                <a:cubicBezTo>
                  <a:pt x="31" y="4"/>
                  <a:pt x="31" y="4"/>
                  <a:pt x="31" y="4"/>
                </a:cubicBezTo>
                <a:cubicBezTo>
                  <a:pt x="31" y="3"/>
                  <a:pt x="30" y="3"/>
                  <a:pt x="30" y="3"/>
                </a:cubicBezTo>
                <a:cubicBezTo>
                  <a:pt x="29" y="3"/>
                  <a:pt x="29" y="3"/>
                  <a:pt x="29" y="3"/>
                </a:cubicBezTo>
                <a:cubicBezTo>
                  <a:pt x="29" y="4"/>
                  <a:pt x="28" y="4"/>
                  <a:pt x="28" y="4"/>
                </a:cubicBezTo>
                <a:cubicBezTo>
                  <a:pt x="28" y="4"/>
                  <a:pt x="28" y="5"/>
                  <a:pt x="28" y="6"/>
                </a:cubicBezTo>
                <a:lnTo>
                  <a:pt x="28" y="9"/>
                </a:lnTo>
                <a:lnTo>
                  <a:pt x="27" y="9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2835" name="Rectangle 19"/>
          <p:cNvSpPr>
            <a:spLocks noChangeArrowheads="1"/>
          </p:cNvSpPr>
          <p:nvPr/>
        </p:nvSpPr>
        <p:spPr bwMode="auto">
          <a:xfrm>
            <a:off x="4525963" y="6443663"/>
            <a:ext cx="457200" cy="285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2836" name="Freeform 20"/>
          <p:cNvSpPr>
            <a:spLocks noEditPoints="1"/>
          </p:cNvSpPr>
          <p:nvPr/>
        </p:nvSpPr>
        <p:spPr bwMode="auto">
          <a:xfrm>
            <a:off x="4564063" y="6291263"/>
            <a:ext cx="342900" cy="114300"/>
          </a:xfrm>
          <a:custGeom>
            <a:avLst/>
            <a:gdLst/>
            <a:ahLst/>
            <a:cxnLst>
              <a:cxn ang="0">
                <a:pos x="2" y="7"/>
              </a:cxn>
              <a:cxn ang="0">
                <a:pos x="3" y="9"/>
              </a:cxn>
              <a:cxn ang="0">
                <a:pos x="5" y="7"/>
              </a:cxn>
              <a:cxn ang="0">
                <a:pos x="3" y="5"/>
              </a:cxn>
              <a:cxn ang="0">
                <a:pos x="2" y="5"/>
              </a:cxn>
              <a:cxn ang="0">
                <a:pos x="1" y="0"/>
              </a:cxn>
              <a:cxn ang="0">
                <a:pos x="6" y="2"/>
              </a:cxn>
              <a:cxn ang="0">
                <a:pos x="2" y="4"/>
              </a:cxn>
              <a:cxn ang="0">
                <a:pos x="6" y="4"/>
              </a:cxn>
              <a:cxn ang="0">
                <a:pos x="6" y="9"/>
              </a:cxn>
              <a:cxn ang="0">
                <a:pos x="1" y="9"/>
              </a:cxn>
              <a:cxn ang="0">
                <a:pos x="8" y="5"/>
              </a:cxn>
              <a:cxn ang="0">
                <a:pos x="9" y="1"/>
              </a:cxn>
              <a:cxn ang="0">
                <a:pos x="12" y="1"/>
              </a:cxn>
              <a:cxn ang="0">
                <a:pos x="14" y="3"/>
              </a:cxn>
              <a:cxn ang="0">
                <a:pos x="14" y="8"/>
              </a:cxn>
              <a:cxn ang="0">
                <a:pos x="11" y="10"/>
              </a:cxn>
              <a:cxn ang="0">
                <a:pos x="8" y="5"/>
              </a:cxn>
              <a:cxn ang="0">
                <a:pos x="9" y="8"/>
              </a:cxn>
              <a:cxn ang="0">
                <a:pos x="12" y="8"/>
              </a:cxn>
              <a:cxn ang="0">
                <a:pos x="12" y="2"/>
              </a:cxn>
              <a:cxn ang="0">
                <a:pos x="10" y="2"/>
              </a:cxn>
              <a:cxn ang="0">
                <a:pos x="19" y="12"/>
              </a:cxn>
              <a:cxn ang="0">
                <a:pos x="20" y="3"/>
              </a:cxn>
              <a:cxn ang="0">
                <a:pos x="21" y="7"/>
              </a:cxn>
              <a:cxn ang="0">
                <a:pos x="21" y="9"/>
              </a:cxn>
              <a:cxn ang="0">
                <a:pos x="23" y="9"/>
              </a:cxn>
              <a:cxn ang="0">
                <a:pos x="24" y="7"/>
              </a:cxn>
              <a:cxn ang="0">
                <a:pos x="25" y="3"/>
              </a:cxn>
              <a:cxn ang="0">
                <a:pos x="24" y="10"/>
              </a:cxn>
              <a:cxn ang="0">
                <a:pos x="23" y="10"/>
              </a:cxn>
              <a:cxn ang="0">
                <a:pos x="20" y="9"/>
              </a:cxn>
              <a:cxn ang="0">
                <a:pos x="19" y="12"/>
              </a:cxn>
              <a:cxn ang="0">
                <a:pos x="27" y="3"/>
              </a:cxn>
              <a:cxn ang="0">
                <a:pos x="28" y="4"/>
              </a:cxn>
              <a:cxn ang="0">
                <a:pos x="30" y="3"/>
              </a:cxn>
              <a:cxn ang="0">
                <a:pos x="32" y="4"/>
              </a:cxn>
              <a:cxn ang="0">
                <a:pos x="36" y="3"/>
              </a:cxn>
              <a:cxn ang="0">
                <a:pos x="36" y="10"/>
              </a:cxn>
              <a:cxn ang="0">
                <a:pos x="35" y="5"/>
              </a:cxn>
              <a:cxn ang="0">
                <a:pos x="35" y="4"/>
              </a:cxn>
              <a:cxn ang="0">
                <a:pos x="33" y="4"/>
              </a:cxn>
              <a:cxn ang="0">
                <a:pos x="32" y="10"/>
              </a:cxn>
              <a:cxn ang="0">
                <a:pos x="31" y="5"/>
              </a:cxn>
              <a:cxn ang="0">
                <a:pos x="30" y="4"/>
              </a:cxn>
              <a:cxn ang="0">
                <a:pos x="28" y="5"/>
              </a:cxn>
              <a:cxn ang="0">
                <a:pos x="28" y="10"/>
              </a:cxn>
            </a:cxnLst>
            <a:rect l="0" t="0" r="r" b="b"/>
            <a:pathLst>
              <a:path w="36" h="12">
                <a:moveTo>
                  <a:pt x="0" y="7"/>
                </a:moveTo>
                <a:lnTo>
                  <a:pt x="2" y="7"/>
                </a:lnTo>
                <a:cubicBezTo>
                  <a:pt x="2" y="8"/>
                  <a:pt x="2" y="8"/>
                  <a:pt x="2" y="9"/>
                </a:cubicBezTo>
                <a:cubicBezTo>
                  <a:pt x="2" y="9"/>
                  <a:pt x="3" y="9"/>
                  <a:pt x="3" y="9"/>
                </a:cubicBezTo>
                <a:cubicBezTo>
                  <a:pt x="4" y="9"/>
                  <a:pt x="4" y="9"/>
                  <a:pt x="5" y="8"/>
                </a:cubicBezTo>
                <a:cubicBezTo>
                  <a:pt x="5" y="8"/>
                  <a:pt x="5" y="7"/>
                  <a:pt x="5" y="7"/>
                </a:cubicBezTo>
                <a:cubicBezTo>
                  <a:pt x="5" y="6"/>
                  <a:pt x="5" y="5"/>
                  <a:pt x="5" y="5"/>
                </a:cubicBezTo>
                <a:cubicBezTo>
                  <a:pt x="4" y="5"/>
                  <a:pt x="4" y="5"/>
                  <a:pt x="3" y="5"/>
                </a:cubicBezTo>
                <a:cubicBezTo>
                  <a:pt x="3" y="5"/>
                  <a:pt x="3" y="5"/>
                  <a:pt x="2" y="5"/>
                </a:cubicBezTo>
                <a:cubicBezTo>
                  <a:pt x="2" y="5"/>
                  <a:pt x="2" y="5"/>
                  <a:pt x="2" y="5"/>
                </a:cubicBezTo>
                <a:lnTo>
                  <a:pt x="0" y="5"/>
                </a:lnTo>
                <a:lnTo>
                  <a:pt x="1" y="0"/>
                </a:lnTo>
                <a:lnTo>
                  <a:pt x="6" y="0"/>
                </a:lnTo>
                <a:lnTo>
                  <a:pt x="6" y="2"/>
                </a:lnTo>
                <a:lnTo>
                  <a:pt x="2" y="2"/>
                </a:lnTo>
                <a:lnTo>
                  <a:pt x="2" y="4"/>
                </a:lnTo>
                <a:cubicBezTo>
                  <a:pt x="2" y="4"/>
                  <a:pt x="3" y="3"/>
                  <a:pt x="4" y="3"/>
                </a:cubicBezTo>
                <a:cubicBezTo>
                  <a:pt x="4" y="3"/>
                  <a:pt x="5" y="4"/>
                  <a:pt x="6" y="4"/>
                </a:cubicBezTo>
                <a:cubicBezTo>
                  <a:pt x="6" y="5"/>
                  <a:pt x="7" y="6"/>
                  <a:pt x="7" y="7"/>
                </a:cubicBezTo>
                <a:cubicBezTo>
                  <a:pt x="7" y="7"/>
                  <a:pt x="6" y="8"/>
                  <a:pt x="6" y="9"/>
                </a:cubicBezTo>
                <a:cubicBezTo>
                  <a:pt x="5" y="10"/>
                  <a:pt x="4" y="10"/>
                  <a:pt x="3" y="10"/>
                </a:cubicBezTo>
                <a:cubicBezTo>
                  <a:pt x="2" y="10"/>
                  <a:pt x="2" y="10"/>
                  <a:pt x="1" y="9"/>
                </a:cubicBezTo>
                <a:cubicBezTo>
                  <a:pt x="1" y="9"/>
                  <a:pt x="0" y="8"/>
                  <a:pt x="0" y="7"/>
                </a:cubicBezTo>
                <a:close/>
                <a:moveTo>
                  <a:pt x="8" y="5"/>
                </a:moveTo>
                <a:cubicBezTo>
                  <a:pt x="8" y="4"/>
                  <a:pt x="8" y="3"/>
                  <a:pt x="8" y="2"/>
                </a:cubicBezTo>
                <a:cubicBezTo>
                  <a:pt x="8" y="2"/>
                  <a:pt x="9" y="1"/>
                  <a:pt x="9" y="1"/>
                </a:cubicBezTo>
                <a:cubicBezTo>
                  <a:pt x="10" y="0"/>
                  <a:pt x="10" y="0"/>
                  <a:pt x="11" y="0"/>
                </a:cubicBezTo>
                <a:cubicBezTo>
                  <a:pt x="11" y="0"/>
                  <a:pt x="12" y="0"/>
                  <a:pt x="12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3" y="2"/>
                  <a:pt x="14" y="2"/>
                  <a:pt x="14" y="3"/>
                </a:cubicBezTo>
                <a:cubicBezTo>
                  <a:pt x="14" y="3"/>
                  <a:pt x="14" y="4"/>
                  <a:pt x="14" y="5"/>
                </a:cubicBezTo>
                <a:cubicBezTo>
                  <a:pt x="14" y="6"/>
                  <a:pt x="14" y="7"/>
                  <a:pt x="14" y="8"/>
                </a:cubicBezTo>
                <a:cubicBezTo>
                  <a:pt x="13" y="9"/>
                  <a:pt x="13" y="9"/>
                  <a:pt x="13" y="9"/>
                </a:cubicBezTo>
                <a:cubicBezTo>
                  <a:pt x="12" y="10"/>
                  <a:pt x="12" y="10"/>
                  <a:pt x="11" y="10"/>
                </a:cubicBezTo>
                <a:cubicBezTo>
                  <a:pt x="10" y="10"/>
                  <a:pt x="9" y="10"/>
                  <a:pt x="9" y="9"/>
                </a:cubicBezTo>
                <a:cubicBezTo>
                  <a:pt x="8" y="8"/>
                  <a:pt x="8" y="7"/>
                  <a:pt x="8" y="5"/>
                </a:cubicBezTo>
                <a:close/>
                <a:moveTo>
                  <a:pt x="9" y="5"/>
                </a:moveTo>
                <a:cubicBezTo>
                  <a:pt x="9" y="7"/>
                  <a:pt x="9" y="8"/>
                  <a:pt x="9" y="8"/>
                </a:cubicBezTo>
                <a:cubicBezTo>
                  <a:pt x="10" y="9"/>
                  <a:pt x="10" y="9"/>
                  <a:pt x="11" y="9"/>
                </a:cubicBezTo>
                <a:cubicBezTo>
                  <a:pt x="11" y="9"/>
                  <a:pt x="12" y="9"/>
                  <a:pt x="12" y="8"/>
                </a:cubicBezTo>
                <a:cubicBezTo>
                  <a:pt x="13" y="8"/>
                  <a:pt x="13" y="7"/>
                  <a:pt x="13" y="5"/>
                </a:cubicBezTo>
                <a:cubicBezTo>
                  <a:pt x="13" y="4"/>
                  <a:pt x="13" y="2"/>
                  <a:pt x="12" y="2"/>
                </a:cubicBezTo>
                <a:cubicBezTo>
                  <a:pt x="12" y="1"/>
                  <a:pt x="11" y="1"/>
                  <a:pt x="11" y="1"/>
                </a:cubicBezTo>
                <a:cubicBezTo>
                  <a:pt x="10" y="1"/>
                  <a:pt x="10" y="1"/>
                  <a:pt x="10" y="2"/>
                </a:cubicBezTo>
                <a:cubicBezTo>
                  <a:pt x="9" y="2"/>
                  <a:pt x="9" y="4"/>
                  <a:pt x="9" y="5"/>
                </a:cubicBezTo>
                <a:close/>
                <a:moveTo>
                  <a:pt x="19" y="12"/>
                </a:moveTo>
                <a:lnTo>
                  <a:pt x="19" y="3"/>
                </a:lnTo>
                <a:lnTo>
                  <a:pt x="20" y="3"/>
                </a:lnTo>
                <a:lnTo>
                  <a:pt x="20" y="7"/>
                </a:lnTo>
                <a:cubicBezTo>
                  <a:pt x="20" y="7"/>
                  <a:pt x="21" y="7"/>
                  <a:pt x="21" y="7"/>
                </a:cubicBezTo>
                <a:cubicBezTo>
                  <a:pt x="21" y="7"/>
                  <a:pt x="21" y="8"/>
                  <a:pt x="21" y="8"/>
                </a:cubicBezTo>
                <a:cubicBezTo>
                  <a:pt x="21" y="8"/>
                  <a:pt x="21" y="8"/>
                  <a:pt x="21" y="9"/>
                </a:cubicBezTo>
                <a:cubicBezTo>
                  <a:pt x="21" y="9"/>
                  <a:pt x="22" y="9"/>
                  <a:pt x="22" y="9"/>
                </a:cubicBezTo>
                <a:cubicBezTo>
                  <a:pt x="23" y="9"/>
                  <a:pt x="23" y="9"/>
                  <a:pt x="23" y="9"/>
                </a:cubicBezTo>
                <a:cubicBezTo>
                  <a:pt x="24" y="8"/>
                  <a:pt x="24" y="8"/>
                  <a:pt x="24" y="8"/>
                </a:cubicBezTo>
                <a:cubicBezTo>
                  <a:pt x="24" y="7"/>
                  <a:pt x="24" y="7"/>
                  <a:pt x="24" y="7"/>
                </a:cubicBezTo>
                <a:lnTo>
                  <a:pt x="24" y="3"/>
                </a:lnTo>
                <a:lnTo>
                  <a:pt x="25" y="3"/>
                </a:lnTo>
                <a:lnTo>
                  <a:pt x="25" y="10"/>
                </a:lnTo>
                <a:lnTo>
                  <a:pt x="24" y="10"/>
                </a:lnTo>
                <a:lnTo>
                  <a:pt x="24" y="9"/>
                </a:lnTo>
                <a:cubicBezTo>
                  <a:pt x="24" y="9"/>
                  <a:pt x="23" y="10"/>
                  <a:pt x="23" y="10"/>
                </a:cubicBezTo>
                <a:cubicBezTo>
                  <a:pt x="23" y="10"/>
                  <a:pt x="23" y="10"/>
                  <a:pt x="22" y="10"/>
                </a:cubicBezTo>
                <a:cubicBezTo>
                  <a:pt x="21" y="10"/>
                  <a:pt x="21" y="10"/>
                  <a:pt x="20" y="9"/>
                </a:cubicBezTo>
                <a:lnTo>
                  <a:pt x="20" y="12"/>
                </a:lnTo>
                <a:lnTo>
                  <a:pt x="19" y="12"/>
                </a:lnTo>
                <a:close/>
                <a:moveTo>
                  <a:pt x="27" y="10"/>
                </a:moveTo>
                <a:lnTo>
                  <a:pt x="27" y="3"/>
                </a:lnTo>
                <a:lnTo>
                  <a:pt x="28" y="3"/>
                </a:lnTo>
                <a:lnTo>
                  <a:pt x="28" y="4"/>
                </a:lnTo>
                <a:cubicBezTo>
                  <a:pt x="28" y="4"/>
                  <a:pt x="28" y="3"/>
                  <a:pt x="29" y="3"/>
                </a:cubicBezTo>
                <a:cubicBezTo>
                  <a:pt x="29" y="3"/>
                  <a:pt x="30" y="3"/>
                  <a:pt x="30" y="3"/>
                </a:cubicBezTo>
                <a:cubicBezTo>
                  <a:pt x="31" y="3"/>
                  <a:pt x="31" y="3"/>
                  <a:pt x="31" y="3"/>
                </a:cubicBezTo>
                <a:cubicBezTo>
                  <a:pt x="32" y="3"/>
                  <a:pt x="32" y="4"/>
                  <a:pt x="32" y="4"/>
                </a:cubicBezTo>
                <a:cubicBezTo>
                  <a:pt x="33" y="3"/>
                  <a:pt x="33" y="3"/>
                  <a:pt x="34" y="3"/>
                </a:cubicBezTo>
                <a:cubicBezTo>
                  <a:pt x="35" y="3"/>
                  <a:pt x="35" y="3"/>
                  <a:pt x="36" y="3"/>
                </a:cubicBezTo>
                <a:cubicBezTo>
                  <a:pt x="36" y="4"/>
                  <a:pt x="36" y="4"/>
                  <a:pt x="36" y="5"/>
                </a:cubicBezTo>
                <a:lnTo>
                  <a:pt x="36" y="10"/>
                </a:lnTo>
                <a:lnTo>
                  <a:pt x="35" y="10"/>
                </a:lnTo>
                <a:lnTo>
                  <a:pt x="35" y="5"/>
                </a:lnTo>
                <a:cubicBezTo>
                  <a:pt x="35" y="5"/>
                  <a:pt x="35" y="5"/>
                  <a:pt x="35" y="4"/>
                </a:cubicBezTo>
                <a:cubicBezTo>
                  <a:pt x="35" y="4"/>
                  <a:pt x="35" y="4"/>
                  <a:pt x="35" y="4"/>
                </a:cubicBezTo>
                <a:cubicBezTo>
                  <a:pt x="34" y="4"/>
                  <a:pt x="34" y="4"/>
                  <a:pt x="34" y="4"/>
                </a:cubicBezTo>
                <a:cubicBezTo>
                  <a:pt x="33" y="4"/>
                  <a:pt x="33" y="4"/>
                  <a:pt x="33" y="4"/>
                </a:cubicBezTo>
                <a:cubicBezTo>
                  <a:pt x="32" y="5"/>
                  <a:pt x="32" y="5"/>
                  <a:pt x="32" y="6"/>
                </a:cubicBezTo>
                <a:lnTo>
                  <a:pt x="32" y="10"/>
                </a:lnTo>
                <a:lnTo>
                  <a:pt x="31" y="10"/>
                </a:lnTo>
                <a:lnTo>
                  <a:pt x="31" y="5"/>
                </a:lnTo>
                <a:cubicBezTo>
                  <a:pt x="31" y="5"/>
                  <a:pt x="31" y="4"/>
                  <a:pt x="31" y="4"/>
                </a:cubicBezTo>
                <a:cubicBezTo>
                  <a:pt x="31" y="4"/>
                  <a:pt x="30" y="4"/>
                  <a:pt x="30" y="4"/>
                </a:cubicBezTo>
                <a:cubicBezTo>
                  <a:pt x="29" y="4"/>
                  <a:pt x="29" y="4"/>
                  <a:pt x="29" y="4"/>
                </a:cubicBezTo>
                <a:cubicBezTo>
                  <a:pt x="29" y="4"/>
                  <a:pt x="28" y="4"/>
                  <a:pt x="28" y="5"/>
                </a:cubicBezTo>
                <a:cubicBezTo>
                  <a:pt x="28" y="5"/>
                  <a:pt x="28" y="6"/>
                  <a:pt x="28" y="6"/>
                </a:cubicBezTo>
                <a:lnTo>
                  <a:pt x="28" y="10"/>
                </a:lnTo>
                <a:lnTo>
                  <a:pt x="27" y="1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2837" name="Rectangle 21"/>
          <p:cNvSpPr>
            <a:spLocks noChangeArrowheads="1"/>
          </p:cNvSpPr>
          <p:nvPr/>
        </p:nvSpPr>
        <p:spPr bwMode="auto">
          <a:xfrm>
            <a:off x="1020763" y="6386513"/>
            <a:ext cx="457200" cy="285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2838" name="Freeform 22"/>
          <p:cNvSpPr>
            <a:spLocks noEditPoints="1"/>
          </p:cNvSpPr>
          <p:nvPr/>
        </p:nvSpPr>
        <p:spPr bwMode="auto">
          <a:xfrm>
            <a:off x="1049338" y="6262688"/>
            <a:ext cx="342900" cy="114300"/>
          </a:xfrm>
          <a:custGeom>
            <a:avLst/>
            <a:gdLst/>
            <a:ahLst/>
            <a:cxnLst>
              <a:cxn ang="0">
                <a:pos x="1" y="7"/>
              </a:cxn>
              <a:cxn ang="0">
                <a:pos x="3" y="9"/>
              </a:cxn>
              <a:cxn ang="0">
                <a:pos x="5" y="7"/>
              </a:cxn>
              <a:cxn ang="0">
                <a:pos x="3" y="5"/>
              </a:cxn>
              <a:cxn ang="0">
                <a:pos x="1" y="5"/>
              </a:cxn>
              <a:cxn ang="0">
                <a:pos x="1" y="0"/>
              </a:cxn>
              <a:cxn ang="0">
                <a:pos x="6" y="2"/>
              </a:cxn>
              <a:cxn ang="0">
                <a:pos x="1" y="4"/>
              </a:cxn>
              <a:cxn ang="0">
                <a:pos x="5" y="4"/>
              </a:cxn>
              <a:cxn ang="0">
                <a:pos x="5" y="9"/>
              </a:cxn>
              <a:cxn ang="0">
                <a:pos x="1" y="9"/>
              </a:cxn>
              <a:cxn ang="0">
                <a:pos x="7" y="5"/>
              </a:cxn>
              <a:cxn ang="0">
                <a:pos x="9" y="1"/>
              </a:cxn>
              <a:cxn ang="0">
                <a:pos x="12" y="1"/>
              </a:cxn>
              <a:cxn ang="0">
                <a:pos x="13" y="3"/>
              </a:cxn>
              <a:cxn ang="0">
                <a:pos x="13" y="8"/>
              </a:cxn>
              <a:cxn ang="0">
                <a:pos x="10" y="10"/>
              </a:cxn>
              <a:cxn ang="0">
                <a:pos x="7" y="5"/>
              </a:cxn>
              <a:cxn ang="0">
                <a:pos x="9" y="8"/>
              </a:cxn>
              <a:cxn ang="0">
                <a:pos x="12" y="8"/>
              </a:cxn>
              <a:cxn ang="0">
                <a:pos x="12" y="2"/>
              </a:cxn>
              <a:cxn ang="0">
                <a:pos x="9" y="2"/>
              </a:cxn>
              <a:cxn ang="0">
                <a:pos x="19" y="12"/>
              </a:cxn>
              <a:cxn ang="0">
                <a:pos x="20" y="3"/>
              </a:cxn>
              <a:cxn ang="0">
                <a:pos x="20" y="7"/>
              </a:cxn>
              <a:cxn ang="0">
                <a:pos x="21" y="9"/>
              </a:cxn>
              <a:cxn ang="0">
                <a:pos x="23" y="9"/>
              </a:cxn>
              <a:cxn ang="0">
                <a:pos x="23" y="7"/>
              </a:cxn>
              <a:cxn ang="0">
                <a:pos x="25" y="3"/>
              </a:cxn>
              <a:cxn ang="0">
                <a:pos x="23" y="10"/>
              </a:cxn>
              <a:cxn ang="0">
                <a:pos x="23" y="10"/>
              </a:cxn>
              <a:cxn ang="0">
                <a:pos x="20" y="9"/>
              </a:cxn>
              <a:cxn ang="0">
                <a:pos x="19" y="12"/>
              </a:cxn>
              <a:cxn ang="0">
                <a:pos x="26" y="3"/>
              </a:cxn>
              <a:cxn ang="0">
                <a:pos x="27" y="4"/>
              </a:cxn>
              <a:cxn ang="0">
                <a:pos x="30" y="3"/>
              </a:cxn>
              <a:cxn ang="0">
                <a:pos x="31" y="4"/>
              </a:cxn>
              <a:cxn ang="0">
                <a:pos x="35" y="3"/>
              </a:cxn>
              <a:cxn ang="0">
                <a:pos x="36" y="10"/>
              </a:cxn>
              <a:cxn ang="0">
                <a:pos x="35" y="5"/>
              </a:cxn>
              <a:cxn ang="0">
                <a:pos x="34" y="4"/>
              </a:cxn>
              <a:cxn ang="0">
                <a:pos x="32" y="4"/>
              </a:cxn>
              <a:cxn ang="0">
                <a:pos x="32" y="10"/>
              </a:cxn>
              <a:cxn ang="0">
                <a:pos x="31" y="5"/>
              </a:cxn>
              <a:cxn ang="0">
                <a:pos x="29" y="4"/>
              </a:cxn>
              <a:cxn ang="0">
                <a:pos x="28" y="5"/>
              </a:cxn>
              <a:cxn ang="0">
                <a:pos x="28" y="10"/>
              </a:cxn>
            </a:cxnLst>
            <a:rect l="0" t="0" r="r" b="b"/>
            <a:pathLst>
              <a:path w="36" h="12">
                <a:moveTo>
                  <a:pt x="0" y="7"/>
                </a:moveTo>
                <a:lnTo>
                  <a:pt x="1" y="7"/>
                </a:lnTo>
                <a:cubicBezTo>
                  <a:pt x="1" y="8"/>
                  <a:pt x="1" y="8"/>
                  <a:pt x="2" y="9"/>
                </a:cubicBezTo>
                <a:cubicBezTo>
                  <a:pt x="2" y="9"/>
                  <a:pt x="2" y="9"/>
                  <a:pt x="3" y="9"/>
                </a:cubicBezTo>
                <a:cubicBezTo>
                  <a:pt x="3" y="9"/>
                  <a:pt x="4" y="9"/>
                  <a:pt x="4" y="8"/>
                </a:cubicBezTo>
                <a:cubicBezTo>
                  <a:pt x="5" y="8"/>
                  <a:pt x="5" y="7"/>
                  <a:pt x="5" y="7"/>
                </a:cubicBezTo>
                <a:cubicBezTo>
                  <a:pt x="5" y="6"/>
                  <a:pt x="5" y="6"/>
                  <a:pt x="4" y="5"/>
                </a:cubicBezTo>
                <a:cubicBezTo>
                  <a:pt x="4" y="5"/>
                  <a:pt x="3" y="5"/>
                  <a:pt x="3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1" y="5"/>
                  <a:pt x="1" y="5"/>
                </a:cubicBezTo>
                <a:lnTo>
                  <a:pt x="0" y="5"/>
                </a:lnTo>
                <a:lnTo>
                  <a:pt x="1" y="0"/>
                </a:lnTo>
                <a:lnTo>
                  <a:pt x="6" y="0"/>
                </a:lnTo>
                <a:lnTo>
                  <a:pt x="6" y="2"/>
                </a:lnTo>
                <a:lnTo>
                  <a:pt x="2" y="2"/>
                </a:lnTo>
                <a:lnTo>
                  <a:pt x="1" y="4"/>
                </a:lnTo>
                <a:cubicBezTo>
                  <a:pt x="2" y="4"/>
                  <a:pt x="3" y="4"/>
                  <a:pt x="3" y="4"/>
                </a:cubicBezTo>
                <a:cubicBezTo>
                  <a:pt x="4" y="4"/>
                  <a:pt x="5" y="4"/>
                  <a:pt x="5" y="4"/>
                </a:cubicBezTo>
                <a:cubicBezTo>
                  <a:pt x="6" y="5"/>
                  <a:pt x="6" y="6"/>
                  <a:pt x="6" y="7"/>
                </a:cubicBezTo>
                <a:cubicBezTo>
                  <a:pt x="6" y="7"/>
                  <a:pt x="6" y="8"/>
                  <a:pt x="5" y="9"/>
                </a:cubicBezTo>
                <a:cubicBezTo>
                  <a:pt x="5" y="10"/>
                  <a:pt x="4" y="10"/>
                  <a:pt x="3" y="10"/>
                </a:cubicBezTo>
                <a:cubicBezTo>
                  <a:pt x="2" y="10"/>
                  <a:pt x="1" y="10"/>
                  <a:pt x="1" y="9"/>
                </a:cubicBezTo>
                <a:cubicBezTo>
                  <a:pt x="0" y="9"/>
                  <a:pt x="0" y="8"/>
                  <a:pt x="0" y="7"/>
                </a:cubicBezTo>
                <a:close/>
                <a:moveTo>
                  <a:pt x="7" y="5"/>
                </a:moveTo>
                <a:cubicBezTo>
                  <a:pt x="7" y="4"/>
                  <a:pt x="7" y="3"/>
                  <a:pt x="8" y="2"/>
                </a:cubicBezTo>
                <a:cubicBezTo>
                  <a:pt x="8" y="2"/>
                  <a:pt x="8" y="1"/>
                  <a:pt x="9" y="1"/>
                </a:cubicBezTo>
                <a:cubicBezTo>
                  <a:pt x="9" y="0"/>
                  <a:pt x="10" y="0"/>
                  <a:pt x="10" y="0"/>
                </a:cubicBezTo>
                <a:cubicBezTo>
                  <a:pt x="11" y="0"/>
                  <a:pt x="11" y="0"/>
                  <a:pt x="12" y="1"/>
                </a:cubicBezTo>
                <a:cubicBezTo>
                  <a:pt x="12" y="1"/>
                  <a:pt x="12" y="1"/>
                  <a:pt x="13" y="1"/>
                </a:cubicBezTo>
                <a:cubicBezTo>
                  <a:pt x="13" y="2"/>
                  <a:pt x="13" y="2"/>
                  <a:pt x="13" y="3"/>
                </a:cubicBezTo>
                <a:cubicBezTo>
                  <a:pt x="13" y="3"/>
                  <a:pt x="13" y="4"/>
                  <a:pt x="13" y="5"/>
                </a:cubicBezTo>
                <a:cubicBezTo>
                  <a:pt x="13" y="6"/>
                  <a:pt x="13" y="7"/>
                  <a:pt x="13" y="8"/>
                </a:cubicBezTo>
                <a:cubicBezTo>
                  <a:pt x="13" y="9"/>
                  <a:pt x="13" y="9"/>
                  <a:pt x="12" y="9"/>
                </a:cubicBezTo>
                <a:cubicBezTo>
                  <a:pt x="12" y="10"/>
                  <a:pt x="11" y="10"/>
                  <a:pt x="10" y="10"/>
                </a:cubicBezTo>
                <a:cubicBezTo>
                  <a:pt x="9" y="10"/>
                  <a:pt x="9" y="10"/>
                  <a:pt x="8" y="9"/>
                </a:cubicBezTo>
                <a:cubicBezTo>
                  <a:pt x="8" y="8"/>
                  <a:pt x="7" y="7"/>
                  <a:pt x="7" y="5"/>
                </a:cubicBezTo>
                <a:close/>
                <a:moveTo>
                  <a:pt x="8" y="5"/>
                </a:moveTo>
                <a:cubicBezTo>
                  <a:pt x="8" y="7"/>
                  <a:pt x="9" y="8"/>
                  <a:pt x="9" y="8"/>
                </a:cubicBezTo>
                <a:cubicBezTo>
                  <a:pt x="9" y="9"/>
                  <a:pt x="10" y="9"/>
                  <a:pt x="10" y="9"/>
                </a:cubicBezTo>
                <a:cubicBezTo>
                  <a:pt x="11" y="9"/>
                  <a:pt x="11" y="9"/>
                  <a:pt x="12" y="8"/>
                </a:cubicBezTo>
                <a:cubicBezTo>
                  <a:pt x="12" y="8"/>
                  <a:pt x="12" y="7"/>
                  <a:pt x="12" y="5"/>
                </a:cubicBezTo>
                <a:cubicBezTo>
                  <a:pt x="12" y="4"/>
                  <a:pt x="12" y="3"/>
                  <a:pt x="12" y="2"/>
                </a:cubicBezTo>
                <a:cubicBezTo>
                  <a:pt x="11" y="1"/>
                  <a:pt x="11" y="1"/>
                  <a:pt x="10" y="1"/>
                </a:cubicBezTo>
                <a:cubicBezTo>
                  <a:pt x="10" y="1"/>
                  <a:pt x="9" y="1"/>
                  <a:pt x="9" y="2"/>
                </a:cubicBezTo>
                <a:cubicBezTo>
                  <a:pt x="9" y="2"/>
                  <a:pt x="8" y="4"/>
                  <a:pt x="8" y="5"/>
                </a:cubicBezTo>
                <a:close/>
                <a:moveTo>
                  <a:pt x="19" y="12"/>
                </a:moveTo>
                <a:lnTo>
                  <a:pt x="19" y="3"/>
                </a:lnTo>
                <a:lnTo>
                  <a:pt x="20" y="3"/>
                </a:lnTo>
                <a:lnTo>
                  <a:pt x="20" y="7"/>
                </a:ln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8"/>
                  <a:pt x="20" y="8"/>
                </a:cubicBezTo>
                <a:cubicBezTo>
                  <a:pt x="20" y="8"/>
                  <a:pt x="20" y="8"/>
                  <a:pt x="21" y="9"/>
                </a:cubicBezTo>
                <a:cubicBezTo>
                  <a:pt x="21" y="9"/>
                  <a:pt x="21" y="9"/>
                  <a:pt x="22" y="9"/>
                </a:cubicBezTo>
                <a:cubicBezTo>
                  <a:pt x="22" y="9"/>
                  <a:pt x="22" y="9"/>
                  <a:pt x="23" y="9"/>
                </a:cubicBezTo>
                <a:cubicBezTo>
                  <a:pt x="23" y="8"/>
                  <a:pt x="23" y="8"/>
                  <a:pt x="23" y="8"/>
                </a:cubicBezTo>
                <a:cubicBezTo>
                  <a:pt x="23" y="7"/>
                  <a:pt x="23" y="7"/>
                  <a:pt x="23" y="7"/>
                </a:cubicBezTo>
                <a:lnTo>
                  <a:pt x="23" y="3"/>
                </a:lnTo>
                <a:lnTo>
                  <a:pt x="25" y="3"/>
                </a:lnTo>
                <a:lnTo>
                  <a:pt x="25" y="10"/>
                </a:lnTo>
                <a:lnTo>
                  <a:pt x="23" y="10"/>
                </a:lnTo>
                <a:lnTo>
                  <a:pt x="23" y="9"/>
                </a:lnTo>
                <a:cubicBezTo>
                  <a:pt x="23" y="9"/>
                  <a:pt x="23" y="10"/>
                  <a:pt x="23" y="10"/>
                </a:cubicBezTo>
                <a:cubicBezTo>
                  <a:pt x="22" y="10"/>
                  <a:pt x="22" y="10"/>
                  <a:pt x="22" y="10"/>
                </a:cubicBezTo>
                <a:cubicBezTo>
                  <a:pt x="21" y="10"/>
                  <a:pt x="20" y="10"/>
                  <a:pt x="20" y="9"/>
                </a:cubicBezTo>
                <a:lnTo>
                  <a:pt x="20" y="12"/>
                </a:lnTo>
                <a:lnTo>
                  <a:pt x="19" y="12"/>
                </a:lnTo>
                <a:close/>
                <a:moveTo>
                  <a:pt x="26" y="10"/>
                </a:moveTo>
                <a:lnTo>
                  <a:pt x="26" y="3"/>
                </a:lnTo>
                <a:lnTo>
                  <a:pt x="27" y="3"/>
                </a:lnTo>
                <a:lnTo>
                  <a:pt x="27" y="4"/>
                </a:lnTo>
                <a:cubicBezTo>
                  <a:pt x="28" y="4"/>
                  <a:pt x="28" y="3"/>
                  <a:pt x="28" y="3"/>
                </a:cubicBezTo>
                <a:cubicBezTo>
                  <a:pt x="29" y="3"/>
                  <a:pt x="29" y="3"/>
                  <a:pt x="30" y="3"/>
                </a:cubicBezTo>
                <a:cubicBezTo>
                  <a:pt x="30" y="3"/>
                  <a:pt x="30" y="3"/>
                  <a:pt x="31" y="3"/>
                </a:cubicBezTo>
                <a:cubicBezTo>
                  <a:pt x="31" y="3"/>
                  <a:pt x="31" y="4"/>
                  <a:pt x="31" y="4"/>
                </a:cubicBezTo>
                <a:cubicBezTo>
                  <a:pt x="32" y="3"/>
                  <a:pt x="33" y="3"/>
                  <a:pt x="34" y="3"/>
                </a:cubicBezTo>
                <a:cubicBezTo>
                  <a:pt x="34" y="3"/>
                  <a:pt x="35" y="3"/>
                  <a:pt x="35" y="3"/>
                </a:cubicBezTo>
                <a:cubicBezTo>
                  <a:pt x="36" y="4"/>
                  <a:pt x="36" y="4"/>
                  <a:pt x="36" y="5"/>
                </a:cubicBezTo>
                <a:lnTo>
                  <a:pt x="36" y="10"/>
                </a:lnTo>
                <a:lnTo>
                  <a:pt x="35" y="10"/>
                </a:lnTo>
                <a:lnTo>
                  <a:pt x="35" y="5"/>
                </a:lnTo>
                <a:cubicBezTo>
                  <a:pt x="35" y="5"/>
                  <a:pt x="35" y="5"/>
                  <a:pt x="34" y="4"/>
                </a:cubicBezTo>
                <a:cubicBezTo>
                  <a:pt x="34" y="4"/>
                  <a:pt x="34" y="4"/>
                  <a:pt x="34" y="4"/>
                </a:cubicBezTo>
                <a:cubicBezTo>
                  <a:pt x="34" y="4"/>
                  <a:pt x="34" y="4"/>
                  <a:pt x="33" y="4"/>
                </a:cubicBezTo>
                <a:cubicBezTo>
                  <a:pt x="33" y="4"/>
                  <a:pt x="32" y="4"/>
                  <a:pt x="32" y="4"/>
                </a:cubicBezTo>
                <a:cubicBezTo>
                  <a:pt x="32" y="5"/>
                  <a:pt x="32" y="5"/>
                  <a:pt x="32" y="6"/>
                </a:cubicBezTo>
                <a:lnTo>
                  <a:pt x="32" y="10"/>
                </a:lnTo>
                <a:lnTo>
                  <a:pt x="31" y="10"/>
                </a:lnTo>
                <a:lnTo>
                  <a:pt x="31" y="5"/>
                </a:lnTo>
                <a:cubicBezTo>
                  <a:pt x="31" y="5"/>
                  <a:pt x="30" y="4"/>
                  <a:pt x="30" y="4"/>
                </a:cubicBezTo>
                <a:cubicBezTo>
                  <a:pt x="30" y="4"/>
                  <a:pt x="30" y="4"/>
                  <a:pt x="29" y="4"/>
                </a:cubicBezTo>
                <a:cubicBezTo>
                  <a:pt x="29" y="4"/>
                  <a:pt x="29" y="4"/>
                  <a:pt x="28" y="4"/>
                </a:cubicBezTo>
                <a:cubicBezTo>
                  <a:pt x="28" y="4"/>
                  <a:pt x="28" y="4"/>
                  <a:pt x="28" y="5"/>
                </a:cubicBezTo>
                <a:cubicBezTo>
                  <a:pt x="28" y="5"/>
                  <a:pt x="28" y="6"/>
                  <a:pt x="28" y="6"/>
                </a:cubicBezTo>
                <a:lnTo>
                  <a:pt x="28" y="10"/>
                </a:lnTo>
                <a:lnTo>
                  <a:pt x="26" y="1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2839" name="Text Box 23"/>
          <p:cNvSpPr txBox="1">
            <a:spLocks noChangeArrowheads="1"/>
          </p:cNvSpPr>
          <p:nvPr/>
        </p:nvSpPr>
        <p:spPr bwMode="auto">
          <a:xfrm>
            <a:off x="6784975" y="4959350"/>
            <a:ext cx="6413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Syl</a:t>
            </a:r>
            <a:endParaRPr lang="ru-RU" b="1"/>
          </a:p>
        </p:txBody>
      </p:sp>
      <p:sp>
        <p:nvSpPr>
          <p:cNvPr id="162840" name="Text Box 24"/>
          <p:cNvSpPr txBox="1">
            <a:spLocks noChangeArrowheads="1"/>
          </p:cNvSpPr>
          <p:nvPr/>
        </p:nvSpPr>
        <p:spPr bwMode="auto">
          <a:xfrm>
            <a:off x="5076825" y="5734050"/>
            <a:ext cx="6413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Syl</a:t>
            </a:r>
            <a:endParaRPr lang="ru-RU" b="1"/>
          </a:p>
        </p:txBody>
      </p:sp>
      <p:sp>
        <p:nvSpPr>
          <p:cNvPr id="162841" name="Text Box 25"/>
          <p:cNvSpPr txBox="1">
            <a:spLocks noChangeArrowheads="1"/>
          </p:cNvSpPr>
          <p:nvPr/>
        </p:nvSpPr>
        <p:spPr bwMode="auto">
          <a:xfrm>
            <a:off x="2032000" y="4672013"/>
            <a:ext cx="5238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Kr</a:t>
            </a:r>
            <a:endParaRPr lang="ru-RU" b="1"/>
          </a:p>
        </p:txBody>
      </p:sp>
      <p:sp>
        <p:nvSpPr>
          <p:cNvPr id="162842" name="Text Box 26"/>
          <p:cNvSpPr txBox="1">
            <a:spLocks noChangeArrowheads="1"/>
          </p:cNvSpPr>
          <p:nvPr/>
        </p:nvSpPr>
        <p:spPr bwMode="auto">
          <a:xfrm>
            <a:off x="2627313" y="6092825"/>
            <a:ext cx="5238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Kr</a:t>
            </a:r>
            <a:endParaRPr lang="ru-RU" b="1"/>
          </a:p>
        </p:txBody>
      </p:sp>
      <p:sp>
        <p:nvSpPr>
          <p:cNvPr id="162843" name="Text Box 27"/>
          <p:cNvSpPr txBox="1">
            <a:spLocks noChangeArrowheads="1"/>
          </p:cNvSpPr>
          <p:nvPr/>
        </p:nvSpPr>
        <p:spPr bwMode="auto">
          <a:xfrm>
            <a:off x="6300788" y="2924175"/>
            <a:ext cx="5238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Kr</a:t>
            </a:r>
            <a:endParaRPr lang="ru-RU" b="1"/>
          </a:p>
        </p:txBody>
      </p:sp>
      <p:grpSp>
        <p:nvGrpSpPr>
          <p:cNvPr id="162845" name="Group 29"/>
          <p:cNvGrpSpPr>
            <a:grpSpLocks/>
          </p:cNvGrpSpPr>
          <p:nvPr/>
        </p:nvGrpSpPr>
        <p:grpSpPr bwMode="auto">
          <a:xfrm>
            <a:off x="900113" y="1196975"/>
            <a:ext cx="3429000" cy="2571750"/>
            <a:chOff x="567" y="754"/>
            <a:chExt cx="2160" cy="1620"/>
          </a:xfrm>
        </p:grpSpPr>
        <p:pic>
          <p:nvPicPr>
            <p:cNvPr id="162823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67" y="754"/>
              <a:ext cx="2160" cy="1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2827" name="Freeform 11"/>
            <p:cNvSpPr>
              <a:spLocks noEditPoints="1"/>
            </p:cNvSpPr>
            <p:nvPr/>
          </p:nvSpPr>
          <p:spPr bwMode="auto">
            <a:xfrm>
              <a:off x="597" y="778"/>
              <a:ext cx="90" cy="102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0" y="6"/>
                </a:cxn>
                <a:cxn ang="0">
                  <a:pos x="1" y="4"/>
                </a:cxn>
                <a:cxn ang="0">
                  <a:pos x="4" y="3"/>
                </a:cxn>
                <a:cxn ang="0">
                  <a:pos x="7" y="4"/>
                </a:cxn>
                <a:cxn ang="0">
                  <a:pos x="8" y="5"/>
                </a:cxn>
                <a:cxn ang="0">
                  <a:pos x="8" y="7"/>
                </a:cxn>
                <a:cxn ang="0">
                  <a:pos x="8" y="10"/>
                </a:cxn>
                <a:cxn ang="0">
                  <a:pos x="8" y="12"/>
                </a:cxn>
                <a:cxn ang="0">
                  <a:pos x="9" y="13"/>
                </a:cxn>
                <a:cxn ang="0">
                  <a:pos x="6" y="13"/>
                </a:cxn>
                <a:cxn ang="0">
                  <a:pos x="6" y="13"/>
                </a:cxn>
                <a:cxn ang="0">
                  <a:pos x="6" y="12"/>
                </a:cxn>
                <a:cxn ang="0">
                  <a:pos x="5" y="13"/>
                </a:cxn>
                <a:cxn ang="0">
                  <a:pos x="3" y="14"/>
                </a:cxn>
                <a:cxn ang="0">
                  <a:pos x="1" y="13"/>
                </a:cxn>
                <a:cxn ang="0">
                  <a:pos x="0" y="11"/>
                </a:cxn>
                <a:cxn ang="0">
                  <a:pos x="0" y="9"/>
                </a:cxn>
                <a:cxn ang="0">
                  <a:pos x="1" y="8"/>
                </a:cxn>
                <a:cxn ang="0">
                  <a:pos x="3" y="8"/>
                </a:cxn>
                <a:cxn ang="0">
                  <a:pos x="6" y="7"/>
                </a:cxn>
                <a:cxn ang="0">
                  <a:pos x="6" y="7"/>
                </a:cxn>
                <a:cxn ang="0">
                  <a:pos x="5" y="6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7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3" y="10"/>
                </a:cxn>
                <a:cxn ang="0">
                  <a:pos x="2" y="10"/>
                </a:cxn>
                <a:cxn ang="0">
                  <a:pos x="3" y="11"/>
                </a:cxn>
                <a:cxn ang="0">
                  <a:pos x="4" y="12"/>
                </a:cxn>
                <a:cxn ang="0">
                  <a:pos x="5" y="11"/>
                </a:cxn>
                <a:cxn ang="0">
                  <a:pos x="6" y="10"/>
                </a:cxn>
                <a:cxn ang="0">
                  <a:pos x="6" y="9"/>
                </a:cxn>
                <a:cxn ang="0">
                  <a:pos x="10" y="17"/>
                </a:cxn>
                <a:cxn ang="0">
                  <a:pos x="11" y="15"/>
                </a:cxn>
                <a:cxn ang="0">
                  <a:pos x="12" y="13"/>
                </a:cxn>
                <a:cxn ang="0">
                  <a:pos x="12" y="11"/>
                </a:cxn>
                <a:cxn ang="0">
                  <a:pos x="12" y="9"/>
                </a:cxn>
                <a:cxn ang="0">
                  <a:pos x="12" y="4"/>
                </a:cxn>
                <a:cxn ang="0">
                  <a:pos x="10" y="0"/>
                </a:cxn>
                <a:cxn ang="0">
                  <a:pos x="12" y="0"/>
                </a:cxn>
                <a:cxn ang="0">
                  <a:pos x="14" y="4"/>
                </a:cxn>
                <a:cxn ang="0">
                  <a:pos x="15" y="8"/>
                </a:cxn>
                <a:cxn ang="0">
                  <a:pos x="14" y="12"/>
                </a:cxn>
                <a:cxn ang="0">
                  <a:pos x="12" y="17"/>
                </a:cxn>
                <a:cxn ang="0">
                  <a:pos x="10" y="17"/>
                </a:cxn>
              </a:cxnLst>
              <a:rect l="0" t="0" r="r" b="b"/>
              <a:pathLst>
                <a:path w="15" h="17">
                  <a:moveTo>
                    <a:pt x="2" y="7"/>
                  </a:moveTo>
                  <a:lnTo>
                    <a:pt x="0" y="6"/>
                  </a:lnTo>
                  <a:cubicBezTo>
                    <a:pt x="0" y="5"/>
                    <a:pt x="1" y="5"/>
                    <a:pt x="1" y="4"/>
                  </a:cubicBezTo>
                  <a:cubicBezTo>
                    <a:pt x="2" y="4"/>
                    <a:pt x="3" y="3"/>
                    <a:pt x="4" y="3"/>
                  </a:cubicBezTo>
                  <a:cubicBezTo>
                    <a:pt x="5" y="3"/>
                    <a:pt x="6" y="4"/>
                    <a:pt x="7" y="4"/>
                  </a:cubicBezTo>
                  <a:cubicBezTo>
                    <a:pt x="7" y="4"/>
                    <a:pt x="8" y="4"/>
                    <a:pt x="8" y="5"/>
                  </a:cubicBezTo>
                  <a:cubicBezTo>
                    <a:pt x="8" y="5"/>
                    <a:pt x="8" y="6"/>
                    <a:pt x="8" y="7"/>
                  </a:cubicBezTo>
                  <a:lnTo>
                    <a:pt x="8" y="10"/>
                  </a:lnTo>
                  <a:cubicBezTo>
                    <a:pt x="8" y="11"/>
                    <a:pt x="8" y="12"/>
                    <a:pt x="8" y="12"/>
                  </a:cubicBezTo>
                  <a:cubicBezTo>
                    <a:pt x="8" y="12"/>
                    <a:pt x="9" y="13"/>
                    <a:pt x="9" y="13"/>
                  </a:cubicBezTo>
                  <a:lnTo>
                    <a:pt x="6" y="13"/>
                  </a:lnTo>
                  <a:cubicBezTo>
                    <a:pt x="6" y="13"/>
                    <a:pt x="6" y="13"/>
                    <a:pt x="6" y="13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3"/>
                    <a:pt x="5" y="13"/>
                    <a:pt x="5" y="13"/>
                  </a:cubicBezTo>
                  <a:cubicBezTo>
                    <a:pt x="4" y="13"/>
                    <a:pt x="4" y="14"/>
                    <a:pt x="3" y="14"/>
                  </a:cubicBezTo>
                  <a:cubicBezTo>
                    <a:pt x="2" y="14"/>
                    <a:pt x="1" y="13"/>
                    <a:pt x="1" y="13"/>
                  </a:cubicBezTo>
                  <a:cubicBezTo>
                    <a:pt x="0" y="12"/>
                    <a:pt x="0" y="12"/>
                    <a:pt x="0" y="11"/>
                  </a:cubicBezTo>
                  <a:cubicBezTo>
                    <a:pt x="0" y="10"/>
                    <a:pt x="0" y="10"/>
                    <a:pt x="0" y="9"/>
                  </a:cubicBezTo>
                  <a:cubicBezTo>
                    <a:pt x="0" y="9"/>
                    <a:pt x="1" y="8"/>
                    <a:pt x="1" y="8"/>
                  </a:cubicBezTo>
                  <a:cubicBezTo>
                    <a:pt x="2" y="8"/>
                    <a:pt x="2" y="8"/>
                    <a:pt x="3" y="8"/>
                  </a:cubicBezTo>
                  <a:cubicBezTo>
                    <a:pt x="4" y="7"/>
                    <a:pt x="5" y="7"/>
                    <a:pt x="6" y="7"/>
                  </a:cubicBezTo>
                  <a:lnTo>
                    <a:pt x="6" y="7"/>
                  </a:lnTo>
                  <a:cubicBezTo>
                    <a:pt x="6" y="6"/>
                    <a:pt x="6" y="6"/>
                    <a:pt x="5" y="6"/>
                  </a:cubicBezTo>
                  <a:cubicBezTo>
                    <a:pt x="5" y="5"/>
                    <a:pt x="5" y="5"/>
                    <a:pt x="4" y="5"/>
                  </a:cubicBezTo>
                  <a:cubicBezTo>
                    <a:pt x="4" y="5"/>
                    <a:pt x="3" y="5"/>
                    <a:pt x="3" y="6"/>
                  </a:cubicBezTo>
                  <a:cubicBezTo>
                    <a:pt x="3" y="6"/>
                    <a:pt x="3" y="6"/>
                    <a:pt x="2" y="7"/>
                  </a:cubicBezTo>
                  <a:close/>
                  <a:moveTo>
                    <a:pt x="6" y="9"/>
                  </a:moveTo>
                  <a:cubicBezTo>
                    <a:pt x="5" y="9"/>
                    <a:pt x="5" y="9"/>
                    <a:pt x="4" y="9"/>
                  </a:cubicBezTo>
                  <a:cubicBezTo>
                    <a:pt x="4" y="9"/>
                    <a:pt x="3" y="9"/>
                    <a:pt x="3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1"/>
                    <a:pt x="2" y="11"/>
                    <a:pt x="3" y="11"/>
                  </a:cubicBezTo>
                  <a:cubicBezTo>
                    <a:pt x="3" y="12"/>
                    <a:pt x="3" y="12"/>
                    <a:pt x="4" y="12"/>
                  </a:cubicBezTo>
                  <a:cubicBezTo>
                    <a:pt x="4" y="12"/>
                    <a:pt x="5" y="12"/>
                    <a:pt x="5" y="11"/>
                  </a:cubicBezTo>
                  <a:cubicBezTo>
                    <a:pt x="5" y="11"/>
                    <a:pt x="6" y="11"/>
                    <a:pt x="6" y="10"/>
                  </a:cubicBezTo>
                  <a:cubicBezTo>
                    <a:pt x="6" y="10"/>
                    <a:pt x="6" y="10"/>
                    <a:pt x="6" y="9"/>
                  </a:cubicBezTo>
                  <a:close/>
                  <a:moveTo>
                    <a:pt x="10" y="17"/>
                  </a:moveTo>
                  <a:cubicBezTo>
                    <a:pt x="11" y="16"/>
                    <a:pt x="11" y="15"/>
                    <a:pt x="11" y="15"/>
                  </a:cubicBezTo>
                  <a:cubicBezTo>
                    <a:pt x="11" y="14"/>
                    <a:pt x="12" y="14"/>
                    <a:pt x="12" y="13"/>
                  </a:cubicBezTo>
                  <a:cubicBezTo>
                    <a:pt x="12" y="12"/>
                    <a:pt x="12" y="11"/>
                    <a:pt x="12" y="11"/>
                  </a:cubicBezTo>
                  <a:cubicBezTo>
                    <a:pt x="12" y="10"/>
                    <a:pt x="12" y="9"/>
                    <a:pt x="12" y="9"/>
                  </a:cubicBezTo>
                  <a:cubicBezTo>
                    <a:pt x="12" y="7"/>
                    <a:pt x="12" y="6"/>
                    <a:pt x="12" y="4"/>
                  </a:cubicBezTo>
                  <a:cubicBezTo>
                    <a:pt x="12" y="3"/>
                    <a:pt x="11" y="2"/>
                    <a:pt x="10" y="0"/>
                  </a:cubicBezTo>
                  <a:lnTo>
                    <a:pt x="12" y="0"/>
                  </a:lnTo>
                  <a:cubicBezTo>
                    <a:pt x="13" y="1"/>
                    <a:pt x="13" y="2"/>
                    <a:pt x="14" y="4"/>
                  </a:cubicBezTo>
                  <a:cubicBezTo>
                    <a:pt x="15" y="5"/>
                    <a:pt x="15" y="7"/>
                    <a:pt x="15" y="8"/>
                  </a:cubicBezTo>
                  <a:cubicBezTo>
                    <a:pt x="15" y="10"/>
                    <a:pt x="15" y="11"/>
                    <a:pt x="14" y="12"/>
                  </a:cubicBezTo>
                  <a:cubicBezTo>
                    <a:pt x="14" y="14"/>
                    <a:pt x="13" y="16"/>
                    <a:pt x="12" y="17"/>
                  </a:cubicBezTo>
                  <a:lnTo>
                    <a:pt x="10" y="1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2831" name="Rectangle 15"/>
            <p:cNvSpPr>
              <a:spLocks noChangeArrowheads="1"/>
            </p:cNvSpPr>
            <p:nvPr/>
          </p:nvSpPr>
          <p:spPr bwMode="auto">
            <a:xfrm>
              <a:off x="615" y="2296"/>
              <a:ext cx="294" cy="1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2832" name="Freeform 16"/>
            <p:cNvSpPr>
              <a:spLocks noEditPoints="1"/>
            </p:cNvSpPr>
            <p:nvPr/>
          </p:nvSpPr>
          <p:spPr bwMode="auto">
            <a:xfrm>
              <a:off x="639" y="2218"/>
              <a:ext cx="252" cy="72"/>
            </a:xfrm>
            <a:custGeom>
              <a:avLst/>
              <a:gdLst/>
              <a:ahLst/>
              <a:cxnLst>
                <a:cxn ang="0">
                  <a:pos x="2" y="10"/>
                </a:cxn>
                <a:cxn ang="0">
                  <a:pos x="1" y="3"/>
                </a:cxn>
                <a:cxn ang="0">
                  <a:pos x="0" y="2"/>
                </a:cxn>
                <a:cxn ang="0">
                  <a:pos x="3" y="0"/>
                </a:cxn>
                <a:cxn ang="0">
                  <a:pos x="3" y="10"/>
                </a:cxn>
                <a:cxn ang="0">
                  <a:pos x="7" y="2"/>
                </a:cxn>
                <a:cxn ang="0">
                  <a:pos x="9" y="0"/>
                </a:cxn>
                <a:cxn ang="0">
                  <a:pos x="12" y="1"/>
                </a:cxn>
                <a:cxn ang="0">
                  <a:pos x="13" y="5"/>
                </a:cxn>
                <a:cxn ang="0">
                  <a:pos x="11" y="9"/>
                </a:cxn>
                <a:cxn ang="0">
                  <a:pos x="7" y="9"/>
                </a:cxn>
                <a:cxn ang="0">
                  <a:pos x="8" y="5"/>
                </a:cxn>
                <a:cxn ang="0">
                  <a:pos x="9" y="9"/>
                </a:cxn>
                <a:cxn ang="0">
                  <a:pos x="11" y="5"/>
                </a:cxn>
                <a:cxn ang="0">
                  <a:pos x="9" y="1"/>
                </a:cxn>
                <a:cxn ang="0">
                  <a:pos x="8" y="5"/>
                </a:cxn>
                <a:cxn ang="0">
                  <a:pos x="14" y="2"/>
                </a:cxn>
                <a:cxn ang="0">
                  <a:pos x="17" y="0"/>
                </a:cxn>
                <a:cxn ang="0">
                  <a:pos x="19" y="1"/>
                </a:cxn>
                <a:cxn ang="0">
                  <a:pos x="20" y="5"/>
                </a:cxn>
                <a:cxn ang="0">
                  <a:pos x="19" y="9"/>
                </a:cxn>
                <a:cxn ang="0">
                  <a:pos x="15" y="9"/>
                </a:cxn>
                <a:cxn ang="0">
                  <a:pos x="15" y="5"/>
                </a:cxn>
                <a:cxn ang="0">
                  <a:pos x="17" y="9"/>
                </a:cxn>
                <a:cxn ang="0">
                  <a:pos x="19" y="5"/>
                </a:cxn>
                <a:cxn ang="0">
                  <a:pos x="17" y="1"/>
                </a:cxn>
                <a:cxn ang="0">
                  <a:pos x="15" y="5"/>
                </a:cxn>
                <a:cxn ang="0">
                  <a:pos x="25" y="3"/>
                </a:cxn>
                <a:cxn ang="0">
                  <a:pos x="27" y="7"/>
                </a:cxn>
                <a:cxn ang="0">
                  <a:pos x="27" y="7"/>
                </a:cxn>
                <a:cxn ang="0">
                  <a:pos x="28" y="9"/>
                </a:cxn>
                <a:cxn ang="0">
                  <a:pos x="30" y="7"/>
                </a:cxn>
                <a:cxn ang="0">
                  <a:pos x="30" y="3"/>
                </a:cxn>
                <a:cxn ang="0">
                  <a:pos x="31" y="10"/>
                </a:cxn>
                <a:cxn ang="0">
                  <a:pos x="30" y="9"/>
                </a:cxn>
                <a:cxn ang="0">
                  <a:pos x="28" y="10"/>
                </a:cxn>
                <a:cxn ang="0">
                  <a:pos x="27" y="12"/>
                </a:cxn>
                <a:cxn ang="0">
                  <a:pos x="33" y="10"/>
                </a:cxn>
                <a:cxn ang="0">
                  <a:pos x="34" y="3"/>
                </a:cxn>
                <a:cxn ang="0">
                  <a:pos x="35" y="3"/>
                </a:cxn>
                <a:cxn ang="0">
                  <a:pos x="37" y="3"/>
                </a:cxn>
                <a:cxn ang="0">
                  <a:pos x="40" y="2"/>
                </a:cxn>
                <a:cxn ang="0">
                  <a:pos x="42" y="5"/>
                </a:cxn>
                <a:cxn ang="0">
                  <a:pos x="41" y="10"/>
                </a:cxn>
                <a:cxn ang="0">
                  <a:pos x="41" y="4"/>
                </a:cxn>
                <a:cxn ang="0">
                  <a:pos x="40" y="4"/>
                </a:cxn>
                <a:cxn ang="0">
                  <a:pos x="38" y="6"/>
                </a:cxn>
                <a:cxn ang="0">
                  <a:pos x="37" y="10"/>
                </a:cxn>
                <a:cxn ang="0">
                  <a:pos x="37" y="4"/>
                </a:cxn>
                <a:cxn ang="0">
                  <a:pos x="35" y="4"/>
                </a:cxn>
                <a:cxn ang="0">
                  <a:pos x="34" y="6"/>
                </a:cxn>
                <a:cxn ang="0">
                  <a:pos x="33" y="10"/>
                </a:cxn>
              </a:cxnLst>
              <a:rect l="0" t="0" r="r" b="b"/>
              <a:pathLst>
                <a:path w="42" h="12">
                  <a:moveTo>
                    <a:pt x="3" y="10"/>
                  </a:moveTo>
                  <a:lnTo>
                    <a:pt x="2" y="10"/>
                  </a:lnTo>
                  <a:lnTo>
                    <a:pt x="2" y="2"/>
                  </a:lnTo>
                  <a:cubicBezTo>
                    <a:pt x="2" y="2"/>
                    <a:pt x="1" y="3"/>
                    <a:pt x="1" y="3"/>
                  </a:cubicBezTo>
                  <a:cubicBezTo>
                    <a:pt x="1" y="3"/>
                    <a:pt x="0" y="3"/>
                    <a:pt x="0" y="4"/>
                  </a:cubicBezTo>
                  <a:lnTo>
                    <a:pt x="0" y="2"/>
                  </a:lnTo>
                  <a:cubicBezTo>
                    <a:pt x="0" y="2"/>
                    <a:pt x="1" y="2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lnTo>
                    <a:pt x="3" y="0"/>
                  </a:lnTo>
                  <a:lnTo>
                    <a:pt x="3" y="10"/>
                  </a:lnTo>
                  <a:close/>
                  <a:moveTo>
                    <a:pt x="6" y="5"/>
                  </a:moveTo>
                  <a:cubicBezTo>
                    <a:pt x="6" y="4"/>
                    <a:pt x="6" y="3"/>
                    <a:pt x="7" y="2"/>
                  </a:cubicBezTo>
                  <a:cubicBezTo>
                    <a:pt x="7" y="1"/>
                    <a:pt x="7" y="1"/>
                    <a:pt x="8" y="1"/>
                  </a:cubicBezTo>
                  <a:cubicBezTo>
                    <a:pt x="8" y="0"/>
                    <a:pt x="9" y="0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1" y="0"/>
                    <a:pt x="12" y="1"/>
                    <a:pt x="12" y="1"/>
                  </a:cubicBezTo>
                  <a:cubicBezTo>
                    <a:pt x="12" y="2"/>
                    <a:pt x="12" y="2"/>
                    <a:pt x="12" y="3"/>
                  </a:cubicBezTo>
                  <a:cubicBezTo>
                    <a:pt x="12" y="3"/>
                    <a:pt x="13" y="4"/>
                    <a:pt x="13" y="5"/>
                  </a:cubicBezTo>
                  <a:cubicBezTo>
                    <a:pt x="13" y="6"/>
                    <a:pt x="12" y="7"/>
                    <a:pt x="12" y="8"/>
                  </a:cubicBezTo>
                  <a:cubicBezTo>
                    <a:pt x="12" y="8"/>
                    <a:pt x="12" y="9"/>
                    <a:pt x="11" y="9"/>
                  </a:cubicBezTo>
                  <a:cubicBezTo>
                    <a:pt x="11" y="10"/>
                    <a:pt x="10" y="10"/>
                    <a:pt x="9" y="10"/>
                  </a:cubicBezTo>
                  <a:cubicBezTo>
                    <a:pt x="9" y="10"/>
                    <a:pt x="8" y="9"/>
                    <a:pt x="7" y="9"/>
                  </a:cubicBezTo>
                  <a:cubicBezTo>
                    <a:pt x="7" y="8"/>
                    <a:pt x="6" y="7"/>
                    <a:pt x="6" y="5"/>
                  </a:cubicBezTo>
                  <a:close/>
                  <a:moveTo>
                    <a:pt x="8" y="5"/>
                  </a:moveTo>
                  <a:cubicBezTo>
                    <a:pt x="8" y="6"/>
                    <a:pt x="8" y="7"/>
                    <a:pt x="8" y="8"/>
                  </a:cubicBezTo>
                  <a:cubicBezTo>
                    <a:pt x="8" y="9"/>
                    <a:pt x="9" y="9"/>
                    <a:pt x="9" y="9"/>
                  </a:cubicBezTo>
                  <a:cubicBezTo>
                    <a:pt x="10" y="9"/>
                    <a:pt x="10" y="9"/>
                    <a:pt x="11" y="8"/>
                  </a:cubicBezTo>
                  <a:cubicBezTo>
                    <a:pt x="11" y="7"/>
                    <a:pt x="11" y="6"/>
                    <a:pt x="11" y="5"/>
                  </a:cubicBezTo>
                  <a:cubicBezTo>
                    <a:pt x="11" y="3"/>
                    <a:pt x="11" y="2"/>
                    <a:pt x="11" y="2"/>
                  </a:cubicBezTo>
                  <a:cubicBezTo>
                    <a:pt x="10" y="1"/>
                    <a:pt x="10" y="1"/>
                    <a:pt x="9" y="1"/>
                  </a:cubicBezTo>
                  <a:cubicBezTo>
                    <a:pt x="9" y="1"/>
                    <a:pt x="8" y="1"/>
                    <a:pt x="8" y="2"/>
                  </a:cubicBezTo>
                  <a:cubicBezTo>
                    <a:pt x="8" y="2"/>
                    <a:pt x="8" y="3"/>
                    <a:pt x="8" y="5"/>
                  </a:cubicBezTo>
                  <a:close/>
                  <a:moveTo>
                    <a:pt x="14" y="5"/>
                  </a:moveTo>
                  <a:cubicBezTo>
                    <a:pt x="14" y="4"/>
                    <a:pt x="14" y="3"/>
                    <a:pt x="14" y="2"/>
                  </a:cubicBezTo>
                  <a:cubicBezTo>
                    <a:pt x="14" y="1"/>
                    <a:pt x="15" y="1"/>
                    <a:pt x="15" y="1"/>
                  </a:cubicBezTo>
                  <a:cubicBezTo>
                    <a:pt x="16" y="0"/>
                    <a:pt x="16" y="0"/>
                    <a:pt x="17" y="0"/>
                  </a:cubicBezTo>
                  <a:cubicBezTo>
                    <a:pt x="17" y="0"/>
                    <a:pt x="18" y="0"/>
                    <a:pt x="18" y="0"/>
                  </a:cubicBezTo>
                  <a:cubicBezTo>
                    <a:pt x="19" y="0"/>
                    <a:pt x="19" y="1"/>
                    <a:pt x="19" y="1"/>
                  </a:cubicBezTo>
                  <a:cubicBezTo>
                    <a:pt x="19" y="2"/>
                    <a:pt x="20" y="2"/>
                    <a:pt x="20" y="3"/>
                  </a:cubicBezTo>
                  <a:cubicBezTo>
                    <a:pt x="20" y="3"/>
                    <a:pt x="20" y="4"/>
                    <a:pt x="20" y="5"/>
                  </a:cubicBezTo>
                  <a:cubicBezTo>
                    <a:pt x="20" y="6"/>
                    <a:pt x="20" y="7"/>
                    <a:pt x="20" y="8"/>
                  </a:cubicBezTo>
                  <a:cubicBezTo>
                    <a:pt x="19" y="8"/>
                    <a:pt x="19" y="9"/>
                    <a:pt x="19" y="9"/>
                  </a:cubicBezTo>
                  <a:cubicBezTo>
                    <a:pt x="18" y="10"/>
                    <a:pt x="18" y="10"/>
                    <a:pt x="17" y="10"/>
                  </a:cubicBezTo>
                  <a:cubicBezTo>
                    <a:pt x="16" y="10"/>
                    <a:pt x="15" y="9"/>
                    <a:pt x="15" y="9"/>
                  </a:cubicBezTo>
                  <a:cubicBezTo>
                    <a:pt x="14" y="8"/>
                    <a:pt x="14" y="7"/>
                    <a:pt x="14" y="5"/>
                  </a:cubicBezTo>
                  <a:close/>
                  <a:moveTo>
                    <a:pt x="15" y="5"/>
                  </a:moveTo>
                  <a:cubicBezTo>
                    <a:pt x="15" y="6"/>
                    <a:pt x="15" y="7"/>
                    <a:pt x="16" y="8"/>
                  </a:cubicBezTo>
                  <a:cubicBezTo>
                    <a:pt x="16" y="9"/>
                    <a:pt x="16" y="9"/>
                    <a:pt x="17" y="9"/>
                  </a:cubicBezTo>
                  <a:cubicBezTo>
                    <a:pt x="17" y="9"/>
                    <a:pt x="18" y="9"/>
                    <a:pt x="18" y="8"/>
                  </a:cubicBezTo>
                  <a:cubicBezTo>
                    <a:pt x="19" y="7"/>
                    <a:pt x="19" y="6"/>
                    <a:pt x="19" y="5"/>
                  </a:cubicBezTo>
                  <a:cubicBezTo>
                    <a:pt x="19" y="3"/>
                    <a:pt x="19" y="2"/>
                    <a:pt x="18" y="2"/>
                  </a:cubicBezTo>
                  <a:cubicBezTo>
                    <a:pt x="18" y="1"/>
                    <a:pt x="17" y="1"/>
                    <a:pt x="17" y="1"/>
                  </a:cubicBezTo>
                  <a:cubicBezTo>
                    <a:pt x="16" y="1"/>
                    <a:pt x="16" y="1"/>
                    <a:pt x="16" y="2"/>
                  </a:cubicBezTo>
                  <a:cubicBezTo>
                    <a:pt x="15" y="2"/>
                    <a:pt x="15" y="3"/>
                    <a:pt x="15" y="5"/>
                  </a:cubicBezTo>
                  <a:close/>
                  <a:moveTo>
                    <a:pt x="25" y="12"/>
                  </a:moveTo>
                  <a:lnTo>
                    <a:pt x="25" y="3"/>
                  </a:lnTo>
                  <a:lnTo>
                    <a:pt x="27" y="3"/>
                  </a:lnTo>
                  <a:lnTo>
                    <a:pt x="27" y="7"/>
                  </a:lnTo>
                  <a:cubicBezTo>
                    <a:pt x="27" y="7"/>
                    <a:pt x="27" y="7"/>
                    <a:pt x="27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9"/>
                    <a:pt x="28" y="9"/>
                    <a:pt x="28" y="9"/>
                  </a:cubicBezTo>
                  <a:cubicBezTo>
                    <a:pt x="29" y="9"/>
                    <a:pt x="29" y="9"/>
                    <a:pt x="29" y="8"/>
                  </a:cubicBezTo>
                  <a:cubicBezTo>
                    <a:pt x="30" y="8"/>
                    <a:pt x="30" y="8"/>
                    <a:pt x="30" y="7"/>
                  </a:cubicBezTo>
                  <a:cubicBezTo>
                    <a:pt x="30" y="7"/>
                    <a:pt x="30" y="7"/>
                    <a:pt x="30" y="6"/>
                  </a:cubicBezTo>
                  <a:lnTo>
                    <a:pt x="30" y="3"/>
                  </a:lnTo>
                  <a:lnTo>
                    <a:pt x="31" y="3"/>
                  </a:lnTo>
                  <a:lnTo>
                    <a:pt x="31" y="10"/>
                  </a:lnTo>
                  <a:lnTo>
                    <a:pt x="30" y="10"/>
                  </a:lnTo>
                  <a:lnTo>
                    <a:pt x="30" y="9"/>
                  </a:lnTo>
                  <a:cubicBezTo>
                    <a:pt x="30" y="9"/>
                    <a:pt x="29" y="9"/>
                    <a:pt x="29" y="10"/>
                  </a:cubicBezTo>
                  <a:cubicBezTo>
                    <a:pt x="29" y="10"/>
                    <a:pt x="29" y="10"/>
                    <a:pt x="28" y="10"/>
                  </a:cubicBezTo>
                  <a:cubicBezTo>
                    <a:pt x="28" y="10"/>
                    <a:pt x="27" y="9"/>
                    <a:pt x="27" y="9"/>
                  </a:cubicBezTo>
                  <a:lnTo>
                    <a:pt x="27" y="12"/>
                  </a:lnTo>
                  <a:lnTo>
                    <a:pt x="25" y="12"/>
                  </a:lnTo>
                  <a:close/>
                  <a:moveTo>
                    <a:pt x="33" y="10"/>
                  </a:moveTo>
                  <a:lnTo>
                    <a:pt x="33" y="3"/>
                  </a:lnTo>
                  <a:lnTo>
                    <a:pt x="34" y="3"/>
                  </a:lnTo>
                  <a:lnTo>
                    <a:pt x="34" y="4"/>
                  </a:lnTo>
                  <a:cubicBezTo>
                    <a:pt x="34" y="3"/>
                    <a:pt x="34" y="3"/>
                    <a:pt x="35" y="3"/>
                  </a:cubicBezTo>
                  <a:cubicBezTo>
                    <a:pt x="35" y="3"/>
                    <a:pt x="36" y="2"/>
                    <a:pt x="36" y="2"/>
                  </a:cubicBezTo>
                  <a:cubicBezTo>
                    <a:pt x="37" y="2"/>
                    <a:pt x="37" y="3"/>
                    <a:pt x="37" y="3"/>
                  </a:cubicBezTo>
                  <a:cubicBezTo>
                    <a:pt x="38" y="3"/>
                    <a:pt x="38" y="3"/>
                    <a:pt x="38" y="4"/>
                  </a:cubicBezTo>
                  <a:cubicBezTo>
                    <a:pt x="39" y="3"/>
                    <a:pt x="39" y="2"/>
                    <a:pt x="40" y="2"/>
                  </a:cubicBezTo>
                  <a:cubicBezTo>
                    <a:pt x="41" y="2"/>
                    <a:pt x="41" y="3"/>
                    <a:pt x="42" y="3"/>
                  </a:cubicBezTo>
                  <a:cubicBezTo>
                    <a:pt x="42" y="3"/>
                    <a:pt x="42" y="4"/>
                    <a:pt x="42" y="5"/>
                  </a:cubicBezTo>
                  <a:lnTo>
                    <a:pt x="42" y="10"/>
                  </a:lnTo>
                  <a:lnTo>
                    <a:pt x="41" y="10"/>
                  </a:lnTo>
                  <a:lnTo>
                    <a:pt x="41" y="5"/>
                  </a:lnTo>
                  <a:cubicBezTo>
                    <a:pt x="41" y="5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8" y="4"/>
                    <a:pt x="38" y="5"/>
                    <a:pt x="38" y="6"/>
                  </a:cubicBezTo>
                  <a:lnTo>
                    <a:pt x="38" y="10"/>
                  </a:lnTo>
                  <a:lnTo>
                    <a:pt x="37" y="10"/>
                  </a:lnTo>
                  <a:lnTo>
                    <a:pt x="37" y="5"/>
                  </a:lnTo>
                  <a:cubicBezTo>
                    <a:pt x="37" y="5"/>
                    <a:pt x="37" y="4"/>
                    <a:pt x="37" y="4"/>
                  </a:cubicBezTo>
                  <a:cubicBezTo>
                    <a:pt x="37" y="4"/>
                    <a:pt x="36" y="4"/>
                    <a:pt x="36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4" y="4"/>
                    <a:pt x="34" y="5"/>
                  </a:cubicBezTo>
                  <a:cubicBezTo>
                    <a:pt x="34" y="5"/>
                    <a:pt x="34" y="5"/>
                    <a:pt x="34" y="6"/>
                  </a:cubicBezTo>
                  <a:lnTo>
                    <a:pt x="34" y="10"/>
                  </a:lnTo>
                  <a:lnTo>
                    <a:pt x="33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2844" name="Text Box 28"/>
            <p:cNvSpPr txBox="1">
              <a:spLocks noChangeArrowheads="1"/>
            </p:cNvSpPr>
            <p:nvPr/>
          </p:nvSpPr>
          <p:spPr bwMode="auto">
            <a:xfrm>
              <a:off x="1383" y="1525"/>
              <a:ext cx="330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/>
                <a:t>Kr</a:t>
              </a:r>
              <a:endParaRPr lang="ru-RU" b="1"/>
            </a:p>
          </p:txBody>
        </p:sp>
      </p:grpSp>
      <p:sp>
        <p:nvSpPr>
          <p:cNvPr id="28" name="Номер слайда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C2912-53E9-4871-B1D9-CFC0834B8EE5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7772400" cy="1143000"/>
          </a:xfrm>
        </p:spPr>
        <p:txBody>
          <a:bodyPr/>
          <a:lstStyle/>
          <a:p>
            <a:endParaRPr lang="ru-RU"/>
          </a:p>
        </p:txBody>
      </p:sp>
      <p:grpSp>
        <p:nvGrpSpPr>
          <p:cNvPr id="157825" name="Group 129"/>
          <p:cNvGrpSpPr>
            <a:grpSpLocks/>
          </p:cNvGrpSpPr>
          <p:nvPr/>
        </p:nvGrpSpPr>
        <p:grpSpPr bwMode="auto">
          <a:xfrm>
            <a:off x="395288" y="2565400"/>
            <a:ext cx="5113337" cy="3887788"/>
            <a:chOff x="340" y="1298"/>
            <a:chExt cx="3221" cy="2449"/>
          </a:xfrm>
        </p:grpSpPr>
        <p:pic>
          <p:nvPicPr>
            <p:cNvPr id="157700" name="Picture 4"/>
            <p:cNvPicPr>
              <a:picLocks noChangeAspect="1" noChangeArrowheads="1"/>
            </p:cNvPicPr>
            <p:nvPr/>
          </p:nvPicPr>
          <p:blipFill>
            <a:blip r:embed="rId2">
              <a:lum contrast="20000"/>
            </a:blip>
            <a:srcRect/>
            <a:stretch>
              <a:fillRect/>
            </a:stretch>
          </p:blipFill>
          <p:spPr bwMode="auto">
            <a:xfrm>
              <a:off x="340" y="1298"/>
              <a:ext cx="3221" cy="244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7728" name="Text Box 32"/>
            <p:cNvSpPr txBox="1">
              <a:spLocks noChangeArrowheads="1"/>
            </p:cNvSpPr>
            <p:nvPr/>
          </p:nvSpPr>
          <p:spPr bwMode="auto">
            <a:xfrm>
              <a:off x="431" y="1752"/>
              <a:ext cx="1996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b="1">
                  <a:solidFill>
                    <a:schemeClr val="tx2"/>
                  </a:solidFill>
                </a:rPr>
                <a:t>Au</a:t>
              </a:r>
              <a:r>
                <a:rPr lang="en-US" b="1">
                  <a:solidFill>
                    <a:schemeClr val="tx1"/>
                  </a:solidFill>
                </a:rPr>
                <a:t>1</a:t>
              </a:r>
              <a:r>
                <a:rPr lang="ru-RU" b="1">
                  <a:solidFill>
                    <a:schemeClr val="tx1"/>
                  </a:solidFill>
                </a:rPr>
                <a:t>,</a:t>
              </a:r>
              <a:r>
                <a:rPr lang="en-US" b="1">
                  <a:solidFill>
                    <a:schemeClr val="tx1"/>
                  </a:solidFill>
                </a:rPr>
                <a:t>5</a:t>
              </a:r>
              <a:r>
                <a:rPr lang="en-US" b="1">
                  <a:solidFill>
                    <a:schemeClr val="tx2"/>
                  </a:solidFill>
                </a:rPr>
                <a:t>Ag</a:t>
              </a:r>
              <a:r>
                <a:rPr lang="ru-RU" b="1">
                  <a:solidFill>
                    <a:schemeClr val="tx1"/>
                  </a:solidFill>
                </a:rPr>
                <a:t>0,</a:t>
              </a:r>
              <a:r>
                <a:rPr lang="en-US" b="1">
                  <a:solidFill>
                    <a:schemeClr val="tx1"/>
                  </a:solidFill>
                </a:rPr>
                <a:t>4</a:t>
              </a:r>
              <a:r>
                <a:rPr lang="en-US" b="1">
                  <a:solidFill>
                    <a:schemeClr val="tx2"/>
                  </a:solidFill>
                </a:rPr>
                <a:t>Te4</a:t>
              </a:r>
              <a:endParaRPr lang="ru-RU" b="1">
                <a:solidFill>
                  <a:schemeClr val="tx2"/>
                </a:solidFill>
              </a:endParaRPr>
            </a:p>
          </p:txBody>
        </p:sp>
        <p:sp>
          <p:nvSpPr>
            <p:cNvPr id="157730" name="Text Box 34"/>
            <p:cNvSpPr txBox="1">
              <a:spLocks noChangeArrowheads="1"/>
            </p:cNvSpPr>
            <p:nvPr/>
          </p:nvSpPr>
          <p:spPr bwMode="auto">
            <a:xfrm>
              <a:off x="406" y="2202"/>
              <a:ext cx="1827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b="1" dirty="0">
                  <a:solidFill>
                    <a:schemeClr val="tx2"/>
                  </a:solidFill>
                </a:rPr>
                <a:t>Au </a:t>
              </a:r>
              <a:r>
                <a:rPr lang="en-US" b="1" dirty="0">
                  <a:solidFill>
                    <a:schemeClr val="tx1"/>
                  </a:solidFill>
                </a:rPr>
                <a:t>1</a:t>
              </a:r>
              <a:r>
                <a:rPr lang="ru-RU" b="1" dirty="0">
                  <a:solidFill>
                    <a:schemeClr val="tx1"/>
                  </a:solidFill>
                </a:rPr>
                <a:t>,</a:t>
              </a:r>
              <a:r>
                <a:rPr lang="en-US" b="1" dirty="0">
                  <a:solidFill>
                    <a:schemeClr val="tx1"/>
                  </a:solidFill>
                </a:rPr>
                <a:t>2</a:t>
              </a:r>
              <a:r>
                <a:rPr lang="en-US" b="1" dirty="0">
                  <a:solidFill>
                    <a:schemeClr val="tx2"/>
                  </a:solidFill>
                </a:rPr>
                <a:t>Ag</a:t>
              </a:r>
              <a:r>
                <a:rPr lang="ru-RU" b="1" dirty="0">
                  <a:solidFill>
                    <a:schemeClr val="tx1"/>
                  </a:solidFill>
                </a:rPr>
                <a:t>0,</a:t>
              </a:r>
              <a:r>
                <a:rPr lang="en-US" b="1" dirty="0">
                  <a:solidFill>
                    <a:schemeClr val="tx1"/>
                  </a:solidFill>
                </a:rPr>
                <a:t>7</a:t>
              </a:r>
              <a:r>
                <a:rPr lang="en-US" b="1" dirty="0">
                  <a:solidFill>
                    <a:schemeClr val="tx2"/>
                  </a:solidFill>
                </a:rPr>
                <a:t>Te4</a:t>
              </a:r>
              <a:endParaRPr lang="ru-RU" b="1" dirty="0">
                <a:solidFill>
                  <a:schemeClr val="tx2"/>
                </a:solidFill>
              </a:endParaRPr>
            </a:p>
          </p:txBody>
        </p:sp>
        <p:sp>
          <p:nvSpPr>
            <p:cNvPr id="157731" name="Oval 35"/>
            <p:cNvSpPr>
              <a:spLocks noChangeArrowheads="1"/>
            </p:cNvSpPr>
            <p:nvPr/>
          </p:nvSpPr>
          <p:spPr bwMode="auto">
            <a:xfrm>
              <a:off x="1610" y="2115"/>
              <a:ext cx="91" cy="90"/>
            </a:xfrm>
            <a:prstGeom prst="ellipse">
              <a:avLst/>
            </a:prstGeom>
            <a:solidFill>
              <a:srgbClr val="000000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157732" name="Oval 36"/>
            <p:cNvSpPr>
              <a:spLocks noChangeArrowheads="1"/>
            </p:cNvSpPr>
            <p:nvPr/>
          </p:nvSpPr>
          <p:spPr bwMode="auto">
            <a:xfrm>
              <a:off x="1519" y="2069"/>
              <a:ext cx="91" cy="90"/>
            </a:xfrm>
            <a:prstGeom prst="ellipse">
              <a:avLst/>
            </a:prstGeom>
            <a:solidFill>
              <a:srgbClr val="000000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</p:grpSp>
      <p:pic>
        <p:nvPicPr>
          <p:cNvPr id="157827" name="Picture 1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5" y="1628775"/>
            <a:ext cx="5724525" cy="4725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57742" name="Line 46"/>
          <p:cNvSpPr>
            <a:spLocks noChangeShapeType="1"/>
          </p:cNvSpPr>
          <p:nvPr/>
        </p:nvSpPr>
        <p:spPr bwMode="auto">
          <a:xfrm>
            <a:off x="4716463" y="3860800"/>
            <a:ext cx="3887787" cy="0"/>
          </a:xfrm>
          <a:prstGeom prst="line">
            <a:avLst/>
          </a:prstGeom>
          <a:noFill/>
          <a:ln w="57150">
            <a:solidFill>
              <a:srgbClr val="FF66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7807" name="Line 111"/>
          <p:cNvSpPr>
            <a:spLocks noChangeShapeType="1"/>
          </p:cNvSpPr>
          <p:nvPr/>
        </p:nvSpPr>
        <p:spPr bwMode="auto">
          <a:xfrm>
            <a:off x="4643438" y="2133600"/>
            <a:ext cx="4032250" cy="287972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57808" name="Rectangle 112"/>
          <p:cNvSpPr>
            <a:spLocks noChangeArrowheads="1"/>
          </p:cNvSpPr>
          <p:nvPr/>
        </p:nvSpPr>
        <p:spPr bwMode="auto">
          <a:xfrm>
            <a:off x="4643438" y="2133600"/>
            <a:ext cx="865187" cy="574675"/>
          </a:xfrm>
          <a:prstGeom prst="rect">
            <a:avLst/>
          </a:prstGeom>
          <a:solidFill>
            <a:srgbClr val="FF9900">
              <a:alpha val="5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57810" name="Rectangle 114"/>
          <p:cNvSpPr>
            <a:spLocks noChangeArrowheads="1"/>
          </p:cNvSpPr>
          <p:nvPr/>
        </p:nvSpPr>
        <p:spPr bwMode="auto">
          <a:xfrm>
            <a:off x="5940425" y="3860800"/>
            <a:ext cx="1873250" cy="576263"/>
          </a:xfrm>
          <a:prstGeom prst="rect">
            <a:avLst/>
          </a:prstGeom>
          <a:solidFill>
            <a:srgbClr val="FF9900">
              <a:alpha val="5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57821" name="Text Box 125"/>
          <p:cNvSpPr txBox="1">
            <a:spLocks noChangeArrowheads="1"/>
          </p:cNvSpPr>
          <p:nvPr/>
        </p:nvSpPr>
        <p:spPr bwMode="auto">
          <a:xfrm>
            <a:off x="7092950" y="4652963"/>
            <a:ext cx="10096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/>
              <a:t>Au</a:t>
            </a:r>
            <a:r>
              <a:rPr lang="ru-RU" sz="1800" b="1"/>
              <a:t>2</a:t>
            </a:r>
            <a:r>
              <a:rPr lang="en-US" sz="1800" b="1"/>
              <a:t>Te4</a:t>
            </a:r>
            <a:endParaRPr lang="ru-RU" sz="1800" b="1"/>
          </a:p>
        </p:txBody>
      </p:sp>
      <p:sp>
        <p:nvSpPr>
          <p:cNvPr id="157823" name="Line 127"/>
          <p:cNvSpPr>
            <a:spLocks noChangeShapeType="1"/>
          </p:cNvSpPr>
          <p:nvPr/>
        </p:nvSpPr>
        <p:spPr bwMode="auto">
          <a:xfrm>
            <a:off x="4716463" y="4706938"/>
            <a:ext cx="3959225" cy="17462"/>
          </a:xfrm>
          <a:prstGeom prst="line">
            <a:avLst/>
          </a:prstGeom>
          <a:noFill/>
          <a:ln w="57150">
            <a:solidFill>
              <a:srgbClr val="FF66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7828" name="Rectangle 132"/>
          <p:cNvSpPr>
            <a:spLocks noChangeArrowheads="1"/>
          </p:cNvSpPr>
          <p:nvPr/>
        </p:nvSpPr>
        <p:spPr bwMode="auto">
          <a:xfrm>
            <a:off x="8172450" y="4652963"/>
            <a:ext cx="504825" cy="358775"/>
          </a:xfrm>
          <a:prstGeom prst="rect">
            <a:avLst/>
          </a:prstGeom>
          <a:solidFill>
            <a:srgbClr val="FF9900">
              <a:alpha val="5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57812" name="Text Box 116"/>
          <p:cNvSpPr txBox="1">
            <a:spLocks noChangeArrowheads="1"/>
          </p:cNvSpPr>
          <p:nvPr/>
        </p:nvSpPr>
        <p:spPr bwMode="auto">
          <a:xfrm>
            <a:off x="4787900" y="2205038"/>
            <a:ext cx="13017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/>
              <a:t>AuAgTe4</a:t>
            </a:r>
            <a:endParaRPr lang="ru-RU" sz="2000" b="1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C2912-53E9-4871-B1D9-CFC0834B8EE5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42" grpId="0" animBg="1"/>
      <p:bldP spid="157807" grpId="0" animBg="1"/>
      <p:bldP spid="157808" grpId="0" animBg="1"/>
      <p:bldP spid="157810" grpId="0" animBg="1"/>
      <p:bldP spid="157821" grpId="0"/>
      <p:bldP spid="157823" grpId="0" animBg="1"/>
      <p:bldP spid="157828" grpId="0" animBg="1"/>
      <p:bldP spid="1578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4" name="Rectangle 4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7772400" cy="836613"/>
          </a:xfrm>
        </p:spPr>
        <p:txBody>
          <a:bodyPr/>
          <a:lstStyle/>
          <a:p>
            <a:r>
              <a:rPr lang="ru-RU"/>
              <a:t>Сакаримб (Румыния)</a:t>
            </a:r>
          </a:p>
        </p:txBody>
      </p:sp>
      <p:pic>
        <p:nvPicPr>
          <p:cNvPr id="158725" name="Picture 5" descr="Sac-1"/>
          <p:cNvPicPr>
            <a:picLocks noChangeAspect="1" noChangeArrowheads="1"/>
          </p:cNvPicPr>
          <p:nvPr/>
        </p:nvPicPr>
        <p:blipFill>
          <a:blip r:embed="rId2">
            <a:lum bright="-20000" contrast="20000"/>
          </a:blip>
          <a:srcRect/>
          <a:stretch>
            <a:fillRect/>
          </a:stretch>
        </p:blipFill>
        <p:spPr bwMode="auto">
          <a:xfrm>
            <a:off x="468313" y="836613"/>
            <a:ext cx="6337300" cy="5784850"/>
          </a:xfrm>
          <a:prstGeom prst="rect">
            <a:avLst/>
          </a:prstGeom>
          <a:noFill/>
        </p:spPr>
      </p:pic>
      <p:sp>
        <p:nvSpPr>
          <p:cNvPr id="158726" name="Text Box 6"/>
          <p:cNvSpPr txBox="1">
            <a:spLocks noChangeArrowheads="1"/>
          </p:cNvSpPr>
          <p:nvPr/>
        </p:nvSpPr>
        <p:spPr bwMode="auto">
          <a:xfrm>
            <a:off x="1671638" y="1193800"/>
            <a:ext cx="24606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i="1">
                <a:solidFill>
                  <a:srgbClr val="4D4D4D"/>
                </a:solidFill>
                <a:latin typeface="Times New Roman" pitchFamily="18" charset="0"/>
              </a:rPr>
              <a:t>(Ciobanu et.al., 2004)</a:t>
            </a:r>
            <a:endParaRPr lang="ru-RU" sz="2000" b="1" i="1">
              <a:solidFill>
                <a:srgbClr val="4D4D4D"/>
              </a:solidFill>
              <a:latin typeface="Times New Roman" pitchFamily="18" charset="0"/>
            </a:endParaRPr>
          </a:p>
        </p:txBody>
      </p:sp>
      <p:sp>
        <p:nvSpPr>
          <p:cNvPr id="158727" name="Line 7"/>
          <p:cNvSpPr>
            <a:spLocks noChangeShapeType="1"/>
          </p:cNvSpPr>
          <p:nvPr/>
        </p:nvSpPr>
        <p:spPr bwMode="auto">
          <a:xfrm>
            <a:off x="2268538" y="3068638"/>
            <a:ext cx="3167062" cy="0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38B5-26C6-42DA-81A6-CCF80C5F81DE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8" name="Rectangle 4"/>
          <p:cNvSpPr>
            <a:spLocks noGrp="1" noChangeArrowheads="1"/>
          </p:cNvSpPr>
          <p:nvPr>
            <p:ph type="title"/>
          </p:nvPr>
        </p:nvSpPr>
        <p:spPr>
          <a:xfrm>
            <a:off x="428596" y="0"/>
            <a:ext cx="8429684" cy="1143000"/>
          </a:xfrm>
        </p:spPr>
        <p:txBody>
          <a:bodyPr/>
          <a:lstStyle/>
          <a:p>
            <a:r>
              <a:rPr lang="ru-RU" sz="3200" dirty="0" smtClean="0"/>
              <a:t>Термодинамика </a:t>
            </a:r>
            <a:r>
              <a:rPr lang="en-US" sz="3200" dirty="0" smtClean="0"/>
              <a:t>Au-Ag </a:t>
            </a:r>
            <a:r>
              <a:rPr lang="ru-RU" sz="3200" dirty="0" err="1" smtClean="0"/>
              <a:t>дителлуридов</a:t>
            </a:r>
            <a:r>
              <a:rPr lang="ru-RU" sz="3200" dirty="0" smtClean="0"/>
              <a:t>?....</a:t>
            </a:r>
            <a:endParaRPr lang="ru-RU" sz="3200" dirty="0"/>
          </a:p>
        </p:txBody>
      </p:sp>
      <p:pic>
        <p:nvPicPr>
          <p:cNvPr id="159749" name="Picture 5" descr="Sac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84313"/>
            <a:ext cx="9144000" cy="463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38B5-26C6-42DA-81A6-CCF80C5F81DE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Line 2"/>
          <p:cNvSpPr>
            <a:spLocks noChangeShapeType="1"/>
          </p:cNvSpPr>
          <p:nvPr/>
        </p:nvSpPr>
        <p:spPr bwMode="auto">
          <a:xfrm flipH="1">
            <a:off x="2951163" y="3384550"/>
            <a:ext cx="946150" cy="2384425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42339" name="Line 3"/>
          <p:cNvSpPr>
            <a:spLocks noChangeShapeType="1"/>
          </p:cNvSpPr>
          <p:nvPr/>
        </p:nvSpPr>
        <p:spPr bwMode="auto">
          <a:xfrm>
            <a:off x="4706938" y="3338513"/>
            <a:ext cx="1260475" cy="1079500"/>
          </a:xfrm>
          <a:prstGeom prst="line">
            <a:avLst/>
          </a:prstGeom>
          <a:noFill/>
          <a:ln w="76200">
            <a:solidFill>
              <a:srgbClr val="00CC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42340" name="Rectangle 4"/>
          <p:cNvSpPr>
            <a:spLocks noGrp="1" noChangeArrowheads="1"/>
          </p:cNvSpPr>
          <p:nvPr>
            <p:ph type="title"/>
          </p:nvPr>
        </p:nvSpPr>
        <p:spPr>
          <a:xfrm>
            <a:off x="522288" y="279400"/>
            <a:ext cx="8229600" cy="593725"/>
          </a:xfrm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r>
              <a:rPr lang="ru-RU" sz="3600" b="1">
                <a:solidFill>
                  <a:schemeClr val="tx1"/>
                </a:solidFill>
              </a:rPr>
              <a:t>Минералы системы </a:t>
            </a:r>
            <a:r>
              <a:rPr lang="en-US" sz="3600" b="1">
                <a:solidFill>
                  <a:schemeClr val="tx1"/>
                </a:solidFill>
              </a:rPr>
              <a:t>Au-Ag-Te</a:t>
            </a:r>
            <a:br>
              <a:rPr lang="en-US" sz="3600" b="1">
                <a:solidFill>
                  <a:schemeClr val="tx1"/>
                </a:solidFill>
              </a:rPr>
            </a:br>
            <a:r>
              <a:rPr lang="ru-RU" sz="3600" b="1">
                <a:solidFill>
                  <a:schemeClr val="tx1"/>
                </a:solidFill>
              </a:rPr>
              <a:t>ЮВ Березняковское</a:t>
            </a:r>
          </a:p>
        </p:txBody>
      </p:sp>
      <p:sp>
        <p:nvSpPr>
          <p:cNvPr id="142341" name="Rectangle 5"/>
          <p:cNvSpPr>
            <a:spLocks noChangeArrowheads="1"/>
          </p:cNvSpPr>
          <p:nvPr/>
        </p:nvSpPr>
        <p:spPr bwMode="auto">
          <a:xfrm>
            <a:off x="4614863" y="4494213"/>
            <a:ext cx="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ru-RU" sz="1800">
              <a:solidFill>
                <a:schemeClr val="tx1"/>
              </a:solidFill>
            </a:endParaRPr>
          </a:p>
        </p:txBody>
      </p:sp>
      <p:grpSp>
        <p:nvGrpSpPr>
          <p:cNvPr id="142342" name="Group 6"/>
          <p:cNvGrpSpPr>
            <a:grpSpLocks/>
          </p:cNvGrpSpPr>
          <p:nvPr/>
        </p:nvGrpSpPr>
        <p:grpSpPr bwMode="auto">
          <a:xfrm>
            <a:off x="1916113" y="1584325"/>
            <a:ext cx="5487987" cy="4476750"/>
            <a:chOff x="1210" y="998"/>
            <a:chExt cx="3457" cy="2820"/>
          </a:xfrm>
        </p:grpSpPr>
        <p:sp>
          <p:nvSpPr>
            <p:cNvPr id="142343" name="Rectangle 7"/>
            <p:cNvSpPr>
              <a:spLocks noChangeArrowheads="1"/>
            </p:cNvSpPr>
            <p:nvPr/>
          </p:nvSpPr>
          <p:spPr bwMode="auto">
            <a:xfrm>
              <a:off x="4411" y="3549"/>
              <a:ext cx="25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b="1">
                  <a:solidFill>
                    <a:schemeClr val="tx1"/>
                  </a:solidFill>
                </a:rPr>
                <a:t>Ag</a:t>
              </a:r>
            </a:p>
          </p:txBody>
        </p:sp>
        <p:grpSp>
          <p:nvGrpSpPr>
            <p:cNvPr id="142344" name="Group 8"/>
            <p:cNvGrpSpPr>
              <a:grpSpLocks/>
            </p:cNvGrpSpPr>
            <p:nvPr/>
          </p:nvGrpSpPr>
          <p:grpSpPr bwMode="auto">
            <a:xfrm>
              <a:off x="1759" y="3701"/>
              <a:ext cx="2286" cy="24"/>
              <a:chOff x="1759" y="3701"/>
              <a:chExt cx="2286" cy="24"/>
            </a:xfrm>
          </p:grpSpPr>
          <p:sp>
            <p:nvSpPr>
              <p:cNvPr id="142345" name="Line 9"/>
              <p:cNvSpPr>
                <a:spLocks noChangeShapeType="1"/>
              </p:cNvSpPr>
              <p:nvPr/>
            </p:nvSpPr>
            <p:spPr bwMode="auto">
              <a:xfrm flipV="1">
                <a:off x="1759" y="3701"/>
                <a:ext cx="18" cy="2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2346" name="Line 10"/>
              <p:cNvSpPr>
                <a:spLocks noChangeShapeType="1"/>
              </p:cNvSpPr>
              <p:nvPr/>
            </p:nvSpPr>
            <p:spPr bwMode="auto">
              <a:xfrm flipV="1">
                <a:off x="2047" y="3701"/>
                <a:ext cx="12" cy="2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2347" name="Line 11"/>
              <p:cNvSpPr>
                <a:spLocks noChangeShapeType="1"/>
              </p:cNvSpPr>
              <p:nvPr/>
            </p:nvSpPr>
            <p:spPr bwMode="auto">
              <a:xfrm flipV="1">
                <a:off x="2329" y="3701"/>
                <a:ext cx="12" cy="2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2348" name="Line 12"/>
              <p:cNvSpPr>
                <a:spLocks noChangeShapeType="1"/>
              </p:cNvSpPr>
              <p:nvPr/>
            </p:nvSpPr>
            <p:spPr bwMode="auto">
              <a:xfrm flipV="1">
                <a:off x="2611" y="3701"/>
                <a:ext cx="18" cy="2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2349" name="Line 13"/>
              <p:cNvSpPr>
                <a:spLocks noChangeShapeType="1"/>
              </p:cNvSpPr>
              <p:nvPr/>
            </p:nvSpPr>
            <p:spPr bwMode="auto">
              <a:xfrm flipV="1">
                <a:off x="2893" y="3701"/>
                <a:ext cx="18" cy="2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2350" name="Line 14"/>
              <p:cNvSpPr>
                <a:spLocks noChangeShapeType="1"/>
              </p:cNvSpPr>
              <p:nvPr/>
            </p:nvSpPr>
            <p:spPr bwMode="auto">
              <a:xfrm flipV="1">
                <a:off x="3181" y="3701"/>
                <a:ext cx="12" cy="2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2351" name="Line 15"/>
              <p:cNvSpPr>
                <a:spLocks noChangeShapeType="1"/>
              </p:cNvSpPr>
              <p:nvPr/>
            </p:nvSpPr>
            <p:spPr bwMode="auto">
              <a:xfrm flipV="1">
                <a:off x="3463" y="3701"/>
                <a:ext cx="18" cy="2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2352" name="Line 16"/>
              <p:cNvSpPr>
                <a:spLocks noChangeShapeType="1"/>
              </p:cNvSpPr>
              <p:nvPr/>
            </p:nvSpPr>
            <p:spPr bwMode="auto">
              <a:xfrm flipV="1">
                <a:off x="3745" y="3701"/>
                <a:ext cx="18" cy="2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2353" name="Line 17"/>
              <p:cNvSpPr>
                <a:spLocks noChangeShapeType="1"/>
              </p:cNvSpPr>
              <p:nvPr/>
            </p:nvSpPr>
            <p:spPr bwMode="auto">
              <a:xfrm flipV="1">
                <a:off x="4033" y="3701"/>
                <a:ext cx="12" cy="2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42354" name="Rectangle 18"/>
            <p:cNvSpPr>
              <a:spLocks noChangeArrowheads="1"/>
            </p:cNvSpPr>
            <p:nvPr/>
          </p:nvSpPr>
          <p:spPr bwMode="auto">
            <a:xfrm>
              <a:off x="2795" y="998"/>
              <a:ext cx="224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b="1">
                  <a:solidFill>
                    <a:schemeClr val="tx1"/>
                  </a:solidFill>
                </a:rPr>
                <a:t>Te</a:t>
              </a:r>
            </a:p>
          </p:txBody>
        </p:sp>
        <p:grpSp>
          <p:nvGrpSpPr>
            <p:cNvPr id="142355" name="Group 19"/>
            <p:cNvGrpSpPr>
              <a:grpSpLocks/>
            </p:cNvGrpSpPr>
            <p:nvPr/>
          </p:nvGrpSpPr>
          <p:grpSpPr bwMode="auto">
            <a:xfrm>
              <a:off x="3055" y="1487"/>
              <a:ext cx="1164" cy="1969"/>
              <a:chOff x="3055" y="1487"/>
              <a:chExt cx="1164" cy="1969"/>
            </a:xfrm>
          </p:grpSpPr>
          <p:sp>
            <p:nvSpPr>
              <p:cNvPr id="142356" name="Line 20"/>
              <p:cNvSpPr>
                <a:spLocks noChangeShapeType="1"/>
              </p:cNvSpPr>
              <p:nvPr/>
            </p:nvSpPr>
            <p:spPr bwMode="auto">
              <a:xfrm flipH="1">
                <a:off x="4189" y="3455"/>
                <a:ext cx="30" cy="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2357" name="Line 21"/>
              <p:cNvSpPr>
                <a:spLocks noChangeShapeType="1"/>
              </p:cNvSpPr>
              <p:nvPr/>
            </p:nvSpPr>
            <p:spPr bwMode="auto">
              <a:xfrm flipH="1">
                <a:off x="4045" y="3209"/>
                <a:ext cx="30" cy="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2358" name="Line 22"/>
              <p:cNvSpPr>
                <a:spLocks noChangeShapeType="1"/>
              </p:cNvSpPr>
              <p:nvPr/>
            </p:nvSpPr>
            <p:spPr bwMode="auto">
              <a:xfrm flipH="1">
                <a:off x="3907" y="2963"/>
                <a:ext cx="24" cy="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2359" name="Line 23"/>
              <p:cNvSpPr>
                <a:spLocks noChangeShapeType="1"/>
              </p:cNvSpPr>
              <p:nvPr/>
            </p:nvSpPr>
            <p:spPr bwMode="auto">
              <a:xfrm flipH="1">
                <a:off x="3763" y="2717"/>
                <a:ext cx="30" cy="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2360" name="Line 24"/>
              <p:cNvSpPr>
                <a:spLocks noChangeShapeType="1"/>
              </p:cNvSpPr>
              <p:nvPr/>
            </p:nvSpPr>
            <p:spPr bwMode="auto">
              <a:xfrm flipH="1">
                <a:off x="3619" y="2471"/>
                <a:ext cx="30" cy="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2361" name="Line 25"/>
              <p:cNvSpPr>
                <a:spLocks noChangeShapeType="1"/>
              </p:cNvSpPr>
              <p:nvPr/>
            </p:nvSpPr>
            <p:spPr bwMode="auto">
              <a:xfrm flipH="1">
                <a:off x="3481" y="2225"/>
                <a:ext cx="24" cy="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2362" name="Line 26"/>
              <p:cNvSpPr>
                <a:spLocks noChangeShapeType="1"/>
              </p:cNvSpPr>
              <p:nvPr/>
            </p:nvSpPr>
            <p:spPr bwMode="auto">
              <a:xfrm flipH="1">
                <a:off x="3337" y="1979"/>
                <a:ext cx="30" cy="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2363" name="Line 27"/>
              <p:cNvSpPr>
                <a:spLocks noChangeShapeType="1"/>
              </p:cNvSpPr>
              <p:nvPr/>
            </p:nvSpPr>
            <p:spPr bwMode="auto">
              <a:xfrm flipH="1">
                <a:off x="3193" y="1733"/>
                <a:ext cx="30" cy="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2364" name="Line 28"/>
              <p:cNvSpPr>
                <a:spLocks noChangeShapeType="1"/>
              </p:cNvSpPr>
              <p:nvPr/>
            </p:nvSpPr>
            <p:spPr bwMode="auto">
              <a:xfrm flipH="1">
                <a:off x="3055" y="1487"/>
                <a:ext cx="24" cy="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42365" name="Rectangle 29"/>
            <p:cNvSpPr>
              <a:spLocks noChangeArrowheads="1"/>
            </p:cNvSpPr>
            <p:nvPr/>
          </p:nvSpPr>
          <p:spPr bwMode="auto">
            <a:xfrm>
              <a:off x="1210" y="3588"/>
              <a:ext cx="25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b="1">
                  <a:solidFill>
                    <a:schemeClr val="tx1"/>
                  </a:solidFill>
                </a:rPr>
                <a:t>Au</a:t>
              </a:r>
            </a:p>
          </p:txBody>
        </p:sp>
        <p:sp>
          <p:nvSpPr>
            <p:cNvPr id="142366" name="Line 30"/>
            <p:cNvSpPr>
              <a:spLocks noChangeShapeType="1"/>
            </p:cNvSpPr>
            <p:nvPr/>
          </p:nvSpPr>
          <p:spPr bwMode="auto">
            <a:xfrm>
              <a:off x="1489" y="3701"/>
              <a:ext cx="2838" cy="1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2367" name="Line 31"/>
            <p:cNvSpPr>
              <a:spLocks noChangeShapeType="1"/>
            </p:cNvSpPr>
            <p:nvPr/>
          </p:nvSpPr>
          <p:spPr bwMode="auto">
            <a:xfrm flipH="1" flipV="1">
              <a:off x="2911" y="1241"/>
              <a:ext cx="1416" cy="246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2368" name="Line 32"/>
            <p:cNvSpPr>
              <a:spLocks noChangeShapeType="1"/>
            </p:cNvSpPr>
            <p:nvPr/>
          </p:nvSpPr>
          <p:spPr bwMode="auto">
            <a:xfrm flipH="1">
              <a:off x="1489" y="1241"/>
              <a:ext cx="1422" cy="246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142369" name="Group 33"/>
            <p:cNvGrpSpPr>
              <a:grpSpLocks/>
            </p:cNvGrpSpPr>
            <p:nvPr/>
          </p:nvGrpSpPr>
          <p:grpSpPr bwMode="auto">
            <a:xfrm>
              <a:off x="1621" y="1457"/>
              <a:ext cx="1146" cy="1998"/>
              <a:chOff x="1621" y="1457"/>
              <a:chExt cx="1146" cy="1998"/>
            </a:xfrm>
          </p:grpSpPr>
          <p:sp>
            <p:nvSpPr>
              <p:cNvPr id="142370" name="Line 34"/>
              <p:cNvSpPr>
                <a:spLocks noChangeShapeType="1"/>
              </p:cNvSpPr>
              <p:nvPr/>
            </p:nvSpPr>
            <p:spPr bwMode="auto">
              <a:xfrm>
                <a:off x="2755" y="1457"/>
                <a:ext cx="12" cy="3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2371" name="Line 35"/>
              <p:cNvSpPr>
                <a:spLocks noChangeShapeType="1"/>
              </p:cNvSpPr>
              <p:nvPr/>
            </p:nvSpPr>
            <p:spPr bwMode="auto">
              <a:xfrm>
                <a:off x="2611" y="1703"/>
                <a:ext cx="18" cy="3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2372" name="Line 36"/>
              <p:cNvSpPr>
                <a:spLocks noChangeShapeType="1"/>
              </p:cNvSpPr>
              <p:nvPr/>
            </p:nvSpPr>
            <p:spPr bwMode="auto">
              <a:xfrm>
                <a:off x="2473" y="1949"/>
                <a:ext cx="12" cy="3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2373" name="Line 37"/>
              <p:cNvSpPr>
                <a:spLocks noChangeShapeType="1"/>
              </p:cNvSpPr>
              <p:nvPr/>
            </p:nvSpPr>
            <p:spPr bwMode="auto">
              <a:xfrm>
                <a:off x="2329" y="2195"/>
                <a:ext cx="12" cy="3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2374" name="Line 38"/>
              <p:cNvSpPr>
                <a:spLocks noChangeShapeType="1"/>
              </p:cNvSpPr>
              <p:nvPr/>
            </p:nvSpPr>
            <p:spPr bwMode="auto">
              <a:xfrm>
                <a:off x="2185" y="2447"/>
                <a:ext cx="18" cy="2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2375" name="Line 39"/>
              <p:cNvSpPr>
                <a:spLocks noChangeShapeType="1"/>
              </p:cNvSpPr>
              <p:nvPr/>
            </p:nvSpPr>
            <p:spPr bwMode="auto">
              <a:xfrm>
                <a:off x="2047" y="2693"/>
                <a:ext cx="12" cy="2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2376" name="Line 40"/>
              <p:cNvSpPr>
                <a:spLocks noChangeShapeType="1"/>
              </p:cNvSpPr>
              <p:nvPr/>
            </p:nvSpPr>
            <p:spPr bwMode="auto">
              <a:xfrm>
                <a:off x="1903" y="2939"/>
                <a:ext cx="12" cy="2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2377" name="Line 41"/>
              <p:cNvSpPr>
                <a:spLocks noChangeShapeType="1"/>
              </p:cNvSpPr>
              <p:nvPr/>
            </p:nvSpPr>
            <p:spPr bwMode="auto">
              <a:xfrm>
                <a:off x="1759" y="3185"/>
                <a:ext cx="18" cy="2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2378" name="Line 42"/>
              <p:cNvSpPr>
                <a:spLocks noChangeShapeType="1"/>
              </p:cNvSpPr>
              <p:nvPr/>
            </p:nvSpPr>
            <p:spPr bwMode="auto">
              <a:xfrm>
                <a:off x="1621" y="3431"/>
                <a:ext cx="12" cy="2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42379" name="Oval 43"/>
            <p:cNvSpPr>
              <a:spLocks noChangeArrowheads="1"/>
            </p:cNvSpPr>
            <p:nvPr/>
          </p:nvSpPr>
          <p:spPr bwMode="auto">
            <a:xfrm>
              <a:off x="2449" y="2003"/>
              <a:ext cx="102" cy="96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2380" name="Oval 44"/>
            <p:cNvSpPr>
              <a:spLocks noChangeArrowheads="1"/>
            </p:cNvSpPr>
            <p:nvPr/>
          </p:nvSpPr>
          <p:spPr bwMode="auto">
            <a:xfrm>
              <a:off x="2533" y="2015"/>
              <a:ext cx="96" cy="102"/>
            </a:xfrm>
            <a:prstGeom prst="ellipse">
              <a:avLst/>
            </a:prstGeom>
            <a:solidFill>
              <a:srgbClr val="FF9900"/>
            </a:solidFill>
            <a:ln w="1905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2381" name="Rectangle 45"/>
            <p:cNvSpPr>
              <a:spLocks noChangeArrowheads="1"/>
            </p:cNvSpPr>
            <p:nvPr/>
          </p:nvSpPr>
          <p:spPr bwMode="auto">
            <a:xfrm>
              <a:off x="2657" y="1863"/>
              <a:ext cx="57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800">
                  <a:solidFill>
                    <a:schemeClr val="tx1"/>
                  </a:solidFill>
                </a:rPr>
                <a:t>AuAgTe</a:t>
              </a:r>
              <a:r>
                <a:rPr lang="ru-RU" sz="1800" baseline="-2500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42382" name="Rectangle 46"/>
            <p:cNvSpPr>
              <a:spLocks noChangeArrowheads="1"/>
            </p:cNvSpPr>
            <p:nvPr/>
          </p:nvSpPr>
          <p:spPr bwMode="auto">
            <a:xfrm>
              <a:off x="4024" y="2958"/>
              <a:ext cx="3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800">
                  <a:solidFill>
                    <a:schemeClr val="tx1"/>
                  </a:solidFill>
                </a:rPr>
                <a:t>Ag</a:t>
              </a:r>
              <a:r>
                <a:rPr lang="ru-RU" sz="1800" baseline="-25000">
                  <a:solidFill>
                    <a:schemeClr val="tx1"/>
                  </a:solidFill>
                </a:rPr>
                <a:t>2</a:t>
              </a:r>
              <a:r>
                <a:rPr lang="ru-RU" sz="1800">
                  <a:solidFill>
                    <a:schemeClr val="tx1"/>
                  </a:solidFill>
                </a:rPr>
                <a:t>Te</a:t>
              </a:r>
            </a:p>
          </p:txBody>
        </p:sp>
        <p:sp>
          <p:nvSpPr>
            <p:cNvPr id="142383" name="Rectangle 47"/>
            <p:cNvSpPr>
              <a:spLocks noChangeArrowheads="1"/>
            </p:cNvSpPr>
            <p:nvPr/>
          </p:nvSpPr>
          <p:spPr bwMode="auto">
            <a:xfrm>
              <a:off x="2405" y="2278"/>
              <a:ext cx="70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800">
                  <a:solidFill>
                    <a:schemeClr val="tx1"/>
                  </a:solidFill>
                </a:rPr>
                <a:t>(Au,Ag)Te</a:t>
              </a:r>
              <a:r>
                <a:rPr lang="ru-RU" sz="1800" baseline="-2500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42384" name="Rectangle 48"/>
            <p:cNvSpPr>
              <a:spLocks noChangeArrowheads="1"/>
            </p:cNvSpPr>
            <p:nvPr/>
          </p:nvSpPr>
          <p:spPr bwMode="auto">
            <a:xfrm>
              <a:off x="2649" y="2831"/>
              <a:ext cx="62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800">
                  <a:solidFill>
                    <a:schemeClr val="tx1"/>
                  </a:solidFill>
                </a:rPr>
                <a:t>Ag</a:t>
              </a:r>
              <a:r>
                <a:rPr lang="ru-RU" sz="1800" baseline="-25000">
                  <a:solidFill>
                    <a:schemeClr val="tx1"/>
                  </a:solidFill>
                </a:rPr>
                <a:t>3</a:t>
              </a:r>
              <a:r>
                <a:rPr lang="ru-RU" sz="1800">
                  <a:solidFill>
                    <a:schemeClr val="tx1"/>
                  </a:solidFill>
                </a:rPr>
                <a:t>AuTe</a:t>
              </a:r>
              <a:r>
                <a:rPr lang="ru-RU" sz="1800" baseline="-2500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42385" name="Rectangle 49"/>
            <p:cNvSpPr>
              <a:spLocks noChangeArrowheads="1"/>
            </p:cNvSpPr>
            <p:nvPr/>
          </p:nvSpPr>
          <p:spPr bwMode="auto">
            <a:xfrm>
              <a:off x="3844" y="2585"/>
              <a:ext cx="53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800">
                  <a:solidFill>
                    <a:schemeClr val="tx1"/>
                  </a:solidFill>
                </a:rPr>
                <a:t>Ag</a:t>
              </a:r>
              <a:r>
                <a:rPr lang="ru-RU" sz="1800" baseline="-25000">
                  <a:solidFill>
                    <a:schemeClr val="tx1"/>
                  </a:solidFill>
                </a:rPr>
                <a:t>5-x</a:t>
              </a:r>
              <a:r>
                <a:rPr lang="ru-RU" sz="1800">
                  <a:solidFill>
                    <a:schemeClr val="tx1"/>
                  </a:solidFill>
                </a:rPr>
                <a:t>Te</a:t>
              </a:r>
              <a:r>
                <a:rPr lang="ru-RU" sz="1800" baseline="3000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42386" name="Rectangle 50"/>
            <p:cNvSpPr>
              <a:spLocks noChangeArrowheads="1"/>
            </p:cNvSpPr>
            <p:nvPr/>
          </p:nvSpPr>
          <p:spPr bwMode="auto">
            <a:xfrm>
              <a:off x="1883" y="1896"/>
              <a:ext cx="3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800">
                  <a:solidFill>
                    <a:schemeClr val="tx1"/>
                  </a:solidFill>
                </a:rPr>
                <a:t>AuTe</a:t>
              </a:r>
              <a:r>
                <a:rPr lang="en-US" sz="1800" baseline="-25000">
                  <a:solidFill>
                    <a:schemeClr val="tx1"/>
                  </a:solidFill>
                </a:rPr>
                <a:t>2</a:t>
              </a:r>
              <a:endParaRPr lang="ru-RU" sz="1800" baseline="-25000">
                <a:solidFill>
                  <a:schemeClr val="tx1"/>
                </a:solidFill>
              </a:endParaRPr>
            </a:p>
          </p:txBody>
        </p:sp>
        <p:sp>
          <p:nvSpPr>
            <p:cNvPr id="142387" name="Rectangle 51"/>
            <p:cNvSpPr>
              <a:spLocks noChangeArrowheads="1"/>
            </p:cNvSpPr>
            <p:nvPr/>
          </p:nvSpPr>
          <p:spPr bwMode="auto">
            <a:xfrm>
              <a:off x="2683" y="2671"/>
              <a:ext cx="44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800">
                  <a:solidFill>
                    <a:schemeClr val="tx1"/>
                  </a:solidFill>
                </a:rPr>
                <a:t>Petzite</a:t>
              </a:r>
            </a:p>
          </p:txBody>
        </p:sp>
        <p:sp>
          <p:nvSpPr>
            <p:cNvPr id="142388" name="Rectangle 52"/>
            <p:cNvSpPr>
              <a:spLocks noChangeArrowheads="1"/>
            </p:cNvSpPr>
            <p:nvPr/>
          </p:nvSpPr>
          <p:spPr bwMode="auto">
            <a:xfrm>
              <a:off x="3955" y="2794"/>
              <a:ext cx="4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800">
                  <a:solidFill>
                    <a:schemeClr val="tx1"/>
                  </a:solidFill>
                </a:rPr>
                <a:t>Hessite</a:t>
              </a:r>
            </a:p>
          </p:txBody>
        </p:sp>
        <p:sp>
          <p:nvSpPr>
            <p:cNvPr id="142389" name="Rectangle 53"/>
            <p:cNvSpPr>
              <a:spLocks noChangeArrowheads="1"/>
            </p:cNvSpPr>
            <p:nvPr/>
          </p:nvSpPr>
          <p:spPr bwMode="auto">
            <a:xfrm>
              <a:off x="3816" y="2443"/>
              <a:ext cx="56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800">
                  <a:solidFill>
                    <a:schemeClr val="tx1"/>
                  </a:solidFill>
                </a:rPr>
                <a:t>St</a:t>
              </a:r>
              <a:r>
                <a:rPr lang="en-US" sz="1800">
                  <a:solidFill>
                    <a:schemeClr val="tx1"/>
                  </a:solidFill>
                </a:rPr>
                <a:t>ue</a:t>
              </a:r>
              <a:r>
                <a:rPr lang="ru-RU" sz="1800">
                  <a:solidFill>
                    <a:schemeClr val="tx1"/>
                  </a:solidFill>
                </a:rPr>
                <a:t>tzite</a:t>
              </a:r>
            </a:p>
          </p:txBody>
        </p:sp>
        <p:sp>
          <p:nvSpPr>
            <p:cNvPr id="142390" name="Rectangle 54"/>
            <p:cNvSpPr>
              <a:spLocks noChangeArrowheads="1"/>
            </p:cNvSpPr>
            <p:nvPr/>
          </p:nvSpPr>
          <p:spPr bwMode="auto">
            <a:xfrm>
              <a:off x="2627" y="1736"/>
              <a:ext cx="58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800">
                  <a:solidFill>
                    <a:schemeClr val="tx1"/>
                  </a:solidFill>
                </a:rPr>
                <a:t>Sylvanite</a:t>
              </a:r>
            </a:p>
          </p:txBody>
        </p:sp>
        <p:sp>
          <p:nvSpPr>
            <p:cNvPr id="142391" name="Rectangle 55"/>
            <p:cNvSpPr>
              <a:spLocks noChangeArrowheads="1"/>
            </p:cNvSpPr>
            <p:nvPr/>
          </p:nvSpPr>
          <p:spPr bwMode="auto">
            <a:xfrm>
              <a:off x="2421" y="2139"/>
              <a:ext cx="6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800">
                  <a:solidFill>
                    <a:schemeClr val="tx1"/>
                  </a:solidFill>
                </a:rPr>
                <a:t>Krennerite</a:t>
              </a:r>
            </a:p>
          </p:txBody>
        </p:sp>
        <p:sp>
          <p:nvSpPr>
            <p:cNvPr id="142392" name="Rectangle 56"/>
            <p:cNvSpPr>
              <a:spLocks noChangeArrowheads="1"/>
            </p:cNvSpPr>
            <p:nvPr/>
          </p:nvSpPr>
          <p:spPr bwMode="auto">
            <a:xfrm>
              <a:off x="1688" y="1731"/>
              <a:ext cx="64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800">
                  <a:solidFill>
                    <a:schemeClr val="tx1"/>
                  </a:solidFill>
                </a:rPr>
                <a:t>Calaverite</a:t>
              </a:r>
            </a:p>
          </p:txBody>
        </p:sp>
        <p:sp>
          <p:nvSpPr>
            <p:cNvPr id="142393" name="Rectangle 57"/>
            <p:cNvSpPr>
              <a:spLocks noChangeArrowheads="1"/>
            </p:cNvSpPr>
            <p:nvPr/>
          </p:nvSpPr>
          <p:spPr bwMode="auto">
            <a:xfrm>
              <a:off x="3355" y="2867"/>
              <a:ext cx="42" cy="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rgbClr val="24272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2394" name="Oval 58"/>
            <p:cNvSpPr>
              <a:spLocks noChangeArrowheads="1"/>
            </p:cNvSpPr>
            <p:nvPr/>
          </p:nvSpPr>
          <p:spPr bwMode="auto">
            <a:xfrm>
              <a:off x="2857" y="2021"/>
              <a:ext cx="96" cy="9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2395" name="Oval 59"/>
            <p:cNvSpPr>
              <a:spLocks noChangeArrowheads="1"/>
            </p:cNvSpPr>
            <p:nvPr/>
          </p:nvSpPr>
          <p:spPr bwMode="auto">
            <a:xfrm>
              <a:off x="2533" y="2015"/>
              <a:ext cx="96" cy="102"/>
            </a:xfrm>
            <a:prstGeom prst="ellipse">
              <a:avLst/>
            </a:prstGeom>
            <a:solidFill>
              <a:srgbClr val="FF9900"/>
            </a:solidFill>
            <a:ln w="1905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2396" name="Oval 60"/>
            <p:cNvSpPr>
              <a:spLocks noChangeArrowheads="1"/>
            </p:cNvSpPr>
            <p:nvPr/>
          </p:nvSpPr>
          <p:spPr bwMode="auto">
            <a:xfrm>
              <a:off x="2533" y="2015"/>
              <a:ext cx="96" cy="102"/>
            </a:xfrm>
            <a:prstGeom prst="ellipse">
              <a:avLst/>
            </a:prstGeom>
            <a:solidFill>
              <a:srgbClr val="FF9900"/>
            </a:solidFill>
            <a:ln w="1905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2397" name="Oval 61"/>
            <p:cNvSpPr>
              <a:spLocks noChangeArrowheads="1"/>
            </p:cNvSpPr>
            <p:nvPr/>
          </p:nvSpPr>
          <p:spPr bwMode="auto">
            <a:xfrm>
              <a:off x="2425" y="2009"/>
              <a:ext cx="102" cy="96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2398" name="Oval 62"/>
            <p:cNvSpPr>
              <a:spLocks noChangeArrowheads="1"/>
            </p:cNvSpPr>
            <p:nvPr/>
          </p:nvSpPr>
          <p:spPr bwMode="auto">
            <a:xfrm>
              <a:off x="2413" y="2003"/>
              <a:ext cx="96" cy="102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2399" name="Oval 63"/>
            <p:cNvSpPr>
              <a:spLocks noChangeArrowheads="1"/>
            </p:cNvSpPr>
            <p:nvPr/>
          </p:nvSpPr>
          <p:spPr bwMode="auto">
            <a:xfrm>
              <a:off x="2497" y="2015"/>
              <a:ext cx="102" cy="102"/>
            </a:xfrm>
            <a:prstGeom prst="ellipse">
              <a:avLst/>
            </a:prstGeom>
            <a:solidFill>
              <a:srgbClr val="FF9900"/>
            </a:solidFill>
            <a:ln w="1905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2400" name="Oval 64"/>
            <p:cNvSpPr>
              <a:spLocks noChangeArrowheads="1"/>
            </p:cNvSpPr>
            <p:nvPr/>
          </p:nvSpPr>
          <p:spPr bwMode="auto">
            <a:xfrm>
              <a:off x="2431" y="2039"/>
              <a:ext cx="102" cy="96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2401" name="Oval 65"/>
            <p:cNvSpPr>
              <a:spLocks noChangeArrowheads="1"/>
            </p:cNvSpPr>
            <p:nvPr/>
          </p:nvSpPr>
          <p:spPr bwMode="auto">
            <a:xfrm>
              <a:off x="2869" y="1223"/>
              <a:ext cx="96" cy="90"/>
            </a:xfrm>
            <a:prstGeom prst="ellipse">
              <a:avLst/>
            </a:prstGeom>
            <a:noFill/>
            <a:ln w="19050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2402" name="Oval 66"/>
            <p:cNvSpPr>
              <a:spLocks noChangeArrowheads="1"/>
            </p:cNvSpPr>
            <p:nvPr/>
          </p:nvSpPr>
          <p:spPr bwMode="auto">
            <a:xfrm>
              <a:off x="3481" y="2819"/>
              <a:ext cx="96" cy="96"/>
            </a:xfrm>
            <a:prstGeom prst="ellipse">
              <a:avLst/>
            </a:prstGeom>
            <a:noFill/>
            <a:ln w="19050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2403" name="Oval 67"/>
            <p:cNvSpPr>
              <a:spLocks noChangeArrowheads="1"/>
            </p:cNvSpPr>
            <p:nvPr/>
          </p:nvSpPr>
          <p:spPr bwMode="auto">
            <a:xfrm>
              <a:off x="3457" y="2813"/>
              <a:ext cx="96" cy="96"/>
            </a:xfrm>
            <a:prstGeom prst="ellipse">
              <a:avLst/>
            </a:prstGeom>
            <a:noFill/>
            <a:ln w="19050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2404" name="Oval 68"/>
            <p:cNvSpPr>
              <a:spLocks noChangeArrowheads="1"/>
            </p:cNvSpPr>
            <p:nvPr/>
          </p:nvSpPr>
          <p:spPr bwMode="auto">
            <a:xfrm>
              <a:off x="3571" y="2771"/>
              <a:ext cx="96" cy="90"/>
            </a:xfrm>
            <a:prstGeom prst="ellipse">
              <a:avLst/>
            </a:prstGeom>
            <a:noFill/>
            <a:ln w="19050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2405" name="Oval 69"/>
            <p:cNvSpPr>
              <a:spLocks noChangeArrowheads="1"/>
            </p:cNvSpPr>
            <p:nvPr/>
          </p:nvSpPr>
          <p:spPr bwMode="auto">
            <a:xfrm>
              <a:off x="3757" y="2753"/>
              <a:ext cx="96" cy="96"/>
            </a:xfrm>
            <a:prstGeom prst="ellipse">
              <a:avLst/>
            </a:prstGeom>
            <a:solidFill>
              <a:srgbClr val="00FFFF"/>
            </a:solidFill>
            <a:ln w="1905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2406" name="Oval 70"/>
            <p:cNvSpPr>
              <a:spLocks noChangeArrowheads="1"/>
            </p:cNvSpPr>
            <p:nvPr/>
          </p:nvSpPr>
          <p:spPr bwMode="auto">
            <a:xfrm>
              <a:off x="3817" y="2837"/>
              <a:ext cx="96" cy="90"/>
            </a:xfrm>
            <a:prstGeom prst="ellipse">
              <a:avLst/>
            </a:prstGeom>
            <a:solidFill>
              <a:srgbClr val="00FFFF"/>
            </a:solidFill>
            <a:ln w="1905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2407" name="Oval 71"/>
            <p:cNvSpPr>
              <a:spLocks noChangeArrowheads="1"/>
            </p:cNvSpPr>
            <p:nvPr/>
          </p:nvSpPr>
          <p:spPr bwMode="auto">
            <a:xfrm>
              <a:off x="1843" y="3653"/>
              <a:ext cx="96" cy="96"/>
            </a:xfrm>
            <a:prstGeom prst="ellipse">
              <a:avLst/>
            </a:prstGeom>
            <a:solidFill>
              <a:srgbClr val="FFCC00"/>
            </a:solidFill>
            <a:ln w="1905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2408" name="Oval 72"/>
            <p:cNvSpPr>
              <a:spLocks noChangeArrowheads="1"/>
            </p:cNvSpPr>
            <p:nvPr/>
          </p:nvSpPr>
          <p:spPr bwMode="auto">
            <a:xfrm>
              <a:off x="1741" y="3653"/>
              <a:ext cx="96" cy="90"/>
            </a:xfrm>
            <a:prstGeom prst="ellipse">
              <a:avLst/>
            </a:prstGeom>
            <a:solidFill>
              <a:srgbClr val="FFCC00"/>
            </a:solidFill>
            <a:ln w="1905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2409" name="Oval 73"/>
            <p:cNvSpPr>
              <a:spLocks noChangeArrowheads="1"/>
            </p:cNvSpPr>
            <p:nvPr/>
          </p:nvSpPr>
          <p:spPr bwMode="auto">
            <a:xfrm>
              <a:off x="1753" y="3647"/>
              <a:ext cx="90" cy="96"/>
            </a:xfrm>
            <a:prstGeom prst="ellipse">
              <a:avLst/>
            </a:prstGeom>
            <a:solidFill>
              <a:srgbClr val="FFCC00"/>
            </a:solidFill>
            <a:ln w="1905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2410" name="Oval 74"/>
            <p:cNvSpPr>
              <a:spLocks noChangeArrowheads="1"/>
            </p:cNvSpPr>
            <p:nvPr/>
          </p:nvSpPr>
          <p:spPr bwMode="auto">
            <a:xfrm>
              <a:off x="2941" y="1307"/>
              <a:ext cx="90" cy="96"/>
            </a:xfrm>
            <a:prstGeom prst="ellipse">
              <a:avLst/>
            </a:prstGeom>
            <a:noFill/>
            <a:ln w="19050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42411" name="AutoShape 75"/>
          <p:cNvSpPr>
            <a:spLocks noChangeArrowheads="1"/>
          </p:cNvSpPr>
          <p:nvPr/>
        </p:nvSpPr>
        <p:spPr bwMode="auto">
          <a:xfrm rot="10800000">
            <a:off x="4122738" y="3924300"/>
            <a:ext cx="1350962" cy="630238"/>
          </a:xfrm>
          <a:prstGeom prst="leftArrow">
            <a:avLst>
              <a:gd name="adj1" fmla="val 50000"/>
              <a:gd name="adj2" fmla="val 53589"/>
            </a:avLst>
          </a:prstGeom>
          <a:solidFill>
            <a:srgbClr val="CC0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42412" name="Group 76"/>
          <p:cNvGrpSpPr>
            <a:grpSpLocks/>
          </p:cNvGrpSpPr>
          <p:nvPr/>
        </p:nvGrpSpPr>
        <p:grpSpPr bwMode="auto">
          <a:xfrm>
            <a:off x="250825" y="1133475"/>
            <a:ext cx="3554413" cy="2700338"/>
            <a:chOff x="1090" y="1245"/>
            <a:chExt cx="2068" cy="1539"/>
          </a:xfrm>
        </p:grpSpPr>
        <p:pic>
          <p:nvPicPr>
            <p:cNvPr id="142413" name="Picture 77"/>
            <p:cNvPicPr>
              <a:picLocks noChangeAspect="1" noChangeArrowheads="1"/>
            </p:cNvPicPr>
            <p:nvPr/>
          </p:nvPicPr>
          <p:blipFill>
            <a:blip r:embed="rId2">
              <a:lum bright="10000" contrast="40000"/>
            </a:blip>
            <a:srcRect/>
            <a:stretch>
              <a:fillRect/>
            </a:stretch>
          </p:blipFill>
          <p:spPr bwMode="auto">
            <a:xfrm>
              <a:off x="1090" y="1245"/>
              <a:ext cx="2068" cy="1539"/>
            </a:xfrm>
            <a:prstGeom prst="rect">
              <a:avLst/>
            </a:prstGeom>
            <a:noFill/>
            <a:ln w="38100">
              <a:solidFill>
                <a:srgbClr val="FFCC00"/>
              </a:solidFill>
              <a:miter lim="800000"/>
              <a:headEnd/>
              <a:tailEnd/>
            </a:ln>
          </p:spPr>
        </p:pic>
        <p:grpSp>
          <p:nvGrpSpPr>
            <p:cNvPr id="142414" name="Group 78"/>
            <p:cNvGrpSpPr>
              <a:grpSpLocks/>
            </p:cNvGrpSpPr>
            <p:nvPr/>
          </p:nvGrpSpPr>
          <p:grpSpPr bwMode="auto">
            <a:xfrm>
              <a:off x="1406" y="2330"/>
              <a:ext cx="445" cy="249"/>
              <a:chOff x="1332" y="2847"/>
              <a:chExt cx="445" cy="249"/>
            </a:xfrm>
          </p:grpSpPr>
          <p:sp>
            <p:nvSpPr>
              <p:cNvPr id="142415" name="Rectangle 79"/>
              <p:cNvSpPr>
                <a:spLocks noChangeArrowheads="1"/>
              </p:cNvSpPr>
              <p:nvPr/>
            </p:nvSpPr>
            <p:spPr bwMode="auto">
              <a:xfrm>
                <a:off x="1377" y="3039"/>
                <a:ext cx="327" cy="5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2416" name="Rectangle 80"/>
              <p:cNvSpPr>
                <a:spLocks noChangeArrowheads="1"/>
              </p:cNvSpPr>
              <p:nvPr/>
            </p:nvSpPr>
            <p:spPr bwMode="auto">
              <a:xfrm>
                <a:off x="1332" y="2847"/>
                <a:ext cx="445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FFFFFF"/>
                    </a:solidFill>
                  </a:rPr>
                  <a:t>2</a:t>
                </a:r>
                <a:r>
                  <a:rPr lang="ru-RU" sz="2000" b="1">
                    <a:solidFill>
                      <a:srgbClr val="FFFFFF"/>
                    </a:solidFill>
                  </a:rPr>
                  <a:t>0 </a:t>
                </a:r>
                <a:r>
                  <a:rPr lang="el-GR" sz="1800" b="1">
                    <a:solidFill>
                      <a:srgbClr val="FFFFFF"/>
                    </a:solidFill>
                    <a:cs typeface="Arial" charset="0"/>
                  </a:rPr>
                  <a:t>μ</a:t>
                </a:r>
                <a:r>
                  <a:rPr lang="ru-RU" sz="1800" b="1">
                    <a:solidFill>
                      <a:srgbClr val="FFFFFF"/>
                    </a:solidFill>
                  </a:rPr>
                  <a:t>m</a:t>
                </a:r>
                <a:r>
                  <a:rPr lang="ru-RU" sz="2000" b="1">
                    <a:solidFill>
                      <a:srgbClr val="FFFFFF"/>
                    </a:solidFill>
                  </a:rPr>
                  <a:t> </a:t>
                </a:r>
              </a:p>
            </p:txBody>
          </p:sp>
        </p:grpSp>
        <p:sp>
          <p:nvSpPr>
            <p:cNvPr id="142417" name="Rectangle 81"/>
            <p:cNvSpPr>
              <a:spLocks noChangeArrowheads="1"/>
            </p:cNvSpPr>
            <p:nvPr/>
          </p:nvSpPr>
          <p:spPr bwMode="auto">
            <a:xfrm>
              <a:off x="2237" y="1440"/>
              <a:ext cx="18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 b="1"/>
                <a:t>Py</a:t>
              </a:r>
              <a:endParaRPr lang="ru-RU" sz="2000" b="1">
                <a:solidFill>
                  <a:schemeClr val="tx1"/>
                </a:solidFill>
              </a:endParaRPr>
            </a:p>
          </p:txBody>
        </p:sp>
        <p:sp>
          <p:nvSpPr>
            <p:cNvPr id="142418" name="Rectangle 82"/>
            <p:cNvSpPr>
              <a:spLocks noChangeArrowheads="1"/>
            </p:cNvSpPr>
            <p:nvPr/>
          </p:nvSpPr>
          <p:spPr bwMode="auto">
            <a:xfrm>
              <a:off x="2180" y="2342"/>
              <a:ext cx="19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 b="1">
                  <a:solidFill>
                    <a:srgbClr val="FFFFFF"/>
                  </a:solidFill>
                </a:rPr>
                <a:t>Au</a:t>
              </a:r>
              <a:endParaRPr lang="ru-RU" sz="2000" b="1">
                <a:solidFill>
                  <a:schemeClr val="tx1"/>
                </a:solidFill>
              </a:endParaRPr>
            </a:p>
          </p:txBody>
        </p:sp>
        <p:sp>
          <p:nvSpPr>
            <p:cNvPr id="142419" name="Rectangle 83"/>
            <p:cNvSpPr>
              <a:spLocks noChangeArrowheads="1"/>
            </p:cNvSpPr>
            <p:nvPr/>
          </p:nvSpPr>
          <p:spPr bwMode="auto">
            <a:xfrm>
              <a:off x="1774" y="2048"/>
              <a:ext cx="23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 b="1">
                  <a:solidFill>
                    <a:srgbClr val="FFFFFF"/>
                  </a:solidFill>
                </a:rPr>
                <a:t>Cal</a:t>
              </a:r>
              <a:endParaRPr lang="ru-RU" sz="2000" b="1">
                <a:solidFill>
                  <a:schemeClr val="tx1"/>
                </a:solidFill>
              </a:endParaRPr>
            </a:p>
          </p:txBody>
        </p:sp>
        <p:sp>
          <p:nvSpPr>
            <p:cNvPr id="142420" name="Rectangle 84"/>
            <p:cNvSpPr>
              <a:spLocks noChangeArrowheads="1"/>
            </p:cNvSpPr>
            <p:nvPr/>
          </p:nvSpPr>
          <p:spPr bwMode="auto">
            <a:xfrm>
              <a:off x="2545" y="2316"/>
              <a:ext cx="172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 b="1">
                  <a:solidFill>
                    <a:srgbClr val="FFFFFF"/>
                  </a:solidFill>
                </a:rPr>
                <a:t>Ta</a:t>
              </a:r>
              <a:endParaRPr lang="ru-RU" sz="2000" b="1">
                <a:solidFill>
                  <a:schemeClr val="tx1"/>
                </a:solidFill>
              </a:endParaRPr>
            </a:p>
          </p:txBody>
        </p:sp>
        <p:sp>
          <p:nvSpPr>
            <p:cNvPr id="142421" name="Rectangle 85"/>
            <p:cNvSpPr>
              <a:spLocks noChangeArrowheads="1"/>
            </p:cNvSpPr>
            <p:nvPr/>
          </p:nvSpPr>
          <p:spPr bwMode="auto">
            <a:xfrm>
              <a:off x="2446" y="1611"/>
              <a:ext cx="19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 b="1"/>
                <a:t>Alt</a:t>
              </a:r>
              <a:endParaRPr lang="ru-RU" sz="2000" b="1">
                <a:solidFill>
                  <a:schemeClr val="tx1"/>
                </a:solidFill>
              </a:endParaRPr>
            </a:p>
          </p:txBody>
        </p:sp>
        <p:sp>
          <p:nvSpPr>
            <p:cNvPr id="142422" name="Rectangle 86"/>
            <p:cNvSpPr>
              <a:spLocks noChangeArrowheads="1"/>
            </p:cNvSpPr>
            <p:nvPr/>
          </p:nvSpPr>
          <p:spPr bwMode="auto">
            <a:xfrm>
              <a:off x="1970" y="1619"/>
              <a:ext cx="19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 b="1"/>
                <a:t>Ng</a:t>
              </a:r>
              <a:endParaRPr lang="ru-RU" sz="2000" b="1">
                <a:solidFill>
                  <a:schemeClr val="tx1"/>
                </a:solidFill>
              </a:endParaRPr>
            </a:p>
          </p:txBody>
        </p:sp>
        <p:sp>
          <p:nvSpPr>
            <p:cNvPr id="142423" name="Line 87"/>
            <p:cNvSpPr>
              <a:spLocks noChangeShapeType="1"/>
            </p:cNvSpPr>
            <p:nvPr/>
          </p:nvSpPr>
          <p:spPr bwMode="auto">
            <a:xfrm flipH="1" flipV="1">
              <a:off x="2421" y="2283"/>
              <a:ext cx="126" cy="126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2424" name="Freeform 88"/>
            <p:cNvSpPr>
              <a:spLocks/>
            </p:cNvSpPr>
            <p:nvPr/>
          </p:nvSpPr>
          <p:spPr bwMode="auto">
            <a:xfrm>
              <a:off x="2421" y="2283"/>
              <a:ext cx="80" cy="9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48"/>
                </a:cxn>
                <a:cxn ang="0">
                  <a:pos x="42" y="2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2" h="48">
                  <a:moveTo>
                    <a:pt x="0" y="0"/>
                  </a:moveTo>
                  <a:lnTo>
                    <a:pt x="24" y="48"/>
                  </a:lnTo>
                  <a:lnTo>
                    <a:pt x="42" y="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2425" name="Line 89"/>
            <p:cNvSpPr>
              <a:spLocks noChangeShapeType="1"/>
            </p:cNvSpPr>
            <p:nvPr/>
          </p:nvSpPr>
          <p:spPr bwMode="auto">
            <a:xfrm flipV="1">
              <a:off x="2285" y="2238"/>
              <a:ext cx="45" cy="136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2426" name="Freeform 90"/>
            <p:cNvSpPr>
              <a:spLocks/>
            </p:cNvSpPr>
            <p:nvPr/>
          </p:nvSpPr>
          <p:spPr bwMode="auto">
            <a:xfrm>
              <a:off x="2273" y="2238"/>
              <a:ext cx="57" cy="102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42"/>
                </a:cxn>
                <a:cxn ang="0">
                  <a:pos x="30" y="54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30" h="54">
                  <a:moveTo>
                    <a:pt x="30" y="0"/>
                  </a:moveTo>
                  <a:lnTo>
                    <a:pt x="0" y="42"/>
                  </a:lnTo>
                  <a:lnTo>
                    <a:pt x="30" y="54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2427" name="Line 91"/>
            <p:cNvSpPr>
              <a:spLocks noChangeShapeType="1"/>
            </p:cNvSpPr>
            <p:nvPr/>
          </p:nvSpPr>
          <p:spPr bwMode="auto">
            <a:xfrm flipV="1">
              <a:off x="2023" y="2112"/>
              <a:ext cx="148" cy="35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2428" name="Freeform 92"/>
            <p:cNvSpPr>
              <a:spLocks/>
            </p:cNvSpPr>
            <p:nvPr/>
          </p:nvSpPr>
          <p:spPr bwMode="auto">
            <a:xfrm>
              <a:off x="2080" y="2101"/>
              <a:ext cx="91" cy="57"/>
            </a:xfrm>
            <a:custGeom>
              <a:avLst/>
              <a:gdLst/>
              <a:ahLst/>
              <a:cxnLst>
                <a:cxn ang="0">
                  <a:pos x="48" y="6"/>
                </a:cxn>
                <a:cxn ang="0">
                  <a:pos x="0" y="0"/>
                </a:cxn>
                <a:cxn ang="0">
                  <a:pos x="6" y="30"/>
                </a:cxn>
                <a:cxn ang="0">
                  <a:pos x="48" y="6"/>
                </a:cxn>
                <a:cxn ang="0">
                  <a:pos x="48" y="6"/>
                </a:cxn>
              </a:cxnLst>
              <a:rect l="0" t="0" r="r" b="b"/>
              <a:pathLst>
                <a:path w="48" h="30">
                  <a:moveTo>
                    <a:pt x="48" y="6"/>
                  </a:moveTo>
                  <a:lnTo>
                    <a:pt x="0" y="0"/>
                  </a:lnTo>
                  <a:lnTo>
                    <a:pt x="6" y="30"/>
                  </a:lnTo>
                  <a:lnTo>
                    <a:pt x="48" y="6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2429" name="Line 93"/>
            <p:cNvSpPr>
              <a:spLocks noChangeShapeType="1"/>
            </p:cNvSpPr>
            <p:nvPr/>
          </p:nvSpPr>
          <p:spPr bwMode="auto">
            <a:xfrm>
              <a:off x="2080" y="1805"/>
              <a:ext cx="114" cy="45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2430" name="Freeform 94"/>
            <p:cNvSpPr>
              <a:spLocks/>
            </p:cNvSpPr>
            <p:nvPr/>
          </p:nvSpPr>
          <p:spPr bwMode="auto">
            <a:xfrm>
              <a:off x="2103" y="1794"/>
              <a:ext cx="91" cy="56"/>
            </a:xfrm>
            <a:custGeom>
              <a:avLst/>
              <a:gdLst/>
              <a:ahLst/>
              <a:cxnLst>
                <a:cxn ang="0">
                  <a:pos x="48" y="30"/>
                </a:cxn>
                <a:cxn ang="0">
                  <a:pos x="6" y="0"/>
                </a:cxn>
                <a:cxn ang="0">
                  <a:pos x="0" y="24"/>
                </a:cxn>
                <a:cxn ang="0">
                  <a:pos x="48" y="30"/>
                </a:cxn>
                <a:cxn ang="0">
                  <a:pos x="48" y="30"/>
                </a:cxn>
              </a:cxnLst>
              <a:rect l="0" t="0" r="r" b="b"/>
              <a:pathLst>
                <a:path w="48" h="30">
                  <a:moveTo>
                    <a:pt x="48" y="30"/>
                  </a:moveTo>
                  <a:lnTo>
                    <a:pt x="6" y="0"/>
                  </a:lnTo>
                  <a:lnTo>
                    <a:pt x="0" y="24"/>
                  </a:lnTo>
                  <a:lnTo>
                    <a:pt x="48" y="30"/>
                  </a:lnTo>
                  <a:lnTo>
                    <a:pt x="48" y="3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2431" name="Line 95"/>
            <p:cNvSpPr>
              <a:spLocks noChangeShapeType="1"/>
            </p:cNvSpPr>
            <p:nvPr/>
          </p:nvSpPr>
          <p:spPr bwMode="auto">
            <a:xfrm flipH="1">
              <a:off x="2421" y="1771"/>
              <a:ext cx="126" cy="57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2432" name="Freeform 96"/>
            <p:cNvSpPr>
              <a:spLocks/>
            </p:cNvSpPr>
            <p:nvPr/>
          </p:nvSpPr>
          <p:spPr bwMode="auto">
            <a:xfrm>
              <a:off x="2421" y="1759"/>
              <a:ext cx="91" cy="69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48" y="30"/>
                </a:cxn>
                <a:cxn ang="0">
                  <a:pos x="36" y="0"/>
                </a:cxn>
                <a:cxn ang="0">
                  <a:pos x="0" y="36"/>
                </a:cxn>
                <a:cxn ang="0">
                  <a:pos x="0" y="36"/>
                </a:cxn>
              </a:cxnLst>
              <a:rect l="0" t="0" r="r" b="b"/>
              <a:pathLst>
                <a:path w="48" h="36">
                  <a:moveTo>
                    <a:pt x="0" y="36"/>
                  </a:moveTo>
                  <a:lnTo>
                    <a:pt x="48" y="30"/>
                  </a:lnTo>
                  <a:lnTo>
                    <a:pt x="36" y="0"/>
                  </a:lnTo>
                  <a:lnTo>
                    <a:pt x="0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2433" name="Rectangle 97"/>
            <p:cNvSpPr>
              <a:spLocks noChangeArrowheads="1"/>
            </p:cNvSpPr>
            <p:nvPr/>
          </p:nvSpPr>
          <p:spPr bwMode="auto">
            <a:xfrm>
              <a:off x="1576" y="1480"/>
              <a:ext cx="114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 b="1">
                  <a:solidFill>
                    <a:srgbClr val="FFFFFF"/>
                  </a:solidFill>
                </a:rPr>
                <a:t>Q</a:t>
              </a:r>
              <a:endParaRPr lang="ru-RU" sz="20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42434" name="Group 98"/>
          <p:cNvGrpSpPr>
            <a:grpSpLocks/>
          </p:cNvGrpSpPr>
          <p:nvPr/>
        </p:nvGrpSpPr>
        <p:grpSpPr bwMode="auto">
          <a:xfrm>
            <a:off x="5651500" y="1493838"/>
            <a:ext cx="3140075" cy="2270125"/>
            <a:chOff x="3617" y="459"/>
            <a:chExt cx="1978" cy="1430"/>
          </a:xfrm>
        </p:grpSpPr>
        <p:pic>
          <p:nvPicPr>
            <p:cNvPr id="142435" name="Picture 9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17" y="459"/>
              <a:ext cx="1978" cy="1430"/>
            </a:xfrm>
            <a:prstGeom prst="rect">
              <a:avLst/>
            </a:prstGeom>
            <a:noFill/>
            <a:ln w="38100">
              <a:solidFill>
                <a:srgbClr val="99CCFF"/>
              </a:solidFill>
              <a:miter lim="800000"/>
              <a:headEnd/>
              <a:tailEnd/>
            </a:ln>
          </p:spPr>
        </p:pic>
        <p:sp>
          <p:nvSpPr>
            <p:cNvPr id="142436" name="Rectangle 100"/>
            <p:cNvSpPr>
              <a:spLocks noChangeArrowheads="1"/>
            </p:cNvSpPr>
            <p:nvPr/>
          </p:nvSpPr>
          <p:spPr bwMode="auto">
            <a:xfrm>
              <a:off x="3684" y="1815"/>
              <a:ext cx="515" cy="28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2437" name="Rectangle 101"/>
            <p:cNvSpPr>
              <a:spLocks noChangeArrowheads="1"/>
            </p:cNvSpPr>
            <p:nvPr/>
          </p:nvSpPr>
          <p:spPr bwMode="auto">
            <a:xfrm>
              <a:off x="3771" y="1650"/>
              <a:ext cx="22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 b="1"/>
                <a:t>50 </a:t>
              </a:r>
              <a:endParaRPr lang="ru-RU" sz="2000" b="1">
                <a:solidFill>
                  <a:schemeClr val="tx1"/>
                </a:solidFill>
              </a:endParaRPr>
            </a:p>
          </p:txBody>
        </p:sp>
        <p:sp>
          <p:nvSpPr>
            <p:cNvPr id="142438" name="Rectangle 102"/>
            <p:cNvSpPr>
              <a:spLocks noChangeArrowheads="1"/>
            </p:cNvSpPr>
            <p:nvPr/>
          </p:nvSpPr>
          <p:spPr bwMode="auto">
            <a:xfrm>
              <a:off x="3948" y="1650"/>
              <a:ext cx="9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 b="1">
                  <a:latin typeface="WP Greek Helve" pitchFamily="2" charset="2"/>
                </a:rPr>
                <a:t>:</a:t>
              </a:r>
              <a:endParaRPr lang="ru-RU" sz="2000" b="1">
                <a:solidFill>
                  <a:schemeClr val="tx1"/>
                </a:solidFill>
              </a:endParaRPr>
            </a:p>
          </p:txBody>
        </p:sp>
        <p:sp>
          <p:nvSpPr>
            <p:cNvPr id="142439" name="Rectangle 103"/>
            <p:cNvSpPr>
              <a:spLocks noChangeArrowheads="1"/>
            </p:cNvSpPr>
            <p:nvPr/>
          </p:nvSpPr>
          <p:spPr bwMode="auto">
            <a:xfrm>
              <a:off x="4014" y="1650"/>
              <a:ext cx="14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 b="1"/>
                <a:t>m</a:t>
              </a:r>
              <a:endParaRPr lang="ru-RU" sz="2000" b="1">
                <a:solidFill>
                  <a:schemeClr val="tx1"/>
                </a:solidFill>
              </a:endParaRPr>
            </a:p>
          </p:txBody>
        </p:sp>
        <p:sp>
          <p:nvSpPr>
            <p:cNvPr id="142440" name="Rectangle 104"/>
            <p:cNvSpPr>
              <a:spLocks noChangeArrowheads="1"/>
            </p:cNvSpPr>
            <p:nvPr/>
          </p:nvSpPr>
          <p:spPr bwMode="auto">
            <a:xfrm>
              <a:off x="5102" y="968"/>
              <a:ext cx="22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 b="1"/>
                <a:t>Gn</a:t>
              </a:r>
              <a:endParaRPr lang="ru-RU" sz="2000" b="1">
                <a:solidFill>
                  <a:schemeClr val="tx1"/>
                </a:solidFill>
              </a:endParaRPr>
            </a:p>
          </p:txBody>
        </p:sp>
        <p:sp>
          <p:nvSpPr>
            <p:cNvPr id="142441" name="Rectangle 105"/>
            <p:cNvSpPr>
              <a:spLocks noChangeArrowheads="1"/>
            </p:cNvSpPr>
            <p:nvPr/>
          </p:nvSpPr>
          <p:spPr bwMode="auto">
            <a:xfrm>
              <a:off x="4820" y="1281"/>
              <a:ext cx="2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 b="1"/>
                <a:t>Syl</a:t>
              </a:r>
              <a:endParaRPr lang="ru-RU" sz="2000" b="1">
                <a:solidFill>
                  <a:schemeClr val="tx1"/>
                </a:solidFill>
              </a:endParaRPr>
            </a:p>
          </p:txBody>
        </p:sp>
        <p:sp>
          <p:nvSpPr>
            <p:cNvPr id="142442" name="Rectangle 106"/>
            <p:cNvSpPr>
              <a:spLocks noChangeArrowheads="1"/>
            </p:cNvSpPr>
            <p:nvPr/>
          </p:nvSpPr>
          <p:spPr bwMode="auto">
            <a:xfrm>
              <a:off x="4593" y="968"/>
              <a:ext cx="20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 b="1"/>
                <a:t>Hs</a:t>
              </a:r>
              <a:endParaRPr lang="ru-RU" sz="2000" b="1">
                <a:solidFill>
                  <a:schemeClr val="tx1"/>
                </a:solidFill>
              </a:endParaRPr>
            </a:p>
          </p:txBody>
        </p:sp>
        <p:sp>
          <p:nvSpPr>
            <p:cNvPr id="142443" name="Rectangle 107"/>
            <p:cNvSpPr>
              <a:spLocks noChangeArrowheads="1"/>
            </p:cNvSpPr>
            <p:nvPr/>
          </p:nvSpPr>
          <p:spPr bwMode="auto">
            <a:xfrm>
              <a:off x="4243" y="819"/>
              <a:ext cx="20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 b="1"/>
                <a:t>Sp</a:t>
              </a:r>
              <a:endParaRPr lang="ru-RU" sz="2000" b="1">
                <a:solidFill>
                  <a:schemeClr val="tx1"/>
                </a:solidFill>
              </a:endParaRPr>
            </a:p>
          </p:txBody>
        </p:sp>
        <p:sp>
          <p:nvSpPr>
            <p:cNvPr id="142444" name="Rectangle 108"/>
            <p:cNvSpPr>
              <a:spLocks noChangeArrowheads="1"/>
            </p:cNvSpPr>
            <p:nvPr/>
          </p:nvSpPr>
          <p:spPr bwMode="auto">
            <a:xfrm>
              <a:off x="4280" y="1110"/>
              <a:ext cx="21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 b="1"/>
                <a:t>Cp</a:t>
              </a:r>
              <a:endParaRPr lang="ru-RU" sz="2000" b="1">
                <a:solidFill>
                  <a:schemeClr val="tx1"/>
                </a:solidFill>
              </a:endParaRPr>
            </a:p>
          </p:txBody>
        </p:sp>
        <p:sp>
          <p:nvSpPr>
            <p:cNvPr id="142445" name="Rectangle 109"/>
            <p:cNvSpPr>
              <a:spLocks noChangeArrowheads="1"/>
            </p:cNvSpPr>
            <p:nvPr/>
          </p:nvSpPr>
          <p:spPr bwMode="auto">
            <a:xfrm>
              <a:off x="4054" y="524"/>
              <a:ext cx="19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 b="1"/>
                <a:t>Td</a:t>
              </a:r>
              <a:endParaRPr lang="ru-RU" sz="2000" b="1">
                <a:solidFill>
                  <a:schemeClr val="tx1"/>
                </a:solidFill>
              </a:endParaRPr>
            </a:p>
          </p:txBody>
        </p:sp>
        <p:sp>
          <p:nvSpPr>
            <p:cNvPr id="142446" name="Freeform 110"/>
            <p:cNvSpPr>
              <a:spLocks/>
            </p:cNvSpPr>
            <p:nvPr/>
          </p:nvSpPr>
          <p:spPr bwMode="auto">
            <a:xfrm>
              <a:off x="4289" y="949"/>
              <a:ext cx="38" cy="46"/>
            </a:xfrm>
            <a:custGeom>
              <a:avLst/>
              <a:gdLst/>
              <a:ahLst/>
              <a:cxnLst>
                <a:cxn ang="0">
                  <a:pos x="10" y="46"/>
                </a:cxn>
                <a:cxn ang="0">
                  <a:pos x="38" y="9"/>
                </a:cxn>
                <a:cxn ang="0">
                  <a:pos x="29" y="0"/>
                </a:cxn>
                <a:cxn ang="0">
                  <a:pos x="0" y="46"/>
                </a:cxn>
                <a:cxn ang="0">
                  <a:pos x="10" y="46"/>
                </a:cxn>
              </a:cxnLst>
              <a:rect l="0" t="0" r="r" b="b"/>
              <a:pathLst>
                <a:path w="38" h="46">
                  <a:moveTo>
                    <a:pt x="10" y="46"/>
                  </a:moveTo>
                  <a:lnTo>
                    <a:pt x="38" y="9"/>
                  </a:lnTo>
                  <a:lnTo>
                    <a:pt x="29" y="0"/>
                  </a:lnTo>
                  <a:lnTo>
                    <a:pt x="0" y="46"/>
                  </a:lnTo>
                  <a:lnTo>
                    <a:pt x="10" y="4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2447" name="Freeform 111"/>
            <p:cNvSpPr>
              <a:spLocks/>
            </p:cNvSpPr>
            <p:nvPr/>
          </p:nvSpPr>
          <p:spPr bwMode="auto">
            <a:xfrm>
              <a:off x="4252" y="977"/>
              <a:ext cx="66" cy="84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66" y="28"/>
                </a:cxn>
                <a:cxn ang="0">
                  <a:pos x="28" y="0"/>
                </a:cxn>
                <a:cxn ang="0">
                  <a:pos x="0" y="84"/>
                </a:cxn>
                <a:cxn ang="0">
                  <a:pos x="0" y="84"/>
                </a:cxn>
              </a:cxnLst>
              <a:rect l="0" t="0" r="r" b="b"/>
              <a:pathLst>
                <a:path w="66" h="84">
                  <a:moveTo>
                    <a:pt x="0" y="84"/>
                  </a:moveTo>
                  <a:lnTo>
                    <a:pt x="66" y="28"/>
                  </a:lnTo>
                  <a:lnTo>
                    <a:pt x="28" y="0"/>
                  </a:lnTo>
                  <a:lnTo>
                    <a:pt x="0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2448" name="Freeform 112"/>
            <p:cNvSpPr>
              <a:spLocks/>
            </p:cNvSpPr>
            <p:nvPr/>
          </p:nvSpPr>
          <p:spPr bwMode="auto">
            <a:xfrm>
              <a:off x="4243" y="1173"/>
              <a:ext cx="28" cy="28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8" y="28"/>
                </a:cxn>
                <a:cxn ang="0">
                  <a:pos x="28" y="10"/>
                </a:cxn>
                <a:cxn ang="0">
                  <a:pos x="0" y="0"/>
                </a:cxn>
                <a:cxn ang="0">
                  <a:pos x="0" y="10"/>
                </a:cxn>
              </a:cxnLst>
              <a:rect l="0" t="0" r="r" b="b"/>
              <a:pathLst>
                <a:path w="28" h="28">
                  <a:moveTo>
                    <a:pt x="0" y="10"/>
                  </a:moveTo>
                  <a:lnTo>
                    <a:pt x="18" y="28"/>
                  </a:lnTo>
                  <a:lnTo>
                    <a:pt x="28" y="1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2449" name="Freeform 113"/>
            <p:cNvSpPr>
              <a:spLocks/>
            </p:cNvSpPr>
            <p:nvPr/>
          </p:nvSpPr>
          <p:spPr bwMode="auto">
            <a:xfrm>
              <a:off x="4177" y="1145"/>
              <a:ext cx="84" cy="56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66" y="56"/>
                </a:cxn>
                <a:cxn ang="0">
                  <a:pos x="84" y="19"/>
                </a:cxn>
                <a:cxn ang="0">
                  <a:pos x="0" y="10"/>
                </a:cxn>
                <a:cxn ang="0">
                  <a:pos x="0" y="0"/>
                </a:cxn>
                <a:cxn ang="0">
                  <a:pos x="0" y="10"/>
                </a:cxn>
              </a:cxnLst>
              <a:rect l="0" t="0" r="r" b="b"/>
              <a:pathLst>
                <a:path w="84" h="56">
                  <a:moveTo>
                    <a:pt x="0" y="10"/>
                  </a:moveTo>
                  <a:lnTo>
                    <a:pt x="66" y="56"/>
                  </a:lnTo>
                  <a:lnTo>
                    <a:pt x="84" y="19"/>
                  </a:lnTo>
                  <a:lnTo>
                    <a:pt x="0" y="1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2450" name="Freeform 114"/>
            <p:cNvSpPr>
              <a:spLocks/>
            </p:cNvSpPr>
            <p:nvPr/>
          </p:nvSpPr>
          <p:spPr bwMode="auto">
            <a:xfrm>
              <a:off x="4673" y="1080"/>
              <a:ext cx="28" cy="18"/>
            </a:xfrm>
            <a:custGeom>
              <a:avLst/>
              <a:gdLst/>
              <a:ahLst/>
              <a:cxnLst>
                <a:cxn ang="0">
                  <a:pos x="28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19" y="18"/>
                </a:cxn>
                <a:cxn ang="0">
                  <a:pos x="28" y="9"/>
                </a:cxn>
              </a:cxnLst>
              <a:rect l="0" t="0" r="r" b="b"/>
              <a:pathLst>
                <a:path w="28" h="18">
                  <a:moveTo>
                    <a:pt x="28" y="9"/>
                  </a:moveTo>
                  <a:lnTo>
                    <a:pt x="9" y="0"/>
                  </a:lnTo>
                  <a:lnTo>
                    <a:pt x="0" y="9"/>
                  </a:lnTo>
                  <a:lnTo>
                    <a:pt x="19" y="18"/>
                  </a:lnTo>
                  <a:lnTo>
                    <a:pt x="28" y="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2451" name="Freeform 115"/>
            <p:cNvSpPr>
              <a:spLocks/>
            </p:cNvSpPr>
            <p:nvPr/>
          </p:nvSpPr>
          <p:spPr bwMode="auto">
            <a:xfrm>
              <a:off x="4682" y="1070"/>
              <a:ext cx="75" cy="66"/>
            </a:xfrm>
            <a:custGeom>
              <a:avLst/>
              <a:gdLst/>
              <a:ahLst/>
              <a:cxnLst>
                <a:cxn ang="0">
                  <a:pos x="75" y="66"/>
                </a:cxn>
                <a:cxn ang="0">
                  <a:pos x="19" y="0"/>
                </a:cxn>
                <a:cxn ang="0">
                  <a:pos x="0" y="38"/>
                </a:cxn>
                <a:cxn ang="0">
                  <a:pos x="75" y="66"/>
                </a:cxn>
                <a:cxn ang="0">
                  <a:pos x="75" y="66"/>
                </a:cxn>
              </a:cxnLst>
              <a:rect l="0" t="0" r="r" b="b"/>
              <a:pathLst>
                <a:path w="75" h="66">
                  <a:moveTo>
                    <a:pt x="75" y="66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75" y="66"/>
                  </a:lnTo>
                  <a:lnTo>
                    <a:pt x="75" y="6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2452" name="Freeform 116"/>
            <p:cNvSpPr>
              <a:spLocks/>
            </p:cNvSpPr>
            <p:nvPr/>
          </p:nvSpPr>
          <p:spPr bwMode="auto">
            <a:xfrm>
              <a:off x="4832" y="1267"/>
              <a:ext cx="19" cy="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28"/>
                </a:cxn>
                <a:cxn ang="0">
                  <a:pos x="19" y="18"/>
                </a:cxn>
                <a:cxn ang="0">
                  <a:pos x="10" y="0"/>
                </a:cxn>
                <a:cxn ang="0">
                  <a:pos x="0" y="0"/>
                </a:cxn>
              </a:cxnLst>
              <a:rect l="0" t="0" r="r" b="b"/>
              <a:pathLst>
                <a:path w="19" h="28">
                  <a:moveTo>
                    <a:pt x="0" y="0"/>
                  </a:moveTo>
                  <a:lnTo>
                    <a:pt x="10" y="28"/>
                  </a:lnTo>
                  <a:lnTo>
                    <a:pt x="19" y="18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2453" name="Freeform 117"/>
            <p:cNvSpPr>
              <a:spLocks/>
            </p:cNvSpPr>
            <p:nvPr/>
          </p:nvSpPr>
          <p:spPr bwMode="auto">
            <a:xfrm>
              <a:off x="4804" y="1201"/>
              <a:ext cx="56" cy="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75"/>
                </a:cxn>
                <a:cxn ang="0">
                  <a:pos x="56" y="5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6" h="75">
                  <a:moveTo>
                    <a:pt x="0" y="0"/>
                  </a:moveTo>
                  <a:lnTo>
                    <a:pt x="19" y="75"/>
                  </a:lnTo>
                  <a:lnTo>
                    <a:pt x="56" y="5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42454" name="Group 118"/>
          <p:cNvGrpSpPr>
            <a:grpSpLocks/>
          </p:cNvGrpSpPr>
          <p:nvPr/>
        </p:nvGrpSpPr>
        <p:grpSpPr bwMode="auto">
          <a:xfrm>
            <a:off x="3402013" y="4689475"/>
            <a:ext cx="2768600" cy="1951038"/>
            <a:chOff x="653" y="354"/>
            <a:chExt cx="1744" cy="1229"/>
          </a:xfrm>
        </p:grpSpPr>
        <p:pic>
          <p:nvPicPr>
            <p:cNvPr id="142455" name="Picture 119" descr="Gn+Hs"/>
            <p:cNvPicPr>
              <a:picLocks noChangeAspect="1" noChangeArrowheads="1"/>
            </p:cNvPicPr>
            <p:nvPr/>
          </p:nvPicPr>
          <p:blipFill>
            <a:blip r:embed="rId4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653" y="354"/>
              <a:ext cx="1712" cy="1229"/>
            </a:xfrm>
            <a:prstGeom prst="rect">
              <a:avLst/>
            </a:prstGeom>
            <a:noFill/>
            <a:ln w="57150">
              <a:solidFill>
                <a:srgbClr val="99CCFF"/>
              </a:solidFill>
              <a:miter lim="800000"/>
              <a:headEnd/>
              <a:tailEnd/>
            </a:ln>
          </p:spPr>
        </p:pic>
        <p:sp>
          <p:nvSpPr>
            <p:cNvPr id="142456" name="Line 120"/>
            <p:cNvSpPr>
              <a:spLocks noChangeShapeType="1"/>
            </p:cNvSpPr>
            <p:nvPr/>
          </p:nvSpPr>
          <p:spPr bwMode="auto">
            <a:xfrm>
              <a:off x="1633" y="1423"/>
              <a:ext cx="624" cy="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42457" name="Text Box 121"/>
            <p:cNvSpPr txBox="1">
              <a:spLocks noChangeArrowheads="1"/>
            </p:cNvSpPr>
            <p:nvPr/>
          </p:nvSpPr>
          <p:spPr bwMode="auto">
            <a:xfrm>
              <a:off x="1661" y="1196"/>
              <a:ext cx="51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</a:rPr>
                <a:t>50 </a:t>
              </a:r>
              <a:r>
                <a:rPr lang="el-GR" sz="1800">
                  <a:solidFill>
                    <a:srgbClr val="FFFFFF"/>
                  </a:solidFill>
                  <a:cs typeface="Arial" charset="0"/>
                </a:rPr>
                <a:t>μ</a:t>
              </a:r>
              <a:r>
                <a:rPr lang="en-US" sz="1800">
                  <a:solidFill>
                    <a:srgbClr val="FFFFFF"/>
                  </a:solidFill>
                  <a:cs typeface="Arial" charset="0"/>
                </a:rPr>
                <a:t>m</a:t>
              </a:r>
              <a:endParaRPr lang="el-GR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42458" name="Text Box 122"/>
            <p:cNvSpPr txBox="1">
              <a:spLocks noChangeArrowheads="1"/>
            </p:cNvSpPr>
            <p:nvPr/>
          </p:nvSpPr>
          <p:spPr bwMode="auto">
            <a:xfrm>
              <a:off x="1066" y="969"/>
              <a:ext cx="32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FFFFFF"/>
                  </a:solidFill>
                </a:rPr>
                <a:t>Hs</a:t>
              </a:r>
              <a:endParaRPr lang="ru-RU" sz="2000" b="1">
                <a:solidFill>
                  <a:srgbClr val="FFFFFF"/>
                </a:solidFill>
              </a:endParaRPr>
            </a:p>
          </p:txBody>
        </p:sp>
        <p:sp>
          <p:nvSpPr>
            <p:cNvPr id="142459" name="Text Box 123"/>
            <p:cNvSpPr txBox="1">
              <a:spLocks noChangeArrowheads="1"/>
            </p:cNvSpPr>
            <p:nvPr/>
          </p:nvSpPr>
          <p:spPr bwMode="auto">
            <a:xfrm>
              <a:off x="1434" y="601"/>
              <a:ext cx="33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FFFFFF"/>
                  </a:solidFill>
                </a:rPr>
                <a:t>Gn</a:t>
              </a:r>
              <a:endParaRPr lang="ru-RU" sz="2000" b="1">
                <a:solidFill>
                  <a:srgbClr val="FFFFFF"/>
                </a:solidFill>
              </a:endParaRPr>
            </a:p>
          </p:txBody>
        </p:sp>
        <p:sp>
          <p:nvSpPr>
            <p:cNvPr id="142460" name="Text Box 124"/>
            <p:cNvSpPr txBox="1">
              <a:spLocks noChangeArrowheads="1"/>
            </p:cNvSpPr>
            <p:nvPr/>
          </p:nvSpPr>
          <p:spPr bwMode="auto">
            <a:xfrm>
              <a:off x="2085" y="898"/>
              <a:ext cx="3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FFFFFF"/>
                  </a:solidFill>
                </a:rPr>
                <a:t>Py</a:t>
              </a:r>
              <a:endParaRPr lang="ru-RU" sz="2000" b="1">
                <a:solidFill>
                  <a:srgbClr val="FFFFFF"/>
                </a:solidFill>
              </a:endParaRPr>
            </a:p>
          </p:txBody>
        </p:sp>
        <p:sp>
          <p:nvSpPr>
            <p:cNvPr id="142461" name="Line 125"/>
            <p:cNvSpPr>
              <a:spLocks noChangeShapeType="1"/>
            </p:cNvSpPr>
            <p:nvPr/>
          </p:nvSpPr>
          <p:spPr bwMode="auto">
            <a:xfrm flipH="1">
              <a:off x="1066" y="1196"/>
              <a:ext cx="113" cy="28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42462" name="Line 126"/>
            <p:cNvSpPr>
              <a:spLocks noChangeShapeType="1"/>
            </p:cNvSpPr>
            <p:nvPr/>
          </p:nvSpPr>
          <p:spPr bwMode="auto">
            <a:xfrm flipH="1" flipV="1">
              <a:off x="924" y="1054"/>
              <a:ext cx="198" cy="57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42463" name="Line 127"/>
            <p:cNvSpPr>
              <a:spLocks noChangeShapeType="1"/>
            </p:cNvSpPr>
            <p:nvPr/>
          </p:nvSpPr>
          <p:spPr bwMode="auto">
            <a:xfrm flipH="1" flipV="1">
              <a:off x="1264" y="714"/>
              <a:ext cx="227" cy="57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42464" name="Line 128"/>
            <p:cNvSpPr>
              <a:spLocks noChangeShapeType="1"/>
            </p:cNvSpPr>
            <p:nvPr/>
          </p:nvSpPr>
          <p:spPr bwMode="auto">
            <a:xfrm>
              <a:off x="1661" y="799"/>
              <a:ext cx="85" cy="85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31" name="Номер слайда 1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C2912-53E9-4871-B1D9-CFC0834B8EE5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2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2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2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2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2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2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2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2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2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2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2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4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647700"/>
          </a:xfrm>
        </p:spPr>
        <p:txBody>
          <a:bodyPr/>
          <a:lstStyle/>
          <a:p>
            <a:r>
              <a:rPr lang="ru-RU" sz="4000"/>
              <a:t>Березняки</a:t>
            </a:r>
          </a:p>
        </p:txBody>
      </p:sp>
      <p:sp>
        <p:nvSpPr>
          <p:cNvPr id="181251" name="Rectangle 3"/>
          <p:cNvSpPr>
            <a:spLocks noChangeArrowheads="1"/>
          </p:cNvSpPr>
          <p:nvPr/>
        </p:nvSpPr>
        <p:spPr bwMode="auto">
          <a:xfrm>
            <a:off x="395288" y="2349500"/>
            <a:ext cx="8353425" cy="2227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FFCC00"/>
                </a:solidFill>
              </a:rPr>
              <a:t>Alt + Au</a:t>
            </a:r>
            <a:r>
              <a:rPr lang="ru-RU" sz="2800" b="1" dirty="0">
                <a:solidFill>
                  <a:srgbClr val="FFCC00"/>
                </a:solidFill>
              </a:rPr>
              <a:t>-</a:t>
            </a:r>
            <a:r>
              <a:rPr lang="en-US" sz="2800" b="1" dirty="0">
                <a:solidFill>
                  <a:srgbClr val="FFCC00"/>
                </a:solidFill>
              </a:rPr>
              <a:t>Ag tellurides + Te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>
                <a:solidFill>
                  <a:srgbClr val="FFCC00"/>
                </a:solidFill>
                <a:sym typeface="Symbol" pitchFamily="18" charset="2"/>
              </a:rPr>
              <a:t>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US" sz="2800" b="1" dirty="0">
                <a:solidFill>
                  <a:srgbClr val="66FF33"/>
                </a:solidFill>
              </a:rPr>
              <a:t>Cal + Au tellurides + Au-Ag tellurides + Au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>
                <a:solidFill>
                  <a:srgbClr val="66FF33"/>
                </a:solidFill>
                <a:sym typeface="Symbol" pitchFamily="18" charset="2"/>
              </a:rPr>
              <a:t>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US" sz="2800" b="1" dirty="0">
                <a:solidFill>
                  <a:srgbClr val="66FFFF"/>
                </a:solidFill>
              </a:rPr>
              <a:t>Ag tellurides</a:t>
            </a:r>
          </a:p>
          <a:p>
            <a:pPr algn="ctr"/>
            <a:endParaRPr lang="en-US" sz="2800" b="1" dirty="0">
              <a:solidFill>
                <a:srgbClr val="66FFFF"/>
              </a:solidFill>
            </a:endParaRPr>
          </a:p>
          <a:p>
            <a:pPr algn="ctr"/>
            <a:r>
              <a:rPr lang="ru-RU" sz="2800" b="1" dirty="0">
                <a:solidFill>
                  <a:srgbClr val="FFFFFF"/>
                </a:solidFill>
              </a:rPr>
              <a:t>Падение </a:t>
            </a:r>
            <a:r>
              <a:rPr lang="en-US" sz="2800" b="1" dirty="0">
                <a:solidFill>
                  <a:srgbClr val="FFFFFF"/>
                </a:solidFill>
              </a:rPr>
              <a:t>T </a:t>
            </a:r>
            <a:r>
              <a:rPr lang="ru-RU" sz="2800" b="1" dirty="0">
                <a:solidFill>
                  <a:srgbClr val="FFFFFF"/>
                </a:solidFill>
              </a:rPr>
              <a:t> и </a:t>
            </a:r>
            <a:r>
              <a:rPr lang="en-US" sz="2800" b="1" dirty="0">
                <a:solidFill>
                  <a:srgbClr val="FFFFFF"/>
                </a:solidFill>
              </a:rPr>
              <a:t>fO2, </a:t>
            </a:r>
            <a:r>
              <a:rPr lang="ru-RU" sz="2800" b="1" dirty="0">
                <a:solidFill>
                  <a:srgbClr val="FFFFFF"/>
                </a:solidFill>
              </a:rPr>
              <a:t>увеличение </a:t>
            </a:r>
            <a:r>
              <a:rPr lang="en-US" sz="2800" b="1" dirty="0">
                <a:solidFill>
                  <a:srgbClr val="FFFFFF"/>
                </a:solidFill>
              </a:rPr>
              <a:t>pH</a:t>
            </a:r>
            <a:endParaRPr lang="ru-RU" sz="2800" b="1" dirty="0">
              <a:solidFill>
                <a:srgbClr val="FFFFFF"/>
              </a:solidFill>
            </a:endParaRPr>
          </a:p>
        </p:txBody>
      </p:sp>
      <p:sp>
        <p:nvSpPr>
          <p:cNvPr id="181252" name="Text Box 4"/>
          <p:cNvSpPr txBox="1">
            <a:spLocks noChangeArrowheads="1"/>
          </p:cNvSpPr>
          <p:nvPr/>
        </p:nvSpPr>
        <p:spPr bwMode="auto">
          <a:xfrm>
            <a:off x="1619250" y="1196975"/>
            <a:ext cx="60706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>
                <a:solidFill>
                  <a:srgbClr val="66FFFF"/>
                </a:solidFill>
              </a:rPr>
              <a:t>Последовательность в системе </a:t>
            </a:r>
            <a:r>
              <a:rPr lang="en-US">
                <a:solidFill>
                  <a:srgbClr val="66FFFF"/>
                </a:solidFill>
              </a:rPr>
              <a:t>Au-Ag-Te</a:t>
            </a:r>
            <a:endParaRPr lang="ru-RU">
              <a:solidFill>
                <a:srgbClr val="66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C2912-53E9-4871-B1D9-CFC0834B8EE5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76250"/>
          </a:xfrm>
        </p:spPr>
        <p:txBody>
          <a:bodyPr/>
          <a:lstStyle/>
          <a:p>
            <a:r>
              <a:rPr lang="ru-RU" sz="3200" b="1"/>
              <a:t>Последовательность в системе </a:t>
            </a:r>
            <a:r>
              <a:rPr lang="en-US" sz="3200" b="1"/>
              <a:t>Au-Ag-Te</a:t>
            </a:r>
            <a:endParaRPr lang="ru-RU" sz="3200" b="1"/>
          </a:p>
        </p:txBody>
      </p:sp>
      <p:grpSp>
        <p:nvGrpSpPr>
          <p:cNvPr id="178249" name="Group 73"/>
          <p:cNvGrpSpPr>
            <a:grpSpLocks/>
          </p:cNvGrpSpPr>
          <p:nvPr/>
        </p:nvGrpSpPr>
        <p:grpSpPr bwMode="auto">
          <a:xfrm>
            <a:off x="0" y="1268413"/>
            <a:ext cx="5945188" cy="5246687"/>
            <a:chOff x="744" y="1015"/>
            <a:chExt cx="3745" cy="3305"/>
          </a:xfrm>
        </p:grpSpPr>
        <p:sp>
          <p:nvSpPr>
            <p:cNvPr id="178181" name="Freeform 5"/>
            <p:cNvSpPr>
              <a:spLocks/>
            </p:cNvSpPr>
            <p:nvPr/>
          </p:nvSpPr>
          <p:spPr bwMode="auto">
            <a:xfrm>
              <a:off x="2520" y="1304"/>
              <a:ext cx="816" cy="1288"/>
            </a:xfrm>
            <a:custGeom>
              <a:avLst/>
              <a:gdLst/>
              <a:ahLst/>
              <a:cxnLst>
                <a:cxn ang="0">
                  <a:pos x="816" y="1288"/>
                </a:cxn>
                <a:cxn ang="0">
                  <a:pos x="24" y="0"/>
                </a:cxn>
                <a:cxn ang="0">
                  <a:pos x="48" y="808"/>
                </a:cxn>
                <a:cxn ang="0">
                  <a:pos x="0" y="808"/>
                </a:cxn>
                <a:cxn ang="0">
                  <a:pos x="768" y="1288"/>
                </a:cxn>
              </a:cxnLst>
              <a:rect l="0" t="0" r="r" b="b"/>
              <a:pathLst>
                <a:path w="816" h="1288">
                  <a:moveTo>
                    <a:pt x="816" y="1288"/>
                  </a:moveTo>
                  <a:lnTo>
                    <a:pt x="24" y="0"/>
                  </a:lnTo>
                  <a:lnTo>
                    <a:pt x="48" y="808"/>
                  </a:lnTo>
                  <a:lnTo>
                    <a:pt x="0" y="808"/>
                  </a:lnTo>
                  <a:lnTo>
                    <a:pt x="768" y="1288"/>
                  </a:lnTo>
                </a:path>
              </a:pathLst>
            </a:custGeom>
            <a:solidFill>
              <a:schemeClr val="accent1">
                <a:alpha val="50000"/>
              </a:schemeClr>
            </a:solidFill>
            <a:ln w="57150" cap="flat" cmpd="sng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grpSp>
          <p:nvGrpSpPr>
            <p:cNvPr id="178182" name="Group 6"/>
            <p:cNvGrpSpPr>
              <a:grpSpLocks/>
            </p:cNvGrpSpPr>
            <p:nvPr/>
          </p:nvGrpSpPr>
          <p:grpSpPr bwMode="auto">
            <a:xfrm>
              <a:off x="744" y="1015"/>
              <a:ext cx="3745" cy="3305"/>
              <a:chOff x="0" y="1015"/>
              <a:chExt cx="3745" cy="3305"/>
            </a:xfrm>
          </p:grpSpPr>
          <p:sp>
            <p:nvSpPr>
              <p:cNvPr id="178183" name="Rectangle 7"/>
              <p:cNvSpPr>
                <a:spLocks noChangeArrowheads="1"/>
              </p:cNvSpPr>
              <p:nvPr/>
            </p:nvSpPr>
            <p:spPr bwMode="auto">
              <a:xfrm>
                <a:off x="3094" y="3061"/>
                <a:ext cx="554" cy="334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r>
                  <a:rPr lang="ru-RU" sz="2000">
                    <a:solidFill>
                      <a:srgbClr val="FFFF00"/>
                    </a:solidFill>
                  </a:rPr>
                  <a:t>Ag</a:t>
                </a:r>
                <a:r>
                  <a:rPr lang="ru-RU" sz="2000" baseline="-25000">
                    <a:solidFill>
                      <a:srgbClr val="FFFF00"/>
                    </a:solidFill>
                  </a:rPr>
                  <a:t>2</a:t>
                </a:r>
                <a:r>
                  <a:rPr lang="ru-RU" sz="2000">
                    <a:solidFill>
                      <a:srgbClr val="FFFF00"/>
                    </a:solidFill>
                  </a:rPr>
                  <a:t>Te</a:t>
                </a:r>
              </a:p>
              <a:p>
                <a:r>
                  <a:rPr lang="en-GB" sz="2000">
                    <a:solidFill>
                      <a:srgbClr val="FFFF00"/>
                    </a:solidFill>
                  </a:rPr>
                  <a:t>hessite</a:t>
                </a:r>
                <a:endParaRPr lang="ru-RU" sz="2000">
                  <a:solidFill>
                    <a:srgbClr val="FFFF00"/>
                  </a:solidFill>
                </a:endParaRPr>
              </a:p>
            </p:txBody>
          </p:sp>
          <p:sp>
            <p:nvSpPr>
              <p:cNvPr id="178184" name="Freeform 8"/>
              <p:cNvSpPr>
                <a:spLocks noChangeAspect="1"/>
              </p:cNvSpPr>
              <p:nvPr/>
            </p:nvSpPr>
            <p:spPr bwMode="auto">
              <a:xfrm>
                <a:off x="55" y="1250"/>
                <a:ext cx="3421" cy="2796"/>
              </a:xfrm>
              <a:custGeom>
                <a:avLst/>
                <a:gdLst/>
                <a:ahLst/>
                <a:cxnLst>
                  <a:cxn ang="0">
                    <a:pos x="1845" y="0"/>
                  </a:cxn>
                  <a:cxn ang="0">
                    <a:pos x="0" y="3175"/>
                  </a:cxn>
                  <a:cxn ang="0">
                    <a:pos x="3647" y="3164"/>
                  </a:cxn>
                  <a:cxn ang="0">
                    <a:pos x="1845" y="0"/>
                  </a:cxn>
                </a:cxnLst>
                <a:rect l="0" t="0" r="r" b="b"/>
                <a:pathLst>
                  <a:path w="3647" h="3175">
                    <a:moveTo>
                      <a:pt x="1845" y="0"/>
                    </a:moveTo>
                    <a:lnTo>
                      <a:pt x="0" y="3175"/>
                    </a:lnTo>
                    <a:lnTo>
                      <a:pt x="3647" y="3164"/>
                    </a:lnTo>
                    <a:lnTo>
                      <a:pt x="1845" y="0"/>
                    </a:lnTo>
                    <a:close/>
                  </a:path>
                </a:pathLst>
              </a:custGeom>
              <a:noFill/>
              <a:ln w="12700" cap="flat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185" name="Oval 9"/>
              <p:cNvSpPr>
                <a:spLocks noChangeAspect="1" noChangeArrowheads="1"/>
              </p:cNvSpPr>
              <p:nvPr/>
            </p:nvSpPr>
            <p:spPr bwMode="auto">
              <a:xfrm>
                <a:off x="2846" y="3078"/>
                <a:ext cx="74" cy="72"/>
              </a:xfrm>
              <a:prstGeom prst="ellipse">
                <a:avLst/>
              </a:prstGeom>
              <a:solidFill>
                <a:srgbClr val="FF9900"/>
              </a:solidFill>
              <a:ln w="444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186" name="Oval 10"/>
              <p:cNvSpPr>
                <a:spLocks noChangeAspect="1" noChangeArrowheads="1"/>
              </p:cNvSpPr>
              <p:nvPr/>
            </p:nvSpPr>
            <p:spPr bwMode="auto">
              <a:xfrm>
                <a:off x="2834" y="3028"/>
                <a:ext cx="71" cy="67"/>
              </a:xfrm>
              <a:prstGeom prst="ellipse">
                <a:avLst/>
              </a:prstGeom>
              <a:solidFill>
                <a:srgbClr val="FF9900"/>
              </a:solidFill>
              <a:ln w="444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187" name="Oval 11"/>
              <p:cNvSpPr>
                <a:spLocks noChangeAspect="1" noChangeArrowheads="1"/>
              </p:cNvSpPr>
              <p:nvPr/>
            </p:nvSpPr>
            <p:spPr bwMode="auto">
              <a:xfrm>
                <a:off x="1215" y="2102"/>
                <a:ext cx="63" cy="58"/>
              </a:xfrm>
              <a:prstGeom prst="ellipse">
                <a:avLst/>
              </a:prstGeom>
              <a:solidFill>
                <a:srgbClr val="00FF00"/>
              </a:solidFill>
              <a:ln w="4445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188" name="Oval 12"/>
              <p:cNvSpPr>
                <a:spLocks noChangeAspect="1" noChangeArrowheads="1"/>
              </p:cNvSpPr>
              <p:nvPr/>
            </p:nvSpPr>
            <p:spPr bwMode="auto">
              <a:xfrm>
                <a:off x="1159" y="2171"/>
                <a:ext cx="64" cy="60"/>
              </a:xfrm>
              <a:prstGeom prst="ellipse">
                <a:avLst/>
              </a:prstGeom>
              <a:solidFill>
                <a:srgbClr val="00FF00"/>
              </a:solidFill>
              <a:ln w="4445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189" name="Oval 13"/>
              <p:cNvSpPr>
                <a:spLocks noChangeAspect="1" noChangeArrowheads="1"/>
              </p:cNvSpPr>
              <p:nvPr/>
            </p:nvSpPr>
            <p:spPr bwMode="auto">
              <a:xfrm>
                <a:off x="1163" y="2163"/>
                <a:ext cx="62" cy="58"/>
              </a:xfrm>
              <a:prstGeom prst="ellipse">
                <a:avLst/>
              </a:prstGeom>
              <a:solidFill>
                <a:srgbClr val="00FF00"/>
              </a:solidFill>
              <a:ln w="4445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190" name="Oval 14"/>
              <p:cNvSpPr>
                <a:spLocks noChangeAspect="1" noChangeArrowheads="1"/>
              </p:cNvSpPr>
              <p:nvPr/>
            </p:nvSpPr>
            <p:spPr bwMode="auto">
              <a:xfrm>
                <a:off x="1169" y="2163"/>
                <a:ext cx="61" cy="58"/>
              </a:xfrm>
              <a:prstGeom prst="ellipse">
                <a:avLst/>
              </a:prstGeom>
              <a:solidFill>
                <a:srgbClr val="00FF00"/>
              </a:solidFill>
              <a:ln w="4445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191" name="Oval 15"/>
              <p:cNvSpPr>
                <a:spLocks noChangeAspect="1" noChangeArrowheads="1"/>
              </p:cNvSpPr>
              <p:nvPr/>
            </p:nvSpPr>
            <p:spPr bwMode="auto">
              <a:xfrm>
                <a:off x="1176" y="2171"/>
                <a:ext cx="64" cy="60"/>
              </a:xfrm>
              <a:prstGeom prst="ellipse">
                <a:avLst/>
              </a:prstGeom>
              <a:solidFill>
                <a:srgbClr val="00FF00"/>
              </a:solidFill>
              <a:ln w="4445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192" name="Oval 16"/>
              <p:cNvSpPr>
                <a:spLocks noChangeAspect="1" noChangeArrowheads="1"/>
              </p:cNvSpPr>
              <p:nvPr/>
            </p:nvSpPr>
            <p:spPr bwMode="auto">
              <a:xfrm>
                <a:off x="1165" y="2155"/>
                <a:ext cx="64" cy="60"/>
              </a:xfrm>
              <a:prstGeom prst="ellipse">
                <a:avLst/>
              </a:prstGeom>
              <a:solidFill>
                <a:srgbClr val="00FF00"/>
              </a:solidFill>
              <a:ln w="4445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193" name="Oval 17"/>
              <p:cNvSpPr>
                <a:spLocks noChangeAspect="1" noChangeArrowheads="1"/>
              </p:cNvSpPr>
              <p:nvPr/>
            </p:nvSpPr>
            <p:spPr bwMode="auto">
              <a:xfrm>
                <a:off x="1191" y="2163"/>
                <a:ext cx="62" cy="59"/>
              </a:xfrm>
              <a:prstGeom prst="ellipse">
                <a:avLst/>
              </a:prstGeom>
              <a:solidFill>
                <a:srgbClr val="00FF00"/>
              </a:solidFill>
              <a:ln w="4445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194" name="Oval 18"/>
              <p:cNvSpPr>
                <a:spLocks noChangeAspect="1" noChangeArrowheads="1"/>
              </p:cNvSpPr>
              <p:nvPr/>
            </p:nvSpPr>
            <p:spPr bwMode="auto">
              <a:xfrm>
                <a:off x="1169" y="2168"/>
                <a:ext cx="64" cy="58"/>
              </a:xfrm>
              <a:prstGeom prst="ellipse">
                <a:avLst/>
              </a:prstGeom>
              <a:solidFill>
                <a:srgbClr val="00FF00"/>
              </a:solidFill>
              <a:ln w="4445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195" name="Oval 19"/>
              <p:cNvSpPr>
                <a:spLocks noChangeAspect="1" noChangeArrowheads="1"/>
              </p:cNvSpPr>
              <p:nvPr/>
            </p:nvSpPr>
            <p:spPr bwMode="auto">
              <a:xfrm>
                <a:off x="1184" y="2181"/>
                <a:ext cx="61" cy="60"/>
              </a:xfrm>
              <a:prstGeom prst="ellipse">
                <a:avLst/>
              </a:prstGeom>
              <a:solidFill>
                <a:srgbClr val="00FF00"/>
              </a:solidFill>
              <a:ln w="4445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196" name="Oval 20"/>
              <p:cNvSpPr>
                <a:spLocks noChangeAspect="1" noChangeArrowheads="1"/>
              </p:cNvSpPr>
              <p:nvPr/>
            </p:nvSpPr>
            <p:spPr bwMode="auto">
              <a:xfrm>
                <a:off x="1173" y="2157"/>
                <a:ext cx="62" cy="57"/>
              </a:xfrm>
              <a:prstGeom prst="ellipse">
                <a:avLst/>
              </a:prstGeom>
              <a:solidFill>
                <a:srgbClr val="00FF00"/>
              </a:solidFill>
              <a:ln w="4445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197" name="Oval 21"/>
              <p:cNvSpPr>
                <a:spLocks noChangeAspect="1" noChangeArrowheads="1"/>
              </p:cNvSpPr>
              <p:nvPr/>
            </p:nvSpPr>
            <p:spPr bwMode="auto">
              <a:xfrm>
                <a:off x="1192" y="2109"/>
                <a:ext cx="64" cy="60"/>
              </a:xfrm>
              <a:prstGeom prst="ellipse">
                <a:avLst/>
              </a:prstGeom>
              <a:solidFill>
                <a:srgbClr val="00FF00"/>
              </a:solidFill>
              <a:ln w="4445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198" name="Oval 22"/>
              <p:cNvSpPr>
                <a:spLocks noChangeAspect="1" noChangeArrowheads="1"/>
              </p:cNvSpPr>
              <p:nvPr/>
            </p:nvSpPr>
            <p:spPr bwMode="auto">
              <a:xfrm>
                <a:off x="2861" y="3072"/>
                <a:ext cx="74" cy="70"/>
              </a:xfrm>
              <a:prstGeom prst="ellipse">
                <a:avLst/>
              </a:prstGeom>
              <a:solidFill>
                <a:srgbClr val="FF9900"/>
              </a:solidFill>
              <a:ln w="444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199" name="Oval 23"/>
              <p:cNvSpPr>
                <a:spLocks noChangeAspect="1" noChangeArrowheads="1"/>
              </p:cNvSpPr>
              <p:nvPr/>
            </p:nvSpPr>
            <p:spPr bwMode="auto">
              <a:xfrm>
                <a:off x="1201" y="2170"/>
                <a:ext cx="64" cy="60"/>
              </a:xfrm>
              <a:prstGeom prst="ellipse">
                <a:avLst/>
              </a:prstGeom>
              <a:solidFill>
                <a:srgbClr val="00FF00"/>
              </a:solidFill>
              <a:ln w="4445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200" name="Oval 24"/>
              <p:cNvSpPr>
                <a:spLocks noChangeAspect="1" noChangeArrowheads="1"/>
              </p:cNvSpPr>
              <p:nvPr/>
            </p:nvSpPr>
            <p:spPr bwMode="auto">
              <a:xfrm>
                <a:off x="1181" y="2160"/>
                <a:ext cx="64" cy="60"/>
              </a:xfrm>
              <a:prstGeom prst="ellipse">
                <a:avLst/>
              </a:prstGeom>
              <a:solidFill>
                <a:srgbClr val="00FF00"/>
              </a:solidFill>
              <a:ln w="4445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201" name="Oval 25"/>
              <p:cNvSpPr>
                <a:spLocks noChangeAspect="1" noChangeArrowheads="1"/>
              </p:cNvSpPr>
              <p:nvPr/>
            </p:nvSpPr>
            <p:spPr bwMode="auto">
              <a:xfrm>
                <a:off x="1246" y="2164"/>
                <a:ext cx="64" cy="60"/>
              </a:xfrm>
              <a:prstGeom prst="ellipse">
                <a:avLst/>
              </a:prstGeom>
              <a:solidFill>
                <a:srgbClr val="00FF00"/>
              </a:solidFill>
              <a:ln w="4445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202" name="Oval 26"/>
              <p:cNvSpPr>
                <a:spLocks noChangeAspect="1" noChangeArrowheads="1"/>
              </p:cNvSpPr>
              <p:nvPr/>
            </p:nvSpPr>
            <p:spPr bwMode="auto">
              <a:xfrm>
                <a:off x="1742" y="2125"/>
                <a:ext cx="79" cy="71"/>
              </a:xfrm>
              <a:prstGeom prst="ellipse">
                <a:avLst/>
              </a:prstGeom>
              <a:solidFill>
                <a:srgbClr val="FF5050"/>
              </a:solidFill>
              <a:ln w="4445">
                <a:solidFill>
                  <a:srgbClr val="FF505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203" name="Oval 27"/>
              <p:cNvSpPr>
                <a:spLocks noChangeAspect="1" noChangeArrowheads="1"/>
              </p:cNvSpPr>
              <p:nvPr/>
            </p:nvSpPr>
            <p:spPr bwMode="auto">
              <a:xfrm>
                <a:off x="1731" y="2110"/>
                <a:ext cx="76" cy="71"/>
              </a:xfrm>
              <a:prstGeom prst="ellipse">
                <a:avLst/>
              </a:prstGeom>
              <a:solidFill>
                <a:srgbClr val="FF5050"/>
              </a:solidFill>
              <a:ln w="4445">
                <a:solidFill>
                  <a:srgbClr val="FF505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204" name="Oval 28"/>
              <p:cNvSpPr>
                <a:spLocks noChangeAspect="1" noChangeArrowheads="1"/>
              </p:cNvSpPr>
              <p:nvPr/>
            </p:nvSpPr>
            <p:spPr bwMode="auto">
              <a:xfrm>
                <a:off x="1731" y="2109"/>
                <a:ext cx="75" cy="73"/>
              </a:xfrm>
              <a:prstGeom prst="ellipse">
                <a:avLst/>
              </a:prstGeom>
              <a:solidFill>
                <a:srgbClr val="FF5050"/>
              </a:solidFill>
              <a:ln w="4445">
                <a:solidFill>
                  <a:srgbClr val="FF505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205" name="Oval 29"/>
              <p:cNvSpPr>
                <a:spLocks noChangeAspect="1" noChangeArrowheads="1"/>
              </p:cNvSpPr>
              <p:nvPr/>
            </p:nvSpPr>
            <p:spPr bwMode="auto">
              <a:xfrm>
                <a:off x="1742" y="2097"/>
                <a:ext cx="78" cy="69"/>
              </a:xfrm>
              <a:prstGeom prst="ellipse">
                <a:avLst/>
              </a:prstGeom>
              <a:solidFill>
                <a:srgbClr val="FF5050"/>
              </a:solidFill>
              <a:ln w="4445">
                <a:solidFill>
                  <a:srgbClr val="FF505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206" name="Oval 30"/>
              <p:cNvSpPr>
                <a:spLocks noChangeAspect="1" noChangeArrowheads="1"/>
              </p:cNvSpPr>
              <p:nvPr/>
            </p:nvSpPr>
            <p:spPr bwMode="auto">
              <a:xfrm>
                <a:off x="2842" y="3082"/>
                <a:ext cx="76" cy="69"/>
              </a:xfrm>
              <a:prstGeom prst="ellipse">
                <a:avLst/>
              </a:prstGeom>
              <a:solidFill>
                <a:srgbClr val="FF9900"/>
              </a:solidFill>
              <a:ln w="444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207" name="Oval 31"/>
              <p:cNvSpPr>
                <a:spLocks noChangeAspect="1" noChangeArrowheads="1"/>
              </p:cNvSpPr>
              <p:nvPr/>
            </p:nvSpPr>
            <p:spPr bwMode="auto">
              <a:xfrm>
                <a:off x="2846" y="3078"/>
                <a:ext cx="74" cy="72"/>
              </a:xfrm>
              <a:prstGeom prst="ellipse">
                <a:avLst/>
              </a:prstGeom>
              <a:solidFill>
                <a:srgbClr val="FF9900"/>
              </a:solidFill>
              <a:ln w="444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208" name="Oval 32"/>
              <p:cNvSpPr>
                <a:spLocks noChangeAspect="1" noChangeArrowheads="1"/>
              </p:cNvSpPr>
              <p:nvPr/>
            </p:nvSpPr>
            <p:spPr bwMode="auto">
              <a:xfrm>
                <a:off x="2889" y="3110"/>
                <a:ext cx="74" cy="71"/>
              </a:xfrm>
              <a:prstGeom prst="ellipse">
                <a:avLst/>
              </a:prstGeom>
              <a:solidFill>
                <a:srgbClr val="FF9900"/>
              </a:solidFill>
              <a:ln w="444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209" name="Oval 33"/>
              <p:cNvSpPr>
                <a:spLocks noChangeAspect="1" noChangeArrowheads="1"/>
              </p:cNvSpPr>
              <p:nvPr/>
            </p:nvSpPr>
            <p:spPr bwMode="auto">
              <a:xfrm>
                <a:off x="2856" y="3057"/>
                <a:ext cx="78" cy="72"/>
              </a:xfrm>
              <a:prstGeom prst="ellipse">
                <a:avLst/>
              </a:prstGeom>
              <a:solidFill>
                <a:srgbClr val="FF9900"/>
              </a:solidFill>
              <a:ln w="444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210" name="Oval 34"/>
              <p:cNvSpPr>
                <a:spLocks noChangeAspect="1" noChangeArrowheads="1"/>
              </p:cNvSpPr>
              <p:nvPr/>
            </p:nvSpPr>
            <p:spPr bwMode="auto">
              <a:xfrm>
                <a:off x="2852" y="3052"/>
                <a:ext cx="76" cy="70"/>
              </a:xfrm>
              <a:prstGeom prst="ellipse">
                <a:avLst/>
              </a:prstGeom>
              <a:solidFill>
                <a:srgbClr val="FF9900"/>
              </a:solidFill>
              <a:ln w="444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211" name="Oval 35"/>
              <p:cNvSpPr>
                <a:spLocks noChangeAspect="1" noChangeArrowheads="1"/>
              </p:cNvSpPr>
              <p:nvPr/>
            </p:nvSpPr>
            <p:spPr bwMode="auto">
              <a:xfrm>
                <a:off x="2842" y="3082"/>
                <a:ext cx="76" cy="69"/>
              </a:xfrm>
              <a:prstGeom prst="ellipse">
                <a:avLst/>
              </a:prstGeom>
              <a:solidFill>
                <a:srgbClr val="FF9900"/>
              </a:solidFill>
              <a:ln w="444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212" name="Oval 36"/>
              <p:cNvSpPr>
                <a:spLocks noChangeAspect="1" noChangeArrowheads="1"/>
              </p:cNvSpPr>
              <p:nvPr/>
            </p:nvSpPr>
            <p:spPr bwMode="auto">
              <a:xfrm>
                <a:off x="2832" y="3018"/>
                <a:ext cx="76" cy="71"/>
              </a:xfrm>
              <a:prstGeom prst="ellipse">
                <a:avLst/>
              </a:prstGeom>
              <a:solidFill>
                <a:schemeClr val="hlink"/>
              </a:solidFill>
              <a:ln w="444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213" name="Rectangle 37"/>
              <p:cNvSpPr>
                <a:spLocks noChangeAspect="1" noChangeArrowheads="1"/>
              </p:cNvSpPr>
              <p:nvPr/>
            </p:nvSpPr>
            <p:spPr bwMode="auto">
              <a:xfrm>
                <a:off x="1344" y="2256"/>
                <a:ext cx="816" cy="323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pPr algn="ctr"/>
                <a:r>
                  <a:rPr lang="ru-RU" sz="2000">
                    <a:solidFill>
                      <a:srgbClr val="FFFF00"/>
                    </a:solidFill>
                  </a:rPr>
                  <a:t>AuAgTe</a:t>
                </a:r>
                <a:r>
                  <a:rPr lang="ru-RU" sz="2000" baseline="-25000">
                    <a:solidFill>
                      <a:srgbClr val="FFFF00"/>
                    </a:solidFill>
                  </a:rPr>
                  <a:t>4</a:t>
                </a:r>
              </a:p>
              <a:p>
                <a:pPr algn="ctr"/>
                <a:r>
                  <a:rPr lang="en-US" sz="2000">
                    <a:solidFill>
                      <a:srgbClr val="FFFF00"/>
                    </a:solidFill>
                  </a:rPr>
                  <a:t>sylvanite</a:t>
                </a:r>
                <a:endParaRPr lang="ru-RU" sz="2000">
                  <a:solidFill>
                    <a:srgbClr val="FFFF00"/>
                  </a:solidFill>
                </a:endParaRPr>
              </a:p>
            </p:txBody>
          </p:sp>
          <p:sp>
            <p:nvSpPr>
              <p:cNvPr id="178214" name="Rectangle 38"/>
              <p:cNvSpPr>
                <a:spLocks noChangeAspect="1" noChangeArrowheads="1"/>
              </p:cNvSpPr>
              <p:nvPr/>
            </p:nvSpPr>
            <p:spPr bwMode="auto">
              <a:xfrm>
                <a:off x="309" y="1849"/>
                <a:ext cx="815" cy="350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pPr algn="ctr"/>
                <a:r>
                  <a:rPr lang="ru-RU" sz="2000">
                    <a:solidFill>
                      <a:srgbClr val="FFFF00"/>
                    </a:solidFill>
                  </a:rPr>
                  <a:t>AuTe</a:t>
                </a:r>
                <a:r>
                  <a:rPr lang="ru-RU" sz="2000" baseline="-25000">
                    <a:solidFill>
                      <a:srgbClr val="FFFF00"/>
                    </a:solidFill>
                  </a:rPr>
                  <a:t>2</a:t>
                </a:r>
                <a:endParaRPr lang="ru-RU" sz="2000">
                  <a:solidFill>
                    <a:srgbClr val="FFFF00"/>
                  </a:solidFill>
                </a:endParaRPr>
              </a:p>
              <a:p>
                <a:pPr algn="ctr"/>
                <a:r>
                  <a:rPr lang="en-US" sz="2000">
                    <a:solidFill>
                      <a:srgbClr val="FFFF00"/>
                    </a:solidFill>
                  </a:rPr>
                  <a:t>calaverite</a:t>
                </a:r>
                <a:endParaRPr lang="ru-RU" sz="2000">
                  <a:solidFill>
                    <a:srgbClr val="FFFF00"/>
                  </a:solidFill>
                </a:endParaRPr>
              </a:p>
            </p:txBody>
          </p:sp>
          <p:sp>
            <p:nvSpPr>
              <p:cNvPr id="178215" name="Rectangle 39"/>
              <p:cNvSpPr>
                <a:spLocks noChangeAspect="1" noChangeArrowheads="1"/>
              </p:cNvSpPr>
              <p:nvPr/>
            </p:nvSpPr>
            <p:spPr bwMode="auto">
              <a:xfrm>
                <a:off x="2880" y="2688"/>
                <a:ext cx="865" cy="344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pPr algn="ctr"/>
                <a:r>
                  <a:rPr lang="ru-RU" sz="2000">
                    <a:solidFill>
                      <a:srgbClr val="FFFF00"/>
                    </a:solidFill>
                  </a:rPr>
                  <a:t>Ag </a:t>
                </a:r>
                <a:r>
                  <a:rPr lang="ru-RU" sz="2000" baseline="-25000">
                    <a:solidFill>
                      <a:srgbClr val="FFFF00"/>
                    </a:solidFill>
                  </a:rPr>
                  <a:t>(5-x)</a:t>
                </a:r>
                <a:r>
                  <a:rPr lang="ru-RU" sz="2000">
                    <a:solidFill>
                      <a:srgbClr val="FFFF00"/>
                    </a:solidFill>
                  </a:rPr>
                  <a:t>Te</a:t>
                </a:r>
                <a:r>
                  <a:rPr lang="ru-RU" sz="2000" baseline="-25000">
                    <a:solidFill>
                      <a:srgbClr val="FFFF00"/>
                    </a:solidFill>
                  </a:rPr>
                  <a:t>3</a:t>
                </a:r>
                <a:endParaRPr lang="ru-RU" sz="2000">
                  <a:solidFill>
                    <a:srgbClr val="FFFF00"/>
                  </a:solidFill>
                </a:endParaRPr>
              </a:p>
              <a:p>
                <a:pPr algn="ctr"/>
                <a:r>
                  <a:rPr lang="en-US" sz="2000">
                    <a:solidFill>
                      <a:srgbClr val="FFFF00"/>
                    </a:solidFill>
                  </a:rPr>
                  <a:t>stuetzite</a:t>
                </a:r>
                <a:endParaRPr lang="ru-RU" sz="2000">
                  <a:solidFill>
                    <a:srgbClr val="FFFF00"/>
                  </a:solidFill>
                </a:endParaRPr>
              </a:p>
            </p:txBody>
          </p:sp>
          <p:sp>
            <p:nvSpPr>
              <p:cNvPr id="178216" name="Rectangle 40"/>
              <p:cNvSpPr>
                <a:spLocks noChangeAspect="1" noChangeArrowheads="1"/>
              </p:cNvSpPr>
              <p:nvPr/>
            </p:nvSpPr>
            <p:spPr bwMode="auto">
              <a:xfrm>
                <a:off x="1824" y="2736"/>
                <a:ext cx="763" cy="334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pPr algn="ctr"/>
                <a:r>
                  <a:rPr lang="ru-RU" sz="1800">
                    <a:solidFill>
                      <a:srgbClr val="FFFF00"/>
                    </a:solidFill>
                  </a:rPr>
                  <a:t>AuAg</a:t>
                </a:r>
                <a:r>
                  <a:rPr lang="ru-RU" sz="1800" baseline="-25000">
                    <a:solidFill>
                      <a:srgbClr val="FFFF00"/>
                    </a:solidFill>
                  </a:rPr>
                  <a:t>3</a:t>
                </a:r>
                <a:r>
                  <a:rPr lang="ru-RU" sz="1800">
                    <a:solidFill>
                      <a:srgbClr val="FFFF00"/>
                    </a:solidFill>
                  </a:rPr>
                  <a:t>Te</a:t>
                </a:r>
                <a:r>
                  <a:rPr lang="ru-RU" sz="1800" baseline="-25000">
                    <a:solidFill>
                      <a:srgbClr val="FFFF00"/>
                    </a:solidFill>
                  </a:rPr>
                  <a:t>2</a:t>
                </a:r>
              </a:p>
              <a:p>
                <a:pPr algn="ctr"/>
                <a:r>
                  <a:rPr lang="en-US" sz="2000">
                    <a:solidFill>
                      <a:srgbClr val="FFFF00"/>
                    </a:solidFill>
                  </a:rPr>
                  <a:t>petzite</a:t>
                </a:r>
                <a:endParaRPr lang="ru-RU" sz="2000">
                  <a:solidFill>
                    <a:srgbClr val="FFFF00"/>
                  </a:solidFill>
                </a:endParaRPr>
              </a:p>
            </p:txBody>
          </p:sp>
          <p:sp>
            <p:nvSpPr>
              <p:cNvPr id="178217" name="Oval 41"/>
              <p:cNvSpPr>
                <a:spLocks noChangeAspect="1" noChangeArrowheads="1"/>
              </p:cNvSpPr>
              <p:nvPr/>
            </p:nvSpPr>
            <p:spPr bwMode="auto">
              <a:xfrm>
                <a:off x="2796" y="2953"/>
                <a:ext cx="64" cy="60"/>
              </a:xfrm>
              <a:prstGeom prst="ellipse">
                <a:avLst/>
              </a:prstGeom>
              <a:solidFill>
                <a:schemeClr val="hlink"/>
              </a:solidFill>
              <a:ln w="444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218" name="Rectangle 42"/>
              <p:cNvSpPr>
                <a:spLocks noChangeAspect="1" noChangeArrowheads="1"/>
              </p:cNvSpPr>
              <p:nvPr/>
            </p:nvSpPr>
            <p:spPr bwMode="auto">
              <a:xfrm>
                <a:off x="1469" y="1015"/>
                <a:ext cx="667" cy="172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r>
                  <a:rPr lang="ru-RU" sz="2000">
                    <a:solidFill>
                      <a:srgbClr val="FFFF00"/>
                    </a:solidFill>
                  </a:rPr>
                  <a:t>Te</a:t>
                </a:r>
                <a:r>
                  <a:rPr lang="en-US" sz="2000">
                    <a:solidFill>
                      <a:srgbClr val="FFFF00"/>
                    </a:solidFill>
                  </a:rPr>
                  <a:t>, at%</a:t>
                </a:r>
                <a:endParaRPr lang="ru-RU" sz="2000">
                  <a:solidFill>
                    <a:srgbClr val="FFFF00"/>
                  </a:solidFill>
                </a:endParaRPr>
              </a:p>
            </p:txBody>
          </p:sp>
          <p:sp>
            <p:nvSpPr>
              <p:cNvPr id="178219" name="Rectangle 43"/>
              <p:cNvSpPr>
                <a:spLocks noChangeAspect="1" noChangeArrowheads="1"/>
              </p:cNvSpPr>
              <p:nvPr/>
            </p:nvSpPr>
            <p:spPr bwMode="auto">
              <a:xfrm>
                <a:off x="0" y="4094"/>
                <a:ext cx="583" cy="226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r>
                  <a:rPr lang="ru-RU" sz="2000">
                    <a:solidFill>
                      <a:srgbClr val="FFFF00"/>
                    </a:solidFill>
                  </a:rPr>
                  <a:t>Au</a:t>
                </a:r>
                <a:r>
                  <a:rPr lang="en-US" sz="2000">
                    <a:solidFill>
                      <a:srgbClr val="FFFF00"/>
                    </a:solidFill>
                  </a:rPr>
                  <a:t>, at%</a:t>
                </a:r>
                <a:endParaRPr lang="ru-RU" sz="2000">
                  <a:solidFill>
                    <a:srgbClr val="FFFF00"/>
                  </a:solidFill>
                </a:endParaRPr>
              </a:p>
            </p:txBody>
          </p:sp>
          <p:sp>
            <p:nvSpPr>
              <p:cNvPr id="178220" name="Rectangle 44"/>
              <p:cNvSpPr>
                <a:spLocks noChangeAspect="1" noChangeArrowheads="1"/>
              </p:cNvSpPr>
              <p:nvPr/>
            </p:nvSpPr>
            <p:spPr bwMode="auto">
              <a:xfrm>
                <a:off x="2954" y="4090"/>
                <a:ext cx="562" cy="223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r>
                  <a:rPr lang="ru-RU" sz="2000">
                    <a:solidFill>
                      <a:srgbClr val="FFFF00"/>
                    </a:solidFill>
                  </a:rPr>
                  <a:t>Ag</a:t>
                </a:r>
                <a:r>
                  <a:rPr lang="en-US" sz="2000">
                    <a:solidFill>
                      <a:srgbClr val="FFFF00"/>
                    </a:solidFill>
                  </a:rPr>
                  <a:t>, at%</a:t>
                </a:r>
                <a:endParaRPr lang="ru-RU" sz="2000">
                  <a:solidFill>
                    <a:srgbClr val="FFFF00"/>
                  </a:solidFill>
                </a:endParaRPr>
              </a:p>
            </p:txBody>
          </p:sp>
          <p:sp>
            <p:nvSpPr>
              <p:cNvPr id="178221" name="Oval 45"/>
              <p:cNvSpPr>
                <a:spLocks noChangeAspect="1" noChangeArrowheads="1"/>
              </p:cNvSpPr>
              <p:nvPr/>
            </p:nvSpPr>
            <p:spPr bwMode="auto">
              <a:xfrm>
                <a:off x="2189" y="3089"/>
                <a:ext cx="68" cy="65"/>
              </a:xfrm>
              <a:prstGeom prst="ellipse">
                <a:avLst/>
              </a:prstGeom>
              <a:solidFill>
                <a:schemeClr val="folHlink"/>
              </a:solidFill>
              <a:ln w="444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222" name="Oval 46"/>
              <p:cNvSpPr>
                <a:spLocks noChangeAspect="1" noChangeArrowheads="1"/>
              </p:cNvSpPr>
              <p:nvPr/>
            </p:nvSpPr>
            <p:spPr bwMode="auto">
              <a:xfrm>
                <a:off x="64" y="3989"/>
                <a:ext cx="78" cy="69"/>
              </a:xfrm>
              <a:prstGeom prst="ellipse">
                <a:avLst/>
              </a:prstGeom>
              <a:solidFill>
                <a:srgbClr val="FFCC00"/>
              </a:solidFill>
              <a:ln w="444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223" name="Oval 47"/>
              <p:cNvSpPr>
                <a:spLocks noChangeAspect="1" noChangeArrowheads="1"/>
              </p:cNvSpPr>
              <p:nvPr/>
            </p:nvSpPr>
            <p:spPr bwMode="auto">
              <a:xfrm>
                <a:off x="335" y="3989"/>
                <a:ext cx="77" cy="69"/>
              </a:xfrm>
              <a:prstGeom prst="ellipse">
                <a:avLst/>
              </a:prstGeom>
              <a:solidFill>
                <a:srgbClr val="FFCC00"/>
              </a:solidFill>
              <a:ln w="444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224" name="Oval 48"/>
              <p:cNvSpPr>
                <a:spLocks noChangeAspect="1" noChangeArrowheads="1"/>
              </p:cNvSpPr>
              <p:nvPr/>
            </p:nvSpPr>
            <p:spPr bwMode="auto">
              <a:xfrm>
                <a:off x="312" y="3989"/>
                <a:ext cx="78" cy="69"/>
              </a:xfrm>
              <a:prstGeom prst="ellipse">
                <a:avLst/>
              </a:prstGeom>
              <a:solidFill>
                <a:srgbClr val="FFCC00"/>
              </a:solidFill>
              <a:ln w="444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225" name="Oval 49"/>
              <p:cNvSpPr>
                <a:spLocks noChangeAspect="1" noChangeArrowheads="1"/>
              </p:cNvSpPr>
              <p:nvPr/>
            </p:nvSpPr>
            <p:spPr bwMode="auto">
              <a:xfrm>
                <a:off x="1162" y="3989"/>
                <a:ext cx="78" cy="69"/>
              </a:xfrm>
              <a:prstGeom prst="ellipse">
                <a:avLst/>
              </a:prstGeom>
              <a:solidFill>
                <a:srgbClr val="FFCC00"/>
              </a:solidFill>
              <a:ln w="444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226" name="Oval 50"/>
              <p:cNvSpPr>
                <a:spLocks noChangeAspect="1" noChangeArrowheads="1"/>
              </p:cNvSpPr>
              <p:nvPr/>
            </p:nvSpPr>
            <p:spPr bwMode="auto">
              <a:xfrm>
                <a:off x="802" y="3989"/>
                <a:ext cx="78" cy="69"/>
              </a:xfrm>
              <a:prstGeom prst="ellipse">
                <a:avLst/>
              </a:prstGeom>
              <a:solidFill>
                <a:srgbClr val="FFCC00"/>
              </a:solidFill>
              <a:ln w="444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227" name="Oval 51"/>
              <p:cNvSpPr>
                <a:spLocks noChangeAspect="1" noChangeArrowheads="1"/>
              </p:cNvSpPr>
              <p:nvPr/>
            </p:nvSpPr>
            <p:spPr bwMode="auto">
              <a:xfrm>
                <a:off x="847" y="3989"/>
                <a:ext cx="78" cy="69"/>
              </a:xfrm>
              <a:prstGeom prst="ellipse">
                <a:avLst/>
              </a:prstGeom>
              <a:solidFill>
                <a:srgbClr val="FFCC00"/>
              </a:solidFill>
              <a:ln w="444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228" name="Oval 52"/>
              <p:cNvSpPr>
                <a:spLocks noChangeAspect="1" noChangeArrowheads="1"/>
              </p:cNvSpPr>
              <p:nvPr/>
            </p:nvSpPr>
            <p:spPr bwMode="auto">
              <a:xfrm>
                <a:off x="278" y="3989"/>
                <a:ext cx="78" cy="69"/>
              </a:xfrm>
              <a:prstGeom prst="ellipse">
                <a:avLst/>
              </a:prstGeom>
              <a:solidFill>
                <a:srgbClr val="FFCC00"/>
              </a:solidFill>
              <a:ln w="444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229" name="Oval 53"/>
              <p:cNvSpPr>
                <a:spLocks noChangeAspect="1" noChangeArrowheads="1"/>
              </p:cNvSpPr>
              <p:nvPr/>
            </p:nvSpPr>
            <p:spPr bwMode="auto">
              <a:xfrm>
                <a:off x="312" y="3989"/>
                <a:ext cx="78" cy="69"/>
              </a:xfrm>
              <a:prstGeom prst="ellipse">
                <a:avLst/>
              </a:prstGeom>
              <a:solidFill>
                <a:srgbClr val="FFCC00"/>
              </a:solidFill>
              <a:ln w="444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230" name="Line 54"/>
              <p:cNvSpPr>
                <a:spLocks noChangeShapeType="1"/>
              </p:cNvSpPr>
              <p:nvPr/>
            </p:nvSpPr>
            <p:spPr bwMode="auto">
              <a:xfrm flipH="1" flipV="1">
                <a:off x="2924" y="3146"/>
                <a:ext cx="157" cy="64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231" name="Oval 55"/>
              <p:cNvSpPr>
                <a:spLocks noChangeAspect="1" noChangeArrowheads="1"/>
              </p:cNvSpPr>
              <p:nvPr/>
            </p:nvSpPr>
            <p:spPr bwMode="auto">
              <a:xfrm>
                <a:off x="2592" y="2640"/>
                <a:ext cx="76" cy="69"/>
              </a:xfrm>
              <a:prstGeom prst="ellipse">
                <a:avLst/>
              </a:prstGeom>
              <a:solidFill>
                <a:srgbClr val="FFFFFF"/>
              </a:solidFill>
              <a:ln w="444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232" name="Oval 56"/>
              <p:cNvSpPr>
                <a:spLocks noChangeAspect="1" noChangeArrowheads="1"/>
              </p:cNvSpPr>
              <p:nvPr/>
            </p:nvSpPr>
            <p:spPr bwMode="auto">
              <a:xfrm>
                <a:off x="2544" y="2592"/>
                <a:ext cx="76" cy="69"/>
              </a:xfrm>
              <a:prstGeom prst="ellipse">
                <a:avLst/>
              </a:prstGeom>
              <a:solidFill>
                <a:srgbClr val="FFFFFF"/>
              </a:solidFill>
              <a:ln w="444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233" name="Rectangle 57"/>
              <p:cNvSpPr>
                <a:spLocks noChangeArrowheads="1"/>
              </p:cNvSpPr>
              <p:nvPr/>
            </p:nvSpPr>
            <p:spPr bwMode="auto">
              <a:xfrm>
                <a:off x="2688" y="2304"/>
                <a:ext cx="864" cy="334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r>
                  <a:rPr lang="en-GB" sz="2000">
                    <a:solidFill>
                      <a:srgbClr val="FFFF00"/>
                    </a:solidFill>
                  </a:rPr>
                  <a:t>empressite</a:t>
                </a:r>
                <a:endParaRPr lang="ru-RU" sz="2000">
                  <a:solidFill>
                    <a:srgbClr val="FFFF00"/>
                  </a:solidFill>
                </a:endParaRPr>
              </a:p>
              <a:p>
                <a:r>
                  <a:rPr lang="ru-RU" sz="2000">
                    <a:solidFill>
                      <a:srgbClr val="FFFF00"/>
                    </a:solidFill>
                  </a:rPr>
                  <a:t>AgTe</a:t>
                </a:r>
              </a:p>
            </p:txBody>
          </p:sp>
        </p:grpSp>
        <p:sp>
          <p:nvSpPr>
            <p:cNvPr id="178234" name="Freeform 58"/>
            <p:cNvSpPr>
              <a:spLocks/>
            </p:cNvSpPr>
            <p:nvPr/>
          </p:nvSpPr>
          <p:spPr bwMode="auto">
            <a:xfrm>
              <a:off x="1632" y="3120"/>
              <a:ext cx="1992" cy="880"/>
            </a:xfrm>
            <a:custGeom>
              <a:avLst/>
              <a:gdLst/>
              <a:ahLst/>
              <a:cxnLst>
                <a:cxn ang="0">
                  <a:pos x="1320" y="0"/>
                </a:cxn>
                <a:cxn ang="0">
                  <a:pos x="0" y="880"/>
                </a:cxn>
                <a:cxn ang="0">
                  <a:pos x="1992" y="0"/>
                </a:cxn>
                <a:cxn ang="0">
                  <a:pos x="1368" y="0"/>
                </a:cxn>
                <a:cxn ang="0">
                  <a:pos x="1320" y="0"/>
                </a:cxn>
              </a:cxnLst>
              <a:rect l="0" t="0" r="r" b="b"/>
              <a:pathLst>
                <a:path w="1992" h="880">
                  <a:moveTo>
                    <a:pt x="1320" y="0"/>
                  </a:moveTo>
                  <a:lnTo>
                    <a:pt x="0" y="880"/>
                  </a:lnTo>
                  <a:lnTo>
                    <a:pt x="1992" y="0"/>
                  </a:lnTo>
                  <a:lnTo>
                    <a:pt x="1368" y="0"/>
                  </a:lnTo>
                  <a:lnTo>
                    <a:pt x="1320" y="0"/>
                  </a:lnTo>
                  <a:close/>
                </a:path>
              </a:pathLst>
            </a:custGeom>
            <a:noFill/>
            <a:ln w="57150" cap="rnd" cmpd="sng">
              <a:solidFill>
                <a:srgbClr val="FFCC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78235" name="Freeform 59"/>
            <p:cNvSpPr>
              <a:spLocks/>
            </p:cNvSpPr>
            <p:nvPr/>
          </p:nvSpPr>
          <p:spPr bwMode="auto">
            <a:xfrm>
              <a:off x="2040" y="3168"/>
              <a:ext cx="1600" cy="864"/>
            </a:xfrm>
            <a:custGeom>
              <a:avLst/>
              <a:gdLst/>
              <a:ahLst/>
              <a:cxnLst>
                <a:cxn ang="0">
                  <a:pos x="1600" y="0"/>
                </a:cxn>
                <a:cxn ang="0">
                  <a:pos x="0" y="864"/>
                </a:cxn>
              </a:cxnLst>
              <a:rect l="0" t="0" r="r" b="b"/>
              <a:pathLst>
                <a:path w="1600" h="864">
                  <a:moveTo>
                    <a:pt x="1600" y="0"/>
                  </a:moveTo>
                  <a:lnTo>
                    <a:pt x="0" y="864"/>
                  </a:lnTo>
                </a:path>
              </a:pathLst>
            </a:custGeom>
            <a:noFill/>
            <a:ln w="57150" cap="flat" cmpd="sng">
              <a:solidFill>
                <a:schemeClr val="hlink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78236" name="Line 60"/>
            <p:cNvSpPr>
              <a:spLocks noChangeShapeType="1"/>
            </p:cNvSpPr>
            <p:nvPr/>
          </p:nvSpPr>
          <p:spPr bwMode="auto">
            <a:xfrm flipH="1">
              <a:off x="888" y="2256"/>
              <a:ext cx="1056" cy="1728"/>
            </a:xfrm>
            <a:prstGeom prst="line">
              <a:avLst/>
            </a:prstGeom>
            <a:noFill/>
            <a:ln w="57150">
              <a:solidFill>
                <a:srgbClr val="FF7C8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78237" name="Line 61"/>
            <p:cNvSpPr>
              <a:spLocks noChangeShapeType="1"/>
            </p:cNvSpPr>
            <p:nvPr/>
          </p:nvSpPr>
          <p:spPr bwMode="auto">
            <a:xfrm flipH="1">
              <a:off x="1128" y="2256"/>
              <a:ext cx="864" cy="1776"/>
            </a:xfrm>
            <a:prstGeom prst="line">
              <a:avLst/>
            </a:prstGeom>
            <a:noFill/>
            <a:ln w="57150">
              <a:solidFill>
                <a:srgbClr val="FF7C8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78238" name="Freeform 62"/>
            <p:cNvSpPr>
              <a:spLocks/>
            </p:cNvSpPr>
            <p:nvPr/>
          </p:nvSpPr>
          <p:spPr bwMode="auto">
            <a:xfrm>
              <a:off x="1224" y="3120"/>
              <a:ext cx="2352" cy="912"/>
            </a:xfrm>
            <a:custGeom>
              <a:avLst/>
              <a:gdLst/>
              <a:ahLst/>
              <a:cxnLst>
                <a:cxn ang="0">
                  <a:pos x="1680" y="0"/>
                </a:cxn>
                <a:cxn ang="0">
                  <a:pos x="0" y="912"/>
                </a:cxn>
                <a:cxn ang="0">
                  <a:pos x="2352" y="0"/>
                </a:cxn>
                <a:cxn ang="0">
                  <a:pos x="1680" y="0"/>
                </a:cxn>
              </a:cxnLst>
              <a:rect l="0" t="0" r="r" b="b"/>
              <a:pathLst>
                <a:path w="2352" h="912">
                  <a:moveTo>
                    <a:pt x="1680" y="0"/>
                  </a:moveTo>
                  <a:lnTo>
                    <a:pt x="0" y="912"/>
                  </a:lnTo>
                  <a:lnTo>
                    <a:pt x="2352" y="0"/>
                  </a:lnTo>
                  <a:lnTo>
                    <a:pt x="1680" y="0"/>
                  </a:lnTo>
                  <a:close/>
                </a:path>
              </a:pathLst>
            </a:custGeom>
            <a:noFill/>
            <a:ln w="57150" cap="rnd" cmpd="sng">
              <a:solidFill>
                <a:srgbClr val="FFCC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78239" name="Text Box 63"/>
            <p:cNvSpPr txBox="1">
              <a:spLocks noChangeArrowheads="1"/>
            </p:cNvSpPr>
            <p:nvPr/>
          </p:nvSpPr>
          <p:spPr bwMode="auto">
            <a:xfrm>
              <a:off x="2608" y="1842"/>
              <a:ext cx="241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800" b="1" i="1">
                  <a:solidFill>
                    <a:srgbClr val="FFFFFF"/>
                  </a:solidFill>
                </a:rPr>
                <a:t>1</a:t>
              </a:r>
            </a:p>
          </p:txBody>
        </p:sp>
        <p:sp>
          <p:nvSpPr>
            <p:cNvPr id="178240" name="Text Box 64"/>
            <p:cNvSpPr txBox="1">
              <a:spLocks noChangeArrowheads="1"/>
            </p:cNvSpPr>
            <p:nvPr/>
          </p:nvSpPr>
          <p:spPr bwMode="auto">
            <a:xfrm>
              <a:off x="1292" y="3249"/>
              <a:ext cx="241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800" b="1" i="1"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78241" name="Text Box 65"/>
            <p:cNvSpPr txBox="1">
              <a:spLocks noChangeArrowheads="1"/>
            </p:cNvSpPr>
            <p:nvPr/>
          </p:nvSpPr>
          <p:spPr bwMode="auto">
            <a:xfrm>
              <a:off x="2109" y="3430"/>
              <a:ext cx="241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800" b="1" i="1">
                  <a:solidFill>
                    <a:srgbClr val="FFFFFF"/>
                  </a:solidFill>
                </a:rPr>
                <a:t>3</a:t>
              </a:r>
            </a:p>
          </p:txBody>
        </p:sp>
        <p:sp>
          <p:nvSpPr>
            <p:cNvPr id="178242" name="Freeform 66"/>
            <p:cNvSpPr>
              <a:spLocks/>
            </p:cNvSpPr>
            <p:nvPr/>
          </p:nvSpPr>
          <p:spPr bwMode="auto">
            <a:xfrm>
              <a:off x="1696" y="3168"/>
              <a:ext cx="1944" cy="864"/>
            </a:xfrm>
            <a:custGeom>
              <a:avLst/>
              <a:gdLst/>
              <a:ahLst/>
              <a:cxnLst>
                <a:cxn ang="0">
                  <a:pos x="1944" y="0"/>
                </a:cxn>
                <a:cxn ang="0">
                  <a:pos x="0" y="864"/>
                </a:cxn>
              </a:cxnLst>
              <a:rect l="0" t="0" r="r" b="b"/>
              <a:pathLst>
                <a:path w="1944" h="864">
                  <a:moveTo>
                    <a:pt x="1944" y="0"/>
                  </a:moveTo>
                  <a:lnTo>
                    <a:pt x="0" y="864"/>
                  </a:lnTo>
                </a:path>
              </a:pathLst>
            </a:custGeom>
            <a:noFill/>
            <a:ln w="57150" cap="flat" cmpd="sng">
              <a:solidFill>
                <a:schemeClr val="hlink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78243" name="Line 67"/>
            <p:cNvSpPr>
              <a:spLocks noChangeShapeType="1"/>
            </p:cNvSpPr>
            <p:nvPr/>
          </p:nvSpPr>
          <p:spPr bwMode="auto">
            <a:xfrm flipV="1">
              <a:off x="2496" y="1296"/>
              <a:ext cx="0" cy="8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78244" name="Text Box 68"/>
            <p:cNvSpPr txBox="1">
              <a:spLocks noChangeArrowheads="1"/>
            </p:cNvSpPr>
            <p:nvPr/>
          </p:nvSpPr>
          <p:spPr bwMode="auto">
            <a:xfrm>
              <a:off x="2336" y="3566"/>
              <a:ext cx="241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2800" b="1" i="1">
                  <a:solidFill>
                    <a:srgbClr val="FFFFFF"/>
                  </a:solidFill>
                </a:rPr>
                <a:t>4</a:t>
              </a:r>
              <a:endParaRPr lang="en-GB" sz="2800" b="1" i="1">
                <a:solidFill>
                  <a:srgbClr val="FFFFFF"/>
                </a:solidFill>
              </a:endParaRPr>
            </a:p>
          </p:txBody>
        </p:sp>
        <p:sp>
          <p:nvSpPr>
            <p:cNvPr id="178245" name="Freeform 69"/>
            <p:cNvSpPr>
              <a:spLocks/>
            </p:cNvSpPr>
            <p:nvPr/>
          </p:nvSpPr>
          <p:spPr bwMode="auto">
            <a:xfrm>
              <a:off x="839" y="2196"/>
              <a:ext cx="1153" cy="1848"/>
            </a:xfrm>
            <a:custGeom>
              <a:avLst/>
              <a:gdLst/>
              <a:ahLst/>
              <a:cxnLst>
                <a:cxn ang="0">
                  <a:pos x="0" y="1824"/>
                </a:cxn>
                <a:cxn ang="0">
                  <a:pos x="1153" y="0"/>
                </a:cxn>
                <a:cxn ang="0">
                  <a:pos x="289" y="1848"/>
                </a:cxn>
                <a:cxn ang="0">
                  <a:pos x="0" y="1824"/>
                </a:cxn>
              </a:cxnLst>
              <a:rect l="0" t="0" r="r" b="b"/>
              <a:pathLst>
                <a:path w="1153" h="1848">
                  <a:moveTo>
                    <a:pt x="0" y="1824"/>
                  </a:moveTo>
                  <a:lnTo>
                    <a:pt x="1153" y="0"/>
                  </a:lnTo>
                  <a:lnTo>
                    <a:pt x="289" y="1848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FF7C80">
                <a:alpha val="50000"/>
              </a:srgb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  <p:sp>
          <p:nvSpPr>
            <p:cNvPr id="178246" name="Freeform 70"/>
            <p:cNvSpPr>
              <a:spLocks/>
            </p:cNvSpPr>
            <p:nvPr/>
          </p:nvSpPr>
          <p:spPr bwMode="auto">
            <a:xfrm>
              <a:off x="1170" y="3113"/>
              <a:ext cx="2481" cy="928"/>
            </a:xfrm>
            <a:custGeom>
              <a:avLst/>
              <a:gdLst/>
              <a:ahLst/>
              <a:cxnLst>
                <a:cxn ang="0">
                  <a:pos x="0" y="928"/>
                </a:cxn>
                <a:cxn ang="0">
                  <a:pos x="1737" y="23"/>
                </a:cxn>
                <a:cxn ang="0">
                  <a:pos x="2481" y="0"/>
                </a:cxn>
                <a:cxn ang="0">
                  <a:pos x="393" y="928"/>
                </a:cxn>
                <a:cxn ang="0">
                  <a:pos x="0" y="928"/>
                </a:cxn>
              </a:cxnLst>
              <a:rect l="0" t="0" r="r" b="b"/>
              <a:pathLst>
                <a:path w="2481" h="928">
                  <a:moveTo>
                    <a:pt x="0" y="928"/>
                  </a:moveTo>
                  <a:lnTo>
                    <a:pt x="1737" y="23"/>
                  </a:lnTo>
                  <a:lnTo>
                    <a:pt x="2481" y="0"/>
                  </a:lnTo>
                  <a:lnTo>
                    <a:pt x="393" y="928"/>
                  </a:lnTo>
                  <a:lnTo>
                    <a:pt x="0" y="928"/>
                  </a:lnTo>
                  <a:close/>
                </a:path>
              </a:pathLst>
            </a:custGeom>
            <a:solidFill>
              <a:srgbClr val="FFCC00">
                <a:alpha val="50000"/>
              </a:srgb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  <p:sp>
          <p:nvSpPr>
            <p:cNvPr id="178247" name="Freeform 71"/>
            <p:cNvSpPr>
              <a:spLocks/>
            </p:cNvSpPr>
            <p:nvPr/>
          </p:nvSpPr>
          <p:spPr bwMode="auto">
            <a:xfrm>
              <a:off x="1701" y="3158"/>
              <a:ext cx="1950" cy="862"/>
            </a:xfrm>
            <a:custGeom>
              <a:avLst/>
              <a:gdLst/>
              <a:ahLst/>
              <a:cxnLst>
                <a:cxn ang="0">
                  <a:pos x="0" y="862"/>
                </a:cxn>
                <a:cxn ang="0">
                  <a:pos x="1950" y="0"/>
                </a:cxn>
                <a:cxn ang="0">
                  <a:pos x="317" y="862"/>
                </a:cxn>
                <a:cxn ang="0">
                  <a:pos x="0" y="862"/>
                </a:cxn>
              </a:cxnLst>
              <a:rect l="0" t="0" r="r" b="b"/>
              <a:pathLst>
                <a:path w="1950" h="862">
                  <a:moveTo>
                    <a:pt x="0" y="862"/>
                  </a:moveTo>
                  <a:lnTo>
                    <a:pt x="1950" y="0"/>
                  </a:lnTo>
                  <a:lnTo>
                    <a:pt x="317" y="862"/>
                  </a:lnTo>
                  <a:lnTo>
                    <a:pt x="0" y="862"/>
                  </a:lnTo>
                  <a:close/>
                </a:path>
              </a:pathLst>
            </a:custGeom>
            <a:solidFill>
              <a:schemeClr val="hlink">
                <a:alpha val="50000"/>
              </a:scheme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</p:grpSp>
      <p:sp>
        <p:nvSpPr>
          <p:cNvPr id="178250" name="AutoShape 74"/>
          <p:cNvSpPr>
            <a:spLocks noChangeArrowheads="1"/>
          </p:cNvSpPr>
          <p:nvPr/>
        </p:nvSpPr>
        <p:spPr bwMode="auto">
          <a:xfrm>
            <a:off x="1692275" y="2276475"/>
            <a:ext cx="1439863" cy="3816350"/>
          </a:xfrm>
          <a:prstGeom prst="curvedRightArrow">
            <a:avLst>
              <a:gd name="adj1" fmla="val 53010"/>
              <a:gd name="adj2" fmla="val 106020"/>
              <a:gd name="adj3" fmla="val 33333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pSp>
        <p:nvGrpSpPr>
          <p:cNvPr id="178255" name="Group 79"/>
          <p:cNvGrpSpPr>
            <a:grpSpLocks/>
          </p:cNvGrpSpPr>
          <p:nvPr/>
        </p:nvGrpSpPr>
        <p:grpSpPr bwMode="auto">
          <a:xfrm>
            <a:off x="4643438" y="1557338"/>
            <a:ext cx="4500562" cy="4014787"/>
            <a:chOff x="2925" y="391"/>
            <a:chExt cx="2835" cy="2529"/>
          </a:xfrm>
        </p:grpSpPr>
        <p:pic>
          <p:nvPicPr>
            <p:cNvPr id="178180" name="Picture 4" descr="Spry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925" y="391"/>
              <a:ext cx="2835" cy="2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8252" name="Text Box 76"/>
            <p:cNvSpPr txBox="1">
              <a:spLocks noChangeArrowheads="1"/>
            </p:cNvSpPr>
            <p:nvPr/>
          </p:nvSpPr>
          <p:spPr bwMode="auto">
            <a:xfrm>
              <a:off x="3969" y="872"/>
              <a:ext cx="258" cy="3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</a:rPr>
                <a:t>1</a:t>
              </a:r>
              <a:endParaRPr lang="ru-RU" sz="3200" b="1">
                <a:solidFill>
                  <a:srgbClr val="FF0000"/>
                </a:solidFill>
              </a:endParaRPr>
            </a:p>
          </p:txBody>
        </p:sp>
        <p:sp>
          <p:nvSpPr>
            <p:cNvPr id="178253" name="Text Box 77"/>
            <p:cNvSpPr txBox="1">
              <a:spLocks noChangeArrowheads="1"/>
            </p:cNvSpPr>
            <p:nvPr/>
          </p:nvSpPr>
          <p:spPr bwMode="auto">
            <a:xfrm>
              <a:off x="4332" y="1553"/>
              <a:ext cx="258" cy="3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006666"/>
                  </a:solidFill>
                </a:rPr>
                <a:t>2</a:t>
              </a:r>
              <a:endParaRPr lang="ru-RU" sz="3200" b="1">
                <a:solidFill>
                  <a:srgbClr val="006666"/>
                </a:solidFill>
              </a:endParaRPr>
            </a:p>
          </p:txBody>
        </p:sp>
        <p:sp>
          <p:nvSpPr>
            <p:cNvPr id="178254" name="Text Box 78"/>
            <p:cNvSpPr txBox="1">
              <a:spLocks noChangeArrowheads="1"/>
            </p:cNvSpPr>
            <p:nvPr/>
          </p:nvSpPr>
          <p:spPr bwMode="auto">
            <a:xfrm>
              <a:off x="3923" y="2188"/>
              <a:ext cx="258" cy="3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800080"/>
                  </a:solidFill>
                </a:rPr>
                <a:t>3</a:t>
              </a:r>
              <a:endParaRPr lang="ru-RU" sz="3200" b="1">
                <a:solidFill>
                  <a:srgbClr val="800080"/>
                </a:solidFill>
              </a:endParaRPr>
            </a:p>
          </p:txBody>
        </p:sp>
      </p:grpSp>
      <p:sp>
        <p:nvSpPr>
          <p:cNvPr id="178251" name="AutoShape 75"/>
          <p:cNvSpPr>
            <a:spLocks noChangeArrowheads="1"/>
          </p:cNvSpPr>
          <p:nvPr/>
        </p:nvSpPr>
        <p:spPr bwMode="auto">
          <a:xfrm flipH="1">
            <a:off x="6516688" y="1916113"/>
            <a:ext cx="719137" cy="2879725"/>
          </a:xfrm>
          <a:prstGeom prst="curvedRightArrow">
            <a:avLst>
              <a:gd name="adj1" fmla="val 80088"/>
              <a:gd name="adj2" fmla="val 160177"/>
              <a:gd name="adj3" fmla="val 33333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78256" name="Text Box 80"/>
          <p:cNvSpPr txBox="1">
            <a:spLocks noChangeArrowheads="1"/>
          </p:cNvSpPr>
          <p:nvPr/>
        </p:nvSpPr>
        <p:spPr bwMode="auto">
          <a:xfrm>
            <a:off x="250825" y="692150"/>
            <a:ext cx="2401888" cy="1187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FFFF"/>
                </a:solidFill>
              </a:rPr>
              <a:t>Кочбулак, (</a:t>
            </a:r>
            <a:r>
              <a:rPr lang="en-US" b="1">
                <a:solidFill>
                  <a:srgbClr val="FFFFFF"/>
                </a:solidFill>
              </a:rPr>
              <a:t>HS)</a:t>
            </a:r>
            <a:endParaRPr lang="ru-RU" b="1">
              <a:solidFill>
                <a:srgbClr val="FFFFFF"/>
              </a:solidFill>
            </a:endParaRPr>
          </a:p>
          <a:p>
            <a:r>
              <a:rPr lang="ru-RU" b="1">
                <a:solidFill>
                  <a:srgbClr val="FFFFFF"/>
                </a:solidFill>
              </a:rPr>
              <a:t>Березяки</a:t>
            </a:r>
            <a:endParaRPr lang="en-US" b="1">
              <a:solidFill>
                <a:srgbClr val="FFFFFF"/>
              </a:solidFill>
            </a:endParaRPr>
          </a:p>
          <a:p>
            <a:r>
              <a:rPr lang="ru-RU" b="1">
                <a:solidFill>
                  <a:schemeClr val="hlink"/>
                </a:solidFill>
              </a:rPr>
              <a:t>Озерновское</a:t>
            </a:r>
          </a:p>
        </p:txBody>
      </p:sp>
      <p:sp>
        <p:nvSpPr>
          <p:cNvPr id="178257" name="Text Box 81"/>
          <p:cNvSpPr txBox="1">
            <a:spLocks noChangeArrowheads="1"/>
          </p:cNvSpPr>
          <p:nvPr/>
        </p:nvSpPr>
        <p:spPr bwMode="auto">
          <a:xfrm>
            <a:off x="4479925" y="711200"/>
            <a:ext cx="4159250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FFFFFF"/>
                </a:solidFill>
              </a:rPr>
              <a:t>Эмпериор (Фиджи)</a:t>
            </a:r>
            <a:r>
              <a:rPr lang="en-US" b="1">
                <a:solidFill>
                  <a:srgbClr val="FFFFFF"/>
                </a:solidFill>
              </a:rPr>
              <a:t> LS</a:t>
            </a:r>
            <a:endParaRPr lang="ru-RU" b="1">
              <a:solidFill>
                <a:srgbClr val="FFFFFF"/>
              </a:solidFill>
            </a:endParaRPr>
          </a:p>
          <a:p>
            <a:pPr algn="ctr"/>
            <a:r>
              <a:rPr lang="en-US" sz="2000" i="1">
                <a:solidFill>
                  <a:srgbClr val="FFFFFF"/>
                </a:solidFill>
              </a:rPr>
              <a:t>/Pals, Spry, MP(2003) 79: 285-307/</a:t>
            </a:r>
            <a:endParaRPr lang="ru-RU" sz="2000" i="1">
              <a:solidFill>
                <a:srgbClr val="FFFFFF"/>
              </a:solidFill>
            </a:endParaRPr>
          </a:p>
        </p:txBody>
      </p:sp>
      <p:sp>
        <p:nvSpPr>
          <p:cNvPr id="82" name="Номер слайда 8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C2912-53E9-4871-B1D9-CFC0834B8EE5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8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8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8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8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8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8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250" grpId="0" animBg="1"/>
      <p:bldP spid="178251" grpId="0" animBg="1"/>
      <p:bldP spid="17825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6" name="Picture 4"/>
          <p:cNvPicPr>
            <a:picLocks noChangeAspect="1" noChangeArrowheads="1"/>
          </p:cNvPicPr>
          <p:nvPr/>
        </p:nvPicPr>
        <p:blipFill>
          <a:blip r:embed="rId2">
            <a:lum bright="-20000" contrast="20000"/>
          </a:blip>
          <a:srcRect l="2383" t="1932" r="476"/>
          <a:stretch>
            <a:fillRect/>
          </a:stretch>
        </p:blipFill>
        <p:spPr bwMode="auto">
          <a:xfrm>
            <a:off x="468313" y="765175"/>
            <a:ext cx="6767512" cy="5057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772400" cy="692150"/>
          </a:xfrm>
        </p:spPr>
        <p:txBody>
          <a:bodyPr/>
          <a:lstStyle/>
          <a:p>
            <a:r>
              <a:rPr lang="ru-RU" sz="4000"/>
              <a:t>Гипергенные преобразования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5626100"/>
            <a:ext cx="8207375" cy="1231900"/>
          </a:xfrm>
        </p:spPr>
        <p:txBody>
          <a:bodyPr/>
          <a:lstStyle/>
          <a:p>
            <a:pPr>
              <a:buFontTx/>
              <a:buNone/>
            </a:pPr>
            <a:r>
              <a:rPr lang="en-US" b="1">
                <a:solidFill>
                  <a:srgbClr val="FFFFFF"/>
                </a:solidFill>
              </a:rPr>
              <a:t>Ag</a:t>
            </a:r>
            <a:r>
              <a:rPr lang="ru-RU" b="1" baseline="-25000">
                <a:solidFill>
                  <a:srgbClr val="FFFFFF"/>
                </a:solidFill>
              </a:rPr>
              <a:t>3</a:t>
            </a:r>
            <a:r>
              <a:rPr lang="en-US" b="1">
                <a:solidFill>
                  <a:srgbClr val="FFFFFF"/>
                </a:solidFill>
              </a:rPr>
              <a:t>AuTe</a:t>
            </a:r>
            <a:r>
              <a:rPr lang="ru-RU" b="1" baseline="-25000">
                <a:solidFill>
                  <a:srgbClr val="FFFFFF"/>
                </a:solidFill>
              </a:rPr>
              <a:t>2</a:t>
            </a:r>
            <a:r>
              <a:rPr lang="ru-RU"/>
              <a:t> + 6</a:t>
            </a:r>
            <a:r>
              <a:rPr lang="en-US"/>
              <a:t>Cl</a:t>
            </a:r>
            <a:r>
              <a:rPr lang="ru-RU" baseline="30000"/>
              <a:t>-</a:t>
            </a:r>
            <a:r>
              <a:rPr lang="ru-RU"/>
              <a:t> = </a:t>
            </a:r>
            <a:r>
              <a:rPr lang="ru-RU" b="1">
                <a:solidFill>
                  <a:srgbClr val="FFFFFF"/>
                </a:solidFill>
              </a:rPr>
              <a:t>2</a:t>
            </a:r>
            <a:r>
              <a:rPr lang="en-US" b="1">
                <a:solidFill>
                  <a:srgbClr val="FFFFFF"/>
                </a:solidFill>
              </a:rPr>
              <a:t>AuTe</a:t>
            </a:r>
            <a:r>
              <a:rPr lang="ru-RU" b="1" baseline="-25000">
                <a:solidFill>
                  <a:srgbClr val="FFFFFF"/>
                </a:solidFill>
              </a:rPr>
              <a:t>2</a:t>
            </a:r>
            <a:r>
              <a:rPr lang="ru-RU"/>
              <a:t> + 3 </a:t>
            </a:r>
            <a:r>
              <a:rPr lang="en-US"/>
              <a:t>AgCl</a:t>
            </a:r>
            <a:r>
              <a:rPr lang="ru-RU" baseline="-25000"/>
              <a:t>2</a:t>
            </a:r>
            <a:r>
              <a:rPr lang="ru-RU" baseline="30000"/>
              <a:t>-</a:t>
            </a:r>
            <a:r>
              <a:rPr lang="ru-RU"/>
              <a:t>	</a:t>
            </a:r>
          </a:p>
          <a:p>
            <a:pPr>
              <a:buFontTx/>
              <a:buNone/>
            </a:pPr>
            <a:r>
              <a:rPr lang="en-US" b="1">
                <a:solidFill>
                  <a:srgbClr val="FFFFFF"/>
                </a:solidFill>
              </a:rPr>
              <a:t>AuTe</a:t>
            </a:r>
            <a:r>
              <a:rPr lang="en-US" b="1" baseline="-25000">
                <a:solidFill>
                  <a:srgbClr val="FFFFFF"/>
                </a:solidFill>
              </a:rPr>
              <a:t>2</a:t>
            </a:r>
            <a:r>
              <a:rPr lang="en-US"/>
              <a:t> + 2H</a:t>
            </a:r>
            <a:r>
              <a:rPr lang="en-US" baseline="-25000"/>
              <a:t>2</a:t>
            </a:r>
            <a:r>
              <a:rPr lang="en-US"/>
              <a:t>O + 2O</a:t>
            </a:r>
            <a:r>
              <a:rPr lang="en-US" baseline="-25000"/>
              <a:t>2</a:t>
            </a:r>
            <a:r>
              <a:rPr lang="en-US"/>
              <a:t> = </a:t>
            </a:r>
            <a:r>
              <a:rPr lang="en-US" b="1">
                <a:solidFill>
                  <a:srgbClr val="FFFFFF"/>
                </a:solidFill>
              </a:rPr>
              <a:t>Au</a:t>
            </a:r>
            <a:r>
              <a:rPr lang="en-US"/>
              <a:t> + 2H</a:t>
            </a:r>
            <a:r>
              <a:rPr lang="en-US" baseline="-25000"/>
              <a:t>2</a:t>
            </a:r>
            <a:r>
              <a:rPr lang="en-US"/>
              <a:t>TeO</a:t>
            </a:r>
            <a:r>
              <a:rPr lang="en-US" baseline="-25000"/>
              <a:t>3</a:t>
            </a:r>
            <a:endParaRPr lang="ru-RU" baseline="-2500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C2912-53E9-4871-B1D9-CFC0834B8EE5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Rectangle 4"/>
          <p:cNvSpPr>
            <a:spLocks noChangeArrowheads="1"/>
          </p:cNvSpPr>
          <p:nvPr/>
        </p:nvSpPr>
        <p:spPr bwMode="auto">
          <a:xfrm>
            <a:off x="6092825" y="4589463"/>
            <a:ext cx="879475" cy="639762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r>
              <a:rPr lang="ru-RU" sz="2000" b="1" dirty="0">
                <a:solidFill>
                  <a:srgbClr val="FFFFFF"/>
                </a:solidFill>
              </a:rPr>
              <a:t>Ag</a:t>
            </a:r>
            <a:r>
              <a:rPr lang="ru-RU" sz="2000" b="1" baseline="-25000" dirty="0">
                <a:solidFill>
                  <a:srgbClr val="FFFFFF"/>
                </a:solidFill>
              </a:rPr>
              <a:t>2</a:t>
            </a:r>
            <a:r>
              <a:rPr lang="ru-RU" sz="2000" b="1" dirty="0">
                <a:solidFill>
                  <a:srgbClr val="FFFFFF"/>
                </a:solidFill>
              </a:rPr>
              <a:t>Te</a:t>
            </a:r>
          </a:p>
          <a:p>
            <a:r>
              <a:rPr lang="ru-RU" sz="2000" b="1" dirty="0">
                <a:solidFill>
                  <a:srgbClr val="FFFFFF"/>
                </a:solidFill>
              </a:rPr>
              <a:t>гессит</a:t>
            </a:r>
          </a:p>
        </p:txBody>
      </p:sp>
      <p:sp>
        <p:nvSpPr>
          <p:cNvPr id="137221" name="Freeform 5"/>
          <p:cNvSpPr>
            <a:spLocks noChangeAspect="1"/>
          </p:cNvSpPr>
          <p:nvPr/>
        </p:nvSpPr>
        <p:spPr bwMode="auto">
          <a:xfrm>
            <a:off x="1268413" y="1714500"/>
            <a:ext cx="5430837" cy="4438650"/>
          </a:xfrm>
          <a:custGeom>
            <a:avLst/>
            <a:gdLst/>
            <a:ahLst/>
            <a:cxnLst>
              <a:cxn ang="0">
                <a:pos x="1845" y="0"/>
              </a:cxn>
              <a:cxn ang="0">
                <a:pos x="0" y="3175"/>
              </a:cxn>
              <a:cxn ang="0">
                <a:pos x="3647" y="3164"/>
              </a:cxn>
              <a:cxn ang="0">
                <a:pos x="1845" y="0"/>
              </a:cxn>
            </a:cxnLst>
            <a:rect l="0" t="0" r="r" b="b"/>
            <a:pathLst>
              <a:path w="3647" h="3175">
                <a:moveTo>
                  <a:pt x="1845" y="0"/>
                </a:moveTo>
                <a:lnTo>
                  <a:pt x="0" y="3175"/>
                </a:lnTo>
                <a:lnTo>
                  <a:pt x="3647" y="3164"/>
                </a:lnTo>
                <a:lnTo>
                  <a:pt x="1845" y="0"/>
                </a:lnTo>
                <a:close/>
              </a:path>
            </a:pathLst>
          </a:custGeom>
          <a:noFill/>
          <a:ln w="127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7222" name="Oval 6"/>
          <p:cNvSpPr>
            <a:spLocks noChangeAspect="1" noChangeArrowheads="1"/>
          </p:cNvSpPr>
          <p:nvPr/>
        </p:nvSpPr>
        <p:spPr bwMode="auto">
          <a:xfrm>
            <a:off x="5699125" y="4616450"/>
            <a:ext cx="117475" cy="114300"/>
          </a:xfrm>
          <a:prstGeom prst="ellipse">
            <a:avLst/>
          </a:prstGeom>
          <a:solidFill>
            <a:srgbClr val="FF9900"/>
          </a:solidFill>
          <a:ln w="444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7225" name="Oval 9"/>
          <p:cNvSpPr>
            <a:spLocks noChangeAspect="1" noChangeArrowheads="1"/>
          </p:cNvSpPr>
          <p:nvPr/>
        </p:nvSpPr>
        <p:spPr bwMode="auto">
          <a:xfrm>
            <a:off x="3021013" y="3176588"/>
            <a:ext cx="101600" cy="95250"/>
          </a:xfrm>
          <a:prstGeom prst="ellipse">
            <a:avLst/>
          </a:prstGeom>
          <a:solidFill>
            <a:srgbClr val="00FF00"/>
          </a:solidFill>
          <a:ln w="4445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7239" name="Oval 23"/>
          <p:cNvSpPr>
            <a:spLocks noChangeAspect="1" noChangeArrowheads="1"/>
          </p:cNvSpPr>
          <p:nvPr/>
        </p:nvSpPr>
        <p:spPr bwMode="auto">
          <a:xfrm>
            <a:off x="3924300" y="3159125"/>
            <a:ext cx="125413" cy="112713"/>
          </a:xfrm>
          <a:prstGeom prst="ellipse">
            <a:avLst/>
          </a:prstGeom>
          <a:solidFill>
            <a:srgbClr val="FF5050"/>
          </a:solidFill>
          <a:ln w="4445">
            <a:solidFill>
              <a:srgbClr val="FF5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7250" name="Rectangle 34"/>
          <p:cNvSpPr>
            <a:spLocks noChangeAspect="1" noChangeArrowheads="1"/>
          </p:cNvSpPr>
          <p:nvPr/>
        </p:nvSpPr>
        <p:spPr bwMode="auto">
          <a:xfrm>
            <a:off x="3348038" y="2582863"/>
            <a:ext cx="1511300" cy="512762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ru-RU" sz="2000" b="1">
                <a:solidFill>
                  <a:srgbClr val="FFFFFF"/>
                </a:solidFill>
              </a:rPr>
              <a:t>AuAgTe</a:t>
            </a:r>
            <a:r>
              <a:rPr lang="ru-RU" sz="2000" b="1" baseline="-25000">
                <a:solidFill>
                  <a:srgbClr val="FFFFFF"/>
                </a:solidFill>
              </a:rPr>
              <a:t>4</a:t>
            </a:r>
          </a:p>
          <a:p>
            <a:pPr algn="ctr"/>
            <a:r>
              <a:rPr lang="ru-RU" sz="2000" b="1">
                <a:solidFill>
                  <a:srgbClr val="FFFFFF"/>
                </a:solidFill>
              </a:rPr>
              <a:t>сильванит</a:t>
            </a:r>
          </a:p>
        </p:txBody>
      </p:sp>
      <p:sp>
        <p:nvSpPr>
          <p:cNvPr id="137251" name="Rectangle 35"/>
          <p:cNvSpPr>
            <a:spLocks noChangeAspect="1" noChangeArrowheads="1"/>
          </p:cNvSpPr>
          <p:nvPr/>
        </p:nvSpPr>
        <p:spPr bwMode="auto">
          <a:xfrm>
            <a:off x="1619250" y="2420938"/>
            <a:ext cx="1509713" cy="71755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ru-RU" sz="2000" b="1">
                <a:solidFill>
                  <a:srgbClr val="FFFFFF"/>
                </a:solidFill>
              </a:rPr>
              <a:t>AuTe</a:t>
            </a:r>
            <a:r>
              <a:rPr lang="ru-RU" sz="2000" b="1" baseline="-25000">
                <a:solidFill>
                  <a:srgbClr val="FFFFFF"/>
                </a:solidFill>
              </a:rPr>
              <a:t>2</a:t>
            </a:r>
            <a:endParaRPr lang="ru-RU" sz="2000" b="1">
              <a:solidFill>
                <a:srgbClr val="FFFFFF"/>
              </a:solidFill>
            </a:endParaRPr>
          </a:p>
          <a:p>
            <a:pPr algn="ctr"/>
            <a:r>
              <a:rPr lang="ru-RU" sz="2000" b="1">
                <a:solidFill>
                  <a:srgbClr val="FFFFFF"/>
                </a:solidFill>
              </a:rPr>
              <a:t>калаверит</a:t>
            </a:r>
          </a:p>
        </p:txBody>
      </p:sp>
      <p:sp>
        <p:nvSpPr>
          <p:cNvPr id="137252" name="Rectangle 36"/>
          <p:cNvSpPr>
            <a:spLocks noChangeAspect="1" noChangeArrowheads="1"/>
          </p:cNvSpPr>
          <p:nvPr/>
        </p:nvSpPr>
        <p:spPr bwMode="auto">
          <a:xfrm>
            <a:off x="5753100" y="3997325"/>
            <a:ext cx="1373188" cy="5461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ru-RU" sz="2000" dirty="0" err="1">
                <a:solidFill>
                  <a:srgbClr val="FFFF00"/>
                </a:solidFill>
              </a:rPr>
              <a:t>Ag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baseline="-25000" dirty="0">
                <a:solidFill>
                  <a:srgbClr val="FFFF00"/>
                </a:solidFill>
              </a:rPr>
              <a:t>(5-x)</a:t>
            </a:r>
            <a:r>
              <a:rPr lang="ru-RU" sz="2000" dirty="0">
                <a:solidFill>
                  <a:srgbClr val="FFFF00"/>
                </a:solidFill>
              </a:rPr>
              <a:t>Te</a:t>
            </a:r>
            <a:r>
              <a:rPr lang="ru-RU" sz="2000" baseline="-25000" dirty="0">
                <a:solidFill>
                  <a:srgbClr val="FFFF00"/>
                </a:solidFill>
              </a:rPr>
              <a:t>3</a:t>
            </a:r>
            <a:endParaRPr lang="ru-RU" sz="2000" dirty="0">
              <a:solidFill>
                <a:srgbClr val="FFFF00"/>
              </a:solidFill>
            </a:endParaRPr>
          </a:p>
          <a:p>
            <a:pPr algn="ctr"/>
            <a:r>
              <a:rPr lang="ru-RU" sz="2000" dirty="0" err="1">
                <a:solidFill>
                  <a:srgbClr val="FFFF00"/>
                </a:solidFill>
              </a:rPr>
              <a:t>штютцит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137253" name="Rectangle 37"/>
          <p:cNvSpPr>
            <a:spLocks noChangeAspect="1" noChangeArrowheads="1"/>
          </p:cNvSpPr>
          <p:nvPr/>
        </p:nvSpPr>
        <p:spPr bwMode="auto">
          <a:xfrm>
            <a:off x="4067175" y="4814888"/>
            <a:ext cx="1211263" cy="53022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ru-RU" sz="1800" b="1">
                <a:solidFill>
                  <a:srgbClr val="FFFFFF"/>
                </a:solidFill>
              </a:rPr>
              <a:t>AuAg</a:t>
            </a:r>
            <a:r>
              <a:rPr lang="ru-RU" sz="1800" b="1" baseline="-25000">
                <a:solidFill>
                  <a:srgbClr val="FFFFFF"/>
                </a:solidFill>
              </a:rPr>
              <a:t>3</a:t>
            </a:r>
            <a:r>
              <a:rPr lang="ru-RU" sz="1800" b="1">
                <a:solidFill>
                  <a:srgbClr val="FFFFFF"/>
                </a:solidFill>
              </a:rPr>
              <a:t>Te</a:t>
            </a:r>
            <a:r>
              <a:rPr lang="ru-RU" sz="1800" b="1" baseline="-25000">
                <a:solidFill>
                  <a:srgbClr val="FFFFFF"/>
                </a:solidFill>
              </a:rPr>
              <a:t>2</a:t>
            </a:r>
          </a:p>
          <a:p>
            <a:pPr algn="ctr"/>
            <a:r>
              <a:rPr lang="en-US" sz="2000" b="1">
                <a:solidFill>
                  <a:srgbClr val="FFFFFF"/>
                </a:solidFill>
              </a:rPr>
              <a:t>petzite</a:t>
            </a:r>
            <a:endParaRPr lang="ru-RU" sz="2000" b="1">
              <a:solidFill>
                <a:srgbClr val="FFFFFF"/>
              </a:solidFill>
            </a:endParaRPr>
          </a:p>
        </p:txBody>
      </p:sp>
      <p:sp>
        <p:nvSpPr>
          <p:cNvPr id="137254" name="Oval 38"/>
          <p:cNvSpPr>
            <a:spLocks noChangeAspect="1" noChangeArrowheads="1"/>
          </p:cNvSpPr>
          <p:nvPr/>
        </p:nvSpPr>
        <p:spPr bwMode="auto">
          <a:xfrm>
            <a:off x="5619750" y="4418013"/>
            <a:ext cx="101600" cy="95250"/>
          </a:xfrm>
          <a:prstGeom prst="ellipse">
            <a:avLst/>
          </a:prstGeom>
          <a:solidFill>
            <a:schemeClr val="hlink"/>
          </a:solidFill>
          <a:ln w="4445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7255" name="Rectangle 39"/>
          <p:cNvSpPr>
            <a:spLocks noChangeAspect="1" noChangeArrowheads="1"/>
          </p:cNvSpPr>
          <p:nvPr/>
        </p:nvSpPr>
        <p:spPr bwMode="auto">
          <a:xfrm>
            <a:off x="3513138" y="1341438"/>
            <a:ext cx="1058862" cy="27305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r>
              <a:rPr lang="ru-RU" sz="2000" b="1">
                <a:solidFill>
                  <a:srgbClr val="FFFFFF"/>
                </a:solidFill>
              </a:rPr>
              <a:t>Te</a:t>
            </a:r>
            <a:r>
              <a:rPr lang="en-US" sz="2000">
                <a:solidFill>
                  <a:srgbClr val="FFFF00"/>
                </a:solidFill>
              </a:rPr>
              <a:t>, at%</a:t>
            </a:r>
            <a:endParaRPr lang="ru-RU" sz="2000">
              <a:solidFill>
                <a:srgbClr val="FFFF00"/>
              </a:solidFill>
            </a:endParaRPr>
          </a:p>
        </p:txBody>
      </p:sp>
      <p:sp>
        <p:nvSpPr>
          <p:cNvPr id="137256" name="Rectangle 40"/>
          <p:cNvSpPr>
            <a:spLocks noChangeAspect="1" noChangeArrowheads="1"/>
          </p:cNvSpPr>
          <p:nvPr/>
        </p:nvSpPr>
        <p:spPr bwMode="auto">
          <a:xfrm>
            <a:off x="1181100" y="6229350"/>
            <a:ext cx="925513" cy="35877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r>
              <a:rPr lang="ru-RU" sz="2000" b="1">
                <a:solidFill>
                  <a:srgbClr val="FFFFFF"/>
                </a:solidFill>
              </a:rPr>
              <a:t>Au</a:t>
            </a:r>
            <a:r>
              <a:rPr lang="en-US" sz="2000">
                <a:solidFill>
                  <a:srgbClr val="FFFF00"/>
                </a:solidFill>
              </a:rPr>
              <a:t>, at%</a:t>
            </a:r>
            <a:endParaRPr lang="ru-RU" sz="2000">
              <a:solidFill>
                <a:srgbClr val="FFFF00"/>
              </a:solidFill>
            </a:endParaRPr>
          </a:p>
        </p:txBody>
      </p:sp>
      <p:sp>
        <p:nvSpPr>
          <p:cNvPr id="137257" name="Rectangle 41"/>
          <p:cNvSpPr>
            <a:spLocks noChangeAspect="1" noChangeArrowheads="1"/>
          </p:cNvSpPr>
          <p:nvPr/>
        </p:nvSpPr>
        <p:spPr bwMode="auto">
          <a:xfrm>
            <a:off x="6372225" y="6165850"/>
            <a:ext cx="1293813" cy="512763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r>
              <a:rPr lang="ru-RU" sz="2000" b="1">
                <a:solidFill>
                  <a:srgbClr val="FFFFFF"/>
                </a:solidFill>
              </a:rPr>
              <a:t>Ag</a:t>
            </a:r>
            <a:r>
              <a:rPr lang="en-US" sz="2000">
                <a:solidFill>
                  <a:srgbClr val="FFFF00"/>
                </a:solidFill>
              </a:rPr>
              <a:t>, at%</a:t>
            </a:r>
            <a:endParaRPr lang="ru-RU" sz="2000">
              <a:solidFill>
                <a:srgbClr val="FFFF00"/>
              </a:solidFill>
            </a:endParaRPr>
          </a:p>
        </p:txBody>
      </p:sp>
      <p:sp>
        <p:nvSpPr>
          <p:cNvPr id="137258" name="Oval 42"/>
          <p:cNvSpPr>
            <a:spLocks noChangeAspect="1" noChangeArrowheads="1"/>
          </p:cNvSpPr>
          <p:nvPr/>
        </p:nvSpPr>
        <p:spPr bwMode="auto">
          <a:xfrm>
            <a:off x="4656138" y="4633913"/>
            <a:ext cx="107950" cy="103187"/>
          </a:xfrm>
          <a:prstGeom prst="ellipse">
            <a:avLst/>
          </a:prstGeom>
          <a:solidFill>
            <a:schemeClr val="folHlink"/>
          </a:solidFill>
          <a:ln w="4445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7259" name="Oval 43"/>
          <p:cNvSpPr>
            <a:spLocks noChangeAspect="1" noChangeArrowheads="1"/>
          </p:cNvSpPr>
          <p:nvPr/>
        </p:nvSpPr>
        <p:spPr bwMode="auto">
          <a:xfrm>
            <a:off x="1282700" y="6062663"/>
            <a:ext cx="123825" cy="109537"/>
          </a:xfrm>
          <a:prstGeom prst="ellipse">
            <a:avLst/>
          </a:prstGeom>
          <a:solidFill>
            <a:srgbClr val="FFCC00"/>
          </a:solidFill>
          <a:ln w="4445">
            <a:solidFill>
              <a:srgbClr val="FFCC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7267" name="Line 51"/>
          <p:cNvSpPr>
            <a:spLocks noChangeShapeType="1"/>
          </p:cNvSpPr>
          <p:nvPr/>
        </p:nvSpPr>
        <p:spPr bwMode="auto">
          <a:xfrm flipH="1" flipV="1">
            <a:off x="5822950" y="4724400"/>
            <a:ext cx="249238" cy="101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7268" name="Oval 52"/>
          <p:cNvSpPr>
            <a:spLocks noChangeAspect="1" noChangeArrowheads="1"/>
          </p:cNvSpPr>
          <p:nvPr/>
        </p:nvSpPr>
        <p:spPr bwMode="auto">
          <a:xfrm>
            <a:off x="5295900" y="3921125"/>
            <a:ext cx="120650" cy="109538"/>
          </a:xfrm>
          <a:prstGeom prst="ellipse">
            <a:avLst/>
          </a:prstGeom>
          <a:solidFill>
            <a:srgbClr val="FFFFFF"/>
          </a:solidFill>
          <a:ln w="444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7270" name="Rectangle 54"/>
          <p:cNvSpPr>
            <a:spLocks noChangeArrowheads="1"/>
          </p:cNvSpPr>
          <p:nvPr/>
        </p:nvSpPr>
        <p:spPr bwMode="auto">
          <a:xfrm>
            <a:off x="5448300" y="3387725"/>
            <a:ext cx="1371600" cy="53022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r>
              <a:rPr lang="ru-RU" sz="2000">
                <a:solidFill>
                  <a:srgbClr val="FFFF00"/>
                </a:solidFill>
              </a:rPr>
              <a:t>эмпрессит</a:t>
            </a:r>
          </a:p>
          <a:p>
            <a:r>
              <a:rPr lang="ru-RU" sz="2000">
                <a:solidFill>
                  <a:srgbClr val="FFFF00"/>
                </a:solidFill>
              </a:rPr>
              <a:t>AgTe</a:t>
            </a:r>
          </a:p>
        </p:txBody>
      </p:sp>
      <p:sp>
        <p:nvSpPr>
          <p:cNvPr id="137280" name="Text Box 64"/>
          <p:cNvSpPr txBox="1">
            <a:spLocks noGrp="1" noChangeArrowheads="1"/>
          </p:cNvSpPr>
          <p:nvPr>
            <p:ph type="title"/>
          </p:nvPr>
        </p:nvSpPr>
        <p:spPr>
          <a:xfrm>
            <a:off x="152400" y="152400"/>
            <a:ext cx="8686800" cy="1143000"/>
          </a:xfrm>
          <a:noFill/>
          <a:ln/>
        </p:spPr>
        <p:txBody>
          <a:bodyPr/>
          <a:lstStyle/>
          <a:p>
            <a:r>
              <a:rPr lang="ru-RU" sz="3600" b="1">
                <a:solidFill>
                  <a:srgbClr val="FFFF00"/>
                </a:solidFill>
              </a:rPr>
              <a:t>Фазы в системе</a:t>
            </a:r>
            <a:r>
              <a:rPr lang="en-US" sz="3600" b="1">
                <a:solidFill>
                  <a:srgbClr val="FFFF00"/>
                </a:solidFill>
              </a:rPr>
              <a:t> Au-Ag-Te</a:t>
            </a:r>
          </a:p>
        </p:txBody>
      </p:sp>
      <p:sp>
        <p:nvSpPr>
          <p:cNvPr id="137287" name="Oval 71"/>
          <p:cNvSpPr>
            <a:spLocks noChangeAspect="1" noChangeArrowheads="1"/>
          </p:cNvSpPr>
          <p:nvPr/>
        </p:nvSpPr>
        <p:spPr bwMode="auto">
          <a:xfrm>
            <a:off x="3924300" y="1719263"/>
            <a:ext cx="125413" cy="112712"/>
          </a:xfrm>
          <a:prstGeom prst="ellipse">
            <a:avLst/>
          </a:prstGeom>
          <a:solidFill>
            <a:schemeClr val="hlink"/>
          </a:solidFill>
          <a:ln w="444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b="1">
              <a:solidFill>
                <a:schemeClr val="hlink"/>
              </a:solidFill>
            </a:endParaRPr>
          </a:p>
        </p:txBody>
      </p:sp>
      <p:sp>
        <p:nvSpPr>
          <p:cNvPr id="137288" name="Oval 72"/>
          <p:cNvSpPr>
            <a:spLocks noChangeAspect="1" noChangeArrowheads="1"/>
          </p:cNvSpPr>
          <p:nvPr/>
        </p:nvSpPr>
        <p:spPr bwMode="auto">
          <a:xfrm>
            <a:off x="6588125" y="6038850"/>
            <a:ext cx="125413" cy="112713"/>
          </a:xfrm>
          <a:prstGeom prst="ellipse">
            <a:avLst/>
          </a:prstGeom>
          <a:solidFill>
            <a:schemeClr val="hlink"/>
          </a:solidFill>
          <a:ln w="444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b="1">
              <a:solidFill>
                <a:schemeClr val="hlink"/>
              </a:solidFill>
            </a:endParaRPr>
          </a:p>
        </p:txBody>
      </p:sp>
      <p:sp>
        <p:nvSpPr>
          <p:cNvPr id="137289" name="Oval 73"/>
          <p:cNvSpPr>
            <a:spLocks noChangeAspect="1" noChangeArrowheads="1"/>
          </p:cNvSpPr>
          <p:nvPr/>
        </p:nvSpPr>
        <p:spPr bwMode="auto">
          <a:xfrm>
            <a:off x="3276600" y="3159125"/>
            <a:ext cx="576263" cy="112713"/>
          </a:xfrm>
          <a:prstGeom prst="ellipse">
            <a:avLst/>
          </a:prstGeom>
          <a:solidFill>
            <a:schemeClr val="tx2"/>
          </a:solidFill>
          <a:ln w="4445">
            <a:solidFill>
              <a:srgbClr val="FF5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7290" name="Rectangle 74"/>
          <p:cNvSpPr>
            <a:spLocks noChangeAspect="1" noChangeArrowheads="1"/>
          </p:cNvSpPr>
          <p:nvPr/>
        </p:nvSpPr>
        <p:spPr bwMode="auto">
          <a:xfrm>
            <a:off x="3132138" y="3303588"/>
            <a:ext cx="1584325" cy="512762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ru-RU" sz="2000" b="1">
                <a:solidFill>
                  <a:srgbClr val="FFFFFF"/>
                </a:solidFill>
              </a:rPr>
              <a:t>(Au,Ag)Te</a:t>
            </a:r>
            <a:r>
              <a:rPr lang="ru-RU" sz="2000" b="1" baseline="-25000">
                <a:solidFill>
                  <a:srgbClr val="FFFFFF"/>
                </a:solidFill>
              </a:rPr>
              <a:t>2</a:t>
            </a:r>
          </a:p>
          <a:p>
            <a:pPr algn="ctr"/>
            <a:r>
              <a:rPr lang="ru-RU" sz="2000" b="1">
                <a:solidFill>
                  <a:srgbClr val="FFFFFF"/>
                </a:solidFill>
              </a:rPr>
              <a:t>креннерит</a:t>
            </a:r>
          </a:p>
        </p:txBody>
      </p:sp>
      <p:sp>
        <p:nvSpPr>
          <p:cNvPr id="137291" name="Oval 75"/>
          <p:cNvSpPr>
            <a:spLocks noChangeAspect="1" noChangeArrowheads="1"/>
          </p:cNvSpPr>
          <p:nvPr/>
        </p:nvSpPr>
        <p:spPr bwMode="auto">
          <a:xfrm>
            <a:off x="2843213" y="3519488"/>
            <a:ext cx="101600" cy="95250"/>
          </a:xfrm>
          <a:prstGeom prst="ellipse">
            <a:avLst/>
          </a:prstGeom>
          <a:solidFill>
            <a:srgbClr val="00FF00"/>
          </a:solidFill>
          <a:ln w="4445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7292" name="Rectangle 76"/>
          <p:cNvSpPr>
            <a:spLocks noChangeAspect="1" noChangeArrowheads="1"/>
          </p:cNvSpPr>
          <p:nvPr/>
        </p:nvSpPr>
        <p:spPr bwMode="auto">
          <a:xfrm>
            <a:off x="1476375" y="3230563"/>
            <a:ext cx="1293813" cy="55562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ru-RU" sz="2000">
                <a:solidFill>
                  <a:srgbClr val="FFFF00"/>
                </a:solidFill>
              </a:rPr>
              <a:t>Au</a:t>
            </a:r>
            <a:r>
              <a:rPr lang="ru-RU" sz="2000" baseline="-25000">
                <a:solidFill>
                  <a:srgbClr val="FFFF00"/>
                </a:solidFill>
              </a:rPr>
              <a:t>2</a:t>
            </a:r>
            <a:r>
              <a:rPr lang="ru-RU" sz="2000">
                <a:solidFill>
                  <a:srgbClr val="FFFF00"/>
                </a:solidFill>
              </a:rPr>
              <a:t>Te</a:t>
            </a:r>
            <a:r>
              <a:rPr lang="ru-RU" sz="2000" baseline="-25000">
                <a:solidFill>
                  <a:srgbClr val="FFFF00"/>
                </a:solidFill>
              </a:rPr>
              <a:t>3</a:t>
            </a:r>
            <a:endParaRPr lang="ru-RU" sz="2000">
              <a:solidFill>
                <a:srgbClr val="FFFF00"/>
              </a:solidFill>
            </a:endParaRPr>
          </a:p>
          <a:p>
            <a:pPr algn="ctr"/>
            <a:r>
              <a:rPr lang="ru-RU" sz="2000">
                <a:solidFill>
                  <a:srgbClr val="FFFF00"/>
                </a:solidFill>
              </a:rPr>
              <a:t>монтбраит</a:t>
            </a:r>
          </a:p>
        </p:txBody>
      </p:sp>
      <p:sp>
        <p:nvSpPr>
          <p:cNvPr id="137293" name="Rectangle 77"/>
          <p:cNvSpPr>
            <a:spLocks noChangeArrowheads="1"/>
          </p:cNvSpPr>
          <p:nvPr/>
        </p:nvSpPr>
        <p:spPr bwMode="auto">
          <a:xfrm>
            <a:off x="2987675" y="4005263"/>
            <a:ext cx="1371600" cy="53022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ru-RU" sz="2000">
                <a:solidFill>
                  <a:srgbClr val="FFFF00"/>
                </a:solidFill>
              </a:rPr>
              <a:t>мутманнит</a:t>
            </a:r>
          </a:p>
          <a:p>
            <a:pPr algn="ctr"/>
            <a:r>
              <a:rPr lang="ru-RU" sz="2000">
                <a:solidFill>
                  <a:srgbClr val="FFFF00"/>
                </a:solidFill>
              </a:rPr>
              <a:t>(</a:t>
            </a:r>
            <a:r>
              <a:rPr lang="en-US" sz="2000">
                <a:solidFill>
                  <a:srgbClr val="FFFF00"/>
                </a:solidFill>
              </a:rPr>
              <a:t>Au</a:t>
            </a:r>
            <a:r>
              <a:rPr lang="ru-RU" sz="2000">
                <a:solidFill>
                  <a:srgbClr val="FFFF00"/>
                </a:solidFill>
              </a:rPr>
              <a:t>Ag)Te</a:t>
            </a:r>
            <a:endParaRPr lang="ru-RU" sz="2000" baseline="-25000">
              <a:solidFill>
                <a:srgbClr val="FFFF00"/>
              </a:solidFill>
            </a:endParaRPr>
          </a:p>
        </p:txBody>
      </p:sp>
      <p:sp>
        <p:nvSpPr>
          <p:cNvPr id="137294" name="Oval 78"/>
          <p:cNvSpPr>
            <a:spLocks noChangeAspect="1" noChangeArrowheads="1"/>
          </p:cNvSpPr>
          <p:nvPr/>
        </p:nvSpPr>
        <p:spPr bwMode="auto">
          <a:xfrm>
            <a:off x="4067175" y="3951288"/>
            <a:ext cx="120650" cy="109537"/>
          </a:xfrm>
          <a:prstGeom prst="ellipse">
            <a:avLst/>
          </a:prstGeom>
          <a:solidFill>
            <a:srgbClr val="FFFFFF"/>
          </a:solidFill>
          <a:ln w="444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C2912-53E9-4871-B1D9-CFC0834B8EE5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916113"/>
            <a:ext cx="7772400" cy="1143000"/>
          </a:xfrm>
        </p:spPr>
        <p:txBody>
          <a:bodyPr/>
          <a:lstStyle/>
          <a:p>
            <a:r>
              <a:rPr lang="ru-RU" sz="4000" dirty="0"/>
              <a:t>Последовательность в системе</a:t>
            </a:r>
            <a:br>
              <a:rPr lang="ru-RU" sz="4000" dirty="0"/>
            </a:br>
            <a:r>
              <a:rPr lang="en-US" sz="4000" b="1" dirty="0"/>
              <a:t>S-Se-Te</a:t>
            </a:r>
            <a:br>
              <a:rPr lang="en-US" sz="4000" b="1" dirty="0"/>
            </a:br>
            <a:r>
              <a:rPr lang="en-US" sz="4000" b="1" dirty="0">
                <a:solidFill>
                  <a:schemeClr val="hlink"/>
                </a:solidFill>
              </a:rPr>
              <a:t>Ag</a:t>
            </a:r>
            <a:endParaRPr lang="ru-RU" sz="4000" b="1" dirty="0">
              <a:solidFill>
                <a:schemeClr val="hlin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C2912-53E9-4871-B1D9-CFC0834B8EE5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 descr="Geogr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8700" y="336550"/>
            <a:ext cx="5575300" cy="652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3949700" y="4614863"/>
            <a:ext cx="2724151" cy="1138237"/>
            <a:chOff x="554" y="2849"/>
            <a:chExt cx="1716" cy="717"/>
          </a:xfrm>
        </p:grpSpPr>
        <p:sp>
          <p:nvSpPr>
            <p:cNvPr id="4104" name="AutoShape 11"/>
            <p:cNvSpPr>
              <a:spLocks noChangeArrowheads="1"/>
            </p:cNvSpPr>
            <p:nvPr/>
          </p:nvSpPr>
          <p:spPr bwMode="auto">
            <a:xfrm rot="2179527">
              <a:off x="1546" y="3199"/>
              <a:ext cx="561" cy="367"/>
            </a:xfrm>
            <a:prstGeom prst="notchedRightArrow">
              <a:avLst>
                <a:gd name="adj1" fmla="val 38537"/>
                <a:gd name="adj2" fmla="val 62744"/>
              </a:avLst>
            </a:prstGeom>
            <a:gradFill rotWithShape="1">
              <a:gsLst>
                <a:gs pos="0">
                  <a:srgbClr val="0000CC"/>
                </a:gs>
                <a:gs pos="100000">
                  <a:srgbClr val="D60093"/>
                </a:gs>
              </a:gsLst>
              <a:lin ang="189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05" name="Text Box 13"/>
            <p:cNvSpPr txBox="1">
              <a:spLocks noChangeArrowheads="1"/>
            </p:cNvSpPr>
            <p:nvPr/>
          </p:nvSpPr>
          <p:spPr bwMode="auto">
            <a:xfrm>
              <a:off x="554" y="2849"/>
              <a:ext cx="171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800" b="1" dirty="0" err="1" smtClean="0">
                  <a:solidFill>
                    <a:srgbClr val="990099"/>
                  </a:solidFill>
                </a:rPr>
                <a:t>Прасоловское</a:t>
              </a:r>
              <a:endParaRPr lang="ru-RU" sz="2800" b="1" dirty="0">
                <a:solidFill>
                  <a:srgbClr val="990099"/>
                </a:solidFill>
              </a:endParaRP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092700" y="1133476"/>
            <a:ext cx="2936875" cy="919163"/>
            <a:chOff x="1274" y="656"/>
            <a:chExt cx="1850" cy="579"/>
          </a:xfrm>
        </p:grpSpPr>
        <p:sp>
          <p:nvSpPr>
            <p:cNvPr id="4102" name="AutoShape 10"/>
            <p:cNvSpPr>
              <a:spLocks noChangeArrowheads="1"/>
            </p:cNvSpPr>
            <p:nvPr/>
          </p:nvSpPr>
          <p:spPr bwMode="auto">
            <a:xfrm rot="-1308084">
              <a:off x="2608" y="656"/>
              <a:ext cx="516" cy="330"/>
            </a:xfrm>
            <a:prstGeom prst="notchedRightArrow">
              <a:avLst>
                <a:gd name="adj1" fmla="val 50750"/>
                <a:gd name="adj2" fmla="val 44694"/>
              </a:avLst>
            </a:prstGeom>
            <a:gradFill rotWithShape="1">
              <a:gsLst>
                <a:gs pos="0">
                  <a:srgbClr val="0000CC"/>
                </a:gs>
                <a:gs pos="100000">
                  <a:srgbClr val="D60093"/>
                </a:gs>
              </a:gsLst>
              <a:lin ang="189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03" name="Text Box 14"/>
            <p:cNvSpPr txBox="1">
              <a:spLocks noChangeArrowheads="1"/>
            </p:cNvSpPr>
            <p:nvPr/>
          </p:nvSpPr>
          <p:spPr bwMode="auto">
            <a:xfrm>
              <a:off x="1274" y="905"/>
              <a:ext cx="1575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800" b="1" dirty="0" err="1" smtClean="0">
                  <a:solidFill>
                    <a:srgbClr val="990099"/>
                  </a:solidFill>
                </a:rPr>
                <a:t>Озерновское</a:t>
              </a:r>
              <a:endParaRPr lang="ru-RU" sz="2800" b="1" dirty="0">
                <a:solidFill>
                  <a:srgbClr val="990099"/>
                </a:solidFill>
              </a:endParaRPr>
            </a:p>
          </p:txBody>
        </p:sp>
      </p:grp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0" y="588963"/>
            <a:ext cx="357186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Se-</a:t>
            </a:r>
            <a:r>
              <a:rPr lang="ru-RU" sz="4000" dirty="0" err="1" smtClean="0">
                <a:solidFill>
                  <a:srgbClr val="FFFF00"/>
                </a:solidFill>
              </a:rPr>
              <a:t>ды</a:t>
            </a:r>
            <a:endParaRPr lang="ru-RU" sz="4000" dirty="0" smtClean="0">
              <a:solidFill>
                <a:srgbClr val="FFFF00"/>
              </a:solidFill>
            </a:endParaRPr>
          </a:p>
          <a:p>
            <a:pPr algn="ctr"/>
            <a:r>
              <a:rPr lang="ru-RU" sz="4000" dirty="0" err="1" smtClean="0">
                <a:solidFill>
                  <a:srgbClr val="FFFF00"/>
                </a:solidFill>
              </a:rPr>
              <a:t>Озерновское</a:t>
            </a:r>
            <a:endParaRPr lang="ru-RU" sz="4000" dirty="0" smtClean="0">
              <a:solidFill>
                <a:srgbClr val="FFFF00"/>
              </a:solidFill>
            </a:endParaRPr>
          </a:p>
          <a:p>
            <a:pPr algn="ctr"/>
            <a:r>
              <a:rPr lang="ru-RU" sz="4000" dirty="0" err="1" smtClean="0">
                <a:solidFill>
                  <a:srgbClr val="FFFF00"/>
                </a:solidFill>
              </a:rPr>
              <a:t>Прасоловское</a:t>
            </a:r>
            <a:endParaRPr lang="ru-RU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kuriles_ru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0" y="123825"/>
            <a:ext cx="8885238" cy="666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6"/>
          <p:cNvSpPr txBox="1">
            <a:spLocks noChangeArrowheads="1"/>
          </p:cNvSpPr>
          <p:nvPr/>
        </p:nvSpPr>
        <p:spPr bwMode="auto">
          <a:xfrm>
            <a:off x="0" y="785794"/>
            <a:ext cx="2946400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000" b="1" dirty="0" err="1" smtClean="0">
                <a:solidFill>
                  <a:srgbClr val="FF0000"/>
                </a:solidFill>
              </a:rPr>
              <a:t>Прасоловское</a:t>
            </a:r>
            <a:endParaRPr lang="ru-RU" sz="3000" b="1" dirty="0" smtClean="0">
              <a:solidFill>
                <a:srgbClr val="FF0000"/>
              </a:solidFill>
            </a:endParaRPr>
          </a:p>
          <a:p>
            <a:pPr algn="ctr"/>
            <a:endParaRPr lang="ru-RU" sz="3000" dirty="0" smtClean="0">
              <a:solidFill>
                <a:srgbClr val="CC0099"/>
              </a:solidFill>
            </a:endParaRPr>
          </a:p>
          <a:p>
            <a:pPr algn="ctr"/>
            <a:r>
              <a:rPr lang="ru-RU" sz="3000" dirty="0" smtClean="0">
                <a:solidFill>
                  <a:srgbClr val="CC0099"/>
                </a:solidFill>
              </a:rPr>
              <a:t>О. Кунашир</a:t>
            </a:r>
            <a:r>
              <a:rPr lang="en-US" sz="3000" dirty="0" smtClean="0">
                <a:solidFill>
                  <a:srgbClr val="CC0099"/>
                </a:solidFill>
              </a:rPr>
              <a:t>,</a:t>
            </a:r>
            <a:endParaRPr lang="en-US" sz="3000" dirty="0">
              <a:solidFill>
                <a:srgbClr val="CC0099"/>
              </a:solidFill>
            </a:endParaRPr>
          </a:p>
          <a:p>
            <a:pPr algn="ctr"/>
            <a:endParaRPr lang="en-US" sz="3000" dirty="0">
              <a:solidFill>
                <a:srgbClr val="CC0099"/>
              </a:solidFill>
            </a:endParaRPr>
          </a:p>
          <a:p>
            <a:pPr algn="ctr"/>
            <a:r>
              <a:rPr lang="ru-RU" sz="3000" dirty="0" smtClean="0">
                <a:solidFill>
                  <a:schemeClr val="bg1"/>
                </a:solidFill>
              </a:rPr>
              <a:t>Курилы</a:t>
            </a:r>
            <a:endParaRPr lang="en-US" sz="3000" dirty="0">
              <a:solidFill>
                <a:schemeClr val="bg1"/>
              </a:solidFill>
            </a:endParaRP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(</a:t>
            </a:r>
            <a:r>
              <a:rPr lang="ru-RU" dirty="0" err="1" smtClean="0">
                <a:solidFill>
                  <a:srgbClr val="FFFF00"/>
                </a:solidFill>
              </a:rPr>
              <a:t>Дуничев</a:t>
            </a:r>
            <a:r>
              <a:rPr lang="en-US" dirty="0" smtClean="0">
                <a:solidFill>
                  <a:srgbClr val="FFFF00"/>
                </a:solidFill>
              </a:rPr>
              <a:t>, </a:t>
            </a:r>
            <a:r>
              <a:rPr lang="en-US" dirty="0">
                <a:solidFill>
                  <a:srgbClr val="FFFF00"/>
                </a:solidFill>
              </a:rPr>
              <a:t>1983,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</a:rPr>
              <a:t>Добровольская и др.</a:t>
            </a:r>
            <a:r>
              <a:rPr lang="en-US" dirty="0" smtClean="0">
                <a:solidFill>
                  <a:srgbClr val="FFFF00"/>
                </a:solidFill>
              </a:rPr>
              <a:t>, </a:t>
            </a:r>
            <a:r>
              <a:rPr lang="en-US" dirty="0">
                <a:solidFill>
                  <a:srgbClr val="FFFF00"/>
                </a:solidFill>
              </a:rPr>
              <a:t>1996)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055" name="Picture 7" descr="Kunashir_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1325" y="0"/>
            <a:ext cx="6162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5715000" y="1219200"/>
            <a:ext cx="457200" cy="476250"/>
          </a:xfrm>
          <a:prstGeom prst="rect">
            <a:avLst/>
          </a:prstGeom>
          <a:solidFill>
            <a:srgbClr val="FF6600">
              <a:alpha val="50195"/>
            </a:srgbClr>
          </a:solidFill>
          <a:ln w="762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Prasolovka_map_tex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59125" y="260350"/>
            <a:ext cx="5984875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0" y="301625"/>
            <a:ext cx="3203575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rgbClr val="FF99FF"/>
                </a:solidFill>
              </a:rPr>
              <a:t>Prasolovskoe </a:t>
            </a:r>
            <a:r>
              <a:rPr lang="en-US" sz="3200" dirty="0">
                <a:solidFill>
                  <a:srgbClr val="FF99FF"/>
                </a:solidFill>
              </a:rPr>
              <a:t>deposit</a:t>
            </a:r>
          </a:p>
          <a:p>
            <a:pPr algn="ctr"/>
            <a:endParaRPr lang="en-US" sz="2800" dirty="0">
              <a:solidFill>
                <a:srgbClr val="FF99FF"/>
              </a:solidFill>
            </a:endParaRPr>
          </a:p>
          <a:p>
            <a:pPr algn="ctr"/>
            <a:r>
              <a:rPr lang="en-US" sz="1800" i="1" dirty="0">
                <a:solidFill>
                  <a:srgbClr val="FFFF00"/>
                </a:solidFill>
              </a:rPr>
              <a:t>(after So </a:t>
            </a:r>
            <a:r>
              <a:rPr lang="en-US" sz="1800" i="1" dirty="0" err="1">
                <a:solidFill>
                  <a:srgbClr val="FFFF00"/>
                </a:solidFill>
              </a:rPr>
              <a:t>et.al</a:t>
            </a:r>
            <a:r>
              <a:rPr lang="en-US" sz="1800" i="1" dirty="0">
                <a:solidFill>
                  <a:srgbClr val="FFFF00"/>
                </a:solidFill>
              </a:rPr>
              <a:t>., 1995 &amp;</a:t>
            </a:r>
          </a:p>
          <a:p>
            <a:pPr algn="ctr"/>
            <a:r>
              <a:rPr lang="en-US" sz="1800" i="1" dirty="0" err="1">
                <a:solidFill>
                  <a:srgbClr val="FFFF00"/>
                </a:solidFill>
              </a:rPr>
              <a:t>Dunchenko</a:t>
            </a:r>
            <a:r>
              <a:rPr lang="en-US" sz="1800" i="1" dirty="0">
                <a:solidFill>
                  <a:srgbClr val="FFFF00"/>
                </a:solidFill>
              </a:rPr>
              <a:t>, </a:t>
            </a:r>
            <a:r>
              <a:rPr lang="en-US" sz="1800" i="1" dirty="0" err="1">
                <a:solidFill>
                  <a:srgbClr val="FFFF00"/>
                </a:solidFill>
              </a:rPr>
              <a:t>Ivanov</a:t>
            </a:r>
            <a:r>
              <a:rPr lang="en-US" sz="1800" i="1" dirty="0">
                <a:solidFill>
                  <a:srgbClr val="FFFF00"/>
                </a:solidFill>
              </a:rPr>
              <a:t>, 1989)</a:t>
            </a:r>
            <a:endParaRPr lang="ru-RU" sz="1800" i="1" dirty="0">
              <a:solidFill>
                <a:srgbClr val="FFFF00"/>
              </a:solidFill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342900" y="4611688"/>
            <a:ext cx="2386013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800" b="0">
                <a:solidFill>
                  <a:schemeClr val="bg1"/>
                </a:solidFill>
              </a:rPr>
              <a:t>Au-bearing veins</a:t>
            </a:r>
          </a:p>
          <a:p>
            <a:pPr algn="ctr"/>
            <a:r>
              <a:rPr lang="en-US" sz="2800" b="0">
                <a:solidFill>
                  <a:schemeClr val="bg1"/>
                </a:solidFill>
              </a:rPr>
              <a:t>1.94±0.10 Ma</a:t>
            </a:r>
            <a:endParaRPr lang="en-US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  <p:bldP spid="410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kunashir7"/>
          <p:cNvPicPr>
            <a:picLocks noChangeAspect="1" noChangeArrowheads="1"/>
          </p:cNvPicPr>
          <p:nvPr/>
        </p:nvPicPr>
        <p:blipFill>
          <a:blip r:embed="rId2">
            <a:lum bright="-20000" contrast="20000"/>
          </a:blip>
          <a:srcRect/>
          <a:stretch>
            <a:fillRect/>
          </a:stretch>
        </p:blipFill>
        <p:spPr bwMode="auto">
          <a:xfrm>
            <a:off x="0" y="501650"/>
            <a:ext cx="9144000" cy="606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 descr="Kamchatka_geo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74938" y="234950"/>
            <a:ext cx="6469062" cy="6623050"/>
          </a:xfrm>
          <a:prstGeom prst="rect">
            <a:avLst/>
          </a:prstGeom>
          <a:noFill/>
          <a:ln w="57150">
            <a:solidFill>
              <a:srgbClr val="99CCFF"/>
            </a:solidFill>
            <a:miter lim="800000"/>
            <a:headEnd/>
            <a:tailEnd/>
          </a:ln>
        </p:spPr>
      </p:pic>
      <p:sp>
        <p:nvSpPr>
          <p:cNvPr id="7172" name="Text Box 7"/>
          <p:cNvSpPr txBox="1">
            <a:spLocks noChangeArrowheads="1"/>
          </p:cNvSpPr>
          <p:nvPr/>
        </p:nvSpPr>
        <p:spPr bwMode="auto">
          <a:xfrm>
            <a:off x="-9207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800" b="0"/>
          </a:p>
        </p:txBody>
      </p:sp>
      <p:sp>
        <p:nvSpPr>
          <p:cNvPr id="22536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903288"/>
            <a:ext cx="2667000" cy="3124200"/>
          </a:xfrm>
        </p:spPr>
        <p:txBody>
          <a:bodyPr/>
          <a:lstStyle/>
          <a:p>
            <a:pPr eaLnBrk="1" hangingPunct="1"/>
            <a:endParaRPr lang="ru-RU" sz="3600" b="1" dirty="0" smtClean="0">
              <a:solidFill>
                <a:schemeClr val="bg1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860676" y="1520825"/>
            <a:ext cx="2824163" cy="1295400"/>
            <a:chOff x="1802" y="958"/>
            <a:chExt cx="1779" cy="816"/>
          </a:xfrm>
        </p:grpSpPr>
        <p:sp>
          <p:nvSpPr>
            <p:cNvPr id="7175" name="AutoShape 6"/>
            <p:cNvSpPr>
              <a:spLocks noChangeArrowheads="1"/>
            </p:cNvSpPr>
            <p:nvPr/>
          </p:nvSpPr>
          <p:spPr bwMode="auto">
            <a:xfrm rot="1718012">
              <a:off x="2739" y="1403"/>
              <a:ext cx="619" cy="3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85 w 21600"/>
                <a:gd name="T13" fmla="*/ 5415 h 21600"/>
                <a:gd name="T14" fmla="*/ 18913 w 21600"/>
                <a:gd name="T15" fmla="*/ 1618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1">
              <a:gsLst>
                <a:gs pos="0">
                  <a:srgbClr val="D60093"/>
                </a:gs>
                <a:gs pos="50000">
                  <a:srgbClr val="0000CC"/>
                </a:gs>
                <a:gs pos="100000">
                  <a:srgbClr val="D60093"/>
                </a:gs>
              </a:gsLst>
              <a:lin ang="189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76" name="Text Box 9"/>
            <p:cNvSpPr txBox="1">
              <a:spLocks noChangeArrowheads="1"/>
            </p:cNvSpPr>
            <p:nvPr/>
          </p:nvSpPr>
          <p:spPr bwMode="auto">
            <a:xfrm>
              <a:off x="1802" y="958"/>
              <a:ext cx="1779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 dirty="0" err="1" smtClean="0">
                  <a:solidFill>
                    <a:srgbClr val="0000CC"/>
                  </a:solidFill>
                </a:rPr>
                <a:t>Озерновское</a:t>
              </a:r>
              <a:endParaRPr lang="ru-RU" sz="3200" b="1" dirty="0">
                <a:solidFill>
                  <a:srgbClr val="0000CC"/>
                </a:solidFill>
              </a:endParaRPr>
            </a:p>
          </p:txBody>
        </p:sp>
      </p:grp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Ozernovka_map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8275" y="317500"/>
            <a:ext cx="7534275" cy="63881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195" name="Rectangle 6"/>
          <p:cNvSpPr>
            <a:spLocks noGrp="1" noChangeArrowheads="1"/>
          </p:cNvSpPr>
          <p:nvPr>
            <p:ph type="title"/>
          </p:nvPr>
        </p:nvSpPr>
        <p:spPr>
          <a:xfrm rot="16200000">
            <a:off x="-2603500" y="3136900"/>
            <a:ext cx="6572250" cy="86995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rgbClr val="FFFF00"/>
                </a:solidFill>
              </a:rPr>
              <a:t>The Ozernovskoe deposit</a:t>
            </a:r>
            <a:r>
              <a:rPr lang="en-US" sz="3200" b="1" smtClean="0">
                <a:solidFill>
                  <a:srgbClr val="FFFF00"/>
                </a:solidFill>
              </a:rPr>
              <a:t/>
            </a:r>
            <a:br>
              <a:rPr lang="en-US" sz="3200" b="1" smtClean="0">
                <a:solidFill>
                  <a:srgbClr val="FFFF00"/>
                </a:solidFill>
              </a:rPr>
            </a:br>
            <a:r>
              <a:rPr lang="en-US" sz="2400" b="1" i="1" smtClean="0">
                <a:solidFill>
                  <a:schemeClr val="bg1"/>
                </a:solidFill>
              </a:rPr>
              <a:t>(after Naumova, Alysheva, 1995)</a:t>
            </a:r>
            <a:endParaRPr lang="ru-RU" sz="2400" b="1" i="1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sz="3200" b="1" smtClean="0">
                <a:solidFill>
                  <a:srgbClr val="FFFF00"/>
                </a:solidFill>
              </a:rPr>
              <a:t>Schematic cross-section through </a:t>
            </a:r>
            <a:br>
              <a:rPr lang="en-US" sz="3200" b="1" smtClean="0">
                <a:solidFill>
                  <a:srgbClr val="FFFF00"/>
                </a:solidFill>
              </a:rPr>
            </a:br>
            <a:r>
              <a:rPr lang="en-US" sz="3200" b="1" smtClean="0">
                <a:solidFill>
                  <a:srgbClr val="FFFF00"/>
                </a:solidFill>
              </a:rPr>
              <a:t>the Main Ore zone of the Ozernovskoe deposit</a:t>
            </a:r>
            <a:br>
              <a:rPr lang="en-US" sz="3200" b="1" smtClean="0">
                <a:solidFill>
                  <a:srgbClr val="FFFF00"/>
                </a:solidFill>
              </a:rPr>
            </a:br>
            <a:r>
              <a:rPr lang="en-US" sz="2000" b="1" i="1" smtClean="0">
                <a:solidFill>
                  <a:srgbClr val="FFFF00"/>
                </a:solidFill>
              </a:rPr>
              <a:t>(after Naumova, Alysheva, 1995)</a:t>
            </a:r>
            <a:endParaRPr lang="ru-RU" sz="2000" b="1" i="1" smtClean="0">
              <a:solidFill>
                <a:srgbClr val="FFFF00"/>
              </a:solidFill>
            </a:endParaRPr>
          </a:p>
        </p:txBody>
      </p:sp>
      <p:pic>
        <p:nvPicPr>
          <p:cNvPr id="9219" name="Picture 11" descr="Oz_metasom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20000" contrast="20000"/>
          </a:blip>
          <a:srcRect l="142" t="354"/>
          <a:stretch>
            <a:fillRect/>
          </a:stretch>
        </p:blipFill>
        <p:spPr>
          <a:xfrm>
            <a:off x="457200" y="1285875"/>
            <a:ext cx="8205788" cy="5457825"/>
          </a:xfrm>
          <a:noFill/>
          <a:ln w="76200">
            <a:solidFill>
              <a:srgbClr val="EAEAEA"/>
            </a:solidFill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0"/>
            <a:ext cx="9144000" cy="81915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rgbClr val="FFFF00"/>
                </a:solidFill>
              </a:rPr>
              <a:t>Typical ores of the Ozernovskoe deposit</a:t>
            </a:r>
            <a:endParaRPr lang="ru-RU" sz="3600" b="1" smtClean="0">
              <a:solidFill>
                <a:srgbClr val="FFFF00"/>
              </a:solidFill>
            </a:endParaRPr>
          </a:p>
        </p:txBody>
      </p:sp>
      <p:pic>
        <p:nvPicPr>
          <p:cNvPr id="29700" name="Picture 4" descr="1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lum bright="-10000" contrast="40000"/>
          </a:blip>
          <a:srcRect/>
          <a:stretch>
            <a:fillRect/>
          </a:stretch>
        </p:blipFill>
        <p:spPr>
          <a:xfrm>
            <a:off x="0" y="817563"/>
            <a:ext cx="2878138" cy="2825750"/>
          </a:xfrm>
          <a:noFill/>
        </p:spPr>
      </p:pic>
      <p:pic>
        <p:nvPicPr>
          <p:cNvPr id="29707" name="Picture 11" descr="Scan000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lum bright="-20000" contrast="20000"/>
          </a:blip>
          <a:srcRect/>
          <a:stretch>
            <a:fillRect/>
          </a:stretch>
        </p:blipFill>
        <p:spPr>
          <a:xfrm>
            <a:off x="2997200" y="814388"/>
            <a:ext cx="3016250" cy="2801937"/>
          </a:xfrm>
          <a:noFill/>
        </p:spPr>
      </p:pic>
      <p:pic>
        <p:nvPicPr>
          <p:cNvPr id="29709" name="Picture 13" descr="Scan0010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/>
          <a:stretch>
            <a:fillRect/>
          </a:stretch>
        </p:blipFill>
        <p:spPr bwMode="auto">
          <a:xfrm>
            <a:off x="365125" y="3808413"/>
            <a:ext cx="3262313" cy="295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0" name="Picture 14" descr="15"/>
          <p:cNvPicPr>
            <a:picLocks noChangeAspect="1" noChangeArrowheads="1"/>
          </p:cNvPicPr>
          <p:nvPr/>
        </p:nvPicPr>
        <p:blipFill>
          <a:blip r:embed="rId5">
            <a:lum contrast="60000"/>
          </a:blip>
          <a:srcRect/>
          <a:stretch>
            <a:fillRect/>
          </a:stretch>
        </p:blipFill>
        <p:spPr bwMode="auto">
          <a:xfrm>
            <a:off x="3873500" y="3806825"/>
            <a:ext cx="5137150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Text Box 17"/>
          <p:cNvSpPr txBox="1">
            <a:spLocks noChangeArrowheads="1"/>
          </p:cNvSpPr>
          <p:nvPr/>
        </p:nvSpPr>
        <p:spPr bwMode="auto">
          <a:xfrm>
            <a:off x="6251575" y="1249363"/>
            <a:ext cx="26003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Bonanzas: Au/Ag = 1 </a:t>
            </a:r>
          </a:p>
          <a:p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Se/Te  0.2 to 70, averaging 1.5</a:t>
            </a:r>
            <a:endParaRPr lang="ru-RU" sz="24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0" y="2093913"/>
            <a:ext cx="406241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FF"/>
                </a:solidFill>
              </a:rPr>
              <a:t>I. Q-Py (SnO</a:t>
            </a:r>
            <a:r>
              <a:rPr lang="en-US" sz="2800" baseline="-25000">
                <a:solidFill>
                  <a:srgbClr val="FF00FF"/>
                </a:solidFill>
              </a:rPr>
              <a:t>2</a:t>
            </a:r>
            <a:r>
              <a:rPr lang="en-US" sz="2800">
                <a:solidFill>
                  <a:srgbClr val="FF00FF"/>
                </a:solidFill>
              </a:rPr>
              <a:t>, Asp, Au)</a:t>
            </a:r>
            <a:endParaRPr lang="ru-RU" sz="2800">
              <a:solidFill>
                <a:srgbClr val="FF00FF"/>
              </a:solidFill>
            </a:endParaRPr>
          </a:p>
        </p:txBody>
      </p: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241300" y="1166813"/>
            <a:ext cx="38258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i="1" dirty="0" smtClean="0">
                <a:solidFill>
                  <a:srgbClr val="C0C0C0"/>
                </a:solidFill>
              </a:rPr>
              <a:t>(</a:t>
            </a:r>
            <a:r>
              <a:rPr lang="ru-RU" sz="1800" i="1" dirty="0" err="1" smtClean="0">
                <a:solidFill>
                  <a:srgbClr val="C0C0C0"/>
                </a:solidFill>
              </a:rPr>
              <a:t>Коваленкер</a:t>
            </a:r>
            <a:r>
              <a:rPr lang="ru-RU" sz="1800" i="1" dirty="0" smtClean="0">
                <a:solidFill>
                  <a:srgbClr val="C0C0C0"/>
                </a:solidFill>
              </a:rPr>
              <a:t> и др.</a:t>
            </a:r>
            <a:r>
              <a:rPr lang="en-US" sz="1800" i="1" dirty="0" smtClean="0">
                <a:solidFill>
                  <a:srgbClr val="C0C0C0"/>
                </a:solidFill>
              </a:rPr>
              <a:t>, </a:t>
            </a:r>
            <a:r>
              <a:rPr lang="en-US" sz="1800" i="1" dirty="0">
                <a:solidFill>
                  <a:srgbClr val="C0C0C0"/>
                </a:solidFill>
              </a:rPr>
              <a:t>1989; </a:t>
            </a:r>
            <a:r>
              <a:rPr lang="ru-RU" sz="1800" i="1" dirty="0" smtClean="0">
                <a:solidFill>
                  <a:srgbClr val="C0C0C0"/>
                </a:solidFill>
              </a:rPr>
              <a:t>Данченко</a:t>
            </a:r>
            <a:r>
              <a:rPr lang="en-US" sz="1800" i="1" dirty="0" smtClean="0">
                <a:solidFill>
                  <a:srgbClr val="C0C0C0"/>
                </a:solidFill>
              </a:rPr>
              <a:t>, </a:t>
            </a:r>
            <a:r>
              <a:rPr lang="en-US" sz="1800" i="1" dirty="0">
                <a:solidFill>
                  <a:srgbClr val="C0C0C0"/>
                </a:solidFill>
              </a:rPr>
              <a:t>1990; So et al, 1995) </a:t>
            </a:r>
            <a:endParaRPr lang="ru-RU" sz="1800" i="1" dirty="0">
              <a:solidFill>
                <a:srgbClr val="C0C0C0"/>
              </a:solidFill>
            </a:endParaRPr>
          </a:p>
        </p:txBody>
      </p:sp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195263" y="2622550"/>
            <a:ext cx="2778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II. Q-Gn-Sp, Mo</a:t>
            </a:r>
            <a:endParaRPr lang="ru-RU" sz="2800">
              <a:solidFill>
                <a:srgbClr val="FFFF00"/>
              </a:solidFill>
            </a:endParaRPr>
          </a:p>
        </p:txBody>
      </p:sp>
      <p:sp>
        <p:nvSpPr>
          <p:cNvPr id="16390" name="TextBox 5"/>
          <p:cNvSpPr txBox="1">
            <a:spLocks noChangeArrowheads="1"/>
          </p:cNvSpPr>
          <p:nvPr/>
        </p:nvSpPr>
        <p:spPr bwMode="auto">
          <a:xfrm>
            <a:off x="287338" y="3194050"/>
            <a:ext cx="20574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00FF00"/>
                </a:solidFill>
              </a:rPr>
              <a:t>III. Au-Ag</a:t>
            </a:r>
            <a:endParaRPr lang="ru-RU" sz="2800">
              <a:solidFill>
                <a:srgbClr val="00FF00"/>
              </a:solidFill>
            </a:endParaRPr>
          </a:p>
        </p:txBody>
      </p:sp>
      <p:sp>
        <p:nvSpPr>
          <p:cNvPr id="11270" name="TextBox 7"/>
          <p:cNvSpPr txBox="1">
            <a:spLocks noChangeArrowheads="1"/>
          </p:cNvSpPr>
          <p:nvPr/>
        </p:nvSpPr>
        <p:spPr bwMode="auto">
          <a:xfrm>
            <a:off x="360363" y="541338"/>
            <a:ext cx="25621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CCECFF"/>
                </a:solidFill>
              </a:rPr>
              <a:t>Прасоловское</a:t>
            </a:r>
            <a:endParaRPr lang="ru-RU" sz="2800" dirty="0">
              <a:solidFill>
                <a:srgbClr val="CCEC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06650" y="0"/>
            <a:ext cx="468320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dirty="0" smtClean="0">
                <a:solidFill>
                  <a:schemeClr val="accent3"/>
                </a:solidFill>
              </a:rPr>
              <a:t>Последовательность</a:t>
            </a:r>
            <a:endParaRPr lang="ru-RU" sz="3600" dirty="0"/>
          </a:p>
        </p:txBody>
      </p:sp>
      <p:sp>
        <p:nvSpPr>
          <p:cNvPr id="11272" name="TextBox 9"/>
          <p:cNvSpPr txBox="1">
            <a:spLocks noChangeArrowheads="1"/>
          </p:cNvSpPr>
          <p:nvPr/>
        </p:nvSpPr>
        <p:spPr bwMode="auto">
          <a:xfrm>
            <a:off x="5895975" y="515938"/>
            <a:ext cx="23526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C000"/>
                </a:solidFill>
              </a:rPr>
              <a:t>Озерновское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6111875" y="2366963"/>
            <a:ext cx="2651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FF"/>
                </a:solidFill>
              </a:rPr>
              <a:t>I. Q-Py, alunite</a:t>
            </a:r>
            <a:endParaRPr lang="ru-RU" sz="2800">
              <a:solidFill>
                <a:srgbClr val="FF00FF"/>
              </a:solidFill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4848225" y="2814638"/>
            <a:ext cx="3876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II. Q-Cp-Sp-Tn-Td, Mo</a:t>
            </a:r>
            <a:endParaRPr lang="ru-RU" sz="2800">
              <a:solidFill>
                <a:srgbClr val="FFFF00"/>
              </a:solidFill>
            </a:endParaRP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5246688" y="5211763"/>
            <a:ext cx="27797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00B0F0"/>
                </a:solidFill>
              </a:rPr>
              <a:t>IV. Bi-Se-Gf</a:t>
            </a:r>
            <a:endParaRPr lang="ru-RU" sz="2800">
              <a:solidFill>
                <a:srgbClr val="00B0F0"/>
              </a:solidFill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5162550" y="3300413"/>
            <a:ext cx="226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FF00"/>
                </a:solidFill>
              </a:rPr>
              <a:t>III. Au-Ag-Te</a:t>
            </a:r>
            <a:endParaRPr lang="ru-RU" sz="2800">
              <a:solidFill>
                <a:srgbClr val="00FF00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49250" y="6064250"/>
            <a:ext cx="85740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Py-Pb-Zn (Mo) </a:t>
            </a:r>
            <a:r>
              <a:rPr lang="en-US" sz="3200">
                <a:solidFill>
                  <a:schemeClr val="bg1"/>
                </a:solidFill>
              </a:rPr>
              <a:t>=&gt; </a:t>
            </a:r>
            <a:r>
              <a:rPr lang="en-US" sz="3200">
                <a:solidFill>
                  <a:srgbClr val="FFC000"/>
                </a:solidFill>
              </a:rPr>
              <a:t>Au-Ag-Te</a:t>
            </a:r>
            <a:r>
              <a:rPr lang="en-US" sz="3200">
                <a:solidFill>
                  <a:schemeClr val="bg1"/>
                </a:solidFill>
              </a:rPr>
              <a:t> =&gt; </a:t>
            </a:r>
            <a:r>
              <a:rPr lang="en-US" sz="3200">
                <a:solidFill>
                  <a:srgbClr val="00B0F0"/>
                </a:solidFill>
              </a:rPr>
              <a:t>Au-Ag-Bi-Se</a:t>
            </a:r>
            <a:endParaRPr lang="ru-RU" sz="3200">
              <a:solidFill>
                <a:srgbClr val="00B0F0"/>
              </a:solidFill>
            </a:endParaRPr>
          </a:p>
        </p:txBody>
      </p:sp>
      <p:sp>
        <p:nvSpPr>
          <p:cNvPr id="11278" name="TextBox 16"/>
          <p:cNvSpPr txBox="1">
            <a:spLocks noChangeArrowheads="1"/>
          </p:cNvSpPr>
          <p:nvPr/>
        </p:nvSpPr>
        <p:spPr bwMode="auto">
          <a:xfrm>
            <a:off x="4464050" y="1076325"/>
            <a:ext cx="4679950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i="1" dirty="0" smtClean="0">
                <a:solidFill>
                  <a:srgbClr val="C0C0C0"/>
                </a:solidFill>
              </a:rPr>
              <a:t>(</a:t>
            </a:r>
            <a:r>
              <a:rPr lang="ru-RU" sz="1800" i="1" dirty="0" err="1" smtClean="0">
                <a:solidFill>
                  <a:srgbClr val="C0C0C0"/>
                </a:solidFill>
              </a:rPr>
              <a:t>тр</a:t>
            </a:r>
            <a:r>
              <a:rPr lang="en-US" sz="1800" i="1" dirty="0" smtClean="0">
                <a:solidFill>
                  <a:srgbClr val="C0C0C0"/>
                </a:solidFill>
              </a:rPr>
              <a:t>. </a:t>
            </a:r>
            <a:r>
              <a:rPr lang="ru-RU" sz="1800" i="1" dirty="0" err="1" smtClean="0">
                <a:solidFill>
                  <a:srgbClr val="C0C0C0"/>
                </a:solidFill>
              </a:rPr>
              <a:t>ЦНИГРИ</a:t>
            </a:r>
            <a:r>
              <a:rPr lang="en-US" sz="1800" i="1" dirty="0" smtClean="0">
                <a:solidFill>
                  <a:srgbClr val="C0C0C0"/>
                </a:solidFill>
              </a:rPr>
              <a:t>, </a:t>
            </a:r>
            <a:r>
              <a:rPr lang="en-US" sz="1800" i="1" dirty="0">
                <a:solidFill>
                  <a:srgbClr val="C0C0C0"/>
                </a:solidFill>
              </a:rPr>
              <a:t>1989, 1993, </a:t>
            </a:r>
          </a:p>
          <a:p>
            <a:pPr algn="ctr"/>
            <a:r>
              <a:rPr lang="ru-RU" sz="1800" i="1" dirty="0" smtClean="0">
                <a:solidFill>
                  <a:srgbClr val="C0C0C0"/>
                </a:solidFill>
              </a:rPr>
              <a:t>Наумова, </a:t>
            </a:r>
            <a:r>
              <a:rPr lang="ru-RU" sz="1800" i="1" dirty="0" err="1" smtClean="0">
                <a:solidFill>
                  <a:srgbClr val="C0C0C0"/>
                </a:solidFill>
              </a:rPr>
              <a:t>Алышева</a:t>
            </a:r>
            <a:r>
              <a:rPr lang="en-US" sz="1800" i="1" dirty="0" smtClean="0">
                <a:solidFill>
                  <a:srgbClr val="C0C0C0"/>
                </a:solidFill>
              </a:rPr>
              <a:t>, </a:t>
            </a:r>
            <a:r>
              <a:rPr lang="en-US" sz="1800" i="1" dirty="0">
                <a:solidFill>
                  <a:srgbClr val="C0C0C0"/>
                </a:solidFill>
              </a:rPr>
              <a:t>1995; </a:t>
            </a:r>
          </a:p>
          <a:p>
            <a:pPr algn="ctr"/>
            <a:r>
              <a:rPr lang="ru-RU" sz="1800" i="1" dirty="0" smtClean="0">
                <a:solidFill>
                  <a:srgbClr val="C0C0C0"/>
                </a:solidFill>
              </a:rPr>
              <a:t>Спиридонов и </a:t>
            </a:r>
            <a:r>
              <a:rPr lang="ru-RU" sz="1800" i="1" dirty="0" err="1" smtClean="0">
                <a:solidFill>
                  <a:srgbClr val="C0C0C0"/>
                </a:solidFill>
              </a:rPr>
              <a:t>др</a:t>
            </a:r>
            <a:r>
              <a:rPr lang="en-US" sz="1800" i="1" dirty="0" smtClean="0">
                <a:solidFill>
                  <a:srgbClr val="C0C0C0"/>
                </a:solidFill>
              </a:rPr>
              <a:t>., </a:t>
            </a:r>
            <a:r>
              <a:rPr lang="en-US" sz="1800" i="1" dirty="0">
                <a:solidFill>
                  <a:srgbClr val="C0C0C0"/>
                </a:solidFill>
              </a:rPr>
              <a:t>1990;</a:t>
            </a:r>
          </a:p>
          <a:p>
            <a:pPr algn="ctr"/>
            <a:r>
              <a:rPr lang="en-US" sz="1800" i="1" dirty="0">
                <a:solidFill>
                  <a:srgbClr val="C0C0C0"/>
                </a:solidFill>
              </a:rPr>
              <a:t> </a:t>
            </a:r>
            <a:r>
              <a:rPr lang="ru-RU" sz="1800" i="1" dirty="0" smtClean="0">
                <a:solidFill>
                  <a:srgbClr val="C0C0C0"/>
                </a:solidFill>
              </a:rPr>
              <a:t>Петренко</a:t>
            </a:r>
            <a:r>
              <a:rPr lang="en-US" sz="1800" i="1" dirty="0" smtClean="0">
                <a:solidFill>
                  <a:srgbClr val="C0C0C0"/>
                </a:solidFill>
              </a:rPr>
              <a:t>, </a:t>
            </a:r>
            <a:r>
              <a:rPr lang="en-US" sz="1800" i="1" dirty="0">
                <a:solidFill>
                  <a:srgbClr val="C0C0C0"/>
                </a:solidFill>
              </a:rPr>
              <a:t>1999</a:t>
            </a:r>
            <a:endParaRPr lang="ru-RU" sz="1800" dirty="0">
              <a:solidFill>
                <a:srgbClr val="C0C0C0"/>
              </a:solidFill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921250" y="3806825"/>
            <a:ext cx="1892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92D050"/>
                </a:solidFill>
              </a:rPr>
              <a:t>Au-Gf</a:t>
            </a:r>
            <a:r>
              <a:rPr lang="ru-RU">
                <a:solidFill>
                  <a:srgbClr val="92D050"/>
                </a:solidFill>
              </a:rPr>
              <a:t> (</a:t>
            </a:r>
            <a:r>
              <a:rPr lang="en-US">
                <a:solidFill>
                  <a:srgbClr val="92D050"/>
                </a:solidFill>
              </a:rPr>
              <a:t>Lz-Fm)</a:t>
            </a:r>
            <a:endParaRPr lang="ru-RU">
              <a:solidFill>
                <a:srgbClr val="92D050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570538" y="4083050"/>
            <a:ext cx="1303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92D050"/>
                </a:solidFill>
              </a:rPr>
              <a:t>Te-Syl-Gf</a:t>
            </a:r>
            <a:endParaRPr lang="ru-RU">
              <a:solidFill>
                <a:srgbClr val="92D050"/>
              </a:solidFill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653213" y="4408488"/>
            <a:ext cx="9413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92D050"/>
                </a:solidFill>
              </a:rPr>
              <a:t>Au-Hs</a:t>
            </a:r>
            <a:endParaRPr lang="ru-RU">
              <a:solidFill>
                <a:srgbClr val="92D050"/>
              </a:solidFill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978650" y="4708525"/>
            <a:ext cx="2165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92D050"/>
                </a:solidFill>
              </a:rPr>
              <a:t>Au-Arg-Adularia</a:t>
            </a:r>
            <a:endParaRPr lang="ru-RU">
              <a:solidFill>
                <a:srgbClr val="92D050"/>
              </a:solidFill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44475" y="3870325"/>
            <a:ext cx="2562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92D050"/>
                </a:solidFill>
              </a:rPr>
              <a:t>Au-PbSe-Gf (En-Lz)</a:t>
            </a:r>
            <a:endParaRPr lang="ru-RU">
              <a:solidFill>
                <a:srgbClr val="92D050"/>
              </a:solidFill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047875" y="4689475"/>
            <a:ext cx="15954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92D050"/>
                </a:solidFill>
              </a:rPr>
              <a:t>Au-adularia</a:t>
            </a:r>
            <a:endParaRPr lang="ru-RU">
              <a:solidFill>
                <a:srgbClr val="92D050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230313" y="4340225"/>
            <a:ext cx="1320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92D050"/>
                </a:solidFill>
              </a:rPr>
              <a:t>Au-Ag-Te</a:t>
            </a:r>
            <a:endParaRPr lang="ru-RU">
              <a:solidFill>
                <a:srgbClr val="92D050"/>
              </a:solidFill>
            </a:endParaRPr>
          </a:p>
        </p:txBody>
      </p:sp>
      <p:cxnSp>
        <p:nvCxnSpPr>
          <p:cNvPr id="11286" name="Прямая соединительная линия 29"/>
          <p:cNvCxnSpPr>
            <a:cxnSpLocks noChangeShapeType="1"/>
          </p:cNvCxnSpPr>
          <p:nvPr/>
        </p:nvCxnSpPr>
        <p:spPr bwMode="auto">
          <a:xfrm rot="16200000" flipH="1">
            <a:off x="2186781" y="3001169"/>
            <a:ext cx="4545013" cy="60325"/>
          </a:xfrm>
          <a:prstGeom prst="line">
            <a:avLst/>
          </a:prstGeom>
          <a:noFill/>
          <a:ln w="28575" algn="ctr">
            <a:solidFill>
              <a:srgbClr val="0070C0"/>
            </a:solidFill>
            <a:prstDash val="dash"/>
            <a:round/>
            <a:headEnd/>
            <a:tailEnd/>
          </a:ln>
        </p:spPr>
      </p:cxn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 advAuto="1000"/>
      <p:bldP spid="16389" grpId="0" build="p" advAuto="1000"/>
      <p:bldP spid="16390" grpId="0" build="p" advAuto="1000"/>
      <p:bldP spid="11" grpId="0" build="p" advAuto="1000"/>
      <p:bldP spid="12" grpId="0" build="p" advAuto="1000"/>
      <p:bldP spid="13" grpId="0" build="p" advAuto="1000"/>
      <p:bldP spid="14" grpId="0" build="p" advAuto="1000"/>
      <p:bldP spid="16" grpId="0"/>
      <p:bldP spid="18" grpId="0" build="p" advAuto="1000"/>
      <p:bldP spid="19" grpId="0" build="p" advAuto="1000"/>
      <p:bldP spid="20" grpId="0" build="p" advAuto="1000"/>
      <p:bldP spid="21" grpId="0" build="p" advAuto="1000"/>
      <p:bldP spid="22" grpId="0" build="p" advAuto="1000"/>
      <p:bldP spid="23" grpId="0" build="p" advAuto="1000"/>
      <p:bldP spid="24" grpId="0" build="p" advAuto="100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02" name="Group 2"/>
          <p:cNvGrpSpPr>
            <a:grpSpLocks/>
          </p:cNvGrpSpPr>
          <p:nvPr/>
        </p:nvGrpSpPr>
        <p:grpSpPr bwMode="auto">
          <a:xfrm>
            <a:off x="3448050" y="0"/>
            <a:ext cx="5695950" cy="4495800"/>
            <a:chOff x="2" y="1212"/>
            <a:chExt cx="3588" cy="2832"/>
          </a:xfrm>
        </p:grpSpPr>
        <p:pic>
          <p:nvPicPr>
            <p:cNvPr id="153603" name="Picture 3" descr="Pr-1009-185-1-40x"/>
            <p:cNvPicPr>
              <a:picLocks noChangeAspect="1" noChangeArrowheads="1"/>
            </p:cNvPicPr>
            <p:nvPr/>
          </p:nvPicPr>
          <p:blipFill>
            <a:blip r:embed="rId2">
              <a:lum bright="-20000" contrast="80000"/>
            </a:blip>
            <a:srcRect/>
            <a:stretch>
              <a:fillRect/>
            </a:stretch>
          </p:blipFill>
          <p:spPr bwMode="auto">
            <a:xfrm>
              <a:off x="2" y="1212"/>
              <a:ext cx="3588" cy="2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04" name="Line 4"/>
            <p:cNvSpPr>
              <a:spLocks noChangeShapeType="1"/>
            </p:cNvSpPr>
            <p:nvPr/>
          </p:nvSpPr>
          <p:spPr bwMode="auto">
            <a:xfrm rot="16200000" flipV="1">
              <a:off x="747" y="3223"/>
              <a:ext cx="0" cy="1327"/>
            </a:xfrm>
            <a:prstGeom prst="line">
              <a:avLst/>
            </a:prstGeom>
            <a:noFill/>
            <a:ln w="762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3605" name="Text Box 5"/>
            <p:cNvSpPr txBox="1">
              <a:spLocks noChangeArrowheads="1"/>
            </p:cNvSpPr>
            <p:nvPr/>
          </p:nvSpPr>
          <p:spPr bwMode="auto">
            <a:xfrm>
              <a:off x="598" y="3637"/>
              <a:ext cx="61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 b="1">
                  <a:solidFill>
                    <a:srgbClr val="FFFFFF"/>
                  </a:solidFill>
                </a:rPr>
                <a:t>100</a:t>
              </a:r>
              <a:r>
                <a:rPr lang="en-GB" sz="2000" b="1">
                  <a:solidFill>
                    <a:srgbClr val="FFFFFF"/>
                  </a:solidFill>
                  <a:cs typeface="Arial" charset="0"/>
                </a:rPr>
                <a:t>µm</a:t>
              </a:r>
              <a:endParaRPr lang="en-GB" sz="2000" b="1">
                <a:solidFill>
                  <a:srgbClr val="FFFFFF"/>
                </a:solidFill>
              </a:endParaRPr>
            </a:p>
          </p:txBody>
        </p:sp>
        <p:sp>
          <p:nvSpPr>
            <p:cNvPr id="153606" name="Text Box 6"/>
            <p:cNvSpPr txBox="1">
              <a:spLocks noChangeArrowheads="1"/>
            </p:cNvSpPr>
            <p:nvPr/>
          </p:nvSpPr>
          <p:spPr bwMode="auto">
            <a:xfrm>
              <a:off x="2530" y="2507"/>
              <a:ext cx="58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 b="1">
                  <a:solidFill>
                    <a:srgbClr val="FFFFFF"/>
                  </a:solidFill>
                </a:rPr>
                <a:t>Ag</a:t>
              </a:r>
              <a:r>
                <a:rPr lang="en-GB" sz="2000" b="1" baseline="-25000">
                  <a:solidFill>
                    <a:srgbClr val="FFFFFF"/>
                  </a:solidFill>
                </a:rPr>
                <a:t>2</a:t>
              </a:r>
              <a:r>
                <a:rPr lang="en-GB" sz="2000" b="1">
                  <a:solidFill>
                    <a:srgbClr val="FFFFFF"/>
                  </a:solidFill>
                </a:rPr>
                <a:t>Se</a:t>
              </a:r>
            </a:p>
          </p:txBody>
        </p:sp>
        <p:sp>
          <p:nvSpPr>
            <p:cNvPr id="153607" name="Text Box 7"/>
            <p:cNvSpPr txBox="1">
              <a:spLocks noChangeArrowheads="1"/>
            </p:cNvSpPr>
            <p:nvPr/>
          </p:nvSpPr>
          <p:spPr bwMode="auto">
            <a:xfrm>
              <a:off x="736" y="1907"/>
              <a:ext cx="3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b="1"/>
                <a:t>Gf</a:t>
              </a:r>
            </a:p>
          </p:txBody>
        </p:sp>
        <p:sp>
          <p:nvSpPr>
            <p:cNvPr id="153608" name="Text Box 8"/>
            <p:cNvSpPr txBox="1">
              <a:spLocks noChangeArrowheads="1"/>
            </p:cNvSpPr>
            <p:nvPr/>
          </p:nvSpPr>
          <p:spPr bwMode="auto">
            <a:xfrm>
              <a:off x="2014" y="3499"/>
              <a:ext cx="34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b="1"/>
                <a:t>Td</a:t>
              </a:r>
            </a:p>
          </p:txBody>
        </p:sp>
        <p:sp>
          <p:nvSpPr>
            <p:cNvPr id="153609" name="Line 9"/>
            <p:cNvSpPr>
              <a:spLocks noChangeShapeType="1"/>
            </p:cNvSpPr>
            <p:nvPr/>
          </p:nvSpPr>
          <p:spPr bwMode="auto">
            <a:xfrm flipH="1" flipV="1">
              <a:off x="2328" y="2652"/>
              <a:ext cx="180" cy="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3610" name="Text Box 10"/>
            <p:cNvSpPr txBox="1">
              <a:spLocks noChangeArrowheads="1"/>
            </p:cNvSpPr>
            <p:nvPr/>
          </p:nvSpPr>
          <p:spPr bwMode="auto">
            <a:xfrm>
              <a:off x="3074" y="2005"/>
              <a:ext cx="26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FFFF"/>
                  </a:solidFill>
                </a:rPr>
                <a:t>Q</a:t>
              </a:r>
              <a:endParaRPr lang="ru-RU" b="1">
                <a:solidFill>
                  <a:srgbClr val="FFFFFF"/>
                </a:solidFill>
              </a:endParaRPr>
            </a:p>
          </p:txBody>
        </p:sp>
      </p:grpSp>
      <p:sp>
        <p:nvSpPr>
          <p:cNvPr id="153611" name="Text Box 11"/>
          <p:cNvSpPr txBox="1">
            <a:spLocks noChangeArrowheads="1"/>
          </p:cNvSpPr>
          <p:nvPr/>
        </p:nvSpPr>
        <p:spPr bwMode="auto">
          <a:xfrm>
            <a:off x="250825" y="333375"/>
            <a:ext cx="30670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3200" i="1">
                <a:solidFill>
                  <a:srgbClr val="FFCC00"/>
                </a:solidFill>
              </a:rPr>
              <a:t>Прасоловское</a:t>
            </a:r>
          </a:p>
          <a:p>
            <a:r>
              <a:rPr lang="ru-RU" sz="2000" i="1">
                <a:solidFill>
                  <a:srgbClr val="FFCC00"/>
                </a:solidFill>
              </a:rPr>
              <a:t>(Коваленкер и др., 1989</a:t>
            </a:r>
            <a:r>
              <a:rPr lang="en-US" sz="2000" i="1">
                <a:solidFill>
                  <a:srgbClr val="FFCC00"/>
                </a:solidFill>
              </a:rPr>
              <a:t>;</a:t>
            </a:r>
          </a:p>
          <a:p>
            <a:r>
              <a:rPr lang="en-US" sz="2000" i="1">
                <a:solidFill>
                  <a:srgbClr val="FFCC00"/>
                </a:solidFill>
              </a:rPr>
              <a:t>So et al., 1995)</a:t>
            </a:r>
            <a:endParaRPr lang="ru-RU" sz="2000" i="1">
              <a:solidFill>
                <a:srgbClr val="FFCC00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1E9F-F19E-4EAE-8185-20AA152F23A7}" type="slidenum">
              <a:rPr lang="ru-RU" smtClean="0"/>
              <a:pPr/>
              <a:t>49</a:t>
            </a:fld>
            <a:endParaRPr lang="ru-RU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0" y="2143116"/>
            <a:ext cx="34528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b="1" i="1" dirty="0" err="1">
                <a:solidFill>
                  <a:srgbClr val="FFCC00"/>
                </a:solidFill>
              </a:rPr>
              <a:t>Kurillite</a:t>
            </a:r>
            <a:r>
              <a:rPr lang="en-GB" b="1" i="1" dirty="0">
                <a:solidFill>
                  <a:srgbClr val="FFCC00"/>
                </a:solidFill>
              </a:rPr>
              <a:t> </a:t>
            </a:r>
          </a:p>
          <a:p>
            <a:pPr algn="ctr" fontAlgn="b"/>
            <a:r>
              <a:rPr lang="en-GB" dirty="0">
                <a:solidFill>
                  <a:srgbClr val="FFCC00"/>
                </a:solidFill>
              </a:rPr>
              <a:t>Ag</a:t>
            </a:r>
            <a:r>
              <a:rPr lang="en-GB" baseline="-25000" dirty="0">
                <a:solidFill>
                  <a:srgbClr val="FFCC00"/>
                </a:solidFill>
              </a:rPr>
              <a:t>8</a:t>
            </a:r>
            <a:r>
              <a:rPr lang="en-GB" dirty="0">
                <a:solidFill>
                  <a:srgbClr val="FFCC00"/>
                </a:solidFill>
              </a:rPr>
              <a:t>Te</a:t>
            </a:r>
            <a:r>
              <a:rPr lang="en-GB" baseline="-25000" dirty="0">
                <a:solidFill>
                  <a:srgbClr val="FFCC00"/>
                </a:solidFill>
              </a:rPr>
              <a:t>3</a:t>
            </a:r>
            <a:r>
              <a:rPr lang="en-GB" dirty="0">
                <a:solidFill>
                  <a:srgbClr val="FFCC00"/>
                </a:solidFill>
              </a:rPr>
              <a:t>Se</a:t>
            </a:r>
          </a:p>
        </p:txBody>
      </p:sp>
      <p:grpSp>
        <p:nvGrpSpPr>
          <p:cNvPr id="14" name="Group 5"/>
          <p:cNvGrpSpPr>
            <a:grpSpLocks/>
          </p:cNvGrpSpPr>
          <p:nvPr/>
        </p:nvGrpSpPr>
        <p:grpSpPr bwMode="auto">
          <a:xfrm>
            <a:off x="0" y="3000372"/>
            <a:ext cx="4260850" cy="3195638"/>
            <a:chOff x="2832" y="2035"/>
            <a:chExt cx="2684" cy="2013"/>
          </a:xfrm>
        </p:grpSpPr>
        <p:pic>
          <p:nvPicPr>
            <p:cNvPr id="16" name="Picture 6" descr="Pr_2670_8-2-2"/>
            <p:cNvPicPr>
              <a:picLocks noChangeAspect="1" noChangeArrowheads="1"/>
            </p:cNvPicPr>
            <p:nvPr/>
          </p:nvPicPr>
          <p:blipFill>
            <a:blip r:embed="rId3">
              <a:lum bright="-20000" contrast="20000"/>
            </a:blip>
            <a:srcRect/>
            <a:stretch>
              <a:fillRect/>
            </a:stretch>
          </p:blipFill>
          <p:spPr bwMode="auto">
            <a:xfrm>
              <a:off x="2832" y="2035"/>
              <a:ext cx="2684" cy="2013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sp>
          <p:nvSpPr>
            <p:cNvPr id="17" name="Line 7"/>
            <p:cNvSpPr>
              <a:spLocks noChangeShapeType="1"/>
            </p:cNvSpPr>
            <p:nvPr/>
          </p:nvSpPr>
          <p:spPr bwMode="auto">
            <a:xfrm rot="16200000" flipV="1">
              <a:off x="4010" y="3463"/>
              <a:ext cx="2" cy="1052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Text Box 8"/>
            <p:cNvSpPr txBox="1">
              <a:spLocks noChangeArrowheads="1"/>
            </p:cNvSpPr>
            <p:nvPr/>
          </p:nvSpPr>
          <p:spPr bwMode="auto">
            <a:xfrm>
              <a:off x="3558" y="3672"/>
              <a:ext cx="61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b="1">
                  <a:solidFill>
                    <a:srgbClr val="FFFFFF"/>
                  </a:solidFill>
                </a:rPr>
                <a:t>1 mm</a:t>
              </a:r>
            </a:p>
          </p:txBody>
        </p:sp>
      </p:grp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4030632" y="6278562"/>
            <a:ext cx="3400425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hlink"/>
                </a:solidFill>
              </a:rPr>
              <a:t>Ag2Se –&gt; Ag 2Te</a:t>
            </a:r>
            <a:endParaRPr lang="ru-RU" sz="3200">
              <a:solidFill>
                <a:schemeClr val="hlink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0"/>
            <a:ext cx="7772400" cy="692150"/>
          </a:xfrm>
        </p:spPr>
        <p:txBody>
          <a:bodyPr/>
          <a:lstStyle/>
          <a:p>
            <a:r>
              <a:rPr lang="ru-RU" sz="3200" dirty="0"/>
              <a:t>Экспериментальные </a:t>
            </a:r>
            <a:r>
              <a:rPr lang="ru-RU" sz="3200" dirty="0" smtClean="0"/>
              <a:t>данные</a:t>
            </a:r>
            <a:endParaRPr lang="ru-RU" sz="3200" dirty="0"/>
          </a:p>
        </p:txBody>
      </p:sp>
      <p:grpSp>
        <p:nvGrpSpPr>
          <p:cNvPr id="1026" name="Group 2"/>
          <p:cNvGrpSpPr>
            <a:grpSpLocks noChangeAspect="1"/>
          </p:cNvGrpSpPr>
          <p:nvPr/>
        </p:nvGrpSpPr>
        <p:grpSpPr bwMode="auto">
          <a:xfrm>
            <a:off x="928662" y="820663"/>
            <a:ext cx="7051697" cy="5108667"/>
            <a:chOff x="1157" y="1548"/>
            <a:chExt cx="5940" cy="4305"/>
          </a:xfrm>
        </p:grpSpPr>
        <p:pic>
          <p:nvPicPr>
            <p:cNvPr id="1027" name="Picture 3" descr="pic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57" y="1548"/>
              <a:ext cx="5940" cy="4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1" name="Text Box 7"/>
            <p:cNvSpPr txBox="1">
              <a:spLocks noChangeArrowheads="1"/>
            </p:cNvSpPr>
            <p:nvPr/>
          </p:nvSpPr>
          <p:spPr bwMode="auto">
            <a:xfrm>
              <a:off x="1338" y="1636"/>
              <a:ext cx="1323" cy="36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1" u="none" strike="noStrike" cap="none" normalizeH="0" baseline="0" dirty="0" smtClean="0">
                  <a:ln>
                    <a:noFill/>
                  </a:ln>
                  <a:solidFill>
                    <a:srgbClr val="000066"/>
                  </a:solidFill>
                  <a:effectLst/>
                  <a:latin typeface="Arial" pitchFamily="34" charset="0"/>
                </a:rPr>
                <a:t>T</a:t>
              </a:r>
              <a:r>
                <a:rPr kumimoji="0" lang="ru-RU" sz="2000" b="1" i="0" u="none" strike="noStrike" cap="none" normalizeH="0" baseline="0" dirty="0" smtClean="0">
                  <a:ln>
                    <a:noFill/>
                  </a:ln>
                  <a:solidFill>
                    <a:srgbClr val="000066"/>
                  </a:solidFill>
                  <a:effectLst/>
                  <a:latin typeface="Arial" pitchFamily="34" charset="0"/>
                </a:rPr>
                <a:t>&lt;393</a:t>
              </a: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rgbClr val="000066"/>
                  </a:solidFill>
                  <a:effectLst/>
                  <a:latin typeface="Arial" pitchFamily="34" charset="0"/>
                </a:rPr>
                <a:t> K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32" name="Text Box 8"/>
            <p:cNvSpPr txBox="1">
              <a:spLocks noChangeArrowheads="1"/>
            </p:cNvSpPr>
            <p:nvPr/>
          </p:nvSpPr>
          <p:spPr bwMode="auto">
            <a:xfrm>
              <a:off x="5429" y="1636"/>
              <a:ext cx="1336" cy="36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1" u="none" strike="noStrike" cap="none" normalizeH="0" baseline="0" smtClean="0">
                  <a:ln>
                    <a:noFill/>
                  </a:ln>
                  <a:solidFill>
                    <a:srgbClr val="000066"/>
                  </a:solidFill>
                  <a:effectLst/>
                  <a:latin typeface="Arial" pitchFamily="34" charset="0"/>
                </a:rPr>
                <a:t>T</a:t>
              </a:r>
              <a:r>
                <a:rPr kumimoji="0" lang="ru-RU" sz="2000" b="1" i="0" u="none" strike="noStrike" cap="none" normalizeH="0" baseline="0" smtClean="0">
                  <a:ln>
                    <a:noFill/>
                  </a:ln>
                  <a:solidFill>
                    <a:srgbClr val="000066"/>
                  </a:solidFill>
                  <a:effectLst/>
                  <a:latin typeface="Arial" pitchFamily="34" charset="0"/>
                </a:rPr>
                <a:t>&gt;393 </a:t>
              </a:r>
              <a:r>
                <a:rPr kumimoji="0" lang="en-US" sz="2000" b="1" i="0" u="none" strike="noStrike" cap="none" normalizeH="0" baseline="0" smtClean="0">
                  <a:ln>
                    <a:noFill/>
                  </a:ln>
                  <a:solidFill>
                    <a:srgbClr val="000066"/>
                  </a:solidFill>
                  <a:effectLst/>
                  <a:latin typeface="Arial" pitchFamily="34" charset="0"/>
                </a:rPr>
                <a:t>K</a:t>
              </a:r>
              <a:endParaRPr kumimoji="0" lang="ru-RU" sz="2000" b="0" i="0" u="none" strike="noStrike" cap="none" normalizeH="0" baseline="0" smtClean="0">
                <a:ln>
                  <a:noFill/>
                </a:ln>
                <a:solidFill>
                  <a:srgbClr val="000066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0" y="6038040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Фазовые отношения в системе </a:t>
            </a:r>
            <a:r>
              <a:rPr lang="en-US" sz="2000" b="1" dirty="0" smtClean="0">
                <a:solidFill>
                  <a:schemeClr val="tx1"/>
                </a:solidFill>
              </a:rPr>
              <a:t>Ag</a:t>
            </a:r>
            <a:r>
              <a:rPr lang="ru-RU" sz="2000" b="1" dirty="0" smtClean="0">
                <a:solidFill>
                  <a:schemeClr val="tx1"/>
                </a:solidFill>
              </a:rPr>
              <a:t>-</a:t>
            </a:r>
            <a:r>
              <a:rPr lang="en-US" sz="2000" b="1" dirty="0" smtClean="0">
                <a:solidFill>
                  <a:schemeClr val="tx1"/>
                </a:solidFill>
              </a:rPr>
              <a:t>Au</a:t>
            </a:r>
            <a:r>
              <a:rPr lang="ru-RU" sz="2000" b="1" dirty="0" smtClean="0">
                <a:solidFill>
                  <a:schemeClr val="tx1"/>
                </a:solidFill>
              </a:rPr>
              <a:t>-Т</a:t>
            </a:r>
            <a:r>
              <a:rPr lang="en-US" sz="2000" b="1" dirty="0" smtClean="0">
                <a:solidFill>
                  <a:schemeClr val="tx1"/>
                </a:solidFill>
              </a:rPr>
              <a:t>e</a:t>
            </a:r>
            <a:r>
              <a:rPr lang="ru-RU" sz="2000" b="1" dirty="0" smtClean="0">
                <a:solidFill>
                  <a:schemeClr val="tx1"/>
                </a:solidFill>
              </a:rPr>
              <a:t> при общем </a:t>
            </a:r>
            <a:r>
              <a:rPr lang="ru-RU" sz="2000" b="1" dirty="0" err="1" smtClean="0">
                <a:solidFill>
                  <a:schemeClr val="tx1"/>
                </a:solidFill>
              </a:rPr>
              <a:t>Ргаза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Ar</a:t>
            </a:r>
            <a:r>
              <a:rPr lang="ru-RU" sz="2000" b="1" dirty="0" smtClean="0">
                <a:solidFill>
                  <a:schemeClr val="tx1"/>
                </a:solidFill>
              </a:rPr>
              <a:t> 1 атм. </a:t>
            </a:r>
          </a:p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По </a:t>
            </a:r>
            <a:r>
              <a:rPr lang="en-US" sz="1800" dirty="0" smtClean="0">
                <a:solidFill>
                  <a:schemeClr val="tx1"/>
                </a:solidFill>
              </a:rPr>
              <a:t>Markham</a:t>
            </a:r>
            <a:r>
              <a:rPr lang="ru-RU" sz="1800" dirty="0" smtClean="0">
                <a:solidFill>
                  <a:schemeClr val="tx1"/>
                </a:solidFill>
              </a:rPr>
              <a:t>, </a:t>
            </a:r>
            <a:r>
              <a:rPr lang="en-US" sz="1800" dirty="0" smtClean="0">
                <a:solidFill>
                  <a:schemeClr val="tx1"/>
                </a:solidFill>
              </a:rPr>
              <a:t>N</a:t>
            </a:r>
            <a:r>
              <a:rPr lang="ru-RU" sz="1800" dirty="0" smtClean="0">
                <a:solidFill>
                  <a:schemeClr val="tx1"/>
                </a:solidFill>
              </a:rPr>
              <a:t>.</a:t>
            </a:r>
            <a:r>
              <a:rPr lang="en-US" sz="1800" dirty="0" smtClean="0">
                <a:solidFill>
                  <a:schemeClr val="tx1"/>
                </a:solidFill>
              </a:rPr>
              <a:t>L</a:t>
            </a:r>
            <a:r>
              <a:rPr lang="ru-RU" sz="1800" dirty="0" smtClean="0">
                <a:solidFill>
                  <a:schemeClr val="tx1"/>
                </a:solidFill>
              </a:rPr>
              <a:t>.</a:t>
            </a:r>
            <a:r>
              <a:rPr lang="en-US" sz="1800" dirty="0" smtClean="0">
                <a:solidFill>
                  <a:schemeClr val="tx1"/>
                </a:solidFill>
              </a:rPr>
              <a:t> </a:t>
            </a:r>
            <a:r>
              <a:rPr lang="ru-RU" sz="1800" dirty="0" smtClean="0">
                <a:solidFill>
                  <a:schemeClr val="tx1"/>
                </a:solidFill>
              </a:rPr>
              <a:t>(1960), </a:t>
            </a:r>
            <a:r>
              <a:rPr lang="en-US" sz="1800" dirty="0" smtClean="0">
                <a:solidFill>
                  <a:schemeClr val="tx1"/>
                </a:solidFill>
              </a:rPr>
              <a:t>Honea</a:t>
            </a:r>
            <a:r>
              <a:rPr lang="ru-RU" sz="1800" dirty="0" smtClean="0">
                <a:solidFill>
                  <a:schemeClr val="tx1"/>
                </a:solidFill>
              </a:rPr>
              <a:t>, </a:t>
            </a:r>
            <a:r>
              <a:rPr lang="en-US" sz="1800" dirty="0" smtClean="0">
                <a:solidFill>
                  <a:schemeClr val="tx1"/>
                </a:solidFill>
              </a:rPr>
              <a:t>R</a:t>
            </a:r>
            <a:r>
              <a:rPr lang="ru-RU" sz="1800" dirty="0" smtClean="0">
                <a:solidFill>
                  <a:schemeClr val="tx1"/>
                </a:solidFill>
              </a:rPr>
              <a:t>.</a:t>
            </a:r>
            <a:r>
              <a:rPr lang="en-US" sz="1800" dirty="0" smtClean="0">
                <a:solidFill>
                  <a:schemeClr val="tx1"/>
                </a:solidFill>
              </a:rPr>
              <a:t>M</a:t>
            </a:r>
            <a:r>
              <a:rPr lang="ru-RU" sz="1800" dirty="0" smtClean="0">
                <a:solidFill>
                  <a:schemeClr val="tx1"/>
                </a:solidFill>
              </a:rPr>
              <a:t>. (1964), </a:t>
            </a:r>
            <a:r>
              <a:rPr lang="en-US" sz="1800" dirty="0" err="1" smtClean="0">
                <a:solidFill>
                  <a:schemeClr val="tx1"/>
                </a:solidFill>
              </a:rPr>
              <a:t>Cabri</a:t>
            </a:r>
            <a:r>
              <a:rPr lang="ru-RU" sz="1800" dirty="0" smtClean="0">
                <a:solidFill>
                  <a:schemeClr val="tx1"/>
                </a:solidFill>
              </a:rPr>
              <a:t>, </a:t>
            </a:r>
            <a:r>
              <a:rPr lang="en-US" sz="1800" dirty="0" smtClean="0">
                <a:solidFill>
                  <a:schemeClr val="tx1"/>
                </a:solidFill>
              </a:rPr>
              <a:t>L</a:t>
            </a:r>
            <a:r>
              <a:rPr lang="ru-RU" sz="1800" dirty="0" smtClean="0">
                <a:solidFill>
                  <a:schemeClr val="tx1"/>
                </a:solidFill>
              </a:rPr>
              <a:t>.</a:t>
            </a:r>
            <a:r>
              <a:rPr lang="en-US" sz="1800" dirty="0" smtClean="0">
                <a:solidFill>
                  <a:schemeClr val="tx1"/>
                </a:solidFill>
              </a:rPr>
              <a:t>J</a:t>
            </a:r>
            <a:r>
              <a:rPr lang="ru-RU" sz="1800" dirty="0" smtClean="0">
                <a:solidFill>
                  <a:schemeClr val="tx1"/>
                </a:solidFill>
              </a:rPr>
              <a:t>.(1965), </a:t>
            </a:r>
            <a:r>
              <a:rPr lang="ru-RU" sz="1800" dirty="0" err="1" smtClean="0">
                <a:solidFill>
                  <a:schemeClr val="tx1"/>
                </a:solidFill>
              </a:rPr>
              <a:t>Ечмаева</a:t>
            </a:r>
            <a:r>
              <a:rPr lang="ru-RU" sz="1800" dirty="0" smtClean="0">
                <a:solidFill>
                  <a:schemeClr val="tx1"/>
                </a:solidFill>
              </a:rPr>
              <a:t> (2009)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9" name="Умножение 8"/>
          <p:cNvSpPr/>
          <p:nvPr/>
        </p:nvSpPr>
        <p:spPr bwMode="auto">
          <a:xfrm>
            <a:off x="5857884" y="2857496"/>
            <a:ext cx="642942" cy="680442"/>
          </a:xfrm>
          <a:prstGeom prst="mathMultiply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0" name="Умножение 9"/>
          <p:cNvSpPr/>
          <p:nvPr/>
        </p:nvSpPr>
        <p:spPr bwMode="auto">
          <a:xfrm>
            <a:off x="4643438" y="3143248"/>
            <a:ext cx="642942" cy="680442"/>
          </a:xfrm>
          <a:prstGeom prst="mathMultiply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1" name="Умножение 10"/>
          <p:cNvSpPr/>
          <p:nvPr/>
        </p:nvSpPr>
        <p:spPr bwMode="auto">
          <a:xfrm>
            <a:off x="3571868" y="3143248"/>
            <a:ext cx="642942" cy="680442"/>
          </a:xfrm>
          <a:prstGeom prst="mathMultiply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9"/>
          <p:cNvGrpSpPr>
            <a:grpSpLocks noChangeAspect="1"/>
          </p:cNvGrpSpPr>
          <p:nvPr/>
        </p:nvGrpSpPr>
        <p:grpSpPr bwMode="auto">
          <a:xfrm>
            <a:off x="7558088" y="0"/>
            <a:ext cx="1585912" cy="2027238"/>
            <a:chOff x="6870065" y="1173480"/>
            <a:chExt cx="1585600" cy="2026920"/>
          </a:xfrm>
        </p:grpSpPr>
        <p:pic>
          <p:nvPicPr>
            <p:cNvPr id="21" name="Picture 2" descr="C:\Documents and Settings\olga\Мои документы\Магадан\Presentations\08_Magadan\Geogr2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870065" y="1275064"/>
              <a:ext cx="1520526" cy="1925336"/>
            </a:xfrm>
            <a:prstGeom prst="rect">
              <a:avLst/>
            </a:prstGeom>
            <a:noFill/>
            <a:ln w="38100">
              <a:solidFill>
                <a:schemeClr val="accent3"/>
              </a:solidFill>
            </a:ln>
          </p:spPr>
        </p:pic>
        <p:sp>
          <p:nvSpPr>
            <p:cNvPr id="22552" name="Овал 21"/>
            <p:cNvSpPr>
              <a:spLocks noChangeArrowheads="1"/>
            </p:cNvSpPr>
            <p:nvPr/>
          </p:nvSpPr>
          <p:spPr bwMode="auto">
            <a:xfrm>
              <a:off x="8061960" y="1173480"/>
              <a:ext cx="393705" cy="396029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0" y="420688"/>
            <a:ext cx="4995863" cy="3459162"/>
            <a:chOff x="162" y="165"/>
            <a:chExt cx="3147" cy="2179"/>
          </a:xfrm>
        </p:grpSpPr>
        <p:pic>
          <p:nvPicPr>
            <p:cNvPr id="22548" name="Picture 5" descr="DSCN0269"/>
            <p:cNvPicPr>
              <a:picLocks noChangeAspect="1" noChangeArrowheads="1"/>
            </p:cNvPicPr>
            <p:nvPr/>
          </p:nvPicPr>
          <p:blipFill>
            <a:blip r:embed="rId3"/>
            <a:srcRect l="22783" t="15189" r="18227" b="30379"/>
            <a:stretch>
              <a:fillRect/>
            </a:stretch>
          </p:blipFill>
          <p:spPr bwMode="auto">
            <a:xfrm>
              <a:off x="162" y="165"/>
              <a:ext cx="3147" cy="2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9" name="Line 7"/>
            <p:cNvSpPr>
              <a:spLocks noChangeShapeType="1"/>
            </p:cNvSpPr>
            <p:nvPr/>
          </p:nvSpPr>
          <p:spPr bwMode="auto">
            <a:xfrm rot="16200000" flipV="1">
              <a:off x="550" y="1896"/>
              <a:ext cx="0" cy="60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50" name="Text Box 8"/>
            <p:cNvSpPr txBox="1">
              <a:spLocks noChangeArrowheads="1"/>
            </p:cNvSpPr>
            <p:nvPr/>
          </p:nvSpPr>
          <p:spPr bwMode="auto">
            <a:xfrm>
              <a:off x="216" y="1885"/>
              <a:ext cx="55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/>
                <a:t>1 cm</a:t>
              </a:r>
              <a:endParaRPr lang="ru-RU" sz="2400"/>
            </a:p>
          </p:txBody>
        </p:sp>
      </p:grpSp>
      <p:sp>
        <p:nvSpPr>
          <p:cNvPr id="28675" name="Oval 12"/>
          <p:cNvSpPr>
            <a:spLocks noChangeArrowheads="1"/>
          </p:cNvSpPr>
          <p:nvPr/>
        </p:nvSpPr>
        <p:spPr bwMode="auto">
          <a:xfrm>
            <a:off x="2757488" y="2028825"/>
            <a:ext cx="533400" cy="533400"/>
          </a:xfrm>
          <a:prstGeom prst="ellips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0" y="3249613"/>
            <a:ext cx="5372100" cy="4029075"/>
            <a:chOff x="2376" y="1782"/>
            <a:chExt cx="3384" cy="2538"/>
          </a:xfrm>
        </p:grpSpPr>
        <p:pic>
          <p:nvPicPr>
            <p:cNvPr id="22543" name="Picture 4" descr="Oz-1-2008_5_20x"/>
            <p:cNvPicPr>
              <a:picLocks noChangeAspect="1" noChangeArrowheads="1"/>
            </p:cNvPicPr>
            <p:nvPr/>
          </p:nvPicPr>
          <p:blipFill>
            <a:blip r:embed="rId4">
              <a:lum contrast="20000"/>
            </a:blip>
            <a:srcRect/>
            <a:stretch>
              <a:fillRect/>
            </a:stretch>
          </p:blipFill>
          <p:spPr bwMode="auto">
            <a:xfrm>
              <a:off x="2376" y="1782"/>
              <a:ext cx="3384" cy="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4" name="Line 9"/>
            <p:cNvSpPr>
              <a:spLocks noChangeShapeType="1"/>
            </p:cNvSpPr>
            <p:nvPr/>
          </p:nvSpPr>
          <p:spPr bwMode="auto">
            <a:xfrm rot="16200000" flipV="1">
              <a:off x="5379" y="1841"/>
              <a:ext cx="0" cy="456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45" name="Text Box 10"/>
            <p:cNvSpPr txBox="1">
              <a:spLocks noChangeArrowheads="1"/>
            </p:cNvSpPr>
            <p:nvPr/>
          </p:nvSpPr>
          <p:spPr bwMode="auto">
            <a:xfrm>
              <a:off x="5093" y="1812"/>
              <a:ext cx="66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200 </a:t>
              </a:r>
              <a:r>
                <a:rPr lang="el-GR">
                  <a:solidFill>
                    <a:schemeClr val="bg1"/>
                  </a:solidFill>
                  <a:cs typeface="Arial" charset="0"/>
                </a:rPr>
                <a:t>μ</a:t>
              </a:r>
              <a:r>
                <a:rPr lang="en-US">
                  <a:solidFill>
                    <a:schemeClr val="bg1"/>
                  </a:solidFill>
                  <a:cs typeface="Arial" charset="0"/>
                </a:rPr>
                <a:t>m</a:t>
              </a:r>
              <a:endParaRPr lang="el-GR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22546" name="Text Box 13"/>
            <p:cNvSpPr txBox="1">
              <a:spLocks noChangeArrowheads="1"/>
            </p:cNvSpPr>
            <p:nvPr/>
          </p:nvSpPr>
          <p:spPr bwMode="auto">
            <a:xfrm>
              <a:off x="3314" y="2611"/>
              <a:ext cx="51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PbSe</a:t>
              </a: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2547" name="Text Box 14"/>
            <p:cNvSpPr txBox="1">
              <a:spLocks noChangeArrowheads="1"/>
            </p:cNvSpPr>
            <p:nvPr/>
          </p:nvSpPr>
          <p:spPr bwMode="auto">
            <a:xfrm>
              <a:off x="4238" y="3091"/>
              <a:ext cx="33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Au</a:t>
              </a:r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28677" name="Oval 16"/>
          <p:cNvSpPr>
            <a:spLocks noChangeArrowheads="1"/>
          </p:cNvSpPr>
          <p:nvPr/>
        </p:nvSpPr>
        <p:spPr bwMode="auto">
          <a:xfrm>
            <a:off x="3735388" y="1755775"/>
            <a:ext cx="533400" cy="533400"/>
          </a:xfrm>
          <a:prstGeom prst="ellips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5" name="Группа 24"/>
          <p:cNvGrpSpPr>
            <a:grpSpLocks/>
          </p:cNvGrpSpPr>
          <p:nvPr/>
        </p:nvGrpSpPr>
        <p:grpSpPr bwMode="auto">
          <a:xfrm>
            <a:off x="4562475" y="3071810"/>
            <a:ext cx="4581525" cy="3438525"/>
            <a:chOff x="4562475" y="3419475"/>
            <a:chExt cx="4581525" cy="3438525"/>
          </a:xfrm>
        </p:grpSpPr>
        <p:pic>
          <p:nvPicPr>
            <p:cNvPr id="22539" name="Picture 1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62475" y="3419475"/>
              <a:ext cx="4581525" cy="3438525"/>
            </a:xfrm>
            <a:prstGeom prst="rect">
              <a:avLst/>
            </a:prstGeom>
            <a:noFill/>
            <a:ln w="1">
              <a:noFill/>
              <a:miter lim="800000"/>
              <a:headEnd/>
              <a:tailEnd/>
            </a:ln>
          </p:spPr>
        </p:pic>
        <p:sp>
          <p:nvSpPr>
            <p:cNvPr id="22540" name="Text Box 21"/>
            <p:cNvSpPr txBox="1">
              <a:spLocks noChangeArrowheads="1"/>
            </p:cNvSpPr>
            <p:nvPr/>
          </p:nvSpPr>
          <p:spPr bwMode="auto">
            <a:xfrm>
              <a:off x="7108825" y="4316413"/>
              <a:ext cx="52387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Au</a:t>
              </a:r>
              <a:endParaRPr lang="ru-RU"/>
            </a:p>
          </p:txBody>
        </p:sp>
        <p:sp>
          <p:nvSpPr>
            <p:cNvPr id="22541" name="Text Box 22"/>
            <p:cNvSpPr txBox="1">
              <a:spLocks noChangeArrowheads="1"/>
            </p:cNvSpPr>
            <p:nvPr/>
          </p:nvSpPr>
          <p:spPr bwMode="auto">
            <a:xfrm>
              <a:off x="5146675" y="4221163"/>
              <a:ext cx="82073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PbSe</a:t>
              </a:r>
              <a:endParaRPr lang="ru-RU"/>
            </a:p>
          </p:txBody>
        </p:sp>
        <p:sp>
          <p:nvSpPr>
            <p:cNvPr id="22542" name="Text Box 23"/>
            <p:cNvSpPr txBox="1">
              <a:spLocks noChangeArrowheads="1"/>
            </p:cNvSpPr>
            <p:nvPr/>
          </p:nvSpPr>
          <p:spPr bwMode="auto">
            <a:xfrm>
              <a:off x="6042025" y="5192713"/>
              <a:ext cx="168026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rgbClr val="FFFF00"/>
                  </a:solidFill>
                </a:rPr>
                <a:t>Fishesserite</a:t>
              </a:r>
            </a:p>
            <a:p>
              <a:pPr algn="ctr"/>
              <a:r>
                <a:rPr lang="en-US">
                  <a:solidFill>
                    <a:srgbClr val="FFFF00"/>
                  </a:solidFill>
                </a:rPr>
                <a:t>AuAg</a:t>
              </a:r>
              <a:r>
                <a:rPr lang="en-US" baseline="-25000">
                  <a:solidFill>
                    <a:srgbClr val="FFFF00"/>
                  </a:solidFill>
                </a:rPr>
                <a:t>3</a:t>
              </a:r>
              <a:r>
                <a:rPr lang="en-US">
                  <a:solidFill>
                    <a:srgbClr val="FFFF00"/>
                  </a:solidFill>
                </a:rPr>
                <a:t>Se</a:t>
              </a:r>
              <a:r>
                <a:rPr lang="en-US" baseline="-25000">
                  <a:solidFill>
                    <a:srgbClr val="FFFF00"/>
                  </a:solidFill>
                </a:rPr>
                <a:t>2</a:t>
              </a:r>
              <a:endParaRPr lang="ru-RU" baseline="-25000">
                <a:solidFill>
                  <a:srgbClr val="FFFF00"/>
                </a:solidFill>
              </a:endParaRPr>
            </a:p>
          </p:txBody>
        </p:sp>
      </p:grpSp>
      <p:sp>
        <p:nvSpPr>
          <p:cNvPr id="22538" name="TextBox 23"/>
          <p:cNvSpPr txBox="1">
            <a:spLocks noChangeArrowheads="1"/>
          </p:cNvSpPr>
          <p:nvPr/>
        </p:nvSpPr>
        <p:spPr bwMode="auto">
          <a:xfrm>
            <a:off x="5303838" y="212725"/>
            <a:ext cx="2117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CC00"/>
                </a:solidFill>
              </a:rPr>
              <a:t>Ozernovskoe</a:t>
            </a:r>
            <a:endParaRPr lang="ru-RU" sz="2400">
              <a:solidFill>
                <a:srgbClr val="FFCC00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nimBg="1"/>
      <p:bldP spid="2867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lum bright="-4000"/>
          </a:blip>
          <a:srcRect/>
          <a:stretch>
            <a:fillRect/>
          </a:stretch>
        </p:blipFill>
        <p:spPr bwMode="auto">
          <a:xfrm>
            <a:off x="20638" y="3601339"/>
            <a:ext cx="4343400" cy="3256661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9699" name="Picture 2" descr="C:\Documents and Settings\olga\Мои документы\Магадан\Presentations\08_Magadan\fugSe-T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8938" y="0"/>
            <a:ext cx="4945062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 3"/>
          <p:cNvSpPr/>
          <p:nvPr/>
        </p:nvSpPr>
        <p:spPr bwMode="auto">
          <a:xfrm>
            <a:off x="6933398" y="786063"/>
            <a:ext cx="1155032" cy="1167063"/>
          </a:xfrm>
          <a:prstGeom prst="ellipse">
            <a:avLst/>
          </a:prstGeom>
          <a:gradFill flip="none" rotWithShape="1">
            <a:gsLst>
              <a:gs pos="100000">
                <a:srgbClr val="FF0000">
                  <a:alpha val="50000"/>
                </a:srgbClr>
              </a:gs>
              <a:gs pos="0">
                <a:srgbClr val="FFFF00">
                  <a:alpha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</a:rPr>
              <a:t>Oz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 bwMode="auto">
          <a:xfrm>
            <a:off x="7186061" y="2097505"/>
            <a:ext cx="1155032" cy="1167063"/>
          </a:xfrm>
          <a:prstGeom prst="ellipse">
            <a:avLst/>
          </a:prstGeom>
          <a:gradFill flip="none" rotWithShape="1">
            <a:gsLst>
              <a:gs pos="100000">
                <a:srgbClr val="0070C0">
                  <a:alpha val="50000"/>
                </a:srgbClr>
              </a:gs>
              <a:gs pos="0">
                <a:srgbClr val="7030A0">
                  <a:alpha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002060"/>
                </a:solidFill>
              </a:rPr>
              <a:t>Pr</a:t>
            </a:r>
            <a:endParaRPr lang="ru-RU" sz="3200" dirty="0">
              <a:solidFill>
                <a:srgbClr val="002060"/>
              </a:solidFill>
            </a:endParaRPr>
          </a:p>
        </p:txBody>
      </p:sp>
      <p:grpSp>
        <p:nvGrpSpPr>
          <p:cNvPr id="2" name="Group 15"/>
          <p:cNvGrpSpPr>
            <a:grpSpLocks noChangeAspect="1"/>
          </p:cNvGrpSpPr>
          <p:nvPr/>
        </p:nvGrpSpPr>
        <p:grpSpPr bwMode="auto">
          <a:xfrm>
            <a:off x="0" y="0"/>
            <a:ext cx="4364038" cy="3271838"/>
            <a:chOff x="2376" y="1782"/>
            <a:chExt cx="3384" cy="2538"/>
          </a:xfrm>
        </p:grpSpPr>
        <p:pic>
          <p:nvPicPr>
            <p:cNvPr id="23571" name="Picture 4" descr="Oz-1-2008_5_20x"/>
            <p:cNvPicPr>
              <a:picLocks noChangeAspect="1" noChangeArrowheads="1"/>
            </p:cNvPicPr>
            <p:nvPr/>
          </p:nvPicPr>
          <p:blipFill>
            <a:blip r:embed="rId4">
              <a:lum contrast="20000"/>
            </a:blip>
            <a:srcRect/>
            <a:stretch>
              <a:fillRect/>
            </a:stretch>
          </p:blipFill>
          <p:spPr bwMode="auto">
            <a:xfrm>
              <a:off x="2376" y="1782"/>
              <a:ext cx="3384" cy="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72" name="Line 9"/>
            <p:cNvSpPr>
              <a:spLocks noChangeShapeType="1"/>
            </p:cNvSpPr>
            <p:nvPr/>
          </p:nvSpPr>
          <p:spPr bwMode="auto">
            <a:xfrm rot="16200000" flipV="1">
              <a:off x="5379" y="1841"/>
              <a:ext cx="0" cy="456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3" name="Text Box 10"/>
            <p:cNvSpPr txBox="1">
              <a:spLocks noChangeArrowheads="1"/>
            </p:cNvSpPr>
            <p:nvPr/>
          </p:nvSpPr>
          <p:spPr bwMode="auto">
            <a:xfrm>
              <a:off x="5093" y="1812"/>
              <a:ext cx="623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200 </a:t>
              </a:r>
              <a:r>
                <a:rPr lang="el-GR" sz="1400">
                  <a:solidFill>
                    <a:schemeClr val="bg1"/>
                  </a:solidFill>
                  <a:cs typeface="Arial" charset="0"/>
                </a:rPr>
                <a:t>μ</a:t>
              </a:r>
              <a:r>
                <a:rPr lang="en-US" sz="1400">
                  <a:solidFill>
                    <a:schemeClr val="bg1"/>
                  </a:solidFill>
                  <a:cs typeface="Arial" charset="0"/>
                </a:rPr>
                <a:t>m</a:t>
              </a:r>
              <a:endParaRPr lang="el-GR" sz="140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23574" name="Text Box 13"/>
            <p:cNvSpPr txBox="1">
              <a:spLocks noChangeArrowheads="1"/>
            </p:cNvSpPr>
            <p:nvPr/>
          </p:nvSpPr>
          <p:spPr bwMode="auto">
            <a:xfrm>
              <a:off x="3202" y="2611"/>
              <a:ext cx="591" cy="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PbSe</a:t>
              </a:r>
              <a:endParaRPr lang="ru-RU" sz="1800">
                <a:solidFill>
                  <a:srgbClr val="000000"/>
                </a:solidFill>
              </a:endParaRPr>
            </a:p>
          </p:txBody>
        </p:sp>
        <p:sp>
          <p:nvSpPr>
            <p:cNvPr id="23575" name="Text Box 14"/>
            <p:cNvSpPr txBox="1">
              <a:spLocks noChangeArrowheads="1"/>
            </p:cNvSpPr>
            <p:nvPr/>
          </p:nvSpPr>
          <p:spPr bwMode="auto">
            <a:xfrm>
              <a:off x="4238" y="3091"/>
              <a:ext cx="382" cy="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Au</a:t>
              </a:r>
              <a:endParaRPr lang="ru-RU" sz="1800">
                <a:solidFill>
                  <a:srgbClr val="000000"/>
                </a:solidFill>
              </a:endParaRPr>
            </a:p>
          </p:txBody>
        </p:sp>
      </p:grpSp>
      <p:sp>
        <p:nvSpPr>
          <p:cNvPr id="29707" name="TextBox 11"/>
          <p:cNvSpPr txBox="1">
            <a:spLocks noChangeArrowheads="1"/>
          </p:cNvSpPr>
          <p:nvPr/>
        </p:nvSpPr>
        <p:spPr bwMode="auto">
          <a:xfrm>
            <a:off x="1789113" y="4681538"/>
            <a:ext cx="5286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Au</a:t>
            </a:r>
            <a:endParaRPr lang="ru-RU"/>
          </a:p>
        </p:txBody>
      </p:sp>
      <p:sp>
        <p:nvSpPr>
          <p:cNvPr id="29708" name="TextBox 12"/>
          <p:cNvSpPr txBox="1">
            <a:spLocks noChangeArrowheads="1"/>
          </p:cNvSpPr>
          <p:nvPr/>
        </p:nvSpPr>
        <p:spPr bwMode="auto">
          <a:xfrm>
            <a:off x="2162175" y="4886325"/>
            <a:ext cx="793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PbTe</a:t>
            </a:r>
            <a:endParaRPr lang="ru-RU"/>
          </a:p>
        </p:txBody>
      </p:sp>
      <p:sp>
        <p:nvSpPr>
          <p:cNvPr id="29709" name="TextBox 14"/>
          <p:cNvSpPr txBox="1">
            <a:spLocks noChangeArrowheads="1"/>
          </p:cNvSpPr>
          <p:nvPr/>
        </p:nvSpPr>
        <p:spPr bwMode="auto">
          <a:xfrm>
            <a:off x="1839913" y="3632200"/>
            <a:ext cx="25241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B0F0"/>
                </a:solidFill>
              </a:rPr>
              <a:t>Prasolovskoe</a:t>
            </a:r>
            <a:endParaRPr lang="ru-RU" sz="2800">
              <a:solidFill>
                <a:srgbClr val="00B0F0"/>
              </a:solidFill>
            </a:endParaRPr>
          </a:p>
        </p:txBody>
      </p:sp>
      <p:grpSp>
        <p:nvGrpSpPr>
          <p:cNvPr id="3" name="Группа 14"/>
          <p:cNvGrpSpPr>
            <a:grpSpLocks noChangeAspect="1"/>
          </p:cNvGrpSpPr>
          <p:nvPr/>
        </p:nvGrpSpPr>
        <p:grpSpPr bwMode="auto">
          <a:xfrm>
            <a:off x="7331075" y="4602163"/>
            <a:ext cx="1584325" cy="2027237"/>
            <a:chOff x="6870065" y="1173480"/>
            <a:chExt cx="1585600" cy="2026920"/>
          </a:xfrm>
        </p:grpSpPr>
        <p:pic>
          <p:nvPicPr>
            <p:cNvPr id="16" name="Picture 2" descr="C:\Documents and Settings\olga\Мои документы\Магадан\Presentations\08_Magadan\Geogr2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870065" y="1275064"/>
              <a:ext cx="1520461" cy="1925336"/>
            </a:xfrm>
            <a:prstGeom prst="rect">
              <a:avLst/>
            </a:prstGeom>
            <a:noFill/>
            <a:ln w="38100">
              <a:solidFill>
                <a:schemeClr val="accent3"/>
              </a:solidFill>
            </a:ln>
          </p:spPr>
        </p:pic>
        <p:sp>
          <p:nvSpPr>
            <p:cNvPr id="23569" name="Овал 16"/>
            <p:cNvSpPr>
              <a:spLocks noChangeArrowheads="1"/>
            </p:cNvSpPr>
            <p:nvPr/>
          </p:nvSpPr>
          <p:spPr bwMode="auto">
            <a:xfrm>
              <a:off x="8061960" y="1173480"/>
              <a:ext cx="393705" cy="396029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0" name="Овал 17"/>
            <p:cNvSpPr>
              <a:spLocks noChangeArrowheads="1"/>
            </p:cNvSpPr>
            <p:nvPr/>
          </p:nvSpPr>
          <p:spPr bwMode="auto">
            <a:xfrm>
              <a:off x="7589520" y="2651760"/>
              <a:ext cx="393705" cy="396029"/>
            </a:xfrm>
            <a:prstGeom prst="ellipse">
              <a:avLst/>
            </a:prstGeom>
            <a:solidFill>
              <a:srgbClr val="00B0F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3567" name="TextBox 14"/>
          <p:cNvSpPr txBox="1">
            <a:spLocks noChangeArrowheads="1"/>
          </p:cNvSpPr>
          <p:nvPr/>
        </p:nvSpPr>
        <p:spPr bwMode="auto">
          <a:xfrm>
            <a:off x="1857375" y="2749550"/>
            <a:ext cx="24431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C000"/>
                </a:solidFill>
              </a:rPr>
              <a:t>Ozernovskoe</a:t>
            </a:r>
            <a:endParaRPr lang="ru-RU" sz="280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7" grpId="0"/>
      <p:bldP spid="29708" grpId="0"/>
      <p:bldP spid="2970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DSCN0267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 l="9114" t="6076" r="13670" b="6076"/>
          <a:stretch>
            <a:fillRect/>
          </a:stretch>
        </p:blipFill>
        <p:spPr bwMode="auto">
          <a:xfrm>
            <a:off x="247650" y="355600"/>
            <a:ext cx="5848350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57"/>
          <p:cNvGrpSpPr>
            <a:grpSpLocks/>
          </p:cNvGrpSpPr>
          <p:nvPr/>
        </p:nvGrpSpPr>
        <p:grpSpPr bwMode="auto">
          <a:xfrm>
            <a:off x="4216400" y="2378075"/>
            <a:ext cx="4927600" cy="4479925"/>
            <a:chOff x="3956051" y="301625"/>
            <a:chExt cx="4927600" cy="4479925"/>
          </a:xfrm>
        </p:grpSpPr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3956051" y="301625"/>
              <a:ext cx="4927600" cy="4479925"/>
              <a:chOff x="2501" y="238"/>
              <a:chExt cx="3104" cy="2822"/>
            </a:xfrm>
          </p:grpSpPr>
          <p:pic>
            <p:nvPicPr>
              <p:cNvPr id="24595" name="Picture 5" descr="Oz-2-2008_3a_20x"/>
              <p:cNvPicPr>
                <a:picLocks noChangeAspect="1" noChangeArrowheads="1"/>
              </p:cNvPicPr>
              <p:nvPr/>
            </p:nvPicPr>
            <p:blipFill>
              <a:blip r:embed="rId3">
                <a:lum bright="-10000" contrast="20000"/>
              </a:blip>
              <a:srcRect/>
              <a:stretch>
                <a:fillRect/>
              </a:stretch>
            </p:blipFill>
            <p:spPr bwMode="auto">
              <a:xfrm>
                <a:off x="2501" y="238"/>
                <a:ext cx="3104" cy="28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596" name="Line 9"/>
              <p:cNvSpPr>
                <a:spLocks noChangeShapeType="1"/>
              </p:cNvSpPr>
              <p:nvPr/>
            </p:nvSpPr>
            <p:spPr bwMode="auto">
              <a:xfrm rot="16200000" flipV="1">
                <a:off x="2849" y="2741"/>
                <a:ext cx="0" cy="456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597" name="Text Box 10"/>
              <p:cNvSpPr txBox="1">
                <a:spLocks noChangeArrowheads="1"/>
              </p:cNvSpPr>
              <p:nvPr/>
            </p:nvSpPr>
            <p:spPr bwMode="auto">
              <a:xfrm>
                <a:off x="2563" y="2712"/>
                <a:ext cx="667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chemeClr val="bg1"/>
                    </a:solidFill>
                  </a:rPr>
                  <a:t>200 </a:t>
                </a:r>
                <a:r>
                  <a:rPr lang="el-GR">
                    <a:solidFill>
                      <a:schemeClr val="bg1"/>
                    </a:solidFill>
                    <a:cs typeface="Arial" charset="0"/>
                  </a:rPr>
                  <a:t>μ</a:t>
                </a:r>
                <a:r>
                  <a:rPr lang="en-US">
                    <a:solidFill>
                      <a:schemeClr val="bg1"/>
                    </a:solidFill>
                    <a:cs typeface="Arial" charset="0"/>
                  </a:rPr>
                  <a:t>m</a:t>
                </a:r>
                <a:endParaRPr lang="el-GR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24598" name="Text Box 11"/>
              <p:cNvSpPr txBox="1">
                <a:spLocks noChangeArrowheads="1"/>
              </p:cNvSpPr>
              <p:nvPr/>
            </p:nvSpPr>
            <p:spPr bwMode="auto">
              <a:xfrm>
                <a:off x="4682" y="1051"/>
                <a:ext cx="916" cy="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>
                    <a:solidFill>
                      <a:srgbClr val="FFFFCC"/>
                    </a:solidFill>
                  </a:rPr>
                  <a:t>Krennerite</a:t>
                </a:r>
              </a:p>
              <a:p>
                <a:pPr algn="ctr"/>
                <a:r>
                  <a:rPr lang="en-US">
                    <a:solidFill>
                      <a:srgbClr val="FFFFCC"/>
                    </a:solidFill>
                  </a:rPr>
                  <a:t>(AuAg)Te</a:t>
                </a:r>
                <a:r>
                  <a:rPr lang="en-US" baseline="-25000">
                    <a:solidFill>
                      <a:srgbClr val="FFFFCC"/>
                    </a:solidFill>
                  </a:rPr>
                  <a:t>2</a:t>
                </a:r>
                <a:endParaRPr lang="ru-RU" baseline="-25000">
                  <a:solidFill>
                    <a:srgbClr val="FFFFCC"/>
                  </a:solidFill>
                </a:endParaRPr>
              </a:p>
            </p:txBody>
          </p:sp>
          <p:sp>
            <p:nvSpPr>
              <p:cNvPr id="24599" name="Line 12"/>
              <p:cNvSpPr>
                <a:spLocks noChangeShapeType="1"/>
              </p:cNvSpPr>
              <p:nvPr/>
            </p:nvSpPr>
            <p:spPr bwMode="auto">
              <a:xfrm flipH="1">
                <a:off x="5184" y="1524"/>
                <a:ext cx="48" cy="564"/>
              </a:xfrm>
              <a:prstGeom prst="line">
                <a:avLst/>
              </a:prstGeom>
              <a:noFill/>
              <a:ln w="28575">
                <a:solidFill>
                  <a:srgbClr val="FFFF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600" name="Line 13"/>
              <p:cNvSpPr>
                <a:spLocks noChangeShapeType="1"/>
              </p:cNvSpPr>
              <p:nvPr/>
            </p:nvSpPr>
            <p:spPr bwMode="auto">
              <a:xfrm flipH="1">
                <a:off x="4613" y="1277"/>
                <a:ext cx="144" cy="300"/>
              </a:xfrm>
              <a:prstGeom prst="line">
                <a:avLst/>
              </a:prstGeom>
              <a:noFill/>
              <a:ln w="28575">
                <a:solidFill>
                  <a:srgbClr val="FFFF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601" name="Text Box 14"/>
              <p:cNvSpPr txBox="1">
                <a:spLocks noChangeArrowheads="1"/>
              </p:cNvSpPr>
              <p:nvPr/>
            </p:nvSpPr>
            <p:spPr bwMode="auto">
              <a:xfrm>
                <a:off x="2620" y="1699"/>
                <a:ext cx="1084" cy="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>
                    <a:solidFill>
                      <a:srgbClr val="FFFFCC"/>
                    </a:solidFill>
                  </a:rPr>
                  <a:t>Guanajuatite</a:t>
                </a:r>
              </a:p>
              <a:p>
                <a:pPr algn="ctr"/>
                <a:r>
                  <a:rPr lang="en-US">
                    <a:solidFill>
                      <a:srgbClr val="FFFFCC"/>
                    </a:solidFill>
                  </a:rPr>
                  <a:t>Bi</a:t>
                </a:r>
                <a:r>
                  <a:rPr lang="en-US" baseline="-25000">
                    <a:solidFill>
                      <a:srgbClr val="FFFFCC"/>
                    </a:solidFill>
                  </a:rPr>
                  <a:t>2</a:t>
                </a:r>
                <a:r>
                  <a:rPr lang="en-US">
                    <a:solidFill>
                      <a:srgbClr val="FFFFCC"/>
                    </a:solidFill>
                  </a:rPr>
                  <a:t>Se</a:t>
                </a:r>
                <a:r>
                  <a:rPr lang="en-US" baseline="-25000">
                    <a:solidFill>
                      <a:srgbClr val="FFFFCC"/>
                    </a:solidFill>
                  </a:rPr>
                  <a:t>3</a:t>
                </a:r>
                <a:endParaRPr lang="ru-RU" baseline="-25000">
                  <a:solidFill>
                    <a:srgbClr val="FFFFCC"/>
                  </a:solidFill>
                </a:endParaRPr>
              </a:p>
            </p:txBody>
          </p:sp>
          <p:sp>
            <p:nvSpPr>
              <p:cNvPr id="24602" name="Text Box 15"/>
              <p:cNvSpPr txBox="1">
                <a:spLocks noChangeArrowheads="1"/>
              </p:cNvSpPr>
              <p:nvPr/>
            </p:nvSpPr>
            <p:spPr bwMode="auto">
              <a:xfrm>
                <a:off x="3680" y="1111"/>
                <a:ext cx="303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>
                    <a:solidFill>
                      <a:srgbClr val="FFFFCC"/>
                    </a:solidFill>
                  </a:rPr>
                  <a:t>Te</a:t>
                </a:r>
                <a:endParaRPr lang="ru-RU">
                  <a:solidFill>
                    <a:srgbClr val="FFFFCC"/>
                  </a:solidFill>
                </a:endParaRPr>
              </a:p>
            </p:txBody>
          </p:sp>
          <p:sp>
            <p:nvSpPr>
              <p:cNvPr id="24603" name="Text Box 15"/>
              <p:cNvSpPr txBox="1">
                <a:spLocks noChangeArrowheads="1"/>
              </p:cNvSpPr>
              <p:nvPr/>
            </p:nvSpPr>
            <p:spPr bwMode="auto">
              <a:xfrm>
                <a:off x="4562" y="1819"/>
                <a:ext cx="303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>
                    <a:solidFill>
                      <a:srgbClr val="FFFFCC"/>
                    </a:solidFill>
                  </a:rPr>
                  <a:t>Te</a:t>
                </a:r>
                <a:endParaRPr lang="ru-RU">
                  <a:solidFill>
                    <a:srgbClr val="FFFFCC"/>
                  </a:solidFill>
                </a:endParaRPr>
              </a:p>
            </p:txBody>
          </p:sp>
        </p:grpSp>
        <p:cxnSp>
          <p:nvCxnSpPr>
            <p:cNvPr id="24589" name="Прямая со стрелкой 22"/>
            <p:cNvCxnSpPr>
              <a:cxnSpLocks noChangeShapeType="1"/>
            </p:cNvCxnSpPr>
            <p:nvPr/>
          </p:nvCxnSpPr>
          <p:spPr bwMode="auto">
            <a:xfrm rot="10800000" flipV="1">
              <a:off x="5715001" y="2090738"/>
              <a:ext cx="271463" cy="190500"/>
            </a:xfrm>
            <a:prstGeom prst="straightConnector1">
              <a:avLst/>
            </a:prstGeom>
            <a:noFill/>
            <a:ln w="28575" algn="ctr">
              <a:solidFill>
                <a:srgbClr val="FFFFCC"/>
              </a:solidFill>
              <a:round/>
              <a:headEnd/>
              <a:tailEnd type="arrow" w="med" len="med"/>
            </a:ln>
          </p:spPr>
        </p:cxnSp>
        <p:cxnSp>
          <p:nvCxnSpPr>
            <p:cNvPr id="24590" name="Прямая со стрелкой 24"/>
            <p:cNvCxnSpPr>
              <a:cxnSpLocks noChangeShapeType="1"/>
            </p:cNvCxnSpPr>
            <p:nvPr/>
          </p:nvCxnSpPr>
          <p:spPr bwMode="auto">
            <a:xfrm rot="10800000">
              <a:off x="5286376" y="1457326"/>
              <a:ext cx="657225" cy="314325"/>
            </a:xfrm>
            <a:prstGeom prst="straightConnector1">
              <a:avLst/>
            </a:prstGeom>
            <a:noFill/>
            <a:ln w="28575" algn="ctr">
              <a:solidFill>
                <a:srgbClr val="FFFFCC"/>
              </a:solidFill>
              <a:round/>
              <a:headEnd/>
              <a:tailEnd type="arrow" w="med" len="med"/>
            </a:ln>
          </p:spPr>
        </p:cxnSp>
        <p:cxnSp>
          <p:nvCxnSpPr>
            <p:cNvPr id="24591" name="Прямая со стрелкой 25"/>
            <p:cNvCxnSpPr>
              <a:cxnSpLocks noChangeShapeType="1"/>
            </p:cNvCxnSpPr>
            <p:nvPr/>
          </p:nvCxnSpPr>
          <p:spPr bwMode="auto">
            <a:xfrm flipV="1">
              <a:off x="5357813" y="3038475"/>
              <a:ext cx="495300" cy="14288"/>
            </a:xfrm>
            <a:prstGeom prst="straightConnector1">
              <a:avLst/>
            </a:prstGeom>
            <a:noFill/>
            <a:ln w="28575" algn="ctr">
              <a:solidFill>
                <a:srgbClr val="FFFFCC"/>
              </a:solidFill>
              <a:round/>
              <a:headEnd/>
              <a:tailEnd type="arrow" w="med" len="med"/>
            </a:ln>
          </p:spPr>
        </p:cxnSp>
        <p:cxnSp>
          <p:nvCxnSpPr>
            <p:cNvPr id="24592" name="Прямая со стрелкой 49"/>
            <p:cNvCxnSpPr>
              <a:cxnSpLocks noChangeShapeType="1"/>
            </p:cNvCxnSpPr>
            <p:nvPr/>
          </p:nvCxnSpPr>
          <p:spPr bwMode="auto">
            <a:xfrm rot="10800000" flipV="1">
              <a:off x="6196013" y="1947863"/>
              <a:ext cx="1262064" cy="533400"/>
            </a:xfrm>
            <a:prstGeom prst="straightConnector1">
              <a:avLst/>
            </a:prstGeom>
            <a:noFill/>
            <a:ln w="28575" algn="ctr">
              <a:solidFill>
                <a:srgbClr val="FFFFCC"/>
              </a:solidFill>
              <a:round/>
              <a:headEnd/>
              <a:tailEnd type="arrow" w="med" len="med"/>
            </a:ln>
          </p:spPr>
        </p:cxnSp>
        <p:cxnSp>
          <p:nvCxnSpPr>
            <p:cNvPr id="24593" name="Прямая со стрелкой 52"/>
            <p:cNvCxnSpPr>
              <a:cxnSpLocks noChangeShapeType="1"/>
            </p:cNvCxnSpPr>
            <p:nvPr/>
          </p:nvCxnSpPr>
          <p:spPr bwMode="auto">
            <a:xfrm rot="5400000">
              <a:off x="7200901" y="3124202"/>
              <a:ext cx="223839" cy="157163"/>
            </a:xfrm>
            <a:prstGeom prst="straightConnector1">
              <a:avLst/>
            </a:prstGeom>
            <a:noFill/>
            <a:ln w="28575" algn="ctr">
              <a:solidFill>
                <a:srgbClr val="FFFFCC"/>
              </a:solidFill>
              <a:round/>
              <a:headEnd/>
              <a:tailEnd type="arrow" w="med" len="med"/>
            </a:ln>
          </p:spPr>
        </p:cxnSp>
        <p:cxnSp>
          <p:nvCxnSpPr>
            <p:cNvPr id="24594" name="Прямая со стрелкой 55"/>
            <p:cNvCxnSpPr>
              <a:cxnSpLocks noChangeShapeType="1"/>
            </p:cNvCxnSpPr>
            <p:nvPr/>
          </p:nvCxnSpPr>
          <p:spPr bwMode="auto">
            <a:xfrm>
              <a:off x="7581903" y="3109914"/>
              <a:ext cx="180972" cy="104774"/>
            </a:xfrm>
            <a:prstGeom prst="straightConnector1">
              <a:avLst/>
            </a:prstGeom>
            <a:noFill/>
            <a:ln w="28575" algn="ctr">
              <a:solidFill>
                <a:srgbClr val="FFFFCC"/>
              </a:solidFill>
              <a:round/>
              <a:headEnd/>
              <a:tailEnd type="arrow" w="med" len="med"/>
            </a:ln>
          </p:spPr>
        </p:cxnSp>
      </p:grpSp>
      <p:pic>
        <p:nvPicPr>
          <p:cNvPr id="20" name="Picture 2" descr="C:\Documents and Settings\olga\Мои документы\Магадан\Presentations\08_Magadan\fugSe-T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945063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"/>
          <p:cNvSpPr>
            <a:spLocks noChangeArrowheads="1"/>
          </p:cNvSpPr>
          <p:nvPr/>
        </p:nvSpPr>
        <p:spPr bwMode="auto">
          <a:xfrm>
            <a:off x="3929063" y="585788"/>
            <a:ext cx="279400" cy="1997075"/>
          </a:xfrm>
          <a:prstGeom prst="rect">
            <a:avLst/>
          </a:prstGeom>
          <a:solidFill>
            <a:srgbClr val="FF0000">
              <a:alpha val="30196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" name="Трапеция 21"/>
          <p:cNvSpPr/>
          <p:nvPr/>
        </p:nvSpPr>
        <p:spPr bwMode="auto">
          <a:xfrm rot="8100000">
            <a:off x="2125663" y="1177925"/>
            <a:ext cx="2347912" cy="512763"/>
          </a:xfrm>
          <a:prstGeom prst="trapezoid">
            <a:avLst>
              <a:gd name="adj" fmla="val 101914"/>
            </a:avLst>
          </a:prstGeom>
          <a:solidFill>
            <a:srgbClr val="00B0F0">
              <a:alpha val="3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3" name="Прямоугольник 4"/>
          <p:cNvSpPr>
            <a:spLocks noChangeArrowheads="1"/>
          </p:cNvSpPr>
          <p:nvPr/>
        </p:nvSpPr>
        <p:spPr bwMode="auto">
          <a:xfrm>
            <a:off x="3629025" y="742950"/>
            <a:ext cx="277813" cy="1997075"/>
          </a:xfrm>
          <a:prstGeom prst="rect">
            <a:avLst/>
          </a:prstGeom>
          <a:solidFill>
            <a:srgbClr val="FFFF00">
              <a:alpha val="30196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" name="Овал 5"/>
          <p:cNvSpPr>
            <a:spLocks noChangeArrowheads="1"/>
          </p:cNvSpPr>
          <p:nvPr/>
        </p:nvSpPr>
        <p:spPr bwMode="auto">
          <a:xfrm>
            <a:off x="3825875" y="603250"/>
            <a:ext cx="192088" cy="563563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4" name="Группа 24"/>
          <p:cNvGrpSpPr>
            <a:grpSpLocks noChangeAspect="1"/>
          </p:cNvGrpSpPr>
          <p:nvPr/>
        </p:nvGrpSpPr>
        <p:grpSpPr bwMode="auto">
          <a:xfrm>
            <a:off x="7558088" y="0"/>
            <a:ext cx="1585912" cy="2027238"/>
            <a:chOff x="6870065" y="1173480"/>
            <a:chExt cx="1585600" cy="2026920"/>
          </a:xfrm>
        </p:grpSpPr>
        <p:pic>
          <p:nvPicPr>
            <p:cNvPr id="26" name="Picture 2" descr="C:\Documents and Settings\olga\Мои документы\Магадан\Presentations\08_Magadan\Geogr2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870065" y="1275064"/>
              <a:ext cx="1520526" cy="1925336"/>
            </a:xfrm>
            <a:prstGeom prst="rect">
              <a:avLst/>
            </a:prstGeom>
            <a:noFill/>
            <a:ln w="38100">
              <a:solidFill>
                <a:schemeClr val="accent3"/>
              </a:solidFill>
            </a:ln>
          </p:spPr>
        </p:pic>
        <p:sp>
          <p:nvSpPr>
            <p:cNvPr id="24587" name="Овал 26"/>
            <p:cNvSpPr>
              <a:spLocks noChangeArrowheads="1"/>
            </p:cNvSpPr>
            <p:nvPr/>
          </p:nvSpPr>
          <p:spPr bwMode="auto">
            <a:xfrm>
              <a:off x="8061960" y="1173480"/>
              <a:ext cx="393705" cy="396029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143000"/>
          </a:xfrm>
        </p:spPr>
        <p:txBody>
          <a:bodyPr/>
          <a:lstStyle/>
          <a:p>
            <a:r>
              <a:rPr lang="ru-RU"/>
              <a:t>Озерновское</a:t>
            </a:r>
          </a:p>
        </p:txBody>
      </p:sp>
      <p:pic>
        <p:nvPicPr>
          <p:cNvPr id="177156" name="Picture 4" descr="15"/>
          <p:cNvPicPr>
            <a:picLocks noChangeAspect="1" noChangeArrowheads="1"/>
          </p:cNvPicPr>
          <p:nvPr/>
        </p:nvPicPr>
        <p:blipFill>
          <a:blip r:embed="rId2">
            <a:lum contrast="60000"/>
          </a:blip>
          <a:srcRect/>
          <a:stretch>
            <a:fillRect/>
          </a:stretch>
        </p:blipFill>
        <p:spPr bwMode="auto">
          <a:xfrm>
            <a:off x="3635375" y="908050"/>
            <a:ext cx="5137150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57" name="Text Box 5"/>
          <p:cNvSpPr txBox="1">
            <a:spLocks noChangeArrowheads="1"/>
          </p:cNvSpPr>
          <p:nvPr/>
        </p:nvSpPr>
        <p:spPr bwMode="auto">
          <a:xfrm>
            <a:off x="2124075" y="4673600"/>
            <a:ext cx="4081463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hlink"/>
                </a:solidFill>
              </a:rPr>
              <a:t>Ag2Se – Ag2Te – Ag2S</a:t>
            </a:r>
            <a:endParaRPr lang="ru-RU" sz="2800" b="1">
              <a:solidFill>
                <a:schemeClr val="hlink"/>
              </a:solidFill>
            </a:endParaRPr>
          </a:p>
        </p:txBody>
      </p:sp>
      <p:sp>
        <p:nvSpPr>
          <p:cNvPr id="177158" name="Text Box 6"/>
          <p:cNvSpPr txBox="1">
            <a:spLocks noChangeArrowheads="1"/>
          </p:cNvSpPr>
          <p:nvPr/>
        </p:nvSpPr>
        <p:spPr bwMode="auto">
          <a:xfrm>
            <a:off x="0" y="1341438"/>
            <a:ext cx="3435350" cy="7318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tx1"/>
                </a:solidFill>
              </a:rPr>
              <a:t>Последовательность</a:t>
            </a:r>
            <a:endParaRPr lang="en-US" b="1">
              <a:solidFill>
                <a:schemeClr val="tx1"/>
              </a:solidFill>
            </a:endParaRPr>
          </a:p>
          <a:p>
            <a:r>
              <a:rPr lang="en-US" sz="1800" b="1" i="1">
                <a:solidFill>
                  <a:schemeClr val="tx1"/>
                </a:solidFill>
              </a:rPr>
              <a:t>(</a:t>
            </a:r>
            <a:r>
              <a:rPr lang="ru-RU" sz="1800" b="1" i="1">
                <a:solidFill>
                  <a:schemeClr val="tx1"/>
                </a:solidFill>
              </a:rPr>
              <a:t>Золоторудные…)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C2912-53E9-4871-B1D9-CFC0834B8EE5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7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052513"/>
            <a:ext cx="7772400" cy="2674937"/>
          </a:xfrm>
        </p:spPr>
        <p:txBody>
          <a:bodyPr/>
          <a:lstStyle/>
          <a:p>
            <a:r>
              <a:rPr lang="ru-RU" sz="4000"/>
              <a:t>Зональность </a:t>
            </a:r>
            <a:r>
              <a:rPr lang="ru-RU" sz="4000" b="1">
                <a:solidFill>
                  <a:schemeClr val="tx1"/>
                </a:solidFill>
              </a:rPr>
              <a:t>Au-Ag</a:t>
            </a:r>
            <a:r>
              <a:rPr lang="ru-RU" sz="4000" b="1">
                <a:solidFill>
                  <a:srgbClr val="FFFFFF"/>
                </a:solidFill>
              </a:rPr>
              <a:t> </a:t>
            </a:r>
            <a:r>
              <a:rPr lang="ru-RU" sz="4000"/>
              <a:t>месторождений в свете системы</a:t>
            </a:r>
            <a:br>
              <a:rPr lang="ru-RU" sz="4000"/>
            </a:br>
            <a:r>
              <a:rPr lang="ru-RU" sz="4000"/>
              <a:t> </a:t>
            </a:r>
            <a:r>
              <a:rPr lang="ru-RU" sz="4000" b="1">
                <a:solidFill>
                  <a:srgbClr val="FFFFFF"/>
                </a:solidFill>
              </a:rPr>
              <a:t>Au-Ag-X</a:t>
            </a:r>
            <a:r>
              <a:rPr lang="ru-RU" sz="4000" b="1"/>
              <a:t>, где </a:t>
            </a:r>
            <a:r>
              <a:rPr lang="ru-RU" sz="4000" b="1">
                <a:solidFill>
                  <a:srgbClr val="FFFFFF"/>
                </a:solidFill>
              </a:rPr>
              <a:t>X=S, Se, Te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C2912-53E9-4871-B1D9-CFC0834B8EE5}" type="slidenum">
              <a:rPr lang="ru-RU" smtClean="0"/>
              <a:pPr/>
              <a:t>54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r>
              <a:rPr lang="ru-RU" sz="3600" b="1" dirty="0"/>
              <a:t>Латеральная зональность по</a:t>
            </a:r>
            <a:r>
              <a:rPr lang="ru-RU" sz="3600" b="1" dirty="0">
                <a:solidFill>
                  <a:srgbClr val="CCFF99"/>
                </a:solidFill>
              </a:rPr>
              <a:t> </a:t>
            </a:r>
            <a:r>
              <a:rPr lang="en-US" sz="3600" b="1" dirty="0">
                <a:solidFill>
                  <a:srgbClr val="FFFFFF"/>
                </a:solidFill>
              </a:rPr>
              <a:t>Au-Ag-Te</a:t>
            </a:r>
            <a:br>
              <a:rPr lang="en-US" sz="3600" b="1" dirty="0">
                <a:solidFill>
                  <a:srgbClr val="FFFFFF"/>
                </a:solidFill>
              </a:rPr>
            </a:br>
            <a:r>
              <a:rPr lang="ru-RU" sz="3600" b="1" i="1" dirty="0" err="1">
                <a:solidFill>
                  <a:srgbClr val="CCFF99"/>
                </a:solidFill>
              </a:rPr>
              <a:t>Березняковское</a:t>
            </a:r>
            <a:endParaRPr lang="ru-RU" sz="3600" b="1" i="1" dirty="0">
              <a:solidFill>
                <a:srgbClr val="CCFF99"/>
              </a:solidFill>
            </a:endParaRPr>
          </a:p>
        </p:txBody>
      </p:sp>
      <p:pic>
        <p:nvPicPr>
          <p:cNvPr id="165892" name="Picture 4" descr="She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143000"/>
            <a:ext cx="8208963" cy="549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5901" name="Group 13"/>
          <p:cNvGrpSpPr>
            <a:grpSpLocks/>
          </p:cNvGrpSpPr>
          <p:nvPr/>
        </p:nvGrpSpPr>
        <p:grpSpPr bwMode="auto">
          <a:xfrm>
            <a:off x="755650" y="1412875"/>
            <a:ext cx="3438525" cy="2611438"/>
            <a:chOff x="595" y="2481"/>
            <a:chExt cx="2166" cy="1645"/>
          </a:xfrm>
        </p:grpSpPr>
        <p:pic>
          <p:nvPicPr>
            <p:cNvPr id="165894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" y="2481"/>
              <a:ext cx="2166" cy="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5896" name="Rectangle 8"/>
            <p:cNvSpPr>
              <a:spLocks noChangeArrowheads="1"/>
            </p:cNvSpPr>
            <p:nvPr/>
          </p:nvSpPr>
          <p:spPr bwMode="auto">
            <a:xfrm>
              <a:off x="643" y="4023"/>
              <a:ext cx="288" cy="1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5897" name="Freeform 9"/>
            <p:cNvSpPr>
              <a:spLocks noEditPoints="1"/>
            </p:cNvSpPr>
            <p:nvPr/>
          </p:nvSpPr>
          <p:spPr bwMode="auto">
            <a:xfrm>
              <a:off x="661" y="3945"/>
              <a:ext cx="216" cy="72"/>
            </a:xfrm>
            <a:custGeom>
              <a:avLst/>
              <a:gdLst/>
              <a:ahLst/>
              <a:cxnLst>
                <a:cxn ang="0">
                  <a:pos x="1" y="7"/>
                </a:cxn>
                <a:cxn ang="0">
                  <a:pos x="3" y="9"/>
                </a:cxn>
                <a:cxn ang="0">
                  <a:pos x="5" y="7"/>
                </a:cxn>
                <a:cxn ang="0">
                  <a:pos x="3" y="5"/>
                </a:cxn>
                <a:cxn ang="0">
                  <a:pos x="1" y="5"/>
                </a:cxn>
                <a:cxn ang="0">
                  <a:pos x="1" y="0"/>
                </a:cxn>
                <a:cxn ang="0">
                  <a:pos x="6" y="2"/>
                </a:cxn>
                <a:cxn ang="0">
                  <a:pos x="1" y="4"/>
                </a:cxn>
                <a:cxn ang="0">
                  <a:pos x="5" y="4"/>
                </a:cxn>
                <a:cxn ang="0">
                  <a:pos x="5" y="9"/>
                </a:cxn>
                <a:cxn ang="0">
                  <a:pos x="1" y="9"/>
                </a:cxn>
                <a:cxn ang="0">
                  <a:pos x="7" y="5"/>
                </a:cxn>
                <a:cxn ang="0">
                  <a:pos x="9" y="1"/>
                </a:cxn>
                <a:cxn ang="0">
                  <a:pos x="12" y="1"/>
                </a:cxn>
                <a:cxn ang="0">
                  <a:pos x="13" y="3"/>
                </a:cxn>
                <a:cxn ang="0">
                  <a:pos x="13" y="8"/>
                </a:cxn>
                <a:cxn ang="0">
                  <a:pos x="10" y="10"/>
                </a:cxn>
                <a:cxn ang="0">
                  <a:pos x="7" y="5"/>
                </a:cxn>
                <a:cxn ang="0">
                  <a:pos x="9" y="8"/>
                </a:cxn>
                <a:cxn ang="0">
                  <a:pos x="12" y="8"/>
                </a:cxn>
                <a:cxn ang="0">
                  <a:pos x="12" y="2"/>
                </a:cxn>
                <a:cxn ang="0">
                  <a:pos x="9" y="2"/>
                </a:cxn>
                <a:cxn ang="0">
                  <a:pos x="19" y="12"/>
                </a:cxn>
                <a:cxn ang="0">
                  <a:pos x="20" y="3"/>
                </a:cxn>
                <a:cxn ang="0">
                  <a:pos x="20" y="7"/>
                </a:cxn>
                <a:cxn ang="0">
                  <a:pos x="21" y="9"/>
                </a:cxn>
                <a:cxn ang="0">
                  <a:pos x="23" y="9"/>
                </a:cxn>
                <a:cxn ang="0">
                  <a:pos x="23" y="7"/>
                </a:cxn>
                <a:cxn ang="0">
                  <a:pos x="25" y="3"/>
                </a:cxn>
                <a:cxn ang="0">
                  <a:pos x="23" y="10"/>
                </a:cxn>
                <a:cxn ang="0">
                  <a:pos x="23" y="10"/>
                </a:cxn>
                <a:cxn ang="0">
                  <a:pos x="20" y="9"/>
                </a:cxn>
                <a:cxn ang="0">
                  <a:pos x="19" y="12"/>
                </a:cxn>
                <a:cxn ang="0">
                  <a:pos x="26" y="3"/>
                </a:cxn>
                <a:cxn ang="0">
                  <a:pos x="27" y="4"/>
                </a:cxn>
                <a:cxn ang="0">
                  <a:pos x="30" y="3"/>
                </a:cxn>
                <a:cxn ang="0">
                  <a:pos x="31" y="4"/>
                </a:cxn>
                <a:cxn ang="0">
                  <a:pos x="35" y="3"/>
                </a:cxn>
                <a:cxn ang="0">
                  <a:pos x="36" y="10"/>
                </a:cxn>
                <a:cxn ang="0">
                  <a:pos x="35" y="5"/>
                </a:cxn>
                <a:cxn ang="0">
                  <a:pos x="34" y="4"/>
                </a:cxn>
                <a:cxn ang="0">
                  <a:pos x="32" y="4"/>
                </a:cxn>
                <a:cxn ang="0">
                  <a:pos x="32" y="10"/>
                </a:cxn>
                <a:cxn ang="0">
                  <a:pos x="31" y="5"/>
                </a:cxn>
                <a:cxn ang="0">
                  <a:pos x="29" y="4"/>
                </a:cxn>
                <a:cxn ang="0">
                  <a:pos x="28" y="5"/>
                </a:cxn>
                <a:cxn ang="0">
                  <a:pos x="28" y="10"/>
                </a:cxn>
              </a:cxnLst>
              <a:rect l="0" t="0" r="r" b="b"/>
              <a:pathLst>
                <a:path w="36" h="12">
                  <a:moveTo>
                    <a:pt x="0" y="7"/>
                  </a:moveTo>
                  <a:lnTo>
                    <a:pt x="1" y="7"/>
                  </a:lnTo>
                  <a:cubicBezTo>
                    <a:pt x="1" y="8"/>
                    <a:pt x="1" y="8"/>
                    <a:pt x="2" y="9"/>
                  </a:cubicBezTo>
                  <a:cubicBezTo>
                    <a:pt x="2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5" y="6"/>
                    <a:pt x="5" y="6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5"/>
                    <a:pt x="1" y="5"/>
                  </a:cubicBezTo>
                  <a:lnTo>
                    <a:pt x="0" y="5"/>
                  </a:lnTo>
                  <a:lnTo>
                    <a:pt x="1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2" y="2"/>
                  </a:lnTo>
                  <a:lnTo>
                    <a:pt x="1" y="4"/>
                  </a:lnTo>
                  <a:cubicBezTo>
                    <a:pt x="2" y="4"/>
                    <a:pt x="3" y="4"/>
                    <a:pt x="3" y="4"/>
                  </a:cubicBezTo>
                  <a:cubicBezTo>
                    <a:pt x="4" y="4"/>
                    <a:pt x="5" y="4"/>
                    <a:pt x="5" y="4"/>
                  </a:cubicBezTo>
                  <a:cubicBezTo>
                    <a:pt x="6" y="5"/>
                    <a:pt x="6" y="6"/>
                    <a:pt x="6" y="7"/>
                  </a:cubicBezTo>
                  <a:cubicBezTo>
                    <a:pt x="6" y="7"/>
                    <a:pt x="6" y="8"/>
                    <a:pt x="5" y="9"/>
                  </a:cubicBezTo>
                  <a:cubicBezTo>
                    <a:pt x="5" y="10"/>
                    <a:pt x="4" y="10"/>
                    <a:pt x="3" y="10"/>
                  </a:cubicBezTo>
                  <a:cubicBezTo>
                    <a:pt x="2" y="10"/>
                    <a:pt x="1" y="10"/>
                    <a:pt x="1" y="9"/>
                  </a:cubicBezTo>
                  <a:cubicBezTo>
                    <a:pt x="0" y="9"/>
                    <a:pt x="0" y="8"/>
                    <a:pt x="0" y="7"/>
                  </a:cubicBezTo>
                  <a:close/>
                  <a:moveTo>
                    <a:pt x="7" y="5"/>
                  </a:moveTo>
                  <a:cubicBezTo>
                    <a:pt x="7" y="4"/>
                    <a:pt x="7" y="3"/>
                    <a:pt x="8" y="2"/>
                  </a:cubicBezTo>
                  <a:cubicBezTo>
                    <a:pt x="8" y="2"/>
                    <a:pt x="8" y="1"/>
                    <a:pt x="9" y="1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1" y="0"/>
                    <a:pt x="11" y="0"/>
                    <a:pt x="12" y="1"/>
                  </a:cubicBezTo>
                  <a:cubicBezTo>
                    <a:pt x="12" y="1"/>
                    <a:pt x="12" y="1"/>
                    <a:pt x="13" y="1"/>
                  </a:cubicBezTo>
                  <a:cubicBezTo>
                    <a:pt x="13" y="2"/>
                    <a:pt x="13" y="2"/>
                    <a:pt x="13" y="3"/>
                  </a:cubicBezTo>
                  <a:cubicBezTo>
                    <a:pt x="13" y="3"/>
                    <a:pt x="13" y="4"/>
                    <a:pt x="13" y="5"/>
                  </a:cubicBezTo>
                  <a:cubicBezTo>
                    <a:pt x="13" y="6"/>
                    <a:pt x="13" y="7"/>
                    <a:pt x="13" y="8"/>
                  </a:cubicBezTo>
                  <a:cubicBezTo>
                    <a:pt x="13" y="9"/>
                    <a:pt x="13" y="9"/>
                    <a:pt x="12" y="9"/>
                  </a:cubicBezTo>
                  <a:cubicBezTo>
                    <a:pt x="12" y="10"/>
                    <a:pt x="11" y="10"/>
                    <a:pt x="10" y="10"/>
                  </a:cubicBezTo>
                  <a:cubicBezTo>
                    <a:pt x="9" y="10"/>
                    <a:pt x="9" y="10"/>
                    <a:pt x="8" y="9"/>
                  </a:cubicBezTo>
                  <a:cubicBezTo>
                    <a:pt x="8" y="8"/>
                    <a:pt x="7" y="7"/>
                    <a:pt x="7" y="5"/>
                  </a:cubicBezTo>
                  <a:close/>
                  <a:moveTo>
                    <a:pt x="8" y="5"/>
                  </a:moveTo>
                  <a:cubicBezTo>
                    <a:pt x="8" y="7"/>
                    <a:pt x="9" y="8"/>
                    <a:pt x="9" y="8"/>
                  </a:cubicBezTo>
                  <a:cubicBezTo>
                    <a:pt x="9" y="9"/>
                    <a:pt x="10" y="9"/>
                    <a:pt x="10" y="9"/>
                  </a:cubicBezTo>
                  <a:cubicBezTo>
                    <a:pt x="11" y="9"/>
                    <a:pt x="11" y="9"/>
                    <a:pt x="12" y="8"/>
                  </a:cubicBezTo>
                  <a:cubicBezTo>
                    <a:pt x="12" y="8"/>
                    <a:pt x="12" y="7"/>
                    <a:pt x="12" y="5"/>
                  </a:cubicBezTo>
                  <a:cubicBezTo>
                    <a:pt x="12" y="4"/>
                    <a:pt x="12" y="3"/>
                    <a:pt x="12" y="2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10" y="1"/>
                    <a:pt x="9" y="1"/>
                    <a:pt x="9" y="2"/>
                  </a:cubicBezTo>
                  <a:cubicBezTo>
                    <a:pt x="9" y="2"/>
                    <a:pt x="8" y="4"/>
                    <a:pt x="8" y="5"/>
                  </a:cubicBezTo>
                  <a:close/>
                  <a:moveTo>
                    <a:pt x="19" y="12"/>
                  </a:moveTo>
                  <a:lnTo>
                    <a:pt x="19" y="3"/>
                  </a:lnTo>
                  <a:lnTo>
                    <a:pt x="20" y="3"/>
                  </a:lnTo>
                  <a:lnTo>
                    <a:pt x="20" y="7"/>
                  </a:ln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8"/>
                    <a:pt x="20" y="8"/>
                  </a:cubicBezTo>
                  <a:cubicBezTo>
                    <a:pt x="20" y="8"/>
                    <a:pt x="20" y="8"/>
                    <a:pt x="21" y="9"/>
                  </a:cubicBezTo>
                  <a:cubicBezTo>
                    <a:pt x="21" y="9"/>
                    <a:pt x="21" y="9"/>
                    <a:pt x="22" y="9"/>
                  </a:cubicBezTo>
                  <a:cubicBezTo>
                    <a:pt x="22" y="9"/>
                    <a:pt x="22" y="9"/>
                    <a:pt x="23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7"/>
                    <a:pt x="23" y="7"/>
                    <a:pt x="23" y="7"/>
                  </a:cubicBezTo>
                  <a:lnTo>
                    <a:pt x="23" y="3"/>
                  </a:lnTo>
                  <a:lnTo>
                    <a:pt x="25" y="3"/>
                  </a:lnTo>
                  <a:lnTo>
                    <a:pt x="25" y="10"/>
                  </a:lnTo>
                  <a:lnTo>
                    <a:pt x="23" y="10"/>
                  </a:lnTo>
                  <a:lnTo>
                    <a:pt x="23" y="9"/>
                  </a:lnTo>
                  <a:cubicBezTo>
                    <a:pt x="23" y="9"/>
                    <a:pt x="23" y="10"/>
                    <a:pt x="23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1" y="10"/>
                    <a:pt x="20" y="10"/>
                    <a:pt x="20" y="9"/>
                  </a:cubicBezTo>
                  <a:lnTo>
                    <a:pt x="20" y="12"/>
                  </a:lnTo>
                  <a:lnTo>
                    <a:pt x="19" y="12"/>
                  </a:lnTo>
                  <a:close/>
                  <a:moveTo>
                    <a:pt x="26" y="10"/>
                  </a:moveTo>
                  <a:lnTo>
                    <a:pt x="26" y="3"/>
                  </a:lnTo>
                  <a:lnTo>
                    <a:pt x="27" y="3"/>
                  </a:lnTo>
                  <a:lnTo>
                    <a:pt x="27" y="4"/>
                  </a:lnTo>
                  <a:cubicBezTo>
                    <a:pt x="28" y="4"/>
                    <a:pt x="28" y="3"/>
                    <a:pt x="28" y="3"/>
                  </a:cubicBezTo>
                  <a:cubicBezTo>
                    <a:pt x="29" y="3"/>
                    <a:pt x="29" y="3"/>
                    <a:pt x="30" y="3"/>
                  </a:cubicBezTo>
                  <a:cubicBezTo>
                    <a:pt x="30" y="3"/>
                    <a:pt x="30" y="3"/>
                    <a:pt x="31" y="3"/>
                  </a:cubicBezTo>
                  <a:cubicBezTo>
                    <a:pt x="31" y="3"/>
                    <a:pt x="31" y="4"/>
                    <a:pt x="31" y="4"/>
                  </a:cubicBezTo>
                  <a:cubicBezTo>
                    <a:pt x="32" y="3"/>
                    <a:pt x="33" y="3"/>
                    <a:pt x="34" y="3"/>
                  </a:cubicBezTo>
                  <a:cubicBezTo>
                    <a:pt x="34" y="3"/>
                    <a:pt x="35" y="3"/>
                    <a:pt x="35" y="3"/>
                  </a:cubicBezTo>
                  <a:cubicBezTo>
                    <a:pt x="36" y="4"/>
                    <a:pt x="36" y="4"/>
                    <a:pt x="36" y="5"/>
                  </a:cubicBezTo>
                  <a:lnTo>
                    <a:pt x="36" y="10"/>
                  </a:lnTo>
                  <a:lnTo>
                    <a:pt x="35" y="10"/>
                  </a:lnTo>
                  <a:lnTo>
                    <a:pt x="35" y="5"/>
                  </a:lnTo>
                  <a:cubicBezTo>
                    <a:pt x="35" y="5"/>
                    <a:pt x="35" y="5"/>
                    <a:pt x="34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4"/>
                    <a:pt x="34" y="4"/>
                    <a:pt x="33" y="4"/>
                  </a:cubicBezTo>
                  <a:cubicBezTo>
                    <a:pt x="33" y="4"/>
                    <a:pt x="32" y="4"/>
                    <a:pt x="32" y="4"/>
                  </a:cubicBezTo>
                  <a:cubicBezTo>
                    <a:pt x="32" y="5"/>
                    <a:pt x="32" y="5"/>
                    <a:pt x="32" y="6"/>
                  </a:cubicBezTo>
                  <a:lnTo>
                    <a:pt x="32" y="10"/>
                  </a:lnTo>
                  <a:lnTo>
                    <a:pt x="31" y="10"/>
                  </a:lnTo>
                  <a:lnTo>
                    <a:pt x="31" y="5"/>
                  </a:lnTo>
                  <a:cubicBezTo>
                    <a:pt x="31" y="5"/>
                    <a:pt x="30" y="4"/>
                    <a:pt x="30" y="4"/>
                  </a:cubicBezTo>
                  <a:cubicBezTo>
                    <a:pt x="30" y="4"/>
                    <a:pt x="30" y="4"/>
                    <a:pt x="29" y="4"/>
                  </a:cubicBezTo>
                  <a:cubicBezTo>
                    <a:pt x="29" y="4"/>
                    <a:pt x="29" y="4"/>
                    <a:pt x="28" y="4"/>
                  </a:cubicBezTo>
                  <a:cubicBezTo>
                    <a:pt x="28" y="4"/>
                    <a:pt x="28" y="4"/>
                    <a:pt x="28" y="5"/>
                  </a:cubicBezTo>
                  <a:cubicBezTo>
                    <a:pt x="28" y="5"/>
                    <a:pt x="28" y="6"/>
                    <a:pt x="28" y="6"/>
                  </a:cubicBezTo>
                  <a:lnTo>
                    <a:pt x="28" y="1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5898" name="Text Box 10"/>
            <p:cNvSpPr txBox="1">
              <a:spLocks noChangeArrowheads="1"/>
            </p:cNvSpPr>
            <p:nvPr/>
          </p:nvSpPr>
          <p:spPr bwMode="auto">
            <a:xfrm>
              <a:off x="1280" y="2943"/>
              <a:ext cx="330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FFFF"/>
                  </a:solidFill>
                </a:rPr>
                <a:t>Kr</a:t>
              </a:r>
              <a:endParaRPr lang="ru-RU" b="1">
                <a:solidFill>
                  <a:srgbClr val="FFFFFF"/>
                </a:solidFill>
              </a:endParaRPr>
            </a:p>
          </p:txBody>
        </p:sp>
        <p:sp>
          <p:nvSpPr>
            <p:cNvPr id="165899" name="Text Box 11"/>
            <p:cNvSpPr txBox="1">
              <a:spLocks noChangeArrowheads="1"/>
            </p:cNvSpPr>
            <p:nvPr/>
          </p:nvSpPr>
          <p:spPr bwMode="auto">
            <a:xfrm>
              <a:off x="1655" y="3838"/>
              <a:ext cx="330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FFFF"/>
                  </a:solidFill>
                </a:rPr>
                <a:t>Kr</a:t>
              </a:r>
              <a:endParaRPr lang="ru-RU" b="1">
                <a:solidFill>
                  <a:srgbClr val="FFFFFF"/>
                </a:solidFill>
              </a:endParaRPr>
            </a:p>
          </p:txBody>
        </p:sp>
        <p:sp>
          <p:nvSpPr>
            <p:cNvPr id="165900" name="Text Box 12"/>
            <p:cNvSpPr txBox="1">
              <a:spLocks noChangeArrowheads="1"/>
            </p:cNvSpPr>
            <p:nvPr/>
          </p:nvSpPr>
          <p:spPr bwMode="auto">
            <a:xfrm>
              <a:off x="1565" y="3294"/>
              <a:ext cx="30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FFFF"/>
                  </a:solidFill>
                </a:rPr>
                <a:t>Pt</a:t>
              </a:r>
              <a:endParaRPr lang="ru-RU" b="1">
                <a:solidFill>
                  <a:srgbClr val="FFFFFF"/>
                </a:solidFill>
              </a:endParaRPr>
            </a:p>
          </p:txBody>
        </p:sp>
      </p:grpSp>
      <p:grpSp>
        <p:nvGrpSpPr>
          <p:cNvPr id="165902" name="Group 14"/>
          <p:cNvGrpSpPr>
            <a:grpSpLocks/>
          </p:cNvGrpSpPr>
          <p:nvPr/>
        </p:nvGrpSpPr>
        <p:grpSpPr bwMode="auto">
          <a:xfrm>
            <a:off x="5219700" y="1125538"/>
            <a:ext cx="3554413" cy="2700337"/>
            <a:chOff x="1090" y="1245"/>
            <a:chExt cx="2068" cy="1539"/>
          </a:xfrm>
        </p:grpSpPr>
        <p:pic>
          <p:nvPicPr>
            <p:cNvPr id="165903" name="Picture 15"/>
            <p:cNvPicPr>
              <a:picLocks noChangeAspect="1" noChangeArrowheads="1"/>
            </p:cNvPicPr>
            <p:nvPr/>
          </p:nvPicPr>
          <p:blipFill>
            <a:blip r:embed="rId4">
              <a:lum bright="10000" contrast="40000"/>
            </a:blip>
            <a:srcRect/>
            <a:stretch>
              <a:fillRect/>
            </a:stretch>
          </p:blipFill>
          <p:spPr bwMode="auto">
            <a:xfrm>
              <a:off x="1090" y="1245"/>
              <a:ext cx="2068" cy="153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grpSp>
          <p:nvGrpSpPr>
            <p:cNvPr id="165904" name="Group 16"/>
            <p:cNvGrpSpPr>
              <a:grpSpLocks/>
            </p:cNvGrpSpPr>
            <p:nvPr/>
          </p:nvGrpSpPr>
          <p:grpSpPr bwMode="auto">
            <a:xfrm>
              <a:off x="1406" y="2330"/>
              <a:ext cx="445" cy="249"/>
              <a:chOff x="1332" y="2847"/>
              <a:chExt cx="445" cy="249"/>
            </a:xfrm>
          </p:grpSpPr>
          <p:sp>
            <p:nvSpPr>
              <p:cNvPr id="165905" name="Rectangle 17"/>
              <p:cNvSpPr>
                <a:spLocks noChangeArrowheads="1"/>
              </p:cNvSpPr>
              <p:nvPr/>
            </p:nvSpPr>
            <p:spPr bwMode="auto">
              <a:xfrm>
                <a:off x="1377" y="3039"/>
                <a:ext cx="327" cy="5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906" name="Rectangle 18"/>
              <p:cNvSpPr>
                <a:spLocks noChangeArrowheads="1"/>
              </p:cNvSpPr>
              <p:nvPr/>
            </p:nvSpPr>
            <p:spPr bwMode="auto">
              <a:xfrm>
                <a:off x="1332" y="2847"/>
                <a:ext cx="445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FFFFFF"/>
                    </a:solidFill>
                  </a:rPr>
                  <a:t>2</a:t>
                </a:r>
                <a:r>
                  <a:rPr lang="ru-RU" sz="2000" b="1">
                    <a:solidFill>
                      <a:srgbClr val="FFFFFF"/>
                    </a:solidFill>
                  </a:rPr>
                  <a:t>0 </a:t>
                </a:r>
                <a:r>
                  <a:rPr lang="el-GR" sz="1800" b="1">
                    <a:solidFill>
                      <a:srgbClr val="FFFFFF"/>
                    </a:solidFill>
                    <a:cs typeface="Arial" charset="0"/>
                  </a:rPr>
                  <a:t>μ</a:t>
                </a:r>
                <a:r>
                  <a:rPr lang="ru-RU" sz="1800" b="1">
                    <a:solidFill>
                      <a:srgbClr val="FFFFFF"/>
                    </a:solidFill>
                  </a:rPr>
                  <a:t>m</a:t>
                </a:r>
                <a:r>
                  <a:rPr lang="ru-RU" sz="2000" b="1">
                    <a:solidFill>
                      <a:srgbClr val="FFFFFF"/>
                    </a:solidFill>
                  </a:rPr>
                  <a:t> </a:t>
                </a:r>
              </a:p>
            </p:txBody>
          </p:sp>
        </p:grpSp>
        <p:sp>
          <p:nvSpPr>
            <p:cNvPr id="165907" name="Rectangle 19"/>
            <p:cNvSpPr>
              <a:spLocks noChangeArrowheads="1"/>
            </p:cNvSpPr>
            <p:nvPr/>
          </p:nvSpPr>
          <p:spPr bwMode="auto">
            <a:xfrm>
              <a:off x="2237" y="1440"/>
              <a:ext cx="18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 b="1"/>
                <a:t>Py</a:t>
              </a:r>
              <a:endParaRPr lang="ru-RU" sz="2000" b="1">
                <a:solidFill>
                  <a:schemeClr val="tx1"/>
                </a:solidFill>
              </a:endParaRPr>
            </a:p>
          </p:txBody>
        </p:sp>
        <p:sp>
          <p:nvSpPr>
            <p:cNvPr id="165908" name="Rectangle 20"/>
            <p:cNvSpPr>
              <a:spLocks noChangeArrowheads="1"/>
            </p:cNvSpPr>
            <p:nvPr/>
          </p:nvSpPr>
          <p:spPr bwMode="auto">
            <a:xfrm>
              <a:off x="2180" y="2342"/>
              <a:ext cx="19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 b="1">
                  <a:solidFill>
                    <a:srgbClr val="FFFFFF"/>
                  </a:solidFill>
                </a:rPr>
                <a:t>Au</a:t>
              </a:r>
              <a:endParaRPr lang="ru-RU" sz="2000" b="1">
                <a:solidFill>
                  <a:schemeClr val="tx1"/>
                </a:solidFill>
              </a:endParaRPr>
            </a:p>
          </p:txBody>
        </p:sp>
        <p:sp>
          <p:nvSpPr>
            <p:cNvPr id="165909" name="Rectangle 21"/>
            <p:cNvSpPr>
              <a:spLocks noChangeArrowheads="1"/>
            </p:cNvSpPr>
            <p:nvPr/>
          </p:nvSpPr>
          <p:spPr bwMode="auto">
            <a:xfrm>
              <a:off x="1774" y="2048"/>
              <a:ext cx="23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 b="1">
                  <a:solidFill>
                    <a:srgbClr val="FFFFFF"/>
                  </a:solidFill>
                </a:rPr>
                <a:t>Cal</a:t>
              </a:r>
              <a:endParaRPr lang="ru-RU" sz="2000" b="1">
                <a:solidFill>
                  <a:schemeClr val="tx1"/>
                </a:solidFill>
              </a:endParaRPr>
            </a:p>
          </p:txBody>
        </p:sp>
        <p:sp>
          <p:nvSpPr>
            <p:cNvPr id="165910" name="Rectangle 22"/>
            <p:cNvSpPr>
              <a:spLocks noChangeArrowheads="1"/>
            </p:cNvSpPr>
            <p:nvPr/>
          </p:nvSpPr>
          <p:spPr bwMode="auto">
            <a:xfrm>
              <a:off x="2545" y="2316"/>
              <a:ext cx="172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 b="1">
                  <a:solidFill>
                    <a:srgbClr val="FFFFFF"/>
                  </a:solidFill>
                </a:rPr>
                <a:t>Ta</a:t>
              </a:r>
              <a:endParaRPr lang="ru-RU" sz="2000" b="1">
                <a:solidFill>
                  <a:schemeClr val="tx1"/>
                </a:solidFill>
              </a:endParaRPr>
            </a:p>
          </p:txBody>
        </p:sp>
        <p:sp>
          <p:nvSpPr>
            <p:cNvPr id="165911" name="Rectangle 23"/>
            <p:cNvSpPr>
              <a:spLocks noChangeArrowheads="1"/>
            </p:cNvSpPr>
            <p:nvPr/>
          </p:nvSpPr>
          <p:spPr bwMode="auto">
            <a:xfrm>
              <a:off x="2446" y="1611"/>
              <a:ext cx="19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 b="1"/>
                <a:t>Alt</a:t>
              </a:r>
              <a:endParaRPr lang="ru-RU" sz="2000" b="1">
                <a:solidFill>
                  <a:schemeClr val="tx1"/>
                </a:solidFill>
              </a:endParaRPr>
            </a:p>
          </p:txBody>
        </p:sp>
        <p:sp>
          <p:nvSpPr>
            <p:cNvPr id="165912" name="Rectangle 24"/>
            <p:cNvSpPr>
              <a:spLocks noChangeArrowheads="1"/>
            </p:cNvSpPr>
            <p:nvPr/>
          </p:nvSpPr>
          <p:spPr bwMode="auto">
            <a:xfrm>
              <a:off x="1970" y="1619"/>
              <a:ext cx="19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 b="1"/>
                <a:t>Ng</a:t>
              </a:r>
              <a:endParaRPr lang="ru-RU" sz="2000" b="1">
                <a:solidFill>
                  <a:schemeClr val="tx1"/>
                </a:solidFill>
              </a:endParaRPr>
            </a:p>
          </p:txBody>
        </p:sp>
        <p:sp>
          <p:nvSpPr>
            <p:cNvPr id="165913" name="Line 25"/>
            <p:cNvSpPr>
              <a:spLocks noChangeShapeType="1"/>
            </p:cNvSpPr>
            <p:nvPr/>
          </p:nvSpPr>
          <p:spPr bwMode="auto">
            <a:xfrm flipH="1" flipV="1">
              <a:off x="2421" y="2283"/>
              <a:ext cx="126" cy="126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5914" name="Freeform 26"/>
            <p:cNvSpPr>
              <a:spLocks/>
            </p:cNvSpPr>
            <p:nvPr/>
          </p:nvSpPr>
          <p:spPr bwMode="auto">
            <a:xfrm>
              <a:off x="2421" y="2283"/>
              <a:ext cx="80" cy="9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48"/>
                </a:cxn>
                <a:cxn ang="0">
                  <a:pos x="42" y="2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2" h="48">
                  <a:moveTo>
                    <a:pt x="0" y="0"/>
                  </a:moveTo>
                  <a:lnTo>
                    <a:pt x="24" y="48"/>
                  </a:lnTo>
                  <a:lnTo>
                    <a:pt x="42" y="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5915" name="Line 27"/>
            <p:cNvSpPr>
              <a:spLocks noChangeShapeType="1"/>
            </p:cNvSpPr>
            <p:nvPr/>
          </p:nvSpPr>
          <p:spPr bwMode="auto">
            <a:xfrm flipV="1">
              <a:off x="2285" y="2238"/>
              <a:ext cx="45" cy="136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5916" name="Freeform 28"/>
            <p:cNvSpPr>
              <a:spLocks/>
            </p:cNvSpPr>
            <p:nvPr/>
          </p:nvSpPr>
          <p:spPr bwMode="auto">
            <a:xfrm>
              <a:off x="2273" y="2238"/>
              <a:ext cx="57" cy="102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42"/>
                </a:cxn>
                <a:cxn ang="0">
                  <a:pos x="30" y="54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30" h="54">
                  <a:moveTo>
                    <a:pt x="30" y="0"/>
                  </a:moveTo>
                  <a:lnTo>
                    <a:pt x="0" y="42"/>
                  </a:lnTo>
                  <a:lnTo>
                    <a:pt x="30" y="54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5917" name="Line 29"/>
            <p:cNvSpPr>
              <a:spLocks noChangeShapeType="1"/>
            </p:cNvSpPr>
            <p:nvPr/>
          </p:nvSpPr>
          <p:spPr bwMode="auto">
            <a:xfrm flipV="1">
              <a:off x="2023" y="2112"/>
              <a:ext cx="148" cy="35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5918" name="Freeform 30"/>
            <p:cNvSpPr>
              <a:spLocks/>
            </p:cNvSpPr>
            <p:nvPr/>
          </p:nvSpPr>
          <p:spPr bwMode="auto">
            <a:xfrm>
              <a:off x="2080" y="2101"/>
              <a:ext cx="91" cy="57"/>
            </a:xfrm>
            <a:custGeom>
              <a:avLst/>
              <a:gdLst/>
              <a:ahLst/>
              <a:cxnLst>
                <a:cxn ang="0">
                  <a:pos x="48" y="6"/>
                </a:cxn>
                <a:cxn ang="0">
                  <a:pos x="0" y="0"/>
                </a:cxn>
                <a:cxn ang="0">
                  <a:pos x="6" y="30"/>
                </a:cxn>
                <a:cxn ang="0">
                  <a:pos x="48" y="6"/>
                </a:cxn>
                <a:cxn ang="0">
                  <a:pos x="48" y="6"/>
                </a:cxn>
              </a:cxnLst>
              <a:rect l="0" t="0" r="r" b="b"/>
              <a:pathLst>
                <a:path w="48" h="30">
                  <a:moveTo>
                    <a:pt x="48" y="6"/>
                  </a:moveTo>
                  <a:lnTo>
                    <a:pt x="0" y="0"/>
                  </a:lnTo>
                  <a:lnTo>
                    <a:pt x="6" y="30"/>
                  </a:lnTo>
                  <a:lnTo>
                    <a:pt x="48" y="6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5919" name="Line 31"/>
            <p:cNvSpPr>
              <a:spLocks noChangeShapeType="1"/>
            </p:cNvSpPr>
            <p:nvPr/>
          </p:nvSpPr>
          <p:spPr bwMode="auto">
            <a:xfrm>
              <a:off x="2080" y="1805"/>
              <a:ext cx="114" cy="45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5920" name="Freeform 32"/>
            <p:cNvSpPr>
              <a:spLocks/>
            </p:cNvSpPr>
            <p:nvPr/>
          </p:nvSpPr>
          <p:spPr bwMode="auto">
            <a:xfrm>
              <a:off x="2103" y="1794"/>
              <a:ext cx="91" cy="56"/>
            </a:xfrm>
            <a:custGeom>
              <a:avLst/>
              <a:gdLst/>
              <a:ahLst/>
              <a:cxnLst>
                <a:cxn ang="0">
                  <a:pos x="48" y="30"/>
                </a:cxn>
                <a:cxn ang="0">
                  <a:pos x="6" y="0"/>
                </a:cxn>
                <a:cxn ang="0">
                  <a:pos x="0" y="24"/>
                </a:cxn>
                <a:cxn ang="0">
                  <a:pos x="48" y="30"/>
                </a:cxn>
                <a:cxn ang="0">
                  <a:pos x="48" y="30"/>
                </a:cxn>
              </a:cxnLst>
              <a:rect l="0" t="0" r="r" b="b"/>
              <a:pathLst>
                <a:path w="48" h="30">
                  <a:moveTo>
                    <a:pt x="48" y="30"/>
                  </a:moveTo>
                  <a:lnTo>
                    <a:pt x="6" y="0"/>
                  </a:lnTo>
                  <a:lnTo>
                    <a:pt x="0" y="24"/>
                  </a:lnTo>
                  <a:lnTo>
                    <a:pt x="48" y="30"/>
                  </a:lnTo>
                  <a:lnTo>
                    <a:pt x="48" y="3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5921" name="Line 33"/>
            <p:cNvSpPr>
              <a:spLocks noChangeShapeType="1"/>
            </p:cNvSpPr>
            <p:nvPr/>
          </p:nvSpPr>
          <p:spPr bwMode="auto">
            <a:xfrm flipH="1">
              <a:off x="2421" y="1771"/>
              <a:ext cx="126" cy="57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5922" name="Freeform 34"/>
            <p:cNvSpPr>
              <a:spLocks/>
            </p:cNvSpPr>
            <p:nvPr/>
          </p:nvSpPr>
          <p:spPr bwMode="auto">
            <a:xfrm>
              <a:off x="2421" y="1759"/>
              <a:ext cx="91" cy="69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48" y="30"/>
                </a:cxn>
                <a:cxn ang="0">
                  <a:pos x="36" y="0"/>
                </a:cxn>
                <a:cxn ang="0">
                  <a:pos x="0" y="36"/>
                </a:cxn>
                <a:cxn ang="0">
                  <a:pos x="0" y="36"/>
                </a:cxn>
              </a:cxnLst>
              <a:rect l="0" t="0" r="r" b="b"/>
              <a:pathLst>
                <a:path w="48" h="36">
                  <a:moveTo>
                    <a:pt x="0" y="36"/>
                  </a:moveTo>
                  <a:lnTo>
                    <a:pt x="48" y="30"/>
                  </a:lnTo>
                  <a:lnTo>
                    <a:pt x="36" y="0"/>
                  </a:lnTo>
                  <a:lnTo>
                    <a:pt x="0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5923" name="Rectangle 35"/>
            <p:cNvSpPr>
              <a:spLocks noChangeArrowheads="1"/>
            </p:cNvSpPr>
            <p:nvPr/>
          </p:nvSpPr>
          <p:spPr bwMode="auto">
            <a:xfrm>
              <a:off x="1576" y="1480"/>
              <a:ext cx="114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2000" b="1">
                  <a:solidFill>
                    <a:srgbClr val="FFFFFF"/>
                  </a:solidFill>
                </a:rPr>
                <a:t>Q</a:t>
              </a:r>
              <a:endParaRPr lang="ru-RU" sz="2000" b="1">
                <a:solidFill>
                  <a:schemeClr val="tx1"/>
                </a:solidFill>
              </a:endParaRPr>
            </a:p>
          </p:txBody>
        </p:sp>
      </p:grpSp>
      <p:sp>
        <p:nvSpPr>
          <p:cNvPr id="48" name="Номер слайда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C2912-53E9-4871-B1D9-CFC0834B8EE5}" type="slidenum">
              <a:rPr lang="ru-RU" smtClean="0"/>
              <a:pPr/>
              <a:t>55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5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5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5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5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5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5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olga\Мои документы\Presentations\09_Prezident\Sheme.jpg"/>
          <p:cNvPicPr>
            <a:picLocks noChangeAspect="1" noChangeArrowheads="1"/>
          </p:cNvPicPr>
          <p:nvPr/>
        </p:nvPicPr>
        <p:blipFill>
          <a:blip r:embed="rId2" cstate="screen">
            <a:lum bright="-10000" contrast="10000"/>
          </a:blip>
          <a:srcRect/>
          <a:stretch>
            <a:fillRect/>
          </a:stretch>
        </p:blipFill>
        <p:spPr bwMode="auto">
          <a:xfrm>
            <a:off x="2143108" y="1857364"/>
            <a:ext cx="4897999" cy="4353777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AutoShape 17"/>
          <p:cNvSpPr>
            <a:spLocks noChangeArrowheads="1"/>
          </p:cNvSpPr>
          <p:nvPr/>
        </p:nvSpPr>
        <p:spPr bwMode="auto">
          <a:xfrm>
            <a:off x="4046796" y="4904856"/>
            <a:ext cx="991014" cy="622130"/>
          </a:xfrm>
          <a:prstGeom prst="leftArrow">
            <a:avLst>
              <a:gd name="adj1" fmla="val 50000"/>
              <a:gd name="adj2" fmla="val 51279"/>
            </a:avLst>
          </a:prstGeom>
          <a:gradFill rotWithShape="1">
            <a:gsLst>
              <a:gs pos="0">
                <a:srgbClr val="FF9900"/>
              </a:gs>
              <a:gs pos="50000">
                <a:srgbClr val="FFCC00"/>
              </a:gs>
              <a:gs pos="100000">
                <a:srgbClr val="FF9900"/>
              </a:gs>
            </a:gsLst>
            <a:lin ang="5400000" scaled="1"/>
          </a:gra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sz="2000" b="1" dirty="0" err="1">
                <a:solidFill>
                  <a:srgbClr val="000066"/>
                </a:solidFill>
              </a:rPr>
              <a:t>Au</a:t>
            </a:r>
            <a:r>
              <a:rPr lang="ru-RU" sz="2000" b="1" dirty="0">
                <a:solidFill>
                  <a:srgbClr val="000066"/>
                </a:solidFill>
              </a:rPr>
              <a:t>/</a:t>
            </a:r>
            <a:r>
              <a:rPr lang="ru-RU" sz="2000" b="1" dirty="0" err="1">
                <a:solidFill>
                  <a:srgbClr val="000066"/>
                </a:solidFill>
              </a:rPr>
              <a:t>Ag</a:t>
            </a:r>
            <a:endParaRPr lang="ru-RU" sz="2000" b="1" dirty="0">
              <a:solidFill>
                <a:srgbClr val="000066"/>
              </a:solidFill>
            </a:endParaRPr>
          </a:p>
        </p:txBody>
      </p:sp>
      <p:sp>
        <p:nvSpPr>
          <p:cNvPr id="6" name="AutoShape 34"/>
          <p:cNvSpPr>
            <a:spLocks noChangeArrowheads="1"/>
          </p:cNvSpPr>
          <p:nvPr/>
        </p:nvSpPr>
        <p:spPr bwMode="auto">
          <a:xfrm>
            <a:off x="3286116" y="2285992"/>
            <a:ext cx="1843680" cy="760381"/>
          </a:xfrm>
          <a:prstGeom prst="leftArrow">
            <a:avLst>
              <a:gd name="adj1" fmla="val 50000"/>
              <a:gd name="adj2" fmla="val 50033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b="1" i="1" dirty="0" smtClean="0"/>
              <a:t>f S</a:t>
            </a:r>
            <a:r>
              <a:rPr lang="en-US" sz="2000" b="1" baseline="-25000" dirty="0" smtClean="0"/>
              <a:t>2</a:t>
            </a:r>
            <a:r>
              <a:rPr lang="en-US" sz="2000" b="1" dirty="0" smtClean="0"/>
              <a:t>, </a:t>
            </a:r>
            <a:r>
              <a:rPr lang="en-US" sz="2000" b="1" i="1" dirty="0" smtClean="0"/>
              <a:t>f </a:t>
            </a:r>
            <a:r>
              <a:rPr lang="en-US" sz="2000" b="1" dirty="0"/>
              <a:t>Te</a:t>
            </a:r>
            <a:r>
              <a:rPr lang="en-US" sz="2000" b="1" baseline="-25000" dirty="0"/>
              <a:t>2</a:t>
            </a:r>
            <a:r>
              <a:rPr lang="en-US" sz="2000" b="1" dirty="0"/>
              <a:t>, </a:t>
            </a:r>
            <a:r>
              <a:rPr lang="en-US" sz="2000" b="1" i="1" dirty="0"/>
              <a:t>f </a:t>
            </a:r>
            <a:r>
              <a:rPr lang="en-US" sz="2000" b="1" dirty="0"/>
              <a:t>O</a:t>
            </a:r>
            <a:r>
              <a:rPr lang="en-US" sz="2000" b="1" baseline="-25000" dirty="0"/>
              <a:t>2</a:t>
            </a:r>
            <a:endParaRPr lang="ru-RU" sz="2000" b="1" baseline="-25000" dirty="0"/>
          </a:p>
        </p:txBody>
      </p:sp>
      <p:sp>
        <p:nvSpPr>
          <p:cNvPr id="7" name="AutoShape 36"/>
          <p:cNvSpPr>
            <a:spLocks noChangeArrowheads="1"/>
          </p:cNvSpPr>
          <p:nvPr/>
        </p:nvSpPr>
        <p:spPr bwMode="auto">
          <a:xfrm>
            <a:off x="4013543" y="3937098"/>
            <a:ext cx="647936" cy="577577"/>
          </a:xfrm>
          <a:prstGeom prst="rightArrow">
            <a:avLst>
              <a:gd name="adj1" fmla="val 50000"/>
              <a:gd name="adj2" fmla="val 27121"/>
            </a:avLst>
          </a:prstGeom>
          <a:gradFill rotWithShape="1">
            <a:gsLst>
              <a:gs pos="0">
                <a:srgbClr val="FF00FF">
                  <a:gamma/>
                  <a:shade val="46275"/>
                  <a:invGamma/>
                </a:srgbClr>
              </a:gs>
              <a:gs pos="50000">
                <a:srgbClr val="FF00FF"/>
              </a:gs>
              <a:gs pos="100000">
                <a:srgbClr val="FF00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sz="2000" b="1" dirty="0"/>
              <a:t>pH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000232" y="1285860"/>
            <a:ext cx="307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Березняковское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86446" y="1357298"/>
            <a:ext cx="1571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Южное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Группа 71"/>
          <p:cNvGrpSpPr/>
          <p:nvPr/>
        </p:nvGrpSpPr>
        <p:grpSpPr>
          <a:xfrm>
            <a:off x="142844" y="4085908"/>
            <a:ext cx="1857388" cy="2038040"/>
            <a:chOff x="142844" y="4085908"/>
            <a:chExt cx="1857388" cy="2038040"/>
          </a:xfrm>
        </p:grpSpPr>
        <p:pic>
          <p:nvPicPr>
            <p:cNvPr id="16" name="Picture 6"/>
            <p:cNvPicPr>
              <a:picLocks noChangeAspect="1" noChangeArrowheads="1"/>
            </p:cNvPicPr>
            <p:nvPr/>
          </p:nvPicPr>
          <p:blipFill>
            <a:blip r:embed="rId3" cstate="screen">
              <a:lum bright="10000" contrast="20000"/>
            </a:blip>
            <a:srcRect/>
            <a:stretch>
              <a:fillRect/>
            </a:stretch>
          </p:blipFill>
          <p:spPr bwMode="auto">
            <a:xfrm>
              <a:off x="142844" y="4085908"/>
              <a:ext cx="1857388" cy="203804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17" name="Rectangle 8"/>
            <p:cNvSpPr>
              <a:spLocks noChangeArrowheads="1"/>
            </p:cNvSpPr>
            <p:nvPr/>
          </p:nvSpPr>
          <p:spPr bwMode="auto">
            <a:xfrm>
              <a:off x="1545524" y="6079666"/>
              <a:ext cx="417276" cy="240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1571604" y="5975501"/>
              <a:ext cx="312957" cy="96153"/>
            </a:xfrm>
            <a:custGeom>
              <a:avLst/>
              <a:gdLst/>
              <a:ahLst/>
              <a:cxnLst>
                <a:cxn ang="0">
                  <a:pos x="1" y="7"/>
                </a:cxn>
                <a:cxn ang="0">
                  <a:pos x="3" y="9"/>
                </a:cxn>
                <a:cxn ang="0">
                  <a:pos x="5" y="7"/>
                </a:cxn>
                <a:cxn ang="0">
                  <a:pos x="3" y="5"/>
                </a:cxn>
                <a:cxn ang="0">
                  <a:pos x="1" y="5"/>
                </a:cxn>
                <a:cxn ang="0">
                  <a:pos x="1" y="0"/>
                </a:cxn>
                <a:cxn ang="0">
                  <a:pos x="6" y="2"/>
                </a:cxn>
                <a:cxn ang="0">
                  <a:pos x="1" y="4"/>
                </a:cxn>
                <a:cxn ang="0">
                  <a:pos x="5" y="4"/>
                </a:cxn>
                <a:cxn ang="0">
                  <a:pos x="5" y="9"/>
                </a:cxn>
                <a:cxn ang="0">
                  <a:pos x="1" y="9"/>
                </a:cxn>
                <a:cxn ang="0">
                  <a:pos x="7" y="5"/>
                </a:cxn>
                <a:cxn ang="0">
                  <a:pos x="9" y="1"/>
                </a:cxn>
                <a:cxn ang="0">
                  <a:pos x="12" y="1"/>
                </a:cxn>
                <a:cxn ang="0">
                  <a:pos x="13" y="3"/>
                </a:cxn>
                <a:cxn ang="0">
                  <a:pos x="13" y="8"/>
                </a:cxn>
                <a:cxn ang="0">
                  <a:pos x="10" y="10"/>
                </a:cxn>
                <a:cxn ang="0">
                  <a:pos x="7" y="5"/>
                </a:cxn>
                <a:cxn ang="0">
                  <a:pos x="9" y="8"/>
                </a:cxn>
                <a:cxn ang="0">
                  <a:pos x="12" y="8"/>
                </a:cxn>
                <a:cxn ang="0">
                  <a:pos x="12" y="2"/>
                </a:cxn>
                <a:cxn ang="0">
                  <a:pos x="9" y="2"/>
                </a:cxn>
                <a:cxn ang="0">
                  <a:pos x="19" y="12"/>
                </a:cxn>
                <a:cxn ang="0">
                  <a:pos x="20" y="3"/>
                </a:cxn>
                <a:cxn ang="0">
                  <a:pos x="20" y="7"/>
                </a:cxn>
                <a:cxn ang="0">
                  <a:pos x="21" y="9"/>
                </a:cxn>
                <a:cxn ang="0">
                  <a:pos x="23" y="9"/>
                </a:cxn>
                <a:cxn ang="0">
                  <a:pos x="23" y="7"/>
                </a:cxn>
                <a:cxn ang="0">
                  <a:pos x="25" y="3"/>
                </a:cxn>
                <a:cxn ang="0">
                  <a:pos x="23" y="10"/>
                </a:cxn>
                <a:cxn ang="0">
                  <a:pos x="23" y="10"/>
                </a:cxn>
                <a:cxn ang="0">
                  <a:pos x="20" y="9"/>
                </a:cxn>
                <a:cxn ang="0">
                  <a:pos x="19" y="12"/>
                </a:cxn>
                <a:cxn ang="0">
                  <a:pos x="26" y="3"/>
                </a:cxn>
                <a:cxn ang="0">
                  <a:pos x="27" y="4"/>
                </a:cxn>
                <a:cxn ang="0">
                  <a:pos x="30" y="3"/>
                </a:cxn>
                <a:cxn ang="0">
                  <a:pos x="31" y="4"/>
                </a:cxn>
                <a:cxn ang="0">
                  <a:pos x="35" y="3"/>
                </a:cxn>
                <a:cxn ang="0">
                  <a:pos x="36" y="10"/>
                </a:cxn>
                <a:cxn ang="0">
                  <a:pos x="35" y="5"/>
                </a:cxn>
                <a:cxn ang="0">
                  <a:pos x="34" y="4"/>
                </a:cxn>
                <a:cxn ang="0">
                  <a:pos x="32" y="4"/>
                </a:cxn>
                <a:cxn ang="0">
                  <a:pos x="32" y="10"/>
                </a:cxn>
                <a:cxn ang="0">
                  <a:pos x="31" y="5"/>
                </a:cxn>
                <a:cxn ang="0">
                  <a:pos x="29" y="4"/>
                </a:cxn>
                <a:cxn ang="0">
                  <a:pos x="28" y="5"/>
                </a:cxn>
                <a:cxn ang="0">
                  <a:pos x="28" y="10"/>
                </a:cxn>
              </a:cxnLst>
              <a:rect l="0" t="0" r="r" b="b"/>
              <a:pathLst>
                <a:path w="36" h="12">
                  <a:moveTo>
                    <a:pt x="0" y="7"/>
                  </a:moveTo>
                  <a:lnTo>
                    <a:pt x="1" y="7"/>
                  </a:lnTo>
                  <a:cubicBezTo>
                    <a:pt x="1" y="8"/>
                    <a:pt x="1" y="8"/>
                    <a:pt x="2" y="9"/>
                  </a:cubicBezTo>
                  <a:cubicBezTo>
                    <a:pt x="2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5" y="6"/>
                    <a:pt x="5" y="6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5"/>
                    <a:pt x="1" y="5"/>
                  </a:cubicBezTo>
                  <a:lnTo>
                    <a:pt x="0" y="5"/>
                  </a:lnTo>
                  <a:lnTo>
                    <a:pt x="1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2" y="2"/>
                  </a:lnTo>
                  <a:lnTo>
                    <a:pt x="1" y="4"/>
                  </a:lnTo>
                  <a:cubicBezTo>
                    <a:pt x="2" y="4"/>
                    <a:pt x="3" y="4"/>
                    <a:pt x="3" y="4"/>
                  </a:cubicBezTo>
                  <a:cubicBezTo>
                    <a:pt x="4" y="4"/>
                    <a:pt x="5" y="4"/>
                    <a:pt x="5" y="4"/>
                  </a:cubicBezTo>
                  <a:cubicBezTo>
                    <a:pt x="6" y="5"/>
                    <a:pt x="6" y="6"/>
                    <a:pt x="6" y="7"/>
                  </a:cubicBezTo>
                  <a:cubicBezTo>
                    <a:pt x="6" y="7"/>
                    <a:pt x="6" y="8"/>
                    <a:pt x="5" y="9"/>
                  </a:cubicBezTo>
                  <a:cubicBezTo>
                    <a:pt x="5" y="10"/>
                    <a:pt x="4" y="10"/>
                    <a:pt x="3" y="10"/>
                  </a:cubicBezTo>
                  <a:cubicBezTo>
                    <a:pt x="2" y="10"/>
                    <a:pt x="1" y="10"/>
                    <a:pt x="1" y="9"/>
                  </a:cubicBezTo>
                  <a:cubicBezTo>
                    <a:pt x="0" y="9"/>
                    <a:pt x="0" y="8"/>
                    <a:pt x="0" y="7"/>
                  </a:cubicBezTo>
                  <a:close/>
                  <a:moveTo>
                    <a:pt x="7" y="5"/>
                  </a:moveTo>
                  <a:cubicBezTo>
                    <a:pt x="7" y="4"/>
                    <a:pt x="7" y="3"/>
                    <a:pt x="8" y="2"/>
                  </a:cubicBezTo>
                  <a:cubicBezTo>
                    <a:pt x="8" y="2"/>
                    <a:pt x="8" y="1"/>
                    <a:pt x="9" y="1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1" y="0"/>
                    <a:pt x="11" y="0"/>
                    <a:pt x="12" y="1"/>
                  </a:cubicBezTo>
                  <a:cubicBezTo>
                    <a:pt x="12" y="1"/>
                    <a:pt x="12" y="1"/>
                    <a:pt x="13" y="1"/>
                  </a:cubicBezTo>
                  <a:cubicBezTo>
                    <a:pt x="13" y="2"/>
                    <a:pt x="13" y="2"/>
                    <a:pt x="13" y="3"/>
                  </a:cubicBezTo>
                  <a:cubicBezTo>
                    <a:pt x="13" y="3"/>
                    <a:pt x="13" y="4"/>
                    <a:pt x="13" y="5"/>
                  </a:cubicBezTo>
                  <a:cubicBezTo>
                    <a:pt x="13" y="6"/>
                    <a:pt x="13" y="7"/>
                    <a:pt x="13" y="8"/>
                  </a:cubicBezTo>
                  <a:cubicBezTo>
                    <a:pt x="13" y="9"/>
                    <a:pt x="13" y="9"/>
                    <a:pt x="12" y="9"/>
                  </a:cubicBezTo>
                  <a:cubicBezTo>
                    <a:pt x="12" y="10"/>
                    <a:pt x="11" y="10"/>
                    <a:pt x="10" y="10"/>
                  </a:cubicBezTo>
                  <a:cubicBezTo>
                    <a:pt x="9" y="10"/>
                    <a:pt x="9" y="10"/>
                    <a:pt x="8" y="9"/>
                  </a:cubicBezTo>
                  <a:cubicBezTo>
                    <a:pt x="8" y="8"/>
                    <a:pt x="7" y="7"/>
                    <a:pt x="7" y="5"/>
                  </a:cubicBezTo>
                  <a:close/>
                  <a:moveTo>
                    <a:pt x="8" y="5"/>
                  </a:moveTo>
                  <a:cubicBezTo>
                    <a:pt x="8" y="7"/>
                    <a:pt x="9" y="8"/>
                    <a:pt x="9" y="8"/>
                  </a:cubicBezTo>
                  <a:cubicBezTo>
                    <a:pt x="9" y="9"/>
                    <a:pt x="10" y="9"/>
                    <a:pt x="10" y="9"/>
                  </a:cubicBezTo>
                  <a:cubicBezTo>
                    <a:pt x="11" y="9"/>
                    <a:pt x="11" y="9"/>
                    <a:pt x="12" y="8"/>
                  </a:cubicBezTo>
                  <a:cubicBezTo>
                    <a:pt x="12" y="8"/>
                    <a:pt x="12" y="7"/>
                    <a:pt x="12" y="5"/>
                  </a:cubicBezTo>
                  <a:cubicBezTo>
                    <a:pt x="12" y="4"/>
                    <a:pt x="12" y="3"/>
                    <a:pt x="12" y="2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10" y="1"/>
                    <a:pt x="9" y="1"/>
                    <a:pt x="9" y="2"/>
                  </a:cubicBezTo>
                  <a:cubicBezTo>
                    <a:pt x="9" y="2"/>
                    <a:pt x="8" y="4"/>
                    <a:pt x="8" y="5"/>
                  </a:cubicBezTo>
                  <a:close/>
                  <a:moveTo>
                    <a:pt x="19" y="12"/>
                  </a:moveTo>
                  <a:lnTo>
                    <a:pt x="19" y="3"/>
                  </a:lnTo>
                  <a:lnTo>
                    <a:pt x="20" y="3"/>
                  </a:lnTo>
                  <a:lnTo>
                    <a:pt x="20" y="7"/>
                  </a:ln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8"/>
                    <a:pt x="20" y="8"/>
                  </a:cubicBezTo>
                  <a:cubicBezTo>
                    <a:pt x="20" y="8"/>
                    <a:pt x="20" y="8"/>
                    <a:pt x="21" y="9"/>
                  </a:cubicBezTo>
                  <a:cubicBezTo>
                    <a:pt x="21" y="9"/>
                    <a:pt x="21" y="9"/>
                    <a:pt x="22" y="9"/>
                  </a:cubicBezTo>
                  <a:cubicBezTo>
                    <a:pt x="22" y="9"/>
                    <a:pt x="22" y="9"/>
                    <a:pt x="23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7"/>
                    <a:pt x="23" y="7"/>
                    <a:pt x="23" y="7"/>
                  </a:cubicBezTo>
                  <a:lnTo>
                    <a:pt x="23" y="3"/>
                  </a:lnTo>
                  <a:lnTo>
                    <a:pt x="25" y="3"/>
                  </a:lnTo>
                  <a:lnTo>
                    <a:pt x="25" y="10"/>
                  </a:lnTo>
                  <a:lnTo>
                    <a:pt x="23" y="10"/>
                  </a:lnTo>
                  <a:lnTo>
                    <a:pt x="23" y="9"/>
                  </a:lnTo>
                  <a:cubicBezTo>
                    <a:pt x="23" y="9"/>
                    <a:pt x="23" y="10"/>
                    <a:pt x="23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1" y="10"/>
                    <a:pt x="20" y="10"/>
                    <a:pt x="20" y="9"/>
                  </a:cubicBezTo>
                  <a:lnTo>
                    <a:pt x="20" y="12"/>
                  </a:lnTo>
                  <a:lnTo>
                    <a:pt x="19" y="12"/>
                  </a:lnTo>
                  <a:close/>
                  <a:moveTo>
                    <a:pt x="26" y="10"/>
                  </a:moveTo>
                  <a:lnTo>
                    <a:pt x="26" y="3"/>
                  </a:lnTo>
                  <a:lnTo>
                    <a:pt x="27" y="3"/>
                  </a:lnTo>
                  <a:lnTo>
                    <a:pt x="27" y="4"/>
                  </a:lnTo>
                  <a:cubicBezTo>
                    <a:pt x="28" y="4"/>
                    <a:pt x="28" y="3"/>
                    <a:pt x="28" y="3"/>
                  </a:cubicBezTo>
                  <a:cubicBezTo>
                    <a:pt x="29" y="3"/>
                    <a:pt x="29" y="3"/>
                    <a:pt x="30" y="3"/>
                  </a:cubicBezTo>
                  <a:cubicBezTo>
                    <a:pt x="30" y="3"/>
                    <a:pt x="30" y="3"/>
                    <a:pt x="31" y="3"/>
                  </a:cubicBezTo>
                  <a:cubicBezTo>
                    <a:pt x="31" y="3"/>
                    <a:pt x="31" y="4"/>
                    <a:pt x="31" y="4"/>
                  </a:cubicBezTo>
                  <a:cubicBezTo>
                    <a:pt x="32" y="3"/>
                    <a:pt x="33" y="3"/>
                    <a:pt x="34" y="3"/>
                  </a:cubicBezTo>
                  <a:cubicBezTo>
                    <a:pt x="34" y="3"/>
                    <a:pt x="35" y="3"/>
                    <a:pt x="35" y="3"/>
                  </a:cubicBezTo>
                  <a:cubicBezTo>
                    <a:pt x="36" y="4"/>
                    <a:pt x="36" y="4"/>
                    <a:pt x="36" y="5"/>
                  </a:cubicBezTo>
                  <a:lnTo>
                    <a:pt x="36" y="10"/>
                  </a:lnTo>
                  <a:lnTo>
                    <a:pt x="35" y="10"/>
                  </a:lnTo>
                  <a:lnTo>
                    <a:pt x="35" y="5"/>
                  </a:lnTo>
                  <a:cubicBezTo>
                    <a:pt x="35" y="5"/>
                    <a:pt x="35" y="5"/>
                    <a:pt x="34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4"/>
                    <a:pt x="34" y="4"/>
                    <a:pt x="33" y="4"/>
                  </a:cubicBezTo>
                  <a:cubicBezTo>
                    <a:pt x="33" y="4"/>
                    <a:pt x="32" y="4"/>
                    <a:pt x="32" y="4"/>
                  </a:cubicBezTo>
                  <a:cubicBezTo>
                    <a:pt x="32" y="5"/>
                    <a:pt x="32" y="5"/>
                    <a:pt x="32" y="6"/>
                  </a:cubicBezTo>
                  <a:lnTo>
                    <a:pt x="32" y="10"/>
                  </a:lnTo>
                  <a:lnTo>
                    <a:pt x="31" y="10"/>
                  </a:lnTo>
                  <a:lnTo>
                    <a:pt x="31" y="5"/>
                  </a:lnTo>
                  <a:cubicBezTo>
                    <a:pt x="31" y="5"/>
                    <a:pt x="30" y="4"/>
                    <a:pt x="30" y="4"/>
                  </a:cubicBezTo>
                  <a:cubicBezTo>
                    <a:pt x="30" y="4"/>
                    <a:pt x="30" y="4"/>
                    <a:pt x="29" y="4"/>
                  </a:cubicBezTo>
                  <a:cubicBezTo>
                    <a:pt x="29" y="4"/>
                    <a:pt x="29" y="4"/>
                    <a:pt x="28" y="4"/>
                  </a:cubicBezTo>
                  <a:cubicBezTo>
                    <a:pt x="28" y="4"/>
                    <a:pt x="28" y="4"/>
                    <a:pt x="28" y="5"/>
                  </a:cubicBezTo>
                  <a:cubicBezTo>
                    <a:pt x="28" y="5"/>
                    <a:pt x="28" y="6"/>
                    <a:pt x="28" y="6"/>
                  </a:cubicBezTo>
                  <a:lnTo>
                    <a:pt x="28" y="1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800"/>
            </a:p>
          </p:txBody>
        </p:sp>
        <p:sp>
          <p:nvSpPr>
            <p:cNvPr id="19" name="Text Box 10"/>
            <p:cNvSpPr txBox="1">
              <a:spLocks noChangeArrowheads="1"/>
            </p:cNvSpPr>
            <p:nvPr/>
          </p:nvSpPr>
          <p:spPr bwMode="auto">
            <a:xfrm>
              <a:off x="357158" y="4332427"/>
              <a:ext cx="344646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FFFFFF"/>
                  </a:solidFill>
                </a:rPr>
                <a:t>Kr</a:t>
              </a:r>
              <a:endParaRPr lang="ru-RU" sz="1400" b="1">
                <a:solidFill>
                  <a:srgbClr val="FFFFFF"/>
                </a:solidFill>
              </a:endParaRPr>
            </a:p>
          </p:txBody>
        </p:sp>
        <p:sp>
          <p:nvSpPr>
            <p:cNvPr id="20" name="Text Box 11"/>
            <p:cNvSpPr txBox="1">
              <a:spLocks noChangeArrowheads="1"/>
            </p:cNvSpPr>
            <p:nvPr/>
          </p:nvSpPr>
          <p:spPr bwMode="auto">
            <a:xfrm>
              <a:off x="892834" y="5687571"/>
              <a:ext cx="344646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FFFFFF"/>
                  </a:solidFill>
                </a:rPr>
                <a:t>Kr</a:t>
              </a:r>
              <a:endParaRPr lang="ru-R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21" name="Text Box 12"/>
            <p:cNvSpPr txBox="1">
              <a:spLocks noChangeArrowheads="1"/>
            </p:cNvSpPr>
            <p:nvPr/>
          </p:nvSpPr>
          <p:spPr bwMode="auto">
            <a:xfrm>
              <a:off x="857224" y="5261121"/>
              <a:ext cx="344710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FFFFFF"/>
                  </a:solidFill>
                </a:rPr>
                <a:t>Pt</a:t>
              </a:r>
              <a:endParaRPr lang="ru-R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22" name="Text Box 10"/>
            <p:cNvSpPr txBox="1">
              <a:spLocks noChangeArrowheads="1"/>
            </p:cNvSpPr>
            <p:nvPr/>
          </p:nvSpPr>
          <p:spPr bwMode="auto">
            <a:xfrm>
              <a:off x="285720" y="5643578"/>
              <a:ext cx="359778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 dirty="0" err="1" smtClean="0">
                  <a:solidFill>
                    <a:srgbClr val="FFFFFF"/>
                  </a:solidFill>
                </a:rPr>
                <a:t>Tn</a:t>
              </a:r>
              <a:endParaRPr lang="ru-R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23" name="Text Box 12"/>
            <p:cNvSpPr txBox="1">
              <a:spLocks noChangeArrowheads="1"/>
            </p:cNvSpPr>
            <p:nvPr/>
          </p:nvSpPr>
          <p:spPr bwMode="auto">
            <a:xfrm>
              <a:off x="1000100" y="4761055"/>
              <a:ext cx="389850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rgbClr val="FFFFFF"/>
                  </a:solidFill>
                </a:rPr>
                <a:t>Au</a:t>
              </a:r>
              <a:endParaRPr lang="ru-RU" sz="1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3" name="Группа 23"/>
          <p:cNvGrpSpPr/>
          <p:nvPr/>
        </p:nvGrpSpPr>
        <p:grpSpPr>
          <a:xfrm>
            <a:off x="7215206" y="1443143"/>
            <a:ext cx="1785950" cy="2139180"/>
            <a:chOff x="3357554" y="3571876"/>
            <a:chExt cx="1785950" cy="2139180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pic>
          <p:nvPicPr>
            <p:cNvPr id="25" name="Picture 77"/>
            <p:cNvPicPr>
              <a:picLocks noChangeAspect="1" noChangeArrowheads="1"/>
            </p:cNvPicPr>
            <p:nvPr/>
          </p:nvPicPr>
          <p:blipFill>
            <a:blip r:embed="rId4">
              <a:lum bright="10000" contrast="40000"/>
            </a:blip>
            <a:srcRect/>
            <a:stretch>
              <a:fillRect/>
            </a:stretch>
          </p:blipFill>
          <p:spPr bwMode="auto">
            <a:xfrm>
              <a:off x="3357554" y="3571876"/>
              <a:ext cx="1785950" cy="213918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</p:pic>
        <p:grpSp>
          <p:nvGrpSpPr>
            <p:cNvPr id="15" name="Group 78"/>
            <p:cNvGrpSpPr>
              <a:grpSpLocks/>
            </p:cNvGrpSpPr>
            <p:nvPr/>
          </p:nvGrpSpPr>
          <p:grpSpPr bwMode="auto">
            <a:xfrm>
              <a:off x="3428770" y="5286394"/>
              <a:ext cx="528644" cy="357200"/>
              <a:chOff x="1367" y="2854"/>
              <a:chExt cx="337" cy="242"/>
            </a:xfrm>
          </p:grpSpPr>
          <p:sp>
            <p:nvSpPr>
              <p:cNvPr id="44" name="Rectangle 79"/>
              <p:cNvSpPr>
                <a:spLocks noChangeArrowheads="1"/>
              </p:cNvSpPr>
              <p:nvPr/>
            </p:nvSpPr>
            <p:spPr bwMode="auto">
              <a:xfrm>
                <a:off x="1377" y="3039"/>
                <a:ext cx="327" cy="57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 w="38100">
                <a:noFill/>
                <a:miter lim="800000"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txBody>
              <a:bodyPr/>
              <a:lstStyle/>
              <a:p>
                <a:endParaRPr lang="ru-RU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5" name="Rectangle 80"/>
              <p:cNvSpPr>
                <a:spLocks noChangeArrowheads="1"/>
              </p:cNvSpPr>
              <p:nvPr/>
            </p:nvSpPr>
            <p:spPr bwMode="auto">
              <a:xfrm>
                <a:off x="1367" y="2854"/>
                <a:ext cx="302" cy="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400" b="1" dirty="0">
                    <a:solidFill>
                      <a:schemeClr val="tx1">
                        <a:lumMod val="75000"/>
                      </a:schemeClr>
                    </a:solidFill>
                  </a:rPr>
                  <a:t>2</a:t>
                </a:r>
                <a:r>
                  <a:rPr lang="ru-RU" sz="1400" b="1" dirty="0">
                    <a:solidFill>
                      <a:schemeClr val="tx1">
                        <a:lumMod val="75000"/>
                      </a:schemeClr>
                    </a:solidFill>
                  </a:rPr>
                  <a:t>0 </a:t>
                </a:r>
                <a:r>
                  <a:rPr lang="el-GR" sz="1200" b="1" dirty="0">
                    <a:solidFill>
                      <a:schemeClr val="tx1">
                        <a:lumMod val="75000"/>
                      </a:schemeClr>
                    </a:solidFill>
                    <a:cs typeface="Arial" charset="0"/>
                  </a:rPr>
                  <a:t>μ</a:t>
                </a:r>
                <a:r>
                  <a:rPr lang="ru-RU" sz="1200" b="1" dirty="0" err="1">
                    <a:solidFill>
                      <a:schemeClr val="tx1">
                        <a:lumMod val="75000"/>
                      </a:schemeClr>
                    </a:solidFill>
                  </a:rPr>
                  <a:t>m</a:t>
                </a:r>
                <a:r>
                  <a:rPr lang="ru-RU" sz="1400" b="1" dirty="0">
                    <a:solidFill>
                      <a:schemeClr val="tx1">
                        <a:lumMod val="75000"/>
                      </a:schemeClr>
                    </a:solidFill>
                  </a:rPr>
                  <a:t> </a:t>
                </a:r>
              </a:p>
            </p:txBody>
          </p:sp>
        </p:grpSp>
        <p:sp>
          <p:nvSpPr>
            <p:cNvPr id="27" name="Rectangle 81"/>
            <p:cNvSpPr>
              <a:spLocks noChangeArrowheads="1"/>
            </p:cNvSpPr>
            <p:nvPr/>
          </p:nvSpPr>
          <p:spPr bwMode="auto">
            <a:xfrm>
              <a:off x="4299575" y="3859702"/>
              <a:ext cx="20826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1600" b="1" dirty="0" err="1">
                  <a:solidFill>
                    <a:srgbClr val="000000"/>
                  </a:solidFill>
                </a:rPr>
                <a:t>Py</a:t>
              </a:r>
              <a:endParaRPr lang="ru-RU" sz="2000" b="1" dirty="0"/>
            </a:p>
          </p:txBody>
        </p:sp>
        <p:sp>
          <p:nvSpPr>
            <p:cNvPr id="28" name="Rectangle 82"/>
            <p:cNvSpPr>
              <a:spLocks noChangeArrowheads="1"/>
            </p:cNvSpPr>
            <p:nvPr/>
          </p:nvSpPr>
          <p:spPr bwMode="auto">
            <a:xfrm>
              <a:off x="4210160" y="5191080"/>
              <a:ext cx="23564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1600" b="1" dirty="0">
                  <a:solidFill>
                    <a:srgbClr val="FFFFFF"/>
                  </a:solidFill>
                </a:rPr>
                <a:t>Au</a:t>
              </a:r>
              <a:endParaRPr lang="ru-RU" sz="2000" b="1" dirty="0"/>
            </a:p>
          </p:txBody>
        </p:sp>
        <p:sp>
          <p:nvSpPr>
            <p:cNvPr id="29" name="Rectangle 83"/>
            <p:cNvSpPr>
              <a:spLocks noChangeArrowheads="1"/>
            </p:cNvSpPr>
            <p:nvPr/>
          </p:nvSpPr>
          <p:spPr bwMode="auto">
            <a:xfrm>
              <a:off x="3573276" y="4757127"/>
              <a:ext cx="25968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1600" b="1" dirty="0" err="1">
                  <a:solidFill>
                    <a:srgbClr val="FFFFFF"/>
                  </a:solidFill>
                </a:rPr>
                <a:t>Cal</a:t>
              </a:r>
              <a:endParaRPr lang="ru-RU" sz="2000" b="1" dirty="0"/>
            </a:p>
          </p:txBody>
        </p:sp>
        <p:sp>
          <p:nvSpPr>
            <p:cNvPr id="30" name="Rectangle 84"/>
            <p:cNvSpPr>
              <a:spLocks noChangeArrowheads="1"/>
            </p:cNvSpPr>
            <p:nvPr/>
          </p:nvSpPr>
          <p:spPr bwMode="auto">
            <a:xfrm>
              <a:off x="4782729" y="5152703"/>
              <a:ext cx="18646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1600" b="1" dirty="0" err="1">
                  <a:solidFill>
                    <a:srgbClr val="FFFFFF"/>
                  </a:solidFill>
                </a:rPr>
                <a:t>Ta</a:t>
              </a:r>
              <a:endParaRPr lang="ru-RU" sz="2000" b="1" dirty="0"/>
            </a:p>
          </p:txBody>
        </p:sp>
        <p:sp>
          <p:nvSpPr>
            <p:cNvPr id="31" name="Rectangle 85"/>
            <p:cNvSpPr>
              <a:spLocks noChangeArrowheads="1"/>
            </p:cNvSpPr>
            <p:nvPr/>
          </p:nvSpPr>
          <p:spPr bwMode="auto">
            <a:xfrm>
              <a:off x="4627429" y="4112103"/>
              <a:ext cx="24526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1600" b="1" dirty="0" err="1">
                  <a:solidFill>
                    <a:srgbClr val="000000"/>
                  </a:solidFill>
                </a:rPr>
                <a:t>Alt</a:t>
              </a:r>
              <a:endParaRPr lang="ru-RU" sz="2000" b="1" dirty="0"/>
            </a:p>
          </p:txBody>
        </p:sp>
        <p:sp>
          <p:nvSpPr>
            <p:cNvPr id="32" name="Rectangle 86"/>
            <p:cNvSpPr>
              <a:spLocks noChangeArrowheads="1"/>
            </p:cNvSpPr>
            <p:nvPr/>
          </p:nvSpPr>
          <p:spPr bwMode="auto">
            <a:xfrm>
              <a:off x="3880737" y="4123911"/>
              <a:ext cx="23243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1600" b="1" dirty="0" err="1">
                  <a:solidFill>
                    <a:srgbClr val="000000"/>
                  </a:solidFill>
                </a:rPr>
                <a:t>Ng</a:t>
              </a:r>
              <a:endParaRPr lang="ru-RU" sz="2000" b="1" dirty="0"/>
            </a:p>
          </p:txBody>
        </p:sp>
        <p:sp>
          <p:nvSpPr>
            <p:cNvPr id="33" name="Line 87"/>
            <p:cNvSpPr>
              <a:spLocks noChangeShapeType="1"/>
            </p:cNvSpPr>
            <p:nvPr/>
          </p:nvSpPr>
          <p:spPr bwMode="auto">
            <a:xfrm flipH="1" flipV="1">
              <a:off x="4588212" y="5103994"/>
              <a:ext cx="197654" cy="185980"/>
            </a:xfrm>
            <a:prstGeom prst="line">
              <a:avLst/>
            </a:prstGeom>
            <a:noFill/>
            <a:ln w="0">
              <a:noFill/>
              <a:round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/>
            <a:lstStyle/>
            <a:p>
              <a:endParaRPr lang="ru-RU"/>
            </a:p>
          </p:txBody>
        </p:sp>
        <p:sp>
          <p:nvSpPr>
            <p:cNvPr id="34" name="Freeform 88"/>
            <p:cNvSpPr>
              <a:spLocks/>
            </p:cNvSpPr>
            <p:nvPr/>
          </p:nvSpPr>
          <p:spPr bwMode="auto">
            <a:xfrm>
              <a:off x="4588212" y="5103994"/>
              <a:ext cx="125494" cy="1343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48"/>
                </a:cxn>
                <a:cxn ang="0">
                  <a:pos x="42" y="2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2" h="48">
                  <a:moveTo>
                    <a:pt x="0" y="0"/>
                  </a:moveTo>
                  <a:lnTo>
                    <a:pt x="24" y="48"/>
                  </a:lnTo>
                  <a:lnTo>
                    <a:pt x="42" y="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/>
            <a:lstStyle/>
            <a:p>
              <a:endParaRPr lang="ru-RU"/>
            </a:p>
          </p:txBody>
        </p:sp>
        <p:sp>
          <p:nvSpPr>
            <p:cNvPr id="35" name="Line 89"/>
            <p:cNvSpPr>
              <a:spLocks noChangeShapeType="1"/>
            </p:cNvSpPr>
            <p:nvPr/>
          </p:nvSpPr>
          <p:spPr bwMode="auto">
            <a:xfrm flipV="1">
              <a:off x="4374872" y="5037573"/>
              <a:ext cx="70591" cy="200740"/>
            </a:xfrm>
            <a:prstGeom prst="line">
              <a:avLst/>
            </a:prstGeom>
            <a:noFill/>
            <a:ln w="0">
              <a:noFill/>
              <a:round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/>
            <a:lstStyle/>
            <a:p>
              <a:endParaRPr lang="ru-RU"/>
            </a:p>
          </p:txBody>
        </p:sp>
        <p:sp>
          <p:nvSpPr>
            <p:cNvPr id="36" name="Freeform 90"/>
            <p:cNvSpPr>
              <a:spLocks/>
            </p:cNvSpPr>
            <p:nvPr/>
          </p:nvSpPr>
          <p:spPr bwMode="auto">
            <a:xfrm>
              <a:off x="4356047" y="5037573"/>
              <a:ext cx="89415" cy="150555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42"/>
                </a:cxn>
                <a:cxn ang="0">
                  <a:pos x="30" y="54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30" h="54">
                  <a:moveTo>
                    <a:pt x="30" y="0"/>
                  </a:moveTo>
                  <a:lnTo>
                    <a:pt x="0" y="42"/>
                  </a:lnTo>
                  <a:lnTo>
                    <a:pt x="30" y="54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/>
            <a:lstStyle/>
            <a:p>
              <a:endParaRPr lang="ru-RU"/>
            </a:p>
          </p:txBody>
        </p:sp>
        <p:sp>
          <p:nvSpPr>
            <p:cNvPr id="37" name="Line 91"/>
            <p:cNvSpPr>
              <a:spLocks noChangeShapeType="1"/>
            </p:cNvSpPr>
            <p:nvPr/>
          </p:nvSpPr>
          <p:spPr bwMode="auto">
            <a:xfrm flipV="1">
              <a:off x="3963877" y="4851593"/>
              <a:ext cx="232165" cy="51661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/>
            <a:lstStyle/>
            <a:p>
              <a:endParaRPr lang="ru-RU"/>
            </a:p>
          </p:txBody>
        </p:sp>
        <p:sp>
          <p:nvSpPr>
            <p:cNvPr id="38" name="Freeform 92"/>
            <p:cNvSpPr>
              <a:spLocks/>
            </p:cNvSpPr>
            <p:nvPr/>
          </p:nvSpPr>
          <p:spPr bwMode="auto">
            <a:xfrm>
              <a:off x="4053292" y="4835357"/>
              <a:ext cx="142750" cy="84134"/>
            </a:xfrm>
            <a:custGeom>
              <a:avLst/>
              <a:gdLst/>
              <a:ahLst/>
              <a:cxnLst>
                <a:cxn ang="0">
                  <a:pos x="48" y="6"/>
                </a:cxn>
                <a:cxn ang="0">
                  <a:pos x="0" y="0"/>
                </a:cxn>
                <a:cxn ang="0">
                  <a:pos x="6" y="30"/>
                </a:cxn>
                <a:cxn ang="0">
                  <a:pos x="48" y="6"/>
                </a:cxn>
                <a:cxn ang="0">
                  <a:pos x="48" y="6"/>
                </a:cxn>
              </a:cxnLst>
              <a:rect l="0" t="0" r="r" b="b"/>
              <a:pathLst>
                <a:path w="48" h="30">
                  <a:moveTo>
                    <a:pt x="48" y="6"/>
                  </a:moveTo>
                  <a:lnTo>
                    <a:pt x="0" y="0"/>
                  </a:lnTo>
                  <a:lnTo>
                    <a:pt x="6" y="30"/>
                  </a:lnTo>
                  <a:lnTo>
                    <a:pt x="48" y="6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/>
            <a:lstStyle/>
            <a:p>
              <a:endParaRPr lang="ru-RU"/>
            </a:p>
          </p:txBody>
        </p:sp>
        <p:sp>
          <p:nvSpPr>
            <p:cNvPr id="39" name="Line 93"/>
            <p:cNvSpPr>
              <a:spLocks noChangeShapeType="1"/>
            </p:cNvSpPr>
            <p:nvPr/>
          </p:nvSpPr>
          <p:spPr bwMode="auto">
            <a:xfrm>
              <a:off x="4053292" y="4398452"/>
              <a:ext cx="178830" cy="66421"/>
            </a:xfrm>
            <a:prstGeom prst="line">
              <a:avLst/>
            </a:prstGeom>
            <a:noFill/>
            <a:ln w="0">
              <a:noFill/>
              <a:round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/>
            <a:lstStyle/>
            <a:p>
              <a:endParaRPr lang="ru-RU"/>
            </a:p>
          </p:txBody>
        </p:sp>
        <p:sp>
          <p:nvSpPr>
            <p:cNvPr id="40" name="Freeform 94"/>
            <p:cNvSpPr>
              <a:spLocks/>
            </p:cNvSpPr>
            <p:nvPr/>
          </p:nvSpPr>
          <p:spPr bwMode="auto">
            <a:xfrm>
              <a:off x="4089372" y="4382216"/>
              <a:ext cx="142750" cy="82658"/>
            </a:xfrm>
            <a:custGeom>
              <a:avLst/>
              <a:gdLst/>
              <a:ahLst/>
              <a:cxnLst>
                <a:cxn ang="0">
                  <a:pos x="48" y="30"/>
                </a:cxn>
                <a:cxn ang="0">
                  <a:pos x="6" y="0"/>
                </a:cxn>
                <a:cxn ang="0">
                  <a:pos x="0" y="24"/>
                </a:cxn>
                <a:cxn ang="0">
                  <a:pos x="48" y="30"/>
                </a:cxn>
                <a:cxn ang="0">
                  <a:pos x="48" y="30"/>
                </a:cxn>
              </a:cxnLst>
              <a:rect l="0" t="0" r="r" b="b"/>
              <a:pathLst>
                <a:path w="48" h="30">
                  <a:moveTo>
                    <a:pt x="48" y="30"/>
                  </a:moveTo>
                  <a:lnTo>
                    <a:pt x="6" y="0"/>
                  </a:lnTo>
                  <a:lnTo>
                    <a:pt x="0" y="24"/>
                  </a:lnTo>
                  <a:lnTo>
                    <a:pt x="48" y="30"/>
                  </a:lnTo>
                  <a:lnTo>
                    <a:pt x="48" y="3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/>
            <a:lstStyle/>
            <a:p>
              <a:endParaRPr lang="ru-RU"/>
            </a:p>
          </p:txBody>
        </p:sp>
        <p:sp>
          <p:nvSpPr>
            <p:cNvPr id="41" name="Line 95"/>
            <p:cNvSpPr>
              <a:spLocks noChangeShapeType="1"/>
            </p:cNvSpPr>
            <p:nvPr/>
          </p:nvSpPr>
          <p:spPr bwMode="auto">
            <a:xfrm flipH="1">
              <a:off x="4588212" y="4348267"/>
              <a:ext cx="197654" cy="84134"/>
            </a:xfrm>
            <a:prstGeom prst="line">
              <a:avLst/>
            </a:prstGeom>
            <a:noFill/>
            <a:ln w="0">
              <a:noFill/>
              <a:round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/>
            <a:lstStyle/>
            <a:p>
              <a:endParaRPr lang="ru-RU"/>
            </a:p>
          </p:txBody>
        </p:sp>
        <p:sp>
          <p:nvSpPr>
            <p:cNvPr id="42" name="Freeform 96"/>
            <p:cNvSpPr>
              <a:spLocks/>
            </p:cNvSpPr>
            <p:nvPr/>
          </p:nvSpPr>
          <p:spPr bwMode="auto">
            <a:xfrm>
              <a:off x="4588212" y="4330555"/>
              <a:ext cx="142750" cy="101846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48" y="30"/>
                </a:cxn>
                <a:cxn ang="0">
                  <a:pos x="36" y="0"/>
                </a:cxn>
                <a:cxn ang="0">
                  <a:pos x="0" y="36"/>
                </a:cxn>
                <a:cxn ang="0">
                  <a:pos x="0" y="36"/>
                </a:cxn>
              </a:cxnLst>
              <a:rect l="0" t="0" r="r" b="b"/>
              <a:pathLst>
                <a:path w="48" h="36">
                  <a:moveTo>
                    <a:pt x="0" y="36"/>
                  </a:moveTo>
                  <a:lnTo>
                    <a:pt x="48" y="30"/>
                  </a:lnTo>
                  <a:lnTo>
                    <a:pt x="36" y="0"/>
                  </a:lnTo>
                  <a:lnTo>
                    <a:pt x="0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/>
            <a:lstStyle/>
            <a:p>
              <a:endParaRPr lang="ru-RU"/>
            </a:p>
          </p:txBody>
        </p:sp>
        <p:sp>
          <p:nvSpPr>
            <p:cNvPr id="43" name="Rectangle 97"/>
            <p:cNvSpPr>
              <a:spLocks noChangeArrowheads="1"/>
            </p:cNvSpPr>
            <p:nvPr/>
          </p:nvSpPr>
          <p:spPr bwMode="auto">
            <a:xfrm>
              <a:off x="3571868" y="3786190"/>
              <a:ext cx="14106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1600" b="1" dirty="0" err="1">
                  <a:solidFill>
                    <a:srgbClr val="FFFFFF"/>
                  </a:solidFill>
                </a:rPr>
                <a:t>Q</a:t>
              </a:r>
              <a:endParaRPr lang="ru-RU" sz="2000" b="1" dirty="0"/>
            </a:p>
          </p:txBody>
        </p:sp>
      </p:grpSp>
      <p:grpSp>
        <p:nvGrpSpPr>
          <p:cNvPr id="24" name="Group 93"/>
          <p:cNvGrpSpPr>
            <a:grpSpLocks noChangeAspect="1"/>
          </p:cNvGrpSpPr>
          <p:nvPr/>
        </p:nvGrpSpPr>
        <p:grpSpPr bwMode="auto">
          <a:xfrm>
            <a:off x="142843" y="1444215"/>
            <a:ext cx="1906942" cy="2566563"/>
            <a:chOff x="3282" y="181"/>
            <a:chExt cx="1649" cy="2379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pic>
          <p:nvPicPr>
            <p:cNvPr id="48" name="Picture 75"/>
            <p:cNvPicPr>
              <a:picLocks noChangeAspect="1" noChangeArrowheads="1"/>
            </p:cNvPicPr>
            <p:nvPr/>
          </p:nvPicPr>
          <p:blipFill>
            <a:blip r:embed="rId5">
              <a:lum bright="-10000" contrast="30000"/>
            </a:blip>
            <a:srcRect/>
            <a:stretch>
              <a:fillRect/>
            </a:stretch>
          </p:blipFill>
          <p:spPr bwMode="auto">
            <a:xfrm rot="5400000">
              <a:off x="2905" y="577"/>
              <a:ext cx="2360" cy="160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</p:pic>
        <p:sp>
          <p:nvSpPr>
            <p:cNvPr id="49" name="Rectangle 76"/>
            <p:cNvSpPr>
              <a:spLocks noChangeArrowheads="1"/>
            </p:cNvSpPr>
            <p:nvPr/>
          </p:nvSpPr>
          <p:spPr bwMode="auto">
            <a:xfrm>
              <a:off x="4583" y="1731"/>
              <a:ext cx="272" cy="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2000" b="1">
                  <a:solidFill>
                    <a:srgbClr val="000000"/>
                  </a:solidFill>
                </a:rPr>
                <a:t>Tn</a:t>
              </a:r>
              <a:endParaRPr lang="ru-RU" sz="2000"/>
            </a:p>
          </p:txBody>
        </p:sp>
        <p:sp>
          <p:nvSpPr>
            <p:cNvPr id="50" name="Rectangle 77"/>
            <p:cNvSpPr>
              <a:spLocks noChangeArrowheads="1"/>
            </p:cNvSpPr>
            <p:nvPr/>
          </p:nvSpPr>
          <p:spPr bwMode="auto">
            <a:xfrm>
              <a:off x="3994" y="181"/>
              <a:ext cx="284" cy="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2000" b="1" dirty="0" err="1">
                  <a:solidFill>
                    <a:srgbClr val="000000"/>
                  </a:solidFill>
                </a:rPr>
                <a:t>En</a:t>
              </a:r>
              <a:endParaRPr lang="ru-RU" sz="2000" dirty="0"/>
            </a:p>
          </p:txBody>
        </p:sp>
        <p:sp>
          <p:nvSpPr>
            <p:cNvPr id="51" name="Rectangle 78"/>
            <p:cNvSpPr>
              <a:spLocks noChangeArrowheads="1"/>
            </p:cNvSpPr>
            <p:nvPr/>
          </p:nvSpPr>
          <p:spPr bwMode="auto">
            <a:xfrm>
              <a:off x="4046" y="1211"/>
              <a:ext cx="284" cy="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2000" b="1" dirty="0">
                  <a:solidFill>
                    <a:srgbClr val="000000"/>
                  </a:solidFill>
                </a:rPr>
                <a:t>Sn</a:t>
              </a:r>
              <a:endParaRPr lang="ru-RU" sz="2000" dirty="0"/>
            </a:p>
          </p:txBody>
        </p:sp>
        <p:sp>
          <p:nvSpPr>
            <p:cNvPr id="52" name="Rectangle 79"/>
            <p:cNvSpPr>
              <a:spLocks noChangeArrowheads="1"/>
            </p:cNvSpPr>
            <p:nvPr/>
          </p:nvSpPr>
          <p:spPr bwMode="auto">
            <a:xfrm>
              <a:off x="3352" y="1329"/>
              <a:ext cx="272" cy="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2000" b="1" dirty="0" err="1">
                  <a:solidFill>
                    <a:srgbClr val="000000"/>
                  </a:solidFill>
                </a:rPr>
                <a:t>Py</a:t>
              </a:r>
              <a:endParaRPr lang="ru-RU" sz="2000" dirty="0"/>
            </a:p>
          </p:txBody>
        </p:sp>
        <p:sp>
          <p:nvSpPr>
            <p:cNvPr id="53" name="Rectangle 80"/>
            <p:cNvSpPr>
              <a:spLocks noChangeArrowheads="1"/>
            </p:cNvSpPr>
            <p:nvPr/>
          </p:nvSpPr>
          <p:spPr bwMode="auto">
            <a:xfrm>
              <a:off x="3648" y="1504"/>
              <a:ext cx="272" cy="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2000" b="1">
                  <a:solidFill>
                    <a:srgbClr val="000000"/>
                  </a:solidFill>
                </a:rPr>
                <a:t>Py</a:t>
              </a:r>
              <a:endParaRPr lang="ru-RU" sz="2000"/>
            </a:p>
          </p:txBody>
        </p:sp>
        <p:sp>
          <p:nvSpPr>
            <p:cNvPr id="54" name="Rectangle 81"/>
            <p:cNvSpPr>
              <a:spLocks noChangeArrowheads="1"/>
            </p:cNvSpPr>
            <p:nvPr/>
          </p:nvSpPr>
          <p:spPr bwMode="auto">
            <a:xfrm>
              <a:off x="4155" y="2190"/>
              <a:ext cx="764" cy="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2000" b="1" dirty="0">
                  <a:solidFill>
                    <a:srgbClr val="000000"/>
                  </a:solidFill>
                </a:rPr>
                <a:t>100</a:t>
              </a:r>
              <a:r>
                <a:rPr lang="en-US" sz="2000" b="1" dirty="0">
                  <a:solidFill>
                    <a:srgbClr val="000000"/>
                  </a:solidFill>
                </a:rPr>
                <a:t> </a:t>
              </a:r>
              <a:r>
                <a:rPr lang="el-GR" sz="2000" b="1" dirty="0">
                  <a:solidFill>
                    <a:srgbClr val="000000"/>
                  </a:solidFill>
                  <a:cs typeface="Arial" charset="0"/>
                </a:rPr>
                <a:t>μ</a:t>
              </a:r>
              <a:r>
                <a:rPr lang="en-US" sz="2000" b="1" dirty="0">
                  <a:solidFill>
                    <a:srgbClr val="000000"/>
                  </a:solidFill>
                  <a:cs typeface="Arial" charset="0"/>
                </a:rPr>
                <a:t>m</a:t>
              </a:r>
              <a:endParaRPr lang="el-GR" sz="2000" dirty="0">
                <a:cs typeface="Arial" charset="0"/>
              </a:endParaRPr>
            </a:p>
          </p:txBody>
        </p:sp>
        <p:sp>
          <p:nvSpPr>
            <p:cNvPr id="55" name="Rectangle 84"/>
            <p:cNvSpPr>
              <a:spLocks noChangeArrowheads="1"/>
            </p:cNvSpPr>
            <p:nvPr/>
          </p:nvSpPr>
          <p:spPr bwMode="auto">
            <a:xfrm>
              <a:off x="3994" y="2420"/>
              <a:ext cx="937" cy="37"/>
            </a:xfrm>
            <a:prstGeom prst="rect">
              <a:avLst/>
            </a:prstGeom>
            <a:solidFill>
              <a:srgbClr val="242729"/>
            </a:solidFill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/>
            <a:lstStyle/>
            <a:p>
              <a:endParaRPr lang="ru-RU" sz="2000"/>
            </a:p>
          </p:txBody>
        </p:sp>
        <p:sp>
          <p:nvSpPr>
            <p:cNvPr id="56" name="Rectangle 85"/>
            <p:cNvSpPr>
              <a:spLocks noChangeArrowheads="1"/>
            </p:cNvSpPr>
            <p:nvPr/>
          </p:nvSpPr>
          <p:spPr bwMode="auto">
            <a:xfrm>
              <a:off x="3743" y="1158"/>
              <a:ext cx="272" cy="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2000" b="1">
                  <a:solidFill>
                    <a:srgbClr val="000000"/>
                  </a:solidFill>
                </a:rPr>
                <a:t>Tn</a:t>
              </a:r>
              <a:endParaRPr lang="ru-RU" sz="2000"/>
            </a:p>
          </p:txBody>
        </p:sp>
        <p:sp>
          <p:nvSpPr>
            <p:cNvPr id="57" name="Rectangle 86"/>
            <p:cNvSpPr>
              <a:spLocks noChangeArrowheads="1"/>
            </p:cNvSpPr>
            <p:nvPr/>
          </p:nvSpPr>
          <p:spPr bwMode="auto">
            <a:xfrm>
              <a:off x="3359" y="628"/>
              <a:ext cx="272" cy="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ru-RU" sz="2000" b="1">
                  <a:solidFill>
                    <a:srgbClr val="000000"/>
                  </a:solidFill>
                </a:rPr>
                <a:t>Tn</a:t>
              </a:r>
              <a:endParaRPr lang="ru-RU" sz="2000"/>
            </a:p>
          </p:txBody>
        </p:sp>
      </p:grpSp>
      <p:sp>
        <p:nvSpPr>
          <p:cNvPr id="68" name="Стрелка вправо 67"/>
          <p:cNvSpPr/>
          <p:nvPr/>
        </p:nvSpPr>
        <p:spPr>
          <a:xfrm rot="1469829">
            <a:off x="1947341" y="3515438"/>
            <a:ext cx="1219200" cy="263734"/>
          </a:xfrm>
          <a:prstGeom prst="rightArrow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rgbClr val="00B0F0"/>
              </a:gs>
            </a:gsLst>
            <a:lin ang="0" scaled="0"/>
          </a:gra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Стрелка вправо 68"/>
          <p:cNvSpPr/>
          <p:nvPr/>
        </p:nvSpPr>
        <p:spPr>
          <a:xfrm rot="20599395">
            <a:off x="1892545" y="4283671"/>
            <a:ext cx="1219200" cy="302187"/>
          </a:xfrm>
          <a:prstGeom prst="rightArrow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rgbClr val="00B0F0"/>
              </a:gs>
            </a:gsLst>
            <a:lin ang="0" scaled="0"/>
          </a:gra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Стрелка вправо 69"/>
          <p:cNvSpPr/>
          <p:nvPr/>
        </p:nvSpPr>
        <p:spPr>
          <a:xfrm rot="20130171" flipH="1">
            <a:off x="6149229" y="2978272"/>
            <a:ext cx="1219200" cy="303949"/>
          </a:xfrm>
          <a:prstGeom prst="rightArrow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rgbClr val="00B0F0"/>
              </a:gs>
            </a:gsLst>
            <a:lin ang="0" scaled="0"/>
          </a:gra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Стрелка вправо 70"/>
          <p:cNvSpPr/>
          <p:nvPr/>
        </p:nvSpPr>
        <p:spPr>
          <a:xfrm rot="1000605" flipH="1">
            <a:off x="6053489" y="3766052"/>
            <a:ext cx="1219200" cy="290637"/>
          </a:xfrm>
          <a:prstGeom prst="rightArrow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rgbClr val="00B0F0"/>
              </a:gs>
            </a:gsLst>
            <a:lin ang="0" scaled="0"/>
          </a:gra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Номер слайда 7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56</a:t>
            </a:fld>
            <a:endParaRPr lang="ru-RU"/>
          </a:p>
        </p:txBody>
      </p:sp>
      <p:grpSp>
        <p:nvGrpSpPr>
          <p:cNvPr id="72" name="Group 36"/>
          <p:cNvGrpSpPr>
            <a:grpSpLocks/>
          </p:cNvGrpSpPr>
          <p:nvPr/>
        </p:nvGrpSpPr>
        <p:grpSpPr bwMode="auto">
          <a:xfrm>
            <a:off x="6357950" y="4214819"/>
            <a:ext cx="2786050" cy="2214578"/>
            <a:chOff x="653" y="354"/>
            <a:chExt cx="1712" cy="1229"/>
          </a:xfrm>
        </p:grpSpPr>
        <p:pic>
          <p:nvPicPr>
            <p:cNvPr id="74" name="Picture 37" descr="Gn+Hs"/>
            <p:cNvPicPr>
              <a:picLocks noChangeAspect="1" noChangeArrowheads="1"/>
            </p:cNvPicPr>
            <p:nvPr/>
          </p:nvPicPr>
          <p:blipFill>
            <a:blip r:embed="rId6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653" y="354"/>
              <a:ext cx="1712" cy="122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</p:pic>
        <p:sp>
          <p:nvSpPr>
            <p:cNvPr id="75" name="Line 38"/>
            <p:cNvSpPr>
              <a:spLocks noChangeShapeType="1"/>
            </p:cNvSpPr>
            <p:nvPr/>
          </p:nvSpPr>
          <p:spPr bwMode="auto">
            <a:xfrm>
              <a:off x="1633" y="1423"/>
              <a:ext cx="624" cy="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76" name="Text Box 39"/>
            <p:cNvSpPr txBox="1">
              <a:spLocks noChangeArrowheads="1"/>
            </p:cNvSpPr>
            <p:nvPr/>
          </p:nvSpPr>
          <p:spPr bwMode="auto">
            <a:xfrm>
              <a:off x="1661" y="1196"/>
              <a:ext cx="443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</a:rPr>
                <a:t>50 </a:t>
              </a:r>
              <a:r>
                <a:rPr lang="el-GR" sz="1800">
                  <a:solidFill>
                    <a:srgbClr val="FFFFFF"/>
                  </a:solidFill>
                  <a:cs typeface="Arial" charset="0"/>
                </a:rPr>
                <a:t>μ</a:t>
              </a:r>
              <a:r>
                <a:rPr lang="en-US" sz="1800">
                  <a:solidFill>
                    <a:srgbClr val="FFFFFF"/>
                  </a:solidFill>
                  <a:cs typeface="Arial" charset="0"/>
                </a:rPr>
                <a:t>m</a:t>
              </a:r>
              <a:endParaRPr lang="el-GR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77" name="Text Box 40"/>
            <p:cNvSpPr txBox="1">
              <a:spLocks noChangeArrowheads="1"/>
            </p:cNvSpPr>
            <p:nvPr/>
          </p:nvSpPr>
          <p:spPr bwMode="auto">
            <a:xfrm>
              <a:off x="1066" y="969"/>
              <a:ext cx="274" cy="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FFFFFF"/>
                  </a:solidFill>
                </a:rPr>
                <a:t>Hs</a:t>
              </a:r>
              <a:endParaRPr lang="ru-RU" sz="2000" b="1">
                <a:solidFill>
                  <a:srgbClr val="FFFFFF"/>
                </a:solidFill>
              </a:endParaRPr>
            </a:p>
          </p:txBody>
        </p:sp>
        <p:sp>
          <p:nvSpPr>
            <p:cNvPr id="78" name="Text Box 41"/>
            <p:cNvSpPr txBox="1">
              <a:spLocks noChangeArrowheads="1"/>
            </p:cNvSpPr>
            <p:nvPr/>
          </p:nvSpPr>
          <p:spPr bwMode="auto">
            <a:xfrm>
              <a:off x="1434" y="601"/>
              <a:ext cx="289" cy="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FFFFFF"/>
                  </a:solidFill>
                </a:rPr>
                <a:t>Gn</a:t>
              </a:r>
              <a:endParaRPr lang="ru-RU" sz="2000" b="1">
                <a:solidFill>
                  <a:srgbClr val="FFFFFF"/>
                </a:solidFill>
              </a:endParaRPr>
            </a:p>
          </p:txBody>
        </p:sp>
        <p:sp>
          <p:nvSpPr>
            <p:cNvPr id="79" name="Text Box 42"/>
            <p:cNvSpPr txBox="1">
              <a:spLocks noChangeArrowheads="1"/>
            </p:cNvSpPr>
            <p:nvPr/>
          </p:nvSpPr>
          <p:spPr bwMode="auto">
            <a:xfrm>
              <a:off x="2085" y="898"/>
              <a:ext cx="267" cy="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FFFFFF"/>
                  </a:solidFill>
                </a:rPr>
                <a:t>Py</a:t>
              </a:r>
              <a:endParaRPr lang="ru-RU" sz="2000" b="1">
                <a:solidFill>
                  <a:srgbClr val="FFFFFF"/>
                </a:solidFill>
              </a:endParaRPr>
            </a:p>
          </p:txBody>
        </p:sp>
        <p:sp>
          <p:nvSpPr>
            <p:cNvPr id="80" name="Line 43"/>
            <p:cNvSpPr>
              <a:spLocks noChangeShapeType="1"/>
            </p:cNvSpPr>
            <p:nvPr/>
          </p:nvSpPr>
          <p:spPr bwMode="auto">
            <a:xfrm flipH="1">
              <a:off x="1066" y="1196"/>
              <a:ext cx="113" cy="28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81" name="Line 44"/>
            <p:cNvSpPr>
              <a:spLocks noChangeShapeType="1"/>
            </p:cNvSpPr>
            <p:nvPr/>
          </p:nvSpPr>
          <p:spPr bwMode="auto">
            <a:xfrm flipH="1" flipV="1">
              <a:off x="924" y="1054"/>
              <a:ext cx="198" cy="57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82" name="Line 45"/>
            <p:cNvSpPr>
              <a:spLocks noChangeShapeType="1"/>
            </p:cNvSpPr>
            <p:nvPr/>
          </p:nvSpPr>
          <p:spPr bwMode="auto">
            <a:xfrm flipH="1" flipV="1">
              <a:off x="1264" y="714"/>
              <a:ext cx="227" cy="57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83" name="Line 46"/>
            <p:cNvSpPr>
              <a:spLocks noChangeShapeType="1"/>
            </p:cNvSpPr>
            <p:nvPr/>
          </p:nvSpPr>
          <p:spPr bwMode="auto">
            <a:xfrm>
              <a:off x="1661" y="799"/>
              <a:ext cx="85" cy="85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4" name="Rectangle 2"/>
          <p:cNvSpPr txBox="1">
            <a:spLocks noChangeArrowheads="1"/>
          </p:cNvSpPr>
          <p:nvPr/>
        </p:nvSpPr>
        <p:spPr>
          <a:xfrm>
            <a:off x="0" y="0"/>
            <a:ext cx="9144000" cy="114300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Латеральная зональность по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C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Au-Ag-Te</a:t>
            </a:r>
            <a:b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CC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Березняковское</a:t>
            </a:r>
            <a:endParaRPr kumimoji="0" lang="ru-RU" sz="3600" b="1" i="1" u="none" strike="noStrike" kern="0" cap="none" spc="0" normalizeH="0" baseline="0" noProof="0" dirty="0">
              <a:ln>
                <a:noFill/>
              </a:ln>
              <a:solidFill>
                <a:srgbClr val="CC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5" name="Text Box 47"/>
          <p:cNvSpPr txBox="1">
            <a:spLocks noChangeArrowheads="1"/>
          </p:cNvSpPr>
          <p:nvPr/>
        </p:nvSpPr>
        <p:spPr bwMode="auto">
          <a:xfrm>
            <a:off x="1214414" y="1857364"/>
            <a:ext cx="2009775" cy="579437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Au-Ag-Te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86" name="Text Box 48"/>
          <p:cNvSpPr txBox="1">
            <a:spLocks noChangeArrowheads="1"/>
          </p:cNvSpPr>
          <p:nvPr/>
        </p:nvSpPr>
        <p:spPr bwMode="auto">
          <a:xfrm>
            <a:off x="5214942" y="1857364"/>
            <a:ext cx="1876425" cy="94615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Au+Au</a:t>
            </a:r>
            <a:r>
              <a:rPr lang="en-US" sz="2800" b="1" dirty="0">
                <a:solidFill>
                  <a:srgbClr val="FF0000"/>
                </a:solidFill>
              </a:rPr>
              <a:t>-Te</a:t>
            </a:r>
            <a:endParaRPr lang="ru-RU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Ag-Te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68" grpId="0" animBg="1"/>
      <p:bldP spid="69" grpId="0" animBg="1"/>
      <p:bldP spid="70" grpId="0" animBg="1"/>
      <p:bldP spid="71" grpId="0" animBg="1"/>
      <p:bldP spid="85" grpId="0" animBg="1"/>
      <p:bldP spid="8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7" name="Rectangle 5"/>
          <p:cNvSpPr>
            <a:spLocks noChangeArrowheads="1"/>
          </p:cNvSpPr>
          <p:nvPr/>
        </p:nvSpPr>
        <p:spPr bwMode="auto">
          <a:xfrm>
            <a:off x="0" y="1949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46439" name="Picture 7" descr="KysylAlm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765175"/>
            <a:ext cx="5318125" cy="5948363"/>
          </a:xfrm>
          <a:prstGeom prst="rect">
            <a:avLst/>
          </a:prstGeom>
          <a:noFill/>
          <a:ln w="76200">
            <a:solidFill>
              <a:srgbClr val="006666"/>
            </a:solidFill>
            <a:miter lim="800000"/>
            <a:headEnd/>
            <a:tailEnd/>
          </a:ln>
        </p:spPr>
      </p:pic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42888"/>
            <a:ext cx="9144000" cy="1143001"/>
          </a:xfrm>
          <a:solidFill>
            <a:srgbClr val="000066"/>
          </a:solidFill>
        </p:spPr>
        <p:txBody>
          <a:bodyPr/>
          <a:lstStyle/>
          <a:p>
            <a:r>
              <a:rPr lang="ru-RU" sz="3600" b="1"/>
              <a:t>Вертикальная зональность по </a:t>
            </a:r>
            <a:r>
              <a:rPr lang="en-US" sz="3600" b="1"/>
              <a:t> </a:t>
            </a:r>
            <a:r>
              <a:rPr lang="en-US" sz="3600" b="1">
                <a:solidFill>
                  <a:srgbClr val="FFFFFF"/>
                </a:solidFill>
              </a:rPr>
              <a:t>S-Se-Te</a:t>
            </a:r>
            <a:endParaRPr lang="ru-RU" sz="3600" b="1">
              <a:solidFill>
                <a:srgbClr val="FFFFFF"/>
              </a:solidFill>
            </a:endParaRPr>
          </a:p>
        </p:txBody>
      </p:sp>
      <p:sp>
        <p:nvSpPr>
          <p:cNvPr id="146440" name="Text Box 8"/>
          <p:cNvSpPr txBox="1">
            <a:spLocks noChangeArrowheads="1"/>
          </p:cNvSpPr>
          <p:nvPr/>
        </p:nvSpPr>
        <p:spPr bwMode="auto">
          <a:xfrm>
            <a:off x="4014788" y="1268413"/>
            <a:ext cx="1212850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66"/>
                </a:solidFill>
              </a:rPr>
              <a:t>Ag-Se</a:t>
            </a:r>
            <a:endParaRPr lang="ru-RU" sz="2800" b="1">
              <a:solidFill>
                <a:srgbClr val="000066"/>
              </a:solidFill>
            </a:endParaRPr>
          </a:p>
        </p:txBody>
      </p:sp>
      <p:sp>
        <p:nvSpPr>
          <p:cNvPr id="146441" name="Text Box 9"/>
          <p:cNvSpPr txBox="1">
            <a:spLocks noChangeArrowheads="1"/>
          </p:cNvSpPr>
          <p:nvPr/>
        </p:nvSpPr>
        <p:spPr bwMode="auto">
          <a:xfrm>
            <a:off x="414338" y="4221163"/>
            <a:ext cx="1193800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66"/>
                </a:solidFill>
              </a:rPr>
              <a:t>Ag-Te</a:t>
            </a:r>
            <a:endParaRPr lang="ru-RU" sz="2800" b="1">
              <a:solidFill>
                <a:srgbClr val="000066"/>
              </a:solidFill>
            </a:endParaRPr>
          </a:p>
        </p:txBody>
      </p:sp>
      <p:sp>
        <p:nvSpPr>
          <p:cNvPr id="146442" name="Text Box 10"/>
          <p:cNvSpPr txBox="1">
            <a:spLocks noChangeArrowheads="1"/>
          </p:cNvSpPr>
          <p:nvPr/>
        </p:nvSpPr>
        <p:spPr bwMode="auto">
          <a:xfrm>
            <a:off x="774700" y="5805488"/>
            <a:ext cx="1014413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66"/>
                </a:solidFill>
              </a:rPr>
              <a:t>Ag-S</a:t>
            </a:r>
            <a:endParaRPr lang="ru-RU" sz="2800" b="1">
              <a:solidFill>
                <a:srgbClr val="000066"/>
              </a:solidFill>
            </a:endParaRPr>
          </a:p>
        </p:txBody>
      </p:sp>
      <p:sp>
        <p:nvSpPr>
          <p:cNvPr id="146443" name="Text Box 11"/>
          <p:cNvSpPr txBox="1">
            <a:spLocks noChangeArrowheads="1"/>
          </p:cNvSpPr>
          <p:nvPr/>
        </p:nvSpPr>
        <p:spPr bwMode="auto">
          <a:xfrm>
            <a:off x="5588000" y="836613"/>
            <a:ext cx="3254375" cy="14335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3600" b="1">
                <a:solidFill>
                  <a:schemeClr val="tx2"/>
                </a:solidFill>
              </a:rPr>
              <a:t>Кызыл-Алма,</a:t>
            </a:r>
          </a:p>
          <a:p>
            <a:pPr algn="ctr"/>
            <a:r>
              <a:rPr lang="ru-RU" sz="2800" b="1">
                <a:solidFill>
                  <a:schemeClr val="tx2"/>
                </a:solidFill>
              </a:rPr>
              <a:t>Курама</a:t>
            </a:r>
          </a:p>
          <a:p>
            <a:pPr algn="ctr"/>
            <a:r>
              <a:rPr lang="ru-RU" b="1" i="1">
                <a:solidFill>
                  <a:schemeClr val="tx2"/>
                </a:solidFill>
              </a:rPr>
              <a:t>(Конеев и др.)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C2912-53E9-4871-B1D9-CFC0834B8EE5}" type="slidenum">
              <a:rPr lang="ru-RU" smtClean="0"/>
              <a:pPr/>
              <a:t>57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785786" y="0"/>
            <a:ext cx="7772400" cy="928670"/>
          </a:xfrm>
        </p:spPr>
        <p:txBody>
          <a:bodyPr/>
          <a:lstStyle/>
          <a:p>
            <a:r>
              <a:rPr lang="ru-RU" dirty="0"/>
              <a:t>Таким образом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58" y="1000108"/>
            <a:ext cx="8786842" cy="5857892"/>
          </a:xfrm>
        </p:spPr>
        <p:txBody>
          <a:bodyPr/>
          <a:lstStyle/>
          <a:p>
            <a:r>
              <a:rPr lang="ru-RU" dirty="0"/>
              <a:t>Минералы системы </a:t>
            </a:r>
            <a:r>
              <a:rPr lang="ru-RU" b="1" dirty="0" err="1">
                <a:solidFill>
                  <a:srgbClr val="FFFFFF"/>
                </a:solidFill>
              </a:rPr>
              <a:t>Au-Ag-X</a:t>
            </a:r>
            <a:r>
              <a:rPr lang="ru-RU" b="1" dirty="0"/>
              <a:t>, где </a:t>
            </a:r>
            <a:r>
              <a:rPr lang="ru-RU" b="1" dirty="0" err="1">
                <a:solidFill>
                  <a:srgbClr val="FFFFFF"/>
                </a:solidFill>
              </a:rPr>
              <a:t>X=S</a:t>
            </a:r>
            <a:r>
              <a:rPr lang="ru-RU" b="1" dirty="0">
                <a:solidFill>
                  <a:srgbClr val="FFFFFF"/>
                </a:solidFill>
              </a:rPr>
              <a:t>, </a:t>
            </a:r>
            <a:r>
              <a:rPr lang="ru-RU" b="1" dirty="0" err="1">
                <a:solidFill>
                  <a:srgbClr val="FFFFFF"/>
                </a:solidFill>
              </a:rPr>
              <a:t>Se</a:t>
            </a:r>
            <a:r>
              <a:rPr lang="ru-RU" b="1" dirty="0">
                <a:solidFill>
                  <a:srgbClr val="FFFFFF"/>
                </a:solidFill>
              </a:rPr>
              <a:t>, </a:t>
            </a:r>
            <a:r>
              <a:rPr lang="ru-RU" b="1" dirty="0" err="1">
                <a:solidFill>
                  <a:srgbClr val="FFFFFF"/>
                </a:solidFill>
              </a:rPr>
              <a:t>Te</a:t>
            </a:r>
            <a:r>
              <a:rPr lang="ru-RU" b="1" dirty="0">
                <a:solidFill>
                  <a:srgbClr val="FFFFFF"/>
                </a:solidFill>
              </a:rPr>
              <a:t>  – </a:t>
            </a:r>
            <a:r>
              <a:rPr lang="ru-RU" b="1" dirty="0">
                <a:solidFill>
                  <a:schemeClr val="hlink"/>
                </a:solidFill>
              </a:rPr>
              <a:t>потенциальные источники информации об условиях </a:t>
            </a:r>
            <a:r>
              <a:rPr lang="ru-RU" b="1" dirty="0" err="1" smtClean="0">
                <a:solidFill>
                  <a:schemeClr val="hlink"/>
                </a:solidFill>
              </a:rPr>
              <a:t>минералообразования</a:t>
            </a:r>
            <a:endParaRPr lang="en-US" b="1" dirty="0" smtClean="0">
              <a:solidFill>
                <a:schemeClr val="hlink"/>
              </a:solidFill>
            </a:endParaRPr>
          </a:p>
          <a:p>
            <a:r>
              <a:rPr lang="ru-RU" b="1" dirty="0" smtClean="0">
                <a:solidFill>
                  <a:schemeClr val="accent3"/>
                </a:solidFill>
              </a:rPr>
              <a:t>Наиболее информативна система </a:t>
            </a:r>
            <a:r>
              <a:rPr lang="en-US" b="1" dirty="0" smtClean="0">
                <a:solidFill>
                  <a:schemeClr val="accent3"/>
                </a:solidFill>
              </a:rPr>
              <a:t/>
            </a:r>
            <a:br>
              <a:rPr lang="en-US" b="1" dirty="0" smtClean="0">
                <a:solidFill>
                  <a:schemeClr val="accent3"/>
                </a:solidFill>
              </a:rPr>
            </a:br>
            <a:r>
              <a:rPr lang="en-US" b="1" dirty="0" smtClean="0">
                <a:solidFill>
                  <a:schemeClr val="accent3"/>
                </a:solidFill>
              </a:rPr>
              <a:t>Au-Ag-Te</a:t>
            </a:r>
          </a:p>
          <a:p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Наиболее распространенный тренд– снижение Те и увеличение </a:t>
            </a:r>
            <a:r>
              <a:rPr 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Ag</a:t>
            </a:r>
          </a:p>
          <a:p>
            <a:r>
              <a:rPr lang="ru-RU" b="1" dirty="0" smtClean="0">
                <a:solidFill>
                  <a:srgbClr val="FFFFFF"/>
                </a:solidFill>
              </a:rPr>
              <a:t>Падение </a:t>
            </a:r>
            <a:r>
              <a:rPr lang="en-US" b="1" dirty="0" smtClean="0">
                <a:solidFill>
                  <a:srgbClr val="FFFFFF"/>
                </a:solidFill>
              </a:rPr>
              <a:t>T </a:t>
            </a:r>
            <a:r>
              <a:rPr lang="ru-RU" b="1" dirty="0" smtClean="0">
                <a:solidFill>
                  <a:srgbClr val="FFFFFF"/>
                </a:solidFill>
              </a:rPr>
              <a:t> и </a:t>
            </a:r>
            <a:r>
              <a:rPr lang="en-US" b="1" dirty="0" smtClean="0">
                <a:solidFill>
                  <a:srgbClr val="FFFFFF"/>
                </a:solidFill>
              </a:rPr>
              <a:t>fO2, </a:t>
            </a:r>
            <a:r>
              <a:rPr lang="ru-RU" b="1" dirty="0" smtClean="0">
                <a:solidFill>
                  <a:srgbClr val="FFFFFF"/>
                </a:solidFill>
              </a:rPr>
              <a:t>увеличение </a:t>
            </a:r>
            <a:r>
              <a:rPr lang="en-US" b="1" dirty="0" smtClean="0">
                <a:solidFill>
                  <a:srgbClr val="FFFFFF"/>
                </a:solidFill>
              </a:rPr>
              <a:t>pH</a:t>
            </a:r>
            <a:endParaRPr lang="ru-RU" b="1" dirty="0" smtClean="0">
              <a:solidFill>
                <a:srgbClr val="FFFFFF"/>
              </a:solidFill>
            </a:endParaRPr>
          </a:p>
          <a:p>
            <a:pPr>
              <a:buNone/>
            </a:pPr>
            <a:endParaRPr lang="ru-RU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C2912-53E9-4871-B1D9-CFC0834B8EE5}" type="slidenum">
              <a:rPr lang="ru-RU" smtClean="0"/>
              <a:pPr/>
              <a:t>58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Tashkent_06 079"/>
          <p:cNvPicPr>
            <a:picLocks noGrp="1" noChangeAspect="1" noChangeArrowheads="1"/>
          </p:cNvPicPr>
          <p:nvPr>
            <p:ph/>
          </p:nvPr>
        </p:nvPicPr>
        <p:blipFill>
          <a:blip r:embed="rId2">
            <a:lum bright="-10000" contrast="20000"/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gradFill rotWithShape="1">
            <a:gsLst>
              <a:gs pos="0">
                <a:srgbClr val="006600"/>
              </a:gs>
              <a:gs pos="50000">
                <a:srgbClr val="000066"/>
              </a:gs>
              <a:gs pos="100000">
                <a:srgbClr val="006600"/>
              </a:gs>
            </a:gsLst>
            <a:lin ang="18900000" scaled="1"/>
          </a:gradFill>
        </p:spPr>
      </p:pic>
      <p:sp>
        <p:nvSpPr>
          <p:cNvPr id="275461" name="WordArt 5" descr="Зеленый мрамор"/>
          <p:cNvSpPr>
            <a:spLocks noChangeArrowheads="1" noChangeShapeType="1" noTextEdit="1"/>
          </p:cNvSpPr>
          <p:nvPr/>
        </p:nvSpPr>
        <p:spPr bwMode="auto">
          <a:xfrm>
            <a:off x="266700" y="247650"/>
            <a:ext cx="5219700" cy="17907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r>
              <a:rPr lang="ru-RU" sz="4000" kern="10" dirty="0" smtClean="0">
                <a:ln w="25400">
                  <a:solidFill>
                    <a:srgbClr val="000066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outerShdw dist="53882" dir="2700000" algn="ctr" rotWithShape="0">
                    <a:srgbClr val="9999FF"/>
                  </a:outerShdw>
                </a:effectLst>
                <a:latin typeface="Arial"/>
                <a:cs typeface="Arial"/>
              </a:rPr>
              <a:t>Спасибо за</a:t>
            </a:r>
            <a:endParaRPr lang="en-US" sz="4000" kern="10" dirty="0">
              <a:ln w="25400">
                <a:solidFill>
                  <a:srgbClr val="000066"/>
                </a:solidFill>
                <a:round/>
                <a:headEnd/>
                <a:tailEnd/>
              </a:ln>
              <a:blipFill dpi="0" rotWithShape="1">
                <a:blip r:embed="rId3"/>
                <a:srcRect/>
                <a:tile tx="0" ty="0" sx="100000" sy="100000" flip="none" algn="tl"/>
              </a:blipFill>
              <a:effectLst>
                <a:outerShdw dist="53882" dir="2700000" algn="ctr" rotWithShape="0">
                  <a:srgbClr val="9999FF"/>
                </a:outerShdw>
              </a:effectLst>
              <a:latin typeface="Arial"/>
              <a:cs typeface="Arial"/>
            </a:endParaRPr>
          </a:p>
          <a:p>
            <a:r>
              <a:rPr lang="ru-RU" sz="4000" kern="10" dirty="0" smtClean="0">
                <a:ln w="25400">
                  <a:solidFill>
                    <a:srgbClr val="000066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outerShdw dist="53882" dir="2700000" algn="ctr" rotWithShape="0">
                    <a:srgbClr val="9999FF"/>
                  </a:outerShdw>
                </a:effectLst>
                <a:latin typeface="Arial"/>
                <a:cs typeface="Arial"/>
              </a:rPr>
              <a:t>внимание</a:t>
            </a:r>
            <a:r>
              <a:rPr lang="en-US" sz="4000" kern="10" dirty="0" smtClean="0">
                <a:ln w="25400">
                  <a:solidFill>
                    <a:srgbClr val="000066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outerShdw dist="53882" dir="2700000" algn="ctr" rotWithShape="0">
                    <a:srgbClr val="9999FF"/>
                  </a:outerShdw>
                </a:effectLst>
                <a:latin typeface="Arial"/>
                <a:cs typeface="Arial"/>
              </a:rPr>
              <a:t>!</a:t>
            </a:r>
            <a:endParaRPr lang="ru-RU" sz="4000" kern="10" dirty="0">
              <a:ln w="25400">
                <a:solidFill>
                  <a:srgbClr val="000066"/>
                </a:solidFill>
                <a:round/>
                <a:headEnd/>
                <a:tailEnd/>
              </a:ln>
              <a:blipFill dpi="0" rotWithShape="1">
                <a:blip r:embed="rId3"/>
                <a:srcRect/>
                <a:tile tx="0" ty="0" sx="100000" sy="100000" flip="none" algn="tl"/>
              </a:blipFill>
              <a:effectLst>
                <a:outerShdw dist="53882" dir="2700000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8676" name="Text Box 7"/>
          <p:cNvSpPr txBox="1">
            <a:spLocks noChangeArrowheads="1"/>
          </p:cNvSpPr>
          <p:nvPr/>
        </p:nvSpPr>
        <p:spPr bwMode="auto">
          <a:xfrm>
            <a:off x="84138" y="6389688"/>
            <a:ext cx="346868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99CCFF"/>
                </a:solidFill>
              </a:rPr>
              <a:t>Kurama Mts, TienShan</a:t>
            </a:r>
            <a:endParaRPr lang="ru-RU" i="1">
              <a:solidFill>
                <a:srgbClr val="99CCFF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5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5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5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4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85786" y="357166"/>
            <a:ext cx="7772400" cy="1143000"/>
          </a:xfrm>
        </p:spPr>
        <p:txBody>
          <a:bodyPr/>
          <a:lstStyle/>
          <a:p>
            <a:r>
              <a:rPr lang="ru-RU" sz="2800" dirty="0" smtClean="0">
                <a:solidFill>
                  <a:schemeClr val="tx1"/>
                </a:solidFill>
              </a:rPr>
              <a:t>Фазовые отношения в системе </a:t>
            </a:r>
            <a:r>
              <a:rPr lang="en-US" sz="2800" b="1" dirty="0" smtClean="0"/>
              <a:t>Ag</a:t>
            </a:r>
            <a:r>
              <a:rPr lang="ru-RU" sz="2800" b="1" dirty="0" smtClean="0"/>
              <a:t>‑</a:t>
            </a:r>
            <a:r>
              <a:rPr lang="en-US" sz="2800" b="1" dirty="0" smtClean="0"/>
              <a:t>Au</a:t>
            </a:r>
            <a:r>
              <a:rPr lang="ru-RU" sz="2800" b="1" dirty="0" smtClean="0"/>
              <a:t>‑</a:t>
            </a:r>
            <a:r>
              <a:rPr lang="en-US" sz="2800" b="1" dirty="0" smtClean="0"/>
              <a:t>Se</a:t>
            </a: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при 298 К-403 </a:t>
            </a:r>
            <a:r>
              <a:rPr lang="en-US" sz="2400" dirty="0" smtClean="0">
                <a:solidFill>
                  <a:schemeClr val="tx1"/>
                </a:solidFill>
              </a:rPr>
              <a:t>K</a:t>
            </a:r>
            <a:r>
              <a:rPr lang="ru-RU" sz="2400" dirty="0" smtClean="0">
                <a:solidFill>
                  <a:schemeClr val="tx1"/>
                </a:solidFill>
              </a:rPr>
              <a:t> и общем давлении газа </a:t>
            </a:r>
            <a:r>
              <a:rPr lang="en-US" sz="2400" dirty="0" err="1" smtClean="0">
                <a:solidFill>
                  <a:schemeClr val="tx1"/>
                </a:solidFill>
              </a:rPr>
              <a:t>Ar</a:t>
            </a:r>
            <a:r>
              <a:rPr lang="ru-RU" sz="2400" dirty="0" smtClean="0">
                <a:solidFill>
                  <a:schemeClr val="tx1"/>
                </a:solidFill>
              </a:rPr>
              <a:t> 1 атм.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C2912-53E9-4871-B1D9-CFC0834B8EE5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2050" name="Picture 2" descr="ternary_Se_rea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015226"/>
            <a:ext cx="5224326" cy="4128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643538" y="2000240"/>
            <a:ext cx="350046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Пунктирными </a:t>
            </a:r>
            <a:r>
              <a:rPr lang="ru-RU" sz="2000" dirty="0" err="1" smtClean="0">
                <a:solidFill>
                  <a:schemeClr val="accent5">
                    <a:lumMod val="75000"/>
                  </a:schemeClr>
                </a:solidFill>
              </a:rPr>
              <a:t>коннодами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 обозначены нестабильные ассоциации. Квадратами обозначены пересечения стабильных и нестабильных </a:t>
            </a:r>
            <a:r>
              <a:rPr lang="ru-RU" sz="2000" dirty="0" err="1" smtClean="0">
                <a:solidFill>
                  <a:schemeClr val="accent5">
                    <a:lumMod val="75000"/>
                  </a:schemeClr>
                </a:solidFill>
              </a:rPr>
              <a:t>коннод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.  Цифры в квадратах соответствуют номерам реакций в тексте, возможным для реализации только в электрохимическом процессе.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57884" y="1357298"/>
            <a:ext cx="2412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err="1" smtClean="0">
                <a:solidFill>
                  <a:schemeClr val="tx1"/>
                </a:solidFill>
              </a:rPr>
              <a:t>Ечмаева</a:t>
            </a:r>
            <a:r>
              <a:rPr lang="ru-RU" dirty="0" smtClean="0">
                <a:solidFill>
                  <a:schemeClr val="tx1"/>
                </a:solidFill>
              </a:rPr>
              <a:t> (2009)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 bwMode="auto">
          <a:xfrm>
            <a:off x="4000496" y="3571876"/>
            <a:ext cx="857256" cy="785818"/>
          </a:xfrm>
          <a:prstGeom prst="ellipse">
            <a:avLst/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1" name="Picture 9" descr="new-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lum contrast="20000"/>
          </a:blip>
          <a:srcRect/>
          <a:stretch>
            <a:fillRect/>
          </a:stretch>
        </p:blipFill>
        <p:spPr>
          <a:xfrm>
            <a:off x="3348038" y="2420938"/>
            <a:ext cx="4932362" cy="3756025"/>
          </a:xfrm>
          <a:noFill/>
          <a:ln/>
        </p:spPr>
      </p:pic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250825" y="1268413"/>
            <a:ext cx="85534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tx1"/>
                </a:solidFill>
              </a:rPr>
              <a:t>The most of native Au deposited before tellurides</a:t>
            </a:r>
            <a:endParaRPr lang="ru-RU" sz="2800" b="1">
              <a:solidFill>
                <a:schemeClr val="tx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1152-DA2F-4303-8EDF-875DA6166C94}" type="slidenum">
              <a:rPr lang="ru-RU" smtClean="0"/>
              <a:pPr/>
              <a:t>60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14290"/>
            <a:ext cx="7772400" cy="1143000"/>
          </a:xfrm>
        </p:spPr>
        <p:txBody>
          <a:bodyPr/>
          <a:lstStyle/>
          <a:p>
            <a:r>
              <a:rPr lang="ru-RU" sz="2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Фазовые отношения в системе </a:t>
            </a:r>
            <a:r>
              <a:rPr lang="en-US" sz="2800" b="1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Ag</a:t>
            </a:r>
            <a:r>
              <a:rPr lang="ru-RU" sz="2800" b="1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-</a:t>
            </a:r>
            <a:r>
              <a:rPr lang="en-US" sz="2800" b="1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Au</a:t>
            </a:r>
            <a:r>
              <a:rPr lang="ru-RU" sz="2800" b="1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-</a:t>
            </a:r>
            <a:r>
              <a:rPr lang="en-US" sz="2800" b="1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S</a:t>
            </a:r>
            <a:r>
              <a:rPr lang="ru-RU" sz="2800" b="1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br>
              <a:rPr lang="ru-RU" sz="2800" b="1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</a:br>
            <a:r>
              <a:rPr lang="ru-RU" sz="2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298 К-386 </a:t>
            </a:r>
            <a:r>
              <a:rPr lang="en-US" sz="2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K</a:t>
            </a:r>
            <a:r>
              <a:rPr lang="ru-RU" sz="2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и </a:t>
            </a:r>
            <a:r>
              <a:rPr lang="ru-RU" sz="24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Ргаза</a:t>
            </a:r>
            <a:r>
              <a:rPr lang="ru-RU" sz="2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Ar</a:t>
            </a:r>
            <a:r>
              <a:rPr lang="ru-RU" sz="2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1 атм.</a:t>
            </a:r>
            <a:endParaRPr lang="ru-RU" sz="28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38B5-26C6-42DA-81A6-CCF80C5F81DE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1026" name="Picture 2" descr="ternary_S_rea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80205"/>
            <a:ext cx="5784433" cy="4720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786446" y="2214554"/>
            <a:ext cx="32861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Пунктирными </a:t>
            </a:r>
            <a:r>
              <a:rPr lang="ru-RU" sz="2000" dirty="0" err="1" smtClean="0">
                <a:solidFill>
                  <a:schemeClr val="tx1"/>
                </a:solidFill>
              </a:rPr>
              <a:t>коннодами</a:t>
            </a:r>
            <a:r>
              <a:rPr lang="ru-RU" sz="2000" dirty="0" smtClean="0">
                <a:solidFill>
                  <a:schemeClr val="tx1"/>
                </a:solidFill>
              </a:rPr>
              <a:t> обозначены нестабильные ассоциации. Квадратами обозначены пересечения стабильных и нестабильных </a:t>
            </a:r>
            <a:r>
              <a:rPr lang="ru-RU" sz="2000" dirty="0" err="1" smtClean="0">
                <a:solidFill>
                  <a:schemeClr val="tx1"/>
                </a:solidFill>
              </a:rPr>
              <a:t>коннод</a:t>
            </a:r>
            <a:r>
              <a:rPr lang="ru-RU" sz="2000" dirty="0" smtClean="0">
                <a:solidFill>
                  <a:schemeClr val="tx1"/>
                </a:solidFill>
              </a:rPr>
              <a:t>. Цифры в квадратах соответствуют номерам реакций в тексте, возможным для реализации только в электрохимическом процессе.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6314" y="1285860"/>
            <a:ext cx="3523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Osadchii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Rappo</a:t>
            </a:r>
            <a:r>
              <a:rPr lang="ru-RU" dirty="0" smtClean="0">
                <a:solidFill>
                  <a:schemeClr val="tx1"/>
                </a:solidFill>
              </a:rPr>
              <a:t>, 2004)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Овал 6"/>
          <p:cNvSpPr/>
          <p:nvPr/>
        </p:nvSpPr>
        <p:spPr bwMode="auto">
          <a:xfrm>
            <a:off x="4357686" y="4214818"/>
            <a:ext cx="857256" cy="785818"/>
          </a:xfrm>
          <a:prstGeom prst="ellipse">
            <a:avLst/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357166"/>
            <a:ext cx="7772400" cy="1143000"/>
          </a:xfrm>
        </p:spPr>
        <p:txBody>
          <a:bodyPr/>
          <a:lstStyle/>
          <a:p>
            <a:r>
              <a:rPr lang="ru-RU" sz="2800" dirty="0" smtClean="0">
                <a:solidFill>
                  <a:schemeClr val="tx1"/>
                </a:solidFill>
              </a:rPr>
              <a:t>температурные поля термодинамической стабильности тройных </a:t>
            </a:r>
            <a:r>
              <a:rPr lang="ru-RU" sz="2800" dirty="0" err="1" smtClean="0">
                <a:solidFill>
                  <a:schemeClr val="tx1"/>
                </a:solidFill>
              </a:rPr>
              <a:t>халькогенидов</a:t>
            </a:r>
            <a:r>
              <a:rPr lang="ru-RU" sz="2800" dirty="0" smtClean="0">
                <a:solidFill>
                  <a:schemeClr val="tx1"/>
                </a:solidFill>
              </a:rPr>
              <a:t> серебра и золота</a:t>
            </a:r>
            <a:endParaRPr lang="ru-RU" sz="2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38B5-26C6-42DA-81A6-CCF80C5F81DE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3075" name="Picture 3" descr="pic8a"/>
          <p:cNvPicPr>
            <a:picLocks noChangeAspect="1" noChangeArrowheads="1"/>
          </p:cNvPicPr>
          <p:nvPr/>
        </p:nvPicPr>
        <p:blipFill>
          <a:blip r:embed="rId2"/>
          <a:srcRect l="5472" t="10114" r="8426" b="8078"/>
          <a:stretch>
            <a:fillRect/>
          </a:stretch>
        </p:blipFill>
        <p:spPr bwMode="auto">
          <a:xfrm>
            <a:off x="83214" y="1714488"/>
            <a:ext cx="5774670" cy="5087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929322" y="1571612"/>
            <a:ext cx="271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(</a:t>
            </a:r>
            <a:r>
              <a:rPr lang="ru-RU" dirty="0" err="1" smtClean="0">
                <a:solidFill>
                  <a:schemeClr val="tx1"/>
                </a:solidFill>
              </a:rPr>
              <a:t>Ечмаева</a:t>
            </a:r>
            <a:r>
              <a:rPr lang="ru-RU" dirty="0" smtClean="0">
                <a:solidFill>
                  <a:schemeClr val="tx1"/>
                </a:solidFill>
              </a:rPr>
              <a:t>, 2009)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 bwMode="auto">
          <a:xfrm rot="16200000" flipH="1">
            <a:off x="1514333" y="4129214"/>
            <a:ext cx="3852000" cy="22681"/>
          </a:xfrm>
          <a:prstGeom prst="lin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2928926" y="1928802"/>
            <a:ext cx="104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20</a:t>
            </a:r>
            <a:r>
              <a:rPr lang="ru-RU" b="1" dirty="0" smtClean="0">
                <a:solidFill>
                  <a:srgbClr val="002060"/>
                </a:solidFill>
              </a:rPr>
              <a:t>0</a:t>
            </a:r>
            <a:r>
              <a:rPr lang="en-US" b="1" baseline="30000" dirty="0" err="1" smtClean="0">
                <a:solidFill>
                  <a:srgbClr val="002060"/>
                </a:solidFill>
              </a:rPr>
              <a:t>o</a:t>
            </a:r>
            <a:r>
              <a:rPr lang="en-US" b="1" dirty="0" err="1" smtClean="0">
                <a:solidFill>
                  <a:srgbClr val="002060"/>
                </a:solidFill>
              </a:rPr>
              <a:t>C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7772400" cy="1143000"/>
          </a:xfrm>
        </p:spPr>
        <p:txBody>
          <a:bodyPr/>
          <a:lstStyle/>
          <a:p>
            <a:r>
              <a:rPr lang="ru-RU" sz="2800" dirty="0" smtClean="0">
                <a:solidFill>
                  <a:schemeClr val="tx1"/>
                </a:solidFill>
                <a:latin typeface="Arial" pitchFamily="34" charset="0"/>
              </a:rPr>
              <a:t>температурные поля термодинамической стабильности </a:t>
            </a:r>
            <a:r>
              <a:rPr lang="ru-RU" sz="2800" dirty="0" err="1" smtClean="0">
                <a:solidFill>
                  <a:schemeClr val="tx1"/>
                </a:solidFill>
                <a:latin typeface="Arial" pitchFamily="34" charset="0"/>
              </a:rPr>
              <a:t>халькогенидов</a:t>
            </a:r>
            <a:r>
              <a:rPr lang="ru-RU" sz="2800" dirty="0" smtClean="0">
                <a:solidFill>
                  <a:schemeClr val="tx1"/>
                </a:solidFill>
                <a:latin typeface="Arial" pitchFamily="34" charset="0"/>
              </a:rPr>
              <a:t> серебра</a:t>
            </a:r>
            <a:br>
              <a:rPr lang="ru-RU" sz="2800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</a:rPr>
              <a:t>(</a:t>
            </a:r>
            <a:r>
              <a:rPr lang="ru-RU" sz="2400" dirty="0" err="1" smtClean="0">
                <a:solidFill>
                  <a:schemeClr val="tx1"/>
                </a:solidFill>
                <a:latin typeface="Arial" pitchFamily="34" charset="0"/>
              </a:rPr>
              <a:t>Ечмаева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</a:rPr>
              <a:t>, 2009)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38B5-26C6-42DA-81A6-CCF80C5F81DE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5129" name="Picture 9" descr="pic10a"/>
          <p:cNvPicPr>
            <a:picLocks noChangeAspect="1" noChangeArrowheads="1"/>
          </p:cNvPicPr>
          <p:nvPr/>
        </p:nvPicPr>
        <p:blipFill>
          <a:blip r:embed="rId2"/>
          <a:srcRect l="6082" t="11143" r="4802" b="5000"/>
          <a:stretch>
            <a:fillRect/>
          </a:stretch>
        </p:blipFill>
        <p:spPr bwMode="auto">
          <a:xfrm>
            <a:off x="214282" y="1323440"/>
            <a:ext cx="6929486" cy="5293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Прямая соединительная линия 5"/>
          <p:cNvCxnSpPr/>
          <p:nvPr/>
        </p:nvCxnSpPr>
        <p:spPr bwMode="auto">
          <a:xfrm rot="16200000" flipH="1">
            <a:off x="4772631" y="3871314"/>
            <a:ext cx="3479073" cy="22679"/>
          </a:xfrm>
          <a:prstGeom prst="lin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5643570" y="1571612"/>
            <a:ext cx="104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20</a:t>
            </a:r>
            <a:r>
              <a:rPr lang="ru-RU" b="1" dirty="0" smtClean="0">
                <a:solidFill>
                  <a:srgbClr val="002060"/>
                </a:solidFill>
              </a:rPr>
              <a:t>0</a:t>
            </a:r>
            <a:r>
              <a:rPr lang="en-US" b="1" baseline="30000" dirty="0" err="1" smtClean="0">
                <a:solidFill>
                  <a:srgbClr val="002060"/>
                </a:solidFill>
              </a:rPr>
              <a:t>o</a:t>
            </a:r>
            <a:r>
              <a:rPr lang="en-US" b="1" dirty="0" err="1" smtClean="0">
                <a:solidFill>
                  <a:srgbClr val="002060"/>
                </a:solidFill>
              </a:rPr>
              <a:t>C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3.2|1.7|2.4|5.2|1.3|4.5|5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6|1.5|3.3"/>
</p:tagLst>
</file>

<file path=ppt/theme/theme1.xml><?xml version="1.0" encoding="utf-8"?>
<a:theme xmlns:a="http://schemas.openxmlformats.org/drawingml/2006/main" name="Romania_VAK">
  <a:themeElements>
    <a:clrScheme name="Romania_VAK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Romania_VA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omania_VA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mania_VA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mania_VA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mania_VA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mania_VA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mania_VA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mania_VA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Romania_VAK</Template>
  <TotalTime>1782</TotalTime>
  <Words>1670</Words>
  <Application>Microsoft PowerPoint</Application>
  <PresentationFormat>Экран (4:3)</PresentationFormat>
  <Paragraphs>749</Paragraphs>
  <Slides>60</Slides>
  <Notes>1</Notes>
  <HiddenSlides>14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Romania_VAK</vt:lpstr>
      <vt:lpstr>Минералы системы Au-Ag-X, где X=S, Se, Te в эпитермальных обстановках как индикаторы условий минералообразования</vt:lpstr>
      <vt:lpstr>Слайд 2</vt:lpstr>
      <vt:lpstr>Эпитермальные Au-Ag месторождения:</vt:lpstr>
      <vt:lpstr>Фазы в системе Au-Ag-Te</vt:lpstr>
      <vt:lpstr>Экспериментальные данные</vt:lpstr>
      <vt:lpstr>Фазовые отношения в системе Ag‑Au‑Se при 298 К-403 K и общем давлении газа Ar 1 атм.</vt:lpstr>
      <vt:lpstr>Фазовые отношения в системе Ag-Au-S  298 К-386 K и Ргаза Ar 1 атм.</vt:lpstr>
      <vt:lpstr>температурные поля термодинамической стабильности тройных халькогенидов серебра и золота</vt:lpstr>
      <vt:lpstr>температурные поля термодинамической стабильности халькогенидов серебра (Ечмаева, 2009)</vt:lpstr>
      <vt:lpstr>температурные поля термодинамической стабильности халькогенидов золота</vt:lpstr>
      <vt:lpstr>температурные поля термодинамической стабильности халькогенидов серебра; б) ортогональная проекция диаграммы f(S2)-f(Se2)-f(Te2) при T=400 и 600 K (штрихом обозначена изотерма T=298 K) (Ечмаева, 2009) </vt:lpstr>
      <vt:lpstr>Au-Ag-Te на месторождениях</vt:lpstr>
      <vt:lpstr>Kurama Mts., TienShan:</vt:lpstr>
      <vt:lpstr>Te &amp; Se minerals of Kochbulak &amp; Kairagach</vt:lpstr>
      <vt:lpstr>Mineral sequence of the Kochbulak deposit (after Kovalenker et.al., 1997)</vt:lpstr>
      <vt:lpstr>Ag (at%) in native Au from Kochbulak  (after Kovalenker et al., 1997 &amp; Plotinskaya et al., 2006 ) </vt:lpstr>
      <vt:lpstr>Ag (at%) in native Au from Kairagach  (Plotinskaya et al., 2006 ) </vt:lpstr>
      <vt:lpstr>Au-Ag-Te, Кочбулак</vt:lpstr>
      <vt:lpstr>Au-Ag-Te, Кочбулак</vt:lpstr>
      <vt:lpstr>Фзовые отношения в системе Au-Ag-Te для месторождений Кочбулак и Кайрагач</vt:lpstr>
      <vt:lpstr>Слайд 21</vt:lpstr>
      <vt:lpstr>logfTe2 vs logfS2 diagram for 350oC</vt:lpstr>
      <vt:lpstr>log fTe2 vs log fS2 diagram for 250oC</vt:lpstr>
      <vt:lpstr>Слайд 24</vt:lpstr>
      <vt:lpstr>Слайд 25</vt:lpstr>
      <vt:lpstr>Причины вариаций минеральных форм Au</vt:lpstr>
      <vt:lpstr>Кочбулак-Кайрагач</vt:lpstr>
      <vt:lpstr>Березняковское (Ю. Урал)</vt:lpstr>
      <vt:lpstr>Минералы системы Au-Ag-Te  Центральное Березняковское</vt:lpstr>
      <vt:lpstr>Система Au-Ag-Te</vt:lpstr>
      <vt:lpstr>Слайд 31</vt:lpstr>
      <vt:lpstr>Креннерит Au(Au, Ag)Te4</vt:lpstr>
      <vt:lpstr>Слайд 33</vt:lpstr>
      <vt:lpstr>Сакаримб (Румыния)</vt:lpstr>
      <vt:lpstr>Термодинамика Au-Ag дителлуридов?....</vt:lpstr>
      <vt:lpstr>Минералы системы Au-Ag-Te ЮВ Березняковское</vt:lpstr>
      <vt:lpstr>Березняки</vt:lpstr>
      <vt:lpstr>Последовательность в системе Au-Ag-Te</vt:lpstr>
      <vt:lpstr>Гипергенные преобразования</vt:lpstr>
      <vt:lpstr>Последовательность в системе S-Se-Te Ag</vt:lpstr>
      <vt:lpstr>Слайд 41</vt:lpstr>
      <vt:lpstr>Слайд 42</vt:lpstr>
      <vt:lpstr>Слайд 43</vt:lpstr>
      <vt:lpstr>Слайд 44</vt:lpstr>
      <vt:lpstr>The Ozernovskoe deposit (after Naumova, Alysheva, 1995)</vt:lpstr>
      <vt:lpstr>Schematic cross-section through  the Main Ore zone of the Ozernovskoe deposit (after Naumova, Alysheva, 1995)</vt:lpstr>
      <vt:lpstr>Typical ores of the Ozernovskoe deposit</vt:lpstr>
      <vt:lpstr>Слайд 48</vt:lpstr>
      <vt:lpstr>Слайд 49</vt:lpstr>
      <vt:lpstr>Слайд 50</vt:lpstr>
      <vt:lpstr>Слайд 51</vt:lpstr>
      <vt:lpstr>Слайд 52</vt:lpstr>
      <vt:lpstr>Озерновское</vt:lpstr>
      <vt:lpstr>Зональность Au-Ag месторождений в свете системы  Au-Ag-X, где X=S, Se, Te</vt:lpstr>
      <vt:lpstr>Латеральная зональность по Au-Ag-Te Березняковское</vt:lpstr>
      <vt:lpstr>Слайд 56</vt:lpstr>
      <vt:lpstr>Вертикальная зональность по  S-Se-Te</vt:lpstr>
      <vt:lpstr>Таким образом</vt:lpstr>
      <vt:lpstr>Слайд 59</vt:lpstr>
      <vt:lpstr>Слайд 60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Ore mineralogy, fluid inclusions, age and isotopic characteristic  of the late- Paleozoic high-sulfidation epithermal gold-telluride deposits:  Kurama Mountains, Middle Tien Shan </dc:title>
  <dc:creator>user</dc:creator>
  <cp:lastModifiedBy>olenka</cp:lastModifiedBy>
  <cp:revision>192</cp:revision>
  <dcterms:created xsi:type="dcterms:W3CDTF">2006-04-06T14:32:03Z</dcterms:created>
  <dcterms:modified xsi:type="dcterms:W3CDTF">2014-04-22T20:21:03Z</dcterms:modified>
</cp:coreProperties>
</file>