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65" r:id="rId3"/>
    <p:sldId id="266" r:id="rId4"/>
    <p:sldId id="257" r:id="rId5"/>
    <p:sldId id="261" r:id="rId6"/>
    <p:sldId id="259" r:id="rId7"/>
    <p:sldId id="264" r:id="rId8"/>
    <p:sldId id="262" r:id="rId9"/>
    <p:sldId id="268" r:id="rId10"/>
    <p:sldId id="263" r:id="rId11"/>
    <p:sldId id="270" r:id="rId12"/>
    <p:sldId id="269" r:id="rId13"/>
    <p:sldId id="267" r:id="rId14"/>
    <p:sldId id="260" r:id="rId15"/>
    <p:sldId id="258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33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F152BD3-16A0-448E-BE49-B0FD458712E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8EB7296-7C38-43B7-BB57-0C346190C2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/>
              <a:t>«Тепло родного дома»: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 smtClean="0"/>
              <a:t>опыт </a:t>
            </a:r>
            <a:r>
              <a:rPr lang="ru-RU" sz="2400" b="1" dirty="0"/>
              <a:t>анализа камней из очагов поселений бронзового века Южного Зауралья </a:t>
            </a:r>
            <a:endParaRPr lang="ru-RU" sz="2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7160840" cy="1417712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Алаева</a:t>
            </a:r>
            <a:r>
              <a:rPr lang="ru-RU" dirty="0"/>
              <a:t> И.П.,</a:t>
            </a:r>
            <a:r>
              <a:rPr lang="ru-RU" baseline="30000" dirty="0"/>
              <a:t>1 </a:t>
            </a:r>
            <a:r>
              <a:rPr lang="ru-RU" dirty="0" err="1"/>
              <a:t>Анкушев</a:t>
            </a:r>
            <a:r>
              <a:rPr lang="ru-RU" dirty="0"/>
              <a:t> М.Н.</a:t>
            </a:r>
            <a:r>
              <a:rPr lang="ru-RU" baseline="30000" dirty="0"/>
              <a:t>2</a:t>
            </a:r>
            <a:r>
              <a:rPr lang="ru-RU" dirty="0"/>
              <a:t>, , </a:t>
            </a:r>
            <a:r>
              <a:rPr lang="ru-RU" dirty="0" err="1"/>
              <a:t>Анкушева</a:t>
            </a:r>
            <a:r>
              <a:rPr lang="ru-RU" dirty="0"/>
              <a:t> П.С.</a:t>
            </a:r>
            <a:r>
              <a:rPr lang="ru-RU" baseline="30000" dirty="0"/>
              <a:t>1</a:t>
            </a:r>
            <a:r>
              <a:rPr lang="ru-RU" dirty="0"/>
              <a:t>, Васючков Е.О.</a:t>
            </a:r>
            <a:r>
              <a:rPr lang="ru-RU" baseline="30000" dirty="0"/>
              <a:t>1</a:t>
            </a:r>
            <a:endParaRPr lang="ru-RU" dirty="0"/>
          </a:p>
          <a:p>
            <a:r>
              <a:rPr lang="ru-RU" i="1" dirty="0"/>
              <a:t>1 – Южно-Уральский государственный гуманитарно-педагогический </a:t>
            </a:r>
            <a:r>
              <a:rPr lang="ru-RU" i="1" dirty="0" smtClean="0"/>
              <a:t>университет,</a:t>
            </a:r>
            <a:r>
              <a:rPr lang="ru-RU" dirty="0" smtClean="0"/>
              <a:t> </a:t>
            </a:r>
            <a:r>
              <a:rPr lang="ru-RU" i="1" dirty="0" smtClean="0"/>
              <a:t>г</a:t>
            </a:r>
            <a:r>
              <a:rPr lang="ru-RU" i="1" dirty="0"/>
              <a:t>. </a:t>
            </a:r>
            <a:r>
              <a:rPr lang="ru-RU" i="1" dirty="0" smtClean="0"/>
              <a:t>Челябинск; </a:t>
            </a:r>
          </a:p>
          <a:p>
            <a:r>
              <a:rPr lang="ru-RU" i="1" dirty="0" smtClean="0"/>
              <a:t>2 </a:t>
            </a:r>
            <a:r>
              <a:rPr lang="ru-RU" i="1" dirty="0"/>
              <a:t>– Институт Минералогии </a:t>
            </a:r>
            <a:r>
              <a:rPr lang="ru-RU" i="1" dirty="0" err="1"/>
              <a:t>УрО</a:t>
            </a:r>
            <a:r>
              <a:rPr lang="ru-RU" i="1" dirty="0"/>
              <a:t> РАН, г. </a:t>
            </a:r>
            <a:r>
              <a:rPr lang="ru-RU" i="1" dirty="0" smtClean="0"/>
              <a:t>Миасс.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4224">
        <p14:pan dir="u"/>
      </p:transition>
    </mc:Choice>
    <mc:Fallback xmlns="">
      <p:transition spd="slow" advTm="44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Поселение  </a:t>
            </a:r>
            <a:r>
              <a:rPr lang="ru-RU" b="1" i="1" dirty="0" smtClean="0"/>
              <a:t>Звягино-4.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Объекты   </a:t>
            </a:r>
            <a:r>
              <a:rPr lang="ru-RU" sz="3600" dirty="0" smtClean="0"/>
              <a:t>с камнями </a:t>
            </a:r>
            <a:r>
              <a:rPr lang="ru-RU" sz="3600" dirty="0"/>
              <a:t>(вариант 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Очаг с камнями (</a:t>
            </a:r>
            <a:r>
              <a:rPr lang="ru-RU" dirty="0"/>
              <a:t>О</a:t>
            </a:r>
            <a:r>
              <a:rPr lang="ru-RU" dirty="0" smtClean="0"/>
              <a:t>бъект 2)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349454" cy="445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64" y="1611656"/>
            <a:ext cx="3232000" cy="292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82" y="4664536"/>
            <a:ext cx="2740317" cy="198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5"/>
    </mc:Choice>
    <mc:Fallback xmlns="">
      <p:transition spd="slow" advTm="3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Поселение  Чебаркуль </a:t>
            </a:r>
            <a:r>
              <a:rPr lang="en-US" b="1" i="1" dirty="0"/>
              <a:t>III</a:t>
            </a:r>
            <a:r>
              <a:rPr lang="ru-RU" b="1" i="1" dirty="0" smtClean="0"/>
              <a:t>.</a:t>
            </a:r>
            <a:br>
              <a:rPr lang="ru-RU" b="1" i="1" dirty="0" smtClean="0"/>
            </a:br>
            <a:r>
              <a:rPr lang="ru-RU" sz="3600" dirty="0" smtClean="0"/>
              <a:t>Локализация «зольника» на плане поселения</a:t>
            </a:r>
            <a:endParaRPr lang="ru-RU" sz="3600" dirty="0"/>
          </a:p>
        </p:txBody>
      </p:sp>
      <p:pic>
        <p:nvPicPr>
          <p:cNvPr id="4" name="Picture 2" descr="C:\Алаева материалы 2015 год\все по бронзе\поселения 2014\пос. Чебаркуль-III\Чебаркуль III- 4 сезон\материалы к отчету 2016\Чебаркуль Брайан\сводный план 2011-2015 с заливкой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931828"/>
            <a:ext cx="3368511" cy="4876800"/>
          </a:xfrm>
          <a:prstGeom prst="rect">
            <a:avLst/>
          </a:prstGeom>
          <a:noFill/>
        </p:spPr>
      </p:pic>
      <p:pic>
        <p:nvPicPr>
          <p:cNvPr id="5" name="Picture 2" descr="C:\Алаева материалы 2015 год\все по бронзе\поселения 2014\пос. Чебаркуль-III\Чебаркуль III- 4 сезон\отчет 2016 г 4 сезон (печать)\Иллюстрации\рис 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032" y="1988840"/>
            <a:ext cx="3287684" cy="47627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1660158"/>
            <a:ext cx="177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План поселения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40457" y="1522520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Локализация «зольника»</a:t>
            </a:r>
            <a:endParaRPr lang="ru-RU" dirty="0"/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26"/>
    </mc:Choice>
    <mc:Fallback xmlns="">
      <p:transition spd="slow" advTm="68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Поселение  </a:t>
            </a:r>
            <a:r>
              <a:rPr lang="ru-RU" b="1" i="1" dirty="0" smtClean="0"/>
              <a:t>Чебаркуль </a:t>
            </a:r>
            <a:r>
              <a:rPr lang="en-US" b="1" i="1" dirty="0" smtClean="0"/>
              <a:t>III</a:t>
            </a:r>
            <a:r>
              <a:rPr lang="ru-RU" b="1" i="1" dirty="0" smtClean="0"/>
              <a:t>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dirty="0"/>
              <a:t>Объекты с камнями (вариант 3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799"/>
            <a:ext cx="5755478" cy="373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49080"/>
            <a:ext cx="4978400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1772816"/>
            <a:ext cx="2336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Поверхность желтого </a:t>
            </a:r>
          </a:p>
          <a:p>
            <a:r>
              <a:rPr lang="ru-RU" dirty="0" smtClean="0"/>
              <a:t>«зольника» </a:t>
            </a:r>
          </a:p>
          <a:p>
            <a:r>
              <a:rPr lang="ru-RU" dirty="0" smtClean="0"/>
              <a:t>в квадрате 10О.</a:t>
            </a:r>
          </a:p>
          <a:p>
            <a:r>
              <a:rPr lang="ru-RU" dirty="0" smtClean="0"/>
              <a:t>Камни в «зольнике».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4355976" y="2973145"/>
            <a:ext cx="2016224" cy="521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3995936" y="2780928"/>
            <a:ext cx="215507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5785107"/>
            <a:ext cx="3132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Желтый «зольник» в профиле</a:t>
            </a:r>
          </a:p>
          <a:p>
            <a:r>
              <a:rPr lang="ru-RU" dirty="0"/>
              <a:t>н</a:t>
            </a:r>
            <a:r>
              <a:rPr lang="ru-RU" dirty="0" smtClean="0"/>
              <a:t>ад колодцем в постройке 2.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491880" y="5661248"/>
            <a:ext cx="1188084" cy="588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491880" y="5877272"/>
            <a:ext cx="165618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3"/>
    </mc:Choice>
    <mc:Fallback xmlns="">
      <p:transition spd="slow" advTm="3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Поселение  </a:t>
            </a:r>
            <a:r>
              <a:rPr lang="ru-RU" b="1" i="1" dirty="0" smtClean="0"/>
              <a:t>Малая Березовая-4.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Объекты   камнями (вариант </a:t>
            </a:r>
            <a:r>
              <a:rPr lang="ru-RU" sz="3600" dirty="0" smtClean="0"/>
              <a:t>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0" y="1628800"/>
            <a:ext cx="5381560" cy="496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1988840"/>
            <a:ext cx="2311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Локализация камней </a:t>
            </a:r>
          </a:p>
          <a:p>
            <a:r>
              <a:rPr lang="ru-RU" dirty="0" smtClean="0"/>
              <a:t>на </a:t>
            </a:r>
            <a:r>
              <a:rPr lang="ru-RU" dirty="0" err="1" smtClean="0"/>
              <a:t>межжилищном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пространстве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5508104" y="2132856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707904" y="2564904"/>
            <a:ext cx="230425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2699792" y="2240868"/>
            <a:ext cx="3312368" cy="209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971600" y="1916832"/>
            <a:ext cx="720080" cy="995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971600" y="1916832"/>
            <a:ext cx="936104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19794" y="5229200"/>
            <a:ext cx="2546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Жилище 1 </a:t>
            </a:r>
          </a:p>
          <a:p>
            <a:r>
              <a:rPr lang="ru-RU" dirty="0" smtClean="0"/>
              <a:t>(раскоп 2003-2004 года)</a:t>
            </a:r>
            <a:endParaRPr lang="ru-RU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4"/>
    </mc:Choice>
    <mc:Fallback xmlns="">
      <p:transition spd="slow" advTm="2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Горные породы на поселениях бронзового </a:t>
            </a:r>
            <a:r>
              <a:rPr lang="ru-RU" dirty="0" smtClean="0"/>
              <a:t>века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92096"/>
              </p:ext>
            </p:extLst>
          </p:nvPr>
        </p:nvGraphicFramePr>
        <p:xfrm>
          <a:off x="457200" y="1600200"/>
          <a:ext cx="8229600" cy="492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/>
                <a:gridCol w="3168352"/>
                <a:gridCol w="3178696"/>
              </a:tblGrid>
              <a:tr h="411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Поселение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Горные породы в объектах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Горные породы орудий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59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Устье</a:t>
                      </a:r>
                      <a:r>
                        <a:rPr lang="en-US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-I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Вариант 1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Объект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(очаг):</a:t>
                      </a:r>
                      <a:endParaRPr lang="ru-RU" sz="15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гематит-кварцевая порода, 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кварцевая галька.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Песты, </a:t>
                      </a:r>
                      <a:r>
                        <a:rPr lang="ru-RU" sz="1500" b="1" i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Терочники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(сиенит, базальт, туф, кварцевый порфир, песчаники, 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кварцит, углистый сланец);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Подставки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(сланцы); </a:t>
                      </a:r>
                      <a:endParaRPr lang="ru-RU" sz="15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Литейная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форма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(тальк).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6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Звягино-4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Вариант 2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Объект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(очаг): </a:t>
                      </a:r>
                      <a:endParaRPr lang="ru-RU" sz="15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кварц-карбонатный 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метасоматит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Орудия из камня не обнаружены в раскопе 2018 г.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0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Большая Березовая-2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Вариант 2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Очаг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кварцевая галька, гранит.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Молоток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);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Подставки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(серицит-кварцевый сланец).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7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Малая </a:t>
                      </a:r>
                      <a:endParaRPr lang="ru-RU" sz="18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Березовая-4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Вариант</a:t>
                      </a:r>
                      <a:r>
                        <a:rPr lang="ru-RU" sz="1500" b="1" i="1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Межжилищная</a:t>
                      </a: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территория:</a:t>
                      </a:r>
                      <a:endParaRPr lang="ru-RU" sz="15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жильный кварц, 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Песты, </a:t>
                      </a:r>
                      <a:r>
                        <a:rPr lang="ru-RU" sz="1500" b="1" i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терочники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абразивы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(кварцит, песчаник, 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Оселки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);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Грузило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талькохлорит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); 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Булава (серпентинит).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704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Чебаркуль </a:t>
                      </a:r>
                      <a:r>
                        <a:rPr lang="en-US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endParaRPr lang="ru-RU" sz="18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Вариант 3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«Зольник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 над постройкой 2:</a:t>
                      </a:r>
                      <a:endParaRPr lang="ru-RU" sz="15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Гранито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-гнейс, 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талькохлорит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магнетитовая руда, 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кварц-карбонатный 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метасоматит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Песты, абразивы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(кварцит, песчаник,); </a:t>
                      </a:r>
                      <a:r>
                        <a:rPr lang="ru-RU" sz="1500" b="1" i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Терочник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гранито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-гнейс);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Молотки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(галька кварцевая, 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);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Подставки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(углистый сланец);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Литейные формы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5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хлоритолит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); </a:t>
                      </a:r>
                      <a:r>
                        <a:rPr lang="ru-RU" sz="15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Грузило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(кварцит).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40"/>
    </mc:Choice>
    <mc:Fallback xmlns="">
      <p:transition spd="slow" advTm="5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Объекты с камнями на поселениях бронзового века Южного </a:t>
            </a:r>
            <a:r>
              <a:rPr lang="ru-RU" sz="3200" dirty="0" smtClean="0"/>
              <a:t>Зауралья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445693"/>
              </p:ext>
            </p:extLst>
          </p:nvPr>
        </p:nvGraphicFramePr>
        <p:xfrm>
          <a:off x="323528" y="1556792"/>
          <a:ext cx="856895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339"/>
                <a:gridCol w="888957"/>
                <a:gridCol w="1574523"/>
                <a:gridCol w="899727"/>
                <a:gridCol w="2024387"/>
                <a:gridCol w="881923"/>
                <a:gridCol w="864094"/>
              </a:tblGrid>
              <a:tr h="8343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dirty="0" smtClean="0"/>
                        <a:t>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dirty="0" smtClean="0"/>
                        <a:t>Кол-во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dirty="0" smtClean="0"/>
                        <a:t>Камней в выборке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Локализация камней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основных пород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Горная порода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камней из объектов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Термическое воздействие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Сколы на камнях</a:t>
                      </a:r>
                      <a:endParaRPr lang="ru-RU" sz="1400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Устье </a:t>
                      </a:r>
                      <a:r>
                        <a:rPr lang="en-US" sz="1600" dirty="0" smtClean="0"/>
                        <a:t>I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32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Вариант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1: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Углубления на борту колодца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Гематит-кварцевая порода, кварцевая галька</a:t>
                      </a:r>
                      <a:endParaRPr lang="ru-RU" sz="1400" spc="-1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100% </a:t>
                      </a:r>
                      <a:r>
                        <a:rPr lang="ru-RU" sz="1400" dirty="0" smtClean="0"/>
                        <a:t>выборки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41% </a:t>
                      </a:r>
                      <a:r>
                        <a:rPr lang="ru-RU" sz="1400" dirty="0" smtClean="0"/>
                        <a:t>выборки</a:t>
                      </a:r>
                      <a:endParaRPr lang="ru-RU" sz="1400" dirty="0"/>
                    </a:p>
                  </a:txBody>
                  <a:tcPr/>
                </a:tc>
              </a:tr>
              <a:tr h="8343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Большая Березовая-2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91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Вариант</a:t>
                      </a:r>
                      <a:r>
                        <a:rPr lang="ru-RU" sz="1600" baseline="0" dirty="0" smtClean="0"/>
                        <a:t> 1,2: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baseline="0" dirty="0" smtClean="0"/>
                        <a:t>Углубления на борту колодца, у стен построек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Кварцевая галька, гранит</a:t>
                      </a:r>
                      <a:endParaRPr lang="ru-RU" sz="1400" spc="-1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Звягино-4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30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Вариант</a:t>
                      </a:r>
                      <a:r>
                        <a:rPr lang="ru-RU" sz="1600" baseline="0" dirty="0" smtClean="0"/>
                        <a:t> 2: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Углубление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 стен постройки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Кварц-карбонатный </a:t>
                      </a:r>
                      <a:r>
                        <a:rPr lang="ru-RU" sz="1400" spc="-100" baseline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метасоматит</a:t>
                      </a:r>
                      <a:endParaRPr lang="ru-RU" sz="1400" spc="-1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0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Малая Березовая-4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28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Вариант</a:t>
                      </a:r>
                      <a:r>
                        <a:rPr lang="ru-RU" sz="1600" baseline="0" dirty="0" smtClean="0"/>
                        <a:t> 4: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Разбросы с </a:t>
                      </a:r>
                      <a:r>
                        <a:rPr lang="ru-RU" sz="1400" dirty="0" err="1" smtClean="0"/>
                        <a:t>межжилищной</a:t>
                      </a:r>
                      <a:r>
                        <a:rPr lang="ru-RU" sz="1400" baseline="0" dirty="0" smtClean="0"/>
                        <a:t> территории</a:t>
                      </a:r>
                      <a:endParaRPr lang="ru-RU" sz="1400" dirty="0" smtClean="0"/>
                    </a:p>
                    <a:p>
                      <a:pPr algn="ctr">
                        <a:lnSpc>
                          <a:spcPts val="1500"/>
                        </a:lnSpc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Жильный кварц, </a:t>
                      </a:r>
                      <a:r>
                        <a:rPr lang="ru-RU" sz="1400" spc="-100" baseline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 прожилками кварца, </a:t>
                      </a:r>
                      <a:r>
                        <a:rPr lang="ru-RU" sz="1400" spc="-100" baseline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хлоритолит</a:t>
                      </a: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кварцит, гранит, тальковый камень</a:t>
                      </a:r>
                      <a:endParaRPr lang="ru-RU" sz="1400" spc="-1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зафиксировано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9306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Чебаркуль </a:t>
                      </a:r>
                      <a:r>
                        <a:rPr lang="en-US" sz="1600" dirty="0" smtClean="0"/>
                        <a:t>III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19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Вариант 3: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В</a:t>
                      </a:r>
                      <a:r>
                        <a:rPr lang="ru-RU" sz="1400" baseline="0" dirty="0" smtClean="0"/>
                        <a:t> толще «зольника"</a:t>
                      </a:r>
                      <a:endParaRPr lang="ru-RU" sz="1400" dirty="0" smtClean="0"/>
                    </a:p>
                    <a:p>
                      <a:pPr algn="ctr">
                        <a:lnSpc>
                          <a:spcPts val="1500"/>
                        </a:lnSpc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кварц-карбонатный </a:t>
                      </a:r>
                      <a:r>
                        <a:rPr lang="ru-RU" sz="1400" spc="-100" baseline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метасоматит</a:t>
                      </a: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400" spc="-100" baseline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гранитогнейс</a:t>
                      </a: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400" spc="-100" baseline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талько</a:t>
                      </a: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-хлорит, </a:t>
                      </a:r>
                      <a:r>
                        <a:rPr lang="ru-RU" sz="1400" spc="-100" baseline="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силицит</a:t>
                      </a:r>
                      <a:r>
                        <a:rPr lang="ru-RU" sz="1400" spc="-1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жильный кварц, магнетитовая руда</a:t>
                      </a:r>
                      <a:endParaRPr lang="ru-RU" sz="1400" spc="-1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87"/>
    </mc:Choice>
    <mc:Fallback xmlns="">
      <p:transition spd="slow" advTm="16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Варианты </a:t>
            </a:r>
            <a:r>
              <a:rPr lang="ru-RU" dirty="0"/>
              <a:t>использования камней в очагах в целях аккумуляции тепла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sz="2800" dirty="0"/>
              <a:t>непосредственное использование нагретых камней:</a:t>
            </a:r>
          </a:p>
          <a:p>
            <a:pPr marL="0" indent="0">
              <a:buNone/>
            </a:pPr>
            <a:r>
              <a:rPr lang="ru-RU" sz="2200" dirty="0"/>
              <a:t>- нагрев на основном месте для устройства спальных мест, поверх камней и вокруг очага;</a:t>
            </a:r>
          </a:p>
          <a:p>
            <a:pPr>
              <a:buFontTx/>
              <a:buChar char="-"/>
            </a:pPr>
            <a:r>
              <a:rPr lang="ru-RU" sz="2200" dirty="0" smtClean="0"/>
              <a:t>мобильный </a:t>
            </a:r>
            <a:r>
              <a:rPr lang="ru-RU" sz="2200" dirty="0"/>
              <a:t>очаг, использование нагретых камней на переносных устройствах для </a:t>
            </a:r>
            <a:r>
              <a:rPr lang="ru-RU" sz="2200" dirty="0" smtClean="0"/>
              <a:t>обогрева</a:t>
            </a:r>
            <a:r>
              <a:rPr lang="ru-RU" sz="2200" dirty="0"/>
              <a:t>.</a:t>
            </a:r>
            <a:endParaRPr lang="ru-RU" sz="2200" dirty="0" smtClean="0"/>
          </a:p>
          <a:p>
            <a:pPr marL="0" indent="0">
              <a:buNone/>
            </a:pPr>
            <a:endParaRPr lang="ru-RU" sz="2200" dirty="0"/>
          </a:p>
          <a:p>
            <a:r>
              <a:rPr lang="ru-RU" sz="2800" dirty="0"/>
              <a:t>2. использование эффекта пара от воздействия жидкости на нагретый камень:</a:t>
            </a:r>
          </a:p>
          <a:p>
            <a:pPr>
              <a:buFontTx/>
              <a:buChar char="-"/>
            </a:pPr>
            <a:r>
              <a:rPr lang="ru-RU" dirty="0" smtClean="0"/>
              <a:t>в </a:t>
            </a:r>
            <a:r>
              <a:rPr lang="ru-RU" dirty="0"/>
              <a:t>целях гигиены (распаривания кожных покровов для очищения</a:t>
            </a:r>
            <a:r>
              <a:rPr lang="ru-RU" dirty="0" smtClean="0"/>
              <a:t>);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в лечебных целях, вдыхание пара (прогрев верхних дыхательных путей, распаривание отдельных частей тела</a:t>
            </a:r>
            <a:r>
              <a:rPr lang="ru-RU" dirty="0" smtClean="0"/>
              <a:t>); 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в целях наркотического </a:t>
            </a:r>
            <a:r>
              <a:rPr lang="ru-RU" dirty="0" smtClean="0"/>
              <a:t>воздействия.</a:t>
            </a:r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"/>
    </mc:Choice>
    <mc:Fallback xmlns="">
      <p:transition spd="slow" advTm="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6" y="476672"/>
            <a:ext cx="8847404" cy="586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Спасибо за внимание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"/>
    </mc:Choice>
    <mc:Fallback xmlns="">
      <p:transition spd="slow" advTm="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Виды объектов с </a:t>
            </a:r>
            <a:r>
              <a:rPr lang="ru-RU" sz="3200" dirty="0" smtClean="0"/>
              <a:t>камнями на поселениях бронзового века Южного Зауралья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/>
              <a:t>Вариант 1- углубления и канавки на борту колодца, заполненные </a:t>
            </a:r>
            <a:r>
              <a:rPr lang="ru-RU" dirty="0" smtClean="0"/>
              <a:t>камнями</a:t>
            </a:r>
            <a:r>
              <a:rPr lang="ru-RU" dirty="0"/>
              <a:t> </a:t>
            </a:r>
            <a:r>
              <a:rPr lang="ru-RU" sz="1800" dirty="0" smtClean="0"/>
              <a:t>(поселения Устье </a:t>
            </a:r>
            <a:r>
              <a:rPr lang="en-US" sz="1800" dirty="0" smtClean="0"/>
              <a:t>I</a:t>
            </a:r>
            <a:r>
              <a:rPr lang="ru-RU" sz="1800" dirty="0" smtClean="0"/>
              <a:t>, Большая Березовая-2):</a:t>
            </a:r>
            <a:endParaRPr lang="ru-RU" sz="1800" dirty="0"/>
          </a:p>
          <a:p>
            <a:r>
              <a:rPr lang="ru-RU" dirty="0"/>
              <a:t>Вариант 2- углубления с камнями у стен </a:t>
            </a:r>
            <a:r>
              <a:rPr lang="ru-RU" dirty="0" smtClean="0"/>
              <a:t>постройки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(поселения Большая Березовая-2, Звягино-4);</a:t>
            </a:r>
            <a:endParaRPr lang="ru-RU" sz="1800" dirty="0"/>
          </a:p>
          <a:p>
            <a:r>
              <a:rPr lang="ru-RU" dirty="0"/>
              <a:t>Вариант 3- камни из толщи «зольника</a:t>
            </a:r>
            <a:r>
              <a:rPr lang="ru-RU" dirty="0" smtClean="0"/>
              <a:t>» </a:t>
            </a:r>
            <a:r>
              <a:rPr lang="ru-RU" sz="1800" dirty="0" smtClean="0"/>
              <a:t>(поселение Чебаркуль </a:t>
            </a:r>
            <a:r>
              <a:rPr lang="en-US" sz="1800" dirty="0" smtClean="0"/>
              <a:t>III</a:t>
            </a:r>
            <a:r>
              <a:rPr lang="ru-RU" sz="1800" dirty="0" smtClean="0"/>
              <a:t>);</a:t>
            </a:r>
            <a:endParaRPr lang="ru-RU" sz="1800" dirty="0"/>
          </a:p>
          <a:p>
            <a:r>
              <a:rPr lang="ru-RU" dirty="0"/>
              <a:t>Вариант 4- камни из разбросов на </a:t>
            </a:r>
            <a:r>
              <a:rPr lang="ru-RU" dirty="0" err="1"/>
              <a:t>межжилищном</a:t>
            </a:r>
            <a:r>
              <a:rPr lang="ru-RU" dirty="0"/>
              <a:t> </a:t>
            </a:r>
            <a:r>
              <a:rPr lang="ru-RU" dirty="0" smtClean="0"/>
              <a:t>пространстве </a:t>
            </a:r>
            <a:r>
              <a:rPr lang="ru-RU" sz="1800" dirty="0" smtClean="0"/>
              <a:t>(поселение Малая Березовая-4).</a:t>
            </a:r>
            <a:endParaRPr lang="ru-RU" sz="1800" dirty="0"/>
          </a:p>
          <a:p>
            <a:endParaRPr lang="ru-RU" dirty="0"/>
          </a:p>
        </p:txBody>
      </p:sp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21"/>
    </mc:Choice>
    <mc:Fallback xmlns="">
      <p:transition spd="slow" advTm="15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Укрепленное поселение Устье </a:t>
            </a:r>
            <a:r>
              <a:rPr lang="en-US" b="1" i="1" dirty="0"/>
              <a:t>I</a:t>
            </a:r>
            <a:r>
              <a:rPr lang="ru-RU" b="1" i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Объекты с камнями в постройке 12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0" y="1628800"/>
            <a:ext cx="4287325" cy="498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5517842"/>
            <a:ext cx="319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Локализация очага с камнями </a:t>
            </a:r>
          </a:p>
          <a:p>
            <a:r>
              <a:rPr lang="ru-RU" dirty="0"/>
              <a:t> </a:t>
            </a:r>
            <a:r>
              <a:rPr lang="ru-RU" dirty="0" smtClean="0"/>
              <a:t>вблизи колодца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2051720" y="5661248"/>
            <a:ext cx="1440160" cy="179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63888" y="4581128"/>
            <a:ext cx="3452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Локализация канавок с камнями </a:t>
            </a:r>
          </a:p>
          <a:p>
            <a:r>
              <a:rPr lang="ru-RU" dirty="0" smtClean="0"/>
              <a:t>в бортах колодца</a:t>
            </a:r>
            <a:endParaRPr lang="ru-RU" dirty="0"/>
          </a:p>
        </p:txBody>
      </p:sp>
      <p:cxnSp>
        <p:nvCxnSpPr>
          <p:cNvPr id="10" name="Прямая со стрелкой 9"/>
          <p:cNvCxnSpPr>
            <a:stCxn id="8" idx="1"/>
          </p:cNvCxnSpPr>
          <p:nvPr/>
        </p:nvCxnSpPr>
        <p:spPr>
          <a:xfrm flipH="1">
            <a:off x="1835696" y="4904294"/>
            <a:ext cx="1728192" cy="6135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88024" y="1772816"/>
            <a:ext cx="3478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Раскоп </a:t>
            </a:r>
            <a:r>
              <a:rPr lang="en-US" dirty="0" smtClean="0"/>
              <a:t>III</a:t>
            </a:r>
            <a:r>
              <a:rPr lang="ru-RU" dirty="0" smtClean="0"/>
              <a:t> (2015 г) был заложен</a:t>
            </a:r>
          </a:p>
          <a:p>
            <a:r>
              <a:rPr lang="ru-RU" dirty="0" smtClean="0"/>
              <a:t>Над южной частью постройки 12.</a:t>
            </a:r>
            <a:endParaRPr lang="ru-RU" dirty="0"/>
          </a:p>
        </p:txBody>
      </p:sp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6"/>
    </mc:Choice>
    <mc:Fallback xmlns="">
      <p:transition spd="slow" advTm="6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Укрепленное поселение Устье </a:t>
            </a:r>
            <a:r>
              <a:rPr lang="en-US" b="1" i="1" dirty="0"/>
              <a:t>I</a:t>
            </a:r>
            <a:r>
              <a:rPr lang="ru-RU" b="1" i="1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Объекты   </a:t>
            </a:r>
            <a:r>
              <a:rPr lang="ru-RU" sz="3600" dirty="0" smtClean="0"/>
              <a:t>с камнями </a:t>
            </a:r>
            <a:r>
              <a:rPr lang="ru-RU" sz="3600" dirty="0"/>
              <a:t>(вариант 1)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ru-RU" dirty="0" smtClean="0"/>
              <a:t>Камни в канавках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dirty="0"/>
              <a:t>в</a:t>
            </a:r>
            <a:r>
              <a:rPr lang="ru-RU" dirty="0" smtClean="0"/>
              <a:t> бортах колодца</a:t>
            </a:r>
          </a:p>
          <a:p>
            <a:pPr marL="0" indent="0">
              <a:lnSpc>
                <a:spcPts val="1800"/>
              </a:lnSpc>
              <a:buNone/>
            </a:pPr>
            <a:endParaRPr lang="ru-RU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ru-RU" sz="1600" dirty="0" smtClean="0"/>
              <a:t>Очертания колодца на ур.-55 -90</a:t>
            </a:r>
          </a:p>
          <a:p>
            <a:pPr marL="0" indent="0">
              <a:lnSpc>
                <a:spcPts val="1800"/>
              </a:lnSpc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356235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99" y="2209989"/>
            <a:ext cx="4228571" cy="493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1804174"/>
            <a:ext cx="35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Осыпь камней на бортах колодца.</a:t>
            </a:r>
            <a:endParaRPr lang="ru-RU" dirty="0"/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6"/>
    </mc:Choice>
    <mc:Fallback xmlns="">
      <p:transition spd="slow" advTm="3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Укрепленное поселение Устье </a:t>
            </a:r>
            <a:r>
              <a:rPr lang="en-US" b="1" i="1" dirty="0"/>
              <a:t>I</a:t>
            </a:r>
            <a:r>
              <a:rPr lang="ru-RU" b="1" i="1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 smtClean="0"/>
              <a:t>Канавки с камнями (объект 23) в борту колодца (объект 5)</a:t>
            </a:r>
            <a:endParaRPr lang="ru-RU" sz="2700" dirty="0"/>
          </a:p>
        </p:txBody>
      </p:sp>
      <p:pic>
        <p:nvPicPr>
          <p:cNvPr id="4" name="Picture 3" descr="C:\с комп декабрь 2019\все\статьи 2020\Миасс тепло родного дома\источники\Устье 2015\DSC043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8207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5877272"/>
            <a:ext cx="131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B0F0"/>
                </a:solidFill>
              </a:rPr>
              <a:t>Колодец</a:t>
            </a:r>
          </a:p>
          <a:p>
            <a:r>
              <a:rPr lang="ru-RU" sz="2000" dirty="0" smtClean="0">
                <a:solidFill>
                  <a:srgbClr val="00B0F0"/>
                </a:solidFill>
              </a:rPr>
              <a:t>(Объект 5)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9682" y="1722296"/>
            <a:ext cx="1183337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pc="-100" dirty="0" smtClean="0">
                <a:solidFill>
                  <a:srgbClr val="FF0000"/>
                </a:solidFill>
              </a:rPr>
              <a:t>Канавка </a:t>
            </a:r>
          </a:p>
          <a:p>
            <a:pPr>
              <a:lnSpc>
                <a:spcPts val="1500"/>
              </a:lnSpc>
            </a:pPr>
            <a:r>
              <a:rPr lang="ru-RU" spc="-100" dirty="0" smtClean="0">
                <a:solidFill>
                  <a:srgbClr val="FF0000"/>
                </a:solidFill>
              </a:rPr>
              <a:t>с камнями</a:t>
            </a:r>
          </a:p>
          <a:p>
            <a:pPr>
              <a:lnSpc>
                <a:spcPts val="1500"/>
              </a:lnSpc>
            </a:pPr>
            <a:r>
              <a:rPr lang="ru-RU" spc="-100" dirty="0" smtClean="0">
                <a:solidFill>
                  <a:srgbClr val="FF0000"/>
                </a:solidFill>
              </a:rPr>
              <a:t>(Объект 23)</a:t>
            </a:r>
            <a:endParaRPr lang="ru-RU" spc="-100" dirty="0">
              <a:solidFill>
                <a:srgbClr val="FF000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493857">
            <a:off x="3796830" y="2625684"/>
            <a:ext cx="830260" cy="1490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04248" y="1807751"/>
            <a:ext cx="121841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dirty="0" smtClean="0">
                <a:solidFill>
                  <a:srgbClr val="FF0000"/>
                </a:solidFill>
              </a:rPr>
              <a:t>Очаг </a:t>
            </a:r>
          </a:p>
          <a:p>
            <a:pPr>
              <a:lnSpc>
                <a:spcPts val="1500"/>
              </a:lnSpc>
            </a:pPr>
            <a:r>
              <a:rPr lang="ru-RU" dirty="0" smtClean="0">
                <a:solidFill>
                  <a:srgbClr val="FF0000"/>
                </a:solidFill>
              </a:rPr>
              <a:t>с камнями</a:t>
            </a:r>
          </a:p>
          <a:p>
            <a:pPr>
              <a:lnSpc>
                <a:spcPts val="1500"/>
              </a:lnSpc>
            </a:pPr>
            <a:r>
              <a:rPr lang="ru-RU" dirty="0" smtClean="0">
                <a:solidFill>
                  <a:srgbClr val="FF0000"/>
                </a:solidFill>
              </a:rPr>
              <a:t>(Объект 1)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3008883" flipV="1">
            <a:off x="6506786" y="2266215"/>
            <a:ext cx="376609" cy="11584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вук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51"/>
    </mc:Choice>
    <mc:Fallback xmlns="">
      <p:transition spd="slow" advTm="61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Укрепленное поселение Устье </a:t>
            </a:r>
            <a:r>
              <a:rPr lang="en-US" b="1" i="1" dirty="0" smtClean="0"/>
              <a:t>I</a:t>
            </a:r>
            <a:r>
              <a:rPr lang="ru-RU" b="1" i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Объекты   с камнями (вариант 1)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ru-RU" spc="-100" dirty="0" smtClean="0"/>
              <a:t>Объект 1- Очаг в углублении </a:t>
            </a:r>
          </a:p>
          <a:p>
            <a:pPr marL="0" indent="0">
              <a:lnSpc>
                <a:spcPts val="1700"/>
              </a:lnSpc>
              <a:buNone/>
            </a:pPr>
            <a:r>
              <a:rPr lang="ru-RU" spc="-100" dirty="0" smtClean="0"/>
              <a:t>вблизи колодца</a:t>
            </a:r>
            <a:endParaRPr lang="ru-RU" spc="-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82123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с комп декабрь 2019\все\статьи 2020\Миасс тепло родного дома\источники\Устье 2015\DSC041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329184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с комп декабрь 2019\все\статьи 2020\Миасс тепло родного дома\источники\Устье 2015\DSC04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5144"/>
            <a:ext cx="2633472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5"/>
    </mc:Choice>
    <mc:Fallback xmlns="">
      <p:transition spd="slow" advTm="26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с комп декабрь 2019\все\статьи 2020\Миасс тепло родного дома\источники\ББ-2\ж.2, я.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68" y="2707826"/>
            <a:ext cx="4971832" cy="33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Поселение  Большая Березовая-2.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Объекты   </a:t>
            </a:r>
            <a:r>
              <a:rPr lang="ru-RU" sz="3600" dirty="0" smtClean="0"/>
              <a:t>с камнями </a:t>
            </a:r>
            <a:r>
              <a:rPr lang="ru-RU" sz="3600" dirty="0"/>
              <a:t>(вариант </a:t>
            </a:r>
            <a:r>
              <a:rPr lang="ru-RU" sz="3600" dirty="0" smtClean="0"/>
              <a:t>1, 2</a:t>
            </a:r>
            <a:r>
              <a:rPr lang="ru-RU" sz="3600" dirty="0"/>
              <a:t>)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0" y="1494339"/>
            <a:ext cx="3959360" cy="513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051720" y="4581128"/>
            <a:ext cx="360040" cy="432048"/>
          </a:xfrm>
          <a:prstGeom prst="ellipse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976416" y="3933056"/>
            <a:ext cx="144016" cy="1299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213738" y="4840560"/>
            <a:ext cx="396044" cy="648072"/>
          </a:xfrm>
          <a:prstGeom prst="ellipse">
            <a:avLst/>
          </a:prstGeom>
          <a:solidFill>
            <a:srgbClr val="FF0000">
              <a:alpha val="70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>
            <a:endCxn id="4" idx="1"/>
          </p:cNvCxnSpPr>
          <p:nvPr/>
        </p:nvCxnSpPr>
        <p:spPr>
          <a:xfrm>
            <a:off x="1259632" y="3933056"/>
            <a:ext cx="844815" cy="711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3684068"/>
            <a:ext cx="102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олодец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31435" y="3998051"/>
            <a:ext cx="1218410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dirty="0" smtClean="0"/>
              <a:t>Очаг </a:t>
            </a:r>
          </a:p>
          <a:p>
            <a:pPr>
              <a:lnSpc>
                <a:spcPts val="1500"/>
              </a:lnSpc>
            </a:pPr>
            <a:r>
              <a:rPr lang="ru-RU" dirty="0" smtClean="0"/>
              <a:t>с камнями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3120433" y="4063046"/>
            <a:ext cx="803495" cy="302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6" idx="5"/>
          </p:cNvCxnSpPr>
          <p:nvPr/>
        </p:nvCxnSpPr>
        <p:spPr>
          <a:xfrm flipH="1" flipV="1">
            <a:off x="2551783" y="5393724"/>
            <a:ext cx="796081" cy="3612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47864" y="5488632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Россыпь камней</a:t>
            </a:r>
          </a:p>
          <a:p>
            <a:r>
              <a:rPr lang="ru-RU" dirty="0"/>
              <a:t>у</a:t>
            </a:r>
            <a:r>
              <a:rPr lang="ru-RU" dirty="0" smtClean="0"/>
              <a:t> колодца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724128" y="2268238"/>
            <a:ext cx="331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Очертания колодца в жилище 2</a:t>
            </a:r>
            <a:endParaRPr lang="ru-RU" dirty="0"/>
          </a:p>
        </p:txBody>
      </p:sp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07"/>
    </mc:Choice>
    <mc:Fallback xmlns="">
      <p:transition spd="slow" advTm="4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</a:t>
            </a:r>
            <a:r>
              <a:rPr lang="ru-RU" b="1" i="1" dirty="0" smtClean="0"/>
              <a:t>оселение  Большая Березовая-2.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Объекты   </a:t>
            </a:r>
            <a:r>
              <a:rPr lang="ru-RU" sz="3600" dirty="0" smtClean="0"/>
              <a:t>с камнями </a:t>
            </a:r>
            <a:r>
              <a:rPr lang="ru-RU" sz="3600" dirty="0"/>
              <a:t>(</a:t>
            </a:r>
            <a:r>
              <a:rPr lang="ru-RU" sz="3600" dirty="0" smtClean="0"/>
              <a:t>вариант 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ru-RU" dirty="0" smtClean="0"/>
              <a:t>Очаг с камнями </a:t>
            </a:r>
          </a:p>
          <a:p>
            <a:pPr>
              <a:lnSpc>
                <a:spcPts val="1700"/>
              </a:lnSpc>
            </a:pPr>
            <a:r>
              <a:rPr lang="ru-RU" dirty="0" smtClean="0"/>
              <a:t>у стены постройки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6" y="2276872"/>
            <a:ext cx="3060700" cy="421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592" y="2420888"/>
            <a:ext cx="5307936" cy="350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4"/>
    </mc:Choice>
    <mc:Fallback xmlns="">
      <p:transition spd="slow" advTm="2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667655"/>
            <a:ext cx="4952401" cy="494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123728" y="4293096"/>
            <a:ext cx="388843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Поселение  Звягино-4</a:t>
            </a:r>
            <a:r>
              <a:rPr lang="ru-RU" b="1" i="1" dirty="0" smtClean="0"/>
              <a:t>.</a:t>
            </a:r>
            <a:br>
              <a:rPr lang="ru-RU" b="1" i="1" dirty="0" smtClean="0"/>
            </a:br>
            <a:r>
              <a:rPr lang="ru-RU" sz="3100" dirty="0" smtClean="0"/>
              <a:t>Объекты с камнями (объект 2) в постройке 1.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6365"/>
            <a:ext cx="8229600" cy="4876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93635" y="3721600"/>
            <a:ext cx="319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Локализация очага с камнями </a:t>
            </a:r>
          </a:p>
          <a:p>
            <a:r>
              <a:rPr lang="ru-RU" dirty="0" smtClean="0"/>
              <a:t>(объект 2) у стены постройки 1</a:t>
            </a:r>
            <a:endParaRPr lang="ru-RU" dirty="0"/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3"/>
    </mc:Choice>
    <mc:Fallback xmlns="">
      <p:transition spd="slow" advTm="2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350</TotalTime>
  <Words>753</Words>
  <Application>Microsoft Office PowerPoint</Application>
  <PresentationFormat>Экран (4:3)</PresentationFormat>
  <Paragraphs>162</Paragraphs>
  <Slides>17</Slides>
  <Notes>0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Ясность</vt:lpstr>
      <vt:lpstr>«Тепло родного дома»:  опыт анализа камней из очагов поселений бронзового века Южного Зауралья </vt:lpstr>
      <vt:lpstr>Виды объектов с камнями на поселениях бронзового века Южного Зауралья</vt:lpstr>
      <vt:lpstr>Укрепленное поселение Устье I. Объекты с камнями в постройке 12</vt:lpstr>
      <vt:lpstr>Укрепленное поселение Устье I. Объекты   с камнями (вариант 1)</vt:lpstr>
      <vt:lpstr>Укрепленное поселение Устье I. Канавки с камнями (объект 23) в борту колодца (объект 5)</vt:lpstr>
      <vt:lpstr>Укрепленное поселение Устье I. Объекты   с камнями (вариант 1)</vt:lpstr>
      <vt:lpstr>Поселение  Большая Березовая-2. Объекты   с камнями (вариант 1, 2)</vt:lpstr>
      <vt:lpstr>Поселение  Большая Березовая-2. Объекты   с камнями (вариант 2)</vt:lpstr>
      <vt:lpstr>Поселение  Звягино-4. Объекты с камнями (объект 2) в постройке 1.</vt:lpstr>
      <vt:lpstr>Поселение  Звягино-4. Объекты   с камнями (вариант 2)</vt:lpstr>
      <vt:lpstr>Поселение  Чебаркуль III. Локализация «зольника» на плане поселения</vt:lpstr>
      <vt:lpstr>Поселение  Чебаркуль III. Объекты с камнями (вариант 3)</vt:lpstr>
      <vt:lpstr>Поселение  Малая Березовая-4. Объекты   камнями (вариант 4)</vt:lpstr>
      <vt:lpstr>Горные породы на поселениях бронзового века</vt:lpstr>
      <vt:lpstr>Объекты с камнями на поселениях бронзового века Южного Зауралья</vt:lpstr>
      <vt:lpstr>Варианты использования камней в очагах в целях аккумуляции тепла:</vt:lpstr>
      <vt:lpstr>Спасибо за внимание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«Тепло родного дома»: опыт анализа камней из очагов поселений бронзового века Южного Зауралья</dc:title>
  <dc:creator>alaevaira@mail.ru</dc:creator>
  <cp:lastModifiedBy>alaevaira@mail.ru</cp:lastModifiedBy>
  <cp:revision>77</cp:revision>
  <dcterms:created xsi:type="dcterms:W3CDTF">2020-10-18T08:03:29Z</dcterms:created>
  <dcterms:modified xsi:type="dcterms:W3CDTF">2020-10-18T16:40:33Z</dcterms:modified>
</cp:coreProperties>
</file>