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58" r:id="rId4"/>
    <p:sldId id="359" r:id="rId5"/>
    <p:sldId id="360" r:id="rId6"/>
    <p:sldId id="341" r:id="rId7"/>
    <p:sldId id="338" r:id="rId8"/>
    <p:sldId id="340" r:id="rId9"/>
    <p:sldId id="343" r:id="rId10"/>
    <p:sldId id="366" r:id="rId11"/>
    <p:sldId id="361" r:id="rId12"/>
    <p:sldId id="3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>
        <p:scale>
          <a:sx n="80" d="100"/>
          <a:sy n="80" d="100"/>
        </p:scale>
        <p:origin x="-1013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2857.mp4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808.mp4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4158.mp4" TargetMode="Externa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4538.mp4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2938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016.mp4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106.mp4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209.mp4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324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453.mp4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523.mp4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tanislav\Conf-Papers\&#1050;&#1086;&#1085;&#1092;-2020\&#1052;&#1080;&#1072;&#1089;&#1089;\&#1044;&#1086;&#1082;&#1083;&#1072;&#1076;-&#1043;&#1088;&#1080;&#1075;&#1086;&#1088;&#1100;&#1077;&#1074;\VID_20201018_213614.mp4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64291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Формирование китайской металлургии и цивилизации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428604"/>
            <a:ext cx="8715436" cy="107157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en-US" sz="8000" b="1" i="1" dirty="0" smtClean="0"/>
              <a:t>                                                                            </a:t>
            </a:r>
            <a:r>
              <a:rPr lang="ru-RU" sz="8000" b="1" i="1" dirty="0" smtClean="0"/>
              <a:t>Григорьев </a:t>
            </a:r>
            <a:r>
              <a:rPr lang="ru-RU" sz="8000" b="1" i="1" dirty="0" smtClean="0"/>
              <a:t>С.А. </a:t>
            </a:r>
            <a:r>
              <a:rPr lang="en-US" sz="8000" b="1" i="1" dirty="0" smtClean="0"/>
              <a:t>     </a:t>
            </a:r>
            <a:r>
              <a:rPr lang="ru-RU" sz="8000" b="1" i="1" dirty="0" smtClean="0"/>
              <a:t>ИИА </a:t>
            </a:r>
            <a:r>
              <a:rPr lang="ru-RU" sz="8000" b="1" i="1" dirty="0" err="1" smtClean="0"/>
              <a:t>УрО</a:t>
            </a:r>
            <a:r>
              <a:rPr lang="ru-RU" sz="8000" b="1" i="1" dirty="0" smtClean="0"/>
              <a:t> РАН</a:t>
            </a:r>
            <a:r>
              <a:rPr lang="en-US" sz="8000" b="1" i="1" dirty="0" smtClean="0"/>
              <a:t> </a:t>
            </a:r>
          </a:p>
          <a:p>
            <a:pPr marL="0" indent="0" algn="r">
              <a:buNone/>
            </a:pPr>
            <a:r>
              <a:rPr lang="ru-RU" sz="8000" b="1" i="1" dirty="0" smtClean="0"/>
              <a:t>Центр Китайских Исследований</a:t>
            </a:r>
            <a:r>
              <a:rPr lang="en-US" sz="8000" b="1" i="1" dirty="0" smtClean="0"/>
              <a:t> </a:t>
            </a:r>
          </a:p>
          <a:p>
            <a:pPr marL="0" indent="0" algn="r">
              <a:buNone/>
            </a:pPr>
            <a:r>
              <a:rPr lang="en-US" sz="8000" b="1" i="1" dirty="0" smtClean="0"/>
              <a:t>(</a:t>
            </a:r>
            <a:r>
              <a:rPr lang="ru-RU" sz="8000" b="1" i="1" dirty="0" err="1" smtClean="0"/>
              <a:t>Тайбэй</a:t>
            </a:r>
            <a:r>
              <a:rPr lang="en-US" sz="8000" b="1" i="1" dirty="0" smtClean="0"/>
              <a:t>, </a:t>
            </a:r>
            <a:r>
              <a:rPr lang="ru-RU" sz="8000" b="1" i="1" dirty="0" smtClean="0"/>
              <a:t>Тайвань</a:t>
            </a:r>
            <a:r>
              <a:rPr lang="en-US" sz="8000" b="1" i="1" dirty="0" smtClean="0"/>
              <a:t>)</a:t>
            </a:r>
            <a:endParaRPr lang="ru-RU" sz="8000" dirty="0"/>
          </a:p>
        </p:txBody>
      </p:sp>
      <p:pic>
        <p:nvPicPr>
          <p:cNvPr id="6" name="Picture 9" descr="12-822-f-2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571612"/>
            <a:ext cx="8858313" cy="514351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_20201018_21285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2844" y="571480"/>
            <a:ext cx="2438400" cy="33575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65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1000108"/>
            <a:ext cx="2357454" cy="50006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Степные параллели в Китае</a:t>
            </a:r>
            <a:endParaRPr lang="ru-RU" sz="1800" dirty="0"/>
          </a:p>
        </p:txBody>
      </p:sp>
      <p:pic>
        <p:nvPicPr>
          <p:cNvPr id="9" name="Содержимое 8" descr="Китай-карт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786058"/>
            <a:ext cx="5666763" cy="3966734"/>
          </a:xfrm>
          <a:ln w="19050">
            <a:solidFill>
              <a:srgbClr val="FFC000"/>
            </a:solidFill>
          </a:ln>
        </p:spPr>
      </p:pic>
      <p:pic>
        <p:nvPicPr>
          <p:cNvPr id="11" name="Содержимое 4" descr="Fig.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14290"/>
            <a:ext cx="3082921" cy="267561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2" name="Содержимое 4" descr="Fig.2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6000760" y="3214686"/>
            <a:ext cx="3020662" cy="3571876"/>
          </a:xfrm>
          <a:ln w="19050">
            <a:solidFill>
              <a:srgbClr val="FFC000"/>
            </a:solidFill>
          </a:ln>
        </p:spPr>
      </p:pic>
      <p:sp>
        <p:nvSpPr>
          <p:cNvPr id="14" name="Содержимое 7"/>
          <p:cNvSpPr txBox="1">
            <a:spLocks/>
          </p:cNvSpPr>
          <p:nvPr/>
        </p:nvSpPr>
        <p:spPr>
          <a:xfrm>
            <a:off x="6000760" y="0"/>
            <a:ext cx="2928958" cy="285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Металл </a:t>
            </a:r>
            <a:r>
              <a:rPr lang="ru-RU" sz="1200" dirty="0" smtClean="0"/>
              <a:t>Синьцзяна 2 тыс. до н.э.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7"/>
          <p:cNvSpPr txBox="1">
            <a:spLocks/>
          </p:cNvSpPr>
          <p:nvPr/>
        </p:nvSpPr>
        <p:spPr>
          <a:xfrm>
            <a:off x="5786446" y="2857496"/>
            <a:ext cx="3357554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Металл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Циця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(1-10),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Сыба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(11-31)</a:t>
            </a:r>
            <a:r>
              <a:rPr lang="ru-RU" sz="1100" dirty="0" smtClean="0"/>
              <a:t>, Синьцзяна (43-46) и Сейма в КНР (32-42)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VID_20201018_213808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85720" y="142852"/>
            <a:ext cx="243840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858016" cy="500042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Распространение металлургии во 2 тыс. до н.э.</a:t>
            </a:r>
            <a:endParaRPr lang="ru-RU" sz="2400" dirty="0"/>
          </a:p>
        </p:txBody>
      </p:sp>
      <p:pic>
        <p:nvPicPr>
          <p:cNvPr id="4" name="Содержимое 3" descr="Импульс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528458"/>
            <a:ext cx="8786874" cy="6151901"/>
          </a:xfrm>
          <a:ln w="19050">
            <a:solidFill>
              <a:srgbClr val="FFC000"/>
            </a:solidFill>
          </a:ln>
        </p:spPr>
      </p:pic>
      <p:sp>
        <p:nvSpPr>
          <p:cNvPr id="5" name="Стрелка вправо 4"/>
          <p:cNvSpPr/>
          <p:nvPr/>
        </p:nvSpPr>
        <p:spPr>
          <a:xfrm rot="1099399">
            <a:off x="1222384" y="2372204"/>
            <a:ext cx="571504" cy="142876"/>
          </a:xfrm>
          <a:prstGeom prst="rightArrow">
            <a:avLst/>
          </a:prstGeom>
          <a:solidFill>
            <a:srgbClr val="1F497D"/>
          </a:solidFill>
          <a:ln w="6350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928794" y="2500306"/>
            <a:ext cx="571504" cy="142876"/>
          </a:xfrm>
          <a:prstGeom prst="rightArrow">
            <a:avLst/>
          </a:prstGeom>
          <a:solidFill>
            <a:srgbClr val="1F497D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300262">
            <a:off x="865195" y="3300899"/>
            <a:ext cx="571504" cy="142876"/>
          </a:xfrm>
          <a:prstGeom prst="rightArrow">
            <a:avLst/>
          </a:prstGeom>
          <a:solidFill>
            <a:srgbClr val="1F497D"/>
          </a:solidFill>
          <a:ln w="6350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1210905">
            <a:off x="1507196" y="3603648"/>
            <a:ext cx="571504" cy="156878"/>
          </a:xfrm>
          <a:prstGeom prst="rightArrow">
            <a:avLst/>
          </a:prstGeom>
          <a:solidFill>
            <a:srgbClr val="1F497D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91337">
            <a:off x="3576890" y="2952865"/>
            <a:ext cx="571504" cy="142876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764901">
            <a:off x="4570248" y="3417257"/>
            <a:ext cx="571504" cy="142876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087374">
            <a:off x="5222988" y="3657217"/>
            <a:ext cx="571504" cy="142876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3582898">
            <a:off x="6206553" y="1854393"/>
            <a:ext cx="571504" cy="142876"/>
          </a:xfrm>
          <a:prstGeom prst="rightArrow">
            <a:avLst/>
          </a:prstGeom>
          <a:solidFill>
            <a:srgbClr val="FFFF0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640889">
            <a:off x="6349431" y="2568773"/>
            <a:ext cx="571504" cy="142876"/>
          </a:xfrm>
          <a:prstGeom prst="rightArrow">
            <a:avLst/>
          </a:prstGeom>
          <a:solidFill>
            <a:srgbClr val="FFFF0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6508595">
            <a:off x="6163467" y="3290425"/>
            <a:ext cx="571504" cy="142876"/>
          </a:xfrm>
          <a:prstGeom prst="rightArrow">
            <a:avLst/>
          </a:prstGeom>
          <a:solidFill>
            <a:srgbClr val="FFFF0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V="1">
            <a:off x="2071670" y="1428736"/>
            <a:ext cx="928694" cy="8572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3143240" y="2000240"/>
            <a:ext cx="928694" cy="71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3571868" y="2143116"/>
            <a:ext cx="1500198" cy="2143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4071934" y="2143116"/>
            <a:ext cx="1857388" cy="5715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H="1">
            <a:off x="4679157" y="1964521"/>
            <a:ext cx="2000264" cy="9286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5286380" y="1857364"/>
            <a:ext cx="2143140" cy="12858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3786182" y="2571744"/>
            <a:ext cx="2000264" cy="107157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V="1">
            <a:off x="5679289" y="3036091"/>
            <a:ext cx="642942" cy="4286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 flipH="1" flipV="1">
            <a:off x="6393669" y="3036091"/>
            <a:ext cx="785818" cy="4286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V="1">
            <a:off x="6000760" y="3143248"/>
            <a:ext cx="785818" cy="7143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>
            <a:off x="5429256" y="4643446"/>
            <a:ext cx="857256" cy="14287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6200000" flipH="1">
            <a:off x="6036479" y="4464851"/>
            <a:ext cx="857256" cy="35719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VID_20201018_21415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90721_1133551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3867" r="111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57422" y="5000636"/>
            <a:ext cx="5163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6" name="VID_20201018_21453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357950" y="214290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401713" cy="70318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Развитие металлургического производства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1" y="4589985"/>
            <a:ext cx="2787065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      Рост </a:t>
            </a:r>
            <a:r>
              <a:rPr lang="ru-RU" sz="1400" dirty="0"/>
              <a:t>потребления металла</a:t>
            </a:r>
          </a:p>
          <a:p>
            <a:pPr marL="0" indent="0">
              <a:buNone/>
            </a:pPr>
            <a:r>
              <a:rPr lang="ru-RU" sz="1400" dirty="0" smtClean="0"/>
              <a:t>        Расширение </a:t>
            </a:r>
            <a:r>
              <a:rPr lang="ru-RU" sz="1400" dirty="0"/>
              <a:t>территории </a:t>
            </a:r>
            <a:r>
              <a:rPr lang="ru-RU" sz="1400" dirty="0" smtClean="0"/>
              <a:t>   </a:t>
            </a:r>
            <a:r>
              <a:rPr lang="ru-RU" sz="1400" dirty="0" err="1" smtClean="0"/>
              <a:t>металлопотребляющих</a:t>
            </a:r>
            <a:r>
              <a:rPr lang="ru-RU" sz="1400" dirty="0" smtClean="0"/>
              <a:t> </a:t>
            </a:r>
            <a:r>
              <a:rPr lang="ru-RU" sz="1400" dirty="0"/>
              <a:t>культур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937794" y="2554507"/>
            <a:ext cx="17758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мышьяковая медь</a:t>
            </a:r>
            <a:endParaRPr lang="ru-RU" sz="14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639063" y="1590074"/>
            <a:ext cx="2279104" cy="421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оловянная бронза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4143372" y="3286124"/>
            <a:ext cx="1184847" cy="6944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552543" y="4500570"/>
            <a:ext cx="590697" cy="3362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>
            <a:spLocks/>
          </p:cNvSpPr>
          <p:nvPr/>
        </p:nvSpPr>
        <p:spPr>
          <a:xfrm>
            <a:off x="458261" y="3812285"/>
            <a:ext cx="1312853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чистая медь</a:t>
            </a:r>
            <a:endParaRPr lang="ru-RU" sz="14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441414" y="5957664"/>
            <a:ext cx="274748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Социальные процессы </a:t>
            </a:r>
            <a:endParaRPr lang="ru-RU" sz="1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6960840" y="5517232"/>
            <a:ext cx="485475" cy="4404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185005" y="4640377"/>
            <a:ext cx="777877" cy="233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5436096" y="3946652"/>
            <a:ext cx="522637" cy="688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771529" y="3218268"/>
            <a:ext cx="0" cy="14221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бъект 2"/>
          <p:cNvSpPr txBox="1">
            <a:spLocks/>
          </p:cNvSpPr>
          <p:nvPr/>
        </p:nvSpPr>
        <p:spPr>
          <a:xfrm>
            <a:off x="1574172" y="4838701"/>
            <a:ext cx="1795264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Чистый малахит</a:t>
            </a:r>
            <a:endParaRPr lang="ru-RU" sz="1400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2928926" y="3929066"/>
            <a:ext cx="227394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Окисленная руда в легкоплавких породах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5000628" y="2714620"/>
            <a:ext cx="2310262" cy="708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Окисленная руда в кислых </a:t>
            </a:r>
          </a:p>
          <a:p>
            <a:pPr marL="0" indent="0">
              <a:buNone/>
            </a:pPr>
            <a:r>
              <a:rPr lang="ru-RU" sz="1200" dirty="0" smtClean="0"/>
              <a:t>породах, сульфидная руда</a:t>
            </a:r>
            <a:endParaRPr lang="ru-RU" sz="12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5140395" y="1865711"/>
            <a:ext cx="522637" cy="688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023954" y="2807588"/>
            <a:ext cx="487589" cy="821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1187625" y="4054875"/>
            <a:ext cx="647866" cy="860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бъект 2"/>
          <p:cNvSpPr txBox="1">
            <a:spLocks/>
          </p:cNvSpPr>
          <p:nvPr/>
        </p:nvSpPr>
        <p:spPr>
          <a:xfrm>
            <a:off x="206209" y="789576"/>
            <a:ext cx="2299115" cy="936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Социальные изменения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Мировая торговля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dirty="0" smtClean="0"/>
              <a:t>Региональная и социальная дифференциация</a:t>
            </a:r>
            <a:endParaRPr lang="ru-RU" sz="1400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2505324" y="1425475"/>
            <a:ext cx="627744" cy="38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 rot="19814843">
            <a:off x="914654" y="3433108"/>
            <a:ext cx="6206020" cy="120186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9814843">
            <a:off x="-34689" y="2200474"/>
            <a:ext cx="5608465" cy="120186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914685" y="4570651"/>
            <a:ext cx="2732411" cy="94658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178553" y="5970852"/>
            <a:ext cx="2633967" cy="31984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72689" y="789576"/>
            <a:ext cx="2299115" cy="102449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 flipV="1">
            <a:off x="1069479" y="2807588"/>
            <a:ext cx="1625172" cy="10046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3023954" y="1868919"/>
            <a:ext cx="1161051" cy="7038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2505324" y="1021651"/>
            <a:ext cx="2056222" cy="168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VID_20201018_21293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429388" y="285728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9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4500562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Китай и отклонения от общего технологического тренда</a:t>
            </a:r>
            <a:endParaRPr lang="ru-RU" sz="3200" dirty="0"/>
          </a:p>
        </p:txBody>
      </p:sp>
      <p:pic>
        <p:nvPicPr>
          <p:cNvPr id="1026" name="Picture 2" descr="Картинки по запросу chinese ancient bronz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2657872" cy="18272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3000364" y="5085184"/>
            <a:ext cx="2285024" cy="987022"/>
          </a:xfrm>
          <a:prstGeom prst="wedgeEllipseCallout">
            <a:avLst>
              <a:gd name="adj1" fmla="val 106170"/>
              <a:gd name="adj2" fmla="val 89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419872" y="5336882"/>
            <a:ext cx="1710983" cy="48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Бред какой-то!</a:t>
            </a:r>
            <a:endParaRPr lang="ru-RU" sz="1800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6357950" y="2571744"/>
            <a:ext cx="2232248" cy="984992"/>
          </a:xfrm>
          <a:prstGeom prst="wedgeEllipseCallout">
            <a:avLst>
              <a:gd name="adj1" fmla="val 32803"/>
              <a:gd name="adj2" fmla="val 190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804248" y="2851331"/>
            <a:ext cx="1765491" cy="48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И не говори!</a:t>
            </a:r>
            <a:endParaRPr lang="ru-RU" sz="1800" dirty="0"/>
          </a:p>
        </p:txBody>
      </p:sp>
      <p:sp>
        <p:nvSpPr>
          <p:cNvPr id="15" name="Прямоугольник 14"/>
          <p:cNvSpPr/>
          <p:nvPr/>
        </p:nvSpPr>
        <p:spPr>
          <a:xfrm rot="19814843">
            <a:off x="184491" y="2063845"/>
            <a:ext cx="3858971" cy="90502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9814843">
            <a:off x="967491" y="3153594"/>
            <a:ext cx="4869069" cy="11619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928662" y="2714620"/>
            <a:ext cx="857256" cy="5046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бъект 2"/>
          <p:cNvSpPr txBox="1">
            <a:spLocks/>
          </p:cNvSpPr>
          <p:nvPr/>
        </p:nvSpPr>
        <p:spPr>
          <a:xfrm>
            <a:off x="500034" y="3143248"/>
            <a:ext cx="500066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/>
              <a:t>Cu</a:t>
            </a:r>
            <a:endParaRPr lang="ru-RU" sz="2000" b="1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1643042" y="2285992"/>
            <a:ext cx="1071570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 smtClean="0"/>
              <a:t>Cu+As</a:t>
            </a:r>
            <a:endParaRPr lang="ru-RU" sz="2000" b="1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2928926" y="1571612"/>
            <a:ext cx="1071570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 smtClean="0"/>
              <a:t>Cu+Sn</a:t>
            </a:r>
            <a:endParaRPr lang="ru-RU" sz="2000" b="1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1357290" y="4429132"/>
            <a:ext cx="500066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/>
              <a:t>Cu</a:t>
            </a:r>
            <a:endParaRPr lang="ru-RU" sz="2000" b="1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3786182" y="2786058"/>
            <a:ext cx="2071702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 smtClean="0"/>
              <a:t>Cu+Sn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Cu+Sn+Pb</a:t>
            </a:r>
            <a:r>
              <a:rPr lang="en-US" sz="2000" b="1" dirty="0" smtClean="0"/>
              <a:t>       </a:t>
            </a:r>
            <a:r>
              <a:rPr lang="en-US" sz="2000" b="1" dirty="0" err="1" smtClean="0"/>
              <a:t>Cu+As</a:t>
            </a:r>
            <a:endParaRPr lang="ru-RU" sz="2000" b="1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357422" y="3643314"/>
            <a:ext cx="1571636" cy="485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 smtClean="0">
                <a:solidFill>
                  <a:srgbClr val="FF0000"/>
                </a:solidFill>
              </a:rPr>
              <a:t>Cu+Sn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b="1" dirty="0" err="1" smtClean="0">
                <a:solidFill>
                  <a:srgbClr val="FF0000"/>
                </a:solidFill>
              </a:rPr>
              <a:t>Cu+Sn+Pb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2285984" y="1928802"/>
            <a:ext cx="857256" cy="5046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1785918" y="4143380"/>
            <a:ext cx="571504" cy="3617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071802" y="3286124"/>
            <a:ext cx="857256" cy="5046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2"/>
          <p:cNvSpPr txBox="1">
            <a:spLocks/>
          </p:cNvSpPr>
          <p:nvPr/>
        </p:nvSpPr>
        <p:spPr>
          <a:xfrm>
            <a:off x="214282" y="857232"/>
            <a:ext cx="3643338" cy="485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C000"/>
                </a:solidFill>
              </a:rPr>
              <a:t>Европа, Евразия, Ближний Восток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4214810" y="1571612"/>
            <a:ext cx="1071570" cy="48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C000"/>
                </a:solidFill>
              </a:rPr>
              <a:t>Китай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23" name="VID_20201018_21301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500826" y="142852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8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0"/>
            <a:ext cx="5929354" cy="857232"/>
          </a:xfrm>
        </p:spPr>
        <p:txBody>
          <a:bodyPr>
            <a:noAutofit/>
          </a:bodyPr>
          <a:lstStyle/>
          <a:p>
            <a:r>
              <a:rPr lang="ru-RU" sz="2400" dirty="0" smtClean="0"/>
              <a:t>Основные гипотезы по формированию и развитию китайской металлургии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0"/>
            <a:ext cx="3500462" cy="2214554"/>
          </a:xfrm>
        </p:spPr>
        <p:txBody>
          <a:bodyPr>
            <a:normAutofit fontScale="70000" lnSpcReduction="20000"/>
          </a:bodyPr>
          <a:lstStyle/>
          <a:p>
            <a:r>
              <a:rPr lang="ru-RU" sz="4600" dirty="0" smtClean="0"/>
              <a:t>Западные влияния 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Fitzgerald-Huber</a:t>
            </a:r>
            <a:r>
              <a:rPr lang="ru-RU" dirty="0" smtClean="0"/>
              <a:t>, 1995; </a:t>
            </a:r>
            <a:r>
              <a:rPr lang="ru-RU" dirty="0" err="1" smtClean="0"/>
              <a:t>Mei</a:t>
            </a:r>
            <a:r>
              <a:rPr lang="ru-RU" dirty="0" smtClean="0"/>
              <a:t>, 2003):</a:t>
            </a:r>
          </a:p>
          <a:p>
            <a:pPr marL="457200" indent="-457200">
              <a:buAutoNum type="arabicParenR"/>
            </a:pPr>
            <a:r>
              <a:rPr lang="ru-RU" dirty="0" err="1" smtClean="0"/>
              <a:t>Афанасьево</a:t>
            </a:r>
            <a:endParaRPr lang="ru-RU" dirty="0" smtClean="0"/>
          </a:p>
          <a:p>
            <a:pPr marL="457200" indent="-457200">
              <a:buAutoNum type="arabicParenR"/>
            </a:pPr>
            <a:r>
              <a:rPr lang="ru-RU" dirty="0" err="1" smtClean="0"/>
              <a:t>Окунево</a:t>
            </a:r>
            <a:endParaRPr lang="ru-RU" dirty="0" smtClean="0"/>
          </a:p>
          <a:p>
            <a:pPr marL="457200" indent="-457200">
              <a:buAutoNum type="arabicParenR"/>
            </a:pPr>
            <a:r>
              <a:rPr lang="ru-RU" dirty="0" err="1" smtClean="0"/>
              <a:t>Сейма-Турбино</a:t>
            </a:r>
            <a:endParaRPr lang="ru-RU" dirty="0" smtClean="0"/>
          </a:p>
          <a:p>
            <a:pPr marL="457200" indent="-457200">
              <a:buAutoNum type="arabicParenR"/>
            </a:pPr>
            <a:r>
              <a:rPr lang="ru-RU" dirty="0" err="1" smtClean="0"/>
              <a:t>Андроново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72264" y="3071810"/>
            <a:ext cx="2428892" cy="3500462"/>
          </a:xfrm>
        </p:spPr>
        <p:txBody>
          <a:bodyPr>
            <a:noAutofit/>
          </a:bodyPr>
          <a:lstStyle/>
          <a:p>
            <a:r>
              <a:rPr lang="ru-RU" sz="2800" dirty="0" smtClean="0"/>
              <a:t>Энеолит Средней Янцзы </a:t>
            </a:r>
          </a:p>
          <a:p>
            <a:r>
              <a:rPr lang="ru-RU" sz="1800" b="0" dirty="0" smtClean="0"/>
              <a:t>(</a:t>
            </a:r>
            <a:r>
              <a:rPr lang="de-DE" sz="1800" b="0" dirty="0" smtClean="0"/>
              <a:t>Guo et al</a:t>
            </a:r>
            <a:r>
              <a:rPr lang="ru-RU" sz="1800" b="0" dirty="0" smtClean="0"/>
              <a:t>., 2018; 2019; 2019a):</a:t>
            </a:r>
          </a:p>
          <a:p>
            <a:pPr marL="342900" indent="-342900">
              <a:buAutoNum type="arabicParenR"/>
            </a:pPr>
            <a:r>
              <a:rPr lang="ru-RU" sz="1800" b="0" dirty="0" err="1" smtClean="0"/>
              <a:t>Даси</a:t>
            </a:r>
            <a:endParaRPr lang="ru-RU" sz="1800" b="0" dirty="0" smtClean="0"/>
          </a:p>
          <a:p>
            <a:pPr marL="342900" indent="-342900">
              <a:buAutoNum type="arabicParenR"/>
            </a:pPr>
            <a:r>
              <a:rPr lang="ru-RU" sz="1800" b="0" dirty="0" err="1" smtClean="0"/>
              <a:t>Цюцзялин</a:t>
            </a:r>
            <a:endParaRPr lang="ru-RU" sz="1800" b="0" dirty="0" smtClean="0"/>
          </a:p>
          <a:p>
            <a:pPr marL="342900" indent="-342900">
              <a:buAutoNum type="arabicParenR"/>
            </a:pPr>
            <a:r>
              <a:rPr lang="ru-RU" sz="1800" b="0" dirty="0" err="1" smtClean="0"/>
              <a:t>Шицзяхэ</a:t>
            </a:r>
            <a:endParaRPr lang="ru-RU" sz="1800" b="0" dirty="0" smtClean="0"/>
          </a:p>
          <a:p>
            <a:pPr marL="342900" indent="-342900">
              <a:buAutoNum type="arabicParenR"/>
            </a:pPr>
            <a:r>
              <a:rPr lang="ru-RU" sz="1800" b="0" dirty="0" smtClean="0"/>
              <a:t>Влияние на Хуанхэ в Эрлитоу</a:t>
            </a:r>
            <a:endParaRPr lang="ru-RU" sz="1800" b="0" dirty="0"/>
          </a:p>
        </p:txBody>
      </p:sp>
      <p:pic>
        <p:nvPicPr>
          <p:cNvPr id="8" name="Содержимое 4" descr="China-map-civi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2357430"/>
            <a:ext cx="6215107" cy="4354086"/>
          </a:xfrm>
          <a:ln w="19050">
            <a:solidFill>
              <a:srgbClr val="FFC000"/>
            </a:solidFill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2714612" y="3857628"/>
            <a:ext cx="1571636" cy="107157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357422" y="364331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FFC000"/>
                </a:solidFill>
              </a:rPr>
              <a:t>1</a:t>
            </a:r>
            <a:endParaRPr lang="ru-RU" sz="2400" dirty="0">
              <a:solidFill>
                <a:srgbClr val="FFC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 flipH="1" flipV="1">
            <a:off x="4179091" y="5036355"/>
            <a:ext cx="428628" cy="3571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929058" y="507207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2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VID_20201018_21310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072198" y="785794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614866" cy="71435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Динамика роста </a:t>
            </a:r>
            <a:r>
              <a:rPr lang="ru-RU" sz="1800" b="1" dirty="0" err="1" smtClean="0"/>
              <a:t>металлопотребления</a:t>
            </a:r>
            <a:endParaRPr lang="ru-RU" sz="1800" dirty="0"/>
          </a:p>
        </p:txBody>
      </p:sp>
      <p:pic>
        <p:nvPicPr>
          <p:cNvPr id="6" name="Содержимое 4" descr="Erlitou-ves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072074"/>
            <a:ext cx="1214446" cy="1354037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pic>
        <p:nvPicPr>
          <p:cNvPr id="8" name="Содержимое 7" descr="Erligang-vessel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428728" y="1071546"/>
            <a:ext cx="1903108" cy="2286016"/>
          </a:xfrm>
          <a:ln w="9525">
            <a:solidFill>
              <a:srgbClr val="FFC000"/>
            </a:solidFill>
          </a:ln>
        </p:spPr>
      </p:pic>
      <p:pic>
        <p:nvPicPr>
          <p:cNvPr id="10" name="Содержимое 8" descr="Erligang-vess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2857496"/>
            <a:ext cx="1727200" cy="2247900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pic>
        <p:nvPicPr>
          <p:cNvPr id="12" name="Содержимое 11" descr="Fu Hao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214942" y="142852"/>
            <a:ext cx="3810000" cy="2857500"/>
          </a:xfrm>
          <a:ln w="9525">
            <a:solidFill>
              <a:srgbClr val="FFC000"/>
            </a:solidFill>
          </a:ln>
        </p:spPr>
      </p:pic>
      <p:sp>
        <p:nvSpPr>
          <p:cNvPr id="13" name="Текст 4"/>
          <p:cNvSpPr txBox="1">
            <a:spLocks/>
          </p:cNvSpPr>
          <p:nvPr/>
        </p:nvSpPr>
        <p:spPr>
          <a:xfrm>
            <a:off x="0" y="6357934"/>
            <a:ext cx="2357422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Эрлитоу: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сосуды до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 см диаметром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1785918" y="5214950"/>
            <a:ext cx="3786214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Эрлиган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 smtClean="0"/>
              <a:t>129 сосудов в </a:t>
            </a:r>
            <a:r>
              <a:rPr lang="ru-RU" sz="1400" dirty="0" err="1" smtClean="0"/>
              <a:t>Чжэньчжоу</a:t>
            </a:r>
            <a:r>
              <a:rPr lang="ru-RU" sz="1400" dirty="0" smtClean="0"/>
              <a:t>, 158 в </a:t>
            </a:r>
            <a:r>
              <a:rPr lang="ru-RU" sz="1400" dirty="0" err="1" smtClean="0"/>
              <a:t>Паньлончене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сосуды до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м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высотой и 86 кг весом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5715008" y="3071810"/>
            <a:ext cx="3000396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Аньян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195 сосудов в гробнице Фу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Хао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самые крупные 117,5 кг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VID_20201018_21320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215074" y="442913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429000"/>
            <a:ext cx="4614866" cy="654032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Металлургическое производство на Янцзы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 </a:t>
            </a:r>
            <a:r>
              <a:rPr lang="en-US" sz="1400" i="1" dirty="0" smtClean="0"/>
              <a:t>(</a:t>
            </a:r>
            <a:r>
              <a:rPr lang="en-US" sz="1400" i="1" dirty="0" err="1" smtClean="0"/>
              <a:t>Guo</a:t>
            </a:r>
            <a:r>
              <a:rPr lang="en-US" sz="1400" i="1" dirty="0" smtClean="0"/>
              <a:t> et al., 2018, 2019)</a:t>
            </a:r>
            <a:endParaRPr lang="ru-RU" sz="1400" dirty="0"/>
          </a:p>
        </p:txBody>
      </p:sp>
      <p:pic>
        <p:nvPicPr>
          <p:cNvPr id="6" name="Содержимое 5" descr="Jade-shijiah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72132" y="286421"/>
            <a:ext cx="3150678" cy="3759656"/>
          </a:xfrm>
          <a:ln w="19050">
            <a:solidFill>
              <a:srgbClr val="FFC000"/>
            </a:solidFill>
          </a:ln>
        </p:spPr>
      </p:pic>
      <p:pic>
        <p:nvPicPr>
          <p:cNvPr id="9" name="Содержимое 8" descr="furnace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98159" y="4286257"/>
            <a:ext cx="8226755" cy="2342808"/>
          </a:xfrm>
          <a:ln w="19050">
            <a:solidFill>
              <a:srgbClr val="FFC000"/>
            </a:solidFill>
          </a:ln>
        </p:spPr>
      </p:pic>
      <p:pic>
        <p:nvPicPr>
          <p:cNvPr id="8" name="Содержимое 4" descr="Crucibl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214290"/>
            <a:ext cx="4038600" cy="289421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7" name="VID_20201018_21332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57620" y="14285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0"/>
            <a:ext cx="5572164" cy="4286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Отбор проб</a:t>
            </a:r>
            <a:endParaRPr lang="ru-RU" sz="1800" dirty="0"/>
          </a:p>
        </p:txBody>
      </p:sp>
      <p:pic>
        <p:nvPicPr>
          <p:cNvPr id="18" name="Содержимое 17" descr="Цисиндунь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86116" y="357166"/>
            <a:ext cx="2428892" cy="3243097"/>
          </a:xfrm>
          <a:ln w="19050">
            <a:solidFill>
              <a:srgbClr val="FFC000"/>
            </a:solidFill>
          </a:ln>
        </p:spPr>
      </p:pic>
      <p:pic>
        <p:nvPicPr>
          <p:cNvPr id="19" name="Содержимое 18" descr="Цисиндунь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286512" y="142852"/>
            <a:ext cx="2571768" cy="3433867"/>
          </a:xfrm>
          <a:ln w="19050">
            <a:solidFill>
              <a:srgbClr val="FFC000"/>
            </a:solidFill>
          </a:ln>
        </p:spPr>
      </p:pic>
      <p:pic>
        <p:nvPicPr>
          <p:cNvPr id="20" name="Содержимое 9" descr="Цисиндунь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14752"/>
            <a:ext cx="4038600" cy="302467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21" name="Содержимое 8" descr="Цисиндунь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714752"/>
            <a:ext cx="4038600" cy="302467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7" name="VID_20201018_21345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00034" y="928670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Керамзит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2872778" y="4556719"/>
            <a:ext cx="2967030" cy="1425971"/>
          </a:xfrm>
          <a:ln w="19050">
            <a:solidFill>
              <a:srgbClr val="FFC000"/>
            </a:solidFill>
          </a:ln>
        </p:spPr>
      </p:pic>
      <p:pic>
        <p:nvPicPr>
          <p:cNvPr id="15" name="Содержимое 14" descr="камень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42845" y="142852"/>
            <a:ext cx="3143272" cy="2665662"/>
          </a:xfrm>
          <a:ln w="19050">
            <a:solidFill>
              <a:srgbClr val="FFC000"/>
            </a:solidFill>
          </a:ln>
        </p:spPr>
      </p:pic>
      <p:pic>
        <p:nvPicPr>
          <p:cNvPr id="17" name="Содержимое 4" descr="Печин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286256"/>
            <a:ext cx="2928958" cy="245320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8" name="Содержимое 5" descr="руд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4572008"/>
            <a:ext cx="3252782" cy="209440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9" name="Содержимое 8" descr="тигл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77669" y="214290"/>
            <a:ext cx="3230911" cy="214314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20" name="Содержимое 10" descr="Мет-шла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98756" y="2500306"/>
            <a:ext cx="3292220" cy="185738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22" name="Прямая со стрелкой 21"/>
          <p:cNvCxnSpPr/>
          <p:nvPr/>
        </p:nvCxnSpPr>
        <p:spPr>
          <a:xfrm rot="10800000">
            <a:off x="2571736" y="1785926"/>
            <a:ext cx="1000132" cy="2857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929190" y="2071678"/>
            <a:ext cx="1000132" cy="357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43504" y="2928934"/>
            <a:ext cx="928694" cy="357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2643174" y="4286256"/>
            <a:ext cx="642942" cy="2143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3893339" y="3536157"/>
            <a:ext cx="428628" cy="714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429256" y="4357694"/>
            <a:ext cx="857256" cy="4286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Содержимое 4" descr="Соп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2928934"/>
            <a:ext cx="2000264" cy="1264395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cxnSp>
        <p:nvCxnSpPr>
          <p:cNvPr id="38" name="Прямая со стрелкой 37"/>
          <p:cNvCxnSpPr>
            <a:endCxn id="25" idx="3"/>
          </p:cNvCxnSpPr>
          <p:nvPr/>
        </p:nvCxnSpPr>
        <p:spPr>
          <a:xfrm rot="10800000" flipV="1">
            <a:off x="2285984" y="3214686"/>
            <a:ext cx="500066" cy="34644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00298" y="3429000"/>
            <a:ext cx="165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(</a:t>
            </a:r>
            <a:r>
              <a:rPr lang="en-US" sz="1200" i="1" dirty="0" err="1" smtClean="0"/>
              <a:t>Guo</a:t>
            </a:r>
            <a:r>
              <a:rPr lang="en-US" sz="1200" i="1" dirty="0" smtClean="0"/>
              <a:t> et al., 2018, 2019)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072066" y="4071942"/>
            <a:ext cx="637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Руда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357554" y="3071810"/>
            <a:ext cx="2170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Керамический шлак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357422" y="3714752"/>
            <a:ext cx="1357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Фрагменты печи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786050" y="2928934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Сопла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214678" y="2643182"/>
            <a:ext cx="2740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Металлургический шлак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2285992"/>
            <a:ext cx="842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Тигли 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500430" y="1928802"/>
            <a:ext cx="1958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Каменные орудия</a:t>
            </a:r>
            <a:endParaRPr lang="ru-RU" dirty="0"/>
          </a:p>
        </p:txBody>
      </p:sp>
      <p:sp>
        <p:nvSpPr>
          <p:cNvPr id="46" name="Заголовок 45"/>
          <p:cNvSpPr>
            <a:spLocks noGrp="1"/>
          </p:cNvSpPr>
          <p:nvPr>
            <p:ph type="title"/>
          </p:nvPr>
        </p:nvSpPr>
        <p:spPr>
          <a:xfrm>
            <a:off x="3500430" y="214290"/>
            <a:ext cx="2071702" cy="12033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" name="VID_20201018_21352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286116" y="14285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0"/>
            <a:ext cx="5614998" cy="50004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Анализы материала в университете Гуанчжоу</a:t>
            </a:r>
            <a:endParaRPr lang="ru-RU" sz="2400" dirty="0"/>
          </a:p>
        </p:txBody>
      </p:sp>
      <p:pic>
        <p:nvPicPr>
          <p:cNvPr id="11" name="Содержимое 10" descr="Гуанчжоу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4214818"/>
            <a:ext cx="4292482" cy="2415657"/>
          </a:xfrm>
          <a:ln w="19050">
            <a:solidFill>
              <a:srgbClr val="FFC000"/>
            </a:solidFill>
          </a:ln>
        </p:spPr>
      </p:pic>
      <p:pic>
        <p:nvPicPr>
          <p:cNvPr id="12" name="Содержимое 11" descr="Гуанчжоу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4196884"/>
            <a:ext cx="4324352" cy="2433592"/>
          </a:xfrm>
          <a:ln w="19050">
            <a:solidFill>
              <a:srgbClr val="FFC000"/>
            </a:solidFill>
          </a:ln>
        </p:spPr>
      </p:pic>
      <p:pic>
        <p:nvPicPr>
          <p:cNvPr id="9" name="Содержимое 4" descr="Гуанчжо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071678"/>
            <a:ext cx="2766169" cy="207170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3357554" y="3286124"/>
          <a:ext cx="5500727" cy="63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417"/>
                <a:gridCol w="659905"/>
                <a:gridCol w="571504"/>
                <a:gridCol w="1000132"/>
                <a:gridCol w="857256"/>
                <a:gridCol w="571504"/>
                <a:gridCol w="1143009"/>
              </a:tblGrid>
              <a:tr h="285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Анализы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XRF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XRD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Оптическая микроскопия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XPS / ESCA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ICP-AES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Температурный анализ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106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Содержимое 4"/>
          <p:cNvGraphicFramePr>
            <a:graphicFrameLocks/>
          </p:cNvGraphicFramePr>
          <p:nvPr/>
        </p:nvGraphicFramePr>
        <p:xfrm>
          <a:off x="3000332" y="857232"/>
          <a:ext cx="6143668" cy="185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88"/>
                <a:gridCol w="571504"/>
                <a:gridCol w="642942"/>
                <a:gridCol w="500066"/>
                <a:gridCol w="500066"/>
                <a:gridCol w="500066"/>
                <a:gridCol w="714380"/>
                <a:gridCol w="857256"/>
                <a:gridCol w="500066"/>
                <a:gridCol w="500034"/>
              </a:tblGrid>
              <a:tr h="384172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Памятники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Тигель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Обмазка печи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Шлак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Руда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Медь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Минерал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Прокаленная глина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Глина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000" dirty="0"/>
                    </a:p>
                  </a:txBody>
                  <a:tcPr/>
                </a:tc>
              </a:tr>
              <a:tr h="363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Цисиньдунь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Цюцзялин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Шицзяхэ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Циншань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Лондзуэй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571868" y="2928934"/>
            <a:ext cx="5143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Количество анализов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86116" y="571480"/>
            <a:ext cx="5143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Образцы с неолитических поселений среднего течения Янцзы</a:t>
            </a:r>
            <a:endParaRPr lang="ru-RU" sz="1400" dirty="0"/>
          </a:p>
        </p:txBody>
      </p:sp>
      <p:pic>
        <p:nvPicPr>
          <p:cNvPr id="15" name="VID_20201018_21361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57158" y="14285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15589</TotalTime>
  <Words>336</Words>
  <Application>Microsoft Office PowerPoint</Application>
  <PresentationFormat>Экран (4:3)</PresentationFormat>
  <Paragraphs>135</Paragraphs>
  <Slides>12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Формирование китайской металлургии и цивилизации</vt:lpstr>
      <vt:lpstr>Развитие металлургического производства</vt:lpstr>
      <vt:lpstr>Слайд 3</vt:lpstr>
      <vt:lpstr>Основные гипотезы по формированию и развитию китайской металлургии</vt:lpstr>
      <vt:lpstr>Динамика роста металлопотребления</vt:lpstr>
      <vt:lpstr>Металлургическое производство на Янцзы  (Guo et al., 2018, 2019)</vt:lpstr>
      <vt:lpstr>Отбор проб</vt:lpstr>
      <vt:lpstr>Слайд 8</vt:lpstr>
      <vt:lpstr>Анализы материала в университете Гуанчжоу</vt:lpstr>
      <vt:lpstr>Степные параллели в Китае</vt:lpstr>
      <vt:lpstr>Распространение металлургии во 2 тыс. до н.э.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плавки руды и причины смены типов легирования в древней металлургии Евразии</dc:title>
  <dc:creator>Станислав</dc:creator>
  <cp:lastModifiedBy>Admin</cp:lastModifiedBy>
  <cp:revision>667</cp:revision>
  <dcterms:created xsi:type="dcterms:W3CDTF">2017-04-06T06:14:51Z</dcterms:created>
  <dcterms:modified xsi:type="dcterms:W3CDTF">2020-10-18T17:45:31Z</dcterms:modified>
</cp:coreProperties>
</file>