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5" r:id="rId5"/>
    <p:sldId id="270" r:id="rId6"/>
    <p:sldId id="260" r:id="rId7"/>
    <p:sldId id="263" r:id="rId8"/>
    <p:sldId id="259" r:id="rId9"/>
    <p:sldId id="268" r:id="rId10"/>
    <p:sldId id="265" r:id="rId11"/>
    <p:sldId id="266" r:id="rId12"/>
    <p:sldId id="276" r:id="rId13"/>
    <p:sldId id="271" r:id="rId14"/>
    <p:sldId id="273" r:id="rId15"/>
    <p:sldId id="274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8" autoAdjust="0"/>
  </p:normalViewPr>
  <p:slideViewPr>
    <p:cSldViewPr>
      <p:cViewPr varScale="1">
        <p:scale>
          <a:sx n="81" d="100"/>
          <a:sy n="81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052" y="927606"/>
            <a:ext cx="8050832" cy="2520280"/>
          </a:xfrm>
        </p:spPr>
        <p:txBody>
          <a:bodyPr>
            <a:normAutofit/>
          </a:bodyPr>
          <a:lstStyle/>
          <a:p>
            <a:r>
              <a:rPr lang="ru-RU" sz="3600" dirty="0"/>
              <a:t>Функциональное назначение теплотехнических сооружений бронзового века</a:t>
            </a:r>
            <a:br>
              <a:rPr lang="ru-RU" sz="3600" dirty="0"/>
            </a:br>
            <a:r>
              <a:rPr lang="ru-RU" sz="3600" dirty="0"/>
              <a:t>Южного </a:t>
            </a:r>
            <a:r>
              <a:rPr lang="ru-RU" sz="3600" dirty="0" smtClean="0"/>
              <a:t>Зауралья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6104" y="4221088"/>
            <a:ext cx="7264896" cy="1536576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Алаева</a:t>
            </a:r>
            <a:r>
              <a:rPr lang="ru-RU" sz="2800" dirty="0">
                <a:solidFill>
                  <a:schemeClr val="tx1"/>
                </a:solidFill>
              </a:rPr>
              <a:t> И.П</a:t>
            </a:r>
            <a:r>
              <a:rPr lang="ru-RU" sz="2800" b="1" dirty="0">
                <a:solidFill>
                  <a:schemeClr val="tx1"/>
                </a:solidFill>
              </a:rPr>
              <a:t>., Васючков Е.О</a:t>
            </a:r>
            <a:r>
              <a:rPr lang="ru-RU" sz="2800" dirty="0">
                <a:solidFill>
                  <a:schemeClr val="tx1"/>
                </a:solidFill>
              </a:rPr>
              <a:t>., Медведева П.С., </a:t>
            </a:r>
            <a:r>
              <a:rPr lang="ru-RU" sz="2800" dirty="0" err="1">
                <a:solidFill>
                  <a:schemeClr val="tx1"/>
                </a:solidFill>
              </a:rPr>
              <a:t>Рассомахин</a:t>
            </a:r>
            <a:r>
              <a:rPr lang="ru-RU" sz="2800" dirty="0">
                <a:solidFill>
                  <a:schemeClr val="tx1"/>
                </a:solidFill>
              </a:rPr>
              <a:t> М.А., Виноградов Н.Б.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6307023"/>
            <a:ext cx="178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Миасс, 2019</a:t>
            </a:r>
            <a:endParaRPr lang="ru-RU" sz="2400" dirty="0"/>
          </a:p>
        </p:txBody>
      </p:sp>
      <p:pic>
        <p:nvPicPr>
          <p:cNvPr id="5122" name="Picture 2" descr="C:\Users\Феликс Эдмундович\Desktop\tJCFd4j1SL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04" cy="9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YuUrGGP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35518"/>
            <a:ext cx="5803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593"/>
            <a:ext cx="8229600" cy="1143000"/>
          </a:xfrm>
        </p:spPr>
        <p:txBody>
          <a:bodyPr/>
          <a:lstStyle/>
          <a:p>
            <a:r>
              <a:rPr lang="ru-RU" dirty="0" smtClean="0"/>
              <a:t>Северный профиль квадрата А</a:t>
            </a:r>
            <a:r>
              <a:rPr lang="en-US" dirty="0" smtClean="0"/>
              <a:t>’4</a:t>
            </a:r>
            <a:endParaRPr lang="ru-RU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2180572" cy="4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7" y="1001057"/>
            <a:ext cx="9056828" cy="29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3706"/>
            <a:ext cx="6378690" cy="308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694"/>
            <a:ext cx="590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/>
              <a:t>Северный </a:t>
            </a:r>
            <a:r>
              <a:rPr lang="ru-RU" dirty="0" smtClean="0"/>
              <a:t>профиль</a:t>
            </a:r>
            <a:r>
              <a:rPr lang="en-US" dirty="0" smtClean="0"/>
              <a:t> </a:t>
            </a:r>
            <a:r>
              <a:rPr lang="ru-RU" dirty="0" smtClean="0"/>
              <a:t>квадрата А</a:t>
            </a:r>
            <a:r>
              <a:rPr lang="en-US" dirty="0" smtClean="0"/>
              <a:t>4</a:t>
            </a:r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180572" cy="4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1065796"/>
            <a:ext cx="8984820" cy="270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6378690" cy="308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332656"/>
            <a:ext cx="590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7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Фоновые значения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30932"/>
              </p:ext>
            </p:extLst>
          </p:nvPr>
        </p:nvGraphicFramePr>
        <p:xfrm>
          <a:off x="1" y="836712"/>
          <a:ext cx="9143999" cy="4876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7664"/>
                <a:gridCol w="3240360"/>
                <a:gridCol w="572571"/>
                <a:gridCol w="720080"/>
                <a:gridCol w="720080"/>
                <a:gridCol w="720080"/>
                <a:gridCol w="720080"/>
                <a:gridCol w="90308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Место забора грунта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/>
                        <a:t>Характеристика</a:t>
                      </a:r>
                      <a:r>
                        <a:rPr lang="ru-RU" sz="1600" b="1" baseline="0" smtClean="0"/>
                        <a:t> слоя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Cu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Zn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Ni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 м к востоку от шурфа 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Черный </a:t>
                      </a:r>
                      <a:r>
                        <a:rPr lang="ru-RU" sz="1600" dirty="0" err="1"/>
                        <a:t>гумусированный</a:t>
                      </a:r>
                      <a:r>
                        <a:rPr lang="ru-RU" sz="1600" dirty="0"/>
                        <a:t> слой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+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43782</a:t>
                      </a:r>
                    </a:p>
                  </a:txBody>
                  <a:tcPr anchor="ctr"/>
                </a:tc>
              </a:tr>
              <a:tr h="4811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 м к востоку от шурфа 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Темно-коричневый </a:t>
                      </a:r>
                      <a:r>
                        <a:rPr lang="ru-RU" sz="1600" dirty="0" err="1"/>
                        <a:t>гумусированный</a:t>
                      </a:r>
                      <a:r>
                        <a:rPr lang="ru-RU" sz="1600" dirty="0"/>
                        <a:t> грунт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48803</a:t>
                      </a:r>
                    </a:p>
                  </a:txBody>
                  <a:tcPr anchor="ctr"/>
                </a:tc>
              </a:tr>
              <a:tr h="4697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 м к востоку от шурфа 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Предматериковый</a:t>
                      </a:r>
                      <a:r>
                        <a:rPr lang="ru-RU" sz="1600" dirty="0"/>
                        <a:t> глинистый </a:t>
                      </a:r>
                      <a:r>
                        <a:rPr lang="ru-RU" sz="1600" dirty="0" err="1"/>
                        <a:t>гумусированный</a:t>
                      </a:r>
                      <a:r>
                        <a:rPr lang="ru-RU" sz="1600" dirty="0"/>
                        <a:t> грунт в виде конкреций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+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45862</a:t>
                      </a:r>
                    </a:p>
                  </a:txBody>
                  <a:tcPr anchor="ctr"/>
                </a:tc>
              </a:tr>
              <a:tr h="314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120 м к югу от раскопа А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Серый </a:t>
                      </a:r>
                      <a:r>
                        <a:rPr lang="ru-RU" sz="1600" dirty="0" err="1"/>
                        <a:t>гумусированный</a:t>
                      </a:r>
                      <a:r>
                        <a:rPr lang="ru-RU" sz="1600" dirty="0"/>
                        <a:t> грунт под дерном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+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28030</a:t>
                      </a:r>
                    </a:p>
                  </a:txBody>
                  <a:tcPr anchor="ctr"/>
                </a:tc>
              </a:tr>
              <a:tr h="4441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120 м к югу от раскопа А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Серый </a:t>
                      </a:r>
                      <a:r>
                        <a:rPr lang="ru-RU" sz="1600" dirty="0" err="1"/>
                        <a:t>гумусированный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предматериковый</a:t>
                      </a:r>
                      <a:r>
                        <a:rPr lang="ru-RU" sz="1600" dirty="0"/>
                        <a:t> грунт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+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283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38471</a:t>
                      </a:r>
                    </a:p>
                  </a:txBody>
                  <a:tcPr anchor="ctr"/>
                </a:tc>
              </a:tr>
              <a:tr h="4354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Шурф № 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Верхний черный </a:t>
                      </a:r>
                      <a:r>
                        <a:rPr lang="ru-RU" sz="1600" dirty="0" err="1"/>
                        <a:t>гумусированный</a:t>
                      </a:r>
                      <a:r>
                        <a:rPr lang="ru-RU" sz="1600" dirty="0"/>
                        <a:t> грунт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+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30571</a:t>
                      </a:r>
                    </a:p>
                  </a:txBody>
                  <a:tcPr anchor="ctr"/>
                </a:tc>
              </a:tr>
              <a:tr h="4933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Шурф № 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Предматериковый</a:t>
                      </a:r>
                      <a:r>
                        <a:rPr lang="ru-RU" sz="1600" dirty="0"/>
                        <a:t> черный глинистый грунт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+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44802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5981689"/>
            <a:ext cx="874846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Примечание: анализ проведен на портативном приборе INNOV-X α 400 (аналитик М.Н. </a:t>
            </a:r>
            <a:r>
              <a:rPr lang="ru-RU" dirty="0" err="1"/>
              <a:t>Анкушев</a:t>
            </a:r>
            <a:r>
              <a:rPr lang="ru-RU" dirty="0"/>
              <a:t>, режим </a:t>
            </a:r>
            <a:r>
              <a:rPr lang="ru-RU" dirty="0" err="1"/>
              <a:t>Soil</a:t>
            </a:r>
            <a:r>
              <a:rPr lang="ru-RU" dirty="0"/>
              <a:t>, время экспозиции 30 сек)</a:t>
            </a:r>
          </a:p>
        </p:txBody>
      </p:sp>
    </p:spTree>
    <p:extLst>
      <p:ext uri="{BB962C8B-B14F-4D97-AF65-F5344CB8AC3E}">
        <p14:creationId xmlns:p14="http://schemas.microsoft.com/office/powerpoint/2010/main" val="156574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05288"/>
              </p:ext>
            </p:extLst>
          </p:nvPr>
        </p:nvGraphicFramePr>
        <p:xfrm>
          <a:off x="1" y="-1"/>
          <a:ext cx="9143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860"/>
                <a:gridCol w="1600984"/>
                <a:gridCol w="2046574"/>
                <a:gridCol w="444335"/>
                <a:gridCol w="444961"/>
                <a:gridCol w="444961"/>
                <a:gridCol w="357726"/>
                <a:gridCol w="444961"/>
                <a:gridCol w="533453"/>
                <a:gridCol w="534080"/>
                <a:gridCol w="622571"/>
                <a:gridCol w="533453"/>
                <a:gridCol w="534080"/>
              </a:tblGrid>
              <a:tr h="44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Номер пробы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Локализация в раскопе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Характеристика грунта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Cu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Zn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Ni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Cr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Mn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Ti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Fe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Sr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Rb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28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Бровка А4/А’4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гл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. – 10 см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от поверхности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Верхний черный </a:t>
                      </a:r>
                      <a:r>
                        <a:rPr lang="ru-RU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гумусированный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грунт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198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945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2460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18483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412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73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Бровка А4/А’4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гл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. – 25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Коричневый золистый грунт («зольник»)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192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68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786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2457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15414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764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59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А-3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Бровка А4/А’4,  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гл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. – 45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Желтый глинистый слой с золой («зольник»)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45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291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86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1409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1938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13535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1079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55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Бровка А4/А’4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гл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. – 60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Нижний темно – коричневый </a:t>
                      </a:r>
                      <a:r>
                        <a:rPr lang="ru-RU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гумусированный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грунт (дно жилища)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80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235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128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997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3371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25088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378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102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Бровка Б4/А4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гл. – 15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Верхний черный гумусированный грунт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57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189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219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1107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2320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22595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224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Бровка Б4/А4, 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гл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. – 40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Серый щебенистый грунт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66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148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169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281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878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4984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27364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154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126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Бровка Б4/А4, 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гл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. – 55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Нижний темно – коричневый </a:t>
                      </a:r>
                      <a:r>
                        <a:rPr lang="ru-RU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гумусированный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грунт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60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149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120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219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1324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4223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27516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261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134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5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7140"/>
              </p:ext>
            </p:extLst>
          </p:nvPr>
        </p:nvGraphicFramePr>
        <p:xfrm>
          <a:off x="0" y="6015"/>
          <a:ext cx="9143999" cy="6851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859"/>
                <a:gridCol w="1600984"/>
                <a:gridCol w="1793093"/>
                <a:gridCol w="576064"/>
                <a:gridCol w="576060"/>
                <a:gridCol w="435613"/>
                <a:gridCol w="357727"/>
                <a:gridCol w="444962"/>
                <a:gridCol w="489894"/>
                <a:gridCol w="576064"/>
                <a:gridCol w="624145"/>
                <a:gridCol w="533454"/>
                <a:gridCol w="534080"/>
              </a:tblGrid>
              <a:tr h="95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Номер пробы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Локализация в раскопе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Характеристика грунта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Cu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Zn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Ni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Cr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Mn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Ti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Fe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Sr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Rb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7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А-8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Объект 1, Ю-З угол квадрата А’4, верхний горизонт объекта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Черный </a:t>
                      </a:r>
                      <a:r>
                        <a:rPr lang="ru-RU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гумусированный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грунт с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углями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0-3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116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229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87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203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774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6340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22967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1126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67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Объект 1, Ю-З угол квадрата А’4, лежащий на красном прокаленном грунте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Золистый грунт с включениями спекшейся глинистой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массы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-3-15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96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1669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3900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7893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1672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А-10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Объект 1, Ю-З угол квадрата А’4, прокаленный грунт на материковой глине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Красный прокаленный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грунт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15-17 см</a:t>
                      </a:r>
                      <a:endParaRPr lang="ru-RU" sz="14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82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228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103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346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622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12395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37137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537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69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А-11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Объект 1, Ю-З угол квадрата А’4, прокаленный грунт на материковой глине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Ярко-красный прокаленный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грунт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17-18 см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57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345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898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22312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78932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278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0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78975"/>
              </p:ext>
            </p:extLst>
          </p:nvPr>
        </p:nvGraphicFramePr>
        <p:xfrm>
          <a:off x="0" y="0"/>
          <a:ext cx="9144002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68"/>
                <a:gridCol w="1368152"/>
                <a:gridCol w="1944216"/>
                <a:gridCol w="504056"/>
                <a:gridCol w="504056"/>
                <a:gridCol w="504056"/>
                <a:gridCol w="360040"/>
                <a:gridCol w="518224"/>
                <a:gridCol w="533452"/>
                <a:gridCol w="534080"/>
                <a:gridCol w="622570"/>
                <a:gridCol w="533452"/>
                <a:gridCol w="534080"/>
              </a:tblGrid>
              <a:tr h="105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Номер пробы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Локализация в раскопе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Характеристика грунта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Cu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Zn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Ni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Cr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Mn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Ti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Fe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Sr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Rb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5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А-12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Объект 2, север квадрата А’4. 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Прокаленный камень из очага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54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429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1751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284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906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5882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34462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134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А-13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Объект 2, север квадрата А’4. 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Прокаленный камень из очага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305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1783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919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1195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4099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32507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194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25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А-14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Объект 2, север квадрата А’4. 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Прокаленный камень из очага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112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1224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792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1081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1162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7657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70389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261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32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А-15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Объект 2, север квадрата А’4. 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Прокаленный камень из очага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764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6576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576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2316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17089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179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</a:rPr>
                        <a:t>24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А-16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Объект 2, север квадрата А’4. Грунт под слоем с камнями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Черный </a:t>
                      </a:r>
                      <a:r>
                        <a:rPr lang="ru-RU" sz="14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гумусированный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 грунт с углями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142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811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146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1701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3711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17435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1273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46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6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517528"/>
              </p:ext>
            </p:extLst>
          </p:nvPr>
        </p:nvGraphicFramePr>
        <p:xfrm>
          <a:off x="323528" y="620688"/>
          <a:ext cx="8568954" cy="62373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6354"/>
                <a:gridCol w="3242238"/>
                <a:gridCol w="3240362"/>
              </a:tblGrid>
              <a:tr h="9882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Объект 1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(металлургический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очаг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ru-RU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Объект 2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(отопительное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сооружение</a:t>
                      </a:r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ru-RU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86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Подпрямоугольная</a:t>
                      </a:r>
                      <a:r>
                        <a:rPr lang="ru-RU" dirty="0" smtClean="0"/>
                        <a:t> (Нижний горизонт)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Канавообразная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38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Локализация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Центр</a:t>
                      </a:r>
                      <a:r>
                        <a:rPr lang="ru-RU" baseline="0" dirty="0" smtClean="0"/>
                        <a:t> постройки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Ближе к стене постройки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22567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Подочажное</a:t>
                      </a:r>
                      <a:r>
                        <a:rPr lang="ru-RU" b="1" dirty="0" smtClean="0"/>
                        <a:t> углубление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Слабое</a:t>
                      </a:r>
                      <a:r>
                        <a:rPr lang="ru-RU" baseline="0" dirty="0" smtClean="0"/>
                        <a:t> углубление</a:t>
                      </a:r>
                    </a:p>
                    <a:p>
                      <a:pPr algn="ctr"/>
                      <a:r>
                        <a:rPr lang="ru-RU" baseline="0" dirty="0" smtClean="0"/>
                        <a:t>(3-5 см)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Углубление</a:t>
                      </a:r>
                    </a:p>
                    <a:p>
                      <a:pPr algn="ctr"/>
                      <a:r>
                        <a:rPr lang="ru-RU" dirty="0" smtClean="0"/>
                        <a:t>(20-25</a:t>
                      </a:r>
                      <a:r>
                        <a:rPr lang="ru-RU" baseline="0" dirty="0" smtClean="0"/>
                        <a:t> см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17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Прокаленный грунт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Отсутствует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70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Дополнительные конструкции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Канавка</a:t>
                      </a:r>
                    </a:p>
                    <a:p>
                      <a:pPr algn="ctr"/>
                      <a:r>
                        <a:rPr lang="ru-RU" dirty="0" smtClean="0"/>
                        <a:t>(«горизонтальный дымоход»)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Отсутствуют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70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Конструктивные элементы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Куски</a:t>
                      </a:r>
                      <a:r>
                        <a:rPr lang="ru-RU" baseline="0" dirty="0" smtClean="0"/>
                        <a:t> спекшейся глины</a:t>
                      </a:r>
                    </a:p>
                    <a:p>
                      <a:pPr algn="ctr"/>
                      <a:r>
                        <a:rPr lang="ru-RU" baseline="0" dirty="0" smtClean="0"/>
                        <a:t>(остатки купола)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Прокаленные камни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20283"/>
            <a:ext cx="8229600" cy="744421"/>
          </a:xfrm>
        </p:spPr>
        <p:txBody>
          <a:bodyPr>
            <a:noAutofit/>
          </a:bodyPr>
          <a:lstStyle/>
          <a:p>
            <a:r>
              <a:rPr lang="ru-RU" sz="2400" dirty="0" smtClean="0"/>
              <a:t>Характеристика теплотехнических сооружений пос. Заягино-4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27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Сравнение данных РФА заполнения Объекта 1 и Объекта 2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459268"/>
              </p:ext>
            </p:extLst>
          </p:nvPr>
        </p:nvGraphicFramePr>
        <p:xfrm>
          <a:off x="395536" y="1196751"/>
          <a:ext cx="8424936" cy="4690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3959"/>
                <a:gridCol w="3429620"/>
                <a:gridCol w="2331357"/>
              </a:tblGrid>
              <a:tr h="8265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Локализация в раскопе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 грунта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Значение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baseline="0" dirty="0" smtClean="0"/>
                        <a:t>Cu</a:t>
                      </a:r>
                      <a:r>
                        <a:rPr lang="ru-RU" b="1" baseline="0" dirty="0" smtClean="0"/>
                        <a:t> в </a:t>
                      </a:r>
                      <a:r>
                        <a:rPr lang="en-US" b="1" baseline="0" dirty="0" smtClean="0"/>
                        <a:t>ppm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57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 1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Гумусированный</a:t>
                      </a:r>
                      <a:r>
                        <a:rPr lang="ru-RU" dirty="0" smtClean="0"/>
                        <a:t> грунт с Углями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116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65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 1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Красный прокаленный грунт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95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 1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Золистый</a:t>
                      </a:r>
                      <a:r>
                        <a:rPr lang="ru-RU" baseline="0" dirty="0" smtClean="0"/>
                        <a:t> грунт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25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 2 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Гумусированный</a:t>
                      </a:r>
                      <a:r>
                        <a:rPr lang="ru-RU" dirty="0" smtClean="0"/>
                        <a:t> грунт с Углями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142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65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 2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Прокаленный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метасоматит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112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9492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Прим: </a:t>
            </a:r>
            <a:r>
              <a:rPr lang="ru-RU" dirty="0" err="1" smtClean="0"/>
              <a:t>рентгенофлуоресцентный</a:t>
            </a:r>
            <a:r>
              <a:rPr lang="ru-RU" dirty="0" smtClean="0"/>
              <a:t> </a:t>
            </a:r>
            <a:r>
              <a:rPr lang="ru-RU" dirty="0"/>
              <a:t>анализ проводился на портативном микроанализаторе </a:t>
            </a:r>
            <a:r>
              <a:rPr lang="ru-RU" dirty="0" err="1"/>
              <a:t>Innov</a:t>
            </a:r>
            <a:r>
              <a:rPr lang="ru-RU" dirty="0"/>
              <a:t>-Xα 4000, аналитик М.А. </a:t>
            </a:r>
            <a:r>
              <a:rPr lang="ru-RU" dirty="0" err="1"/>
              <a:t>Рассомахин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30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672"/>
            <a:ext cx="5556546" cy="686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38" y="36672"/>
            <a:ext cx="590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58" y="116632"/>
            <a:ext cx="3059832" cy="258941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Общий план поселения</a:t>
            </a:r>
            <a:br>
              <a:rPr lang="ru-RU" sz="4000" dirty="0" smtClean="0"/>
            </a:br>
            <a:r>
              <a:rPr lang="ru-RU" sz="4000" dirty="0" err="1" smtClean="0"/>
              <a:t>Звягино</a:t>
            </a:r>
            <a:r>
              <a:rPr lang="ru-RU" sz="4000" dirty="0" smtClean="0"/>
              <a:t> - 4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2140" y="3356992"/>
            <a:ext cx="30598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Теплотехнические сооружения</a:t>
            </a:r>
          </a:p>
          <a:p>
            <a:r>
              <a:rPr lang="ru-RU" sz="2400" dirty="0"/>
              <a:t>л</a:t>
            </a:r>
            <a:r>
              <a:rPr lang="ru-RU" sz="2400" dirty="0" smtClean="0"/>
              <a:t>окализованы </a:t>
            </a:r>
          </a:p>
          <a:p>
            <a:r>
              <a:rPr lang="ru-RU" sz="2400" dirty="0" smtClean="0"/>
              <a:t>внутри постройки 1</a:t>
            </a:r>
          </a:p>
        </p:txBody>
      </p:sp>
    </p:spTree>
    <p:extLst>
      <p:ext uri="{BB962C8B-B14F-4D97-AF65-F5344CB8AC3E}">
        <p14:creationId xmlns:p14="http://schemas.microsoft.com/office/powerpoint/2010/main" val="11503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asyuchkov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3" y="620688"/>
            <a:ext cx="7473934" cy="63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91" y="-87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Керамический комплекс </a:t>
            </a:r>
            <a:r>
              <a:rPr lang="ru-RU" dirty="0" err="1" smtClean="0"/>
              <a:t>Звягино</a:t>
            </a:r>
            <a:r>
              <a:rPr lang="ru-RU" dirty="0" smtClean="0"/>
              <a:t> - 4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7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dirty="0" smtClean="0"/>
              <a:t>Объект 1 </a:t>
            </a:r>
            <a:r>
              <a:rPr lang="ru-RU" sz="3200" dirty="0" smtClean="0"/>
              <a:t>(верхний горизонт)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5848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135"/>
            <a:ext cx="590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2" y="5013176"/>
            <a:ext cx="5667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57" y="5469320"/>
            <a:ext cx="28479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ru-RU" dirty="0" smtClean="0"/>
              <a:t>Объект 1</a:t>
            </a:r>
            <a:r>
              <a:rPr lang="ru-RU" sz="3200" dirty="0" smtClean="0"/>
              <a:t> (Нижний горизонт)</a:t>
            </a:r>
            <a:endParaRPr lang="ru-RU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" y="772866"/>
            <a:ext cx="8415349" cy="5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32" y="5256237"/>
            <a:ext cx="5667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43" y="5489599"/>
            <a:ext cx="28479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4" y="772866"/>
            <a:ext cx="590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8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Феликс Эдмундович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10"/>
            <a:ext cx="5148064" cy="615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8229600" cy="1143000"/>
          </a:xfrm>
        </p:spPr>
        <p:txBody>
          <a:bodyPr/>
          <a:lstStyle/>
          <a:p>
            <a:r>
              <a:rPr lang="ru-RU" dirty="0" smtClean="0"/>
              <a:t>Объект 2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2" y="116225"/>
            <a:ext cx="590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13" y="2492896"/>
            <a:ext cx="5400600" cy="22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5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Керамика из заполнения очагов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31760"/>
            <a:ext cx="4887728" cy="275721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7" y="1124744"/>
            <a:ext cx="7497796" cy="2602782"/>
          </a:xfrm>
        </p:spPr>
      </p:pic>
      <p:sp>
        <p:nvSpPr>
          <p:cNvPr id="3" name="TextBox 2"/>
          <p:cNvSpPr txBox="1"/>
          <p:nvPr/>
        </p:nvSpPr>
        <p:spPr>
          <a:xfrm>
            <a:off x="1278293" y="3789040"/>
            <a:ext cx="63933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Ф-ты керамики </a:t>
            </a:r>
            <a:r>
              <a:rPr lang="ru-RU" dirty="0" err="1" smtClean="0"/>
              <a:t>алакульской</a:t>
            </a:r>
            <a:r>
              <a:rPr lang="ru-RU" dirty="0" smtClean="0"/>
              <a:t> культуры из заполнения объекта 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78293" y="6300809"/>
            <a:ext cx="63933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Ф-т керамики </a:t>
            </a:r>
            <a:r>
              <a:rPr lang="ru-RU" dirty="0" err="1" smtClean="0"/>
              <a:t>алакульской</a:t>
            </a:r>
            <a:r>
              <a:rPr lang="ru-RU" dirty="0" smtClean="0"/>
              <a:t> культуры из заполнения объекта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dirty="0" smtClean="0"/>
              <a:t>Объект 1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5848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135"/>
            <a:ext cx="590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2" y="5013176"/>
            <a:ext cx="5667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57" y="5469320"/>
            <a:ext cx="28479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82" y="4498329"/>
            <a:ext cx="2498524" cy="5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Феликс Эдмундович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10"/>
            <a:ext cx="5148064" cy="615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8229600" cy="1143000"/>
          </a:xfrm>
        </p:spPr>
        <p:txBody>
          <a:bodyPr/>
          <a:lstStyle/>
          <a:p>
            <a:r>
              <a:rPr lang="ru-RU" dirty="0" smtClean="0"/>
              <a:t>Объект 2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2" y="116225"/>
            <a:ext cx="5905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13" y="2492896"/>
            <a:ext cx="5400600" cy="22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12" y="4892846"/>
            <a:ext cx="2180572" cy="4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835</Words>
  <Application>Microsoft Office PowerPoint</Application>
  <PresentationFormat>Экран (4:3)</PresentationFormat>
  <Paragraphs>389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Функциональное назначение теплотехнических сооружений бронзового века Южного Зауралья</vt:lpstr>
      <vt:lpstr>Общий план поселения Звягино - 4</vt:lpstr>
      <vt:lpstr>Керамический комплекс Звягино - 4</vt:lpstr>
      <vt:lpstr>Объект 1 (верхний горизонт)</vt:lpstr>
      <vt:lpstr>Объект 1 (Нижний горизонт)</vt:lpstr>
      <vt:lpstr>Объект 2</vt:lpstr>
      <vt:lpstr>Керамика из заполнения очагов</vt:lpstr>
      <vt:lpstr>Объект 1</vt:lpstr>
      <vt:lpstr>Объект 2</vt:lpstr>
      <vt:lpstr>Северный профиль квадрата А’4</vt:lpstr>
      <vt:lpstr>Северный профиль квадрата А4</vt:lpstr>
      <vt:lpstr>Фоновые значения</vt:lpstr>
      <vt:lpstr>Презентация PowerPoint</vt:lpstr>
      <vt:lpstr>Презентация PowerPoint</vt:lpstr>
      <vt:lpstr>Презентация PowerPoint</vt:lpstr>
      <vt:lpstr>Характеристика теплотехнических сооружений пос. Заягино-4</vt:lpstr>
      <vt:lpstr>Сравнение данных РФА заполнения Объекта 1 и Объекта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Феликс Эдмундович</dc:creator>
  <cp:lastModifiedBy>RePack by Diakov</cp:lastModifiedBy>
  <cp:revision>105</cp:revision>
  <dcterms:created xsi:type="dcterms:W3CDTF">2019-09-14T08:35:00Z</dcterms:created>
  <dcterms:modified xsi:type="dcterms:W3CDTF">2019-09-16T19:34:54Z</dcterms:modified>
</cp:coreProperties>
</file>