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5"/>
  </p:notesMasterIdLst>
  <p:sldIdLst>
    <p:sldId id="256" r:id="rId2"/>
    <p:sldId id="257" r:id="rId3"/>
    <p:sldId id="286" r:id="rId4"/>
    <p:sldId id="285" r:id="rId5"/>
    <p:sldId id="269" r:id="rId6"/>
    <p:sldId id="271" r:id="rId7"/>
    <p:sldId id="284" r:id="rId8"/>
    <p:sldId id="283" r:id="rId9"/>
    <p:sldId id="279" r:id="rId10"/>
    <p:sldId id="280" r:id="rId11"/>
    <p:sldId id="281" r:id="rId12"/>
    <p:sldId id="282" r:id="rId13"/>
    <p:sldId id="277"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8" autoAdjust="0"/>
    <p:restoredTop sz="94660"/>
  </p:normalViewPr>
  <p:slideViewPr>
    <p:cSldViewPr>
      <p:cViewPr varScale="1">
        <p:scale>
          <a:sx n="79" d="100"/>
          <a:sy n="79" d="100"/>
        </p:scale>
        <p:origin x="346" y="8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6D6DC-80FE-4FE2-83BB-32847C824485}" type="datetimeFigureOut">
              <a:rPr lang="ru-RU" smtClean="0"/>
              <a:t>16.09.2019</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D37514-9DF1-4F1A-AB93-F80AA3E91071}" type="slidenum">
              <a:rPr lang="ru-RU" smtClean="0"/>
              <a:t>‹#›</a:t>
            </a:fld>
            <a:endParaRPr lang="ru-RU"/>
          </a:p>
        </p:txBody>
      </p:sp>
    </p:spTree>
    <p:extLst>
      <p:ext uri="{BB962C8B-B14F-4D97-AF65-F5344CB8AC3E}">
        <p14:creationId xmlns:p14="http://schemas.microsoft.com/office/powerpoint/2010/main" val="186952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1988461-40D1-41EF-ACC0-DE08C0D27907}" type="slidenum">
              <a:rPr lang="ru-RU" smtClean="0"/>
              <a:t>5</a:t>
            </a:fld>
            <a:endParaRPr lang="ru-RU"/>
          </a:p>
        </p:txBody>
      </p:sp>
    </p:spTree>
    <p:extLst>
      <p:ext uri="{BB962C8B-B14F-4D97-AF65-F5344CB8AC3E}">
        <p14:creationId xmlns:p14="http://schemas.microsoft.com/office/powerpoint/2010/main" val="228765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Заголовок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5019" y="4953000"/>
            <a:ext cx="12197020"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0D5B37C6-1B06-40B6-BE2C-2AAC5BF1764A}" type="datetimeFigureOut">
              <a:rPr lang="ru-RU" smtClean="0"/>
              <a:pPr/>
              <a:t>16.09.2019</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6772823F-C17F-4C57-8D7A-860B78AC480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1481330"/>
            <a:ext cx="10972800" cy="438607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2823F-C17F-4C57-8D7A-860B78AC480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41"/>
            <a:ext cx="2369960" cy="5592761"/>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2823F-C17F-4C57-8D7A-860B78AC480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2823F-C17F-4C57-8D7A-860B78AC4807}" type="slidenum">
              <a:rPr lang="ru-RU" smtClean="0"/>
              <a:pPr/>
              <a:t>‹#›</a:t>
            </a:fld>
            <a:endParaRPr lang="ru-RU"/>
          </a:p>
        </p:txBody>
      </p:sp>
      <p:sp>
        <p:nvSpPr>
          <p:cNvPr id="7" name="Заголовок 6"/>
          <p:cNvSpPr>
            <a:spLocks noGrp="1"/>
          </p:cNvSpPr>
          <p:nvPr>
            <p:ph type="title"/>
          </p:nvPr>
        </p:nvSpPr>
        <p:spPr/>
        <p:txBody>
          <a:bodyPr rtlCol="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2823F-C17F-4C57-8D7A-860B78AC4807}" type="slidenum">
              <a:rPr lang="ru-RU" smtClean="0"/>
              <a:pPr/>
              <a:t>‹#›</a:t>
            </a:fld>
            <a:endParaRPr lang="ru-RU"/>
          </a:p>
        </p:txBody>
      </p:sp>
      <p:sp>
        <p:nvSpPr>
          <p:cNvPr id="7" name="Нашивка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Нашивка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772823F-C17F-4C57-8D7A-860B78AC4807}" type="slidenum">
              <a:rPr lang="ru-RU" smtClean="0"/>
              <a:pPr/>
              <a:t>‹#›</a:t>
            </a:fld>
            <a:endParaRPr lang="ru-RU"/>
          </a:p>
        </p:txBody>
      </p:sp>
      <p:sp>
        <p:nvSpPr>
          <p:cNvPr id="8" name="Заголовок 7"/>
          <p:cNvSpPr>
            <a:spLocks noGrp="1"/>
          </p:cNvSpPr>
          <p:nvPr>
            <p:ph type="title"/>
          </p:nvPr>
        </p:nvSpPr>
        <p:spPr/>
        <p:txBody>
          <a:bodyPr rtlCol="0"/>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772823F-C17F-4C57-8D7A-860B78AC4807}"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772823F-C17F-4C57-8D7A-860B78AC4807}" type="slidenum">
              <a:rPr lang="ru-RU" smtClean="0"/>
              <a:pPr/>
              <a:t>‹#›</a:t>
            </a:fld>
            <a:endParaRPr lang="ru-RU"/>
          </a:p>
        </p:txBody>
      </p:sp>
      <p:sp>
        <p:nvSpPr>
          <p:cNvPr id="6" name="Заголовок 5"/>
          <p:cNvSpPr>
            <a:spLocks noGrp="1"/>
          </p:cNvSpPr>
          <p:nvPr>
            <p:ph type="title"/>
          </p:nvPr>
        </p:nvSpPr>
        <p:spPr/>
        <p:txBody>
          <a:bodyPr rtlCol="0"/>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D5B37C6-1B06-40B6-BE2C-2AAC5BF1764A}" type="datetimeFigureOut">
              <a:rPr lang="ru-RU" smtClean="0"/>
              <a:pPr/>
              <a:t>16.09.2019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772823F-C17F-4C57-8D7A-860B78AC480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8969376" y="6407944"/>
            <a:ext cx="2560320" cy="365760"/>
          </a:xfrm>
        </p:spPr>
        <p:txBody>
          <a:bodyPr/>
          <a:lstStyle/>
          <a:p>
            <a:fld id="{0D5B37C6-1B06-40B6-BE2C-2AAC5BF1764A}" type="datetimeFigureOut">
              <a:rPr lang="ru-RU" smtClean="0"/>
              <a:pPr/>
              <a:t>16.09.2019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772823F-C17F-4C57-8D7A-860B78AC4807}"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0D5B37C6-1B06-40B6-BE2C-2AAC5BF1764A}" type="datetimeFigureOut">
              <a:rPr lang="ru-RU" smtClean="0"/>
              <a:pPr/>
              <a:t>16.09.2019</a:t>
            </a:fld>
            <a:endParaRPr lang="ru-RU"/>
          </a:p>
        </p:txBody>
      </p:sp>
      <p:sp>
        <p:nvSpPr>
          <p:cNvPr id="6" name="Нижний колонтитул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6772823F-C17F-4C57-8D7A-860B78AC4807}" type="slidenum">
              <a:rPr lang="ru-RU" smtClean="0"/>
              <a:pPr/>
              <a:t>‹#›</a:t>
            </a:fld>
            <a:endParaRPr lang="ru-RU"/>
          </a:p>
        </p:txBody>
      </p:sp>
      <p:sp>
        <p:nvSpPr>
          <p:cNvPr id="2" name="Заголовок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Полилиния 8"/>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Прямоугольный треугольник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Прямая соединительная линия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Нашивка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955249" y="5001994"/>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Полилиния 11"/>
          <p:cNvSpPr>
            <a:spLocks/>
          </p:cNvSpPr>
          <p:nvPr/>
        </p:nvSpPr>
        <p:spPr bwMode="auto">
          <a:xfrm>
            <a:off x="-71414"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smtClean="0"/>
              <a:t>Образец заголовка</a:t>
            </a:r>
            <a:endParaRPr kumimoji="0" lang="en-US"/>
          </a:p>
        </p:txBody>
      </p:sp>
      <p:sp>
        <p:nvSpPr>
          <p:cNvPr id="30" name="Текст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0D5B37C6-1B06-40B6-BE2C-2AAC5BF1764A}" type="datetimeFigureOut">
              <a:rPr lang="ru-RU" smtClean="0"/>
              <a:pPr/>
              <a:t>16.09.2019</a:t>
            </a:fld>
            <a:endParaRPr lang="ru-RU"/>
          </a:p>
        </p:txBody>
      </p:sp>
      <p:sp>
        <p:nvSpPr>
          <p:cNvPr id="22" name="Нижний колонтитул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6772823F-C17F-4C57-8D7A-860B78AC480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95400" y="1825938"/>
            <a:ext cx="10451300" cy="2035110"/>
          </a:xfrm>
        </p:spPr>
        <p:txBody>
          <a:bodyPr>
            <a:normAutofit fontScale="90000"/>
          </a:bodyPr>
          <a:lstStyle/>
          <a:p>
            <a:pPr algn="ctr"/>
            <a:r>
              <a:rPr lang="ru-RU" dirty="0" smtClean="0">
                <a:effectLst/>
              </a:rPr>
              <a:t>ИЗОТОПНЫЙ АНАЛИЗ СТРОНЦИЯ В СОВРЕМЕННОМ СЫРЬЕ И ИСКОПАЕМОМ ТЕКСТИЛЕ </a:t>
            </a:r>
            <a:endParaRPr lang="ru-RU" dirty="0">
              <a:effectLst/>
            </a:endParaRPr>
          </a:p>
        </p:txBody>
      </p:sp>
      <p:sp>
        <p:nvSpPr>
          <p:cNvPr id="3" name="Подзаголовок 2"/>
          <p:cNvSpPr>
            <a:spLocks noGrp="1"/>
          </p:cNvSpPr>
          <p:nvPr>
            <p:ph type="subTitle" idx="1"/>
          </p:nvPr>
        </p:nvSpPr>
        <p:spPr>
          <a:xfrm>
            <a:off x="460375" y="4367327"/>
            <a:ext cx="11494783" cy="546828"/>
          </a:xfrm>
        </p:spPr>
        <p:txBody>
          <a:bodyPr>
            <a:normAutofit/>
          </a:bodyPr>
          <a:lstStyle/>
          <a:p>
            <a:pPr algn="ctr"/>
            <a:r>
              <a:rPr lang="ru-RU" b="1" i="1" cap="all" dirty="0"/>
              <a:t>Д.В. К</a:t>
            </a:r>
            <a:r>
              <a:rPr lang="ru-RU" b="1" i="1" dirty="0"/>
              <a:t>иселева</a:t>
            </a:r>
            <a:r>
              <a:rPr lang="ru-RU" b="1" i="1" baseline="30000" dirty="0"/>
              <a:t>1</a:t>
            </a:r>
            <a:r>
              <a:rPr lang="ru-RU" b="1" i="1" cap="all" dirty="0"/>
              <a:t>, М.В. Ч</a:t>
            </a:r>
            <a:r>
              <a:rPr lang="ru-RU" b="1" i="1" dirty="0"/>
              <a:t>ервяковская</a:t>
            </a:r>
            <a:r>
              <a:rPr lang="ru-RU" b="1" i="1" baseline="30000" dirty="0"/>
              <a:t>1</a:t>
            </a:r>
            <a:r>
              <a:rPr lang="ru-RU" b="1" i="1" cap="all" dirty="0"/>
              <a:t>, Н.И. Ш</a:t>
            </a:r>
            <a:r>
              <a:rPr lang="ru-RU" b="1" i="1" dirty="0"/>
              <a:t>ишлина</a:t>
            </a:r>
            <a:r>
              <a:rPr lang="ru-RU" b="1" i="1" baseline="30000" dirty="0"/>
              <a:t>2</a:t>
            </a:r>
            <a:endParaRPr lang="ru-RU" sz="3000" dirty="0"/>
          </a:p>
        </p:txBody>
      </p:sp>
      <p:pic>
        <p:nvPicPr>
          <p:cNvPr id="4" name="Рисунок 3"/>
          <p:cNvPicPr>
            <a:picLocks noChangeAspect="1"/>
          </p:cNvPicPr>
          <p:nvPr/>
        </p:nvPicPr>
        <p:blipFill>
          <a:blip r:embed="rId2"/>
          <a:stretch>
            <a:fillRect/>
          </a:stretch>
        </p:blipFill>
        <p:spPr>
          <a:xfrm>
            <a:off x="297287" y="3070072"/>
            <a:ext cx="1584146" cy="1224136"/>
          </a:xfrm>
          <a:prstGeom prst="rect">
            <a:avLst/>
          </a:prstGeom>
        </p:spPr>
      </p:pic>
      <p:sp>
        <p:nvSpPr>
          <p:cNvPr id="9" name="Прямоугольник 8"/>
          <p:cNvSpPr/>
          <p:nvPr/>
        </p:nvSpPr>
        <p:spPr>
          <a:xfrm>
            <a:off x="0" y="5661248"/>
            <a:ext cx="9541856" cy="954107"/>
          </a:xfrm>
          <a:prstGeom prst="rect">
            <a:avLst/>
          </a:prstGeom>
        </p:spPr>
        <p:txBody>
          <a:bodyPr wrap="square">
            <a:spAutoFit/>
          </a:bodyPr>
          <a:lstStyle/>
          <a:p>
            <a:r>
              <a:rPr lang="ru-RU" sz="2800" b="1" i="1" baseline="30000" dirty="0" smtClean="0">
                <a:solidFill>
                  <a:schemeClr val="bg1"/>
                </a:solidFill>
              </a:rPr>
              <a:t>1</a:t>
            </a:r>
            <a:r>
              <a:rPr lang="ru-RU" sz="2800" b="1" i="1" dirty="0" smtClean="0">
                <a:solidFill>
                  <a:schemeClr val="bg1"/>
                </a:solidFill>
              </a:rPr>
              <a:t>ИГГ </a:t>
            </a:r>
            <a:r>
              <a:rPr lang="ru-RU" sz="2800" b="1" i="1" dirty="0" err="1" smtClean="0">
                <a:solidFill>
                  <a:schemeClr val="bg1"/>
                </a:solidFill>
              </a:rPr>
              <a:t>УрО</a:t>
            </a:r>
            <a:r>
              <a:rPr lang="ru-RU" sz="2800" b="1" i="1" dirty="0" smtClean="0">
                <a:solidFill>
                  <a:schemeClr val="bg1"/>
                </a:solidFill>
              </a:rPr>
              <a:t> РАН, Екатеринбург</a:t>
            </a:r>
          </a:p>
          <a:p>
            <a:r>
              <a:rPr lang="ru-RU" sz="2800" b="1" i="1" baseline="30000" dirty="0" smtClean="0">
                <a:solidFill>
                  <a:schemeClr val="bg1"/>
                </a:solidFill>
              </a:rPr>
              <a:t>2</a:t>
            </a:r>
            <a:r>
              <a:rPr lang="ru-RU" sz="2800" b="1" i="1" dirty="0" smtClean="0">
                <a:solidFill>
                  <a:schemeClr val="bg1"/>
                </a:solidFill>
              </a:rPr>
              <a:t>Государственный исторический музей, Москва</a:t>
            </a:r>
            <a:endParaRPr lang="ru-RU" sz="2800" b="1" i="1" dirty="0">
              <a:solidFill>
                <a:schemeClr val="bg1"/>
              </a:solidFill>
            </a:endParaRPr>
          </a:p>
        </p:txBody>
      </p:sp>
      <p:sp>
        <p:nvSpPr>
          <p:cNvPr id="5" name="AutoShape 2" descr="ECMS20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3"/>
          <a:stretch>
            <a:fillRect/>
          </a:stretch>
        </p:blipFill>
        <p:spPr>
          <a:xfrm>
            <a:off x="4994137" y="188800"/>
            <a:ext cx="6840725" cy="1007951"/>
          </a:xfrm>
          <a:prstGeom prst="rect">
            <a:avLst/>
          </a:prstGeom>
        </p:spPr>
      </p:pic>
      <p:pic>
        <p:nvPicPr>
          <p:cNvPr id="10" name="Рисунок 9"/>
          <p:cNvPicPr>
            <a:picLocks noChangeAspect="1"/>
          </p:cNvPicPr>
          <p:nvPr/>
        </p:nvPicPr>
        <p:blipFill>
          <a:blip r:embed="rId4"/>
          <a:stretch>
            <a:fillRect/>
          </a:stretch>
        </p:blipFill>
        <p:spPr>
          <a:xfrm>
            <a:off x="10486543" y="2843493"/>
            <a:ext cx="1320314" cy="13681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81199" y="97120"/>
            <a:ext cx="1184011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ru-RU" altLang="ru-RU" b="1" dirty="0">
                <a:ea typeface="Calibri" panose="020F0502020204030204" pitchFamily="34" charset="0"/>
              </a:rPr>
              <a:t>Измерения изотопного состава стронция проводили из 3%-</a:t>
            </a:r>
            <a:r>
              <a:rPr lang="ru-RU" altLang="ru-RU" b="1" dirty="0" err="1">
                <a:ea typeface="Calibri" panose="020F0502020204030204" pitchFamily="34" charset="0"/>
              </a:rPr>
              <a:t>го</a:t>
            </a:r>
            <a:r>
              <a:rPr lang="ru-RU" altLang="ru-RU" b="1" dirty="0">
                <a:ea typeface="Calibri" panose="020F0502020204030204" pitchFamily="34" charset="0"/>
              </a:rPr>
              <a:t> азотнокислого раствора на </a:t>
            </a:r>
            <a:r>
              <a:rPr lang="ru-RU" altLang="ru-RU" b="1" dirty="0" err="1">
                <a:ea typeface="Calibri" panose="020F0502020204030204" pitchFamily="34" charset="0"/>
              </a:rPr>
              <a:t>мультиколлекторном</a:t>
            </a:r>
            <a:r>
              <a:rPr lang="ru-RU" altLang="ru-RU" b="1" dirty="0">
                <a:ea typeface="Calibri" panose="020F0502020204030204" pitchFamily="34" charset="0"/>
              </a:rPr>
              <a:t> </a:t>
            </a:r>
            <a:r>
              <a:rPr lang="ru-RU" altLang="ru-RU" b="1" dirty="0" err="1">
                <a:ea typeface="Calibri" panose="020F0502020204030204" pitchFamily="34" charset="0"/>
              </a:rPr>
              <a:t>магнито</a:t>
            </a:r>
            <a:r>
              <a:rPr lang="ru-RU" altLang="ru-RU" b="1" dirty="0">
                <a:ea typeface="Calibri" panose="020F0502020204030204" pitchFamily="34" charset="0"/>
              </a:rPr>
              <a:t>-секторном масс-спектрометре с двойной фокусировкой </a:t>
            </a:r>
            <a:r>
              <a:rPr lang="en-US" altLang="ru-RU" b="1" dirty="0">
                <a:ea typeface="Calibri" panose="020F0502020204030204" pitchFamily="34" charset="0"/>
              </a:rPr>
              <a:t>Neptune Plus</a:t>
            </a:r>
            <a:r>
              <a:rPr lang="ru-RU" altLang="ru-RU" b="1" dirty="0">
                <a:ea typeface="Calibri" panose="020F0502020204030204" pitchFamily="34" charset="0"/>
              </a:rPr>
              <a:t> (</a:t>
            </a:r>
            <a:r>
              <a:rPr lang="ru-RU" altLang="ru-RU" b="1" dirty="0" err="1">
                <a:ea typeface="Calibri" panose="020F0502020204030204" pitchFamily="34" charset="0"/>
              </a:rPr>
              <a:t>Thermo</a:t>
            </a:r>
            <a:r>
              <a:rPr lang="ru-RU" altLang="ru-RU" b="1" dirty="0">
                <a:ea typeface="Calibri" panose="020F0502020204030204" pitchFamily="34" charset="0"/>
              </a:rPr>
              <a:t> </a:t>
            </a:r>
            <a:r>
              <a:rPr lang="ru-RU" altLang="ru-RU" b="1" dirty="0" err="1">
                <a:ea typeface="Calibri" panose="020F0502020204030204" pitchFamily="34" charset="0"/>
              </a:rPr>
              <a:t>Fischer</a:t>
            </a:r>
            <a:r>
              <a:rPr lang="ru-RU" altLang="ru-RU" b="1" dirty="0">
                <a:ea typeface="Calibri" panose="020F0502020204030204" pitchFamily="34" charset="0"/>
              </a:rPr>
              <a:t>). </a:t>
            </a:r>
          </a:p>
          <a:p>
            <a:pPr algn="just" eaLnBrk="1" hangingPunct="1"/>
            <a:endParaRPr lang="ru-RU" altLang="ru-RU" b="1" dirty="0" smtClean="0">
              <a:ea typeface="Calibri" panose="020F0502020204030204" pitchFamily="34" charset="0"/>
            </a:endParaRPr>
          </a:p>
          <a:p>
            <a:pPr algn="just" eaLnBrk="1" hangingPunct="1"/>
            <a:r>
              <a:rPr lang="ru-RU" altLang="ru-RU" b="1" dirty="0" smtClean="0">
                <a:ea typeface="Calibri" panose="020F0502020204030204" pitchFamily="34" charset="0"/>
              </a:rPr>
              <a:t>Для </a:t>
            </a:r>
            <a:r>
              <a:rPr lang="ru-RU" altLang="ru-RU" b="1" dirty="0">
                <a:ea typeface="Calibri" panose="020F0502020204030204" pitchFamily="34" charset="0"/>
              </a:rPr>
              <a:t>оценки правильности и долговременной </a:t>
            </a:r>
            <a:r>
              <a:rPr lang="ru-RU" altLang="ru-RU" b="1" dirty="0" err="1">
                <a:ea typeface="Calibri" panose="020F0502020204030204" pitchFamily="34" charset="0"/>
              </a:rPr>
              <a:t>воспроизводимости</a:t>
            </a:r>
            <a:r>
              <a:rPr lang="ru-RU" altLang="ru-RU" b="1" dirty="0">
                <a:ea typeface="Calibri" panose="020F0502020204030204" pitchFamily="34" charset="0"/>
              </a:rPr>
              <a:t> измерительной процедуры использовали стандарт изотопного состава стронция </a:t>
            </a:r>
            <a:r>
              <a:rPr lang="en-US" altLang="ru-RU" b="1" dirty="0">
                <a:ea typeface="Calibri" panose="020F0502020204030204" pitchFamily="34" charset="0"/>
              </a:rPr>
              <a:t>NIST SRM</a:t>
            </a:r>
            <a:r>
              <a:rPr lang="ru-RU" altLang="ru-RU" b="1" dirty="0">
                <a:ea typeface="Calibri" panose="020F0502020204030204" pitchFamily="34" charset="0"/>
              </a:rPr>
              <a:t> 987: </a:t>
            </a:r>
            <a:r>
              <a:rPr lang="ru-RU" altLang="ru-RU" b="1" baseline="30000" dirty="0">
                <a:ea typeface="Calibri" panose="020F0502020204030204" pitchFamily="34" charset="0"/>
              </a:rPr>
              <a:t>87</a:t>
            </a:r>
            <a:r>
              <a:rPr lang="en-US" altLang="ru-RU" b="1" dirty="0" err="1">
                <a:ea typeface="Calibri" panose="020F0502020204030204" pitchFamily="34" charset="0"/>
              </a:rPr>
              <a:t>Sr</a:t>
            </a:r>
            <a:r>
              <a:rPr lang="ru-RU" altLang="ru-RU" b="1" dirty="0">
                <a:ea typeface="Calibri" panose="020F0502020204030204" pitchFamily="34" charset="0"/>
              </a:rPr>
              <a:t>/</a:t>
            </a:r>
            <a:r>
              <a:rPr lang="ru-RU" altLang="ru-RU" b="1" baseline="30000" dirty="0">
                <a:ea typeface="Calibri" panose="020F0502020204030204" pitchFamily="34" charset="0"/>
              </a:rPr>
              <a:t>86</a:t>
            </a:r>
            <a:r>
              <a:rPr lang="en-US" altLang="ru-RU" b="1" dirty="0" err="1">
                <a:ea typeface="Calibri" panose="020F0502020204030204" pitchFamily="34" charset="0"/>
              </a:rPr>
              <a:t>Sr</a:t>
            </a:r>
            <a:r>
              <a:rPr lang="ru-RU" altLang="ru-RU" b="1" dirty="0">
                <a:ea typeface="Calibri" panose="020F0502020204030204" pitchFamily="34" charset="0"/>
              </a:rPr>
              <a:t> = </a:t>
            </a:r>
            <a:r>
              <a:rPr lang="ru-RU" altLang="ru-RU" b="1" dirty="0" smtClean="0">
                <a:ea typeface="Calibri" panose="020F0502020204030204" pitchFamily="34" charset="0"/>
              </a:rPr>
              <a:t>0.710266±8 </a:t>
            </a:r>
            <a:r>
              <a:rPr lang="ru-RU" altLang="ru-RU" b="1" dirty="0">
                <a:ea typeface="Calibri" panose="020F0502020204030204" pitchFamily="34" charset="0"/>
              </a:rPr>
              <a:t>(1</a:t>
            </a:r>
            <a:r>
              <a:rPr lang="en-US" altLang="ru-RU" b="1" dirty="0">
                <a:ea typeface="Calibri" panose="020F0502020204030204" pitchFamily="34" charset="0"/>
              </a:rPr>
              <a:t>SD</a:t>
            </a:r>
            <a:r>
              <a:rPr lang="ru-RU" altLang="ru-RU" b="1" dirty="0">
                <a:ea typeface="Calibri" panose="020F0502020204030204" pitchFamily="34" charset="0"/>
              </a:rPr>
              <a:t>, </a:t>
            </a:r>
            <a:r>
              <a:rPr lang="en-US" altLang="ru-RU" b="1" dirty="0">
                <a:ea typeface="Calibri" panose="020F0502020204030204" pitchFamily="34" charset="0"/>
              </a:rPr>
              <a:t>N</a:t>
            </a:r>
            <a:r>
              <a:rPr lang="ru-RU" altLang="ru-RU" b="1" dirty="0">
                <a:ea typeface="Calibri" panose="020F0502020204030204" pitchFamily="34" charset="0"/>
              </a:rPr>
              <a:t>=23). </a:t>
            </a:r>
          </a:p>
          <a:p>
            <a:pPr algn="just" eaLnBrk="1" hangingPunct="1"/>
            <a:endParaRPr lang="ru-RU" altLang="ru-RU" b="1" dirty="0" smtClean="0">
              <a:ea typeface="Calibri" panose="020F0502020204030204" pitchFamily="34" charset="0"/>
            </a:endParaRPr>
          </a:p>
          <a:p>
            <a:pPr algn="just" eaLnBrk="1" hangingPunct="1"/>
            <a:r>
              <a:rPr lang="ru-RU" altLang="ru-RU" b="1" dirty="0" smtClean="0">
                <a:ea typeface="Calibri" panose="020F0502020204030204" pitchFamily="34" charset="0"/>
              </a:rPr>
              <a:t>Измерение </a:t>
            </a:r>
            <a:r>
              <a:rPr lang="ru-RU" altLang="ru-RU" b="1" dirty="0">
                <a:ea typeface="Calibri" panose="020F0502020204030204" pitchFamily="34" charset="0"/>
              </a:rPr>
              <a:t>изотопных отношений стронция проводили методом </a:t>
            </a:r>
            <a:r>
              <a:rPr lang="ru-RU" altLang="ru-RU" b="1" dirty="0" err="1">
                <a:ea typeface="Calibri" panose="020F0502020204030204" pitchFamily="34" charset="0"/>
              </a:rPr>
              <a:t>брекетинга</a:t>
            </a:r>
            <a:r>
              <a:rPr lang="ru-RU" altLang="ru-RU" b="1" dirty="0">
                <a:ea typeface="Calibri" panose="020F0502020204030204" pitchFamily="34" charset="0"/>
              </a:rPr>
              <a:t> (</a:t>
            </a:r>
            <a:r>
              <a:rPr lang="en-US" altLang="ru-RU" b="1" dirty="0">
                <a:ea typeface="Calibri" panose="020F0502020204030204" pitchFamily="34" charset="0"/>
              </a:rPr>
              <a:t>SSB</a:t>
            </a:r>
            <a:r>
              <a:rPr lang="ru-RU" altLang="ru-RU" b="1" dirty="0">
                <a:ea typeface="Calibri" panose="020F0502020204030204" pitchFamily="34" charset="0"/>
              </a:rPr>
              <a:t>) по схеме «стандарт-образец-образец-стандарт». </a:t>
            </a:r>
            <a:r>
              <a:rPr lang="ru-RU" b="1" dirty="0"/>
              <a:t>В качестве стандарта используется стандартный образец изотопного состава стронция NIST SRM 987 (USA </a:t>
            </a:r>
            <a:r>
              <a:rPr lang="ru-RU" b="1" dirty="0" err="1"/>
              <a:t>Geological</a:t>
            </a:r>
            <a:r>
              <a:rPr lang="ru-RU" b="1" dirty="0"/>
              <a:t> </a:t>
            </a:r>
            <a:r>
              <a:rPr lang="ru-RU" b="1" dirty="0" err="1"/>
              <a:t>Survey</a:t>
            </a:r>
            <a:r>
              <a:rPr lang="ru-RU" b="1" dirty="0"/>
              <a:t>, США). Такой способ является наиболее подходящим для целей археологии, биологии и медицины, т.к. сочетает в себе упрощенную процедуру подготовки и измерения образцов с приемлемой точностью и </a:t>
            </a:r>
            <a:r>
              <a:rPr lang="ru-RU" b="1" dirty="0" err="1"/>
              <a:t>воспроизводимостью</a:t>
            </a:r>
            <a:r>
              <a:rPr lang="ru-RU" b="1" dirty="0"/>
              <a:t> результатов измерения для последующей интерпретации данных</a:t>
            </a:r>
            <a:r>
              <a:rPr lang="ru-RU" b="1" dirty="0" smtClean="0"/>
              <a:t>.</a:t>
            </a:r>
            <a:endParaRPr lang="ru-RU" altLang="ru-RU" b="1" dirty="0">
              <a:ea typeface="Calibri" panose="020F0502020204030204" pitchFamily="34" charset="0"/>
            </a:endParaRPr>
          </a:p>
        </p:txBody>
      </p:sp>
      <p:grpSp>
        <p:nvGrpSpPr>
          <p:cNvPr id="5" name="Группа 4"/>
          <p:cNvGrpSpPr/>
          <p:nvPr/>
        </p:nvGrpSpPr>
        <p:grpSpPr>
          <a:xfrm>
            <a:off x="26127" y="3936891"/>
            <a:ext cx="5693833" cy="2852737"/>
            <a:chOff x="57000" y="3232151"/>
            <a:chExt cx="5693833" cy="2852737"/>
          </a:xfrm>
        </p:grpSpPr>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0" y="3232151"/>
              <a:ext cx="5693833"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2"/>
            <p:cNvSpPr>
              <a:spLocks noChangeArrowheads="1"/>
            </p:cNvSpPr>
            <p:nvPr/>
          </p:nvSpPr>
          <p:spPr bwMode="auto">
            <a:xfrm>
              <a:off x="211788" y="5623223"/>
              <a:ext cx="5183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ru-RU" sz="1200" b="1" dirty="0" err="1">
                  <a:solidFill>
                    <a:schemeClr val="bg1"/>
                  </a:solidFill>
                  <a:latin typeface="Calibri" pitchFamily="34" charset="0"/>
                  <a:ea typeface="Calibri" pitchFamily="34" charset="0"/>
                  <a:cs typeface="Times New Roman" pitchFamily="18" charset="0"/>
                </a:rPr>
                <a:t>Мультиколлекторный</a:t>
              </a:r>
              <a:r>
                <a:rPr lang="ru-RU" sz="1200" b="1" dirty="0">
                  <a:solidFill>
                    <a:schemeClr val="bg1"/>
                  </a:solidFill>
                  <a:latin typeface="Calibri" pitchFamily="34" charset="0"/>
                  <a:ea typeface="Calibri" pitchFamily="34" charset="0"/>
                  <a:cs typeface="Times New Roman" pitchFamily="18" charset="0"/>
                </a:rPr>
                <a:t> </a:t>
              </a:r>
              <a:r>
                <a:rPr lang="ru-RU" sz="1200" b="1" dirty="0" err="1">
                  <a:solidFill>
                    <a:schemeClr val="bg1"/>
                  </a:solidFill>
                  <a:latin typeface="Calibri" pitchFamily="34" charset="0"/>
                  <a:ea typeface="Calibri" pitchFamily="34" charset="0"/>
                  <a:cs typeface="Times New Roman" pitchFamily="18" charset="0"/>
                </a:rPr>
                <a:t>магнито</a:t>
              </a:r>
              <a:r>
                <a:rPr lang="ru-RU" sz="1200" b="1" dirty="0">
                  <a:solidFill>
                    <a:schemeClr val="bg1"/>
                  </a:solidFill>
                  <a:latin typeface="Calibri" pitchFamily="34" charset="0"/>
                  <a:ea typeface="Calibri" pitchFamily="34" charset="0"/>
                  <a:cs typeface="Times New Roman" pitchFamily="18" charset="0"/>
                </a:rPr>
                <a:t>-секторный масс-спектрометр с двойной фокусировкой </a:t>
              </a:r>
              <a:r>
                <a:rPr lang="en-US" sz="1200" b="1" dirty="0">
                  <a:solidFill>
                    <a:schemeClr val="bg1"/>
                  </a:solidFill>
                  <a:latin typeface="Calibri" pitchFamily="34" charset="0"/>
                  <a:ea typeface="Calibri" pitchFamily="34" charset="0"/>
                  <a:cs typeface="Times New Roman" pitchFamily="18" charset="0"/>
                </a:rPr>
                <a:t>Neptune Plus</a:t>
              </a:r>
              <a:r>
                <a:rPr lang="ru-RU" sz="1200" b="1" dirty="0">
                  <a:solidFill>
                    <a:schemeClr val="bg1"/>
                  </a:solidFill>
                  <a:latin typeface="Calibri" pitchFamily="34" charset="0"/>
                  <a:ea typeface="Calibri" pitchFamily="34" charset="0"/>
                  <a:cs typeface="Times New Roman" pitchFamily="18" charset="0"/>
                </a:rPr>
                <a:t> (</a:t>
              </a:r>
              <a:r>
                <a:rPr lang="ru-RU" sz="1200" b="1" dirty="0" err="1">
                  <a:solidFill>
                    <a:schemeClr val="bg1"/>
                  </a:solidFill>
                  <a:latin typeface="Calibri" pitchFamily="34" charset="0"/>
                  <a:ea typeface="Calibri" pitchFamily="34" charset="0"/>
                  <a:cs typeface="Times New Roman" pitchFamily="18" charset="0"/>
                </a:rPr>
                <a:t>Thermo</a:t>
              </a:r>
              <a:r>
                <a:rPr lang="ru-RU" sz="1200" b="1" dirty="0">
                  <a:solidFill>
                    <a:schemeClr val="bg1"/>
                  </a:solidFill>
                  <a:latin typeface="Calibri" pitchFamily="34" charset="0"/>
                  <a:ea typeface="Calibri" pitchFamily="34" charset="0"/>
                  <a:cs typeface="Times New Roman" pitchFamily="18" charset="0"/>
                </a:rPr>
                <a:t> </a:t>
              </a:r>
              <a:r>
                <a:rPr lang="ru-RU" sz="1200" b="1" dirty="0" err="1">
                  <a:solidFill>
                    <a:schemeClr val="bg1"/>
                  </a:solidFill>
                  <a:latin typeface="Calibri" pitchFamily="34" charset="0"/>
                  <a:ea typeface="Calibri" pitchFamily="34" charset="0"/>
                  <a:cs typeface="Times New Roman" pitchFamily="18" charset="0"/>
                </a:rPr>
                <a:t>Fischer</a:t>
              </a:r>
              <a:r>
                <a:rPr lang="ru-RU" sz="1200" b="1" dirty="0">
                  <a:solidFill>
                    <a:schemeClr val="bg1"/>
                  </a:solidFill>
                  <a:latin typeface="Calibri" pitchFamily="34" charset="0"/>
                  <a:ea typeface="Calibri" pitchFamily="34" charset="0"/>
                  <a:cs typeface="Times New Roman" pitchFamily="18" charset="0"/>
                </a:rPr>
                <a:t>). </a:t>
              </a:r>
            </a:p>
          </p:txBody>
        </p:sp>
      </p:grpSp>
      <p:sp>
        <p:nvSpPr>
          <p:cNvPr id="6" name="Прямоугольник 5"/>
          <p:cNvSpPr/>
          <p:nvPr/>
        </p:nvSpPr>
        <p:spPr>
          <a:xfrm>
            <a:off x="5822495" y="4040739"/>
            <a:ext cx="6096000" cy="1938992"/>
          </a:xfrm>
          <a:prstGeom prst="rect">
            <a:avLst/>
          </a:prstGeom>
        </p:spPr>
        <p:txBody>
          <a:bodyPr>
            <a:spAutoFit/>
          </a:bodyPr>
          <a:lstStyle/>
          <a:p>
            <a:pPr algn="just"/>
            <a:r>
              <a:rPr lang="ru-RU" altLang="ru-RU" sz="2000" b="1" dirty="0">
                <a:latin typeface="Calibri" panose="020F0502020204030204" pitchFamily="34" charset="0"/>
                <a:ea typeface="Calibri" panose="020F0502020204030204" pitchFamily="34" charset="0"/>
              </a:rPr>
              <a:t>Оценку правильности определения изотопных отношений стронция проводили с помощью стандартного образца апатита </a:t>
            </a:r>
            <a:r>
              <a:rPr lang="en-US" altLang="ru-RU" sz="2000" b="1" dirty="0">
                <a:latin typeface="Calibri" panose="020F0502020204030204" pitchFamily="34" charset="0"/>
                <a:ea typeface="Calibri" panose="020F0502020204030204" pitchFamily="34" charset="0"/>
              </a:rPr>
              <a:t>Durango</a:t>
            </a:r>
            <a:r>
              <a:rPr lang="ru-RU" altLang="ru-RU" sz="2000" b="1" dirty="0">
                <a:latin typeface="Calibri" panose="020F0502020204030204" pitchFamily="34" charset="0"/>
                <a:ea typeface="Calibri" panose="020F0502020204030204" pitchFamily="34" charset="0"/>
              </a:rPr>
              <a:t>. Полученное отношение 0.706329±0.000023 (2 </a:t>
            </a:r>
            <a:r>
              <a:rPr lang="en-US" altLang="ru-RU" sz="2000" b="1" dirty="0">
                <a:latin typeface="Calibri" panose="020F0502020204030204" pitchFamily="34" charset="0"/>
                <a:ea typeface="Calibri" panose="020F0502020204030204" pitchFamily="34" charset="0"/>
              </a:rPr>
              <a:t>SD</a:t>
            </a:r>
            <a:r>
              <a:rPr lang="ru-RU" altLang="ru-RU" sz="2000" b="1" dirty="0">
                <a:latin typeface="Calibri" panose="020F0502020204030204" pitchFamily="34" charset="0"/>
                <a:ea typeface="Calibri" panose="020F0502020204030204" pitchFamily="34" charset="0"/>
              </a:rPr>
              <a:t>) удовлетворительно согласуется с литературными данными 0.706358±0.000023 (2 SD) [</a:t>
            </a:r>
            <a:r>
              <a:rPr lang="en-US" altLang="ru-RU" sz="2000" b="1" dirty="0">
                <a:latin typeface="Calibri" panose="020F0502020204030204" pitchFamily="34" charset="0"/>
                <a:ea typeface="Calibri" panose="020F0502020204030204" pitchFamily="34" charset="0"/>
              </a:rPr>
              <a:t>Yang et al</a:t>
            </a:r>
            <a:r>
              <a:rPr lang="ru-RU" altLang="ru-RU" sz="2000" b="1" dirty="0">
                <a:latin typeface="Calibri" panose="020F0502020204030204" pitchFamily="34" charset="0"/>
                <a:ea typeface="Calibri" panose="020F0502020204030204" pitchFamily="34" charset="0"/>
              </a:rPr>
              <a:t>, 2014]. </a:t>
            </a:r>
          </a:p>
        </p:txBody>
      </p:sp>
    </p:spTree>
    <p:extLst>
      <p:ext uri="{BB962C8B-B14F-4D97-AF65-F5344CB8AC3E}">
        <p14:creationId xmlns:p14="http://schemas.microsoft.com/office/powerpoint/2010/main" val="192438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1268760"/>
            <a:ext cx="7835513" cy="452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8256240" y="1266446"/>
            <a:ext cx="3168352" cy="4524315"/>
          </a:xfrm>
          <a:prstGeom prst="rect">
            <a:avLst/>
          </a:prstGeom>
        </p:spPr>
        <p:txBody>
          <a:bodyPr wrap="square">
            <a:spAutoFit/>
          </a:bodyPr>
          <a:lstStyle/>
          <a:p>
            <a:r>
              <a:rPr lang="ru-RU" b="1" dirty="0">
                <a:latin typeface="Arial" panose="020B0604020202020204" pitchFamily="34" charset="0"/>
                <a:ea typeface="Times New Roman" panose="02020603050405020304" pitchFamily="18" charset="0"/>
                <a:cs typeface="Arial" panose="020B0604020202020204" pitchFamily="34" charset="0"/>
              </a:rPr>
              <a:t>Изотопные отношения стронция </a:t>
            </a:r>
            <a:r>
              <a:rPr lang="ru-RU" b="1" baseline="30000" dirty="0">
                <a:latin typeface="Arial" panose="020B0604020202020204" pitchFamily="34" charset="0"/>
                <a:ea typeface="Times New Roman" panose="02020603050405020304" pitchFamily="18" charset="0"/>
                <a:cs typeface="Arial" panose="020B0604020202020204" pitchFamily="34" charset="0"/>
              </a:rPr>
              <a:t>87</a:t>
            </a:r>
            <a:r>
              <a:rPr lang="ru-RU" b="1" dirty="0">
                <a:latin typeface="Arial" panose="020B0604020202020204" pitchFamily="34" charset="0"/>
                <a:ea typeface="Times New Roman" panose="02020603050405020304" pitchFamily="18" charset="0"/>
                <a:cs typeface="Arial" panose="020B0604020202020204" pitchFamily="34" charset="0"/>
              </a:rPr>
              <a:t>Sr/</a:t>
            </a:r>
            <a:r>
              <a:rPr lang="ru-RU" b="1" baseline="30000" dirty="0">
                <a:latin typeface="Arial" panose="020B0604020202020204" pitchFamily="34" charset="0"/>
                <a:ea typeface="Times New Roman" panose="02020603050405020304" pitchFamily="18" charset="0"/>
                <a:cs typeface="Arial" panose="020B0604020202020204" pitchFamily="34" charset="0"/>
              </a:rPr>
              <a:t>86</a:t>
            </a:r>
            <a:r>
              <a:rPr lang="ru-RU" b="1" dirty="0">
                <a:latin typeface="Arial" panose="020B0604020202020204" pitchFamily="34" charset="0"/>
                <a:ea typeface="Times New Roman" panose="02020603050405020304" pitchFamily="18" charset="0"/>
                <a:cs typeface="Arial" panose="020B0604020202020204" pitchFamily="34" charset="0"/>
              </a:rPr>
              <a:t>Sr в образцах современной шерсти овец и травы (с. Ремонтное, Ростовская обл.), а также археологического текстиля из могильников срубной культуры Золотая Нива (Самарская обл.) и Герасимовка (Оренбургская обл.). </a:t>
            </a:r>
            <a:r>
              <a:rPr lang="ru-RU" b="1" dirty="0" err="1">
                <a:latin typeface="Arial" panose="020B0604020202020204" pitchFamily="34" charset="0"/>
                <a:ea typeface="Times New Roman" panose="02020603050405020304" pitchFamily="18" charset="0"/>
                <a:cs typeface="Arial" panose="020B0604020202020204" pitchFamily="34" charset="0"/>
              </a:rPr>
              <a:t>Незалитые</a:t>
            </a:r>
            <a:r>
              <a:rPr lang="ru-RU" b="1" dirty="0">
                <a:latin typeface="Arial" panose="020B0604020202020204" pitchFamily="34" charset="0"/>
                <a:ea typeface="Times New Roman" panose="02020603050405020304" pitchFamily="18" charset="0"/>
                <a:cs typeface="Arial" panose="020B0604020202020204" pitchFamily="34" charset="0"/>
              </a:rPr>
              <a:t> точки на графике обозначают соответствующие шерсти и текстилю промывки.</a:t>
            </a:r>
            <a:endParaRPr lang="ru-RU" b="1" dirty="0">
              <a:latin typeface="Arial" panose="020B0604020202020204" pitchFamily="34" charset="0"/>
              <a:cs typeface="Arial" panose="020B0604020202020204" pitchFamily="34" charset="0"/>
            </a:endParaRPr>
          </a:p>
        </p:txBody>
      </p:sp>
      <p:sp>
        <p:nvSpPr>
          <p:cNvPr id="4" name="Заголовок 1"/>
          <p:cNvSpPr txBox="1">
            <a:spLocks/>
          </p:cNvSpPr>
          <p:nvPr/>
        </p:nvSpPr>
        <p:spPr>
          <a:xfrm>
            <a:off x="4439816" y="188640"/>
            <a:ext cx="3312368" cy="792088"/>
          </a:xfrm>
          <a:prstGeom prst="rect">
            <a:avLst/>
          </a:prstGeom>
        </p:spPr>
        <p:txBody>
          <a:bodyPr>
            <a:norm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ru-RU" sz="3600" dirty="0" smtClean="0"/>
              <a:t>РЕЗУЛЬТАТЫ</a:t>
            </a:r>
            <a:endParaRPr lang="ru-RU" sz="3600" dirty="0"/>
          </a:p>
        </p:txBody>
      </p:sp>
    </p:spTree>
    <p:extLst>
      <p:ext uri="{BB962C8B-B14F-4D97-AF65-F5344CB8AC3E}">
        <p14:creationId xmlns:p14="http://schemas.microsoft.com/office/powerpoint/2010/main" val="419675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9336" y="1124744"/>
            <a:ext cx="11809312" cy="4524315"/>
          </a:xfrm>
          <a:prstGeom prst="rect">
            <a:avLst/>
          </a:prstGeom>
        </p:spPr>
        <p:txBody>
          <a:bodyPr wrap="square">
            <a:spAutoFit/>
          </a:bodyPr>
          <a:lstStyle/>
          <a:p>
            <a:pPr indent="450215" algn="just">
              <a:spcAft>
                <a:spcPts val="0"/>
              </a:spcAft>
            </a:pPr>
            <a:r>
              <a:rPr lang="ru-RU" sz="1600" b="1" dirty="0">
                <a:latin typeface="Arial" panose="020B0604020202020204" pitchFamily="34" charset="0"/>
                <a:cs typeface="Arial" panose="020B0604020202020204" pitchFamily="34" charset="0"/>
              </a:rPr>
              <a:t>Промывки темной шерсти и археологического текстиля из мог. Золотая Нива характеризуются более радиогенными (высокими) отношениями </a:t>
            </a:r>
            <a:r>
              <a:rPr lang="ru-RU" sz="1600" b="1" baseline="30000" dirty="0">
                <a:latin typeface="Arial" panose="020B0604020202020204" pitchFamily="34" charset="0"/>
                <a:cs typeface="Arial" panose="020B0604020202020204" pitchFamily="34" charset="0"/>
              </a:rPr>
              <a:t>87</a:t>
            </a:r>
            <a:r>
              <a:rPr lang="ru-RU" sz="1600" b="1" dirty="0">
                <a:latin typeface="Arial" panose="020B0604020202020204" pitchFamily="34" charset="0"/>
                <a:cs typeface="Arial" panose="020B0604020202020204" pitchFamily="34" charset="0"/>
              </a:rPr>
              <a:t>Sr/</a:t>
            </a:r>
            <a:r>
              <a:rPr lang="ru-RU" sz="1600" b="1" baseline="30000" dirty="0">
                <a:latin typeface="Arial" panose="020B0604020202020204" pitchFamily="34" charset="0"/>
                <a:cs typeface="Arial" panose="020B0604020202020204" pitchFamily="34" charset="0"/>
              </a:rPr>
              <a:t>86</a:t>
            </a:r>
            <a:r>
              <a:rPr lang="ru-RU" sz="1600" b="1" dirty="0">
                <a:latin typeface="Arial" panose="020B0604020202020204" pitchFamily="34" charset="0"/>
                <a:cs typeface="Arial" panose="020B0604020202020204" pitchFamily="34" charset="0"/>
              </a:rPr>
              <a:t>Sr, чем соответствующие остатки </a:t>
            </a:r>
            <a:r>
              <a:rPr lang="ru-RU" sz="1600" b="1" dirty="0" smtClean="0">
                <a:latin typeface="Arial" panose="020B0604020202020204" pitchFamily="34" charset="0"/>
                <a:cs typeface="Arial" panose="020B0604020202020204" pitchFamily="34" charset="0"/>
              </a:rPr>
              <a:t>волокон.</a:t>
            </a:r>
          </a:p>
          <a:p>
            <a:pPr indent="450215" algn="just">
              <a:spcAft>
                <a:spcPts val="0"/>
              </a:spcAft>
            </a:pPr>
            <a:r>
              <a:rPr lang="ru-RU" sz="1600" b="1" dirty="0" smtClean="0">
                <a:latin typeface="Arial" panose="020B0604020202020204" pitchFamily="34" charset="0"/>
                <a:cs typeface="Arial" panose="020B0604020202020204" pitchFamily="34" charset="0"/>
              </a:rPr>
              <a:t>Для </a:t>
            </a:r>
            <a:r>
              <a:rPr lang="ru-RU" sz="1600" b="1" dirty="0">
                <a:latin typeface="Arial" panose="020B0604020202020204" pitchFamily="34" charset="0"/>
                <a:cs typeface="Arial" panose="020B0604020202020204" pitchFamily="34" charset="0"/>
              </a:rPr>
              <a:t>светлой шерсти и текстиля из мог. Герасимовка значения </a:t>
            </a:r>
            <a:r>
              <a:rPr lang="ru-RU" sz="1600" b="1" baseline="30000" dirty="0">
                <a:latin typeface="Arial" panose="020B0604020202020204" pitchFamily="34" charset="0"/>
                <a:cs typeface="Arial" panose="020B0604020202020204" pitchFamily="34" charset="0"/>
              </a:rPr>
              <a:t>87</a:t>
            </a:r>
            <a:r>
              <a:rPr lang="ru-RU" sz="1600" b="1" dirty="0">
                <a:latin typeface="Arial" panose="020B0604020202020204" pitchFamily="34" charset="0"/>
                <a:cs typeface="Arial" panose="020B0604020202020204" pitchFamily="34" charset="0"/>
              </a:rPr>
              <a:t>Sr/</a:t>
            </a:r>
            <a:r>
              <a:rPr lang="ru-RU" sz="1600" b="1" baseline="30000" dirty="0">
                <a:latin typeface="Arial" panose="020B0604020202020204" pitchFamily="34" charset="0"/>
                <a:cs typeface="Arial" panose="020B0604020202020204" pitchFamily="34" charset="0"/>
              </a:rPr>
              <a:t>86</a:t>
            </a:r>
            <a:r>
              <a:rPr lang="ru-RU" sz="1600" b="1" dirty="0">
                <a:latin typeface="Arial" panose="020B0604020202020204" pitchFamily="34" charset="0"/>
                <a:cs typeface="Arial" panose="020B0604020202020204" pitchFamily="34" charset="0"/>
              </a:rPr>
              <a:t>Sr в промывках ниже, чем собственно в очищенных волокнах</a:t>
            </a:r>
            <a:r>
              <a:rPr lang="ru-RU" sz="1600" b="1" dirty="0" smtClean="0">
                <a:latin typeface="Arial" panose="020B0604020202020204" pitchFamily="34" charset="0"/>
                <a:cs typeface="Arial" panose="020B0604020202020204" pitchFamily="34" charset="0"/>
              </a:rPr>
              <a:t>. Это может быть обусловлено фоновой </a:t>
            </a:r>
            <a:r>
              <a:rPr lang="ru-RU" sz="1600" b="1" dirty="0">
                <a:latin typeface="Arial" panose="020B0604020202020204" pitchFamily="34" charset="0"/>
                <a:cs typeface="Arial" panose="020B0604020202020204" pitchFamily="34" charset="0"/>
              </a:rPr>
              <a:t>пылевой </a:t>
            </a:r>
            <a:r>
              <a:rPr lang="ru-RU" sz="1600" b="1" dirty="0" smtClean="0">
                <a:latin typeface="Arial" panose="020B0604020202020204" pitchFamily="34" charset="0"/>
                <a:cs typeface="Arial" panose="020B0604020202020204" pitchFamily="34" charset="0"/>
              </a:rPr>
              <a:t>нагрузкой </a:t>
            </a:r>
            <a:r>
              <a:rPr lang="ru-RU" sz="1600" b="1" dirty="0">
                <a:latin typeface="Arial" panose="020B0604020202020204" pitchFamily="34" charset="0"/>
                <a:cs typeface="Arial" panose="020B0604020202020204" pitchFamily="34" charset="0"/>
              </a:rPr>
              <a:t>от неогеновых и юрских отложений на территории могильника Герасимовка (</a:t>
            </a:r>
            <a:r>
              <a:rPr lang="ru-RU" sz="1600" b="1" dirty="0" smtClean="0">
                <a:latin typeface="Arial" panose="020B0604020202020204" pitchFamily="34" charset="0"/>
                <a:cs typeface="Arial" panose="020B0604020202020204" pitchFamily="34" charset="0"/>
              </a:rPr>
              <a:t>0.707-0.708). </a:t>
            </a:r>
          </a:p>
          <a:p>
            <a:pPr indent="450215" algn="just">
              <a:spcAft>
                <a:spcPts val="0"/>
              </a:spcAft>
            </a:pPr>
            <a:r>
              <a:rPr lang="ru-RU" sz="1600" b="1" dirty="0" smtClean="0">
                <a:latin typeface="Arial" panose="020B0604020202020204" pitchFamily="34" charset="0"/>
                <a:cs typeface="Arial" panose="020B0604020202020204" pitchFamily="34" charset="0"/>
              </a:rPr>
              <a:t>В </a:t>
            </a:r>
            <a:r>
              <a:rPr lang="ru-RU" sz="1600" b="1" dirty="0">
                <a:latin typeface="Arial" panose="020B0604020202020204" pitchFamily="34" charset="0"/>
                <a:cs typeface="Arial" panose="020B0604020202020204" pitchFamily="34" charset="0"/>
              </a:rPr>
              <a:t>тоже время, несмотря на существенно более радиогенные значения </a:t>
            </a:r>
            <a:r>
              <a:rPr lang="ru-RU" sz="1600" b="1" baseline="30000" dirty="0">
                <a:latin typeface="Arial" panose="020B0604020202020204" pitchFamily="34" charset="0"/>
                <a:cs typeface="Arial" panose="020B0604020202020204" pitchFamily="34" charset="0"/>
              </a:rPr>
              <a:t>87</a:t>
            </a:r>
            <a:r>
              <a:rPr lang="ru-RU" sz="1600" b="1" dirty="0">
                <a:latin typeface="Arial" panose="020B0604020202020204" pitchFamily="34" charset="0"/>
                <a:cs typeface="Arial" panose="020B0604020202020204" pitchFamily="34" charset="0"/>
              </a:rPr>
              <a:t>Sr/</a:t>
            </a:r>
            <a:r>
              <a:rPr lang="ru-RU" sz="1600" b="1" baseline="30000" dirty="0">
                <a:latin typeface="Arial" panose="020B0604020202020204" pitchFamily="34" charset="0"/>
                <a:cs typeface="Arial" panose="020B0604020202020204" pitchFamily="34" charset="0"/>
              </a:rPr>
              <a:t>86</a:t>
            </a:r>
            <a:r>
              <a:rPr lang="ru-RU" sz="1600" b="1" dirty="0">
                <a:latin typeface="Arial" panose="020B0604020202020204" pitchFamily="34" charset="0"/>
                <a:cs typeface="Arial" panose="020B0604020202020204" pitchFamily="34" charset="0"/>
              </a:rPr>
              <a:t>Sr в промывке (0.71531), текстиль из могильника Золотая нива имеет </a:t>
            </a:r>
            <a:r>
              <a:rPr lang="ru-RU" sz="1600" b="1" baseline="30000" dirty="0">
                <a:latin typeface="Arial" panose="020B0604020202020204" pitchFamily="34" charset="0"/>
                <a:cs typeface="Arial" panose="020B0604020202020204" pitchFamily="34" charset="0"/>
              </a:rPr>
              <a:t>87</a:t>
            </a:r>
            <a:r>
              <a:rPr lang="ru-RU" sz="1600" b="1" dirty="0">
                <a:latin typeface="Arial" panose="020B0604020202020204" pitchFamily="34" charset="0"/>
                <a:cs typeface="Arial" panose="020B0604020202020204" pitchFamily="34" charset="0"/>
              </a:rPr>
              <a:t>Sr/</a:t>
            </a:r>
            <a:r>
              <a:rPr lang="ru-RU" sz="1600" b="1" baseline="30000" dirty="0">
                <a:latin typeface="Arial" panose="020B0604020202020204" pitchFamily="34" charset="0"/>
                <a:cs typeface="Arial" panose="020B0604020202020204" pitchFamily="34" charset="0"/>
              </a:rPr>
              <a:t>86</a:t>
            </a:r>
            <a:r>
              <a:rPr lang="ru-RU" sz="1600" b="1" dirty="0">
                <a:latin typeface="Arial" panose="020B0604020202020204" pitchFamily="34" charset="0"/>
                <a:cs typeface="Arial" panose="020B0604020202020204" pitchFamily="34" charset="0"/>
              </a:rPr>
              <a:t>Sr отношение существенно выше (0.71106), чем фоновые значения подстилающих пород в районе (</a:t>
            </a:r>
            <a:r>
              <a:rPr lang="ru-RU" sz="1600" b="1" dirty="0" smtClean="0">
                <a:latin typeface="Arial" panose="020B0604020202020204" pitchFamily="34" charset="0"/>
                <a:cs typeface="Arial" panose="020B0604020202020204" pitchFamily="34" charset="0"/>
              </a:rPr>
              <a:t>0.707-0.708) </a:t>
            </a:r>
            <a:r>
              <a:rPr lang="ru-RU" sz="1600" b="1" dirty="0">
                <a:latin typeface="Arial" panose="020B0604020202020204" pitchFamily="34" charset="0"/>
                <a:cs typeface="Arial" panose="020B0604020202020204" pitchFamily="34" charset="0"/>
              </a:rPr>
              <a:t>и, скорее всего, не является местным изделием</a:t>
            </a:r>
            <a:r>
              <a:rPr lang="ru-RU" sz="1600" b="1" dirty="0" smtClean="0">
                <a:latin typeface="Arial" panose="020B0604020202020204" pitchFamily="34" charset="0"/>
                <a:cs typeface="Arial" panose="020B0604020202020204" pitchFamily="34" charset="0"/>
              </a:rPr>
              <a:t>.</a:t>
            </a:r>
          </a:p>
          <a:p>
            <a:pPr indent="450215" algn="just">
              <a:spcAft>
                <a:spcPts val="0"/>
              </a:spcAft>
            </a:pPr>
            <a:r>
              <a:rPr lang="ru-RU" sz="1600" b="1" dirty="0">
                <a:latin typeface="Arial" panose="020B0604020202020204" pitchFamily="34" charset="0"/>
                <a:cs typeface="Arial" panose="020B0604020202020204" pitchFamily="34" charset="0"/>
              </a:rPr>
              <a:t>Из рисунка видно, что шерсть черной овцы (0.70841), в целом, соответствует диапазону </a:t>
            </a:r>
            <a:r>
              <a:rPr lang="ru-RU" sz="1600" b="1" dirty="0" err="1">
                <a:latin typeface="Arial" panose="020B0604020202020204" pitchFamily="34" charset="0"/>
                <a:cs typeface="Arial" panose="020B0604020202020204" pitchFamily="34" charset="0"/>
              </a:rPr>
              <a:t>биодоступного</a:t>
            </a:r>
            <a:r>
              <a:rPr lang="ru-RU" sz="1600" b="1" dirty="0">
                <a:latin typeface="Arial" panose="020B0604020202020204" pitchFamily="34" charset="0"/>
                <a:cs typeface="Arial" panose="020B0604020202020204" pitchFamily="34" charset="0"/>
              </a:rPr>
              <a:t> стронция для с. Ремонтное (0.70889 - 0.70848, трава), в то время как шерсть светлой овцы выходит за рамки этого диапазона, что позволяет предположить либо ее недавний перегон (в переделах одного года) из другого местонахождения, отличного по составу подстилающих пород от с. Ремонтное, либо, скорее всего, использование сезонных дополнительных кормов – сена и комбикормов с измененным (</a:t>
            </a:r>
            <a:r>
              <a:rPr lang="ru-RU" sz="1600" b="1" dirty="0" err="1">
                <a:latin typeface="Arial" panose="020B0604020202020204" pitchFamily="34" charset="0"/>
                <a:cs typeface="Arial" panose="020B0604020202020204" pitchFamily="34" charset="0"/>
              </a:rPr>
              <a:t>м.б</a:t>
            </a:r>
            <a:r>
              <a:rPr lang="ru-RU" sz="1600" b="1" dirty="0">
                <a:latin typeface="Arial" panose="020B0604020202020204" pitchFamily="34" charset="0"/>
                <a:cs typeface="Arial" panose="020B0604020202020204" pitchFamily="34" charset="0"/>
              </a:rPr>
              <a:t>. иным?) изотопным составом стронция, происхождение которых связано с другими геологическими </a:t>
            </a:r>
            <a:r>
              <a:rPr lang="ru-RU" sz="1600" b="1" dirty="0" smtClean="0">
                <a:latin typeface="Arial" panose="020B0604020202020204" pitchFamily="34" charset="0"/>
                <a:cs typeface="Arial" panose="020B0604020202020204" pitchFamily="34" charset="0"/>
              </a:rPr>
              <a:t>территориями. </a:t>
            </a:r>
            <a:endParaRPr lang="ru-RU" sz="1600" b="1" dirty="0" smtClean="0">
              <a:latin typeface="Arial" panose="020B0604020202020204" pitchFamily="34" charset="0"/>
              <a:ea typeface="Times New Roman" panose="02020603050405020304" pitchFamily="18" charset="0"/>
              <a:cs typeface="Arial" panose="020B0604020202020204" pitchFamily="34" charset="0"/>
            </a:endParaRPr>
          </a:p>
          <a:p>
            <a:pPr indent="450215" algn="just">
              <a:spcAft>
                <a:spcPts val="0"/>
              </a:spcAft>
            </a:pPr>
            <a:r>
              <a:rPr lang="ru-RU" sz="1600" b="1" dirty="0" smtClean="0">
                <a:latin typeface="Arial" panose="020B0604020202020204" pitchFamily="34" charset="0"/>
                <a:ea typeface="Times New Roman" panose="02020603050405020304" pitchFamily="18" charset="0"/>
                <a:cs typeface="Arial" panose="020B0604020202020204" pitchFamily="34" charset="0"/>
              </a:rPr>
              <a:t>Применение </a:t>
            </a:r>
            <a:r>
              <a:rPr lang="ru-RU" sz="1600" b="1" dirty="0">
                <a:latin typeface="Arial" panose="020B0604020202020204" pitchFamily="34" charset="0"/>
                <a:ea typeface="Times New Roman" panose="02020603050405020304" pitchFamily="18" charset="0"/>
                <a:cs typeface="Arial" panose="020B0604020202020204" pitchFamily="34" charset="0"/>
              </a:rPr>
              <a:t>метода определения вариаций изотопных соотношений стронция в природных (шерсть современных овец и трава) и археологических (шерстяной текстиль) образцах позволит в будущем определить были ли шерстяные изделия местными или привозными. Эти данные во многом расширят возможности исторических интерпретаций.</a:t>
            </a:r>
          </a:p>
        </p:txBody>
      </p:sp>
      <p:sp>
        <p:nvSpPr>
          <p:cNvPr id="3" name="Заголовок 1"/>
          <p:cNvSpPr txBox="1">
            <a:spLocks/>
          </p:cNvSpPr>
          <p:nvPr/>
        </p:nvSpPr>
        <p:spPr>
          <a:xfrm>
            <a:off x="4655840" y="188640"/>
            <a:ext cx="3312368" cy="792088"/>
          </a:xfrm>
          <a:prstGeom prst="rect">
            <a:avLst/>
          </a:prstGeom>
        </p:spPr>
        <p:txBody>
          <a:bodyPr>
            <a:norm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ru-RU" sz="3600" dirty="0" smtClean="0"/>
              <a:t>ВЫВОДЫ</a:t>
            </a:r>
            <a:endParaRPr lang="ru-RU" sz="3600" dirty="0"/>
          </a:p>
        </p:txBody>
      </p:sp>
    </p:spTree>
    <p:extLst>
      <p:ext uri="{BB962C8B-B14F-4D97-AF65-F5344CB8AC3E}">
        <p14:creationId xmlns:p14="http://schemas.microsoft.com/office/powerpoint/2010/main" val="2953202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553" y="1196752"/>
            <a:ext cx="12183849" cy="5661248"/>
          </a:xfrm>
          <a:prstGeom prst="rect">
            <a:avLst/>
          </a:prstGeom>
        </p:spPr>
      </p:pic>
      <p:sp>
        <p:nvSpPr>
          <p:cNvPr id="6" name="Прямоугольник 5"/>
          <p:cNvSpPr/>
          <p:nvPr/>
        </p:nvSpPr>
        <p:spPr>
          <a:xfrm>
            <a:off x="58455" y="35363"/>
            <a:ext cx="12014209" cy="1338828"/>
          </a:xfrm>
          <a:prstGeom prst="rect">
            <a:avLst/>
          </a:prstGeom>
        </p:spPr>
        <p:txBody>
          <a:bodyPr wrap="square">
            <a:spAutoFit/>
          </a:bodyPr>
          <a:lstStyle/>
          <a:p>
            <a:pPr indent="450215" algn="just">
              <a:lnSpc>
                <a:spcPct val="150000"/>
              </a:lnSpc>
              <a:spcAft>
                <a:spcPts val="0"/>
              </a:spcAft>
            </a:pPr>
            <a:r>
              <a:rPr lang="ru-RU" b="1" i="1" dirty="0">
                <a:latin typeface="Arial" panose="020B0604020202020204" pitchFamily="34" charset="0"/>
                <a:ea typeface="Times New Roman" panose="02020603050405020304" pitchFamily="18" charset="0"/>
                <a:cs typeface="Arial" panose="020B0604020202020204" pitchFamily="34" charset="0"/>
              </a:rPr>
              <a:t>Анализы изотопного состава стронция выполнены в ЦКП </a:t>
            </a:r>
            <a:r>
              <a:rPr lang="ru-RU" b="1" i="1" dirty="0" err="1">
                <a:latin typeface="Arial" panose="020B0604020202020204" pitchFamily="34" charset="0"/>
                <a:ea typeface="Times New Roman" panose="02020603050405020304" pitchFamily="18" charset="0"/>
                <a:cs typeface="Arial" panose="020B0604020202020204" pitchFamily="34" charset="0"/>
              </a:rPr>
              <a:t>УрО</a:t>
            </a:r>
            <a:r>
              <a:rPr lang="ru-RU" b="1" i="1" dirty="0">
                <a:latin typeface="Arial" panose="020B0604020202020204" pitchFamily="34" charset="0"/>
                <a:ea typeface="Times New Roman" panose="02020603050405020304" pitchFamily="18" charset="0"/>
                <a:cs typeface="Arial" panose="020B0604020202020204" pitchFamily="34" charset="0"/>
              </a:rPr>
              <a:t> РАН «</a:t>
            </a:r>
            <a:r>
              <a:rPr lang="ru-RU" b="1" i="1" dirty="0" err="1">
                <a:latin typeface="Arial" panose="020B0604020202020204" pitchFamily="34" charset="0"/>
                <a:ea typeface="Times New Roman" panose="02020603050405020304" pitchFamily="18" charset="0"/>
                <a:cs typeface="Arial" panose="020B0604020202020204" pitchFamily="34" charset="0"/>
              </a:rPr>
              <a:t>Геоаналитик</a:t>
            </a:r>
            <a:r>
              <a:rPr lang="ru-RU" b="1" i="1" dirty="0">
                <a:latin typeface="Arial" panose="020B0604020202020204" pitchFamily="34" charset="0"/>
                <a:ea typeface="Times New Roman" panose="02020603050405020304" pitchFamily="18" charset="0"/>
                <a:cs typeface="Arial" panose="020B0604020202020204" pitchFamily="34" charset="0"/>
              </a:rPr>
              <a:t>» в рамках темы № АААА-А18-118053090045-8 государственного задания ИГГ </a:t>
            </a:r>
            <a:r>
              <a:rPr lang="ru-RU" b="1" i="1" dirty="0" err="1">
                <a:latin typeface="Arial" panose="020B0604020202020204" pitchFamily="34" charset="0"/>
                <a:ea typeface="Times New Roman" panose="02020603050405020304" pitchFamily="18" charset="0"/>
                <a:cs typeface="Arial" panose="020B0604020202020204" pitchFamily="34" charset="0"/>
              </a:rPr>
              <a:t>УрО</a:t>
            </a:r>
            <a:r>
              <a:rPr lang="ru-RU" b="1" i="1" dirty="0">
                <a:latin typeface="Arial" panose="020B0604020202020204" pitchFamily="34" charset="0"/>
                <a:ea typeface="Times New Roman" panose="02020603050405020304" pitchFamily="18" charset="0"/>
                <a:cs typeface="Arial" panose="020B0604020202020204" pitchFamily="34" charset="0"/>
              </a:rPr>
              <a:t> РАН и гранта РФФИ №18-09-00015</a:t>
            </a:r>
            <a:r>
              <a:rPr lang="ru-RU" b="1" dirty="0">
                <a:latin typeface="Arial" panose="020B0604020202020204" pitchFamily="34" charset="0"/>
                <a:ea typeface="Times New Roman" panose="02020603050405020304" pitchFamily="18" charset="0"/>
                <a:cs typeface="Arial" panose="020B0604020202020204" pitchFamily="34" charset="0"/>
              </a:rPr>
              <a:t>.</a:t>
            </a:r>
            <a:endParaRPr lang="ru-RU"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10432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096000" y="286450"/>
            <a:ext cx="5978232" cy="6404472"/>
          </a:xfrm>
          <a:prstGeom prst="rect">
            <a:avLst/>
          </a:prstGeom>
        </p:spPr>
      </p:pic>
      <p:sp>
        <p:nvSpPr>
          <p:cNvPr id="3" name="Прямоугольник 2"/>
          <p:cNvSpPr/>
          <p:nvPr/>
        </p:nvSpPr>
        <p:spPr>
          <a:xfrm>
            <a:off x="479376" y="620688"/>
            <a:ext cx="5287316" cy="5324535"/>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По аналогии с костной и зубными тканями, стронций может поступать и сохраняться в волосах и шерсти млекопитающих [</a:t>
            </a:r>
            <a:r>
              <a:rPr lang="ru-RU" sz="2000" b="1" dirty="0" err="1">
                <a:latin typeface="Arial" panose="020B0604020202020204" pitchFamily="34" charset="0"/>
                <a:cs typeface="Arial" panose="020B0604020202020204" pitchFamily="34" charset="0"/>
              </a:rPr>
              <a:t>Frei</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et</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al</a:t>
            </a:r>
            <a:r>
              <a:rPr lang="ru-RU" sz="2000" b="1" dirty="0">
                <a:latin typeface="Arial" panose="020B0604020202020204" pitchFamily="34" charset="0"/>
                <a:cs typeface="Arial" panose="020B0604020202020204" pitchFamily="34" charset="0"/>
              </a:rPr>
              <a:t>., 2009]. </a:t>
            </a:r>
            <a:endParaRPr lang="en-GB" sz="2000" b="1" dirty="0" smtClean="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a:p>
            <a:r>
              <a:rPr lang="ru-RU" sz="2000" b="1" dirty="0" smtClean="0">
                <a:latin typeface="Arial" panose="020B0604020202020204" pitchFamily="34" charset="0"/>
                <a:cs typeface="Arial" panose="020B0604020202020204" pitchFamily="34" charset="0"/>
              </a:rPr>
              <a:t>Пилотные </a:t>
            </a:r>
            <a:r>
              <a:rPr lang="ru-RU" sz="2000" b="1" dirty="0">
                <a:latin typeface="Arial" panose="020B0604020202020204" pitchFamily="34" charset="0"/>
                <a:cs typeface="Arial" panose="020B0604020202020204" pitchFamily="34" charset="0"/>
              </a:rPr>
              <a:t>исследования [</a:t>
            </a:r>
            <a:r>
              <a:rPr lang="ru-RU" sz="2000" b="1" dirty="0" err="1">
                <a:latin typeface="Arial" panose="020B0604020202020204" pitchFamily="34" charset="0"/>
                <a:cs typeface="Arial" panose="020B0604020202020204" pitchFamily="34" charset="0"/>
              </a:rPr>
              <a:t>von</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Carnap-Bornheim</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et</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al</a:t>
            </a:r>
            <a:r>
              <a:rPr lang="ru-RU" sz="2000" b="1" dirty="0">
                <a:latin typeface="Arial" panose="020B0604020202020204" pitchFamily="34" charset="0"/>
                <a:cs typeface="Arial" panose="020B0604020202020204" pitchFamily="34" charset="0"/>
              </a:rPr>
              <a:t>., 2007] и, в особенности, [</a:t>
            </a:r>
            <a:r>
              <a:rPr lang="ru-RU" sz="2000" b="1" dirty="0" err="1">
                <a:latin typeface="Arial" panose="020B0604020202020204" pitchFamily="34" charset="0"/>
                <a:cs typeface="Arial" panose="020B0604020202020204" pitchFamily="34" charset="0"/>
              </a:rPr>
              <a:t>Frei</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et</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al</a:t>
            </a:r>
            <a:r>
              <a:rPr lang="ru-RU" sz="2000" b="1" dirty="0">
                <a:latin typeface="Arial" panose="020B0604020202020204" pitchFamily="34" charset="0"/>
                <a:cs typeface="Arial" panose="020B0604020202020204" pitchFamily="34" charset="0"/>
              </a:rPr>
              <a:t>., 2009] показали, что изотопный состав стронция шерсти овец, а, следовательно, и изотопный состав стронция археологического шерстяного текстиля в среднем отражает сигнал </a:t>
            </a:r>
            <a:r>
              <a:rPr lang="ru-RU" sz="2000" b="1" dirty="0" err="1">
                <a:latin typeface="Arial" panose="020B0604020202020204" pitchFamily="34" charset="0"/>
                <a:cs typeface="Arial" panose="020B0604020202020204" pitchFamily="34" charset="0"/>
              </a:rPr>
              <a:t>биодоступного</a:t>
            </a:r>
            <a:r>
              <a:rPr lang="ru-RU" sz="2000" b="1" dirty="0">
                <a:latin typeface="Arial" panose="020B0604020202020204" pitchFamily="34" charset="0"/>
                <a:cs typeface="Arial" panose="020B0604020202020204" pitchFamily="34" charset="0"/>
              </a:rPr>
              <a:t> стронция соответствующих пастбищ, где овцы могли выпасаться, и позволяет выявить возможные территориальные источники сырья.</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360" y="2730848"/>
            <a:ext cx="3715178" cy="2786384"/>
          </a:xfrm>
        </p:spPr>
      </p:pic>
      <p:sp>
        <p:nvSpPr>
          <p:cNvPr id="3" name="Заголовок 2"/>
          <p:cNvSpPr>
            <a:spLocks noGrp="1"/>
          </p:cNvSpPr>
          <p:nvPr>
            <p:ph type="title"/>
          </p:nvPr>
        </p:nvSpPr>
        <p:spPr>
          <a:xfrm>
            <a:off x="291830" y="194553"/>
            <a:ext cx="11900169" cy="2187424"/>
          </a:xfrm>
        </p:spPr>
        <p:txBody>
          <a:bodyPr>
            <a:noAutofit/>
          </a:bodyPr>
          <a:lstStyle/>
          <a:p>
            <a:r>
              <a:rPr lang="ru-RU" sz="2200" dirty="0">
                <a:effectLst/>
                <a:latin typeface="Arial" panose="020B0604020202020204" pitchFamily="34" charset="0"/>
                <a:cs typeface="Arial" panose="020B0604020202020204" pitchFamily="34" charset="0"/>
              </a:rPr>
              <a:t>Наличие загрязнений от микрочастиц, которые могут «налипать» на неоднородную поверхность волокон, может изменять изотопный состав стронция в самом текстиле или </a:t>
            </a:r>
            <a:r>
              <a:rPr lang="ru-RU" sz="2200" dirty="0" smtClean="0">
                <a:effectLst/>
                <a:latin typeface="Arial" panose="020B0604020202020204" pitchFamily="34" charset="0"/>
                <a:cs typeface="Arial" panose="020B0604020202020204" pitchFamily="34" charset="0"/>
              </a:rPr>
              <a:t>шерсти</a:t>
            </a:r>
            <a:r>
              <a:rPr lang="en-GB" sz="2200" dirty="0" smtClean="0">
                <a:effectLst/>
                <a:latin typeface="Arial" panose="020B0604020202020204" pitchFamily="34" charset="0"/>
                <a:cs typeface="Arial" panose="020B0604020202020204" pitchFamily="34" charset="0"/>
              </a:rPr>
              <a:t/>
            </a:r>
            <a:br>
              <a:rPr lang="en-GB" sz="2200" dirty="0" smtClean="0">
                <a:effectLst/>
                <a:latin typeface="Arial" panose="020B0604020202020204" pitchFamily="34" charset="0"/>
                <a:cs typeface="Arial" panose="020B0604020202020204" pitchFamily="34" charset="0"/>
              </a:rPr>
            </a:br>
            <a:r>
              <a:rPr lang="en-GB" sz="2200" dirty="0" smtClean="0">
                <a:latin typeface="Arial" panose="020B0604020202020204" pitchFamily="34" charset="0"/>
                <a:cs typeface="Arial" panose="020B0604020202020204" pitchFamily="34" charset="0"/>
              </a:rPr>
              <a:t/>
            </a:r>
            <a:br>
              <a:rPr lang="en-GB" sz="2200" dirty="0" smtClean="0">
                <a:latin typeface="Arial" panose="020B0604020202020204" pitchFamily="34" charset="0"/>
                <a:cs typeface="Arial" panose="020B0604020202020204" pitchFamily="34" charset="0"/>
              </a:rPr>
            </a:br>
            <a:r>
              <a:rPr lang="ru-RU" sz="2200" dirty="0" smtClean="0">
                <a:effectLst/>
                <a:latin typeface="Arial" panose="020B0604020202020204" pitchFamily="34" charset="0"/>
                <a:cs typeface="Arial" panose="020B0604020202020204" pitchFamily="34" charset="0"/>
              </a:rPr>
              <a:t>При </a:t>
            </a:r>
            <a:r>
              <a:rPr lang="ru-RU" sz="2200" dirty="0">
                <a:effectLst/>
                <a:latin typeface="Arial" panose="020B0604020202020204" pitchFamily="34" charset="0"/>
                <a:cs typeface="Arial" panose="020B0604020202020204" pitchFamily="34" charset="0"/>
              </a:rPr>
              <a:t>этом только микроэлементы, оставшиеся в волосяных волокнах после удаления липидов, можно использовать для </a:t>
            </a:r>
            <a:r>
              <a:rPr lang="ru-RU" sz="2200" dirty="0" smtClean="0">
                <a:effectLst/>
                <a:latin typeface="Arial" panose="020B0604020202020204" pitchFamily="34" charset="0"/>
                <a:cs typeface="Arial" panose="020B0604020202020204" pitchFamily="34" charset="0"/>
              </a:rPr>
              <a:t>исследования</a:t>
            </a:r>
            <a:endParaRPr lang="ru-RU" sz="2200"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487" y="3159354"/>
            <a:ext cx="3815912" cy="286193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149" y="3635984"/>
            <a:ext cx="3948491" cy="2961368"/>
          </a:xfrm>
          <a:prstGeom prst="rect">
            <a:avLst/>
          </a:prstGeom>
        </p:spPr>
      </p:pic>
    </p:spTree>
    <p:extLst>
      <p:ext uri="{BB962C8B-B14F-4D97-AF65-F5344CB8AC3E}">
        <p14:creationId xmlns:p14="http://schemas.microsoft.com/office/powerpoint/2010/main" val="1741409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7368" y="1556792"/>
            <a:ext cx="11305256" cy="3416320"/>
          </a:xfrm>
          <a:prstGeom prst="rect">
            <a:avLst/>
          </a:prstGeom>
        </p:spPr>
        <p:txBody>
          <a:bodyPr wrap="square">
            <a:spAutoFit/>
          </a:bodyPr>
          <a:lstStyle/>
          <a:p>
            <a:r>
              <a:rPr lang="ru-RU" sz="3600" b="1" i="1" dirty="0">
                <a:latin typeface="Arial" panose="020B0604020202020204" pitchFamily="34" charset="0"/>
                <a:ea typeface="Times New Roman" panose="02020603050405020304" pitchFamily="18" charset="0"/>
                <a:cs typeface="Arial" panose="020B0604020202020204" pitchFamily="34" charset="0"/>
              </a:rPr>
              <a:t>Целью работы</a:t>
            </a:r>
            <a:r>
              <a:rPr lang="ru-RU" sz="3600" b="1" dirty="0">
                <a:latin typeface="Arial" panose="020B0604020202020204" pitchFamily="34" charset="0"/>
                <a:ea typeface="Times New Roman" panose="02020603050405020304" pitchFamily="18" charset="0"/>
                <a:cs typeface="Arial" panose="020B0604020202020204" pitchFamily="34" charset="0"/>
              </a:rPr>
              <a:t> являлась апробация методики изотопного анализа стронция в шерсти животных и археологического шерстяного текстиля эпохи бронзы для последующего определения вероятного ареала происхождения археологического текстиля. </a:t>
            </a:r>
            <a:endParaRPr lang="ru-RU"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27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839416" y="116632"/>
            <a:ext cx="10585176" cy="850106"/>
          </a:xfrm>
        </p:spPr>
        <p:txBody>
          <a:bodyPr>
            <a:normAutofit/>
          </a:bodyPr>
          <a:lstStyle/>
          <a:p>
            <a:r>
              <a:rPr lang="ru-RU" sz="4000" dirty="0" smtClean="0"/>
              <a:t>ОБРАЗЦЫ ШЕРСТИ СОВРЕМЕННЫХ ОВЕЦ</a:t>
            </a:r>
            <a:endParaRPr lang="ru-RU" sz="4000"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8208" y="1721955"/>
            <a:ext cx="3990563" cy="2660375"/>
          </a:xfrm>
          <a:prstGeom prst="rect">
            <a:avLst/>
          </a:prstGeom>
        </p:spPr>
      </p:pic>
      <p:sp>
        <p:nvSpPr>
          <p:cNvPr id="9" name="Прямоугольник 8"/>
          <p:cNvSpPr/>
          <p:nvPr/>
        </p:nvSpPr>
        <p:spPr>
          <a:xfrm>
            <a:off x="2423592" y="1124744"/>
            <a:ext cx="7647671" cy="461665"/>
          </a:xfrm>
          <a:prstGeom prst="rect">
            <a:avLst/>
          </a:prstGeom>
        </p:spPr>
        <p:txBody>
          <a:bodyPr wrap="none">
            <a:spAutoFit/>
          </a:bodyPr>
          <a:lstStyle/>
          <a:p>
            <a:r>
              <a:rPr lang="ru-RU" sz="2400" b="1" dirty="0">
                <a:latin typeface="Arial" panose="020B0604020202020204" pitchFamily="34" charset="0"/>
                <a:ea typeface="Times New Roman" panose="02020603050405020304" pitchFamily="18" charset="0"/>
                <a:cs typeface="Arial" panose="020B0604020202020204" pitchFamily="34" charset="0"/>
              </a:rPr>
              <a:t>пастбище рядом с </a:t>
            </a:r>
            <a:r>
              <a:rPr lang="ru-RU" sz="2400" b="1" dirty="0" err="1">
                <a:latin typeface="Arial" panose="020B0604020202020204" pitchFamily="34" charset="0"/>
                <a:ea typeface="Times New Roman" panose="02020603050405020304" pitchFamily="18" charset="0"/>
                <a:cs typeface="Arial" panose="020B0604020202020204" pitchFamily="34" charset="0"/>
              </a:rPr>
              <a:t>с</a:t>
            </a:r>
            <a:r>
              <a:rPr lang="ru-RU" sz="2400" b="1" dirty="0">
                <a:latin typeface="Arial" panose="020B0604020202020204" pitchFamily="34" charset="0"/>
                <a:ea typeface="Times New Roman" panose="02020603050405020304" pitchFamily="18" charset="0"/>
                <a:cs typeface="Arial" panose="020B0604020202020204" pitchFamily="34" charset="0"/>
              </a:rPr>
              <a:t>. Ремонтное, балка Песчаная</a:t>
            </a:r>
            <a:endParaRPr lang="ru-RU" sz="2400" b="1"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2957734"/>
            <a:ext cx="3729593" cy="248639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58" y="1778812"/>
            <a:ext cx="3668411" cy="2439103"/>
          </a:xfrm>
          <a:prstGeom prst="rect">
            <a:avLst/>
          </a:prstGeom>
        </p:spPr>
      </p:pic>
      <p:sp>
        <p:nvSpPr>
          <p:cNvPr id="10" name="Прямоугольник 9"/>
          <p:cNvSpPr/>
          <p:nvPr/>
        </p:nvSpPr>
        <p:spPr>
          <a:xfrm>
            <a:off x="2730423" y="5589240"/>
            <a:ext cx="9228348" cy="1015663"/>
          </a:xfrm>
          <a:prstGeom prst="rect">
            <a:avLst/>
          </a:prstGeom>
        </p:spPr>
        <p:txBody>
          <a:bodyPr wrap="square">
            <a:spAutoFit/>
          </a:bodyPr>
          <a:lstStyle/>
          <a:p>
            <a:pPr algn="r"/>
            <a:r>
              <a:rPr lang="ru-RU" sz="2000" b="1" dirty="0"/>
              <a:t>Для сопоставительных целей исследовано современное растение (полынь), для анализа взяты его различные части: стебель, лист и соцветие</a:t>
            </a:r>
          </a:p>
        </p:txBody>
      </p:sp>
    </p:spTree>
    <p:extLst>
      <p:ext uri="{BB962C8B-B14F-4D97-AF65-F5344CB8AC3E}">
        <p14:creationId xmlns:p14="http://schemas.microsoft.com/office/powerpoint/2010/main" val="354807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847528" y="476672"/>
            <a:ext cx="10133236" cy="5665958"/>
          </a:xfrm>
          <a:prstGeom prst="rect">
            <a:avLst/>
          </a:prstGeom>
        </p:spPr>
      </p:pic>
      <p:sp>
        <p:nvSpPr>
          <p:cNvPr id="2" name="Заголовок 1"/>
          <p:cNvSpPr>
            <a:spLocks noGrp="1"/>
          </p:cNvSpPr>
          <p:nvPr>
            <p:ph type="title"/>
          </p:nvPr>
        </p:nvSpPr>
        <p:spPr>
          <a:xfrm>
            <a:off x="1271464" y="-27384"/>
            <a:ext cx="11233248" cy="850106"/>
          </a:xfrm>
        </p:spPr>
        <p:txBody>
          <a:bodyPr>
            <a:normAutofit/>
          </a:bodyPr>
          <a:lstStyle/>
          <a:p>
            <a:r>
              <a:rPr lang="ru-RU" sz="3600" dirty="0" smtClean="0"/>
              <a:t>ОБРАЗЦЫ АРХЕОЛОГИЧСЕКОГО ТЕКСТИЛЯ</a:t>
            </a:r>
            <a:endParaRPr lang="ru-RU" sz="3600" dirty="0"/>
          </a:p>
        </p:txBody>
      </p:sp>
      <p:sp>
        <p:nvSpPr>
          <p:cNvPr id="4" name="Прямоугольник 3"/>
          <p:cNvSpPr/>
          <p:nvPr/>
        </p:nvSpPr>
        <p:spPr>
          <a:xfrm>
            <a:off x="6886334" y="5723356"/>
            <a:ext cx="5452716" cy="923330"/>
          </a:xfrm>
          <a:prstGeom prst="rect">
            <a:avLst/>
          </a:prstGeom>
        </p:spPr>
        <p:txBody>
          <a:bodyPr wrap="square">
            <a:spAutoFit/>
          </a:bodyPr>
          <a:lstStyle/>
          <a:p>
            <a:r>
              <a:rPr lang="ru-RU" b="1" dirty="0" smtClean="0"/>
              <a:t>Могильники </a:t>
            </a:r>
            <a:r>
              <a:rPr lang="ru-RU" b="1" dirty="0"/>
              <a:t>срубной культуры Золотая Нива (Самарская обл.) и Герасимовка (Оренбургская обл.).</a:t>
            </a:r>
          </a:p>
        </p:txBody>
      </p:sp>
    </p:spTree>
    <p:extLst>
      <p:ext uri="{BB962C8B-B14F-4D97-AF65-F5344CB8AC3E}">
        <p14:creationId xmlns:p14="http://schemas.microsoft.com/office/powerpoint/2010/main" val="2433871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368527" y="0"/>
            <a:ext cx="4656524" cy="523221"/>
          </a:xfrm>
          <a:prstGeom prst="rect">
            <a:avLst/>
          </a:prstGeom>
        </p:spPr>
        <p:txBody>
          <a:bodyPr wrap="square">
            <a:spAutoFit/>
          </a:bodyPr>
          <a:lstStyle/>
          <a:p>
            <a:r>
              <a:rPr lang="ru-RU" sz="2800" b="1" dirty="0" smtClean="0">
                <a:solidFill>
                  <a:srgbClr val="00B050"/>
                </a:solidFill>
              </a:rPr>
              <a:t>Среднее Поволжье</a:t>
            </a:r>
            <a:endParaRPr lang="ru-RU" sz="2800" b="1" dirty="0">
              <a:solidFill>
                <a:srgbClr val="00B050"/>
              </a:solidFill>
            </a:endParaRPr>
          </a:p>
        </p:txBody>
      </p:sp>
      <p:sp>
        <p:nvSpPr>
          <p:cNvPr id="4" name="TextBox 3"/>
          <p:cNvSpPr txBox="1"/>
          <p:nvPr/>
        </p:nvSpPr>
        <p:spPr>
          <a:xfrm>
            <a:off x="129092" y="150607"/>
            <a:ext cx="2637260" cy="523220"/>
          </a:xfrm>
          <a:prstGeom prst="rect">
            <a:avLst/>
          </a:prstGeom>
          <a:noFill/>
        </p:spPr>
        <p:txBody>
          <a:bodyPr wrap="none" rtlCol="0">
            <a:spAutoFit/>
          </a:bodyPr>
          <a:lstStyle/>
          <a:p>
            <a:r>
              <a:rPr lang="ru-RU" sz="2800" b="1" dirty="0" smtClean="0">
                <a:solidFill>
                  <a:srgbClr val="C00000"/>
                </a:solidFill>
              </a:rPr>
              <a:t>Золотая Нива</a:t>
            </a:r>
            <a:endParaRPr lang="ru-RU" sz="2800" b="1" dirty="0">
              <a:solidFill>
                <a:srgbClr val="C00000"/>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04" y="827965"/>
            <a:ext cx="6727697" cy="4457099"/>
          </a:xfrm>
          <a:prstGeom prst="rect">
            <a:avLst/>
          </a:prstGeom>
        </p:spPr>
      </p:pic>
      <p:pic>
        <p:nvPicPr>
          <p:cNvPr id="7" name="Рисунок 21" descr="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9263" y="848870"/>
            <a:ext cx="3102535" cy="421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89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535632" y="792418"/>
            <a:ext cx="6020711" cy="5183455"/>
          </a:xfrm>
          <a:prstGeom prst="rect">
            <a:avLst/>
          </a:prstGeom>
          <a:noFill/>
          <a:ln w="9525">
            <a:noFill/>
            <a:miter lim="800000"/>
            <a:headEnd/>
            <a:tailEnd/>
          </a:ln>
          <a:effectLst/>
        </p:spPr>
      </p:pic>
      <p:sp>
        <p:nvSpPr>
          <p:cNvPr id="3" name="TextBox 2"/>
          <p:cNvSpPr txBox="1"/>
          <p:nvPr/>
        </p:nvSpPr>
        <p:spPr>
          <a:xfrm>
            <a:off x="0" y="0"/>
            <a:ext cx="6851556" cy="461665"/>
          </a:xfrm>
          <a:prstGeom prst="rect">
            <a:avLst/>
          </a:prstGeom>
          <a:noFill/>
        </p:spPr>
        <p:txBody>
          <a:bodyPr wrap="none" rtlCol="0">
            <a:spAutoFit/>
          </a:bodyPr>
          <a:lstStyle/>
          <a:p>
            <a:r>
              <a:rPr lang="ru-RU" sz="2400" b="1" dirty="0" smtClean="0">
                <a:solidFill>
                  <a:srgbClr val="00B050"/>
                </a:solidFill>
              </a:rPr>
              <a:t>Герасимовка</a:t>
            </a:r>
            <a:r>
              <a:rPr lang="en-US" sz="2400" b="1" dirty="0" smtClean="0">
                <a:solidFill>
                  <a:srgbClr val="00B050"/>
                </a:solidFill>
              </a:rPr>
              <a:t> </a:t>
            </a:r>
            <a:r>
              <a:rPr lang="en-US" sz="2400" b="1" dirty="0">
                <a:solidFill>
                  <a:srgbClr val="00B050"/>
                </a:solidFill>
              </a:rPr>
              <a:t>III, </a:t>
            </a:r>
            <a:r>
              <a:rPr lang="ru-RU" sz="2400" b="1" dirty="0" smtClean="0">
                <a:solidFill>
                  <a:srgbClr val="00B050"/>
                </a:solidFill>
              </a:rPr>
              <a:t>к</a:t>
            </a:r>
            <a:r>
              <a:rPr lang="en-US" sz="2400" b="1" dirty="0" smtClean="0">
                <a:solidFill>
                  <a:srgbClr val="00B050"/>
                </a:solidFill>
              </a:rPr>
              <a:t>.3</a:t>
            </a:r>
            <a:r>
              <a:rPr lang="en-US" sz="2400" b="1" dirty="0">
                <a:solidFill>
                  <a:srgbClr val="00B050"/>
                </a:solidFill>
              </a:rPr>
              <a:t>, </a:t>
            </a:r>
            <a:r>
              <a:rPr lang="ru-RU" sz="2400" b="1" dirty="0" smtClean="0">
                <a:solidFill>
                  <a:srgbClr val="00B050"/>
                </a:solidFill>
              </a:rPr>
              <a:t>п</a:t>
            </a:r>
            <a:r>
              <a:rPr lang="en-US" sz="2400" b="1" dirty="0" smtClean="0">
                <a:solidFill>
                  <a:srgbClr val="00B050"/>
                </a:solidFill>
              </a:rPr>
              <a:t>.3</a:t>
            </a:r>
            <a:r>
              <a:rPr lang="en-US" sz="2400" b="1" dirty="0">
                <a:solidFill>
                  <a:srgbClr val="00B050"/>
                </a:solidFill>
              </a:rPr>
              <a:t>, </a:t>
            </a:r>
            <a:r>
              <a:rPr lang="ru-RU" sz="2400" b="1" dirty="0" smtClean="0">
                <a:solidFill>
                  <a:srgbClr val="00B050"/>
                </a:solidFill>
              </a:rPr>
              <a:t>срубная культура</a:t>
            </a:r>
            <a:endParaRPr lang="ru-RU" sz="2400" b="1" dirty="0">
              <a:solidFill>
                <a:srgbClr val="00B050"/>
              </a:solidFill>
            </a:endParaRPr>
          </a:p>
        </p:txBody>
      </p:sp>
      <p:pic>
        <p:nvPicPr>
          <p:cNvPr id="4" name="Picture 3"/>
          <p:cNvPicPr>
            <a:picLocks noChangeAspect="1" noChangeArrowheads="1"/>
          </p:cNvPicPr>
          <p:nvPr/>
        </p:nvPicPr>
        <p:blipFill>
          <a:blip r:embed="rId3"/>
          <a:srcRect/>
          <a:stretch>
            <a:fillRect/>
          </a:stretch>
        </p:blipFill>
        <p:spPr bwMode="auto">
          <a:xfrm>
            <a:off x="693683" y="724311"/>
            <a:ext cx="3394223" cy="2239487"/>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884107" y="3135588"/>
            <a:ext cx="3193042" cy="2389200"/>
          </a:xfrm>
          <a:prstGeom prst="rect">
            <a:avLst/>
          </a:prstGeom>
          <a:noFill/>
          <a:ln w="9525">
            <a:noFill/>
            <a:miter lim="800000"/>
            <a:headEnd/>
            <a:tailEnd/>
          </a:ln>
          <a:effectLst/>
        </p:spPr>
      </p:pic>
      <p:pic>
        <p:nvPicPr>
          <p:cNvPr id="6" name="Picture 5"/>
          <p:cNvPicPr>
            <a:picLocks noChangeAspect="1" noChangeArrowheads="1"/>
          </p:cNvPicPr>
          <p:nvPr/>
        </p:nvPicPr>
        <p:blipFill>
          <a:blip r:embed="rId5"/>
          <a:srcRect/>
          <a:stretch>
            <a:fillRect/>
          </a:stretch>
        </p:blipFill>
        <p:spPr bwMode="auto">
          <a:xfrm>
            <a:off x="9949530" y="0"/>
            <a:ext cx="2368594" cy="3563335"/>
          </a:xfrm>
          <a:prstGeom prst="rect">
            <a:avLst/>
          </a:prstGeom>
          <a:noFill/>
          <a:ln w="9525">
            <a:noFill/>
            <a:miter lim="800000"/>
            <a:headEnd/>
            <a:tailEnd/>
          </a:ln>
          <a:effectLst/>
        </p:spPr>
      </p:pic>
      <p:pic>
        <p:nvPicPr>
          <p:cNvPr id="7" name="Picture 6"/>
          <p:cNvPicPr>
            <a:picLocks noChangeAspect="1" noChangeArrowheads="1"/>
          </p:cNvPicPr>
          <p:nvPr/>
        </p:nvPicPr>
        <p:blipFill>
          <a:blip r:embed="rId6"/>
          <a:srcRect/>
          <a:stretch>
            <a:fillRect/>
          </a:stretch>
        </p:blipFill>
        <p:spPr bwMode="auto">
          <a:xfrm>
            <a:off x="9449062" y="4353859"/>
            <a:ext cx="2742938" cy="2504141"/>
          </a:xfrm>
          <a:prstGeom prst="rect">
            <a:avLst/>
          </a:prstGeom>
          <a:noFill/>
          <a:ln w="9525">
            <a:noFill/>
            <a:miter lim="800000"/>
            <a:headEnd/>
            <a:tailEnd/>
          </a:ln>
          <a:effectLst/>
        </p:spPr>
      </p:pic>
      <p:pic>
        <p:nvPicPr>
          <p:cNvPr id="8" name="Picture 7"/>
          <p:cNvPicPr>
            <a:picLocks noChangeAspect="1" noChangeArrowheads="1"/>
          </p:cNvPicPr>
          <p:nvPr/>
        </p:nvPicPr>
        <p:blipFill>
          <a:blip r:embed="rId7"/>
          <a:srcRect/>
          <a:stretch>
            <a:fillRect/>
          </a:stretch>
        </p:blipFill>
        <p:spPr bwMode="auto">
          <a:xfrm>
            <a:off x="9333886" y="3022898"/>
            <a:ext cx="1361081" cy="1380285"/>
          </a:xfrm>
          <a:prstGeom prst="rect">
            <a:avLst/>
          </a:prstGeom>
          <a:noFill/>
          <a:ln w="9525">
            <a:noFill/>
            <a:miter lim="800000"/>
            <a:headEnd/>
            <a:tailEnd/>
          </a:ln>
          <a:effectLst/>
        </p:spPr>
      </p:pic>
      <p:sp>
        <p:nvSpPr>
          <p:cNvPr id="9" name="TextBox 8"/>
          <p:cNvSpPr txBox="1"/>
          <p:nvPr/>
        </p:nvSpPr>
        <p:spPr>
          <a:xfrm>
            <a:off x="6271709" y="365761"/>
            <a:ext cx="3679116" cy="369332"/>
          </a:xfrm>
          <a:prstGeom prst="rect">
            <a:avLst/>
          </a:prstGeom>
          <a:noFill/>
        </p:spPr>
        <p:txBody>
          <a:bodyPr wrap="square" rtlCol="0">
            <a:spAutoFit/>
          </a:bodyPr>
          <a:lstStyle/>
          <a:p>
            <a:r>
              <a:rPr lang="ru-RU" b="1" dirty="0" smtClean="0">
                <a:solidFill>
                  <a:schemeClr val="accent5">
                    <a:lumMod val="75000"/>
                  </a:schemeClr>
                </a:solidFill>
              </a:rPr>
              <a:t>Фрагменты головного убора</a:t>
            </a:r>
            <a:endParaRPr lang="ru-RU" b="1" dirty="0">
              <a:solidFill>
                <a:schemeClr val="accent5">
                  <a:lumMod val="75000"/>
                </a:schemeClr>
              </a:solidFill>
            </a:endParaRPr>
          </a:p>
        </p:txBody>
      </p:sp>
      <p:cxnSp>
        <p:nvCxnSpPr>
          <p:cNvPr id="10" name="Прямая со стрелкой 9"/>
          <p:cNvCxnSpPr/>
          <p:nvPr/>
        </p:nvCxnSpPr>
        <p:spPr>
          <a:xfrm>
            <a:off x="9197788" y="591671"/>
            <a:ext cx="1473798" cy="129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5146506" y="6155326"/>
            <a:ext cx="3723409" cy="523220"/>
          </a:xfrm>
          <a:prstGeom prst="rect">
            <a:avLst/>
          </a:prstGeom>
        </p:spPr>
        <p:txBody>
          <a:bodyPr wrap="square">
            <a:spAutoFit/>
          </a:bodyPr>
          <a:lstStyle/>
          <a:p>
            <a:r>
              <a:rPr lang="ru-RU" sz="2800" b="1" dirty="0" smtClean="0"/>
              <a:t>Южный Урал, степь</a:t>
            </a:r>
            <a:endParaRPr lang="ru-RU" sz="2800" b="1" dirty="0"/>
          </a:p>
        </p:txBody>
      </p:sp>
    </p:spTree>
    <p:extLst>
      <p:ext uri="{BB962C8B-B14F-4D97-AF65-F5344CB8AC3E}">
        <p14:creationId xmlns:p14="http://schemas.microsoft.com/office/powerpoint/2010/main" val="310498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3"/>
          <p:cNvSpPr>
            <a:spLocks noChangeArrowheads="1"/>
          </p:cNvSpPr>
          <p:nvPr/>
        </p:nvSpPr>
        <p:spPr bwMode="auto">
          <a:xfrm>
            <a:off x="6369051" y="3876632"/>
            <a:ext cx="60557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sz="1400" b="1" dirty="0" err="1">
                <a:latin typeface="Calibri" pitchFamily="34" charset="0"/>
              </a:rPr>
              <a:t>хроматографическое</a:t>
            </a:r>
            <a:r>
              <a:rPr lang="ru-RU" sz="1400" b="1" dirty="0">
                <a:latin typeface="Calibri" pitchFamily="34" charset="0"/>
              </a:rPr>
              <a:t> выделение стронция из апатитовой матрицы</a:t>
            </a:r>
          </a:p>
        </p:txBody>
      </p:sp>
      <p:pic>
        <p:nvPicPr>
          <p:cNvPr id="3" name="Picture 1" descr="D:\Даша\STRELETSKAYA_STRONTIUM\STRELETSKAY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9263" y="188913"/>
            <a:ext cx="5949949" cy="35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5" descr="IMG_9894.JPG"/>
          <p:cNvPicPr>
            <a:picLocks noChangeAspect="1"/>
          </p:cNvPicPr>
          <p:nvPr/>
        </p:nvPicPr>
        <p:blipFill>
          <a:blip r:embed="rId3">
            <a:extLst>
              <a:ext uri="{28A0092B-C50C-407E-A947-70E740481C1C}">
                <a14:useLocalDpi xmlns:a14="http://schemas.microsoft.com/office/drawing/2010/main" val="0"/>
              </a:ext>
            </a:extLst>
          </a:blip>
          <a:srcRect l="3999" t="22000" r="3999"/>
          <a:stretch>
            <a:fillRect/>
          </a:stretch>
        </p:blipFill>
        <p:spPr bwMode="auto">
          <a:xfrm>
            <a:off x="6369051" y="4306386"/>
            <a:ext cx="577638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1"/>
          <p:cNvSpPr>
            <a:spLocks noChangeArrowheads="1"/>
          </p:cNvSpPr>
          <p:nvPr/>
        </p:nvSpPr>
        <p:spPr bwMode="auto">
          <a:xfrm>
            <a:off x="119336" y="238165"/>
            <a:ext cx="6009927"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dirty="0"/>
              <a:t>Очистка образцов текстиля от внешних загрязнений и силикатных минералов проведена согласно процедуре, описанной в [</a:t>
            </a:r>
            <a:r>
              <a:rPr lang="ru-RU" b="1" dirty="0" err="1"/>
              <a:t>Frei</a:t>
            </a:r>
            <a:r>
              <a:rPr lang="ru-RU" b="1" dirty="0"/>
              <a:t> </a:t>
            </a:r>
            <a:r>
              <a:rPr lang="ru-RU" b="1" dirty="0" err="1"/>
              <a:t>et</a:t>
            </a:r>
            <a:r>
              <a:rPr lang="ru-RU" b="1" dirty="0"/>
              <a:t> </a:t>
            </a:r>
            <a:r>
              <a:rPr lang="ru-RU" b="1" dirty="0" err="1"/>
              <a:t>al</a:t>
            </a:r>
            <a:r>
              <a:rPr lang="ru-RU" b="1" dirty="0"/>
              <a:t>, 2009]: фрагменты текстиля массой 30-50 мг обрабатывались 20%-ной плавиковой кислотой (HF) при комнатной температуре в течение 1 часа в тефлоновых бюксах, помещенных в ультразвуковую ванну. После этого раствор кислоты удаляли дозатором и дважды промывали текстиль ультрачистой водой, все смывы объединяли и также анализировали.</a:t>
            </a:r>
          </a:p>
          <a:p>
            <a:endParaRPr lang="ru-RU" b="1" dirty="0" smtClean="0"/>
          </a:p>
          <a:p>
            <a:endParaRPr lang="ru-RU" b="1" dirty="0"/>
          </a:p>
          <a:p>
            <a:r>
              <a:rPr lang="ru-RU" b="1" dirty="0"/>
              <a:t>Навески образцов для изотопного анализа стронция (30-50 мг) помещали во фторопластовые бюксы, добавляли концентрированную HNO3 и 30%-</a:t>
            </a:r>
            <a:r>
              <a:rPr lang="ru-RU" b="1" dirty="0" err="1"/>
              <a:t>ный</a:t>
            </a:r>
            <a:r>
              <a:rPr lang="ru-RU" b="1" dirty="0"/>
              <a:t> раствор H2O2, помещали бюксы на электрическую печь и проводили выпаривание до сухого остатка при температуре 80˚С [</a:t>
            </a:r>
            <a:r>
              <a:rPr lang="ru-RU" b="1" dirty="0" err="1"/>
              <a:t>Frei</a:t>
            </a:r>
            <a:r>
              <a:rPr lang="ru-RU" b="1" dirty="0"/>
              <a:t> </a:t>
            </a:r>
            <a:r>
              <a:rPr lang="ru-RU" b="1" dirty="0" err="1"/>
              <a:t>et</a:t>
            </a:r>
            <a:r>
              <a:rPr lang="ru-RU" b="1" dirty="0"/>
              <a:t> </a:t>
            </a:r>
            <a:r>
              <a:rPr lang="ru-RU" b="1" dirty="0" err="1"/>
              <a:t>al</a:t>
            </a:r>
            <a:r>
              <a:rPr lang="ru-RU" b="1" dirty="0"/>
              <a:t>., 2009].</a:t>
            </a:r>
          </a:p>
        </p:txBody>
      </p:sp>
    </p:spTree>
    <p:extLst>
      <p:ext uri="{BB962C8B-B14F-4D97-AF65-F5344CB8AC3E}">
        <p14:creationId xmlns:p14="http://schemas.microsoft.com/office/powerpoint/2010/main" val="28605720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2292</TotalTime>
  <Words>884</Words>
  <Application>Microsoft Office PowerPoint</Application>
  <PresentationFormat>Широкоэкранный</PresentationFormat>
  <Paragraphs>41</Paragraphs>
  <Slides>13</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13</vt:i4>
      </vt:variant>
    </vt:vector>
  </HeadingPairs>
  <TitlesOfParts>
    <vt:vector size="21" baseType="lpstr">
      <vt:lpstr>Arial</vt:lpstr>
      <vt:lpstr>Calibri</vt:lpstr>
      <vt:lpstr>Lucida Sans Unicode</vt:lpstr>
      <vt:lpstr>Times New Roman</vt:lpstr>
      <vt:lpstr>Verdana</vt:lpstr>
      <vt:lpstr>Wingdings 2</vt:lpstr>
      <vt:lpstr>Wingdings 3</vt:lpstr>
      <vt:lpstr>Открытая</vt:lpstr>
      <vt:lpstr>ИЗОТОПНЫЙ АНАЛИЗ СТРОНЦИЯ В СОВРЕМЕННОМ СЫРЬЕ И ИСКОПАЕМОМ ТЕКСТИЛЕ </vt:lpstr>
      <vt:lpstr>Презентация PowerPoint</vt:lpstr>
      <vt:lpstr>Наличие загрязнений от микрочастиц, которые могут «налипать» на неоднородную поверхность волокон, может изменять изотопный состав стронция в самом текстиле или шерсти  При этом только микроэлементы, оставшиеся в волосяных волокнах после удаления липидов, можно использовать для исследования</vt:lpstr>
      <vt:lpstr>Презентация PowerPoint</vt:lpstr>
      <vt:lpstr>ОБРАЗЦЫ ШЕРСТИ СОВРЕМЕННЫХ ОВЕЦ</vt:lpstr>
      <vt:lpstr>ОБРАЗЦЫ АРХЕОЛОГИЧСЕКОГО ТЕКСТИЛЯ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87Sr/86Sr ISOTOPE RATIO DETERMINATION BY MC-ICP-MS USING THE SSB TECHNIQUE FOR ARCHAEOMETRIC PROVENANCE STUDIES</dc:title>
  <dc:creator>Grz</dc:creator>
  <cp:lastModifiedBy>DariaEvgeny</cp:lastModifiedBy>
  <cp:revision>130</cp:revision>
  <dcterms:created xsi:type="dcterms:W3CDTF">2019-08-13T08:37:14Z</dcterms:created>
  <dcterms:modified xsi:type="dcterms:W3CDTF">2019-09-15T20:21:54Z</dcterms:modified>
</cp:coreProperties>
</file>