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82" r:id="rId6"/>
    <p:sldId id="260" r:id="rId7"/>
    <p:sldId id="283" r:id="rId8"/>
    <p:sldId id="262" r:id="rId9"/>
    <p:sldId id="284" r:id="rId10"/>
    <p:sldId id="261" r:id="rId11"/>
    <p:sldId id="264" r:id="rId12"/>
    <p:sldId id="266" r:id="rId13"/>
    <p:sldId id="268" r:id="rId14"/>
    <p:sldId id="267" r:id="rId15"/>
    <p:sldId id="277" r:id="rId16"/>
    <p:sldId id="273" r:id="rId17"/>
    <p:sldId id="279" r:id="rId18"/>
    <p:sldId id="274" r:id="rId19"/>
    <p:sldId id="285" r:id="rId20"/>
    <p:sldId id="270" r:id="rId21"/>
    <p:sldId id="286" r:id="rId22"/>
    <p:sldId id="269" r:id="rId23"/>
    <p:sldId id="271" r:id="rId24"/>
    <p:sldId id="272" r:id="rId25"/>
    <p:sldId id="287" r:id="rId26"/>
    <p:sldId id="281" r:id="rId27"/>
    <p:sldId id="280" r:id="rId28"/>
    <p:sldId id="288" r:id="rId29"/>
    <p:sldId id="28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9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56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160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58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79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3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3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2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178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03C1-8D83-47B3-9739-B1449ED5E443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B246-0582-41A6-92B2-EA646FF4E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3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A03C1-8D83-47B3-9739-B1449ED5E443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9B246-0582-41A6-92B2-EA646FF4E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98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92080" y="188639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П.С. Медведева, И.П. </a:t>
            </a:r>
            <a:r>
              <a:rPr lang="ru-RU" sz="1600" dirty="0" err="1" smtClean="0">
                <a:latin typeface="+mj-lt"/>
              </a:rPr>
              <a:t>Алаева</a:t>
            </a:r>
            <a:r>
              <a:rPr lang="ru-RU" sz="1600" dirty="0" smtClean="0">
                <a:latin typeface="+mj-lt"/>
              </a:rPr>
              <a:t>, </a:t>
            </a:r>
          </a:p>
          <a:p>
            <a:r>
              <a:rPr lang="ru-RU" sz="1600" dirty="0" smtClean="0">
                <a:latin typeface="+mj-lt"/>
              </a:rPr>
              <a:t>М.Н. </a:t>
            </a:r>
            <a:r>
              <a:rPr lang="ru-RU" sz="1600" dirty="0" err="1" smtClean="0">
                <a:latin typeface="+mj-lt"/>
              </a:rPr>
              <a:t>Анкушев</a:t>
            </a:r>
            <a:r>
              <a:rPr lang="ru-RU" sz="1600" dirty="0" smtClean="0">
                <a:latin typeface="+mj-lt"/>
              </a:rPr>
              <a:t>, И.А. Блинов</a:t>
            </a:r>
          </a:p>
          <a:p>
            <a:r>
              <a:rPr lang="ru-RU" sz="1600" dirty="0" smtClean="0">
                <a:latin typeface="+mj-lt"/>
              </a:rPr>
              <a:t>М.А. </a:t>
            </a:r>
            <a:r>
              <a:rPr lang="ru-RU" sz="1600" dirty="0" err="1" smtClean="0">
                <a:latin typeface="+mj-lt"/>
              </a:rPr>
              <a:t>Рассомахин</a:t>
            </a:r>
            <a:endParaRPr lang="ru-RU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3993809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Результаты раскопок 2018 года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4338" name="Picture 2" descr="D:\Археология\Новотемир\Новотемирский 2018\Отчет Новотемир 2018\рабочие моменты\IMG_6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960" y="2510458"/>
            <a:ext cx="5346340" cy="3564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2359" y="1289906"/>
            <a:ext cx="84249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НОВОТЕМИРСКИЙ РУДНИК</a:t>
            </a:r>
            <a:r>
              <a:rPr lang="ru-RU" sz="2400" dirty="0" smtClean="0"/>
              <a:t>:</a:t>
            </a:r>
          </a:p>
          <a:p>
            <a:pPr algn="ctr"/>
            <a:r>
              <a:rPr lang="ru-RU" sz="2400" dirty="0" smtClean="0">
                <a:latin typeface="Segoe Script" pitchFamily="34" charset="0"/>
              </a:rPr>
              <a:t>новые древние шахты</a:t>
            </a:r>
          </a:p>
          <a:p>
            <a:endParaRPr lang="ru-RU" dirty="0">
              <a:latin typeface="Segoe Scrip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395" y="6093296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Результаты раскопок 2018 года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302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75240" cy="1116042"/>
          </a:xfrm>
        </p:spPr>
        <p:txBody>
          <a:bodyPr>
            <a:noAutofit/>
          </a:bodyPr>
          <a:lstStyle/>
          <a:p>
            <a:r>
              <a:rPr lang="ru-RU" sz="2400" dirty="0" smtClean="0"/>
              <a:t>Юго-восточный борт карьера – место раскопа. Вид с СЗ</a:t>
            </a:r>
            <a:endParaRPr lang="ru-RU" sz="2400" dirty="0"/>
          </a:p>
        </p:txBody>
      </p:sp>
      <p:pic>
        <p:nvPicPr>
          <p:cNvPr id="3074" name="Picture 2" descr="E:\Новотемир фото\Новотемир общие планы\IMG_5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187621"/>
            <a:ext cx="7956376" cy="530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44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57200"/>
            <a:ext cx="7344816" cy="13716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Зачистка на горизонте 1 (</a:t>
            </a:r>
            <a:r>
              <a:rPr lang="ru-RU" sz="3200" dirty="0" err="1" smtClean="0"/>
              <a:t>придерновом</a:t>
            </a:r>
            <a:r>
              <a:rPr lang="ru-RU" sz="3200" dirty="0" smtClean="0"/>
              <a:t>). </a:t>
            </a:r>
            <a:br>
              <a:rPr lang="ru-RU" sz="3200" dirty="0" smtClean="0"/>
            </a:br>
            <a:r>
              <a:rPr lang="ru-RU" sz="3200" dirty="0" smtClean="0"/>
              <a:t>Вид с ЮЮЗ</a:t>
            </a:r>
            <a:endParaRPr lang="ru-RU" sz="3200" dirty="0"/>
          </a:p>
        </p:txBody>
      </p:sp>
      <p:pic>
        <p:nvPicPr>
          <p:cNvPr id="6146" name="Picture 2" descr="D:\Археология\Новотемир\Новотемирский 2018\Отчет Новотемир 2018\Фото технические\IMG_6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416824" cy="49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1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рхеология\Новотемир\Новотемирский 2018\Отчет Новотемир 2018\восточный профиль задолбал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789616"/>
            <a:ext cx="8992482" cy="63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0"/>
            <a:ext cx="4572000" cy="185821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Раскоп 2018. Восточный профиль</a:t>
            </a:r>
            <a:endParaRPr lang="ru-RU" sz="2400" dirty="0"/>
          </a:p>
        </p:txBody>
      </p:sp>
      <p:pic>
        <p:nvPicPr>
          <p:cNvPr id="13314" name="Picture 2" descr="D:\Археология\Новотемир\Новотемирский 2018\Отчет Новотемир 2018\Фото технические\IMG_66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7" y="2636912"/>
            <a:ext cx="1296144" cy="9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Алаева 2015 2016 гг\все\статьи 2017\Рудник кашинская культура\иллюстрации в ЭВ\Рис. 5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332656"/>
            <a:ext cx="1368152" cy="1233841"/>
          </a:xfrm>
          <a:prstGeom prst="rect">
            <a:avLst/>
          </a:prstGeom>
          <a:noFill/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943739" y="2060848"/>
            <a:ext cx="252028" cy="57606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883018" y="1268760"/>
            <a:ext cx="541344" cy="64807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3" descr="D:\Археология\Новотемир\Новотемирский 2018\Отчет Новотемир 2018\Фото технические\6д профиль\вост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083" y="3789040"/>
            <a:ext cx="2699792" cy="88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Археология\Новотемир\Новотемирский 2018\Отчет Новотемир 2018\Фото технические\3д профиль\вост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8107" y="2517267"/>
            <a:ext cx="3275855" cy="123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8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prstClr val="black"/>
                </a:solidFill>
              </a:rPr>
              <a:t>Рудник </a:t>
            </a:r>
            <a:r>
              <a:rPr lang="ru-RU" sz="2800" dirty="0" err="1">
                <a:solidFill>
                  <a:prstClr val="black"/>
                </a:solidFill>
              </a:rPr>
              <a:t>Новотемирский</a:t>
            </a:r>
            <a:r>
              <a:rPr lang="ru-RU" sz="2800" dirty="0">
                <a:solidFill>
                  <a:prstClr val="black"/>
                </a:solidFill>
              </a:rPr>
              <a:t>. Раскоп 2018. 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 smtClean="0">
                <a:solidFill>
                  <a:prstClr val="black"/>
                </a:solidFill>
              </a:rPr>
              <a:t>Уровень материка (вид с юга). </a:t>
            </a:r>
            <a:endParaRPr lang="ru-RU" dirty="0"/>
          </a:p>
        </p:txBody>
      </p:sp>
      <p:pic>
        <p:nvPicPr>
          <p:cNvPr id="2050" name="Picture 2" descr="D:\Археология\Новотемир\Новотемирский 2018\Отчет Новотемир 2018\Фото технические\IMG_68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484783"/>
            <a:ext cx="792088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943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5857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Рудник </a:t>
            </a:r>
            <a:r>
              <a:rPr lang="ru-RU" sz="2800" dirty="0" err="1" smtClean="0"/>
              <a:t>Новотемирский</a:t>
            </a:r>
            <a:r>
              <a:rPr lang="ru-RU" sz="2800" dirty="0" smtClean="0"/>
              <a:t>. Раскоп 2018. </a:t>
            </a:r>
            <a:br>
              <a:rPr lang="ru-RU" sz="2800" dirty="0" smtClean="0"/>
            </a:br>
            <a:r>
              <a:rPr lang="ru-RU" sz="2800" dirty="0" smtClean="0"/>
              <a:t>План очертаний на уровне материка. </a:t>
            </a:r>
            <a:endParaRPr lang="ru-RU" sz="2800" dirty="0"/>
          </a:p>
        </p:txBody>
      </p:sp>
      <p:pic>
        <p:nvPicPr>
          <p:cNvPr id="1026" name="Picture 2" descr="C:\Users\Полина\Desktop\горизонт 4 с заливк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809496" cy="475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6129850"/>
            <a:ext cx="532859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87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255932" cy="149817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Рудник </a:t>
            </a:r>
            <a:r>
              <a:rPr lang="ru-RU" sz="2800" dirty="0" err="1">
                <a:solidFill>
                  <a:prstClr val="black"/>
                </a:solidFill>
              </a:rPr>
              <a:t>Новотемирский</a:t>
            </a:r>
            <a:r>
              <a:rPr lang="ru-RU" sz="2800" dirty="0">
                <a:solidFill>
                  <a:prstClr val="black"/>
                </a:solidFill>
              </a:rPr>
              <a:t>. </a:t>
            </a:r>
            <a:r>
              <a:rPr lang="ru-RU" sz="2800" dirty="0" smtClean="0">
                <a:solidFill>
                  <a:prstClr val="black"/>
                </a:solidFill>
              </a:rPr>
              <a:t/>
            </a:r>
            <a:br>
              <a:rPr lang="ru-RU" sz="2800" dirty="0" smtClean="0">
                <a:solidFill>
                  <a:prstClr val="black"/>
                </a:solidFill>
              </a:rPr>
            </a:br>
            <a:r>
              <a:rPr lang="ru-RU" sz="2800" dirty="0" smtClean="0">
                <a:solidFill>
                  <a:prstClr val="black"/>
                </a:solidFill>
              </a:rPr>
              <a:t>Раскоп </a:t>
            </a:r>
            <a:r>
              <a:rPr lang="ru-RU" sz="2800" dirty="0">
                <a:solidFill>
                  <a:prstClr val="black"/>
                </a:solidFill>
              </a:rPr>
              <a:t>2018. 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 smtClean="0">
                <a:solidFill>
                  <a:prstClr val="black"/>
                </a:solidFill>
              </a:rPr>
              <a:t>Уровень материка </a:t>
            </a:r>
            <a:br>
              <a:rPr lang="ru-RU" sz="2800" dirty="0" smtClean="0">
                <a:solidFill>
                  <a:prstClr val="black"/>
                </a:solidFill>
              </a:rPr>
            </a:br>
            <a:r>
              <a:rPr lang="ru-RU" sz="2800" dirty="0" smtClean="0">
                <a:solidFill>
                  <a:prstClr val="black"/>
                </a:solidFill>
              </a:rPr>
              <a:t>(вид с северо-запада). </a:t>
            </a:r>
            <a:endParaRPr lang="ru-RU" dirty="0"/>
          </a:p>
        </p:txBody>
      </p:sp>
      <p:pic>
        <p:nvPicPr>
          <p:cNvPr id="10242" name="Picture 2" descr="D:\Археология\Новотемир\Новотемирский 2018\Отчет Новотемир 2018\Фото технические\IMG_6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920668"/>
            <a:ext cx="7092280" cy="472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рхеология\Новотемир\Новотемирский 2018\Отчет Новотемир 2018\Фото технические\IMG_66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5932" y="116632"/>
            <a:ext cx="391928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02727" y="3801481"/>
            <a:ext cx="432048" cy="3475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9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85010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Рудник </a:t>
            </a:r>
            <a:r>
              <a:rPr lang="ru-RU" sz="3200" dirty="0" err="1" smtClean="0"/>
              <a:t>Новотемирский</a:t>
            </a:r>
            <a:r>
              <a:rPr lang="ru-RU" sz="3200" dirty="0" smtClean="0"/>
              <a:t>. Профиль шахты.</a:t>
            </a:r>
            <a:endParaRPr lang="ru-RU" sz="3200" dirty="0"/>
          </a:p>
        </p:txBody>
      </p:sp>
      <p:pic>
        <p:nvPicPr>
          <p:cNvPr id="6148" name="Picture 4" descr="D:\Археология\Новотемир\Новотемирский 2018\Отчет Новотемир 2018\Фото технические\IMG_72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628800"/>
            <a:ext cx="885304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89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Шахта. Заполнение на </a:t>
            </a:r>
            <a:r>
              <a:rPr lang="ru-RU" dirty="0" err="1" smtClean="0"/>
              <a:t>ур</a:t>
            </a:r>
            <a:r>
              <a:rPr lang="ru-RU" dirty="0" smtClean="0"/>
              <a:t>. -450/-650</a:t>
            </a:r>
            <a:endParaRPr lang="ru-RU" dirty="0"/>
          </a:p>
        </p:txBody>
      </p:sp>
      <p:pic>
        <p:nvPicPr>
          <p:cNvPr id="12290" name="Picture 2" descr="D:\Археология\Новотемир\Новотемирский 2018\Отчет Новотемир 2018\Фото технические\IMG_7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884368" cy="52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Раскопки шахты. Рабочий момент. </a:t>
            </a:r>
            <a:endParaRPr lang="ru-RU" sz="3600" dirty="0"/>
          </a:p>
        </p:txBody>
      </p:sp>
      <p:pic>
        <p:nvPicPr>
          <p:cNvPr id="8194" name="Picture 2" descr="D:\Археология\Новотемир\Новотемирский 2018\Отчет Новотемир 2018\Фото технические\IMG_7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7380312" cy="49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565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5857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Рудник </a:t>
            </a:r>
            <a:r>
              <a:rPr lang="ru-RU" sz="2800" dirty="0" err="1" smtClean="0"/>
              <a:t>Новотемирский</a:t>
            </a:r>
            <a:r>
              <a:rPr lang="ru-RU" sz="2800" dirty="0" smtClean="0"/>
              <a:t>. Раскоп 2018. </a:t>
            </a:r>
            <a:br>
              <a:rPr lang="ru-RU" sz="2800" dirty="0" smtClean="0"/>
            </a:br>
            <a:r>
              <a:rPr lang="ru-RU" sz="2800" dirty="0" smtClean="0"/>
              <a:t>План очертаний на уровне материка. </a:t>
            </a:r>
            <a:endParaRPr lang="ru-RU" sz="2800" dirty="0"/>
          </a:p>
        </p:txBody>
      </p:sp>
      <p:pic>
        <p:nvPicPr>
          <p:cNvPr id="1026" name="Picture 2" descr="C:\Users\Полина\Desktop\горизонт 4 с заливк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809496" cy="475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6129850"/>
            <a:ext cx="532859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397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398" y="112857"/>
            <a:ext cx="8288089" cy="13716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Местонахождение рудника </a:t>
            </a:r>
            <a:r>
              <a:rPr lang="ru-RU" sz="2400" dirty="0" err="1"/>
              <a:t>Н</a:t>
            </a:r>
            <a:r>
              <a:rPr lang="ru-RU" sz="2400" dirty="0" err="1" smtClean="0"/>
              <a:t>овотемирский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5" descr="https://www.google.com/maps/d/mapimage?mid=1p7ROgodIkrq6ZJgZQsVpqGgAGflbq3dj&amp;llsw=53.967925,58.744301&amp;llne=55.023813,62.496132&amp;w=518&amp;h=816&amp;scale=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www.google.com/maps/d/mapimage?mid=1p7ROgodIkrq6ZJgZQsVpqGgAGflbq3dj&amp;llsw=53.967925,58.744301&amp;llne=55.023813,62.496132&amp;w=518&amp;h=816&amp;scale=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google.com/maps/d/mapimage?mid=1p7ROgodIkrq6ZJgZQsVpqGgAGflbq3dj&amp;llsw=53.967925,58.744301&amp;llne=55.023813,62.496132&amp;w=518&amp;h=816&amp;scale=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312368" cy="521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4" y="1344782"/>
            <a:ext cx="4120009" cy="543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2809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4653136"/>
            <a:ext cx="2809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673267"/>
            <a:ext cx="2809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1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Рудник </a:t>
            </a:r>
            <a:r>
              <a:rPr lang="ru-RU" sz="3200" dirty="0" err="1" smtClean="0"/>
              <a:t>Новотемирский</a:t>
            </a:r>
            <a:r>
              <a:rPr lang="ru-RU" sz="3200" dirty="0" smtClean="0"/>
              <a:t>. Раскоп 2018. Ямы.</a:t>
            </a:r>
            <a:endParaRPr lang="ru-RU" sz="3200" dirty="0"/>
          </a:p>
        </p:txBody>
      </p:sp>
      <p:pic>
        <p:nvPicPr>
          <p:cNvPr id="7170" name="Picture 2" descr="D:\Археология\Новотемир\Новотемирский 2018\Отчет Новотемир 2018\Фото технические\IMG_7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4093673"/>
            <a:ext cx="3680017" cy="24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Археология\Новотемир\Новотемирский 2018\Отчет Новотемир 2018\Фото технические\IMG_7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44" y="4093673"/>
            <a:ext cx="3680016" cy="24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Археология\Новотемир\Новотемирский 2018\Отчет Новотемир 2018\Фото технические\IMG_66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59"/>
          <a:stretch/>
        </p:blipFill>
        <p:spPr bwMode="auto">
          <a:xfrm>
            <a:off x="303840" y="1196752"/>
            <a:ext cx="3674011" cy="25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Археология\Новотемир\Новотемирский 2018\Отчет Новотемир 2018\Фото технические\IMG_66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76326"/>
            <a:ext cx="3672409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75240" cy="1116042"/>
          </a:xfrm>
        </p:spPr>
        <p:txBody>
          <a:bodyPr>
            <a:noAutofit/>
          </a:bodyPr>
          <a:lstStyle/>
          <a:p>
            <a:r>
              <a:rPr lang="ru-RU" sz="2400" dirty="0" smtClean="0"/>
              <a:t>Юго-восточный борт карьера – место раскопа. Вид с СЗ</a:t>
            </a:r>
            <a:endParaRPr lang="ru-RU" sz="2400" dirty="0"/>
          </a:p>
        </p:txBody>
      </p:sp>
      <p:pic>
        <p:nvPicPr>
          <p:cNvPr id="3074" name="Picture 2" descr="E:\Новотемир фото\Новотемир общие планы\IMG_5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187621"/>
            <a:ext cx="7956376" cy="530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8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827" y="1772816"/>
            <a:ext cx="4330824" cy="1296144"/>
          </a:xfrm>
        </p:spPr>
        <p:txBody>
          <a:bodyPr>
            <a:noAutofit/>
          </a:bodyPr>
          <a:lstStyle/>
          <a:p>
            <a:r>
              <a:rPr lang="ru-RU" sz="3200" dirty="0" smtClean="0"/>
              <a:t>Рудник </a:t>
            </a:r>
            <a:r>
              <a:rPr lang="ru-RU" sz="3200" dirty="0" err="1" smtClean="0"/>
              <a:t>Новотемирский</a:t>
            </a:r>
            <a:r>
              <a:rPr lang="ru-RU" sz="3200" dirty="0" smtClean="0"/>
              <a:t>.</a:t>
            </a:r>
            <a:br>
              <a:rPr lang="ru-RU" sz="3200" dirty="0" smtClean="0"/>
            </a:br>
            <a:r>
              <a:rPr lang="ru-RU" sz="3200" dirty="0" smtClean="0"/>
              <a:t> Лаз в борту карьера.</a:t>
            </a:r>
            <a:endParaRPr lang="ru-RU" sz="3200" dirty="0"/>
          </a:p>
        </p:txBody>
      </p:sp>
      <p:pic>
        <p:nvPicPr>
          <p:cNvPr id="3074" name="Picture 2" descr="D:\Археология\Новотемир\Новотемирский 2018\Отчет Новотемир 2018\Фото технические\IMG_6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4973"/>
            <a:ext cx="4104456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9283" y="6301657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Медная минерализация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6301657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Вид с запада</a:t>
            </a:r>
            <a:endParaRPr lang="ru-RU" dirty="0"/>
          </a:p>
        </p:txBody>
      </p:sp>
      <p:pic>
        <p:nvPicPr>
          <p:cNvPr id="3079" name="Picture 7" descr="D:\Археология\Новотемир\Новотемирский 2018\Отчет Новотемир 2018\Фото технические\IMG_63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880" y="3613697"/>
            <a:ext cx="4031940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656" y="3613697"/>
            <a:ext cx="576064" cy="4633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>
            <a:stCxn id="6" idx="3"/>
          </p:cNvCxnSpPr>
          <p:nvPr/>
        </p:nvCxnSpPr>
        <p:spPr>
          <a:xfrm flipV="1">
            <a:off x="2051720" y="3845384"/>
            <a:ext cx="2587160" cy="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76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8933" y="1052736"/>
            <a:ext cx="3487907" cy="3816424"/>
          </a:xfrm>
        </p:spPr>
        <p:txBody>
          <a:bodyPr>
            <a:noAutofit/>
          </a:bodyPr>
          <a:lstStyle/>
          <a:p>
            <a:r>
              <a:rPr lang="ru-RU" sz="3200" dirty="0" smtClean="0"/>
              <a:t>Рудник </a:t>
            </a:r>
            <a:r>
              <a:rPr lang="ru-RU" sz="3200" dirty="0" err="1" smtClean="0"/>
              <a:t>Новотемирский</a:t>
            </a:r>
            <a:r>
              <a:rPr lang="ru-RU" sz="3200" dirty="0" smtClean="0"/>
              <a:t>.</a:t>
            </a:r>
            <a:br>
              <a:rPr lang="ru-RU" sz="3200" dirty="0" smtClean="0"/>
            </a:br>
            <a:r>
              <a:rPr lang="ru-RU" sz="3200" dirty="0" smtClean="0"/>
              <a:t> Лаз в борту карьера.</a:t>
            </a:r>
            <a:endParaRPr lang="ru-RU" sz="3200" dirty="0"/>
          </a:p>
        </p:txBody>
      </p:sp>
      <p:pic>
        <p:nvPicPr>
          <p:cNvPr id="4099" name="Picture 3" descr="D:\Археология\Новотемир\Новотемирский 2018\Отчет Новотемир 2018\Фото технические\IMG_6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867" y="3573016"/>
            <a:ext cx="4647030" cy="309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Археология\Новотемир\Новотемирский 2018\Отчет Новотемир 2018\Фото технические\IMG_6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867" y="332656"/>
            <a:ext cx="4643181" cy="309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94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Рудник </a:t>
            </a:r>
            <a:r>
              <a:rPr lang="ru-RU" dirty="0" err="1" smtClean="0"/>
              <a:t>Новотемирский</a:t>
            </a:r>
            <a:r>
              <a:rPr lang="ru-RU" dirty="0" smtClean="0"/>
              <a:t>. Лаз в борту карьера. Южный профиль.</a:t>
            </a:r>
            <a:endParaRPr lang="ru-RU" dirty="0"/>
          </a:p>
        </p:txBody>
      </p:sp>
      <p:pic>
        <p:nvPicPr>
          <p:cNvPr id="5122" name="Picture 2" descr="D:\Археология\Новотемир\Новотемирский 2018\Отчет Новотемир 2018\Фото технические\IMG_69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704348" cy="51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25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856"/>
            <a:ext cx="8229600" cy="1143000"/>
          </a:xfrm>
        </p:spPr>
        <p:txBody>
          <a:bodyPr/>
          <a:lstStyle/>
          <a:p>
            <a:r>
              <a:rPr lang="ru-RU" dirty="0" smtClean="0"/>
              <a:t>Рудные минералы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7"/>
            <a:ext cx="8229600" cy="23042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600" dirty="0" smtClean="0"/>
              <a:t>Типы медных руд </a:t>
            </a:r>
            <a:r>
              <a:rPr lang="ru-RU" sz="2600" dirty="0" err="1" smtClean="0"/>
              <a:t>Новотемирского</a:t>
            </a:r>
            <a:r>
              <a:rPr lang="ru-RU" sz="2600" dirty="0" smtClean="0"/>
              <a:t> месторождения:</a:t>
            </a:r>
            <a:endParaRPr lang="ru-RU" sz="2600" dirty="0"/>
          </a:p>
          <a:p>
            <a:r>
              <a:rPr lang="ru-RU" sz="2600" dirty="0"/>
              <a:t>1) окисленные (малахитовые и </a:t>
            </a:r>
            <a:r>
              <a:rPr lang="ru-RU" sz="2600" dirty="0" err="1"/>
              <a:t>хризоколловые</a:t>
            </a:r>
            <a:r>
              <a:rPr lang="ru-RU" sz="2600" dirty="0"/>
              <a:t>) руды в серпентинитах;</a:t>
            </a:r>
          </a:p>
          <a:p>
            <a:r>
              <a:rPr lang="ru-RU" sz="2600" dirty="0"/>
              <a:t>2) окисленные (малахит, азурит, хризоколла) медные руды, связанные с </a:t>
            </a:r>
            <a:r>
              <a:rPr lang="ru-RU" sz="2600" dirty="0" err="1"/>
              <a:t>родингитами</a:t>
            </a:r>
            <a:r>
              <a:rPr lang="ru-RU" sz="2600" dirty="0"/>
              <a:t>;</a:t>
            </a:r>
          </a:p>
          <a:p>
            <a:r>
              <a:rPr lang="ru-RU" sz="2600" dirty="0"/>
              <a:t>3) медно-магнетитовые руды, встречаются массивные, полосчатые и вкрапленные разновидности, акцессорным минералом является халькопирит.</a:t>
            </a:r>
          </a:p>
          <a:p>
            <a:pPr marL="0" indent="0">
              <a:buNone/>
            </a:pPr>
            <a:r>
              <a:rPr lang="ru-RU" sz="2600" dirty="0" smtClean="0"/>
              <a:t>По </a:t>
            </a:r>
            <a:r>
              <a:rPr lang="ru-RU" sz="2600" dirty="0"/>
              <a:t>данным </a:t>
            </a:r>
            <a:r>
              <a:rPr lang="ru-RU" sz="2600" dirty="0" err="1"/>
              <a:t>рентгенофлуоресцентного</a:t>
            </a:r>
            <a:r>
              <a:rPr lang="ru-RU" sz="2600" dirty="0"/>
              <a:t> анализа содержание меди в рудах может варьировать в пределах 3.61–17.75 %.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D:\Археология\Новотемир\Новотемирский 2018\Отчет Новотемир 2018\Фото технические\IMG_7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3621020"/>
            <a:ext cx="4283968" cy="285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883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Каменные орудия из песчаника</a:t>
            </a:r>
            <a:endParaRPr lang="ru-RU" sz="3200" dirty="0"/>
          </a:p>
        </p:txBody>
      </p:sp>
      <p:pic>
        <p:nvPicPr>
          <p:cNvPr id="2051" name="Picture 3" descr="D:\Археология\Новотемир\Новотемирский 2018\Отчет Новотемир 2018\изделия\орудие 3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3528392" cy="238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Археология\Новотемир\Новотемирский 2018\Отчет Новотемир 2018\изделия\IMG_01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7532" y="1216467"/>
            <a:ext cx="2373172" cy="2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Кожевников Попкова тезисы Миасс 2018\Кожевников_рис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420" y="4030095"/>
            <a:ext cx="3888432" cy="282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Кожевников Попкова тезисы Миасс 2018\Кожевников_рис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852" y="4030095"/>
            <a:ext cx="4283968" cy="159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2695" y="5656233"/>
            <a:ext cx="4283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Фото шлифа в проходящем поляризованном свете. </a:t>
            </a:r>
            <a:r>
              <a:rPr lang="ru-RU" sz="1600" dirty="0"/>
              <a:t>зерна кварца в опаловом цементе, окрашенном оксидами и гидроксидами железа.</a:t>
            </a:r>
          </a:p>
        </p:txBody>
      </p:sp>
    </p:spTree>
    <p:extLst>
      <p:ext uri="{BB962C8B-B14F-4D97-AF65-F5344CB8AC3E}">
        <p14:creationId xmlns:p14="http://schemas.microsoft.com/office/powerpoint/2010/main" val="141093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Рудник </a:t>
            </a:r>
            <a:r>
              <a:rPr lang="ru-RU" sz="3200" dirty="0" err="1" smtClean="0"/>
              <a:t>Новотемирский</a:t>
            </a:r>
            <a:r>
              <a:rPr lang="ru-RU" sz="3200" dirty="0" smtClean="0"/>
              <a:t>. Раскоп 2018. Фрагмент керамического изделия</a:t>
            </a:r>
            <a:endParaRPr lang="ru-RU" sz="3200" dirty="0"/>
          </a:p>
        </p:txBody>
      </p:sp>
      <p:pic>
        <p:nvPicPr>
          <p:cNvPr id="1026" name="Picture 2" descr="E:\изделия\Издел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622864"/>
            <a:ext cx="4856137" cy="487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323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Итоги 2018 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 algn="just"/>
            <a:r>
              <a:rPr lang="ru-RU" dirty="0" smtClean="0"/>
              <a:t>Впервые </a:t>
            </a:r>
            <a:r>
              <a:rPr lang="ru-RU" dirty="0"/>
              <a:t>в Южном Зауралье произведены раскопки широкими площадями памятника древней горнодобывающей деятельности. </a:t>
            </a:r>
          </a:p>
          <a:p>
            <a:pPr lvl="0" algn="just"/>
            <a:r>
              <a:rPr lang="ru-RU" dirty="0" smtClean="0"/>
              <a:t>Выявлены новые</a:t>
            </a:r>
            <a:r>
              <a:rPr lang="ru-RU" dirty="0"/>
              <a:t>, </a:t>
            </a:r>
            <a:r>
              <a:rPr lang="ru-RU" dirty="0" smtClean="0"/>
              <a:t>засыпанные </a:t>
            </a:r>
            <a:r>
              <a:rPr lang="ru-RU" dirty="0"/>
              <a:t>в древности, объекты – </a:t>
            </a:r>
            <a:r>
              <a:rPr lang="ru-RU" dirty="0" smtClean="0"/>
              <a:t>шахта более 6 </a:t>
            </a:r>
            <a:r>
              <a:rPr lang="ru-RU" dirty="0"/>
              <a:t>м глубиной, разведочные ямки и петляющий лаз в борту карьера.</a:t>
            </a:r>
          </a:p>
          <a:p>
            <a:pPr lvl="0" algn="just"/>
            <a:r>
              <a:rPr lang="ru-RU" dirty="0" smtClean="0"/>
              <a:t>Обнаружен </a:t>
            </a:r>
            <a:r>
              <a:rPr lang="ru-RU" dirty="0"/>
              <a:t>культурный слой, состоящий из костей животных и древесных угольков – </a:t>
            </a:r>
            <a:r>
              <a:rPr lang="ru-RU" dirty="0" smtClean="0"/>
              <a:t>материал для 14С датирования. </a:t>
            </a:r>
            <a:endParaRPr lang="ru-RU" dirty="0"/>
          </a:p>
          <a:p>
            <a:pPr lvl="0" algn="just"/>
            <a:r>
              <a:rPr lang="ru-RU" dirty="0"/>
              <a:t>Стратиграфия раскопа и отвалов, керамический комплекс указывает на длительную и многоэтапную разработку месторождения. Интервал – от ПБВ до </a:t>
            </a:r>
            <a:r>
              <a:rPr lang="ru-RU" dirty="0" smtClean="0"/>
              <a:t>РЖВ/Раннего </a:t>
            </a:r>
            <a:r>
              <a:rPr lang="ru-RU" dirty="0"/>
              <a:t>средневековья). </a:t>
            </a:r>
          </a:p>
        </p:txBody>
      </p:sp>
    </p:spTree>
    <p:extLst>
      <p:ext uri="{BB962C8B-B14F-4D97-AF65-F5344CB8AC3E}">
        <p14:creationId xmlns:p14="http://schemas.microsoft.com/office/powerpoint/2010/main" val="1326628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479" y="2775309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26" name="Picture 2" descr="D:\Археология\Новотемир\Новотемирский 2018\Отчет Новотемир 2018\Фото технические\IMG_6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47" y="332655"/>
            <a:ext cx="3888433" cy="2592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рхеология\Новотемир\Новотемирский 2018\Отчет Новотемир 2018\Фото технические\IMG_7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848889"/>
            <a:ext cx="4139952" cy="2759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рхеология\Новотемир\Новотемирский 2018\Отчет Новотемир 2018\Фото технические\IMG_64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10" y="3848889"/>
            <a:ext cx="4139952" cy="2759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рхеология\Новотемир\Новотемирский 2018\Отчет Новотемир 2018\Фото технические\IMG_62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0085" y="260647"/>
            <a:ext cx="3827797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19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5791200" cy="13716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Ситуационный план и общий вид памятника (2014 г.)</a:t>
            </a:r>
            <a:endParaRPr lang="ru-RU" sz="2800" dirty="0"/>
          </a:p>
        </p:txBody>
      </p:sp>
      <p:pic>
        <p:nvPicPr>
          <p:cNvPr id="5" name="Picture 2" descr="D:\Алаева 2015 2016 гг\все\статьи 2017\Рудник кашинская культура\иллюстрации в ЭВ\ситуац пл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96136" y="382039"/>
            <a:ext cx="2992369" cy="3312367"/>
          </a:xfrm>
          <a:prstGeom prst="rect">
            <a:avLst/>
          </a:prstGeom>
          <a:noFill/>
        </p:spPr>
      </p:pic>
      <p:pic>
        <p:nvPicPr>
          <p:cNvPr id="3074" name="Picture 2" descr="D:\Археология\Новотемир\Новотемирский 2018\статья минералогия\Ri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8352928" cy="208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772816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/>
              <a:t>Новотемирское</a:t>
            </a:r>
            <a:r>
              <a:rPr lang="ru-RU" dirty="0"/>
              <a:t> проявление приурочено к центральной части Куликовского </a:t>
            </a:r>
            <a:r>
              <a:rPr lang="ru-RU" dirty="0" err="1"/>
              <a:t>ультабазитового</a:t>
            </a:r>
            <a:r>
              <a:rPr lang="ru-RU" dirty="0"/>
              <a:t> массива, расположенного на южном окончании </a:t>
            </a:r>
            <a:r>
              <a:rPr lang="ru-RU" dirty="0" err="1"/>
              <a:t>Арамильско-Сухтелинской</a:t>
            </a:r>
            <a:r>
              <a:rPr lang="ru-RU" dirty="0"/>
              <a:t> зоны, на контакте </a:t>
            </a:r>
            <a:r>
              <a:rPr lang="ru-RU" dirty="0" err="1"/>
              <a:t>апогарцбургитовых</a:t>
            </a:r>
            <a:r>
              <a:rPr lang="ru-RU" dirty="0"/>
              <a:t> серпентинитов с </a:t>
            </a:r>
            <a:r>
              <a:rPr lang="ru-RU" dirty="0" err="1"/>
              <a:t>родингитами</a:t>
            </a:r>
            <a:r>
              <a:rPr lang="ru-RU" dirty="0"/>
              <a:t>. Массив имеет размеры 20×10 км. </a:t>
            </a:r>
          </a:p>
        </p:txBody>
      </p:sp>
    </p:spTree>
    <p:extLst>
      <p:ext uri="{BB962C8B-B14F-4D97-AF65-F5344CB8AC3E}">
        <p14:creationId xmlns:p14="http://schemas.microsoft.com/office/powerpoint/2010/main" val="261255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9650"/>
            <a:ext cx="5688632" cy="961078"/>
          </a:xfrm>
        </p:spPr>
        <p:txBody>
          <a:bodyPr/>
          <a:lstStyle/>
          <a:p>
            <a:r>
              <a:rPr lang="ru-RU" dirty="0" smtClean="0"/>
              <a:t>План рудника</a:t>
            </a:r>
            <a:endParaRPr lang="ru-RU" dirty="0"/>
          </a:p>
        </p:txBody>
      </p:sp>
      <p:pic>
        <p:nvPicPr>
          <p:cNvPr id="4098" name="Picture 2" descr="C:\Users\Полина\Desktop\Рисунок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86" t="14610" r="19899" b="39685"/>
          <a:stretch/>
        </p:blipFill>
        <p:spPr bwMode="auto">
          <a:xfrm>
            <a:off x="3995936" y="1412776"/>
            <a:ext cx="4446309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268760"/>
            <a:ext cx="35283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– серпентиниты</a:t>
            </a:r>
            <a:endParaRPr lang="ru-RU" dirty="0" smtClean="0">
              <a:effectLst/>
            </a:endParaRPr>
          </a:p>
          <a:p>
            <a:r>
              <a:rPr lang="ru-RU" dirty="0"/>
              <a:t>2 – </a:t>
            </a:r>
            <a:r>
              <a:rPr lang="ru-RU" dirty="0" err="1"/>
              <a:t>родингиты</a:t>
            </a:r>
            <a:endParaRPr lang="ru-RU" dirty="0" smtClean="0">
              <a:effectLst/>
            </a:endParaRPr>
          </a:p>
          <a:p>
            <a:r>
              <a:rPr lang="ru-RU" dirty="0"/>
              <a:t>3 – предполагаемый контур разрабатывавшихся руд</a:t>
            </a:r>
            <a:endParaRPr lang="ru-RU" dirty="0" smtClean="0">
              <a:effectLst/>
            </a:endParaRPr>
          </a:p>
          <a:p>
            <a:r>
              <a:rPr lang="ru-RU" dirty="0"/>
              <a:t>4 – геологические границы предполагаемые</a:t>
            </a:r>
            <a:endParaRPr lang="ru-RU" dirty="0" smtClean="0">
              <a:effectLst/>
            </a:endParaRPr>
          </a:p>
          <a:p>
            <a:r>
              <a:rPr lang="ru-RU" dirty="0"/>
              <a:t>5 – контуры отвалов</a:t>
            </a:r>
            <a:endParaRPr lang="ru-RU" dirty="0" smtClean="0">
              <a:effectLst/>
            </a:endParaRPr>
          </a:p>
          <a:p>
            <a:r>
              <a:rPr lang="ru-RU" dirty="0"/>
              <a:t>6 – </a:t>
            </a:r>
            <a:r>
              <a:rPr lang="ru-RU" dirty="0" smtClean="0"/>
              <a:t>дно </a:t>
            </a:r>
            <a:r>
              <a:rPr lang="ru-RU" dirty="0"/>
              <a:t>карьера</a:t>
            </a:r>
            <a:endParaRPr lang="ru-RU" dirty="0" smtClean="0">
              <a:effectLst/>
            </a:endParaRPr>
          </a:p>
          <a:p>
            <a:r>
              <a:rPr lang="ru-RU" dirty="0"/>
              <a:t>7 – щебень а)бурых железняков б)</a:t>
            </a:r>
            <a:r>
              <a:rPr lang="ru-RU" dirty="0" err="1"/>
              <a:t>родингитов</a:t>
            </a:r>
            <a:endParaRPr lang="ru-RU" dirty="0" smtClean="0">
              <a:effectLst/>
            </a:endParaRPr>
          </a:p>
          <a:p>
            <a:r>
              <a:rPr lang="ru-RU" dirty="0"/>
              <a:t>8 – контуры обогатительных площадок</a:t>
            </a:r>
            <a:endParaRPr lang="ru-RU" dirty="0" smtClean="0">
              <a:effectLst/>
            </a:endParaRPr>
          </a:p>
          <a:p>
            <a:r>
              <a:rPr lang="ru-RU" dirty="0"/>
              <a:t>9 – впадина над шахтой</a:t>
            </a:r>
            <a:endParaRPr lang="ru-RU" dirty="0" smtClean="0">
              <a:effectLst/>
            </a:endParaRPr>
          </a:p>
          <a:p>
            <a:r>
              <a:rPr lang="ru-RU" dirty="0"/>
              <a:t>10 – расположение геологических траншей и их номер</a:t>
            </a:r>
            <a:endParaRPr lang="ru-RU" dirty="0" smtClean="0">
              <a:effectLst/>
            </a:endParaRPr>
          </a:p>
          <a:p>
            <a:r>
              <a:rPr lang="ru-RU" dirty="0"/>
              <a:t>11 – шурф 1 (2017 г.)</a:t>
            </a:r>
            <a:endParaRPr lang="ru-RU" dirty="0" smtClean="0">
              <a:effectLst/>
            </a:endParaRPr>
          </a:p>
          <a:p>
            <a:r>
              <a:rPr lang="ru-RU" dirty="0"/>
              <a:t>12 – фрагменты керамики (1 – бронзового века; 2 – раннего железного века)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485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Траншея 5 (южный отвал). </a:t>
            </a:r>
            <a:br>
              <a:rPr lang="ru-RU" sz="3200" dirty="0" smtClean="0"/>
            </a:br>
            <a:r>
              <a:rPr lang="ru-RU" sz="3200" dirty="0" smtClean="0"/>
              <a:t>Западный профиль.</a:t>
            </a:r>
            <a:endParaRPr lang="ru-RU" sz="3200" dirty="0"/>
          </a:p>
        </p:txBody>
      </p:sp>
      <p:pic>
        <p:nvPicPr>
          <p:cNvPr id="1026" name="Picture 2" descr="D:\Археология\Новотемир\Новотемирский 2018\Отчет Новотемир 2018\Траншея 5 ЗП чб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49" b="14029"/>
          <a:stretch/>
        </p:blipFill>
        <p:spPr bwMode="auto">
          <a:xfrm>
            <a:off x="0" y="2348880"/>
            <a:ext cx="9144000" cy="40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296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1371600"/>
          </a:xfrm>
        </p:spPr>
        <p:txBody>
          <a:bodyPr>
            <a:noAutofit/>
          </a:bodyPr>
          <a:lstStyle/>
          <a:p>
            <a:r>
              <a:rPr lang="ru-RU" sz="2400" dirty="0"/>
              <a:t>Траншея № 1. Фрагмент керамики бронзового века на уровне погребенной почвы под </a:t>
            </a:r>
            <a:r>
              <a:rPr lang="ru-RU" sz="2400" dirty="0" smtClean="0"/>
              <a:t>отвалом.</a:t>
            </a:r>
            <a:endParaRPr lang="ru-RU" sz="2400" dirty="0"/>
          </a:p>
        </p:txBody>
      </p:sp>
      <p:pic>
        <p:nvPicPr>
          <p:cNvPr id="5" name="Picture 2" descr="D:\Алаева 2015 2016 гг\все\статьи 2017\Рудник кашинская культура\иллюстрации в ЭВ\керамика бронзы фот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544" y="1484784"/>
            <a:ext cx="4083366" cy="1874332"/>
          </a:xfrm>
          <a:prstGeom prst="rect">
            <a:avLst/>
          </a:prstGeom>
          <a:noFill/>
        </p:spPr>
      </p:pic>
      <p:pic>
        <p:nvPicPr>
          <p:cNvPr id="4" name="Picture 4" descr="D:\Алаева 2015 2016 гг\все\статьи 2017\Рудник кашинская культура\иллюстрации в ЭВ\керамика бронза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60032" y="1268760"/>
            <a:ext cx="3927475" cy="493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D:\Алаева 2015 2016 гг\все\статьи 2017\Рудник кашинская культура\иллюстрации в ЭВ\керамика бронза ри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998" y="3356992"/>
            <a:ext cx="2697797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374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9650"/>
            <a:ext cx="5688632" cy="961078"/>
          </a:xfrm>
        </p:spPr>
        <p:txBody>
          <a:bodyPr/>
          <a:lstStyle/>
          <a:p>
            <a:r>
              <a:rPr lang="ru-RU" dirty="0" smtClean="0"/>
              <a:t>План рудника</a:t>
            </a:r>
            <a:endParaRPr lang="ru-RU" dirty="0"/>
          </a:p>
        </p:txBody>
      </p:sp>
      <p:pic>
        <p:nvPicPr>
          <p:cNvPr id="4098" name="Picture 2" descr="C:\Users\Полина\Desktop\Рисунок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86" t="14610" r="19899" b="39685"/>
          <a:stretch/>
        </p:blipFill>
        <p:spPr bwMode="auto">
          <a:xfrm>
            <a:off x="3995936" y="1412776"/>
            <a:ext cx="4446309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268760"/>
            <a:ext cx="35283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– серпентиниты</a:t>
            </a:r>
            <a:endParaRPr lang="ru-RU" dirty="0" smtClean="0">
              <a:effectLst/>
            </a:endParaRPr>
          </a:p>
          <a:p>
            <a:r>
              <a:rPr lang="ru-RU" dirty="0"/>
              <a:t>2 – </a:t>
            </a:r>
            <a:r>
              <a:rPr lang="ru-RU" dirty="0" err="1"/>
              <a:t>родингиты</a:t>
            </a:r>
            <a:endParaRPr lang="ru-RU" dirty="0" smtClean="0">
              <a:effectLst/>
            </a:endParaRPr>
          </a:p>
          <a:p>
            <a:r>
              <a:rPr lang="ru-RU" dirty="0"/>
              <a:t>3 – предполагаемый контур разрабатывавшихся руд</a:t>
            </a:r>
            <a:endParaRPr lang="ru-RU" dirty="0" smtClean="0">
              <a:effectLst/>
            </a:endParaRPr>
          </a:p>
          <a:p>
            <a:r>
              <a:rPr lang="ru-RU" dirty="0"/>
              <a:t>4 – геологические границы предполагаемые</a:t>
            </a:r>
            <a:endParaRPr lang="ru-RU" dirty="0" smtClean="0">
              <a:effectLst/>
            </a:endParaRPr>
          </a:p>
          <a:p>
            <a:r>
              <a:rPr lang="ru-RU" dirty="0"/>
              <a:t>5 – контуры отвалов</a:t>
            </a:r>
            <a:endParaRPr lang="ru-RU" dirty="0" smtClean="0">
              <a:effectLst/>
            </a:endParaRPr>
          </a:p>
          <a:p>
            <a:r>
              <a:rPr lang="ru-RU" dirty="0"/>
              <a:t>6 – </a:t>
            </a:r>
            <a:r>
              <a:rPr lang="ru-RU" dirty="0" smtClean="0"/>
              <a:t>дно </a:t>
            </a:r>
            <a:r>
              <a:rPr lang="ru-RU" dirty="0"/>
              <a:t>карьера</a:t>
            </a:r>
            <a:endParaRPr lang="ru-RU" dirty="0" smtClean="0">
              <a:effectLst/>
            </a:endParaRPr>
          </a:p>
          <a:p>
            <a:r>
              <a:rPr lang="ru-RU" dirty="0"/>
              <a:t>7 – щебень а)бурых железняков б)</a:t>
            </a:r>
            <a:r>
              <a:rPr lang="ru-RU" dirty="0" err="1"/>
              <a:t>родингитов</a:t>
            </a:r>
            <a:endParaRPr lang="ru-RU" dirty="0" smtClean="0">
              <a:effectLst/>
            </a:endParaRPr>
          </a:p>
          <a:p>
            <a:r>
              <a:rPr lang="ru-RU" dirty="0"/>
              <a:t>8 – контуры обогатительных площадок</a:t>
            </a:r>
            <a:endParaRPr lang="ru-RU" dirty="0" smtClean="0">
              <a:effectLst/>
            </a:endParaRPr>
          </a:p>
          <a:p>
            <a:r>
              <a:rPr lang="ru-RU" dirty="0"/>
              <a:t>9 – впадина над шахтой</a:t>
            </a:r>
            <a:endParaRPr lang="ru-RU" dirty="0" smtClean="0">
              <a:effectLst/>
            </a:endParaRPr>
          </a:p>
          <a:p>
            <a:r>
              <a:rPr lang="ru-RU" dirty="0"/>
              <a:t>10 – расположение геологических траншей и их номер</a:t>
            </a:r>
            <a:endParaRPr lang="ru-RU" dirty="0" smtClean="0">
              <a:effectLst/>
            </a:endParaRPr>
          </a:p>
          <a:p>
            <a:r>
              <a:rPr lang="ru-RU" dirty="0"/>
              <a:t>11 – шурф 1 (2017 г.)</a:t>
            </a:r>
            <a:endParaRPr lang="ru-RU" dirty="0" smtClean="0">
              <a:effectLst/>
            </a:endParaRPr>
          </a:p>
          <a:p>
            <a:r>
              <a:rPr lang="ru-RU" dirty="0"/>
              <a:t>12 – фрагменты керамики (1 – бронзового века; 2 – раннего железного века)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7282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Алаева 2015 2016 гг\все\статьи 2017\Рудник кашинская культура\IMG_1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7944" y="3356992"/>
            <a:ext cx="4854972" cy="323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126005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Траншея 4. сосуды </a:t>
            </a:r>
            <a:r>
              <a:rPr lang="ru-RU" sz="2400" dirty="0" err="1" smtClean="0"/>
              <a:t>кашинской</a:t>
            </a:r>
            <a:r>
              <a:rPr lang="ru-RU" sz="2400" dirty="0" smtClean="0"/>
              <a:t> культуры раннего железного века</a:t>
            </a:r>
            <a:endParaRPr lang="ru-RU" sz="2400" dirty="0"/>
          </a:p>
        </p:txBody>
      </p:sp>
      <p:pic>
        <p:nvPicPr>
          <p:cNvPr id="12290" name="Picture 2" descr="D:\Алаева 2015 2016 гг\все\статьи 2017\Рудник кашинская культура\иллюстрации в ЭВ\сосуд 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04" y="1340768"/>
            <a:ext cx="4745095" cy="283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9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9650"/>
            <a:ext cx="5688632" cy="961078"/>
          </a:xfrm>
        </p:spPr>
        <p:txBody>
          <a:bodyPr/>
          <a:lstStyle/>
          <a:p>
            <a:r>
              <a:rPr lang="ru-RU" dirty="0" smtClean="0"/>
              <a:t>План рудника</a:t>
            </a:r>
            <a:endParaRPr lang="ru-RU" dirty="0"/>
          </a:p>
        </p:txBody>
      </p:sp>
      <p:pic>
        <p:nvPicPr>
          <p:cNvPr id="4098" name="Picture 2" descr="C:\Users\Полина\Desktop\Рисунок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86" t="14610" r="19899" b="39685"/>
          <a:stretch/>
        </p:blipFill>
        <p:spPr bwMode="auto">
          <a:xfrm>
            <a:off x="3995936" y="1412776"/>
            <a:ext cx="4446309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268760"/>
            <a:ext cx="35283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– серпентиниты</a:t>
            </a:r>
            <a:endParaRPr lang="ru-RU" dirty="0" smtClean="0">
              <a:effectLst/>
            </a:endParaRPr>
          </a:p>
          <a:p>
            <a:r>
              <a:rPr lang="ru-RU" dirty="0"/>
              <a:t>2 – </a:t>
            </a:r>
            <a:r>
              <a:rPr lang="ru-RU" dirty="0" err="1"/>
              <a:t>родингиты</a:t>
            </a:r>
            <a:endParaRPr lang="ru-RU" dirty="0" smtClean="0">
              <a:effectLst/>
            </a:endParaRPr>
          </a:p>
          <a:p>
            <a:r>
              <a:rPr lang="ru-RU" dirty="0"/>
              <a:t>3 – предполагаемый контур разрабатывавшихся руд</a:t>
            </a:r>
            <a:endParaRPr lang="ru-RU" dirty="0" smtClean="0">
              <a:effectLst/>
            </a:endParaRPr>
          </a:p>
          <a:p>
            <a:r>
              <a:rPr lang="ru-RU" dirty="0"/>
              <a:t>4 – геологические границы предполагаемые</a:t>
            </a:r>
            <a:endParaRPr lang="ru-RU" dirty="0" smtClean="0">
              <a:effectLst/>
            </a:endParaRPr>
          </a:p>
          <a:p>
            <a:r>
              <a:rPr lang="ru-RU" dirty="0"/>
              <a:t>5 – контуры отвалов</a:t>
            </a:r>
            <a:endParaRPr lang="ru-RU" dirty="0" smtClean="0">
              <a:effectLst/>
            </a:endParaRPr>
          </a:p>
          <a:p>
            <a:r>
              <a:rPr lang="ru-RU" dirty="0"/>
              <a:t>6 – </a:t>
            </a:r>
            <a:r>
              <a:rPr lang="ru-RU" dirty="0" smtClean="0"/>
              <a:t>дно </a:t>
            </a:r>
            <a:r>
              <a:rPr lang="ru-RU" dirty="0"/>
              <a:t>карьера</a:t>
            </a:r>
            <a:endParaRPr lang="ru-RU" dirty="0" smtClean="0">
              <a:effectLst/>
            </a:endParaRPr>
          </a:p>
          <a:p>
            <a:r>
              <a:rPr lang="ru-RU" dirty="0"/>
              <a:t>7 – щебень а)бурых железняков б)</a:t>
            </a:r>
            <a:r>
              <a:rPr lang="ru-RU" dirty="0" err="1"/>
              <a:t>родингитов</a:t>
            </a:r>
            <a:endParaRPr lang="ru-RU" dirty="0" smtClean="0">
              <a:effectLst/>
            </a:endParaRPr>
          </a:p>
          <a:p>
            <a:r>
              <a:rPr lang="ru-RU" dirty="0"/>
              <a:t>8 – контуры обогатительных площадок</a:t>
            </a:r>
            <a:endParaRPr lang="ru-RU" dirty="0" smtClean="0">
              <a:effectLst/>
            </a:endParaRPr>
          </a:p>
          <a:p>
            <a:r>
              <a:rPr lang="ru-RU" dirty="0"/>
              <a:t>9 – впадина над шахтой</a:t>
            </a:r>
            <a:endParaRPr lang="ru-RU" dirty="0" smtClean="0">
              <a:effectLst/>
            </a:endParaRPr>
          </a:p>
          <a:p>
            <a:r>
              <a:rPr lang="ru-RU" dirty="0"/>
              <a:t>10 – расположение геологических траншей и их номер</a:t>
            </a:r>
            <a:endParaRPr lang="ru-RU" dirty="0" smtClean="0">
              <a:effectLst/>
            </a:endParaRPr>
          </a:p>
          <a:p>
            <a:r>
              <a:rPr lang="ru-RU" dirty="0"/>
              <a:t>11 – шурф 1 (2017 г.)</a:t>
            </a:r>
            <a:endParaRPr lang="ru-RU" dirty="0" smtClean="0">
              <a:effectLst/>
            </a:endParaRPr>
          </a:p>
          <a:p>
            <a:r>
              <a:rPr lang="ru-RU" dirty="0"/>
              <a:t>12 – фрагменты керамики (1 – бронзового века; 2 – раннего железного века)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3749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621</Words>
  <Application>Microsoft Office PowerPoint</Application>
  <PresentationFormat>Экран (4:3)</PresentationFormat>
  <Paragraphs>84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Местонахождение рудника Новотемирский</vt:lpstr>
      <vt:lpstr>Ситуационный план и общий вид памятника (2014 г.)</vt:lpstr>
      <vt:lpstr>План рудника</vt:lpstr>
      <vt:lpstr>Траншея 5 (южный отвал).  Западный профиль.</vt:lpstr>
      <vt:lpstr>Траншея № 1. Фрагмент керамики бронзового века на уровне погребенной почвы под отвалом.</vt:lpstr>
      <vt:lpstr>План рудника</vt:lpstr>
      <vt:lpstr>Траншея 4. сосуды кашинской культуры раннего железного века</vt:lpstr>
      <vt:lpstr>План рудника</vt:lpstr>
      <vt:lpstr>Юго-восточный борт карьера – место раскопа. Вид с СЗ</vt:lpstr>
      <vt:lpstr>Зачистка на горизонте 1 (придерновом).  Вид с ЮЮЗ</vt:lpstr>
      <vt:lpstr>Раскоп 2018. Восточный профиль</vt:lpstr>
      <vt:lpstr>Рудник Новотемирский. Раскоп 2018.  Уровень материка (вид с юга). </vt:lpstr>
      <vt:lpstr>Рудник Новотемирский. Раскоп 2018.  План очертаний на уровне материка. </vt:lpstr>
      <vt:lpstr>Рудник Новотемирский.  Раскоп 2018.  Уровень материка  (вид с северо-запада). </vt:lpstr>
      <vt:lpstr>Рудник Новотемирский. Профиль шахты.</vt:lpstr>
      <vt:lpstr>Шахта. Заполнение на ур. -450/-650</vt:lpstr>
      <vt:lpstr>Раскопки шахты. Рабочий момент. </vt:lpstr>
      <vt:lpstr>Рудник Новотемирский. Раскоп 2018.  План очертаний на уровне материка. </vt:lpstr>
      <vt:lpstr>Рудник Новотемирский. Раскоп 2018. Ямы.</vt:lpstr>
      <vt:lpstr>Юго-восточный борт карьера – место раскопа. Вид с СЗ</vt:lpstr>
      <vt:lpstr>Рудник Новотемирский.  Лаз в борту карьера.</vt:lpstr>
      <vt:lpstr>Рудник Новотемирский.  Лаз в борту карьера.</vt:lpstr>
      <vt:lpstr>Рудник Новотемирский. Лаз в борту карьера. Южный профиль.</vt:lpstr>
      <vt:lpstr>Рудные минералы</vt:lpstr>
      <vt:lpstr>Каменные орудия из песчаника</vt:lpstr>
      <vt:lpstr>Рудник Новотемирский. Раскоп 2018. Фрагмент керамического изделия</vt:lpstr>
      <vt:lpstr>Итоги 2018 г.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</dc:creator>
  <cp:lastModifiedBy>Полина</cp:lastModifiedBy>
  <cp:revision>37</cp:revision>
  <dcterms:created xsi:type="dcterms:W3CDTF">2018-09-14T05:12:19Z</dcterms:created>
  <dcterms:modified xsi:type="dcterms:W3CDTF">2018-09-18T17:54:14Z</dcterms:modified>
</cp:coreProperties>
</file>