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71" r:id="rId9"/>
    <p:sldId id="265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4680519"/>
          </a:xfrm>
        </p:spPr>
        <p:txBody>
          <a:bodyPr>
            <a:normAutofit/>
          </a:bodyPr>
          <a:lstStyle/>
          <a:p>
            <a:r>
              <a:rPr lang="ru-RU" sz="2700" i="1" dirty="0" err="1" smtClean="0">
                <a:latin typeface="Times New Roman" pitchFamily="18" charset="0"/>
                <a:cs typeface="Times New Roman" pitchFamily="18" charset="0"/>
              </a:rPr>
              <a:t>Бостанова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 Т.М.</a:t>
            </a:r>
            <a:br>
              <a:rPr lang="ru-RU" sz="27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стажер ИИМК РАН</a:t>
            </a:r>
            <a:br>
              <a:rPr lang="ru-RU" sz="27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Особенности производственного инвентаря 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гиссарской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культуры Таджикистана (неолит)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31640" y="6957391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41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75608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Наличие галечного элемента в неолитической </a:t>
            </a:r>
            <a:r>
              <a:rPr lang="ru-RU" sz="1200" b="1" dirty="0" err="1" smtClean="0"/>
              <a:t>гиссарской</a:t>
            </a:r>
            <a:r>
              <a:rPr lang="ru-RU" sz="1200" b="1" dirty="0" smtClean="0"/>
              <a:t> культуре позволяет высказать предположение о продолжении палеолитических традиций, а </a:t>
            </a:r>
            <a:r>
              <a:rPr lang="ru-RU" sz="1200" b="1" dirty="0" err="1" smtClean="0"/>
              <a:t>микролитоидность</a:t>
            </a:r>
            <a:r>
              <a:rPr lang="ru-RU" sz="1200" b="1" dirty="0" smtClean="0"/>
              <a:t> свидетельствует о связях с мезолитом. </a:t>
            </a:r>
          </a:p>
          <a:p>
            <a:endParaRPr lang="ru-RU" sz="1200" b="1" dirty="0" smtClean="0"/>
          </a:p>
          <a:p>
            <a:pPr algn="ctr"/>
            <a:r>
              <a:rPr lang="ru-RU" sz="1200" b="1" dirty="0"/>
              <a:t>Актуальные проблемы исследования </a:t>
            </a:r>
            <a:r>
              <a:rPr lang="ru-RU" sz="1200" b="1" dirty="0" err="1"/>
              <a:t>гиссарской</a:t>
            </a:r>
            <a:r>
              <a:rPr lang="ru-RU" sz="1200" b="1" dirty="0"/>
              <a:t> культуры</a:t>
            </a:r>
            <a:r>
              <a:rPr lang="ru-RU" sz="1200" b="1" dirty="0" smtClean="0"/>
              <a:t>:</a:t>
            </a:r>
          </a:p>
          <a:p>
            <a:pPr algn="just"/>
            <a:endParaRPr lang="ru-RU" sz="1200" b="1" dirty="0"/>
          </a:p>
          <a:p>
            <a:pPr marL="342900" indent="-342900" algn="just">
              <a:buAutoNum type="arabicPeriod"/>
            </a:pPr>
            <a:r>
              <a:rPr lang="ru-RU" sz="1200" b="1" dirty="0"/>
              <a:t>Выделение локальных </a:t>
            </a:r>
            <a:r>
              <a:rPr lang="ru-RU" sz="1200" b="1" dirty="0" smtClean="0"/>
              <a:t>вариантов. </a:t>
            </a:r>
          </a:p>
          <a:p>
            <a:pPr algn="just"/>
            <a:r>
              <a:rPr lang="ru-RU" sz="1200" b="1" dirty="0" smtClean="0"/>
              <a:t> Основными задачами наших исследований является </a:t>
            </a:r>
            <a:r>
              <a:rPr lang="ru-RU" sz="1200" b="1" dirty="0"/>
              <a:t>изучение </a:t>
            </a:r>
            <a:r>
              <a:rPr lang="ru-RU" sz="1200" b="1" dirty="0" smtClean="0"/>
              <a:t>материалов предполагаемого </a:t>
            </a:r>
            <a:r>
              <a:rPr lang="ru-RU" sz="1200" b="1" dirty="0"/>
              <a:t>локального </a:t>
            </a:r>
            <a:r>
              <a:rPr lang="ru-RU" sz="1200" b="1" dirty="0" smtClean="0"/>
              <a:t>варианта, </a:t>
            </a:r>
            <a:r>
              <a:rPr lang="ru-RU" sz="1200" b="1" dirty="0" smtClean="0"/>
              <a:t>памятники которого расположены </a:t>
            </a:r>
            <a:r>
              <a:rPr lang="ru-RU" sz="1200" b="1" dirty="0" smtClean="0"/>
              <a:t>в Яванской долине. Среди них стоянки </a:t>
            </a:r>
            <a:r>
              <a:rPr lang="ru-RU" sz="1200" b="1" dirty="0" err="1" smtClean="0"/>
              <a:t>Гуликандоз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Дагана</a:t>
            </a:r>
            <a:r>
              <a:rPr lang="ru-RU" sz="1200" b="1" dirty="0" smtClean="0"/>
              <a:t> 1 , 2.  </a:t>
            </a:r>
          </a:p>
          <a:p>
            <a:pPr algn="just"/>
            <a:r>
              <a:rPr lang="ru-RU" sz="1200" b="1" dirty="0" smtClean="0"/>
              <a:t> Первым этапом нашей работы является разработка </a:t>
            </a:r>
            <a:r>
              <a:rPr lang="ru-RU" sz="1200" b="1" dirty="0"/>
              <a:t>детальной </a:t>
            </a:r>
            <a:r>
              <a:rPr lang="ru-RU" sz="1200" b="1" dirty="0" smtClean="0"/>
              <a:t>типологической </a:t>
            </a:r>
            <a:r>
              <a:rPr lang="ru-RU" sz="1200" b="1" dirty="0"/>
              <a:t>классификации производственного </a:t>
            </a:r>
            <a:r>
              <a:rPr lang="ru-RU" sz="1200" b="1" dirty="0" smtClean="0"/>
              <a:t>инвентаря. Первые результаты этой </a:t>
            </a:r>
            <a:r>
              <a:rPr lang="ru-RU" sz="1200" b="1" smtClean="0"/>
              <a:t>работы показывают, что  </a:t>
            </a:r>
            <a:r>
              <a:rPr lang="ru-RU" sz="1200" b="1" dirty="0" smtClean="0"/>
              <a:t>кремневый инвентарь этих памятников в общих чертах соответствует классификации, сделанной нашими предшественниками, но в процентном соотношении он составляет около половины всего производственного инвентаря.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b="1" dirty="0"/>
              <a:t>2. </a:t>
            </a:r>
            <a:r>
              <a:rPr lang="ru-RU" sz="1200" b="1" dirty="0" smtClean="0"/>
              <a:t>Функциональные особенности галечных и кремневых орудий исследуется с помощью </a:t>
            </a:r>
            <a:r>
              <a:rPr lang="ru-RU" sz="1200" b="1" dirty="0" smtClean="0"/>
              <a:t>экспериментально-</a:t>
            </a:r>
            <a:r>
              <a:rPr lang="ru-RU" sz="1200" b="1" dirty="0" err="1" smtClean="0"/>
              <a:t>трасологического</a:t>
            </a:r>
            <a:r>
              <a:rPr lang="ru-RU" sz="1200" b="1" dirty="0" smtClean="0"/>
              <a:t> метода. Первые результаты проведенных анализов показывают, что основными функциями галечных орудий были рубящие и скребковые, а кремневые орудия использовались в качестве разнообразных ножей, пилок, сверл, а также вкладышей составных орудий. </a:t>
            </a:r>
          </a:p>
          <a:p>
            <a:pPr algn="just"/>
            <a:r>
              <a:rPr lang="ru-RU" sz="1200" b="1" dirty="0" smtClean="0"/>
              <a:t>Дальнейшие технико-морфологические и функциональные исследования позволят ответить на вопрос о правомерности выделения локальных вариантов </a:t>
            </a:r>
            <a:r>
              <a:rPr lang="ru-RU" sz="1200" b="1" dirty="0" err="1" smtClean="0"/>
              <a:t>гиссарской</a:t>
            </a:r>
            <a:r>
              <a:rPr lang="ru-RU" sz="1200" b="1" dirty="0" smtClean="0"/>
              <a:t> культуры.  </a:t>
            </a:r>
            <a:endParaRPr lang="ru-RU" sz="1200" b="1" dirty="0" smtClean="0"/>
          </a:p>
          <a:p>
            <a:r>
              <a:rPr lang="ru-RU" sz="1200" dirty="0" smtClean="0"/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30390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.X. ''G.F.F''\Desktop\доклад\карта р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440"/>
            <a:ext cx="9144000" cy="735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45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.X. ''G.F.F''\Desktop\доклад\Физическая карта Таджикиста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20891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50496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Географические особенности Таджикистана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28894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6396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История исследования </a:t>
            </a:r>
            <a:r>
              <a:rPr lang="ru-RU" dirty="0" err="1" smtClean="0"/>
              <a:t>гиссарской</a:t>
            </a:r>
            <a:r>
              <a:rPr lang="ru-RU" dirty="0" smtClean="0"/>
              <a:t> культуры</a:t>
            </a:r>
          </a:p>
          <a:p>
            <a:endParaRPr lang="ru-RU" dirty="0"/>
          </a:p>
        </p:txBody>
      </p:sp>
      <p:pic>
        <p:nvPicPr>
          <p:cNvPr id="7171" name="Picture 3" descr="C:\Users\M.X. ''G.F.F''\Desktop\доклад\okladni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67240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6021288"/>
            <a:ext cx="221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Окладников А.П.</a:t>
            </a:r>
            <a:endParaRPr lang="ru-RU" dirty="0"/>
          </a:p>
        </p:txBody>
      </p:sp>
      <p:pic>
        <p:nvPicPr>
          <p:cNvPr id="7173" name="Picture 5" descr="C:\Users\M.X. ''G.F.F''\Desktop\доклад\Ранов В.А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268760"/>
            <a:ext cx="403244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6021288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Ранов</a:t>
            </a:r>
            <a:r>
              <a:rPr lang="ru-RU" dirty="0" smtClean="0"/>
              <a:t> В.А.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15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.X. ''G.F.F''\Desktop\доклад\Юсупов А.Х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9"/>
            <a:ext cx="331236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.X. ''G.F.F''\Desktop\доклад\Амосова А.Г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20690"/>
            <a:ext cx="2736304" cy="208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M.X. ''G.F.F''\Desktop\доклад\Жуко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9884"/>
            <a:ext cx="244827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M.X. ''G.F.F''\Desktop\доклад\Я и Мара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3109612"/>
            <a:ext cx="2700300" cy="262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M.X. ''G.F.F''\Desktop\доклад\Худжагелдиев Т.У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515" y="3289883"/>
            <a:ext cx="2528925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924946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Юсупов А.Ю.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6165304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Жуков В.А.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616530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Худжагелдыев</a:t>
            </a:r>
            <a:r>
              <a:rPr lang="ru-RU" dirty="0" smtClean="0"/>
              <a:t> Т.У.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868144" y="2924946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Амосова А.Г.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167844" y="5949280"/>
            <a:ext cx="27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Филимонова Т.Г.</a:t>
            </a:r>
          </a:p>
          <a:p>
            <a:r>
              <a:rPr lang="ru-RU" dirty="0" smtClean="0"/>
              <a:t>Ахметзянов 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42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M.X. ''G.F.F''\Desktop\доклад\Бостанова. рисунки, карта, j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114"/>
            <a:ext cx="889248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80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Рисунок 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456342"/>
            <a:ext cx="3672409" cy="280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764704"/>
            <a:ext cx="5670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Крупнейшие памятники </a:t>
            </a:r>
            <a:r>
              <a:rPr lang="ru-RU" dirty="0" err="1" smtClean="0"/>
              <a:t>гиссарской</a:t>
            </a:r>
            <a:r>
              <a:rPr lang="ru-RU" dirty="0" smtClean="0"/>
              <a:t> культуры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4869160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Туткаул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36096" y="4869160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Сай-саёд</a:t>
            </a:r>
            <a:endParaRPr lang="ru-RU" dirty="0"/>
          </a:p>
        </p:txBody>
      </p:sp>
      <p:pic>
        <p:nvPicPr>
          <p:cNvPr id="11269" name="Picture 5" descr="F:\Screenshot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3600400" cy="256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22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7" y="836712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Отличительные особенности </a:t>
            </a:r>
            <a:r>
              <a:rPr lang="ru-RU" dirty="0" err="1" smtClean="0"/>
              <a:t>гиссарской</a:t>
            </a:r>
            <a:r>
              <a:rPr lang="ru-RU" dirty="0" smtClean="0"/>
              <a:t> культуры: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Отсутствие керамического комплекса</a:t>
            </a:r>
            <a:r>
              <a:rPr lang="ru-RU" dirty="0" smtClean="0"/>
              <a:t>;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Наличие  в производственном инвентаре кремневых и «галечных» орудий.</a:t>
            </a:r>
          </a:p>
          <a:p>
            <a:endParaRPr lang="ru-RU" dirty="0"/>
          </a:p>
        </p:txBody>
      </p:sp>
      <p:pic>
        <p:nvPicPr>
          <p:cNvPr id="1026" name="Picture 2" descr="F:\Screenshot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8" y="2289913"/>
            <a:ext cx="3456382" cy="37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6016" y="2314040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Основные виды кремневых изделий:</a:t>
            </a:r>
          </a:p>
          <a:p>
            <a:r>
              <a:rPr lang="ru-RU" dirty="0" smtClean="0"/>
              <a:t>нуклеусы, скребки, острия, пластины и </a:t>
            </a:r>
            <a:r>
              <a:rPr lang="ru-RU" dirty="0" err="1" smtClean="0"/>
              <a:t>отщепы</a:t>
            </a:r>
            <a:r>
              <a:rPr lang="ru-RU" dirty="0" smtClean="0"/>
              <a:t> с ретушью, </a:t>
            </a:r>
            <a:r>
              <a:rPr lang="ru-RU" dirty="0" err="1" smtClean="0"/>
              <a:t>микропластины</a:t>
            </a:r>
            <a:r>
              <a:rPr lang="ru-RU" dirty="0" smtClean="0"/>
              <a:t>, геометрические микролиты и 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836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Рисунок 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05300"/>
            <a:ext cx="3456384" cy="418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558924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Основные виды «галечных» изделий: нуклеусы, </a:t>
            </a:r>
            <a:r>
              <a:rPr lang="ru-RU" b="1" dirty="0" err="1" smtClean="0"/>
              <a:t>чопперы</a:t>
            </a:r>
            <a:r>
              <a:rPr lang="ru-RU" b="1" dirty="0" smtClean="0"/>
              <a:t>, </a:t>
            </a:r>
            <a:r>
              <a:rPr lang="ru-RU" b="1" dirty="0" err="1" smtClean="0"/>
              <a:t>чоппинги</a:t>
            </a:r>
            <a:r>
              <a:rPr lang="ru-RU" b="1" dirty="0" smtClean="0"/>
              <a:t>, скребла, скребки и др.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59" t="5884" r="17063" b="4402"/>
          <a:stretch/>
        </p:blipFill>
        <p:spPr bwMode="auto">
          <a:xfrm rot="5400000">
            <a:off x="4900702" y="2044948"/>
            <a:ext cx="2743738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5" t="5884" r="70818" b="4402"/>
          <a:stretch/>
        </p:blipFill>
        <p:spPr bwMode="auto">
          <a:xfrm rot="5400000">
            <a:off x="5557744" y="-41749"/>
            <a:ext cx="1429654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2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474</TotalTime>
  <Words>278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Бостанова Т.М. стажер ИИМК РАН Особенности производственного инвентаря  гиссарской  культуры Таджикистана (неолит)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Бостанова Т.М. Институт истории материальной культуры РАН Особенности использования галечного сырья в гиссарской культуре Таджикистана (неолит)</dc:title>
  <dc:creator>M.X. ''G.F.F''</dc:creator>
  <cp:lastModifiedBy>M.X. ''G.F.F''</cp:lastModifiedBy>
  <cp:revision>28</cp:revision>
  <dcterms:created xsi:type="dcterms:W3CDTF">2017-09-18T15:25:06Z</dcterms:created>
  <dcterms:modified xsi:type="dcterms:W3CDTF">2017-09-20T02:57:48Z</dcterms:modified>
</cp:coreProperties>
</file>