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63" r:id="rId4"/>
    <p:sldId id="265" r:id="rId5"/>
    <p:sldId id="266" r:id="rId6"/>
    <p:sldId id="267" r:id="rId7"/>
    <p:sldId id="268" r:id="rId8"/>
    <p:sldId id="264" r:id="rId9"/>
    <p:sldId id="261" r:id="rId10"/>
    <p:sldId id="257" r:id="rId11"/>
    <p:sldId id="259" r:id="rId12"/>
    <p:sldId id="26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94FA94F-ADD9-468A-AE84-56C242AE23DB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5C7E782-FC36-426E-8F24-9251CE01D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/>
              <a:t>Анкушев</a:t>
            </a:r>
            <a:r>
              <a:rPr lang="ru-RU" dirty="0"/>
              <a:t> М.Н.</a:t>
            </a:r>
            <a:r>
              <a:rPr lang="ru-RU" baseline="30000" dirty="0"/>
              <a:t>1</a:t>
            </a:r>
            <a:r>
              <a:rPr lang="ru-RU" dirty="0"/>
              <a:t>, </a:t>
            </a:r>
            <a:r>
              <a:rPr lang="ru-RU" dirty="0" err="1"/>
              <a:t>Алаева</a:t>
            </a:r>
            <a:r>
              <a:rPr lang="ru-RU" dirty="0"/>
              <a:t> И.П.</a:t>
            </a:r>
            <a:r>
              <a:rPr lang="ru-RU" baseline="30000" dirty="0"/>
              <a:t>2</a:t>
            </a:r>
            <a:r>
              <a:rPr lang="ru-RU" dirty="0"/>
              <a:t>, Медведева П.С.</a:t>
            </a:r>
            <a:r>
              <a:rPr lang="ru-RU" baseline="30000" dirty="0"/>
              <a:t>2</a:t>
            </a:r>
            <a:r>
              <a:rPr lang="ru-RU" dirty="0"/>
              <a:t>, </a:t>
            </a:r>
            <a:r>
              <a:rPr lang="ru-RU" dirty="0" err="1"/>
              <a:t>Чечушков</a:t>
            </a:r>
            <a:r>
              <a:rPr lang="ru-RU" dirty="0"/>
              <a:t> И.В.</a:t>
            </a:r>
            <a:r>
              <a:rPr lang="ru-RU" baseline="30000" dirty="0"/>
              <a:t>3</a:t>
            </a:r>
            <a:r>
              <a:rPr lang="ru-RU" dirty="0"/>
              <a:t>, Шарапов Д.В.</a:t>
            </a:r>
            <a:r>
              <a:rPr lang="ru-RU" baseline="30000" dirty="0"/>
              <a:t>3</a:t>
            </a:r>
            <a:endParaRPr lang="ru-RU" dirty="0"/>
          </a:p>
          <a:p>
            <a:r>
              <a:rPr lang="ru-RU" i="1" baseline="30000" dirty="0"/>
              <a:t>1-</a:t>
            </a:r>
            <a:r>
              <a:rPr lang="ru-RU" i="1" dirty="0"/>
              <a:t>Институт минералогии </a:t>
            </a:r>
            <a:r>
              <a:rPr lang="ru-RU" i="1" dirty="0" err="1"/>
              <a:t>УрО</a:t>
            </a:r>
            <a:r>
              <a:rPr lang="ru-RU" i="1" dirty="0"/>
              <a:t> РАН, г. Миасс, Россия</a:t>
            </a:r>
            <a:endParaRPr lang="ru-RU" dirty="0"/>
          </a:p>
          <a:p>
            <a:r>
              <a:rPr lang="ru-RU" i="1" baseline="30000" dirty="0"/>
              <a:t>2-</a:t>
            </a:r>
            <a:r>
              <a:rPr lang="ru-RU" i="1" dirty="0"/>
              <a:t>Челябинский государственный педагогический университет, г. Челябинск, Россия</a:t>
            </a:r>
            <a:endParaRPr lang="ru-RU" dirty="0"/>
          </a:p>
          <a:p>
            <a:r>
              <a:rPr lang="ru-RU" baseline="30000" dirty="0"/>
              <a:t>3-</a:t>
            </a:r>
            <a:r>
              <a:rPr lang="ru-RU" i="1" dirty="0"/>
              <a:t> </a:t>
            </a:r>
            <a:r>
              <a:rPr lang="ru-RU" i="1" dirty="0" err="1"/>
              <a:t>Питтсбургский</a:t>
            </a:r>
            <a:r>
              <a:rPr lang="ru-RU" i="1" dirty="0"/>
              <a:t> Университет, г. </a:t>
            </a:r>
            <a:r>
              <a:rPr lang="ru-RU" i="1" dirty="0" err="1"/>
              <a:t>Питтсбург</a:t>
            </a:r>
            <a:r>
              <a:rPr lang="ru-RU" i="1" dirty="0"/>
              <a:t>, США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МИНЕРАЛЬНЫЕ МИКРОВКЛЮЧЕНИЯ В ДРЕВНИХ МЕТАЛЛУРГИЧЕСКИХ ШЛАКАХ ПОСЕЛЕНИЙ БРОНЗОВОГО ВЕКА В ДОЛИНЕ Р. </a:t>
            </a:r>
            <a:r>
              <a:rPr lang="ru-RU" sz="3100" dirty="0" smtClean="0"/>
              <a:t>ЗИНГЕЙКА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Поселения долины р. </a:t>
            </a:r>
            <a:r>
              <a:rPr lang="ru-RU" dirty="0" err="1" smtClean="0"/>
              <a:t>Зингейка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(        - поселения, где обнаружены металлургические шлаки)</a:t>
            </a:r>
            <a:endParaRPr lang="ru-RU" sz="2200" dirty="0"/>
          </a:p>
        </p:txBody>
      </p:sp>
      <p:pic>
        <p:nvPicPr>
          <p:cNvPr id="3074" name="Picture 2" descr="D:\Алаева 2015 2016 гг\все\статьи 2016\Миасс 2016\илл\карта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299655" cy="5014570"/>
          </a:xfrm>
          <a:prstGeom prst="rect">
            <a:avLst/>
          </a:prstGeom>
          <a:noFill/>
        </p:spPr>
      </p:pic>
      <p:sp>
        <p:nvSpPr>
          <p:cNvPr id="6" name="Рамка 5"/>
          <p:cNvSpPr/>
          <p:nvPr/>
        </p:nvSpPr>
        <p:spPr>
          <a:xfrm>
            <a:off x="3143240" y="528638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000496" y="3071810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3357554" y="4857760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1071538" y="100010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500694" y="242886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786050" y="5072074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Микрорельефный</a:t>
            </a:r>
            <a:r>
              <a:rPr lang="ru-RU" dirty="0" smtClean="0"/>
              <a:t> план укрепленного поселения </a:t>
            </a:r>
            <a:r>
              <a:rPr lang="ru-RU" dirty="0" err="1" smtClean="0"/>
              <a:t>Сарым-Саклы</a:t>
            </a:r>
            <a:endParaRPr lang="ru-RU" dirty="0"/>
          </a:p>
        </p:txBody>
      </p:sp>
      <p:pic>
        <p:nvPicPr>
          <p:cNvPr id="1027" name="Picture 3" descr="D:\Алаева 2015 2016 гг\все\статьи 2016\Миасс 2016\илл\сарым сакл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5746394" cy="5210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Находки из шурфа с пос. </a:t>
            </a:r>
            <a:r>
              <a:rPr lang="ru-RU" dirty="0" err="1" smtClean="0"/>
              <a:t>Сарым-Саклы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(1-2,5- шлаки, 3,4-керамика, 7-кремень).</a:t>
            </a:r>
            <a:endParaRPr lang="ru-RU" sz="2200" dirty="0"/>
          </a:p>
        </p:txBody>
      </p:sp>
      <p:pic>
        <p:nvPicPr>
          <p:cNvPr id="2050" name="Picture 2" descr="D:\Алаева 2015 2016 гг\все\статьи 2016\Миасс 2016\илл\находки сарым сакл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201" y="1447800"/>
            <a:ext cx="45007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/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26626" name="Picture 2" descr="D:\Алаева 2015 2016 гг\все\статьи 2016\Миасс 2016\илл\план 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143108" y="950976"/>
            <a:ext cx="5308549" cy="5907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. Шурф 1.</a:t>
            </a:r>
            <a:endParaRPr lang="ru-RU" dirty="0"/>
          </a:p>
        </p:txBody>
      </p:sp>
      <p:pic>
        <p:nvPicPr>
          <p:cNvPr id="27650" name="Picture 2" descr="D:\Алаева 2015 2016 гг\все\статьи 2016\Миасс 2016\илл\илл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752" y="1447800"/>
            <a:ext cx="703169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Керамика из заполнения шурфа 1.</a:t>
            </a:r>
            <a:endParaRPr lang="ru-RU" dirty="0"/>
          </a:p>
        </p:txBody>
      </p:sp>
      <p:pic>
        <p:nvPicPr>
          <p:cNvPr id="28674" name="Picture 2" descr="D:\Алаева 2015 2016 гг\все\статьи 2016\Миасс 2016\илл\илл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0626" y="1447800"/>
            <a:ext cx="4939948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VI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sz="2700" dirty="0" smtClean="0"/>
              <a:t>Топографический план памятника.</a:t>
            </a:r>
            <a:endParaRPr lang="ru-RU" sz="2700" dirty="0"/>
          </a:p>
        </p:txBody>
      </p:sp>
      <p:pic>
        <p:nvPicPr>
          <p:cNvPr id="29698" name="Picture 2" descr="D:\Алаева 2015 2016 гг\все\статьи 2016\Миасс 2016\илл\илл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00861"/>
            <a:ext cx="5037734" cy="5457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VI</a:t>
            </a:r>
            <a:r>
              <a:rPr lang="ru-RU" dirty="0" smtClean="0"/>
              <a:t>.Шурф 2. </a:t>
            </a:r>
            <a:br>
              <a:rPr lang="ru-RU" dirty="0" smtClean="0"/>
            </a:br>
            <a:r>
              <a:rPr lang="ru-RU" sz="3100" dirty="0" smtClean="0"/>
              <a:t>Перевернутый сосуд </a:t>
            </a:r>
            <a:r>
              <a:rPr lang="ru-RU" sz="3100" dirty="0" err="1" smtClean="0"/>
              <a:t>алакульской</a:t>
            </a:r>
            <a:r>
              <a:rPr lang="ru-RU" sz="3100" dirty="0" smtClean="0"/>
              <a:t> культуры.</a:t>
            </a:r>
            <a:endParaRPr lang="ru-RU" sz="3100" dirty="0"/>
          </a:p>
        </p:txBody>
      </p:sp>
      <p:pic>
        <p:nvPicPr>
          <p:cNvPr id="30722" name="Picture 2" descr="D:\Алаева 2015 2016 гг\все\статьи 2016\Миасс 2016\илл\илл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0397" y="1447800"/>
            <a:ext cx="4180405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Алаева 2015 2016 гг\все\статьи 2016\Миасс 2016\илл\илл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000240"/>
            <a:ext cx="6081713" cy="40544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VI</a:t>
            </a:r>
            <a:r>
              <a:rPr lang="ru-RU" dirty="0" smtClean="0"/>
              <a:t>. Шурф 2.</a:t>
            </a:r>
            <a:br>
              <a:rPr lang="ru-RU" dirty="0" smtClean="0"/>
            </a:br>
            <a:r>
              <a:rPr lang="ru-RU" dirty="0" smtClean="0"/>
              <a:t>Сосуд </a:t>
            </a:r>
            <a:r>
              <a:rPr lang="ru-RU" dirty="0" err="1" smtClean="0"/>
              <a:t>алакульской</a:t>
            </a:r>
            <a:r>
              <a:rPr lang="ru-RU" dirty="0" smtClean="0"/>
              <a:t> культуры.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770" name="Picture 2" descr="D:\Алаева 2015 2016 гг\все\статьи 2016\Миасс 2016\илл\илл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766877"/>
            <a:ext cx="4867046" cy="6091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Поселения бронзового века в долине р. </a:t>
            </a:r>
            <a:r>
              <a:rPr lang="ru-RU" sz="2800" dirty="0" err="1" smtClean="0"/>
              <a:t>Зингейка</a:t>
            </a:r>
            <a:r>
              <a:rPr lang="ru-RU" sz="2800" dirty="0" smtClean="0"/>
              <a:t> </a:t>
            </a:r>
            <a:r>
              <a:rPr lang="ru-RU" sz="2400" dirty="0" smtClean="0"/>
              <a:t>( между п. </a:t>
            </a:r>
            <a:r>
              <a:rPr lang="ru-RU" sz="2400" dirty="0" err="1" smtClean="0"/>
              <a:t>Кацбах</a:t>
            </a:r>
            <a:r>
              <a:rPr lang="ru-RU" sz="2400" dirty="0" smtClean="0"/>
              <a:t> и п. Заря)</a:t>
            </a:r>
            <a:endParaRPr lang="ru-RU" sz="2400" dirty="0"/>
          </a:p>
        </p:txBody>
      </p:sp>
      <p:pic>
        <p:nvPicPr>
          <p:cNvPr id="4098" name="Picture 2" descr="D:\Алаева 2015 2016 гг\все\статьи 2016\Миасс 2016\илл\карта 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42923"/>
            <a:ext cx="6989674" cy="5415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r>
              <a:rPr lang="ru-RU" dirty="0" smtClean="0"/>
              <a:t>. Шурф 3.</a:t>
            </a:r>
            <a:endParaRPr lang="ru-RU" dirty="0"/>
          </a:p>
        </p:txBody>
      </p:sp>
      <p:pic>
        <p:nvPicPr>
          <p:cNvPr id="33794" name="Picture 2" descr="D:\Алаева 2015 2016 гг\все\статьи 2016\Миасс 2016\илл\илл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568" y="1447800"/>
            <a:ext cx="7046063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Поселение </a:t>
            </a:r>
            <a:r>
              <a:rPr lang="ru-RU" dirty="0" err="1" smtClean="0"/>
              <a:t>Кацбах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r>
              <a:rPr lang="ru-RU" dirty="0" smtClean="0"/>
              <a:t>. Шурф 3.</a:t>
            </a:r>
            <a:br>
              <a:rPr lang="ru-RU" dirty="0" smtClean="0"/>
            </a:br>
            <a:r>
              <a:rPr lang="ru-RU" dirty="0" smtClean="0"/>
              <a:t>Керамика из заполнения шурфа.</a:t>
            </a:r>
            <a:endParaRPr lang="ru-RU" dirty="0"/>
          </a:p>
        </p:txBody>
      </p:sp>
      <p:pic>
        <p:nvPicPr>
          <p:cNvPr id="34818" name="Picture 2" descr="D:\Алаева 2015 2016 гг\все\статьи 2016\Миасс 2016\илл\илл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643182"/>
            <a:ext cx="5538651" cy="1797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Поселение Лебяжье </a:t>
            </a:r>
            <a:r>
              <a:rPr lang="en-US" dirty="0" smtClean="0"/>
              <a:t>IV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5842" name="Picture 2" descr="D:\Алаева 2015 2016 гг\все\статьи 2016\Миасс 2016\илл\илл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071546"/>
            <a:ext cx="4329074" cy="5564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Поселение Лебяжье </a:t>
            </a:r>
            <a:r>
              <a:rPr lang="en-US" dirty="0" smtClean="0"/>
              <a:t>IV</a:t>
            </a:r>
            <a:r>
              <a:rPr lang="ru-RU" dirty="0" smtClean="0"/>
              <a:t>. Шурф 2.</a:t>
            </a:r>
            <a:endParaRPr lang="ru-RU" dirty="0"/>
          </a:p>
        </p:txBody>
      </p:sp>
      <p:pic>
        <p:nvPicPr>
          <p:cNvPr id="36866" name="Picture 2" descr="D:\Алаева 2015 2016 гг\все\статьи 2016\Миасс 2016\илл\илл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788" y="1447800"/>
            <a:ext cx="7431624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Поселение Лебяжье </a:t>
            </a:r>
            <a:r>
              <a:rPr lang="en-US" dirty="0" smtClean="0"/>
              <a:t>IV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Керамика из заполнения шурфов.</a:t>
            </a:r>
            <a:endParaRPr lang="ru-RU" dirty="0"/>
          </a:p>
        </p:txBody>
      </p:sp>
      <p:pic>
        <p:nvPicPr>
          <p:cNvPr id="37890" name="Picture 2" descr="D:\Алаева 2015 2016 гг\все\статьи 2016\Миасс 2016\илл\илл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52123" y="1447800"/>
            <a:ext cx="4496954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Поселения долины р. </a:t>
            </a:r>
            <a:r>
              <a:rPr lang="ru-RU" dirty="0" err="1" smtClean="0"/>
              <a:t>Зингейка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(        - поселения, где обнаружены металлургические шлаки)</a:t>
            </a:r>
            <a:endParaRPr lang="ru-RU" sz="2200" dirty="0"/>
          </a:p>
        </p:txBody>
      </p:sp>
      <p:pic>
        <p:nvPicPr>
          <p:cNvPr id="3074" name="Picture 2" descr="D:\Алаева 2015 2016 гг\все\статьи 2016\Миасс 2016\илл\карта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299655" cy="5014570"/>
          </a:xfrm>
          <a:prstGeom prst="rect">
            <a:avLst/>
          </a:prstGeom>
          <a:noFill/>
        </p:spPr>
      </p:pic>
      <p:sp>
        <p:nvSpPr>
          <p:cNvPr id="6" name="Рамка 5"/>
          <p:cNvSpPr/>
          <p:nvPr/>
        </p:nvSpPr>
        <p:spPr>
          <a:xfrm>
            <a:off x="3143240" y="528638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000496" y="3071810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3357554" y="4857760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1071538" y="100010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500694" y="2428868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786050" y="5072074"/>
            <a:ext cx="428628" cy="3571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778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Минеральные включения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литокласты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металлургических шлаках укрепленного поселения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Сарым-Саклы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Зингейка\w641-30-85\15713.jpg"/>
          <p:cNvPicPr>
            <a:picLocks noChangeAspect="1" noChangeArrowheads="1"/>
          </p:cNvPicPr>
          <p:nvPr/>
        </p:nvPicPr>
        <p:blipFill>
          <a:blip r:embed="rId2"/>
          <a:srcRect b="9615"/>
          <a:stretch>
            <a:fillRect/>
          </a:stretch>
        </p:blipFill>
        <p:spPr bwMode="auto">
          <a:xfrm>
            <a:off x="4714876" y="3786165"/>
            <a:ext cx="2843295" cy="3071835"/>
          </a:xfrm>
          <a:prstGeom prst="rect">
            <a:avLst/>
          </a:prstGeom>
          <a:noFill/>
        </p:spPr>
      </p:pic>
      <p:pic>
        <p:nvPicPr>
          <p:cNvPr id="2051" name="Picture 3" descr="G:\Зингейка\К статье\P6060057.JPG"/>
          <p:cNvPicPr>
            <a:picLocks noChangeAspect="1" noChangeArrowheads="1"/>
          </p:cNvPicPr>
          <p:nvPr/>
        </p:nvPicPr>
        <p:blipFill>
          <a:blip r:embed="rId3" cstate="print"/>
          <a:srcRect r="22500"/>
          <a:stretch>
            <a:fillRect/>
          </a:stretch>
        </p:blipFill>
        <p:spPr bwMode="auto">
          <a:xfrm rot="16200000">
            <a:off x="1240915" y="902169"/>
            <a:ext cx="2786082" cy="2696208"/>
          </a:xfrm>
          <a:prstGeom prst="rect">
            <a:avLst/>
          </a:prstGeom>
          <a:noFill/>
        </p:spPr>
      </p:pic>
      <p:pic>
        <p:nvPicPr>
          <p:cNvPr id="2052" name="Picture 4" descr="G:\Зингейка\w641-10-23\15705.jpg"/>
          <p:cNvPicPr>
            <a:picLocks noChangeAspect="1" noChangeArrowheads="1"/>
          </p:cNvPicPr>
          <p:nvPr/>
        </p:nvPicPr>
        <p:blipFill>
          <a:blip r:embed="rId4"/>
          <a:srcRect b="9523"/>
          <a:stretch>
            <a:fillRect/>
          </a:stretch>
        </p:blipFill>
        <p:spPr bwMode="auto">
          <a:xfrm>
            <a:off x="1214414" y="3857604"/>
            <a:ext cx="2774339" cy="3000396"/>
          </a:xfrm>
          <a:prstGeom prst="rect">
            <a:avLst/>
          </a:prstGeom>
          <a:noFill/>
        </p:spPr>
      </p:pic>
      <p:pic>
        <p:nvPicPr>
          <p:cNvPr id="2053" name="Picture 5" descr="G:\Зингейка\w641-30-85\15716.jpg"/>
          <p:cNvPicPr>
            <a:picLocks noChangeAspect="1" noChangeArrowheads="1"/>
          </p:cNvPicPr>
          <p:nvPr/>
        </p:nvPicPr>
        <p:blipFill>
          <a:blip r:embed="rId5"/>
          <a:srcRect b="10331"/>
          <a:stretch>
            <a:fillRect/>
          </a:stretch>
        </p:blipFill>
        <p:spPr bwMode="auto">
          <a:xfrm>
            <a:off x="4714876" y="857232"/>
            <a:ext cx="2599395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Зингейка\Ри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7498128" cy="56435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Минеральные включения в металлургических шлаков долины р.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Зингейка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А, Б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хромитсодержащие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шлаки с поселения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Сарым-Саклы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В, Г – сульфидсодержащие шлаки с поселения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Кацбах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Обозначения минералов: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CrSp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хромшпинелид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Cov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ковеллин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-оливин,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-стекло.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Зингейка\w937-20-15\15722.jpg"/>
          <p:cNvPicPr>
            <a:picLocks noChangeAspect="1" noChangeArrowheads="1"/>
          </p:cNvPicPr>
          <p:nvPr/>
        </p:nvPicPr>
        <p:blipFill>
          <a:blip r:embed="rId2"/>
          <a:srcRect b="9803"/>
          <a:stretch>
            <a:fillRect/>
          </a:stretch>
        </p:blipFill>
        <p:spPr bwMode="auto">
          <a:xfrm>
            <a:off x="285720" y="1285860"/>
            <a:ext cx="4174436" cy="4500595"/>
          </a:xfrm>
          <a:prstGeom prst="rect">
            <a:avLst/>
          </a:prstGeom>
          <a:noFill/>
        </p:spPr>
      </p:pic>
      <p:pic>
        <p:nvPicPr>
          <p:cNvPr id="4099" name="Picture 3" descr="G:\Зингейка\w937-20-15\15723.jpg"/>
          <p:cNvPicPr>
            <a:picLocks noChangeAspect="1" noChangeArrowheads="1"/>
          </p:cNvPicPr>
          <p:nvPr/>
        </p:nvPicPr>
        <p:blipFill>
          <a:blip r:embed="rId3"/>
          <a:srcRect b="9803"/>
          <a:stretch>
            <a:fillRect/>
          </a:stretch>
        </p:blipFill>
        <p:spPr bwMode="auto">
          <a:xfrm>
            <a:off x="4643438" y="1285860"/>
            <a:ext cx="4240696" cy="45720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142852"/>
            <a:ext cx="7535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Включения благородных металлов в металлургических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шлаках поселения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Кацбах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ЛАИ ЧГПУ\Desktop\Карта Зингейка.jpg"/>
          <p:cNvPicPr>
            <a:picLocks noChangeAspect="1" noChangeArrowheads="1"/>
          </p:cNvPicPr>
          <p:nvPr/>
        </p:nvPicPr>
        <p:blipFill>
          <a:blip r:embed="rId2" cstate="print"/>
          <a:srcRect b="23958"/>
          <a:stretch>
            <a:fillRect/>
          </a:stretch>
        </p:blipFill>
        <p:spPr bwMode="auto">
          <a:xfrm>
            <a:off x="1000100" y="0"/>
            <a:ext cx="6940762" cy="5214950"/>
          </a:xfrm>
          <a:prstGeom prst="rect">
            <a:avLst/>
          </a:prstGeom>
          <a:noFill/>
        </p:spPr>
      </p:pic>
      <p:sp>
        <p:nvSpPr>
          <p:cNvPr id="5" name="5-конечная звезда 4"/>
          <p:cNvSpPr/>
          <p:nvPr/>
        </p:nvSpPr>
        <p:spPr>
          <a:xfrm>
            <a:off x="1214414" y="1142984"/>
            <a:ext cx="428628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люс 5"/>
          <p:cNvSpPr/>
          <p:nvPr/>
        </p:nvSpPr>
        <p:spPr>
          <a:xfrm>
            <a:off x="3214678" y="214290"/>
            <a:ext cx="500066" cy="500066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6357950" y="1928802"/>
            <a:ext cx="428628" cy="4286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14414" y="714356"/>
            <a:ext cx="1070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Куйсак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0"/>
            <a:ext cx="214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Воровская Яма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8" y="1571612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Сарым-Саклы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429264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Карта расположения поселений бронзового века в долине реки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Зингейка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i="1" dirty="0" smtClean="0"/>
              <a:t>Количество фрагментов керамических сосудов разных культур со всех памятников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296155" cy="527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or_jam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276475"/>
            <a:ext cx="2657475" cy="3773488"/>
          </a:xfrm>
          <a:prstGeom prst="rect">
            <a:avLst/>
          </a:prstGeom>
          <a:noFill/>
          <a:effectLst>
            <a:outerShdw dist="109250" dir="2132261" algn="ctr" rotWithShape="0">
              <a:schemeClr val="tx1"/>
            </a:outerShdw>
          </a:effectLst>
        </p:spPr>
      </p:pic>
      <p:pic>
        <p:nvPicPr>
          <p:cNvPr id="67587" name="Picture 3" descr="ВорЯм2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176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20150" cy="404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</a:rPr>
              <a:t>Древний рудник Воровская яма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5949950"/>
            <a:ext cx="8532812" cy="9080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sz="120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200" smtClean="0">
                <a:solidFill>
                  <a:schemeClr val="bg1"/>
                </a:solidFill>
              </a:rPr>
              <a:t>1 -современный почвенно-растительный слой, 2 - прослои погребенных почв, 3 - наносы, 4 - глины, 5 - суглинки, 6 - супесь, 7 - дресва и щебень, 8 -серпентиниты, 9 - базальты, 10 - родингиты с примазками медных руд, 11 - щебень родингитов, 12 - канавы, 13 - контуры карьера, 14 - контуры отвалов, 15- разведочные горные выработки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5876925"/>
            <a:ext cx="5761037" cy="460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400" smtClean="0">
                <a:solidFill>
                  <a:schemeClr val="bg1"/>
                </a:solidFill>
              </a:rPr>
              <a:t>Схема строения карьера и отвалов рудника Воровская  яма</a:t>
            </a:r>
          </a:p>
        </p:txBody>
      </p:sp>
      <p:pic>
        <p:nvPicPr>
          <p:cNvPr id="67591" name="Picture 7" descr="mapsCol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916113"/>
            <a:ext cx="6300787" cy="3905250"/>
          </a:xfrm>
          <a:prstGeom prst="rect">
            <a:avLst/>
          </a:prstGeom>
          <a:noFill/>
          <a:effectLst>
            <a:outerShdw dist="91581" dir="2021404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F43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5403850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5795963" y="260350"/>
            <a:ext cx="3106737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</a:rPr>
              <a:t>Рудник Воровская яма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292600"/>
            <a:ext cx="2952750" cy="7524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1800" smtClean="0">
                <a:solidFill>
                  <a:srgbClr val="FFFF66"/>
                </a:solidFill>
              </a:rPr>
              <a:t>Проведение  георадарной съемки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5876925"/>
            <a:ext cx="3132138" cy="720725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ru-RU" sz="1800" smtClean="0">
                <a:solidFill>
                  <a:srgbClr val="FFFF66"/>
                </a:solidFill>
              </a:rPr>
              <a:t>Гибсометрическая схема рудника</a:t>
            </a:r>
          </a:p>
        </p:txBody>
      </p:sp>
      <p:pic>
        <p:nvPicPr>
          <p:cNvPr id="68614" name="Picture 6" descr="jama-fin-sc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981075"/>
            <a:ext cx="5403850" cy="543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258888" y="333375"/>
            <a:ext cx="612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354887" cy="49053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smtClean="0"/>
              <a:t>Рудник Воровская яма</a:t>
            </a:r>
          </a:p>
        </p:txBody>
      </p:sp>
      <p:pic>
        <p:nvPicPr>
          <p:cNvPr id="4100" name="Picture 6" descr="3d-quar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20713"/>
            <a:ext cx="72009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6" y="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Поселение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Кацбах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0"/>
            <a:ext cx="33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Древний рудник Воровская яма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ворям\P8170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4" y="428604"/>
            <a:ext cx="3643338" cy="2732504"/>
          </a:xfrm>
          <a:prstGeom prst="rect">
            <a:avLst/>
          </a:prstGeom>
          <a:noFill/>
        </p:spPr>
      </p:pic>
      <p:pic>
        <p:nvPicPr>
          <p:cNvPr id="3075" name="Picture 3" descr="G:\Зингейка\К статье\P606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3619524" cy="2714644"/>
          </a:xfrm>
          <a:prstGeom prst="rect">
            <a:avLst/>
          </a:prstGeom>
          <a:noFill/>
        </p:spPr>
      </p:pic>
      <p:pic>
        <p:nvPicPr>
          <p:cNvPr id="3076" name="Picture 4" descr="G:\Зингейка\w937-20-15\15721.jpg"/>
          <p:cNvPicPr>
            <a:picLocks noChangeAspect="1" noChangeArrowheads="1"/>
          </p:cNvPicPr>
          <p:nvPr/>
        </p:nvPicPr>
        <p:blipFill>
          <a:blip r:embed="rId4"/>
          <a:srcRect b="10485"/>
          <a:stretch>
            <a:fillRect/>
          </a:stretch>
        </p:blipFill>
        <p:spPr bwMode="auto">
          <a:xfrm>
            <a:off x="928662" y="3286124"/>
            <a:ext cx="3214710" cy="3439677"/>
          </a:xfrm>
          <a:prstGeom prst="rect">
            <a:avLst/>
          </a:prstGeom>
          <a:noFill/>
        </p:spPr>
      </p:pic>
      <p:pic>
        <p:nvPicPr>
          <p:cNvPr id="3077" name="Picture 5" descr="G:\Зингейка\СтатьяГермания2016\К статье\ВЯ 100-1\15506.jpg"/>
          <p:cNvPicPr>
            <a:picLocks noChangeAspect="1" noChangeArrowheads="1"/>
          </p:cNvPicPr>
          <p:nvPr/>
        </p:nvPicPr>
        <p:blipFill>
          <a:blip r:embed="rId5"/>
          <a:srcRect b="10485"/>
          <a:stretch>
            <a:fillRect/>
          </a:stretch>
        </p:blipFill>
        <p:spPr bwMode="auto">
          <a:xfrm>
            <a:off x="5286380" y="3286124"/>
            <a:ext cx="3214710" cy="3439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785794"/>
            <a:ext cx="84296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 культурных слоях поселений бронзового века в долине реки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Зингейка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представлено два типа металлургических шлаков: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хромитсодержащих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сульфидсодержащих.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Первый тип связан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синташтинским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укрепленным поселением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Сарым-Саклы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второй со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срубно-алакульским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слоем неукрепленных поселений.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Этот факт может свидетельствовать об использовании двух типов медных руд в качестве металлургического сырья на разных хронологических этапах бронзового века Южного Зауралья.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Хромитсодержащие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шлаки могли получаться в результате переработки окисленных малахитовых руд, связанных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гипербазитами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Сульфидсодержащие шлаки могли получаться в ходе передела медных руд, слагающих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подзоны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цементации медных месторождений, обогащенные халькозином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ковеллином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Шлаки, обнаруженные на руднике Воровская яма аналогичны второму типу – сульфидсодержащим.  Последнее свидетельствует о разработке рудника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срубно-алакульское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время.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82" y="142852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лаева 2015 2016 гг\все\статьи 2016\Миасс 2016\илл\илл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463470" cy="50593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1142984"/>
            <a:ext cx="7715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Фрагменты керамики с неукрепленных поселений долины р. </a:t>
            </a:r>
            <a:r>
              <a:rPr lang="ru-RU" sz="2800" dirty="0" err="1" smtClean="0"/>
              <a:t>Зингейка</a:t>
            </a:r>
            <a:r>
              <a:rPr lang="ru-RU" sz="2800" dirty="0" smtClean="0"/>
              <a:t> </a:t>
            </a:r>
            <a:r>
              <a:rPr lang="ru-RU" sz="2800" dirty="0" err="1" smtClean="0"/>
              <a:t>синташтинского</a:t>
            </a:r>
            <a:r>
              <a:rPr lang="ru-RU" sz="2800" dirty="0" smtClean="0"/>
              <a:t>, </a:t>
            </a:r>
            <a:r>
              <a:rPr lang="ru-RU" sz="2800" dirty="0" err="1" smtClean="0"/>
              <a:t>абашевского</a:t>
            </a:r>
            <a:r>
              <a:rPr lang="ru-RU" sz="2800" dirty="0" smtClean="0"/>
              <a:t> типа</a:t>
            </a:r>
            <a:endParaRPr lang="ru-RU" sz="2800" dirty="0"/>
          </a:p>
        </p:txBody>
      </p:sp>
      <p:pic>
        <p:nvPicPr>
          <p:cNvPr id="22531" name="Picture 3" descr="D:\Алаева 2015 2016 гг\все\статьи 2016\Миасс 2016\илл\илл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914400" y="1624253"/>
            <a:ext cx="3749675" cy="4219093"/>
          </a:xfrm>
          <a:prstGeom prst="rect">
            <a:avLst/>
          </a:prstGeom>
          <a:noFill/>
        </p:spPr>
      </p:pic>
      <p:pic>
        <p:nvPicPr>
          <p:cNvPr id="22532" name="Picture 4" descr="D:\Алаева 2015 2016 гг\все\статьи 2016\Миасс 2016\илл\илл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1628719"/>
            <a:ext cx="3749675" cy="4210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10" y="274638"/>
            <a:ext cx="850109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Фрагменты керамики с неукрепленных поселений долины </a:t>
            </a:r>
            <a:br>
              <a:rPr lang="ru-RU" sz="2400" dirty="0" smtClean="0"/>
            </a:br>
            <a:r>
              <a:rPr lang="ru-RU" sz="2400" dirty="0" smtClean="0"/>
              <a:t>р. </a:t>
            </a:r>
            <a:r>
              <a:rPr lang="ru-RU" sz="2400" dirty="0" err="1" smtClean="0"/>
              <a:t>Зингейка</a:t>
            </a:r>
            <a:r>
              <a:rPr lang="ru-RU" sz="2400" dirty="0" smtClean="0"/>
              <a:t>  </a:t>
            </a:r>
            <a:r>
              <a:rPr lang="ru-RU" sz="2400" dirty="0" err="1" smtClean="0"/>
              <a:t>раннеалакульского</a:t>
            </a:r>
            <a:r>
              <a:rPr lang="ru-RU" sz="2400" dirty="0" smtClean="0"/>
              <a:t>, </a:t>
            </a:r>
            <a:r>
              <a:rPr lang="ru-RU" sz="2400" dirty="0" err="1" smtClean="0"/>
              <a:t>раннесрубного</a:t>
            </a:r>
            <a:r>
              <a:rPr lang="ru-RU" sz="2400" dirty="0" smtClean="0"/>
              <a:t> типа</a:t>
            </a:r>
            <a:endParaRPr lang="ru-RU" sz="2400" dirty="0"/>
          </a:p>
        </p:txBody>
      </p:sp>
      <p:pic>
        <p:nvPicPr>
          <p:cNvPr id="23554" name="Picture 2" descr="D:\Алаева 2015 2016 гг\все\статьи 2016\Миасс 2016\илл\илл4а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714620"/>
            <a:ext cx="4291736" cy="2388641"/>
          </a:xfrm>
          <a:prstGeom prst="rect">
            <a:avLst/>
          </a:prstGeom>
          <a:noFill/>
        </p:spPr>
      </p:pic>
      <p:pic>
        <p:nvPicPr>
          <p:cNvPr id="23555" name="Picture 3" descr="D:\Алаева 2015 2016 гг\все\статьи 2016\Миасс 2016\илл\илл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4044848" cy="432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7263" y="274638"/>
            <a:ext cx="8186737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Фрагменты керамики с неукрепленных поселений долины р. </a:t>
            </a:r>
            <a:r>
              <a:rPr lang="ru-RU" sz="2800" dirty="0" err="1" smtClean="0"/>
              <a:t>Зингейка</a:t>
            </a:r>
            <a:r>
              <a:rPr lang="ru-RU" sz="2800" dirty="0" smtClean="0"/>
              <a:t>  </a:t>
            </a:r>
            <a:r>
              <a:rPr lang="ru-RU" sz="2800" dirty="0" err="1" smtClean="0"/>
              <a:t>алакульского</a:t>
            </a:r>
            <a:r>
              <a:rPr lang="ru-RU" sz="2800" dirty="0" smtClean="0"/>
              <a:t>, срубного типа</a:t>
            </a:r>
            <a:endParaRPr lang="ru-RU" sz="2800" dirty="0"/>
          </a:p>
        </p:txBody>
      </p:sp>
      <p:pic>
        <p:nvPicPr>
          <p:cNvPr id="24578" name="Picture 2" descr="D:\Алаева 2015 2016 гг\все\статьи 2016\Миасс 2016\илл\илл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4535881" cy="4061308"/>
          </a:xfrm>
          <a:prstGeom prst="rect">
            <a:avLst/>
          </a:prstGeom>
          <a:noFill/>
        </p:spPr>
      </p:pic>
      <p:pic>
        <p:nvPicPr>
          <p:cNvPr id="24579" name="Picture 3" descr="D:\Алаева 2015 2016 гг\все\статьи 2016\Миасс 2016\илл\илл6а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714488"/>
            <a:ext cx="3749675" cy="412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Фрагменты керамики с неукрепленных поселений долины р. </a:t>
            </a:r>
            <a:r>
              <a:rPr lang="ru-RU" sz="2800" dirty="0" err="1" smtClean="0"/>
              <a:t>Зингейки</a:t>
            </a:r>
            <a:r>
              <a:rPr lang="ru-RU" sz="2800" dirty="0" smtClean="0"/>
              <a:t> финала бронзового века (</a:t>
            </a:r>
            <a:r>
              <a:rPr lang="ru-RU" sz="2800" dirty="0" err="1" smtClean="0"/>
              <a:t>саргаринско-алексеевский</a:t>
            </a:r>
            <a:r>
              <a:rPr lang="ru-RU" sz="2800" dirty="0" smtClean="0"/>
              <a:t> тип)</a:t>
            </a:r>
            <a:endParaRPr lang="ru-RU" sz="2800" dirty="0"/>
          </a:p>
        </p:txBody>
      </p:sp>
      <p:pic>
        <p:nvPicPr>
          <p:cNvPr id="25602" name="Picture 2" descr="D:\Алаева 2015 2016 гг\все\статьи 2016\Миасс 2016\илл\илл6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857364"/>
            <a:ext cx="3730972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1928800"/>
          <a:ext cx="8572559" cy="4521011"/>
        </p:xfrm>
        <a:graphic>
          <a:graphicData uri="http://schemas.openxmlformats.org/drawingml/2006/table">
            <a:tbl>
              <a:tblPr/>
              <a:tblGrid>
                <a:gridCol w="612001"/>
                <a:gridCol w="1536805"/>
                <a:gridCol w="1780284"/>
                <a:gridCol w="1944314"/>
                <a:gridCol w="1413272"/>
                <a:gridCol w="1285883"/>
              </a:tblGrid>
              <a:tr h="928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Поселение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Абашевска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Синташтинская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Раннеалакульская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Раннесрубная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Алакульская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Срубная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Финал бронзового века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latin typeface="Calibri"/>
                          <a:ea typeface="Calibri"/>
                          <a:cs typeface="Times New Roman"/>
                        </a:rPr>
                        <a:t>Кацбах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latin typeface="Calibri"/>
                          <a:ea typeface="Calibri"/>
                          <a:cs typeface="Times New Roman"/>
                        </a:rPr>
                        <a:t>Кацбах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VI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Кацбах </a:t>
                      </a: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>
                          <a:latin typeface="Calibri"/>
                          <a:ea typeface="Calibri"/>
                          <a:cs typeface="Times New Roman"/>
                        </a:rPr>
                        <a:t>Кацбах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Лебяжье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Лебяжье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Заря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Лебяжье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VI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265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Заря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XI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 поселения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7 поселений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9 поселений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 поселения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Этапы заселения поселений долины реки </a:t>
            </a:r>
            <a:r>
              <a:rPr lang="ru-RU" i="1" dirty="0" err="1" smtClean="0"/>
              <a:t>Зингейка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Поселения долины р. </a:t>
            </a:r>
            <a:r>
              <a:rPr lang="ru-RU" dirty="0" err="1" smtClean="0"/>
              <a:t>Зингейка</a:t>
            </a:r>
            <a:endParaRPr lang="ru-RU" dirty="0"/>
          </a:p>
        </p:txBody>
      </p:sp>
      <p:pic>
        <p:nvPicPr>
          <p:cNvPr id="4" name="Picture 2" descr="D:\Алаева 2015 2016 гг\все\статьи 2016\Миасс 2016\илл\карта 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6570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362</TotalTime>
  <Words>625</Words>
  <Application>Microsoft Office PowerPoint</Application>
  <PresentationFormat>Экран (4:3)</PresentationFormat>
  <Paragraphs>125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Справедливость</vt:lpstr>
      <vt:lpstr>МИНЕРАЛЬНЫЕ МИКРОВКЛЮЧЕНИЯ В ДРЕВНИХ МЕТАЛЛУРГИЧЕСКИХ ШЛАКАХ ПОСЕЛЕНИЙ БРОНЗОВОГО ВЕКА В ДОЛИНЕ Р. ЗИНГЕЙКА</vt:lpstr>
      <vt:lpstr>Поселения бронзового века в долине р. Зингейка ( между п. Кацбах и п. Заря)</vt:lpstr>
      <vt:lpstr>Количество фрагментов керамических сосудов разных культур со всех памятников</vt:lpstr>
      <vt:lpstr>Фрагменты керамики с неукрепленных поселений долины р. Зингейка синташтинского, абашевского типа</vt:lpstr>
      <vt:lpstr>Фрагменты керамики с неукрепленных поселений долины  р. Зингейка  раннеалакульского, раннесрубного типа</vt:lpstr>
      <vt:lpstr>Фрагменты керамики с неукрепленных поселений долины р. Зингейка  алакульского, срубного типа</vt:lpstr>
      <vt:lpstr>Фрагменты керамики с неукрепленных поселений долины р. Зингейки финала бронзового века (саргаринско-алексеевский тип)</vt:lpstr>
      <vt:lpstr>Этапы заселения поселений долины реки Зингейка</vt:lpstr>
      <vt:lpstr>Поселения долины р. Зингейка</vt:lpstr>
      <vt:lpstr>Поселения долины р. Зингейка (        - поселения, где обнаружены металлургические шлаки)</vt:lpstr>
      <vt:lpstr>Микрорельефный план укрепленного поселения Сарым-Саклы</vt:lpstr>
      <vt:lpstr>Находки из шурфа с пос. Сарым-Саклы (1-2,5- шлаки, 3,4-керамика, 7-кремень).</vt:lpstr>
      <vt:lpstr>Поселение Кацбах I</vt:lpstr>
      <vt:lpstr>Поселение Кацбах I. Шурф 1.</vt:lpstr>
      <vt:lpstr>Поселение Кацбах I.  Керамика из заполнения шурфа 1.</vt:lpstr>
      <vt:lpstr>Поселение Кацбах VI.  Топографический план памятника.</vt:lpstr>
      <vt:lpstr>Поселение Кацбах VI.Шурф 2.  Перевернутый сосуд алакульской культуры.</vt:lpstr>
      <vt:lpstr>Поселение Кацбах VI. Шурф 2. Сосуд алакульской культуры.</vt:lpstr>
      <vt:lpstr>Поселение Кацбах II.</vt:lpstr>
      <vt:lpstr>Поселение Кацбах II. Шурф 3.</vt:lpstr>
      <vt:lpstr>Поселение Кацбах II. Шурф 3. Керамика из заполнения шурфа.</vt:lpstr>
      <vt:lpstr>Поселение Лебяжье IV.</vt:lpstr>
      <vt:lpstr>Поселение Лебяжье IV. Шурф 2.</vt:lpstr>
      <vt:lpstr>Поселение Лебяжье IV. Керамика из заполнения шурфов.</vt:lpstr>
      <vt:lpstr>Поселения долины р. Зингейка (        - поселения, где обнаружены металлургические шлаки)</vt:lpstr>
      <vt:lpstr>Слайд 26</vt:lpstr>
      <vt:lpstr>Слайд 27</vt:lpstr>
      <vt:lpstr>Слайд 28</vt:lpstr>
      <vt:lpstr>Слайд 29</vt:lpstr>
      <vt:lpstr>Древний рудник Воровская яма</vt:lpstr>
      <vt:lpstr>Рудник Воровская яма</vt:lpstr>
      <vt:lpstr>Рудник Воровская яма</vt:lpstr>
      <vt:lpstr>Слайд 33</vt:lpstr>
      <vt:lpstr>Слайд 34</vt:lpstr>
      <vt:lpstr>Слайд 35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МИНЕРАЛЬНЫЕ МИКРОВКЛЮЧЕНИЯ В ДРЕВНИХ МЕТАЛЛУРГИЧЕСКИХ ШЛАКАХ ПОСЕЛЕНИЙ БРОНЗОВОГО ВЕКА В ДОЛИНЕ Р. ЗИНГЕЙКА</dc:title>
  <dc:creator>ЛАИ ЧГПУ</dc:creator>
  <cp:lastModifiedBy>ЛАИ ЧГПУ</cp:lastModifiedBy>
  <cp:revision>51</cp:revision>
  <dcterms:created xsi:type="dcterms:W3CDTF">2016-09-17T11:33:48Z</dcterms:created>
  <dcterms:modified xsi:type="dcterms:W3CDTF">2016-09-21T02:14:47Z</dcterms:modified>
</cp:coreProperties>
</file>