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58" r:id="rId3"/>
    <p:sldId id="287" r:id="rId4"/>
    <p:sldId id="263" r:id="rId5"/>
    <p:sldId id="279" r:id="rId6"/>
    <p:sldId id="264" r:id="rId7"/>
    <p:sldId id="278" r:id="rId8"/>
    <p:sldId id="276" r:id="rId9"/>
    <p:sldId id="268" r:id="rId10"/>
    <p:sldId id="267" r:id="rId11"/>
    <p:sldId id="273" r:id="rId12"/>
    <p:sldId id="266" r:id="rId13"/>
    <p:sldId id="280" r:id="rId14"/>
    <p:sldId id="286" r:id="rId15"/>
    <p:sldId id="289" r:id="rId16"/>
    <p:sldId id="285" r:id="rId17"/>
    <p:sldId id="277" r:id="rId18"/>
    <p:sldId id="281" r:id="rId19"/>
    <p:sldId id="270" r:id="rId20"/>
    <p:sldId id="275" r:id="rId21"/>
    <p:sldId id="283" r:id="rId22"/>
    <p:sldId id="288" r:id="rId23"/>
    <p:sldId id="282" r:id="rId24"/>
    <p:sldId id="274" r:id="rId25"/>
    <p:sldId id="271" r:id="rId26"/>
    <p:sldId id="262" r:id="rId27"/>
    <p:sldId id="284" r:id="rId28"/>
    <p:sldId id="27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88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77721-5867-42BC-9BCE-46989B93D2B7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907C-679C-42BB-9139-90A78B4A3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чека отчет\DSC_3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118" y="-3424"/>
            <a:ext cx="11014020" cy="739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1785" y="1700808"/>
            <a:ext cx="43562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Природный ландшафт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и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мифологическое </a:t>
            </a:r>
            <a:r>
              <a:rPr lang="ru-RU" sz="2800" dirty="0">
                <a:solidFill>
                  <a:srgbClr val="FF0000"/>
                </a:solidFill>
              </a:rPr>
              <a:t>пространство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3244334"/>
            <a:ext cx="305983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dirty="0">
                <a:solidFill>
                  <a:schemeClr val="bg1"/>
                </a:solidFill>
              </a:rPr>
              <a:t>Д.Г. Зданович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Г.Б. Зданович                                                                                                                                                                                                                       А.И. Левит</a:t>
            </a:r>
          </a:p>
          <a:p>
            <a:endParaRPr lang="ru-RU" dirty="0" smtClean="0"/>
          </a:p>
          <a:p>
            <a:r>
              <a:rPr lang="ru-RU" sz="2400" dirty="0" smtClean="0">
                <a:solidFill>
                  <a:schemeClr val="bg1"/>
                </a:solidFill>
              </a:rPr>
              <a:t>                                                      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mtClean="0">
              <a:solidFill>
                <a:schemeClr val="bg1"/>
              </a:solidFill>
            </a:endParaRPr>
          </a:p>
          <a:p>
            <a:r>
              <a:rPr lang="ru-RU" smtClean="0">
                <a:solidFill>
                  <a:schemeClr val="bg1"/>
                </a:solidFill>
              </a:rPr>
              <a:t>Челябинск </a:t>
            </a:r>
            <a:r>
              <a:rPr lang="ru-RU" dirty="0" smtClean="0">
                <a:solidFill>
                  <a:schemeClr val="bg1"/>
                </a:solidFill>
              </a:rPr>
              <a:t>- 2016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60649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          </a:t>
            </a:r>
            <a:r>
              <a:rPr lang="ru-RU" dirty="0"/>
              <a:t>Челябинский государственный университет</a:t>
            </a:r>
          </a:p>
          <a:p>
            <a:pPr algn="ctr"/>
            <a:r>
              <a:rPr lang="ru-RU" dirty="0" smtClean="0"/>
              <a:t>Заповедник «Аркаим»         </a:t>
            </a:r>
          </a:p>
        </p:txBody>
      </p:sp>
    </p:spTree>
    <p:extLst>
      <p:ext uri="{BB962C8B-B14F-4D97-AF65-F5344CB8AC3E}">
        <p14:creationId xmlns:p14="http://schemas.microsoft.com/office/powerpoint/2010/main" val="10138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0"/>
            <a:ext cx="5111750" cy="58531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580112" y="1052736"/>
            <a:ext cx="3384376" cy="5256584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Культовый камень Чека – Большой родник: </a:t>
            </a:r>
            <a:endParaRPr lang="ru-RU" sz="2400" dirty="0" smtClean="0">
              <a:solidFill>
                <a:srgbClr val="00B0F0"/>
              </a:solidFill>
            </a:endParaRPr>
          </a:p>
          <a:p>
            <a:r>
              <a:rPr lang="ru-RU" sz="2400" dirty="0" smtClean="0">
                <a:solidFill>
                  <a:srgbClr val="00B0F0"/>
                </a:solidFill>
              </a:rPr>
              <a:t>1 </a:t>
            </a:r>
            <a:r>
              <a:rPr lang="ru-RU" sz="2400" dirty="0">
                <a:solidFill>
                  <a:srgbClr val="00B0F0"/>
                </a:solidFill>
              </a:rPr>
              <a:t>– общий план раскопа (1 – фрагмент керамики, 2 – каменный скол, 3 – каменный предмет); </a:t>
            </a:r>
            <a:endParaRPr lang="ru-RU" sz="2400" dirty="0" smtClean="0">
              <a:solidFill>
                <a:srgbClr val="00B0F0"/>
              </a:solidFill>
            </a:endParaRPr>
          </a:p>
          <a:p>
            <a:r>
              <a:rPr lang="ru-RU" sz="2400" dirty="0" smtClean="0">
                <a:solidFill>
                  <a:srgbClr val="00B0F0"/>
                </a:solidFill>
              </a:rPr>
              <a:t>2 </a:t>
            </a:r>
            <a:r>
              <a:rPr lang="ru-RU" sz="2400" dirty="0">
                <a:solidFill>
                  <a:srgbClr val="00B0F0"/>
                </a:solidFill>
              </a:rPr>
              <a:t>– северный борт раскопа, </a:t>
            </a:r>
            <a:endParaRPr lang="ru-RU" sz="2400" dirty="0" smtClean="0">
              <a:solidFill>
                <a:srgbClr val="00B0F0"/>
              </a:solidFill>
            </a:endParaRPr>
          </a:p>
          <a:p>
            <a:r>
              <a:rPr lang="ru-RU" sz="2400" dirty="0" smtClean="0">
                <a:solidFill>
                  <a:srgbClr val="00B0F0"/>
                </a:solidFill>
              </a:rPr>
              <a:t>3 </a:t>
            </a:r>
            <a:r>
              <a:rPr lang="ru-RU" sz="2400" dirty="0">
                <a:solidFill>
                  <a:srgbClr val="00B0F0"/>
                </a:solidFill>
              </a:rPr>
              <a:t>– восточный борт раскопа     </a:t>
            </a:r>
          </a:p>
          <a:p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530810"/>
              </p:ext>
            </p:extLst>
          </p:nvPr>
        </p:nvGraphicFramePr>
        <p:xfrm>
          <a:off x="395536" y="404664"/>
          <a:ext cx="4999992" cy="685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CorelDRAW" r:id="rId3" imgW="5856591" imgH="8024723" progId="CorelDRAW.Graphic.13">
                  <p:embed/>
                </p:oleObj>
              </mc:Choice>
              <mc:Fallback>
                <p:oleObj name="CorelDRAW" r:id="rId3" imgW="5856591" imgH="8024723" progId="CorelDRAW.Graphic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404664"/>
                        <a:ext cx="4999992" cy="685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614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Чека – Большой Родник:</a:t>
            </a:r>
          </a:p>
          <a:p>
            <a:pPr marL="0" indent="0">
              <a:buNone/>
            </a:pPr>
            <a:r>
              <a:rPr lang="ru-RU" dirty="0"/>
              <a:t>находки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P11204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" y="141277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4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395536" y="1412776"/>
            <a:ext cx="3008313" cy="469106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solidFill>
                  <a:srgbClr val="00B0F0"/>
                </a:solidFill>
              </a:rPr>
              <a:t>Культовый </a:t>
            </a:r>
            <a:r>
              <a:rPr lang="ru-RU" sz="2400" dirty="0">
                <a:solidFill>
                  <a:srgbClr val="00B0F0"/>
                </a:solidFill>
              </a:rPr>
              <a:t>камень Чека – Большой </a:t>
            </a:r>
            <a:r>
              <a:rPr lang="ru-RU" sz="2400" dirty="0" smtClean="0">
                <a:solidFill>
                  <a:srgbClr val="00B0F0"/>
                </a:solidFill>
              </a:rPr>
              <a:t>родник: </a:t>
            </a:r>
            <a:r>
              <a:rPr lang="ru-RU" sz="2400" dirty="0">
                <a:solidFill>
                  <a:srgbClr val="00B0F0"/>
                </a:solidFill>
              </a:rPr>
              <a:t>Ситуационный план и условные </a:t>
            </a:r>
            <a:r>
              <a:rPr lang="ru-RU" sz="2400" dirty="0" smtClean="0">
                <a:solidFill>
                  <a:srgbClr val="00B0F0"/>
                </a:solidFill>
              </a:rPr>
              <a:t>обозначения</a:t>
            </a:r>
          </a:p>
          <a:p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dirty="0">
                <a:solidFill>
                  <a:srgbClr val="00B0F0"/>
                </a:solidFill>
              </a:rPr>
              <a:t>(1 – горизонталь, 2 – овраг, 3 – ручей, 4 – устье родника «Большой», 5 – подъемные </a:t>
            </a:r>
            <a:r>
              <a:rPr lang="ru-RU" sz="2400" dirty="0" smtClean="0">
                <a:solidFill>
                  <a:srgbClr val="00B0F0"/>
                </a:solidFill>
              </a:rPr>
              <a:t>сборы)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200568"/>
              </p:ext>
            </p:extLst>
          </p:nvPr>
        </p:nvGraphicFramePr>
        <p:xfrm>
          <a:off x="4355976" y="519170"/>
          <a:ext cx="4248472" cy="5989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orelDRAW" r:id="rId3" imgW="4013470" imgH="5658389" progId="CorelDRAW.Graphic.13">
                  <p:embed/>
                </p:oleObj>
              </mc:Choice>
              <mc:Fallback>
                <p:oleObj name="CorelDRAW" r:id="rId3" imgW="4013470" imgH="5658389" progId="CorelDRAW.Graphic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5976" y="519170"/>
                        <a:ext cx="4248472" cy="5989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7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школа 16 презентация\P11100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68" y="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8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лето 2015 д.з\P1120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64717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196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11103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980728"/>
            <a:ext cx="908901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5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55576" y="6165304"/>
            <a:ext cx="7924800" cy="984736"/>
          </a:xfrm>
        </p:spPr>
        <p:txBody>
          <a:bodyPr/>
          <a:lstStyle/>
          <a:p>
            <a:r>
              <a:rPr lang="ru-RU" dirty="0" smtClean="0"/>
              <a:t>Вода и жертвоприношения</a:t>
            </a:r>
            <a:endParaRPr lang="ru-RU" dirty="0"/>
          </a:p>
        </p:txBody>
      </p:sp>
      <p:pic>
        <p:nvPicPr>
          <p:cNvPr id="16386" name="Picture 2" descr="E:\лето 2015 д.з\P1120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14715"/>
            <a:ext cx="8568952" cy="54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5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12951224"/>
              </p:ext>
            </p:extLst>
          </p:nvPr>
        </p:nvGraphicFramePr>
        <p:xfrm>
          <a:off x="-2214" y="0"/>
          <a:ext cx="9029146" cy="68893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129832"/>
                <a:gridCol w="3899314"/>
              </a:tblGrid>
              <a:tr h="2908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Камень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Родник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340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Юг (положительная сторона)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Север (отрицательная сторона)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340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Верх (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плакор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) – положительная позиция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Низ (балка) – отрицательная позиция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893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Дождь (небесная вода)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Источник (подземная вода)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758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Небесное пространство)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Подземно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-потустороннее пространство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446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Мир богов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Мир умерших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670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5229200"/>
            <a:ext cx="7924800" cy="7144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</a:p>
          <a:p>
            <a:r>
              <a:rPr lang="ru-RU" sz="2400" dirty="0" smtClean="0"/>
              <a:t>«Обо» на отрогах г. Чека</a:t>
            </a:r>
            <a:endParaRPr lang="ru-RU" sz="2400" dirty="0"/>
          </a:p>
        </p:txBody>
      </p:sp>
      <p:pic>
        <p:nvPicPr>
          <p:cNvPr id="11266" name="Picture 2" descr="C:\Users\User\Desktop\школа 16 презентация\P1110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6" y="620688"/>
            <a:ext cx="910850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29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DSC_42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2" y="0"/>
            <a:ext cx="9507645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5646439"/>
            <a:ext cx="6603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Монумент «Граница – на замке!» (пос. Бреды)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школа 16 презентация\DSC_0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020" y="-77950"/>
            <a:ext cx="10431019" cy="69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13293" y="5589875"/>
            <a:ext cx="4311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Пейзаж  окрестностей г. Чека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Монумент «Граница на замке»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школа 16 презентация\DSC_4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-1036638"/>
            <a:ext cx="5924550" cy="882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6165304"/>
            <a:ext cx="8287072" cy="50405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Объект «КАПИЩЕ»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E:\Карабулак Д.З\P1110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666" y="-387424"/>
            <a:ext cx="8697893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53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Карабулак. Лена.2012\IMG_8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-1260648" y="-603448"/>
            <a:ext cx="12565396" cy="83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Карабулак. Лена.2012\IMG_8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88" flipH="1" flipV="1">
            <a:off x="27203400" y="-13564888"/>
            <a:ext cx="2859432" cy="19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55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остатки 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" y="332656"/>
            <a:ext cx="9106816" cy="60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5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5915000" cy="5636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«То тут, то там выступали скалы, своими формами смутно напоминавшие разных зверей – черепах с вытянутыми мордами, ползающих тюленей, гиппопотамов, медведей. Вдруг, среди зыби лучей, звери как будто зашевелились...»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6660232" y="1451911"/>
            <a:ext cx="1984248" cy="37338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3200" dirty="0" smtClean="0"/>
              <a:t> </a:t>
            </a:r>
            <a:r>
              <a:rPr lang="ru-RU" sz="2900" dirty="0" smtClean="0"/>
              <a:t>Г. Флобер. </a:t>
            </a:r>
            <a:r>
              <a:rPr lang="ru-RU" sz="2000" dirty="0" smtClean="0"/>
              <a:t>«Воспитание чувств»</a:t>
            </a:r>
          </a:p>
          <a:p>
            <a:endParaRPr lang="ru-RU" sz="29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Карабулак\DSC01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22" y="3318811"/>
            <a:ext cx="5650506" cy="31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DSC_41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" y="-8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6176" y="404664"/>
            <a:ext cx="27346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Родник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«</a:t>
            </a:r>
            <a:r>
              <a:rPr lang="ru-RU" sz="2400" dirty="0" err="1" smtClean="0">
                <a:solidFill>
                  <a:srgbClr val="FF0000"/>
                </a:solidFill>
              </a:rPr>
              <a:t>Пряткины</a:t>
            </a:r>
            <a:r>
              <a:rPr lang="ru-RU" sz="2400" dirty="0" smtClean="0">
                <a:solidFill>
                  <a:srgbClr val="FF0000"/>
                </a:solidFill>
              </a:rPr>
              <a:t> Ямы»: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Археологические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находки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2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87624" y="3036590"/>
            <a:ext cx="5486400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932040" y="5373216"/>
            <a:ext cx="4240310" cy="1540272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Большой </a:t>
            </a:r>
            <a:r>
              <a:rPr lang="ru-RU" sz="2800" dirty="0" err="1" smtClean="0">
                <a:solidFill>
                  <a:srgbClr val="FF0000"/>
                </a:solidFill>
              </a:rPr>
              <a:t>Синтатинский</a:t>
            </a:r>
            <a:r>
              <a:rPr lang="ru-RU" sz="2800" dirty="0" smtClean="0">
                <a:solidFill>
                  <a:srgbClr val="FF0000"/>
                </a:solidFill>
              </a:rPr>
              <a:t> Курган.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Южная бровка 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/>
          </a:p>
        </p:txBody>
      </p:sp>
      <p:pic>
        <p:nvPicPr>
          <p:cNvPr id="1026" name="Picture 2" descr="C:\Users\User\Desktop\школа 16 презентация\Синташта 2016 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09" y="0"/>
            <a:ext cx="10571559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10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Синташта для сайта 2016\Синташта 2016 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88664" y="5386087"/>
            <a:ext cx="2664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С </a:t>
            </a:r>
            <a:r>
              <a:rPr lang="en-US" sz="2000" dirty="0" smtClean="0">
                <a:solidFill>
                  <a:srgbClr val="FF0000"/>
                </a:solidFill>
              </a:rPr>
              <a:t>V: </a:t>
            </a:r>
            <a:r>
              <a:rPr lang="ru-RU" sz="2000" dirty="0" smtClean="0">
                <a:solidFill>
                  <a:srgbClr val="FF0000"/>
                </a:solidFill>
              </a:rPr>
              <a:t> Церемониальная площадка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13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Изображение 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24351" y="2348880"/>
            <a:ext cx="572387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СПАСИБО ЗА ВНИМАНИЕ!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000" dirty="0" smtClean="0"/>
              <a:t>                                                      </a:t>
            </a:r>
            <a:r>
              <a:rPr lang="ru-RU" sz="2000" dirty="0">
                <a:solidFill>
                  <a:srgbClr val="FF0000"/>
                </a:solidFill>
              </a:rPr>
              <a:t> Фотоматериалы: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                                                           Д.Г. Зданович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</a:t>
            </a:r>
            <a:r>
              <a:rPr lang="ru-RU" sz="2000" dirty="0">
                <a:solidFill>
                  <a:srgbClr val="FF0000"/>
                </a:solidFill>
              </a:rPr>
              <a:t>А.  Н. Коновалов</a:t>
            </a:r>
            <a:endParaRPr lang="ru-RU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486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657870"/>
            <a:ext cx="51663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«Древнейшие религиозные обряды индоевропейцев не предполагали храмов или идолов. Да и слово, обозначающее «храм», здесь не реконструируется. Но это было «богослужение», понимаемое как радушное принятие – вместе с пищей, состоящей из забитых животных и сопровождаемой декламацией гимнов, – «небожителей», приходящих, как это бывало, в гости к «смертным»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П</a:t>
            </a:r>
            <a:r>
              <a:rPr lang="ru-RU" sz="2400" dirty="0"/>
              <a:t>. </a:t>
            </a:r>
            <a:r>
              <a:rPr lang="ru-RU" sz="2400" dirty="0" smtClean="0"/>
              <a:t>Тиме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999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75656" y="-2057400"/>
            <a:ext cx="5486400" cy="4114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ббббб</a:t>
            </a:r>
            <a:endParaRPr lang="ru-RU" dirty="0"/>
          </a:p>
        </p:txBody>
      </p:sp>
      <p:pic>
        <p:nvPicPr>
          <p:cNvPr id="2050" name="Picture 2" descr="C:\Users\User\Desktop\школа 16 презентация\P1110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304" cy="68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5445224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Вид на г. Чека из восточного сектора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85800" y="5233682"/>
            <a:ext cx="7924800" cy="283550"/>
          </a:xfrm>
        </p:spPr>
        <p:txBody>
          <a:bodyPr>
            <a:noAutofit/>
          </a:bodyPr>
          <a:lstStyle/>
          <a:p>
            <a:r>
              <a:rPr lang="ru-RU" sz="2400" dirty="0" smtClean="0"/>
              <a:t>Г. Чека после пожара 2012 г.</a:t>
            </a:r>
            <a:endParaRPr lang="ru-RU" sz="2400" dirty="0"/>
          </a:p>
        </p:txBody>
      </p:sp>
      <p:pic>
        <p:nvPicPr>
          <p:cNvPr id="9218" name="Picture 2" descr="C:\Users\User\Desktop\школа 16 презентация\P1110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7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б</a:t>
            </a:r>
          </a:p>
        </p:txBody>
      </p:sp>
      <p:pic>
        <p:nvPicPr>
          <p:cNvPr id="4098" name="Picture 2" descr="C:\Users\User\Desktop\школа 16 презентация\P1110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" y="548680"/>
            <a:ext cx="985709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5661248"/>
            <a:ext cx="6565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Культовый Камень  «Чека – Большой Родник»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04664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Глыба представляет собой полнокристаллическую средне-крупнозернистую интрузивную породу. Состав:</a:t>
            </a:r>
          </a:p>
          <a:p>
            <a:r>
              <a:rPr lang="ru-RU" sz="2800" dirty="0"/>
              <a:t>- роговая обманка, 3-4 %;</a:t>
            </a:r>
          </a:p>
          <a:p>
            <a:r>
              <a:rPr lang="ru-RU" sz="2800" dirty="0"/>
              <a:t>- кварц светло-серый прозрачный, до 10 %;</a:t>
            </a:r>
          </a:p>
          <a:p>
            <a:r>
              <a:rPr lang="ru-RU" sz="2800" dirty="0"/>
              <a:t>- полевые шпаты, 80-85 %.</a:t>
            </a:r>
          </a:p>
          <a:p>
            <a:r>
              <a:rPr lang="ru-RU" sz="2800" dirty="0"/>
              <a:t>По составу порода отвечает характеристикам кварцевого диорита.</a:t>
            </a:r>
          </a:p>
        </p:txBody>
      </p:sp>
    </p:spTree>
    <p:extLst>
      <p:ext uri="{BB962C8B-B14F-4D97-AF65-F5344CB8AC3E}">
        <p14:creationId xmlns:p14="http://schemas.microsoft.com/office/powerpoint/2010/main" val="359230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Культовый Камень «Чека – Большой Родник»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User\Desktop\школа 16 презентация\P1110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95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26876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Культовый Камень: фрагмент боковой поверхности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93480" y="404664"/>
            <a:ext cx="5486400" cy="4114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с</a:t>
            </a:r>
            <a:endParaRPr lang="ru-RU" dirty="0"/>
          </a:p>
        </p:txBody>
      </p:sp>
      <p:pic>
        <p:nvPicPr>
          <p:cNvPr id="7170" name="Picture 2" descr="C:\Users\User\Desktop\школа рпрезентация 1\P111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" y="116602"/>
            <a:ext cx="9140394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564" y="1124744"/>
            <a:ext cx="2881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Культовый камень: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Фрагмент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Боковой поверхности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412</TotalTime>
  <Words>430</Words>
  <Application>Microsoft Office PowerPoint</Application>
  <PresentationFormat>Экран (4:3)</PresentationFormat>
  <Paragraphs>89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Бумажная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Культовый Камень «Чека – Большой Родник»</vt:lpstr>
      <vt:lpstr>Культовый Камень: фрагмент боковой поверхности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2016-09-15T10:44:41Z</dcterms:created>
  <dcterms:modified xsi:type="dcterms:W3CDTF">2016-09-19T14:07:58Z</dcterms:modified>
</cp:coreProperties>
</file>