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9" r:id="rId4"/>
    <p:sldId id="280" r:id="rId5"/>
    <p:sldId id="281" r:id="rId6"/>
    <p:sldId id="282" r:id="rId7"/>
    <p:sldId id="283" r:id="rId8"/>
    <p:sldId id="284" r:id="rId9"/>
    <p:sldId id="285" r:id="rId10"/>
    <p:sldId id="287" r:id="rId11"/>
    <p:sldId id="289" r:id="rId12"/>
    <p:sldId id="290" r:id="rId13"/>
    <p:sldId id="291" r:id="rId14"/>
    <p:sldId id="292" r:id="rId15"/>
    <p:sldId id="293" r:id="rId16"/>
    <p:sldId id="294" r:id="rId17"/>
    <p:sldId id="295" r:id="rId18"/>
    <p:sldId id="258" r:id="rId19"/>
    <p:sldId id="257" r:id="rId20"/>
    <p:sldId id="260" r:id="rId21"/>
    <p:sldId id="261" r:id="rId22"/>
    <p:sldId id="262" r:id="rId23"/>
    <p:sldId id="265" r:id="rId24"/>
    <p:sldId id="266" r:id="rId25"/>
    <p:sldId id="267" r:id="rId26"/>
    <p:sldId id="269" r:id="rId27"/>
    <p:sldId id="270" r:id="rId28"/>
    <p:sldId id="271" r:id="rId29"/>
    <p:sldId id="272" r:id="rId30"/>
    <p:sldId id="273" r:id="rId31"/>
    <p:sldId id="274" r:id="rId32"/>
    <p:sldId id="275" r:id="rId33"/>
    <p:sldId id="277" r:id="rId34"/>
    <p:sldId id="296"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71" autoAdjust="0"/>
  </p:normalViewPr>
  <p:slideViewPr>
    <p:cSldViewPr>
      <p:cViewPr varScale="1">
        <p:scale>
          <a:sx n="62" d="100"/>
          <a:sy n="62" d="100"/>
        </p:scale>
        <p:origin x="-378"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D7ACFBA-B402-4DB2-9A96-80BE52842691}" type="datetimeFigureOut">
              <a:rPr lang="en-US"/>
              <a:pPr>
                <a:defRPr/>
              </a:pPr>
              <a:t>9/9/2014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9AB730-2EC1-4536-BEDC-5C7CEAC8C7D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9D4037-DD90-4A4B-9F3B-DDDF9D3EF9F8}" type="datetimeFigureOut">
              <a:rPr lang="en-US"/>
              <a:pPr>
                <a:defRPr/>
              </a:pPr>
              <a:t>9/9/2014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8BB076-E43E-43BD-ADF0-4C4C0A0E6E8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BEE9D1-43BF-4139-B06E-14E1561289DF}" type="datetimeFigureOut">
              <a:rPr lang="en-US"/>
              <a:pPr>
                <a:defRPr/>
              </a:pPr>
              <a:t>9/9/2014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124827-6863-4861-A279-058EADE2BD2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434E2DC-71B9-456A-BC37-1EF96A8C89C3}"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03DD74DF-180B-4967-A69E-D915D85B8E8D}"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1C21276B-6A64-4088-8E16-CC0CF826CE13}"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2E06F458-E3D6-4E7C-995A-FA52460DFFD6}"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99F99ECA-E317-42E5-9B70-DE6D589772E4}"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28E2E07C-F24B-42AC-B5D1-EF129620172A}"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42784E73-4BBE-42BC-94A8-7C20B8ED8D20}"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9855D12E-1EB1-4610-BC73-D4053BBBCC48}"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123BA8-A511-49BD-9F87-193D3D227EC8}" type="datetimeFigureOut">
              <a:rPr lang="en-US"/>
              <a:pPr>
                <a:defRPr/>
              </a:pPr>
              <a:t>9/9/2014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C1B8D7-1635-4176-A655-380248EB4D0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07527144-9F8A-423E-9E9C-595DA74EA07C}"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2A7CECC7-CAEB-45E2-A4CB-143F217AECB4}"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7F2DEFFE-C144-4956-BD4C-30EE015D6835}"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E0DD5E-943A-4219-AE61-A1441E15C367}" type="datetimeFigureOut">
              <a:rPr lang="en-US"/>
              <a:pPr>
                <a:defRPr/>
              </a:pPr>
              <a:t>9/9/2014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BB74A0-7D60-4F7E-BEFA-9C4B4CA96FA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DFB43DA-2F57-4B1A-82AD-E903107CE807}" type="datetimeFigureOut">
              <a:rPr lang="en-US"/>
              <a:pPr>
                <a:defRPr/>
              </a:pPr>
              <a:t>9/9/2014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E3F478-97F4-4D04-B0D4-947F7B0D53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40237A1-B0AA-457A-BE51-4DDD50BDC841}" type="datetimeFigureOut">
              <a:rPr lang="en-US"/>
              <a:pPr>
                <a:defRPr/>
              </a:pPr>
              <a:t>9/9/2014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93E4513-9833-41D3-A202-A1628F99936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A239F1E-1C3D-4311-9637-0D2F93B1ADFA}" type="datetimeFigureOut">
              <a:rPr lang="en-US"/>
              <a:pPr>
                <a:defRPr/>
              </a:pPr>
              <a:t>9/9/2014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926CE10-039C-415A-948E-0DF7889805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7C3408-60B5-40C6-B85F-1BCF669E43C4}" type="datetimeFigureOut">
              <a:rPr lang="en-US"/>
              <a:pPr>
                <a:defRPr/>
              </a:pPr>
              <a:t>9/9/2014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04ACFD2-EE41-4F96-9469-EBCD198C5B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2B76A3-14A7-4028-AAD5-7C85F0CAD2EA}" type="datetimeFigureOut">
              <a:rPr lang="en-US"/>
              <a:pPr>
                <a:defRPr/>
              </a:pPr>
              <a:t>9/9/2014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233BC2-F257-4E14-A4E5-D4AD20D0E9F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864D0DB-487D-49CB-842F-C9E321D836CA}" type="datetimeFigureOut">
              <a:rPr lang="en-US"/>
              <a:pPr>
                <a:defRPr/>
              </a:pPr>
              <a:t>9/9/2014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3EAF2E-2DD3-47CD-8659-4CCE36F8CF9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4700"/>
            </a:gs>
            <a:gs pos="100000">
              <a:srgbClr val="CC9900"/>
            </a:gs>
          </a:gsLst>
          <a:lin ang="54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6A981EA-8070-4361-BAE6-7120977C296B}" type="datetimeFigureOut">
              <a:rPr lang="en-US"/>
              <a:pPr>
                <a:defRPr/>
              </a:pPr>
              <a:t>9/9/2014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9C96AFD-2BAF-451B-BCC6-9198CA5EC7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4700"/>
            </a:gs>
            <a:gs pos="100000">
              <a:srgbClr val="CC9900"/>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8271D256-EA83-47DB-9F71-9C8D5F45FE2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5.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5.xm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5.xm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5.xml"/><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5.xm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5.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DSCF0973"/>
          <p:cNvPicPr>
            <a:picLocks noChangeAspect="1" noChangeArrowheads="1"/>
          </p:cNvPicPr>
          <p:nvPr/>
        </p:nvPicPr>
        <p:blipFill>
          <a:blip r:embed="rId2"/>
          <a:srcRect/>
          <a:stretch>
            <a:fillRect/>
          </a:stretch>
        </p:blipFill>
        <p:spPr bwMode="auto">
          <a:xfrm>
            <a:off x="0" y="1676400"/>
            <a:ext cx="9144000" cy="5181600"/>
          </a:xfrm>
          <a:prstGeom prst="rect">
            <a:avLst/>
          </a:prstGeom>
          <a:noFill/>
          <a:effectLst>
            <a:outerShdw dist="35921" dir="18900000" algn="ctr" rotWithShape="0">
              <a:schemeClr val="tx1"/>
            </a:outerShdw>
          </a:effectLst>
        </p:spPr>
      </p:pic>
      <p:sp>
        <p:nvSpPr>
          <p:cNvPr id="25602" name="Rectangle 2"/>
          <p:cNvSpPr>
            <a:spLocks noGrp="1" noChangeArrowheads="1"/>
          </p:cNvSpPr>
          <p:nvPr>
            <p:ph type="title"/>
          </p:nvPr>
        </p:nvSpPr>
        <p:spPr>
          <a:xfrm>
            <a:off x="609600" y="2895600"/>
            <a:ext cx="8229600" cy="1143000"/>
          </a:xfrm>
        </p:spPr>
        <p:txBody>
          <a:bodyPr/>
          <a:lstStyle/>
          <a:p>
            <a:pPr eaLnBrk="1" hangingPunct="1"/>
            <a:r>
              <a:rPr lang="ru-RU" sz="2800" b="1" smtClean="0"/>
              <a:t>Каменные орудия из Хижины ремесленников</a:t>
            </a:r>
            <a:br>
              <a:rPr lang="ru-RU" sz="2800" b="1" smtClean="0"/>
            </a:br>
            <a:r>
              <a:rPr lang="ru-RU" sz="2800" b="1" smtClean="0"/>
              <a:t>административно-культового комплекса Гонур Депе</a:t>
            </a:r>
          </a:p>
        </p:txBody>
      </p:sp>
      <p:sp>
        <p:nvSpPr>
          <p:cNvPr id="25603" name="Rectangle 3"/>
          <p:cNvSpPr>
            <a:spLocks noGrp="1" noChangeArrowheads="1"/>
          </p:cNvSpPr>
          <p:nvPr>
            <p:ph type="body" sz="half" idx="1"/>
          </p:nvPr>
        </p:nvSpPr>
        <p:spPr>
          <a:xfrm>
            <a:off x="4876800" y="165100"/>
            <a:ext cx="4037013" cy="1054100"/>
          </a:xfrm>
        </p:spPr>
        <p:txBody>
          <a:bodyPr/>
          <a:lstStyle/>
          <a:p>
            <a:pPr algn="r" eaLnBrk="1" hangingPunct="1">
              <a:lnSpc>
                <a:spcPct val="80000"/>
              </a:lnSpc>
              <a:buFontTx/>
              <a:buNone/>
            </a:pPr>
            <a:r>
              <a:rPr lang="ru-RU" sz="2400" i="1" smtClean="0"/>
              <a:t>Я.М. Тютёв, А.М. Юминов</a:t>
            </a:r>
          </a:p>
          <a:p>
            <a:pPr algn="r" eaLnBrk="1" hangingPunct="1">
              <a:lnSpc>
                <a:spcPct val="80000"/>
              </a:lnSpc>
              <a:buFontTx/>
              <a:buNone/>
            </a:pPr>
            <a:r>
              <a:rPr lang="ru-RU" sz="2000" u="sng" smtClean="0"/>
              <a:t>филиал ЮУрГУ в г.Миасс</a:t>
            </a:r>
          </a:p>
          <a:p>
            <a:pPr algn="r" eaLnBrk="1" hangingPunct="1">
              <a:lnSpc>
                <a:spcPct val="80000"/>
              </a:lnSpc>
              <a:buFontTx/>
              <a:buNone/>
            </a:pPr>
            <a:endParaRPr lang="ru-RU" sz="1600" smtClean="0">
              <a:latin typeface="Arial Unicode MS"/>
            </a:endParaRPr>
          </a:p>
        </p:txBody>
      </p:sp>
      <p:pic>
        <p:nvPicPr>
          <p:cNvPr id="25604" name="Рисунок 6" descr="imgload1_new.jpg"/>
          <p:cNvPicPr>
            <a:picLocks noChangeAspect="1"/>
          </p:cNvPicPr>
          <p:nvPr/>
        </p:nvPicPr>
        <p:blipFill>
          <a:blip r:embed="rId3"/>
          <a:srcRect/>
          <a:stretch>
            <a:fillRect/>
          </a:stretch>
        </p:blipFill>
        <p:spPr bwMode="auto">
          <a:xfrm>
            <a:off x="0" y="0"/>
            <a:ext cx="3581400" cy="1042988"/>
          </a:xfrm>
          <a:prstGeom prst="rect">
            <a:avLst/>
          </a:prstGeom>
          <a:noFill/>
          <a:ln w="9525">
            <a:noFill/>
            <a:miter lim="800000"/>
            <a:headEnd/>
            <a:tailEnd/>
          </a:ln>
        </p:spPr>
      </p:pic>
      <p:pic>
        <p:nvPicPr>
          <p:cNvPr id="25605" name="Рисунок 8" descr="top_1.jpg"/>
          <p:cNvPicPr>
            <a:picLocks noChangeAspect="1"/>
          </p:cNvPicPr>
          <p:nvPr/>
        </p:nvPicPr>
        <p:blipFill>
          <a:blip r:embed="rId4"/>
          <a:srcRect/>
          <a:stretch>
            <a:fillRect/>
          </a:stretch>
        </p:blipFill>
        <p:spPr bwMode="auto">
          <a:xfrm>
            <a:off x="0" y="990600"/>
            <a:ext cx="3581400" cy="1004888"/>
          </a:xfrm>
          <a:prstGeom prst="rect">
            <a:avLst/>
          </a:prstGeom>
          <a:noFill/>
          <a:ln w="9525">
            <a:noFill/>
            <a:miter lim="800000"/>
            <a:headEnd/>
            <a:tailEnd/>
          </a:ln>
        </p:spPr>
      </p:pic>
      <p:pic>
        <p:nvPicPr>
          <p:cNvPr id="25610" name="Picture 10" descr="embl_collor"/>
          <p:cNvPicPr>
            <a:picLocks noChangeAspect="1" noChangeArrowheads="1"/>
          </p:cNvPicPr>
          <p:nvPr/>
        </p:nvPicPr>
        <p:blipFill>
          <a:blip r:embed="rId5"/>
          <a:srcRect/>
          <a:stretch>
            <a:fillRect/>
          </a:stretch>
        </p:blipFill>
        <p:spPr bwMode="auto">
          <a:xfrm>
            <a:off x="3581400" y="0"/>
            <a:ext cx="936625" cy="1995488"/>
          </a:xfrm>
          <a:prstGeom prst="rect">
            <a:avLst/>
          </a:prstGeom>
          <a:noFill/>
          <a:ln w="9525">
            <a:noFill/>
            <a:miter lim="800000"/>
            <a:headEnd/>
            <a:tailEnd/>
          </a:ln>
          <a:effectLst>
            <a:outerShdw sx="1000" sy="1000" algn="ctr" rotWithShape="0">
              <a:srgbClr val="CCCC00"/>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a:xfrm>
            <a:off x="3889375" y="165100"/>
            <a:ext cx="5497513" cy="1138238"/>
          </a:xfrm>
        </p:spPr>
        <p:txBody>
          <a:bodyPr/>
          <a:lstStyle/>
          <a:p>
            <a:pPr>
              <a:lnSpc>
                <a:spcPct val="80000"/>
              </a:lnSpc>
            </a:pPr>
            <a:r>
              <a:rPr lang="ru-RU" sz="3600" smtClean="0">
                <a:solidFill>
                  <a:schemeClr val="bg1"/>
                </a:solidFill>
              </a:rPr>
              <a:t>Артефакты царских захоронений</a:t>
            </a:r>
            <a:br>
              <a:rPr lang="ru-RU" sz="3600" smtClean="0">
                <a:solidFill>
                  <a:schemeClr val="bg1"/>
                </a:solidFill>
              </a:rPr>
            </a:br>
            <a:r>
              <a:rPr lang="ru-RU" sz="2800" smtClean="0">
                <a:solidFill>
                  <a:schemeClr val="bg1"/>
                </a:solidFill>
              </a:rPr>
              <a:t>(скульптуры из каменя)</a:t>
            </a:r>
          </a:p>
        </p:txBody>
      </p:sp>
      <p:sp>
        <p:nvSpPr>
          <p:cNvPr id="71683" name="Rectangle 3"/>
          <p:cNvSpPr>
            <a:spLocks noGrp="1" noChangeArrowheads="1"/>
          </p:cNvSpPr>
          <p:nvPr>
            <p:ph type="body" sz="half" idx="4294967295"/>
          </p:nvPr>
        </p:nvSpPr>
        <p:spPr>
          <a:xfrm>
            <a:off x="0" y="2897188"/>
            <a:ext cx="4268788" cy="3960812"/>
          </a:xfrm>
        </p:spPr>
        <p:txBody>
          <a:bodyPr/>
          <a:lstStyle/>
          <a:p>
            <a:pPr marL="0" indent="0" algn="ctr">
              <a:lnSpc>
                <a:spcPct val="90000"/>
              </a:lnSpc>
              <a:buFontTx/>
              <a:buNone/>
            </a:pPr>
            <a:r>
              <a:rPr lang="ru-RU" sz="1600" smtClean="0"/>
              <a:t>Мраморная фигура барана </a:t>
            </a:r>
          </a:p>
          <a:p>
            <a:pPr marL="0" indent="0">
              <a:lnSpc>
                <a:spcPct val="90000"/>
              </a:lnSpc>
              <a:buFontTx/>
              <a:buNone/>
            </a:pPr>
            <a:endParaRPr lang="ru-RU" sz="1600" smtClean="0"/>
          </a:p>
          <a:p>
            <a:pPr marL="0" indent="0">
              <a:lnSpc>
                <a:spcPct val="90000"/>
              </a:lnSpc>
              <a:buFontTx/>
              <a:buNone/>
            </a:pPr>
            <a:endParaRPr lang="ru-RU" sz="1600" smtClean="0"/>
          </a:p>
          <a:p>
            <a:pPr marL="0" indent="0">
              <a:lnSpc>
                <a:spcPct val="90000"/>
              </a:lnSpc>
              <a:buFontTx/>
              <a:buNone/>
            </a:pPr>
            <a:endParaRPr lang="ru-RU" sz="1600" smtClean="0"/>
          </a:p>
          <a:p>
            <a:pPr marL="0" indent="0">
              <a:lnSpc>
                <a:spcPct val="90000"/>
              </a:lnSpc>
              <a:buFontTx/>
              <a:buNone/>
            </a:pPr>
            <a:endParaRPr lang="ru-RU" sz="1600" smtClean="0"/>
          </a:p>
          <a:p>
            <a:pPr marL="0" indent="0">
              <a:lnSpc>
                <a:spcPct val="90000"/>
              </a:lnSpc>
              <a:buFontTx/>
              <a:buNone/>
            </a:pPr>
            <a:endParaRPr lang="ru-RU" sz="1600" smtClean="0"/>
          </a:p>
          <a:p>
            <a:pPr marL="0" indent="0">
              <a:lnSpc>
                <a:spcPct val="90000"/>
              </a:lnSpc>
              <a:buFontTx/>
              <a:buNone/>
            </a:pPr>
            <a:endParaRPr lang="ru-RU" sz="1600" smtClean="0"/>
          </a:p>
          <a:p>
            <a:pPr marL="0" indent="0">
              <a:lnSpc>
                <a:spcPct val="90000"/>
              </a:lnSpc>
              <a:buFontTx/>
              <a:buNone/>
            </a:pPr>
            <a:endParaRPr lang="ru-RU" sz="1600" smtClean="0"/>
          </a:p>
          <a:p>
            <a:pPr marL="0" indent="0">
              <a:lnSpc>
                <a:spcPct val="90000"/>
              </a:lnSpc>
              <a:buFontTx/>
              <a:buNone/>
            </a:pPr>
            <a:endParaRPr lang="ru-RU" sz="1600" smtClean="0"/>
          </a:p>
          <a:p>
            <a:pPr marL="0" indent="0">
              <a:lnSpc>
                <a:spcPct val="90000"/>
              </a:lnSpc>
              <a:buFontTx/>
              <a:buNone/>
            </a:pPr>
            <a:endParaRPr lang="ru-RU" sz="1600" smtClean="0"/>
          </a:p>
          <a:p>
            <a:pPr marL="0" indent="0">
              <a:lnSpc>
                <a:spcPct val="90000"/>
              </a:lnSpc>
              <a:buFontTx/>
              <a:buNone/>
            </a:pPr>
            <a:endParaRPr lang="ru-RU" sz="1600" smtClean="0"/>
          </a:p>
          <a:p>
            <a:pPr marL="0" indent="0">
              <a:lnSpc>
                <a:spcPct val="90000"/>
              </a:lnSpc>
              <a:buFontTx/>
              <a:buNone/>
            </a:pPr>
            <a:endParaRPr lang="ru-RU" sz="1600" smtClean="0"/>
          </a:p>
          <a:p>
            <a:pPr marL="0" indent="0">
              <a:lnSpc>
                <a:spcPct val="90000"/>
              </a:lnSpc>
              <a:buFontTx/>
              <a:buNone/>
            </a:pPr>
            <a:endParaRPr lang="ru-RU" sz="1600" smtClean="0"/>
          </a:p>
          <a:p>
            <a:pPr marL="0" indent="0">
              <a:lnSpc>
                <a:spcPct val="60000"/>
              </a:lnSpc>
              <a:buFontTx/>
              <a:buNone/>
            </a:pPr>
            <a:r>
              <a:rPr lang="ru-RU" sz="1600" smtClean="0"/>
              <a:t>  Реконструированные фигурки соколов</a:t>
            </a:r>
          </a:p>
          <a:p>
            <a:pPr marL="0" indent="0">
              <a:lnSpc>
                <a:spcPct val="60000"/>
              </a:lnSpc>
              <a:buFontTx/>
              <a:buNone/>
            </a:pPr>
            <a:r>
              <a:rPr lang="ru-RU" sz="1600" smtClean="0"/>
              <a:t>         </a:t>
            </a:r>
            <a:r>
              <a:rPr lang="ru-RU" sz="1400" smtClean="0"/>
              <a:t>(золото, мрамор, фаянс, дерево)</a:t>
            </a:r>
          </a:p>
        </p:txBody>
      </p:sp>
      <p:sp>
        <p:nvSpPr>
          <p:cNvPr id="71684" name="Rectangle 4"/>
          <p:cNvSpPr>
            <a:spLocks noGrp="1" noChangeArrowheads="1"/>
          </p:cNvSpPr>
          <p:nvPr>
            <p:ph type="body" sz="half" idx="4294967295"/>
          </p:nvPr>
        </p:nvSpPr>
        <p:spPr>
          <a:xfrm>
            <a:off x="4116388" y="4870450"/>
            <a:ext cx="4781550" cy="2352675"/>
          </a:xfrm>
        </p:spPr>
        <p:txBody>
          <a:bodyPr/>
          <a:lstStyle/>
          <a:p>
            <a:pPr marL="0" indent="0" algn="ctr">
              <a:lnSpc>
                <a:spcPct val="90000"/>
              </a:lnSpc>
              <a:buFontTx/>
              <a:buNone/>
            </a:pPr>
            <a:r>
              <a:rPr lang="ru-RU" sz="1600" smtClean="0"/>
              <a:t>Составная статуэтка женской головки</a:t>
            </a:r>
          </a:p>
          <a:p>
            <a:pPr marL="0" indent="0" algn="ctr">
              <a:lnSpc>
                <a:spcPct val="90000"/>
              </a:lnSpc>
              <a:buFontTx/>
              <a:buNone/>
            </a:pPr>
            <a:r>
              <a:rPr lang="ru-RU" sz="1400" smtClean="0"/>
              <a:t>(мрамор, талько-хлорит)</a:t>
            </a:r>
          </a:p>
          <a:p>
            <a:pPr marL="0" indent="0" algn="ctr">
              <a:lnSpc>
                <a:spcPct val="90000"/>
              </a:lnSpc>
              <a:buFontTx/>
              <a:buNone/>
            </a:pPr>
            <a:endParaRPr lang="ru-RU" sz="1400" smtClean="0"/>
          </a:p>
          <a:p>
            <a:pPr marL="0" indent="0" algn="ctr">
              <a:lnSpc>
                <a:spcPct val="90000"/>
              </a:lnSpc>
              <a:buFontTx/>
              <a:buNone/>
            </a:pPr>
            <a:endParaRPr lang="ru-RU" sz="1600" smtClean="0"/>
          </a:p>
          <a:p>
            <a:pPr marL="0" indent="0" algn="ctr">
              <a:lnSpc>
                <a:spcPct val="90000"/>
              </a:lnSpc>
              <a:buFontTx/>
              <a:buNone/>
            </a:pPr>
            <a:endParaRPr lang="ru-RU" sz="1600" smtClean="0"/>
          </a:p>
          <a:p>
            <a:pPr marL="0" indent="0" algn="ctr">
              <a:lnSpc>
                <a:spcPct val="90000"/>
              </a:lnSpc>
              <a:buFontTx/>
              <a:buNone/>
            </a:pPr>
            <a:endParaRPr lang="ru-RU" sz="800" smtClean="0"/>
          </a:p>
          <a:p>
            <a:pPr marL="0" indent="0" algn="ctr">
              <a:lnSpc>
                <a:spcPct val="90000"/>
              </a:lnSpc>
              <a:buFontTx/>
              <a:buNone/>
            </a:pPr>
            <a:r>
              <a:rPr lang="ru-RU" sz="1600" smtClean="0"/>
              <a:t>Составная статуэтка чиновника</a:t>
            </a:r>
          </a:p>
          <a:p>
            <a:pPr marL="0" indent="0" algn="ctr">
              <a:lnSpc>
                <a:spcPct val="90000"/>
              </a:lnSpc>
              <a:buFontTx/>
              <a:buNone/>
            </a:pPr>
            <a:r>
              <a:rPr lang="ru-RU" sz="1600" smtClean="0"/>
              <a:t>(</a:t>
            </a:r>
            <a:r>
              <a:rPr lang="ru-RU" sz="1400" smtClean="0"/>
              <a:t>талько-хлорит, мрамор)</a:t>
            </a:r>
          </a:p>
        </p:txBody>
      </p:sp>
      <p:pic>
        <p:nvPicPr>
          <p:cNvPr id="71685" name="Picture 5" descr="16баран"/>
          <p:cNvPicPr>
            <a:picLocks noChangeAspect="1" noChangeArrowheads="1"/>
          </p:cNvPicPr>
          <p:nvPr/>
        </p:nvPicPr>
        <p:blipFill>
          <a:blip r:embed="rId2"/>
          <a:srcRect/>
          <a:stretch>
            <a:fillRect/>
          </a:stretch>
        </p:blipFill>
        <p:spPr bwMode="auto">
          <a:xfrm>
            <a:off x="169863" y="165100"/>
            <a:ext cx="3870325" cy="2744788"/>
          </a:xfrm>
          <a:prstGeom prst="rect">
            <a:avLst/>
          </a:prstGeom>
          <a:noFill/>
          <a:effectLst>
            <a:outerShdw dist="63500" dir="3187806" algn="ctr" rotWithShape="0">
              <a:schemeClr val="tx1">
                <a:alpha val="50000"/>
              </a:schemeClr>
            </a:outerShdw>
          </a:effectLst>
        </p:spPr>
      </p:pic>
      <p:pic>
        <p:nvPicPr>
          <p:cNvPr id="71686" name="Picture 6" descr="16нефертити1"/>
          <p:cNvPicPr>
            <a:picLocks noChangeAspect="1" noChangeArrowheads="1"/>
          </p:cNvPicPr>
          <p:nvPr/>
        </p:nvPicPr>
        <p:blipFill>
          <a:blip r:embed="rId3"/>
          <a:srcRect/>
          <a:stretch>
            <a:fillRect/>
          </a:stretch>
        </p:blipFill>
        <p:spPr bwMode="auto">
          <a:xfrm>
            <a:off x="3660775" y="1379538"/>
            <a:ext cx="5237163" cy="3490912"/>
          </a:xfrm>
          <a:prstGeom prst="rect">
            <a:avLst/>
          </a:prstGeom>
          <a:noFill/>
          <a:effectLst>
            <a:outerShdw dist="99190" dir="2388334" algn="ctr" rotWithShape="0">
              <a:schemeClr val="tx1">
                <a:alpha val="50000"/>
              </a:schemeClr>
            </a:outerShdw>
          </a:effectLst>
        </p:spPr>
      </p:pic>
      <p:pic>
        <p:nvPicPr>
          <p:cNvPr id="71687" name="Picture 7" descr="16соколы"/>
          <p:cNvPicPr>
            <a:picLocks noChangeAspect="1" noChangeArrowheads="1"/>
          </p:cNvPicPr>
          <p:nvPr/>
        </p:nvPicPr>
        <p:blipFill>
          <a:blip r:embed="rId4"/>
          <a:srcRect/>
          <a:stretch>
            <a:fillRect/>
          </a:stretch>
        </p:blipFill>
        <p:spPr bwMode="auto">
          <a:xfrm>
            <a:off x="169863" y="3276600"/>
            <a:ext cx="3946525" cy="2979738"/>
          </a:xfrm>
          <a:prstGeom prst="rect">
            <a:avLst/>
          </a:prstGeom>
          <a:noFill/>
          <a:effectLst>
            <a:outerShdw dist="89803" dir="2700000" algn="ctr" rotWithShape="0">
              <a:schemeClr val="tx1">
                <a:alpha val="50000"/>
              </a:schemeClr>
            </a:outerShdw>
          </a:effectLst>
        </p:spPr>
      </p:pic>
      <p:pic>
        <p:nvPicPr>
          <p:cNvPr id="71688" name="Picture 8" descr="16царь"/>
          <p:cNvPicPr>
            <a:picLocks noChangeAspect="1" noChangeArrowheads="1"/>
          </p:cNvPicPr>
          <p:nvPr/>
        </p:nvPicPr>
        <p:blipFill>
          <a:blip r:embed="rId5"/>
          <a:srcRect/>
          <a:stretch>
            <a:fillRect/>
          </a:stretch>
        </p:blipFill>
        <p:spPr bwMode="auto">
          <a:xfrm>
            <a:off x="4419600" y="2062163"/>
            <a:ext cx="4249738" cy="4156075"/>
          </a:xfrm>
          <a:prstGeom prst="rect">
            <a:avLst/>
          </a:prstGeom>
          <a:noFill/>
          <a:effectLst>
            <a:outerShdw dist="117088" dir="2963922" algn="ctr" rotWithShape="0">
              <a:schemeClr val="tx1">
                <a:alpha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686"/>
                                        </p:tgtEl>
                                        <p:attrNameLst>
                                          <p:attrName>style.visibility</p:attrName>
                                        </p:attrNameLst>
                                      </p:cBhvr>
                                      <p:to>
                                        <p:strVal val="visible"/>
                                      </p:to>
                                    </p:set>
                                    <p:anim calcmode="lin" valueType="num">
                                      <p:cBhvr additive="base">
                                        <p:cTn id="7" dur="500" fill="hold"/>
                                        <p:tgtEl>
                                          <p:spTgt spid="71686"/>
                                        </p:tgtEl>
                                        <p:attrNameLst>
                                          <p:attrName>ppt_x</p:attrName>
                                        </p:attrNameLst>
                                      </p:cBhvr>
                                      <p:tavLst>
                                        <p:tav tm="0">
                                          <p:val>
                                            <p:strVal val="#ppt_x"/>
                                          </p:val>
                                        </p:tav>
                                        <p:tav tm="100000">
                                          <p:val>
                                            <p:strVal val="#ppt_x"/>
                                          </p:val>
                                        </p:tav>
                                      </p:tavLst>
                                    </p:anim>
                                    <p:anim calcmode="lin" valueType="num">
                                      <p:cBhvr additive="base">
                                        <p:cTn id="8" dur="500" fill="hold"/>
                                        <p:tgtEl>
                                          <p:spTgt spid="71686"/>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7168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68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1687"/>
                                        </p:tgtEl>
                                        <p:attrNameLst>
                                          <p:attrName>style.visibility</p:attrName>
                                        </p:attrNameLst>
                                      </p:cBhvr>
                                      <p:to>
                                        <p:strVal val="visible"/>
                                      </p:to>
                                    </p:set>
                                    <p:anim calcmode="lin" valueType="num">
                                      <p:cBhvr additive="base">
                                        <p:cTn id="17" dur="500" fill="hold"/>
                                        <p:tgtEl>
                                          <p:spTgt spid="71687"/>
                                        </p:tgtEl>
                                        <p:attrNameLst>
                                          <p:attrName>ppt_x</p:attrName>
                                        </p:attrNameLst>
                                      </p:cBhvr>
                                      <p:tavLst>
                                        <p:tav tm="0">
                                          <p:val>
                                            <p:strVal val="#ppt_x"/>
                                          </p:val>
                                        </p:tav>
                                        <p:tav tm="100000">
                                          <p:val>
                                            <p:strVal val="#ppt_x"/>
                                          </p:val>
                                        </p:tav>
                                      </p:tavLst>
                                    </p:anim>
                                    <p:anim calcmode="lin" valueType="num">
                                      <p:cBhvr additive="base">
                                        <p:cTn id="18" dur="500" fill="hold"/>
                                        <p:tgtEl>
                                          <p:spTgt spid="71687"/>
                                        </p:tgtEl>
                                        <p:attrNameLst>
                                          <p:attrName>ppt_y</p:attrName>
                                        </p:attrNameLst>
                                      </p:cBhvr>
                                      <p:tavLst>
                                        <p:tav tm="0">
                                          <p:val>
                                            <p:strVal val="1+#ppt_h/2"/>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7168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683">
                                            <p:txEl>
                                              <p:pRg st="14" end="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1688"/>
                                        </p:tgtEl>
                                        <p:attrNameLst>
                                          <p:attrName>style.visibility</p:attrName>
                                        </p:attrNameLst>
                                      </p:cBhvr>
                                      <p:to>
                                        <p:strVal val="visible"/>
                                      </p:to>
                                    </p:set>
                                    <p:anim calcmode="lin" valueType="num">
                                      <p:cBhvr additive="base">
                                        <p:cTn id="27" dur="500" fill="hold"/>
                                        <p:tgtEl>
                                          <p:spTgt spid="71688"/>
                                        </p:tgtEl>
                                        <p:attrNameLst>
                                          <p:attrName>ppt_x</p:attrName>
                                        </p:attrNameLst>
                                      </p:cBhvr>
                                      <p:tavLst>
                                        <p:tav tm="0">
                                          <p:val>
                                            <p:strVal val="#ppt_x"/>
                                          </p:val>
                                        </p:tav>
                                        <p:tav tm="100000">
                                          <p:val>
                                            <p:strVal val="#ppt_x"/>
                                          </p:val>
                                        </p:tav>
                                      </p:tavLst>
                                    </p:anim>
                                    <p:anim calcmode="lin" valueType="num">
                                      <p:cBhvr additive="base">
                                        <p:cTn id="28" dur="500" fill="hold"/>
                                        <p:tgtEl>
                                          <p:spTgt spid="71688"/>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71684">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68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idx="4294967295"/>
          </p:nvPr>
        </p:nvSpPr>
        <p:spPr>
          <a:xfrm>
            <a:off x="4040188" y="165100"/>
            <a:ext cx="5497512" cy="1138238"/>
          </a:xfrm>
        </p:spPr>
        <p:txBody>
          <a:bodyPr/>
          <a:lstStyle/>
          <a:p>
            <a:pPr>
              <a:lnSpc>
                <a:spcPct val="60000"/>
              </a:lnSpc>
            </a:pPr>
            <a:r>
              <a:rPr lang="ru-RU" sz="3600" smtClean="0">
                <a:solidFill>
                  <a:schemeClr val="bg1"/>
                </a:solidFill>
              </a:rPr>
              <a:t>Артефакты царских захоронений</a:t>
            </a:r>
            <a:br>
              <a:rPr lang="ru-RU" sz="3600" smtClean="0">
                <a:solidFill>
                  <a:schemeClr val="bg1"/>
                </a:solidFill>
              </a:rPr>
            </a:br>
            <a:r>
              <a:rPr lang="ru-RU" sz="2800" smtClean="0">
                <a:solidFill>
                  <a:schemeClr val="bg1"/>
                </a:solidFill>
              </a:rPr>
              <a:t>(каменные сосуды)</a:t>
            </a:r>
          </a:p>
        </p:txBody>
      </p:sp>
      <p:sp>
        <p:nvSpPr>
          <p:cNvPr id="35842" name="Rectangle 3"/>
          <p:cNvSpPr>
            <a:spLocks noGrp="1" noChangeArrowheads="1"/>
          </p:cNvSpPr>
          <p:nvPr>
            <p:ph type="body" sz="half" idx="4294967295"/>
          </p:nvPr>
        </p:nvSpPr>
        <p:spPr>
          <a:xfrm>
            <a:off x="246063" y="3049588"/>
            <a:ext cx="4705350" cy="4022725"/>
          </a:xfrm>
        </p:spPr>
        <p:txBody>
          <a:bodyPr/>
          <a:lstStyle/>
          <a:p>
            <a:pPr marL="0" indent="0">
              <a:buFontTx/>
              <a:buNone/>
            </a:pPr>
            <a:r>
              <a:rPr lang="ru-RU" sz="1600" smtClean="0"/>
              <a:t>Находка каменной вазы (гробница 3220)</a:t>
            </a:r>
          </a:p>
          <a:p>
            <a:pPr marL="0" indent="0">
              <a:buFontTx/>
              <a:buNone/>
            </a:pPr>
            <a:endParaRPr lang="ru-RU" sz="1600" smtClean="0"/>
          </a:p>
          <a:p>
            <a:pPr marL="0" indent="0">
              <a:buFontTx/>
              <a:buNone/>
            </a:pPr>
            <a:endParaRPr lang="ru-RU" sz="1600" smtClean="0"/>
          </a:p>
          <a:p>
            <a:pPr marL="0" indent="0">
              <a:buFontTx/>
              <a:buNone/>
            </a:pPr>
            <a:endParaRPr lang="ru-RU" sz="1600" smtClean="0"/>
          </a:p>
          <a:p>
            <a:pPr marL="0" indent="0">
              <a:buFontTx/>
              <a:buNone/>
            </a:pPr>
            <a:endParaRPr lang="ru-RU" sz="1600" smtClean="0"/>
          </a:p>
          <a:p>
            <a:pPr marL="0" indent="0">
              <a:buFontTx/>
              <a:buNone/>
            </a:pPr>
            <a:endParaRPr lang="ru-RU" sz="1600" smtClean="0"/>
          </a:p>
          <a:p>
            <a:pPr marL="0" indent="0">
              <a:buFontTx/>
              <a:buNone/>
            </a:pPr>
            <a:endParaRPr lang="ru-RU" sz="1600" smtClean="0"/>
          </a:p>
          <a:p>
            <a:pPr marL="0" indent="0">
              <a:buFontTx/>
              <a:buNone/>
            </a:pPr>
            <a:endParaRPr lang="ru-RU" sz="1600" smtClean="0"/>
          </a:p>
          <a:p>
            <a:pPr marL="0" indent="0">
              <a:buFontTx/>
              <a:buNone/>
            </a:pPr>
            <a:endParaRPr lang="ru-RU" sz="1600" smtClean="0"/>
          </a:p>
          <a:p>
            <a:pPr marL="0" indent="0">
              <a:lnSpc>
                <a:spcPct val="70000"/>
              </a:lnSpc>
              <a:buFontTx/>
              <a:buNone/>
            </a:pPr>
            <a:endParaRPr lang="ru-RU" sz="1600" smtClean="0"/>
          </a:p>
          <a:p>
            <a:pPr marL="0" indent="0">
              <a:lnSpc>
                <a:spcPct val="70000"/>
              </a:lnSpc>
              <a:buFontTx/>
              <a:buNone/>
            </a:pPr>
            <a:endParaRPr lang="ru-RU" sz="1600" smtClean="0"/>
          </a:p>
          <a:p>
            <a:pPr marL="0" indent="0">
              <a:buFontTx/>
              <a:buNone/>
            </a:pPr>
            <a:endParaRPr lang="ru-RU" sz="1600" smtClean="0"/>
          </a:p>
          <a:p>
            <a:pPr marL="0" indent="0">
              <a:lnSpc>
                <a:spcPct val="70000"/>
              </a:lnSpc>
              <a:buFontTx/>
              <a:buNone/>
            </a:pPr>
            <a:r>
              <a:rPr lang="ru-RU" sz="1600" smtClean="0"/>
              <a:t>Каменные изделия (мраморный оникс, слюдистый сланец, талько-хлорит)</a:t>
            </a:r>
          </a:p>
        </p:txBody>
      </p:sp>
      <p:sp>
        <p:nvSpPr>
          <p:cNvPr id="35843" name="Rectangle 4"/>
          <p:cNvSpPr>
            <a:spLocks noGrp="1" noChangeArrowheads="1"/>
          </p:cNvSpPr>
          <p:nvPr>
            <p:ph type="body" sz="half" idx="4294967295"/>
          </p:nvPr>
        </p:nvSpPr>
        <p:spPr>
          <a:xfrm>
            <a:off x="5576888" y="5175250"/>
            <a:ext cx="3567112" cy="909638"/>
          </a:xfrm>
        </p:spPr>
        <p:txBody>
          <a:bodyPr/>
          <a:lstStyle/>
          <a:p>
            <a:pPr marL="0" indent="0">
              <a:lnSpc>
                <a:spcPct val="70000"/>
              </a:lnSpc>
              <a:buFontTx/>
              <a:buNone/>
            </a:pPr>
            <a:r>
              <a:rPr lang="ru-RU" sz="1600" smtClean="0"/>
              <a:t>Косметические сосуды с гравировкой в виде цветков тюльпана</a:t>
            </a:r>
            <a:r>
              <a:rPr lang="ru-RU" sz="1400" smtClean="0"/>
              <a:t> </a:t>
            </a:r>
            <a:r>
              <a:rPr lang="ru-RU" sz="1600" smtClean="0"/>
              <a:t>(талько-хлорит)</a:t>
            </a:r>
          </a:p>
        </p:txBody>
      </p:sp>
      <p:pic>
        <p:nvPicPr>
          <p:cNvPr id="72709" name="Picture 5" descr="19DSC09061"/>
          <p:cNvPicPr>
            <a:picLocks noChangeAspect="1" noChangeArrowheads="1"/>
          </p:cNvPicPr>
          <p:nvPr/>
        </p:nvPicPr>
        <p:blipFill>
          <a:blip r:embed="rId2"/>
          <a:srcRect/>
          <a:stretch>
            <a:fillRect/>
          </a:stretch>
        </p:blipFill>
        <p:spPr bwMode="auto">
          <a:xfrm>
            <a:off x="169863" y="3505200"/>
            <a:ext cx="5067300" cy="2844800"/>
          </a:xfrm>
          <a:prstGeom prst="rect">
            <a:avLst/>
          </a:prstGeom>
          <a:noFill/>
          <a:effectLst>
            <a:outerShdw dist="71842" dir="2700000" algn="ctr" rotWithShape="0">
              <a:schemeClr val="tx1">
                <a:alpha val="50000"/>
              </a:schemeClr>
            </a:outerShdw>
          </a:effectLst>
        </p:spPr>
      </p:pic>
      <p:pic>
        <p:nvPicPr>
          <p:cNvPr id="35845" name="Picture 6" descr="mustafa"/>
          <p:cNvPicPr>
            <a:picLocks noChangeAspect="1" noChangeArrowheads="1"/>
          </p:cNvPicPr>
          <p:nvPr/>
        </p:nvPicPr>
        <p:blipFill>
          <a:blip r:embed="rId3"/>
          <a:srcRect/>
          <a:stretch>
            <a:fillRect/>
          </a:stretch>
        </p:blipFill>
        <p:spPr bwMode="auto">
          <a:xfrm>
            <a:off x="169863" y="165100"/>
            <a:ext cx="4175125" cy="2874963"/>
          </a:xfrm>
          <a:prstGeom prst="rect">
            <a:avLst/>
          </a:prstGeom>
          <a:noFill/>
          <a:ln w="9525">
            <a:noFill/>
            <a:miter lim="800000"/>
            <a:headEnd/>
            <a:tailEnd/>
          </a:ln>
        </p:spPr>
      </p:pic>
      <p:pic>
        <p:nvPicPr>
          <p:cNvPr id="72711" name="Picture 7" descr="19DSC00137"/>
          <p:cNvPicPr>
            <a:picLocks noChangeAspect="1" noChangeArrowheads="1"/>
          </p:cNvPicPr>
          <p:nvPr/>
        </p:nvPicPr>
        <p:blipFill>
          <a:blip r:embed="rId4"/>
          <a:srcRect/>
          <a:stretch>
            <a:fillRect/>
          </a:stretch>
        </p:blipFill>
        <p:spPr bwMode="auto">
          <a:xfrm>
            <a:off x="4268788" y="1531938"/>
            <a:ext cx="4705350" cy="3187700"/>
          </a:xfrm>
          <a:prstGeom prst="rect">
            <a:avLst/>
          </a:prstGeom>
          <a:noFill/>
          <a:effectLst>
            <a:outerShdw dist="107763" dir="2700000" algn="ctr" rotWithShape="0">
              <a:schemeClr val="tx1">
                <a:alpha val="50000"/>
              </a:scheme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idx="4294967295"/>
          </p:nvPr>
        </p:nvSpPr>
        <p:spPr>
          <a:xfrm>
            <a:off x="4040188" y="165100"/>
            <a:ext cx="5497512" cy="1138238"/>
          </a:xfrm>
        </p:spPr>
        <p:txBody>
          <a:bodyPr/>
          <a:lstStyle/>
          <a:p>
            <a:pPr>
              <a:lnSpc>
                <a:spcPct val="60000"/>
              </a:lnSpc>
            </a:pPr>
            <a:r>
              <a:rPr lang="ru-RU" sz="3600" smtClean="0">
                <a:solidFill>
                  <a:schemeClr val="bg1"/>
                </a:solidFill>
              </a:rPr>
              <a:t>Артефакты царских захоронений</a:t>
            </a:r>
            <a:br>
              <a:rPr lang="ru-RU" sz="3600" smtClean="0">
                <a:solidFill>
                  <a:schemeClr val="bg1"/>
                </a:solidFill>
              </a:rPr>
            </a:br>
            <a:r>
              <a:rPr lang="ru-RU" sz="2800" smtClean="0">
                <a:solidFill>
                  <a:schemeClr val="bg1"/>
                </a:solidFill>
              </a:rPr>
              <a:t>(металлические сосуды)</a:t>
            </a:r>
          </a:p>
        </p:txBody>
      </p:sp>
      <p:sp>
        <p:nvSpPr>
          <p:cNvPr id="36866" name="Rectangle 3"/>
          <p:cNvSpPr>
            <a:spLocks noGrp="1" noChangeArrowheads="1"/>
          </p:cNvSpPr>
          <p:nvPr>
            <p:ph type="body" sz="half" idx="4294967295"/>
          </p:nvPr>
        </p:nvSpPr>
        <p:spPr>
          <a:xfrm>
            <a:off x="322263" y="4795838"/>
            <a:ext cx="3719512" cy="1822450"/>
          </a:xfrm>
        </p:spPr>
        <p:txBody>
          <a:bodyPr/>
          <a:lstStyle/>
          <a:p>
            <a:pPr marL="0" indent="0">
              <a:buFontTx/>
              <a:buNone/>
            </a:pPr>
            <a:r>
              <a:rPr lang="ru-RU" sz="1600" smtClean="0"/>
              <a:t>Фрагмент серебряного сосуда с рельефным изображением верблюда (гробница 3220)</a:t>
            </a:r>
          </a:p>
        </p:txBody>
      </p:sp>
      <p:sp>
        <p:nvSpPr>
          <p:cNvPr id="36867" name="Rectangle 4"/>
          <p:cNvSpPr>
            <a:spLocks noGrp="1" noChangeArrowheads="1"/>
          </p:cNvSpPr>
          <p:nvPr>
            <p:ph type="body" sz="half" idx="4294967295"/>
          </p:nvPr>
        </p:nvSpPr>
        <p:spPr>
          <a:xfrm>
            <a:off x="4040188" y="5857875"/>
            <a:ext cx="5103812" cy="682625"/>
          </a:xfrm>
        </p:spPr>
        <p:txBody>
          <a:bodyPr/>
          <a:lstStyle/>
          <a:p>
            <a:pPr marL="0" indent="0">
              <a:buFontTx/>
              <a:buNone/>
            </a:pPr>
            <a:r>
              <a:rPr lang="ru-RU" sz="1600" smtClean="0"/>
              <a:t>Золотые сосуды из кладов в царских гробницах 3220 и 3235</a:t>
            </a:r>
          </a:p>
        </p:txBody>
      </p:sp>
      <p:pic>
        <p:nvPicPr>
          <p:cNvPr id="73733" name="Picture 5" descr="20сосуд2"/>
          <p:cNvPicPr>
            <a:picLocks noChangeAspect="1" noChangeArrowheads="1"/>
          </p:cNvPicPr>
          <p:nvPr/>
        </p:nvPicPr>
        <p:blipFill>
          <a:blip r:embed="rId2"/>
          <a:srcRect/>
          <a:stretch>
            <a:fillRect/>
          </a:stretch>
        </p:blipFill>
        <p:spPr bwMode="auto">
          <a:xfrm>
            <a:off x="169863" y="469900"/>
            <a:ext cx="4249737" cy="4249738"/>
          </a:xfrm>
          <a:prstGeom prst="rect">
            <a:avLst/>
          </a:prstGeom>
          <a:noFill/>
          <a:effectLst>
            <a:outerShdw dist="81320" dir="2319588" algn="ctr" rotWithShape="0">
              <a:schemeClr val="tx1">
                <a:alpha val="50000"/>
              </a:schemeClr>
            </a:outerShdw>
          </a:effectLst>
        </p:spPr>
      </p:pic>
      <p:pic>
        <p:nvPicPr>
          <p:cNvPr id="73734" name="Picture 6" descr="20ЗолотоСосуды"/>
          <p:cNvPicPr>
            <a:picLocks noChangeAspect="1" noChangeArrowheads="1"/>
          </p:cNvPicPr>
          <p:nvPr/>
        </p:nvPicPr>
        <p:blipFill>
          <a:blip r:embed="rId3"/>
          <a:srcRect/>
          <a:stretch>
            <a:fillRect/>
          </a:stretch>
        </p:blipFill>
        <p:spPr bwMode="auto">
          <a:xfrm>
            <a:off x="4040188" y="1531938"/>
            <a:ext cx="4878387" cy="4173537"/>
          </a:xfrm>
          <a:prstGeom prst="rect">
            <a:avLst/>
          </a:prstGeom>
          <a:noFill/>
          <a:effectLst>
            <a:outerShdw dist="143684" dir="2700000" algn="ctr" rotWithShape="0">
              <a:schemeClr val="tx1">
                <a:alpha val="50000"/>
              </a:scheme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idx="4294967295"/>
          </p:nvPr>
        </p:nvSpPr>
        <p:spPr>
          <a:xfrm>
            <a:off x="4040188" y="165100"/>
            <a:ext cx="5497512" cy="1138238"/>
          </a:xfrm>
        </p:spPr>
        <p:txBody>
          <a:bodyPr/>
          <a:lstStyle/>
          <a:p>
            <a:pPr>
              <a:lnSpc>
                <a:spcPct val="60000"/>
              </a:lnSpc>
            </a:pPr>
            <a:r>
              <a:rPr lang="ru-RU" sz="3600" smtClean="0">
                <a:solidFill>
                  <a:schemeClr val="bg1"/>
                </a:solidFill>
              </a:rPr>
              <a:t>Артефакты царских захоронений</a:t>
            </a:r>
            <a:br>
              <a:rPr lang="ru-RU" sz="3600" smtClean="0">
                <a:solidFill>
                  <a:schemeClr val="bg1"/>
                </a:solidFill>
              </a:rPr>
            </a:br>
            <a:r>
              <a:rPr lang="ru-RU" sz="2800" smtClean="0">
                <a:solidFill>
                  <a:schemeClr val="bg1"/>
                </a:solidFill>
              </a:rPr>
              <a:t>(ювелирные украшения)</a:t>
            </a:r>
          </a:p>
        </p:txBody>
      </p:sp>
      <p:sp>
        <p:nvSpPr>
          <p:cNvPr id="37890" name="Rectangle 3"/>
          <p:cNvSpPr>
            <a:spLocks noGrp="1" noChangeArrowheads="1"/>
          </p:cNvSpPr>
          <p:nvPr>
            <p:ph type="body" sz="half" idx="4294967295"/>
          </p:nvPr>
        </p:nvSpPr>
        <p:spPr>
          <a:xfrm>
            <a:off x="169863" y="2517775"/>
            <a:ext cx="4249737" cy="4491038"/>
          </a:xfrm>
        </p:spPr>
        <p:txBody>
          <a:bodyPr/>
          <a:lstStyle/>
          <a:p>
            <a:pPr marL="0" indent="0">
              <a:lnSpc>
                <a:spcPct val="80000"/>
              </a:lnSpc>
              <a:buFontTx/>
              <a:buNone/>
            </a:pPr>
            <a:r>
              <a:rPr lang="ru-RU" sz="1600" smtClean="0"/>
              <a:t>Заколка для волос с навершием в виде полумесяца и восьмиконечной звезды (метеоритное(?) железо, золото) </a:t>
            </a:r>
          </a:p>
          <a:p>
            <a:pPr marL="0" indent="0">
              <a:lnSpc>
                <a:spcPct val="80000"/>
              </a:lnSpc>
              <a:buFontTx/>
              <a:buNone/>
            </a:pPr>
            <a:endParaRPr lang="ru-RU" sz="1600" smtClean="0"/>
          </a:p>
          <a:p>
            <a:pPr marL="0" indent="0">
              <a:lnSpc>
                <a:spcPct val="80000"/>
              </a:lnSpc>
              <a:buFontTx/>
              <a:buNone/>
            </a:pPr>
            <a:endParaRPr lang="ru-RU" sz="1600" smtClean="0"/>
          </a:p>
          <a:p>
            <a:pPr marL="0" indent="0">
              <a:lnSpc>
                <a:spcPct val="80000"/>
              </a:lnSpc>
              <a:buFontTx/>
              <a:buNone/>
            </a:pPr>
            <a:endParaRPr lang="ru-RU" sz="1600" smtClean="0"/>
          </a:p>
          <a:p>
            <a:pPr marL="0" indent="0">
              <a:lnSpc>
                <a:spcPct val="80000"/>
              </a:lnSpc>
              <a:buFontTx/>
              <a:buNone/>
            </a:pPr>
            <a:endParaRPr lang="ru-RU" sz="1600" smtClean="0"/>
          </a:p>
          <a:p>
            <a:pPr marL="0" indent="0">
              <a:lnSpc>
                <a:spcPct val="80000"/>
              </a:lnSpc>
              <a:buFontTx/>
              <a:buNone/>
            </a:pPr>
            <a:endParaRPr lang="ru-RU" sz="1600" smtClean="0"/>
          </a:p>
          <a:p>
            <a:pPr marL="0" indent="0">
              <a:lnSpc>
                <a:spcPct val="80000"/>
              </a:lnSpc>
              <a:buFontTx/>
              <a:buNone/>
            </a:pPr>
            <a:endParaRPr lang="ru-RU" sz="1600" smtClean="0"/>
          </a:p>
          <a:p>
            <a:pPr marL="0" indent="0">
              <a:lnSpc>
                <a:spcPct val="80000"/>
              </a:lnSpc>
              <a:buFontTx/>
              <a:buNone/>
            </a:pPr>
            <a:endParaRPr lang="ru-RU" sz="1600" smtClean="0"/>
          </a:p>
          <a:p>
            <a:pPr marL="0" indent="0">
              <a:lnSpc>
                <a:spcPct val="80000"/>
              </a:lnSpc>
              <a:buFontTx/>
              <a:buNone/>
            </a:pPr>
            <a:endParaRPr lang="ru-RU" sz="1600" smtClean="0"/>
          </a:p>
          <a:p>
            <a:pPr marL="0" indent="0">
              <a:lnSpc>
                <a:spcPct val="80000"/>
              </a:lnSpc>
              <a:buFontTx/>
              <a:buNone/>
            </a:pPr>
            <a:endParaRPr lang="ru-RU" sz="1600" smtClean="0"/>
          </a:p>
          <a:p>
            <a:pPr marL="0" indent="0">
              <a:lnSpc>
                <a:spcPct val="80000"/>
              </a:lnSpc>
              <a:buFontTx/>
              <a:buNone/>
            </a:pPr>
            <a:endParaRPr lang="ru-RU" sz="1600" smtClean="0"/>
          </a:p>
          <a:p>
            <a:pPr marL="0" indent="0">
              <a:lnSpc>
                <a:spcPct val="80000"/>
              </a:lnSpc>
              <a:buFontTx/>
              <a:buNone/>
            </a:pPr>
            <a:endParaRPr lang="ru-RU" sz="1600" smtClean="0"/>
          </a:p>
          <a:p>
            <a:pPr marL="0" indent="0">
              <a:lnSpc>
                <a:spcPct val="80000"/>
              </a:lnSpc>
              <a:buFontTx/>
              <a:buNone/>
            </a:pPr>
            <a:endParaRPr lang="ru-RU" sz="1600" smtClean="0"/>
          </a:p>
          <a:p>
            <a:pPr marL="0" indent="0">
              <a:lnSpc>
                <a:spcPct val="80000"/>
              </a:lnSpc>
              <a:buFontTx/>
              <a:buNone/>
            </a:pPr>
            <a:endParaRPr lang="ru-RU" sz="1600" smtClean="0"/>
          </a:p>
          <a:p>
            <a:pPr marL="0" indent="0">
              <a:lnSpc>
                <a:spcPct val="80000"/>
              </a:lnSpc>
              <a:buFontTx/>
              <a:buNone/>
            </a:pPr>
            <a:r>
              <a:rPr lang="ru-RU" sz="1600" smtClean="0"/>
              <a:t>Подвеска из агата в золотых обоймах </a:t>
            </a:r>
            <a:r>
              <a:rPr lang="ru-RU" sz="1400" smtClean="0"/>
              <a:t>(гробница 3235)</a:t>
            </a:r>
          </a:p>
        </p:txBody>
      </p:sp>
      <p:sp>
        <p:nvSpPr>
          <p:cNvPr id="37891" name="Rectangle 4"/>
          <p:cNvSpPr>
            <a:spLocks noGrp="1" noChangeArrowheads="1"/>
          </p:cNvSpPr>
          <p:nvPr>
            <p:ph type="body" sz="half" idx="4294967295"/>
          </p:nvPr>
        </p:nvSpPr>
        <p:spPr>
          <a:xfrm>
            <a:off x="4724400" y="6022975"/>
            <a:ext cx="4419600" cy="835025"/>
          </a:xfrm>
        </p:spPr>
        <p:txBody>
          <a:bodyPr/>
          <a:lstStyle/>
          <a:p>
            <a:pPr marL="0" indent="0">
              <a:lnSpc>
                <a:spcPct val="80000"/>
              </a:lnSpc>
              <a:buFontTx/>
              <a:buNone/>
            </a:pPr>
            <a:r>
              <a:rPr lang="ru-RU" sz="1600" smtClean="0"/>
              <a:t>Подвески и ожерелье из золота и цветных камней (агат, сердолик, лазурит, горный хрусталь, бирюза,змеевик, фаянс)</a:t>
            </a:r>
          </a:p>
        </p:txBody>
      </p:sp>
      <p:pic>
        <p:nvPicPr>
          <p:cNvPr id="74757" name="Picture 5" descr="21DSC08966"/>
          <p:cNvPicPr>
            <a:picLocks noChangeAspect="1" noChangeArrowheads="1"/>
          </p:cNvPicPr>
          <p:nvPr/>
        </p:nvPicPr>
        <p:blipFill>
          <a:blip r:embed="rId2"/>
          <a:srcRect/>
          <a:stretch>
            <a:fillRect/>
          </a:stretch>
        </p:blipFill>
        <p:spPr bwMode="auto">
          <a:xfrm>
            <a:off x="246063" y="3276600"/>
            <a:ext cx="4175125" cy="2960688"/>
          </a:xfrm>
          <a:prstGeom prst="rect">
            <a:avLst/>
          </a:prstGeom>
          <a:noFill/>
          <a:effectLst>
            <a:outerShdw dist="71842" dir="2700000" algn="ctr" rotWithShape="0">
              <a:schemeClr val="tx1">
                <a:alpha val="50000"/>
              </a:schemeClr>
            </a:outerShdw>
          </a:effectLst>
        </p:spPr>
      </p:pic>
      <p:pic>
        <p:nvPicPr>
          <p:cNvPr id="74758" name="Picture 6" descr="21aijan"/>
          <p:cNvPicPr>
            <a:picLocks noChangeAspect="1" noChangeArrowheads="1"/>
          </p:cNvPicPr>
          <p:nvPr/>
        </p:nvPicPr>
        <p:blipFill>
          <a:blip r:embed="rId3"/>
          <a:srcRect/>
          <a:stretch>
            <a:fillRect/>
          </a:stretch>
        </p:blipFill>
        <p:spPr bwMode="auto">
          <a:xfrm>
            <a:off x="4724400" y="1303338"/>
            <a:ext cx="4000500" cy="3873500"/>
          </a:xfrm>
          <a:prstGeom prst="rect">
            <a:avLst/>
          </a:prstGeom>
          <a:noFill/>
          <a:effectLst>
            <a:outerShdw dist="137372" dir="3378596" algn="ctr" rotWithShape="0">
              <a:schemeClr val="tx1">
                <a:alpha val="50000"/>
              </a:schemeClr>
            </a:outerShdw>
          </a:effectLst>
        </p:spPr>
      </p:pic>
      <p:pic>
        <p:nvPicPr>
          <p:cNvPr id="74759" name="Picture 7" descr="21ожерелье"/>
          <p:cNvPicPr>
            <a:picLocks noChangeAspect="1" noChangeArrowheads="1"/>
          </p:cNvPicPr>
          <p:nvPr/>
        </p:nvPicPr>
        <p:blipFill>
          <a:blip r:embed="rId4"/>
          <a:srcRect/>
          <a:stretch>
            <a:fillRect/>
          </a:stretch>
        </p:blipFill>
        <p:spPr bwMode="auto">
          <a:xfrm>
            <a:off x="4648200" y="3690938"/>
            <a:ext cx="4173538" cy="2281237"/>
          </a:xfrm>
          <a:prstGeom prst="rect">
            <a:avLst/>
          </a:prstGeom>
          <a:noFill/>
          <a:ln w="9525">
            <a:noFill/>
            <a:miter lim="800000"/>
            <a:headEnd/>
            <a:tailEnd/>
          </a:ln>
        </p:spPr>
      </p:pic>
      <p:pic>
        <p:nvPicPr>
          <p:cNvPr id="74760" name="Picture 8" descr="21sobitia_4"/>
          <p:cNvPicPr>
            <a:picLocks noChangeAspect="1" noChangeArrowheads="1"/>
          </p:cNvPicPr>
          <p:nvPr/>
        </p:nvPicPr>
        <p:blipFill>
          <a:blip r:embed="rId5"/>
          <a:srcRect/>
          <a:stretch>
            <a:fillRect/>
          </a:stretch>
        </p:blipFill>
        <p:spPr bwMode="auto">
          <a:xfrm>
            <a:off x="169863" y="241300"/>
            <a:ext cx="4175125" cy="2201863"/>
          </a:xfrm>
          <a:prstGeom prst="rect">
            <a:avLst/>
          </a:prstGeom>
          <a:noFill/>
          <a:effectLst>
            <a:outerShdw dist="35921" dir="2700000" algn="ctr" rotWithShape="0">
              <a:schemeClr val="tx1">
                <a:alpha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4759"/>
                                        </p:tgtEl>
                                        <p:attrNameLst>
                                          <p:attrName>style.visibility</p:attrName>
                                        </p:attrNameLst>
                                      </p:cBhvr>
                                      <p:to>
                                        <p:strVal val="visible"/>
                                      </p:to>
                                    </p:set>
                                    <p:anim calcmode="lin" valueType="num">
                                      <p:cBhvr>
                                        <p:cTn id="7" dur="500" fill="hold"/>
                                        <p:tgtEl>
                                          <p:spTgt spid="74759"/>
                                        </p:tgtEl>
                                        <p:attrNameLst>
                                          <p:attrName>ppt_w</p:attrName>
                                        </p:attrNameLst>
                                      </p:cBhvr>
                                      <p:tavLst>
                                        <p:tav tm="0">
                                          <p:val>
                                            <p:fltVal val="0"/>
                                          </p:val>
                                        </p:tav>
                                        <p:tav tm="100000">
                                          <p:val>
                                            <p:strVal val="#ppt_w"/>
                                          </p:val>
                                        </p:tav>
                                      </p:tavLst>
                                    </p:anim>
                                    <p:anim calcmode="lin" valueType="num">
                                      <p:cBhvr>
                                        <p:cTn id="8" dur="500" fill="hold"/>
                                        <p:tgtEl>
                                          <p:spTgt spid="74759"/>
                                        </p:tgtEl>
                                        <p:attrNameLst>
                                          <p:attrName>ppt_h</p:attrName>
                                        </p:attrNameLst>
                                      </p:cBhvr>
                                      <p:tavLst>
                                        <p:tav tm="0">
                                          <p:val>
                                            <p:fltVal val="0"/>
                                          </p:val>
                                        </p:tav>
                                        <p:tav tm="100000">
                                          <p:val>
                                            <p:strVal val="#ppt_h"/>
                                          </p:val>
                                        </p:tav>
                                      </p:tavLst>
                                    </p:anim>
                                    <p:animEffect transition="in" filter="fade">
                                      <p:cBhvr>
                                        <p:cTn id="9" dur="500"/>
                                        <p:tgtEl>
                                          <p:spTgt spid="74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idx="4294967295"/>
          </p:nvPr>
        </p:nvSpPr>
        <p:spPr>
          <a:xfrm>
            <a:off x="4116388" y="0"/>
            <a:ext cx="5027612" cy="1063625"/>
          </a:xfrm>
        </p:spPr>
        <p:txBody>
          <a:bodyPr/>
          <a:lstStyle/>
          <a:p>
            <a:pPr>
              <a:lnSpc>
                <a:spcPct val="80000"/>
              </a:lnSpc>
            </a:pPr>
            <a:r>
              <a:rPr lang="ru-RU" sz="3200" smtClean="0">
                <a:solidFill>
                  <a:schemeClr val="bg1"/>
                </a:solidFill>
              </a:rPr>
              <a:t>Древнее производство:</a:t>
            </a:r>
            <a:br>
              <a:rPr lang="ru-RU" sz="3200" smtClean="0">
                <a:solidFill>
                  <a:schemeClr val="bg1"/>
                </a:solidFill>
              </a:rPr>
            </a:br>
            <a:r>
              <a:rPr lang="ru-RU" sz="3200" smtClean="0">
                <a:solidFill>
                  <a:schemeClr val="bg1"/>
                </a:solidFill>
              </a:rPr>
              <a:t> (</a:t>
            </a:r>
            <a:r>
              <a:rPr lang="ru-RU" sz="2800" smtClean="0">
                <a:solidFill>
                  <a:schemeClr val="bg1"/>
                </a:solidFill>
              </a:rPr>
              <a:t>изделия из камня)</a:t>
            </a:r>
          </a:p>
        </p:txBody>
      </p:sp>
      <p:sp>
        <p:nvSpPr>
          <p:cNvPr id="75779" name="Rectangle 3"/>
          <p:cNvSpPr>
            <a:spLocks noGrp="1" noChangeArrowheads="1"/>
          </p:cNvSpPr>
          <p:nvPr>
            <p:ph type="body" sz="half" idx="4294967295"/>
          </p:nvPr>
        </p:nvSpPr>
        <p:spPr>
          <a:xfrm>
            <a:off x="1004888" y="6388100"/>
            <a:ext cx="4552950" cy="469900"/>
          </a:xfrm>
        </p:spPr>
        <p:txBody>
          <a:bodyPr/>
          <a:lstStyle/>
          <a:p>
            <a:pPr marL="0" indent="0">
              <a:lnSpc>
                <a:spcPct val="80000"/>
              </a:lnSpc>
              <a:buFontTx/>
              <a:buNone/>
            </a:pPr>
            <a:r>
              <a:rPr lang="ru-RU" sz="1600" smtClean="0"/>
              <a:t>Сырье и изделия из мраморного оникса </a:t>
            </a:r>
            <a:r>
              <a:rPr lang="en-US" sz="1600" smtClean="0"/>
              <a:t> &gt;</a:t>
            </a:r>
            <a:endParaRPr lang="ru-RU" sz="1600" smtClean="0"/>
          </a:p>
        </p:txBody>
      </p:sp>
      <p:sp>
        <p:nvSpPr>
          <p:cNvPr id="75780" name="Rectangle 4"/>
          <p:cNvSpPr>
            <a:spLocks noGrp="1" noChangeArrowheads="1"/>
          </p:cNvSpPr>
          <p:nvPr>
            <p:ph type="body" sz="half" idx="4294967295"/>
          </p:nvPr>
        </p:nvSpPr>
        <p:spPr>
          <a:xfrm>
            <a:off x="246063" y="5175250"/>
            <a:ext cx="5616575" cy="1365250"/>
          </a:xfrm>
        </p:spPr>
        <p:txBody>
          <a:bodyPr/>
          <a:lstStyle/>
          <a:p>
            <a:pPr marL="0" indent="0">
              <a:lnSpc>
                <a:spcPct val="80000"/>
              </a:lnSpc>
              <a:buFontTx/>
              <a:buNone/>
            </a:pPr>
            <a:r>
              <a:rPr lang="ru-RU" sz="1600" smtClean="0"/>
              <a:t>Свал каменных орудий у стен Кремля</a:t>
            </a:r>
          </a:p>
          <a:p>
            <a:pPr marL="0" indent="0">
              <a:lnSpc>
                <a:spcPct val="80000"/>
              </a:lnSpc>
              <a:buFontTx/>
              <a:buNone/>
            </a:pPr>
            <a:endParaRPr lang="ru-RU" sz="1600" smtClean="0"/>
          </a:p>
          <a:p>
            <a:pPr marL="0" indent="0">
              <a:lnSpc>
                <a:spcPct val="80000"/>
              </a:lnSpc>
              <a:buFontTx/>
              <a:buNone/>
            </a:pPr>
            <a:endParaRPr lang="ru-RU" sz="1600" smtClean="0"/>
          </a:p>
          <a:p>
            <a:pPr marL="0" indent="0" algn="r">
              <a:lnSpc>
                <a:spcPct val="80000"/>
              </a:lnSpc>
              <a:buFontTx/>
              <a:buNone/>
            </a:pPr>
            <a:r>
              <a:rPr lang="ru-RU" sz="1600" smtClean="0"/>
              <a:t>Абразивы и точильные камни</a:t>
            </a:r>
          </a:p>
        </p:txBody>
      </p:sp>
      <p:pic>
        <p:nvPicPr>
          <p:cNvPr id="75781" name="Picture 5" descr="24орудия"/>
          <p:cNvPicPr>
            <a:picLocks noChangeAspect="1" noChangeArrowheads="1"/>
          </p:cNvPicPr>
          <p:nvPr/>
        </p:nvPicPr>
        <p:blipFill>
          <a:blip r:embed="rId2"/>
          <a:srcRect/>
          <a:stretch>
            <a:fillRect/>
          </a:stretch>
        </p:blipFill>
        <p:spPr bwMode="auto">
          <a:xfrm>
            <a:off x="246063" y="165100"/>
            <a:ext cx="3643312" cy="4857750"/>
          </a:xfrm>
          <a:prstGeom prst="rect">
            <a:avLst/>
          </a:prstGeom>
          <a:noFill/>
          <a:effectLst>
            <a:outerShdw dist="71842" dir="2700000" algn="ctr" rotWithShape="0">
              <a:schemeClr val="tx1">
                <a:alpha val="50000"/>
              </a:schemeClr>
            </a:outerShdw>
          </a:effectLst>
        </p:spPr>
      </p:pic>
      <p:pic>
        <p:nvPicPr>
          <p:cNvPr id="75782" name="Picture 6" descr="24абразивы"/>
          <p:cNvPicPr>
            <a:picLocks noChangeAspect="1" noChangeArrowheads="1"/>
          </p:cNvPicPr>
          <p:nvPr/>
        </p:nvPicPr>
        <p:blipFill>
          <a:blip r:embed="rId3"/>
          <a:srcRect/>
          <a:stretch>
            <a:fillRect/>
          </a:stretch>
        </p:blipFill>
        <p:spPr bwMode="auto">
          <a:xfrm>
            <a:off x="549275" y="1835150"/>
            <a:ext cx="5403850" cy="4005263"/>
          </a:xfrm>
          <a:prstGeom prst="rect">
            <a:avLst/>
          </a:prstGeom>
          <a:noFill/>
          <a:effectLst>
            <a:outerShdw dist="89803" dir="2700000" algn="ctr" rotWithShape="0">
              <a:schemeClr val="tx1">
                <a:alpha val="50000"/>
              </a:schemeClr>
            </a:outerShdw>
          </a:effectLst>
        </p:spPr>
      </p:pic>
      <p:pic>
        <p:nvPicPr>
          <p:cNvPr id="75783" name="Picture 7" descr="24заготовка"/>
          <p:cNvPicPr>
            <a:picLocks noChangeAspect="1" noChangeArrowheads="1"/>
          </p:cNvPicPr>
          <p:nvPr/>
        </p:nvPicPr>
        <p:blipFill>
          <a:blip r:embed="rId4"/>
          <a:srcRect/>
          <a:stretch>
            <a:fillRect/>
          </a:stretch>
        </p:blipFill>
        <p:spPr bwMode="auto">
          <a:xfrm>
            <a:off x="2522538" y="1152525"/>
            <a:ext cx="3359150" cy="5084763"/>
          </a:xfrm>
          <a:prstGeom prst="rect">
            <a:avLst/>
          </a:prstGeom>
          <a:noFill/>
          <a:effectLst>
            <a:outerShdw dist="107763" dir="2700000" algn="ctr" rotWithShape="0">
              <a:schemeClr val="tx1">
                <a:alpha val="50000"/>
              </a:schemeClr>
            </a:outerShdw>
          </a:effectLst>
        </p:spPr>
      </p:pic>
      <p:pic>
        <p:nvPicPr>
          <p:cNvPr id="75784" name="Picture 8" descr="19ваза"/>
          <p:cNvPicPr>
            <a:picLocks noChangeAspect="1" noChangeArrowheads="1"/>
          </p:cNvPicPr>
          <p:nvPr/>
        </p:nvPicPr>
        <p:blipFill>
          <a:blip r:embed="rId5"/>
          <a:srcRect/>
          <a:stretch>
            <a:fillRect/>
          </a:stretch>
        </p:blipFill>
        <p:spPr bwMode="auto">
          <a:xfrm>
            <a:off x="5330825" y="1455738"/>
            <a:ext cx="3581400" cy="5084762"/>
          </a:xfrm>
          <a:prstGeom prst="rect">
            <a:avLst/>
          </a:prstGeom>
          <a:noFill/>
          <a:effectLst>
            <a:outerShdw dist="99190" dir="3011666" algn="ctr" rotWithShape="0">
              <a:schemeClr val="tx1">
                <a:alpha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5782"/>
                                        </p:tgtEl>
                                        <p:attrNameLst>
                                          <p:attrName>style.visibility</p:attrName>
                                        </p:attrNameLst>
                                      </p:cBhvr>
                                      <p:to>
                                        <p:strVal val="visible"/>
                                      </p:to>
                                    </p:set>
                                    <p:anim calcmode="lin" valueType="num">
                                      <p:cBhvr additive="base">
                                        <p:cTn id="7" dur="500" fill="hold"/>
                                        <p:tgtEl>
                                          <p:spTgt spid="75782"/>
                                        </p:tgtEl>
                                        <p:attrNameLst>
                                          <p:attrName>ppt_x</p:attrName>
                                        </p:attrNameLst>
                                      </p:cBhvr>
                                      <p:tavLst>
                                        <p:tav tm="0">
                                          <p:val>
                                            <p:strVal val="#ppt_x"/>
                                          </p:val>
                                        </p:tav>
                                        <p:tav tm="100000">
                                          <p:val>
                                            <p:strVal val="#ppt_x"/>
                                          </p:val>
                                        </p:tav>
                                      </p:tavLst>
                                    </p:anim>
                                    <p:anim calcmode="lin" valueType="num">
                                      <p:cBhvr additive="base">
                                        <p:cTn id="8" dur="500" fill="hold"/>
                                        <p:tgtEl>
                                          <p:spTgt spid="75782"/>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7578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5783"/>
                                        </p:tgtEl>
                                        <p:attrNameLst>
                                          <p:attrName>style.visibility</p:attrName>
                                        </p:attrNameLst>
                                      </p:cBhvr>
                                      <p:to>
                                        <p:strVal val="visible"/>
                                      </p:to>
                                    </p:set>
                                    <p:anim calcmode="lin" valueType="num">
                                      <p:cBhvr additive="base">
                                        <p:cTn id="15" dur="500" fill="hold"/>
                                        <p:tgtEl>
                                          <p:spTgt spid="75783"/>
                                        </p:tgtEl>
                                        <p:attrNameLst>
                                          <p:attrName>ppt_x</p:attrName>
                                        </p:attrNameLst>
                                      </p:cBhvr>
                                      <p:tavLst>
                                        <p:tav tm="0">
                                          <p:val>
                                            <p:strVal val="#ppt_x"/>
                                          </p:val>
                                        </p:tav>
                                        <p:tav tm="100000">
                                          <p:val>
                                            <p:strVal val="#ppt_x"/>
                                          </p:val>
                                        </p:tav>
                                      </p:tavLst>
                                    </p:anim>
                                    <p:anim calcmode="lin" valueType="num">
                                      <p:cBhvr additive="base">
                                        <p:cTn id="16" dur="500" fill="hold"/>
                                        <p:tgtEl>
                                          <p:spTgt spid="75783"/>
                                        </p:tgtEl>
                                        <p:attrNameLst>
                                          <p:attrName>ppt_y</p:attrName>
                                        </p:attrNameLst>
                                      </p:cBhvr>
                                      <p:tavLst>
                                        <p:tav tm="0">
                                          <p:val>
                                            <p:strVal val="1+#ppt_h/2"/>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5784"/>
                                        </p:tgtEl>
                                        <p:attrNameLst>
                                          <p:attrName>style.visibility</p:attrName>
                                        </p:attrNameLst>
                                      </p:cBhvr>
                                      <p:to>
                                        <p:strVal val="visible"/>
                                      </p:to>
                                    </p:set>
                                    <p:anim calcmode="lin" valueType="num">
                                      <p:cBhvr additive="base">
                                        <p:cTn id="23" dur="500" fill="hold"/>
                                        <p:tgtEl>
                                          <p:spTgt spid="75784"/>
                                        </p:tgtEl>
                                        <p:attrNameLst>
                                          <p:attrName>ppt_x</p:attrName>
                                        </p:attrNameLst>
                                      </p:cBhvr>
                                      <p:tavLst>
                                        <p:tav tm="0">
                                          <p:val>
                                            <p:strVal val="#ppt_x"/>
                                          </p:val>
                                        </p:tav>
                                        <p:tav tm="100000">
                                          <p:val>
                                            <p:strVal val="#ppt_x"/>
                                          </p:val>
                                        </p:tav>
                                      </p:tavLst>
                                    </p:anim>
                                    <p:anim calcmode="lin" valueType="num">
                                      <p:cBhvr additive="base">
                                        <p:cTn id="24" dur="500" fill="hold"/>
                                        <p:tgtEl>
                                          <p:spTgt spid="757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idx="4294967295"/>
          </p:nvPr>
        </p:nvSpPr>
        <p:spPr>
          <a:xfrm>
            <a:off x="4116388" y="0"/>
            <a:ext cx="5027612" cy="1063625"/>
          </a:xfrm>
        </p:spPr>
        <p:txBody>
          <a:bodyPr/>
          <a:lstStyle/>
          <a:p>
            <a:pPr>
              <a:lnSpc>
                <a:spcPct val="70000"/>
              </a:lnSpc>
            </a:pPr>
            <a:r>
              <a:rPr lang="ru-RU" sz="3200" smtClean="0">
                <a:solidFill>
                  <a:schemeClr val="bg1"/>
                </a:solidFill>
              </a:rPr>
              <a:t>Древнее производство:</a:t>
            </a:r>
            <a:br>
              <a:rPr lang="ru-RU" sz="3200" smtClean="0">
                <a:solidFill>
                  <a:schemeClr val="bg1"/>
                </a:solidFill>
              </a:rPr>
            </a:br>
            <a:r>
              <a:rPr lang="ru-RU" sz="3200" smtClean="0">
                <a:solidFill>
                  <a:schemeClr val="bg1"/>
                </a:solidFill>
              </a:rPr>
              <a:t> (</a:t>
            </a:r>
            <a:r>
              <a:rPr lang="ru-RU" sz="2800" smtClean="0">
                <a:solidFill>
                  <a:schemeClr val="bg1"/>
                </a:solidFill>
              </a:rPr>
              <a:t>изделия из камня)</a:t>
            </a:r>
          </a:p>
        </p:txBody>
      </p:sp>
      <p:sp>
        <p:nvSpPr>
          <p:cNvPr id="76803" name="Rectangle 3"/>
          <p:cNvSpPr>
            <a:spLocks noGrp="1" noChangeArrowheads="1"/>
          </p:cNvSpPr>
          <p:nvPr>
            <p:ph type="body" sz="half" idx="4294967295"/>
          </p:nvPr>
        </p:nvSpPr>
        <p:spPr>
          <a:xfrm>
            <a:off x="4724400" y="3732213"/>
            <a:ext cx="4419600" cy="3416300"/>
          </a:xfrm>
        </p:spPr>
        <p:txBody>
          <a:bodyPr/>
          <a:lstStyle/>
          <a:p>
            <a:pPr marL="0" indent="0" algn="ctr">
              <a:lnSpc>
                <a:spcPct val="90000"/>
              </a:lnSpc>
              <a:buFontTx/>
              <a:buNone/>
            </a:pPr>
            <a:r>
              <a:rPr lang="ru-RU" sz="1600" smtClean="0"/>
              <a:t>Каменная ступка (кварцевый песчаник)</a:t>
            </a:r>
          </a:p>
          <a:p>
            <a:pPr marL="0" indent="0" algn="ctr">
              <a:lnSpc>
                <a:spcPct val="90000"/>
              </a:lnSpc>
              <a:buFontTx/>
              <a:buNone/>
            </a:pPr>
            <a:endParaRPr lang="ru-RU" sz="1600" smtClean="0"/>
          </a:p>
          <a:p>
            <a:pPr marL="0" indent="0" algn="ctr">
              <a:lnSpc>
                <a:spcPct val="90000"/>
              </a:lnSpc>
              <a:buFontTx/>
              <a:buNone/>
            </a:pPr>
            <a:endParaRPr lang="ru-RU" sz="1600" smtClean="0"/>
          </a:p>
          <a:p>
            <a:pPr marL="0" indent="0" algn="ctr">
              <a:lnSpc>
                <a:spcPct val="70000"/>
              </a:lnSpc>
              <a:buFontTx/>
              <a:buNone/>
            </a:pPr>
            <a:endParaRPr lang="ru-RU" sz="1600" smtClean="0"/>
          </a:p>
          <a:p>
            <a:pPr marL="0" indent="0" algn="ctr">
              <a:lnSpc>
                <a:spcPct val="70000"/>
              </a:lnSpc>
              <a:buFontTx/>
              <a:buNone/>
            </a:pPr>
            <a:endParaRPr lang="ru-RU" sz="1600" smtClean="0"/>
          </a:p>
          <a:p>
            <a:pPr marL="0" indent="0" algn="ctr">
              <a:lnSpc>
                <a:spcPct val="70000"/>
              </a:lnSpc>
              <a:buFontTx/>
              <a:buNone/>
            </a:pPr>
            <a:endParaRPr lang="ru-RU" sz="1600" smtClean="0"/>
          </a:p>
          <a:p>
            <a:pPr marL="0" indent="0" algn="ctr">
              <a:lnSpc>
                <a:spcPct val="70000"/>
              </a:lnSpc>
              <a:buFontTx/>
              <a:buNone/>
            </a:pPr>
            <a:endParaRPr lang="ru-RU" sz="1600" smtClean="0"/>
          </a:p>
          <a:p>
            <a:pPr marL="0" indent="0" algn="ctr">
              <a:lnSpc>
                <a:spcPct val="90000"/>
              </a:lnSpc>
              <a:buFontTx/>
              <a:buNone/>
            </a:pPr>
            <a:endParaRPr lang="ru-RU" sz="1600" smtClean="0"/>
          </a:p>
          <a:p>
            <a:pPr marL="0" indent="0" algn="ctr">
              <a:lnSpc>
                <a:spcPct val="90000"/>
              </a:lnSpc>
              <a:buFontTx/>
              <a:buNone/>
            </a:pPr>
            <a:endParaRPr lang="ru-RU" sz="1600" smtClean="0"/>
          </a:p>
          <a:p>
            <a:pPr marL="0" indent="0" algn="ctr">
              <a:lnSpc>
                <a:spcPct val="90000"/>
              </a:lnSpc>
              <a:buFontTx/>
              <a:buNone/>
            </a:pPr>
            <a:endParaRPr lang="ru-RU" sz="1600" smtClean="0"/>
          </a:p>
          <a:p>
            <a:pPr marL="0" indent="0" algn="ctr">
              <a:lnSpc>
                <a:spcPct val="90000"/>
              </a:lnSpc>
              <a:buFontTx/>
              <a:buNone/>
            </a:pPr>
            <a:endParaRPr lang="ru-RU" sz="1600" smtClean="0"/>
          </a:p>
          <a:p>
            <a:pPr marL="0" indent="0" algn="ctr">
              <a:lnSpc>
                <a:spcPct val="90000"/>
              </a:lnSpc>
              <a:buFontTx/>
              <a:buNone/>
            </a:pPr>
            <a:r>
              <a:rPr lang="ru-RU" sz="1600" smtClean="0"/>
              <a:t>Навершия посохов (серпенинит, известняк)</a:t>
            </a:r>
          </a:p>
        </p:txBody>
      </p:sp>
      <p:sp>
        <p:nvSpPr>
          <p:cNvPr id="76804" name="Rectangle 4"/>
          <p:cNvSpPr>
            <a:spLocks noGrp="1" noChangeArrowheads="1"/>
          </p:cNvSpPr>
          <p:nvPr>
            <p:ph type="body" sz="half" idx="4294967295"/>
          </p:nvPr>
        </p:nvSpPr>
        <p:spPr>
          <a:xfrm>
            <a:off x="246063" y="3125788"/>
            <a:ext cx="4249737" cy="3946525"/>
          </a:xfrm>
        </p:spPr>
        <p:txBody>
          <a:bodyPr/>
          <a:lstStyle/>
          <a:p>
            <a:pPr marL="0" indent="0" algn="ctr">
              <a:lnSpc>
                <a:spcPct val="70000"/>
              </a:lnSpc>
              <a:buFontTx/>
              <a:buNone/>
            </a:pPr>
            <a:r>
              <a:rPr lang="ru-RU" sz="1600" smtClean="0"/>
              <a:t>Сосуд для получения сока растений (брекчия известняков)</a:t>
            </a:r>
          </a:p>
          <a:p>
            <a:pPr marL="0" indent="0" algn="ctr">
              <a:lnSpc>
                <a:spcPct val="90000"/>
              </a:lnSpc>
              <a:buFontTx/>
              <a:buNone/>
            </a:pPr>
            <a:endParaRPr lang="ru-RU" sz="1600" smtClean="0"/>
          </a:p>
          <a:p>
            <a:pPr marL="0" indent="0" algn="ctr">
              <a:lnSpc>
                <a:spcPct val="90000"/>
              </a:lnSpc>
              <a:buFontTx/>
              <a:buNone/>
            </a:pPr>
            <a:endParaRPr lang="ru-RU" sz="1600" smtClean="0"/>
          </a:p>
          <a:p>
            <a:pPr marL="0" indent="0" algn="ctr">
              <a:lnSpc>
                <a:spcPct val="80000"/>
              </a:lnSpc>
              <a:buFontTx/>
              <a:buNone/>
            </a:pPr>
            <a:endParaRPr lang="ru-RU" sz="1600" smtClean="0"/>
          </a:p>
          <a:p>
            <a:pPr marL="0" indent="0" algn="ctr">
              <a:lnSpc>
                <a:spcPct val="80000"/>
              </a:lnSpc>
              <a:buFontTx/>
              <a:buNone/>
            </a:pPr>
            <a:endParaRPr lang="ru-RU" sz="1600" smtClean="0"/>
          </a:p>
          <a:p>
            <a:pPr marL="0" indent="0" algn="ctr">
              <a:lnSpc>
                <a:spcPct val="80000"/>
              </a:lnSpc>
              <a:buFontTx/>
              <a:buNone/>
            </a:pPr>
            <a:endParaRPr lang="ru-RU" sz="1600" smtClean="0"/>
          </a:p>
          <a:p>
            <a:pPr marL="0" indent="0" algn="ctr">
              <a:lnSpc>
                <a:spcPct val="90000"/>
              </a:lnSpc>
              <a:buFontTx/>
              <a:buNone/>
            </a:pPr>
            <a:endParaRPr lang="ru-RU" sz="1600" smtClean="0"/>
          </a:p>
          <a:p>
            <a:pPr marL="0" indent="0" algn="ctr">
              <a:lnSpc>
                <a:spcPct val="80000"/>
              </a:lnSpc>
              <a:buFontTx/>
              <a:buNone/>
            </a:pPr>
            <a:endParaRPr lang="ru-RU" sz="1600" smtClean="0"/>
          </a:p>
          <a:p>
            <a:pPr marL="0" indent="0" algn="ctr">
              <a:lnSpc>
                <a:spcPct val="80000"/>
              </a:lnSpc>
              <a:buFontTx/>
              <a:buNone/>
            </a:pPr>
            <a:endParaRPr lang="ru-RU" sz="1600" smtClean="0"/>
          </a:p>
          <a:p>
            <a:pPr marL="0" indent="0" algn="ctr">
              <a:lnSpc>
                <a:spcPct val="80000"/>
              </a:lnSpc>
              <a:buFontTx/>
              <a:buNone/>
            </a:pPr>
            <a:endParaRPr lang="ru-RU" sz="1600" smtClean="0"/>
          </a:p>
          <a:p>
            <a:pPr marL="0" indent="0" algn="ctr">
              <a:lnSpc>
                <a:spcPct val="90000"/>
              </a:lnSpc>
              <a:buFontTx/>
              <a:buNone/>
            </a:pPr>
            <a:endParaRPr lang="ru-RU" sz="1600" smtClean="0"/>
          </a:p>
          <a:p>
            <a:pPr marL="0" indent="0" algn="ctr">
              <a:lnSpc>
                <a:spcPct val="90000"/>
              </a:lnSpc>
              <a:buFontTx/>
              <a:buNone/>
            </a:pPr>
            <a:endParaRPr lang="ru-RU" sz="1600" smtClean="0"/>
          </a:p>
          <a:p>
            <a:pPr marL="0" indent="0" algn="ctr">
              <a:lnSpc>
                <a:spcPct val="90000"/>
              </a:lnSpc>
              <a:buFontTx/>
              <a:buNone/>
            </a:pPr>
            <a:endParaRPr lang="ru-RU" sz="1600" smtClean="0"/>
          </a:p>
          <a:p>
            <a:pPr marL="0" indent="0" algn="ctr">
              <a:lnSpc>
                <a:spcPct val="90000"/>
              </a:lnSpc>
              <a:buFontTx/>
              <a:buNone/>
            </a:pPr>
            <a:r>
              <a:rPr lang="ru-RU" sz="1600" smtClean="0"/>
              <a:t>Каменная ступка (песчаник)</a:t>
            </a:r>
          </a:p>
        </p:txBody>
      </p:sp>
      <p:pic>
        <p:nvPicPr>
          <p:cNvPr id="76805" name="Picture 5" descr="25-DSCF1232"/>
          <p:cNvPicPr>
            <a:picLocks noChangeAspect="1" noChangeArrowheads="1"/>
          </p:cNvPicPr>
          <p:nvPr/>
        </p:nvPicPr>
        <p:blipFill>
          <a:blip r:embed="rId2"/>
          <a:srcRect/>
          <a:stretch>
            <a:fillRect/>
          </a:stretch>
        </p:blipFill>
        <p:spPr bwMode="auto">
          <a:xfrm>
            <a:off x="246063" y="3505200"/>
            <a:ext cx="4098925" cy="3057525"/>
          </a:xfrm>
          <a:prstGeom prst="rect">
            <a:avLst/>
          </a:prstGeom>
          <a:noFill/>
          <a:effectLst>
            <a:outerShdw dist="71842" dir="2700000" algn="ctr" rotWithShape="0">
              <a:schemeClr val="tx1">
                <a:alpha val="50000"/>
              </a:schemeClr>
            </a:outerShdw>
          </a:effectLst>
        </p:spPr>
      </p:pic>
      <p:pic>
        <p:nvPicPr>
          <p:cNvPr id="76806" name="Picture 6" descr="25-DSCF0822"/>
          <p:cNvPicPr>
            <a:picLocks noChangeAspect="1" noChangeArrowheads="1"/>
          </p:cNvPicPr>
          <p:nvPr/>
        </p:nvPicPr>
        <p:blipFill>
          <a:blip r:embed="rId3"/>
          <a:srcRect/>
          <a:stretch>
            <a:fillRect/>
          </a:stretch>
        </p:blipFill>
        <p:spPr bwMode="auto">
          <a:xfrm>
            <a:off x="246063" y="165100"/>
            <a:ext cx="4098925" cy="2908300"/>
          </a:xfrm>
          <a:prstGeom prst="rect">
            <a:avLst/>
          </a:prstGeom>
          <a:noFill/>
          <a:effectLst>
            <a:outerShdw dist="71842" dir="2700000" algn="ctr" rotWithShape="0">
              <a:schemeClr val="tx1"/>
            </a:outerShdw>
          </a:effectLst>
        </p:spPr>
      </p:pic>
      <p:pic>
        <p:nvPicPr>
          <p:cNvPr id="76807" name="Picture 7" descr="25-DSCF1230"/>
          <p:cNvPicPr>
            <a:picLocks noChangeAspect="1" noChangeArrowheads="1"/>
          </p:cNvPicPr>
          <p:nvPr/>
        </p:nvPicPr>
        <p:blipFill>
          <a:blip r:embed="rId4"/>
          <a:srcRect/>
          <a:stretch>
            <a:fillRect/>
          </a:stretch>
        </p:blipFill>
        <p:spPr bwMode="auto">
          <a:xfrm>
            <a:off x="4951413" y="4035425"/>
            <a:ext cx="3994150" cy="2428875"/>
          </a:xfrm>
          <a:prstGeom prst="rect">
            <a:avLst/>
          </a:prstGeom>
          <a:noFill/>
          <a:effectLst>
            <a:outerShdw dist="71842" dir="2700000" algn="ctr" rotWithShape="0">
              <a:schemeClr val="tx1">
                <a:alpha val="50000"/>
              </a:schemeClr>
            </a:outerShdw>
          </a:effectLst>
        </p:spPr>
      </p:pic>
      <p:pic>
        <p:nvPicPr>
          <p:cNvPr id="76808" name="Picture 8" descr="25-DSCF1235"/>
          <p:cNvPicPr>
            <a:picLocks noChangeAspect="1" noChangeArrowheads="1"/>
          </p:cNvPicPr>
          <p:nvPr/>
        </p:nvPicPr>
        <p:blipFill>
          <a:blip r:embed="rId5"/>
          <a:srcRect/>
          <a:stretch>
            <a:fillRect/>
          </a:stretch>
        </p:blipFill>
        <p:spPr bwMode="auto">
          <a:xfrm>
            <a:off x="4799013" y="923925"/>
            <a:ext cx="4022725" cy="2808288"/>
          </a:xfrm>
          <a:prstGeom prst="rect">
            <a:avLst/>
          </a:prstGeom>
          <a:noFill/>
          <a:effectLst>
            <a:outerShdw dist="71842" dir="2700000" algn="ctr" rotWithShape="0">
              <a:schemeClr val="tx1">
                <a:alpha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804">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80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8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idx="4294967295"/>
          </p:nvPr>
        </p:nvSpPr>
        <p:spPr>
          <a:xfrm>
            <a:off x="5943600" y="165100"/>
            <a:ext cx="3200400" cy="1063625"/>
          </a:xfrm>
        </p:spPr>
        <p:txBody>
          <a:bodyPr/>
          <a:lstStyle/>
          <a:p>
            <a:pPr>
              <a:lnSpc>
                <a:spcPct val="80000"/>
              </a:lnSpc>
            </a:pPr>
            <a:r>
              <a:rPr lang="ru-RU" sz="2400" smtClean="0">
                <a:solidFill>
                  <a:schemeClr val="bg1"/>
                </a:solidFill>
              </a:rPr>
              <a:t>Древнее производство:</a:t>
            </a:r>
            <a:br>
              <a:rPr lang="ru-RU" sz="2400" smtClean="0">
                <a:solidFill>
                  <a:schemeClr val="bg1"/>
                </a:solidFill>
              </a:rPr>
            </a:br>
            <a:r>
              <a:rPr lang="ru-RU" sz="2400" smtClean="0">
                <a:solidFill>
                  <a:schemeClr val="bg1"/>
                </a:solidFill>
              </a:rPr>
              <a:t> (</a:t>
            </a:r>
            <a:r>
              <a:rPr lang="ru-RU" sz="2000" smtClean="0">
                <a:solidFill>
                  <a:schemeClr val="bg1"/>
                </a:solidFill>
              </a:rPr>
              <a:t>изделия из камня )</a:t>
            </a:r>
          </a:p>
        </p:txBody>
      </p:sp>
      <p:sp>
        <p:nvSpPr>
          <p:cNvPr id="40962" name="Rectangle 3"/>
          <p:cNvSpPr>
            <a:spLocks noGrp="1" noChangeArrowheads="1"/>
          </p:cNvSpPr>
          <p:nvPr>
            <p:ph type="body" sz="half" idx="4294967295"/>
          </p:nvPr>
        </p:nvSpPr>
        <p:spPr>
          <a:xfrm>
            <a:off x="246063" y="6388100"/>
            <a:ext cx="6831012" cy="620713"/>
          </a:xfrm>
        </p:spPr>
        <p:txBody>
          <a:bodyPr/>
          <a:lstStyle/>
          <a:p>
            <a:pPr marL="0" indent="0">
              <a:lnSpc>
                <a:spcPct val="80000"/>
              </a:lnSpc>
              <a:buFontTx/>
              <a:buNone/>
            </a:pPr>
            <a:r>
              <a:rPr lang="ru-RU" sz="1600" smtClean="0"/>
              <a:t>    Пряслице (гипс)      Бусина (кварц)   Подвеска (известняк)</a:t>
            </a:r>
          </a:p>
        </p:txBody>
      </p:sp>
      <p:sp>
        <p:nvSpPr>
          <p:cNvPr id="40963" name="Rectangle 4"/>
          <p:cNvSpPr>
            <a:spLocks noGrp="1" noChangeArrowheads="1"/>
          </p:cNvSpPr>
          <p:nvPr>
            <p:ph type="body" sz="half" idx="4294967295"/>
          </p:nvPr>
        </p:nvSpPr>
        <p:spPr>
          <a:xfrm>
            <a:off x="246063" y="4340225"/>
            <a:ext cx="6223000" cy="985838"/>
          </a:xfrm>
        </p:spPr>
        <p:txBody>
          <a:bodyPr/>
          <a:lstStyle/>
          <a:p>
            <a:pPr marL="0" indent="0">
              <a:lnSpc>
                <a:spcPct val="80000"/>
              </a:lnSpc>
              <a:buFontTx/>
              <a:buNone/>
            </a:pPr>
            <a:r>
              <a:rPr lang="ru-RU" sz="1600" smtClean="0"/>
              <a:t>Каменное сырье, заготовки украшений и инструменты из погребения древнего мастера (кварц, известняк, песчаник)</a:t>
            </a:r>
          </a:p>
        </p:txBody>
      </p:sp>
      <p:pic>
        <p:nvPicPr>
          <p:cNvPr id="77829" name="Picture 5" descr="25"/>
          <p:cNvPicPr>
            <a:picLocks noChangeAspect="1" noChangeArrowheads="1"/>
          </p:cNvPicPr>
          <p:nvPr/>
        </p:nvPicPr>
        <p:blipFill>
          <a:blip r:embed="rId2"/>
          <a:srcRect/>
          <a:stretch>
            <a:fillRect/>
          </a:stretch>
        </p:blipFill>
        <p:spPr bwMode="auto">
          <a:xfrm>
            <a:off x="246063" y="165100"/>
            <a:ext cx="5616575" cy="4064000"/>
          </a:xfrm>
          <a:prstGeom prst="rect">
            <a:avLst/>
          </a:prstGeom>
          <a:noFill/>
          <a:effectLst>
            <a:outerShdw dist="81320" dir="3080412" algn="ctr" rotWithShape="0">
              <a:schemeClr val="tx1">
                <a:alpha val="50000"/>
              </a:schemeClr>
            </a:outerShdw>
          </a:effectLst>
        </p:spPr>
      </p:pic>
      <p:pic>
        <p:nvPicPr>
          <p:cNvPr id="40965" name="Picture 6" descr="26"/>
          <p:cNvPicPr>
            <a:picLocks noChangeAspect="1" noChangeArrowheads="1"/>
          </p:cNvPicPr>
          <p:nvPr/>
        </p:nvPicPr>
        <p:blipFill>
          <a:blip r:embed="rId3"/>
          <a:srcRect/>
          <a:stretch>
            <a:fillRect/>
          </a:stretch>
        </p:blipFill>
        <p:spPr bwMode="auto">
          <a:xfrm>
            <a:off x="6772275" y="1379538"/>
            <a:ext cx="2095500" cy="5237162"/>
          </a:xfrm>
          <a:prstGeom prst="rect">
            <a:avLst/>
          </a:prstGeom>
          <a:noFill/>
          <a:ln w="9525">
            <a:noFill/>
            <a:miter lim="800000"/>
            <a:headEnd/>
            <a:tailEnd/>
          </a:ln>
        </p:spPr>
      </p:pic>
      <p:pic>
        <p:nvPicPr>
          <p:cNvPr id="77831" name="Picture 7" descr="25-1"/>
          <p:cNvPicPr>
            <a:picLocks noChangeAspect="1" noChangeArrowheads="1"/>
          </p:cNvPicPr>
          <p:nvPr/>
        </p:nvPicPr>
        <p:blipFill>
          <a:blip r:embed="rId4"/>
          <a:srcRect/>
          <a:stretch>
            <a:fillRect/>
          </a:stretch>
        </p:blipFill>
        <p:spPr bwMode="auto">
          <a:xfrm>
            <a:off x="246063" y="4946650"/>
            <a:ext cx="1801812" cy="1441450"/>
          </a:xfrm>
          <a:prstGeom prst="rect">
            <a:avLst/>
          </a:prstGeom>
          <a:noFill/>
          <a:effectLst>
            <a:outerShdw dist="35921" dir="2700000" algn="ctr" rotWithShape="0">
              <a:schemeClr val="tx1">
                <a:alpha val="50000"/>
              </a:schemeClr>
            </a:outerShdw>
          </a:effectLst>
        </p:spPr>
      </p:pic>
      <p:pic>
        <p:nvPicPr>
          <p:cNvPr id="77832" name="Picture 8" descr="25-2"/>
          <p:cNvPicPr>
            <a:picLocks noChangeAspect="1" noChangeArrowheads="1"/>
          </p:cNvPicPr>
          <p:nvPr/>
        </p:nvPicPr>
        <p:blipFill>
          <a:blip r:embed="rId5"/>
          <a:srcRect/>
          <a:stretch>
            <a:fillRect/>
          </a:stretch>
        </p:blipFill>
        <p:spPr bwMode="auto">
          <a:xfrm>
            <a:off x="4040188" y="4946650"/>
            <a:ext cx="1801812" cy="1441450"/>
          </a:xfrm>
          <a:prstGeom prst="rect">
            <a:avLst/>
          </a:prstGeom>
          <a:noFill/>
          <a:effectLst>
            <a:outerShdw dist="35921" dir="2700000" algn="ctr" rotWithShape="0">
              <a:schemeClr val="tx1">
                <a:alpha val="50000"/>
              </a:schemeClr>
            </a:outerShdw>
          </a:effectLst>
        </p:spPr>
      </p:pic>
      <p:pic>
        <p:nvPicPr>
          <p:cNvPr id="77833" name="Picture 9" descr="25-3"/>
          <p:cNvPicPr>
            <a:picLocks noChangeAspect="1" noChangeArrowheads="1"/>
          </p:cNvPicPr>
          <p:nvPr/>
        </p:nvPicPr>
        <p:blipFill>
          <a:blip r:embed="rId6"/>
          <a:srcRect/>
          <a:stretch>
            <a:fillRect/>
          </a:stretch>
        </p:blipFill>
        <p:spPr bwMode="auto">
          <a:xfrm>
            <a:off x="2295525" y="4946650"/>
            <a:ext cx="1511300" cy="1441450"/>
          </a:xfrm>
          <a:prstGeom prst="rect">
            <a:avLst/>
          </a:prstGeom>
          <a:noFill/>
          <a:effectLst>
            <a:outerShdw dist="35921" dir="2700000" algn="ctr" rotWithShape="0">
              <a:schemeClr val="tx1">
                <a:alpha val="50000"/>
              </a:scheme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Заголовок 1"/>
          <p:cNvSpPr>
            <a:spLocks noGrp="1"/>
          </p:cNvSpPr>
          <p:nvPr>
            <p:ph type="title"/>
          </p:nvPr>
        </p:nvSpPr>
        <p:spPr>
          <a:xfrm>
            <a:off x="228600" y="4724400"/>
            <a:ext cx="8915400" cy="1935163"/>
          </a:xfrm>
        </p:spPr>
        <p:txBody>
          <a:bodyPr/>
          <a:lstStyle/>
          <a:p>
            <a:pPr algn="l" eaLnBrk="1" hangingPunct="1"/>
            <a:r>
              <a:rPr lang="ru-RU" sz="1800" smtClean="0">
                <a:solidFill>
                  <a:schemeClr val="tx1"/>
                </a:solidFill>
              </a:rPr>
              <a:t>Каменные орудия на Гонур Депе, после керамических изделий, являются вторым по распространению типом артефактов. Их находят на всей площади раскопок, они присутствуют практически в каждом погребении, в жилых, административных и культовых помещениях. Особо интерес вызывают раскопки производственных помещений, в которых по найденным орудиям можно установить специализацию древних мастеров.</a:t>
            </a:r>
            <a:r>
              <a:rPr lang="ru-RU" sz="1800" smtClean="0">
                <a:solidFill>
                  <a:schemeClr val="bg1"/>
                </a:solidFill>
              </a:rPr>
              <a:t> </a:t>
            </a:r>
          </a:p>
        </p:txBody>
      </p:sp>
      <p:pic>
        <p:nvPicPr>
          <p:cNvPr id="27650" name="Рисунок 6" descr="Безымянный.png"/>
          <p:cNvPicPr>
            <a:picLocks noChangeAspect="1"/>
          </p:cNvPicPr>
          <p:nvPr/>
        </p:nvPicPr>
        <p:blipFill>
          <a:blip r:embed="rId2"/>
          <a:srcRect/>
          <a:stretch>
            <a:fillRect/>
          </a:stretch>
        </p:blipFill>
        <p:spPr bwMode="auto">
          <a:xfrm>
            <a:off x="609600" y="304800"/>
            <a:ext cx="8001000" cy="4305300"/>
          </a:xfrm>
          <a:prstGeom prst="rect">
            <a:avLst/>
          </a:prstGeom>
          <a:noFill/>
          <a:ln w="9525">
            <a:noFill/>
            <a:miter lim="800000"/>
            <a:headEnd/>
            <a:tailEnd/>
          </a:ln>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Заголовок 1"/>
          <p:cNvSpPr>
            <a:spLocks noGrp="1"/>
          </p:cNvSpPr>
          <p:nvPr>
            <p:ph type="title"/>
          </p:nvPr>
        </p:nvSpPr>
        <p:spPr>
          <a:xfrm>
            <a:off x="152400" y="1371600"/>
            <a:ext cx="3352800" cy="914400"/>
          </a:xfrm>
        </p:spPr>
        <p:txBody>
          <a:bodyPr/>
          <a:lstStyle/>
          <a:p>
            <a:pPr algn="l" eaLnBrk="1" hangingPunct="1"/>
            <a:r>
              <a:rPr lang="ru-RU" sz="2000" smtClean="0">
                <a:solidFill>
                  <a:schemeClr val="bg1"/>
                </a:solidFill>
              </a:rPr>
              <a:t>При проведении раскопок Маргианской археологической экспедиции в административно-культовом центре Гонур Депе была обнаружена Хижина ремесленников.</a:t>
            </a:r>
            <a:r>
              <a:rPr lang="ru-RU" sz="2000" smtClean="0"/>
              <a:t> </a:t>
            </a:r>
          </a:p>
        </p:txBody>
      </p:sp>
      <p:pic>
        <p:nvPicPr>
          <p:cNvPr id="43010" name="Рисунок 4" descr="DSCF9059.JPG"/>
          <p:cNvPicPr>
            <a:picLocks noChangeAspect="1"/>
          </p:cNvPicPr>
          <p:nvPr/>
        </p:nvPicPr>
        <p:blipFill>
          <a:blip r:embed="rId2"/>
          <a:srcRect/>
          <a:stretch>
            <a:fillRect/>
          </a:stretch>
        </p:blipFill>
        <p:spPr bwMode="auto">
          <a:xfrm>
            <a:off x="3505200" y="228600"/>
            <a:ext cx="5300663" cy="3048000"/>
          </a:xfrm>
          <a:prstGeom prst="rect">
            <a:avLst/>
          </a:prstGeom>
          <a:noFill/>
          <a:ln w="9525">
            <a:noFill/>
            <a:miter lim="800000"/>
            <a:headEnd/>
            <a:tailEnd/>
          </a:ln>
          <a:effectLst>
            <a:outerShdw dist="35921" dir="2700000" algn="ctr" rotWithShape="0">
              <a:schemeClr val="tx1"/>
            </a:outerShdw>
          </a:effectLst>
        </p:spPr>
      </p:pic>
      <p:sp>
        <p:nvSpPr>
          <p:cNvPr id="26629" name="Rectangle 5"/>
          <p:cNvSpPr>
            <a:spLocks noChangeArrowheads="1"/>
          </p:cNvSpPr>
          <p:nvPr/>
        </p:nvSpPr>
        <p:spPr bwMode="auto">
          <a:xfrm>
            <a:off x="152400" y="3108325"/>
            <a:ext cx="4114800" cy="3749675"/>
          </a:xfrm>
          <a:prstGeom prst="rect">
            <a:avLst/>
          </a:prstGeom>
          <a:noFill/>
          <a:ln w="9525">
            <a:noFill/>
            <a:miter lim="800000"/>
            <a:headEnd/>
            <a:tailEnd/>
          </a:ln>
        </p:spPr>
        <p:txBody>
          <a:bodyPr>
            <a:spAutoFit/>
          </a:bodyPr>
          <a:lstStyle/>
          <a:p>
            <a:r>
              <a:rPr lang="ru-RU" sz="2000">
                <a:solidFill>
                  <a:schemeClr val="bg1"/>
                </a:solidFill>
              </a:rPr>
              <a:t>Хижина находится в юго-восточной части древнего города. Помещение четырехугольной формы, длинна стен около 3–5 м. Стены были сложены сырцовым кирпичом (сейчас сохранилась только их нижняя часть). Во время раскопок из хижины было извлечено более 60 каменных предметов: из них 45 орудий, 14 заготовок и 1 изделие.</a:t>
            </a:r>
          </a:p>
        </p:txBody>
      </p:sp>
      <p:pic>
        <p:nvPicPr>
          <p:cNvPr id="26628" name="Рисунок 4" descr="Общее.JPG"/>
          <p:cNvPicPr>
            <a:picLocks noChangeAspect="1"/>
          </p:cNvPicPr>
          <p:nvPr/>
        </p:nvPicPr>
        <p:blipFill>
          <a:blip r:embed="rId3"/>
          <a:srcRect/>
          <a:stretch>
            <a:fillRect/>
          </a:stretch>
        </p:blipFill>
        <p:spPr bwMode="auto">
          <a:xfrm>
            <a:off x="4419600" y="3429000"/>
            <a:ext cx="4419600" cy="3176588"/>
          </a:xfrm>
          <a:prstGeom prst="rect">
            <a:avLst/>
          </a:prstGeom>
          <a:noFill/>
          <a:ln w="9525">
            <a:noFill/>
            <a:miter lim="800000"/>
            <a:headEnd/>
            <a:tailEnd/>
          </a:ln>
          <a:effectLst>
            <a:outerShdw dist="35921" dir="2700000" algn="ctr" rotWithShape="0">
              <a:schemeClr val="tx1"/>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ppt_x"/>
                                          </p:val>
                                        </p:tav>
                                        <p:tav tm="100000">
                                          <p:val>
                                            <p:strVal val="#ppt_x"/>
                                          </p:val>
                                        </p:tav>
                                      </p:tavLst>
                                    </p:anim>
                                    <p:anim calcmode="lin" valueType="num">
                                      <p:cBhvr additive="base">
                                        <p:cTn id="8" dur="500" fill="hold"/>
                                        <p:tgtEl>
                                          <p:spTgt spid="266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29"/>
                                        </p:tgtEl>
                                        <p:attrNameLst>
                                          <p:attrName>style.visibility</p:attrName>
                                        </p:attrNameLst>
                                      </p:cBhvr>
                                      <p:to>
                                        <p:strVal val="visible"/>
                                      </p:to>
                                    </p:set>
                                    <p:anim calcmode="lin" valueType="num">
                                      <p:cBhvr additive="base">
                                        <p:cTn id="11" dur="500" fill="hold"/>
                                        <p:tgtEl>
                                          <p:spTgt spid="26629"/>
                                        </p:tgtEl>
                                        <p:attrNameLst>
                                          <p:attrName>ppt_x</p:attrName>
                                        </p:attrNameLst>
                                      </p:cBhvr>
                                      <p:tavLst>
                                        <p:tav tm="0">
                                          <p:val>
                                            <p:strVal val="#ppt_x"/>
                                          </p:val>
                                        </p:tav>
                                        <p:tav tm="100000">
                                          <p:val>
                                            <p:strVal val="#ppt_x"/>
                                          </p:val>
                                        </p:tav>
                                      </p:tavLst>
                                    </p:anim>
                                    <p:anim calcmode="lin" valueType="num">
                                      <p:cBhvr additive="base">
                                        <p:cTn id="12" dur="500" fill="hold"/>
                                        <p:tgtEl>
                                          <p:spTgt spid="26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Заголовок 1"/>
          <p:cNvSpPr>
            <a:spLocks noGrp="1"/>
          </p:cNvSpPr>
          <p:nvPr>
            <p:ph type="title"/>
          </p:nvPr>
        </p:nvSpPr>
        <p:spPr>
          <a:xfrm>
            <a:off x="457200" y="274638"/>
            <a:ext cx="8229600" cy="639762"/>
          </a:xfrm>
        </p:spPr>
        <p:txBody>
          <a:bodyPr/>
          <a:lstStyle/>
          <a:p>
            <a:pPr eaLnBrk="1" hangingPunct="1"/>
            <a:r>
              <a:rPr lang="ru-RU" sz="3600" b="1" smtClean="0">
                <a:solidFill>
                  <a:schemeClr val="bg1"/>
                </a:solidFill>
              </a:rPr>
              <a:t>ЗАДАЧИ ИССЛЕДОВАНИЙ</a:t>
            </a:r>
            <a:r>
              <a:rPr lang="ru-RU" sz="3600" smtClean="0">
                <a:solidFill>
                  <a:schemeClr val="bg1"/>
                </a:solidFill>
              </a:rPr>
              <a:t>:</a:t>
            </a:r>
            <a:endParaRPr lang="ru-RU" sz="1800" smtClean="0">
              <a:solidFill>
                <a:schemeClr val="bg1"/>
              </a:solidFill>
            </a:endParaRPr>
          </a:p>
        </p:txBody>
      </p:sp>
      <p:sp>
        <p:nvSpPr>
          <p:cNvPr id="44034" name="Rectangle 5"/>
          <p:cNvSpPr>
            <a:spLocks noGrp="1" noChangeArrowheads="1"/>
          </p:cNvSpPr>
          <p:nvPr>
            <p:ph type="body" idx="4294967295"/>
          </p:nvPr>
        </p:nvSpPr>
        <p:spPr>
          <a:xfrm>
            <a:off x="533400" y="2362200"/>
            <a:ext cx="8229600" cy="3581400"/>
          </a:xfrm>
        </p:spPr>
        <p:txBody>
          <a:bodyPr/>
          <a:lstStyle/>
          <a:p>
            <a:pPr marL="0" indent="0">
              <a:buFontTx/>
              <a:buNone/>
            </a:pPr>
            <a:r>
              <a:rPr lang="ru-RU" sz="2800" smtClean="0">
                <a:solidFill>
                  <a:schemeClr val="bg1"/>
                </a:solidFill>
              </a:rPr>
              <a:t>– общая классификация каменных орудий; </a:t>
            </a:r>
            <a:br>
              <a:rPr lang="ru-RU" sz="2800" smtClean="0">
                <a:solidFill>
                  <a:schemeClr val="bg1"/>
                </a:solidFill>
              </a:rPr>
            </a:br>
            <a:endParaRPr lang="ru-RU" sz="2800" smtClean="0">
              <a:solidFill>
                <a:schemeClr val="bg1"/>
              </a:solidFill>
            </a:endParaRPr>
          </a:p>
          <a:p>
            <a:pPr marL="0" indent="0">
              <a:buFontTx/>
              <a:buNone/>
            </a:pPr>
            <a:r>
              <a:rPr lang="ru-RU" sz="2800" smtClean="0">
                <a:solidFill>
                  <a:schemeClr val="bg1"/>
                </a:solidFill>
              </a:rPr>
              <a:t>– петрографическая диагностика горных пород, применявшихся для их изготовления;</a:t>
            </a:r>
          </a:p>
          <a:p>
            <a:pPr marL="0" indent="0">
              <a:buFontTx/>
              <a:buNone/>
            </a:pPr>
            <a:endParaRPr lang="ru-RU" sz="2800" smtClean="0">
              <a:solidFill>
                <a:schemeClr val="bg1"/>
              </a:solidFill>
            </a:endParaRPr>
          </a:p>
          <a:p>
            <a:pPr marL="0" indent="0">
              <a:buFontTx/>
              <a:buNone/>
            </a:pPr>
            <a:r>
              <a:rPr lang="ru-RU" sz="2800" smtClean="0">
                <a:solidFill>
                  <a:schemeClr val="bg1"/>
                </a:solidFill>
              </a:rPr>
              <a:t>– установление источников сырья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wipe(down)">
                                      <p:cBhvr>
                                        <p:cTn id="7" dur="500"/>
                                        <p:tgtEl>
                                          <p:spTgt spid="440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034">
                                            <p:txEl>
                                              <p:pRg st="1" end="1"/>
                                            </p:txEl>
                                          </p:spTgt>
                                        </p:tgtEl>
                                        <p:attrNameLst>
                                          <p:attrName>style.visibility</p:attrName>
                                        </p:attrNameLst>
                                      </p:cBhvr>
                                      <p:to>
                                        <p:strVal val="visible"/>
                                      </p:to>
                                    </p:set>
                                    <p:animEffect transition="in" filter="wipe(down)">
                                      <p:cBhvr>
                                        <p:cTn id="12" dur="500"/>
                                        <p:tgtEl>
                                          <p:spTgt spid="440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4034">
                                            <p:txEl>
                                              <p:pRg st="3" end="3"/>
                                            </p:txEl>
                                          </p:spTgt>
                                        </p:tgtEl>
                                        <p:attrNameLst>
                                          <p:attrName>style.visibility</p:attrName>
                                        </p:attrNameLst>
                                      </p:cBhvr>
                                      <p:to>
                                        <p:strVal val="visible"/>
                                      </p:to>
                                    </p:set>
                                    <p:animEffect transition="in" filter="wipe(down)">
                                      <p:cBhvr>
                                        <p:cTn id="17" dur="500"/>
                                        <p:tgtEl>
                                          <p:spTgt spid="440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карта"/>
          <p:cNvPicPr>
            <a:picLocks noChangeAspect="1" noChangeArrowheads="1"/>
          </p:cNvPicPr>
          <p:nvPr/>
        </p:nvPicPr>
        <p:blipFill>
          <a:blip r:embed="rId2"/>
          <a:srcRect/>
          <a:stretch>
            <a:fillRect/>
          </a:stretch>
        </p:blipFill>
        <p:spPr bwMode="auto">
          <a:xfrm>
            <a:off x="304800" y="2133600"/>
            <a:ext cx="6121400" cy="4216400"/>
          </a:xfrm>
          <a:prstGeom prst="rect">
            <a:avLst/>
          </a:prstGeom>
          <a:noFill/>
          <a:effectLst>
            <a:outerShdw dist="63500" dir="2212194" algn="ctr" rotWithShape="0">
              <a:srgbClr val="808080">
                <a:alpha val="50000"/>
              </a:srgbClr>
            </a:outerShdw>
          </a:effectLst>
        </p:spPr>
      </p:pic>
      <p:sp>
        <p:nvSpPr>
          <p:cNvPr id="26626" name="Rectangle 3"/>
          <p:cNvSpPr>
            <a:spLocks noGrp="1" noChangeArrowheads="1"/>
          </p:cNvSpPr>
          <p:nvPr>
            <p:ph type="title" idx="4294967295"/>
          </p:nvPr>
        </p:nvSpPr>
        <p:spPr>
          <a:xfrm>
            <a:off x="169863" y="165100"/>
            <a:ext cx="4478337" cy="985838"/>
          </a:xfrm>
        </p:spPr>
        <p:txBody>
          <a:bodyPr/>
          <a:lstStyle/>
          <a:p>
            <a:r>
              <a:rPr lang="ru-RU" sz="2800" smtClean="0">
                <a:solidFill>
                  <a:schemeClr val="bg1"/>
                </a:solidFill>
              </a:rPr>
              <a:t>Центры цивилизаций </a:t>
            </a:r>
            <a:br>
              <a:rPr lang="ru-RU" sz="2800" smtClean="0">
                <a:solidFill>
                  <a:schemeClr val="bg1"/>
                </a:solidFill>
              </a:rPr>
            </a:br>
            <a:r>
              <a:rPr lang="ru-RU" sz="2800" smtClean="0">
                <a:solidFill>
                  <a:schemeClr val="bg1"/>
                </a:solidFill>
              </a:rPr>
              <a:t>(</a:t>
            </a:r>
            <a:r>
              <a:rPr lang="en-US" sz="2800" smtClean="0">
                <a:solidFill>
                  <a:schemeClr val="bg1"/>
                </a:solidFill>
              </a:rPr>
              <a:t>III-II </a:t>
            </a:r>
            <a:r>
              <a:rPr lang="ru-RU" sz="2800" smtClean="0">
                <a:solidFill>
                  <a:schemeClr val="bg1"/>
                </a:solidFill>
              </a:rPr>
              <a:t>тыс. до н.э)</a:t>
            </a:r>
          </a:p>
        </p:txBody>
      </p:sp>
      <p:sp>
        <p:nvSpPr>
          <p:cNvPr id="61444" name="Rectangle 4"/>
          <p:cNvSpPr>
            <a:spLocks noGrp="1" noChangeArrowheads="1"/>
          </p:cNvSpPr>
          <p:nvPr>
            <p:ph type="body" idx="4294967295"/>
          </p:nvPr>
        </p:nvSpPr>
        <p:spPr>
          <a:xfrm>
            <a:off x="3130550" y="3049588"/>
            <a:ext cx="3203575" cy="835025"/>
          </a:xfrm>
        </p:spPr>
        <p:txBody>
          <a:bodyPr/>
          <a:lstStyle/>
          <a:p>
            <a:pPr marL="0" indent="0">
              <a:lnSpc>
                <a:spcPct val="80000"/>
              </a:lnSpc>
              <a:buFontTx/>
              <a:buNone/>
            </a:pPr>
            <a:r>
              <a:rPr lang="ru-RU" sz="2000" smtClean="0">
                <a:solidFill>
                  <a:srgbClr val="FF0000"/>
                </a:solidFill>
                <a:latin typeface="Times New Roman" pitchFamily="18" charset="0"/>
              </a:rPr>
              <a:t>Бактрийско-Маргианский археологический комплекс</a:t>
            </a:r>
          </a:p>
        </p:txBody>
      </p:sp>
      <p:sp>
        <p:nvSpPr>
          <p:cNvPr id="61445" name="AutoShape 5"/>
          <p:cNvSpPr>
            <a:spLocks noChangeArrowheads="1"/>
          </p:cNvSpPr>
          <p:nvPr/>
        </p:nvSpPr>
        <p:spPr bwMode="auto">
          <a:xfrm>
            <a:off x="3205163" y="3960813"/>
            <a:ext cx="354012" cy="303212"/>
          </a:xfrm>
          <a:prstGeom prst="star5">
            <a:avLst/>
          </a:prstGeom>
          <a:solidFill>
            <a:srgbClr val="FF0000"/>
          </a:solidFill>
          <a:ln w="9525">
            <a:solidFill>
              <a:srgbClr val="990000"/>
            </a:solidFill>
            <a:miter lim="800000"/>
            <a:headEnd/>
            <a:tailEnd/>
          </a:ln>
          <a:effectLst/>
        </p:spPr>
        <p:txBody>
          <a:bodyPr wrap="none" anchor="ctr"/>
          <a:lstStyle/>
          <a:p>
            <a:pPr algn="ctr">
              <a:defRPr/>
            </a:pPr>
            <a:endParaRPr lang="ru-RU"/>
          </a:p>
        </p:txBody>
      </p:sp>
      <p:pic>
        <p:nvPicPr>
          <p:cNvPr id="61446" name="Picture 6" descr="map1"/>
          <p:cNvPicPr>
            <a:picLocks noChangeAspect="1" noChangeArrowheads="1"/>
          </p:cNvPicPr>
          <p:nvPr/>
        </p:nvPicPr>
        <p:blipFill>
          <a:blip r:embed="rId3"/>
          <a:srcRect/>
          <a:stretch>
            <a:fillRect/>
          </a:stretch>
        </p:blipFill>
        <p:spPr bwMode="auto">
          <a:xfrm>
            <a:off x="3962400" y="838200"/>
            <a:ext cx="4972050" cy="4110038"/>
          </a:xfrm>
          <a:prstGeom prst="rect">
            <a:avLst/>
          </a:prstGeom>
          <a:noFill/>
          <a:effectLst>
            <a:outerShdw dist="81320" dir="3080412" algn="ctr" rotWithShape="0">
              <a:schemeClr val="tx1">
                <a:alpha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61446"/>
                                        </p:tgtEl>
                                        <p:attrNameLst>
                                          <p:attrName>style.visibility</p:attrName>
                                        </p:attrNameLst>
                                      </p:cBhvr>
                                      <p:to>
                                        <p:strVal val="visible"/>
                                      </p:to>
                                    </p:set>
                                    <p:anim calcmode="lin" valueType="num">
                                      <p:cBhvr>
                                        <p:cTn id="13" dur="500" fill="hold"/>
                                        <p:tgtEl>
                                          <p:spTgt spid="61446"/>
                                        </p:tgtEl>
                                        <p:attrNameLst>
                                          <p:attrName>ppt_w</p:attrName>
                                        </p:attrNameLst>
                                      </p:cBhvr>
                                      <p:tavLst>
                                        <p:tav tm="0">
                                          <p:val>
                                            <p:fltVal val="0"/>
                                          </p:val>
                                        </p:tav>
                                        <p:tav tm="100000">
                                          <p:val>
                                            <p:strVal val="#ppt_w"/>
                                          </p:val>
                                        </p:tav>
                                      </p:tavLst>
                                    </p:anim>
                                    <p:anim calcmode="lin" valueType="num">
                                      <p:cBhvr>
                                        <p:cTn id="14" dur="500" fill="hold"/>
                                        <p:tgtEl>
                                          <p:spTgt spid="61446"/>
                                        </p:tgtEl>
                                        <p:attrNameLst>
                                          <p:attrName>ppt_h</p:attrName>
                                        </p:attrNameLst>
                                      </p:cBhvr>
                                      <p:tavLst>
                                        <p:tav tm="0">
                                          <p:val>
                                            <p:fltVal val="0"/>
                                          </p:val>
                                        </p:tav>
                                        <p:tav tm="100000">
                                          <p:val>
                                            <p:strVal val="#ppt_h"/>
                                          </p:val>
                                        </p:tav>
                                      </p:tavLst>
                                    </p:anim>
                                    <p:animEffect transition="in" filter="fade">
                                      <p:cBhvr>
                                        <p:cTn id="15" dur="500"/>
                                        <p:tgtEl>
                                          <p:spTgt spid="6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Заголовок 1"/>
          <p:cNvSpPr>
            <a:spLocks noGrp="1"/>
          </p:cNvSpPr>
          <p:nvPr>
            <p:ph type="title"/>
          </p:nvPr>
        </p:nvSpPr>
        <p:spPr>
          <a:xfrm>
            <a:off x="381000" y="0"/>
            <a:ext cx="8229600" cy="838200"/>
          </a:xfrm>
        </p:spPr>
        <p:txBody>
          <a:bodyPr/>
          <a:lstStyle/>
          <a:p>
            <a:pPr eaLnBrk="1" hangingPunct="1"/>
            <a:r>
              <a:rPr lang="ru-RU" sz="3200" smtClean="0">
                <a:solidFill>
                  <a:schemeClr val="bg1"/>
                </a:solidFill>
              </a:rPr>
              <a:t>Методика исследований</a:t>
            </a:r>
          </a:p>
        </p:txBody>
      </p:sp>
      <p:sp>
        <p:nvSpPr>
          <p:cNvPr id="45058" name="Rectangle 5"/>
          <p:cNvSpPr>
            <a:spLocks noGrp="1" noChangeArrowheads="1"/>
          </p:cNvSpPr>
          <p:nvPr>
            <p:ph type="body" sz="half" idx="4294967295"/>
          </p:nvPr>
        </p:nvSpPr>
        <p:spPr>
          <a:xfrm>
            <a:off x="4114800" y="990600"/>
            <a:ext cx="5029200" cy="5638800"/>
          </a:xfrm>
        </p:spPr>
        <p:txBody>
          <a:bodyPr/>
          <a:lstStyle/>
          <a:p>
            <a:pPr marL="0" indent="0">
              <a:buFontTx/>
              <a:buNone/>
            </a:pPr>
            <a:r>
              <a:rPr lang="ru-RU" sz="1800" smtClean="0"/>
              <a:t/>
            </a:r>
            <a:br>
              <a:rPr lang="ru-RU" sz="1800" smtClean="0"/>
            </a:br>
            <a:r>
              <a:rPr lang="ru-RU" sz="2000" smtClean="0"/>
              <a:t>Диагностика каменных орудий осуществлялась по фиксации рабочей поверхности, оценки степени ее износа, а также наличию на образцах специальных сколов, предназначенных для захвата орудия пальцами рук. Петрографическое определение пород проводилось на макроскопическом уровне с использованием бинокулярного микроскопа МБС-9, стальных и медных игл, 10 % раствора соляной кислоты. Для определения цвета породы и ее текстурно-структурных характеристик на тыльной стороне орудия делались микросколы. Для диагностики отдельных образцов был использован рентгено-фазовый анализ.</a:t>
            </a:r>
            <a:br>
              <a:rPr lang="ru-RU" sz="2000" smtClean="0"/>
            </a:br>
            <a:endParaRPr lang="ru-RU" sz="1800" smtClean="0"/>
          </a:p>
        </p:txBody>
      </p:sp>
      <p:pic>
        <p:nvPicPr>
          <p:cNvPr id="45059" name="Рисунок 4" descr="12.jpg"/>
          <p:cNvPicPr>
            <a:picLocks noChangeAspect="1"/>
          </p:cNvPicPr>
          <p:nvPr/>
        </p:nvPicPr>
        <p:blipFill>
          <a:blip r:embed="rId2"/>
          <a:srcRect/>
          <a:stretch>
            <a:fillRect/>
          </a:stretch>
        </p:blipFill>
        <p:spPr bwMode="auto">
          <a:xfrm>
            <a:off x="609600" y="1219200"/>
            <a:ext cx="3048000" cy="4059238"/>
          </a:xfrm>
          <a:prstGeom prst="rect">
            <a:avLst/>
          </a:prstGeom>
          <a:noFill/>
          <a:ln w="9525">
            <a:noFill/>
            <a:miter lim="800000"/>
            <a:headEnd/>
            <a:tailEnd/>
          </a:ln>
          <a:effectLst>
            <a:outerShdw dist="35921" dir="2700000" algn="ctr" rotWithShape="0">
              <a:schemeClr val="tx1"/>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Заголовок 1"/>
          <p:cNvSpPr>
            <a:spLocks noGrp="1"/>
          </p:cNvSpPr>
          <p:nvPr>
            <p:ph type="title"/>
          </p:nvPr>
        </p:nvSpPr>
        <p:spPr>
          <a:xfrm>
            <a:off x="6781800" y="274638"/>
            <a:ext cx="2362200" cy="6583362"/>
          </a:xfrm>
        </p:spPr>
        <p:txBody>
          <a:bodyPr/>
          <a:lstStyle/>
          <a:p>
            <a:pPr algn="l" eaLnBrk="1" hangingPunct="1"/>
            <a:r>
              <a:rPr lang="ru-RU" sz="2000" smtClean="0">
                <a:solidFill>
                  <a:schemeClr val="bg1"/>
                </a:solidFill>
              </a:rPr>
              <a:t>Каменные орудия, найденные в Хижине ремесленников, по характеру их использования делятся на две большие группы: абразивные и орудия ударного действия. </a:t>
            </a:r>
            <a:br>
              <a:rPr lang="ru-RU" sz="2000" smtClean="0">
                <a:solidFill>
                  <a:schemeClr val="bg1"/>
                </a:solidFill>
              </a:rPr>
            </a:br>
            <a:r>
              <a:rPr lang="ru-RU" sz="2000" smtClean="0">
                <a:solidFill>
                  <a:schemeClr val="bg1"/>
                </a:solidFill>
              </a:rPr>
              <a:t>Большая часть из обнаруженных орудий относится к </a:t>
            </a:r>
            <a:r>
              <a:rPr lang="ru-RU" sz="2400" b="1" i="1" smtClean="0">
                <a:solidFill>
                  <a:schemeClr val="bg1"/>
                </a:solidFill>
              </a:rPr>
              <a:t>абразивам</a:t>
            </a:r>
            <a:r>
              <a:rPr lang="ru-RU" sz="2000" smtClean="0">
                <a:solidFill>
                  <a:schemeClr val="bg1"/>
                </a:solidFill>
              </a:rPr>
              <a:t> (около 80% от общего объема выборки)</a:t>
            </a:r>
          </a:p>
        </p:txBody>
      </p:sp>
      <p:pic>
        <p:nvPicPr>
          <p:cNvPr id="46086" name="Picture 6" descr="Untitled-1"/>
          <p:cNvPicPr>
            <a:picLocks noChangeAspect="1" noChangeArrowheads="1"/>
          </p:cNvPicPr>
          <p:nvPr/>
        </p:nvPicPr>
        <p:blipFill>
          <a:blip r:embed="rId2"/>
          <a:srcRect/>
          <a:stretch>
            <a:fillRect/>
          </a:stretch>
        </p:blipFill>
        <p:spPr bwMode="auto">
          <a:xfrm>
            <a:off x="152400" y="304800"/>
            <a:ext cx="6553200" cy="5638800"/>
          </a:xfrm>
          <a:prstGeom prst="rect">
            <a:avLst/>
          </a:prstGeom>
          <a:noFill/>
          <a:effectLst>
            <a:outerShdw dist="35921" dir="2700000" algn="ctr" rotWithShape="0">
              <a:schemeClr val="tx1"/>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Заголовок 1"/>
          <p:cNvSpPr>
            <a:spLocks noGrp="1"/>
          </p:cNvSpPr>
          <p:nvPr>
            <p:ph type="title"/>
          </p:nvPr>
        </p:nvSpPr>
        <p:spPr>
          <a:xfrm>
            <a:off x="457200" y="5715000"/>
            <a:ext cx="8229600" cy="1143000"/>
          </a:xfrm>
        </p:spPr>
        <p:txBody>
          <a:bodyPr/>
          <a:lstStyle/>
          <a:p>
            <a:pPr eaLnBrk="1" hangingPunct="1"/>
            <a:r>
              <a:rPr lang="ru-RU" sz="1800" smtClean="0"/>
              <a:t>Лощило является инструментом для лощения (натирания до блеска и гладкости, полировка) изделий из металла, керамики или кости.</a:t>
            </a:r>
          </a:p>
        </p:txBody>
      </p:sp>
      <p:pic>
        <p:nvPicPr>
          <p:cNvPr id="47106" name="Рисунок 2" descr="Лощила.JPG"/>
          <p:cNvPicPr>
            <a:picLocks noChangeAspect="1"/>
          </p:cNvPicPr>
          <p:nvPr/>
        </p:nvPicPr>
        <p:blipFill>
          <a:blip r:embed="rId2"/>
          <a:srcRect/>
          <a:stretch>
            <a:fillRect/>
          </a:stretch>
        </p:blipFill>
        <p:spPr bwMode="auto">
          <a:xfrm>
            <a:off x="457200" y="1066800"/>
            <a:ext cx="8153400" cy="4892675"/>
          </a:xfrm>
          <a:prstGeom prst="rect">
            <a:avLst/>
          </a:prstGeom>
          <a:noFill/>
          <a:ln w="9525">
            <a:noFill/>
            <a:miter lim="800000"/>
            <a:headEnd/>
            <a:tailEnd/>
          </a:ln>
          <a:effectLst>
            <a:outerShdw dist="35921" dir="2700000" algn="ctr" rotWithShape="0">
              <a:schemeClr val="tx1"/>
            </a:outerShdw>
          </a:effectLst>
        </p:spPr>
      </p:pic>
      <p:sp>
        <p:nvSpPr>
          <p:cNvPr id="47107" name="TextBox 3"/>
          <p:cNvSpPr txBox="1">
            <a:spLocks noChangeArrowheads="1"/>
          </p:cNvSpPr>
          <p:nvPr/>
        </p:nvSpPr>
        <p:spPr bwMode="auto">
          <a:xfrm>
            <a:off x="3352800" y="228600"/>
            <a:ext cx="2071688" cy="579438"/>
          </a:xfrm>
          <a:prstGeom prst="rect">
            <a:avLst/>
          </a:prstGeom>
          <a:noFill/>
          <a:ln w="9525">
            <a:noFill/>
            <a:miter lim="800000"/>
            <a:headEnd/>
            <a:tailEnd/>
          </a:ln>
        </p:spPr>
        <p:txBody>
          <a:bodyPr wrap="none">
            <a:spAutoFit/>
          </a:bodyPr>
          <a:lstStyle/>
          <a:p>
            <a:r>
              <a:rPr lang="ru-RU" sz="3200" b="1">
                <a:solidFill>
                  <a:schemeClr val="bg1"/>
                </a:solidFill>
              </a:rPr>
              <a:t>ЛОЩИЛА</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Заголовок 1"/>
          <p:cNvSpPr>
            <a:spLocks noGrp="1"/>
          </p:cNvSpPr>
          <p:nvPr>
            <p:ph type="title"/>
          </p:nvPr>
        </p:nvSpPr>
        <p:spPr>
          <a:xfrm>
            <a:off x="304800" y="5562600"/>
            <a:ext cx="8229600" cy="1143000"/>
          </a:xfrm>
        </p:spPr>
        <p:txBody>
          <a:bodyPr/>
          <a:lstStyle/>
          <a:p>
            <a:pPr eaLnBrk="1" hangingPunct="1"/>
            <a:r>
              <a:rPr lang="ru-RU" sz="1800" smtClean="0"/>
              <a:t>К пестам относятся каменные орудия в виде тяжелого стержня продолговатой или грибовидной формы, предназначенные для толчения, растирки или дробления какого-либо материала.</a:t>
            </a:r>
          </a:p>
        </p:txBody>
      </p:sp>
      <p:pic>
        <p:nvPicPr>
          <p:cNvPr id="35842" name="Рисунок 2" descr="148-9.JPG"/>
          <p:cNvPicPr>
            <a:picLocks noChangeAspect="1"/>
          </p:cNvPicPr>
          <p:nvPr/>
        </p:nvPicPr>
        <p:blipFill>
          <a:blip r:embed="rId2"/>
          <a:srcRect/>
          <a:stretch>
            <a:fillRect/>
          </a:stretch>
        </p:blipFill>
        <p:spPr bwMode="auto">
          <a:xfrm>
            <a:off x="4267200" y="1447800"/>
            <a:ext cx="2797175" cy="3729038"/>
          </a:xfrm>
          <a:prstGeom prst="rect">
            <a:avLst/>
          </a:prstGeom>
          <a:noFill/>
          <a:ln w="9525">
            <a:noFill/>
            <a:miter lim="800000"/>
            <a:headEnd/>
            <a:tailEnd/>
          </a:ln>
        </p:spPr>
      </p:pic>
      <p:pic>
        <p:nvPicPr>
          <p:cNvPr id="35843" name="Рисунок 3" descr="148-10.JPG"/>
          <p:cNvPicPr>
            <a:picLocks noChangeAspect="1"/>
          </p:cNvPicPr>
          <p:nvPr/>
        </p:nvPicPr>
        <p:blipFill>
          <a:blip r:embed="rId3"/>
          <a:srcRect/>
          <a:stretch>
            <a:fillRect/>
          </a:stretch>
        </p:blipFill>
        <p:spPr bwMode="auto">
          <a:xfrm>
            <a:off x="6975475" y="2667000"/>
            <a:ext cx="2168525" cy="2890838"/>
          </a:xfrm>
          <a:prstGeom prst="rect">
            <a:avLst/>
          </a:prstGeom>
          <a:noFill/>
          <a:ln w="9525">
            <a:noFill/>
            <a:miter lim="800000"/>
            <a:headEnd/>
            <a:tailEnd/>
          </a:ln>
        </p:spPr>
      </p:pic>
      <p:pic>
        <p:nvPicPr>
          <p:cNvPr id="48132" name="Рисунок 4" descr="148-26.JPG"/>
          <p:cNvPicPr>
            <a:picLocks noChangeAspect="1"/>
          </p:cNvPicPr>
          <p:nvPr/>
        </p:nvPicPr>
        <p:blipFill>
          <a:blip r:embed="rId4"/>
          <a:srcRect/>
          <a:stretch>
            <a:fillRect/>
          </a:stretch>
        </p:blipFill>
        <p:spPr bwMode="auto">
          <a:xfrm>
            <a:off x="0" y="1143000"/>
            <a:ext cx="4267200" cy="3200400"/>
          </a:xfrm>
          <a:prstGeom prst="rect">
            <a:avLst/>
          </a:prstGeom>
          <a:noFill/>
          <a:ln w="9525">
            <a:noFill/>
            <a:miter lim="800000"/>
            <a:headEnd/>
            <a:tailEnd/>
          </a:ln>
        </p:spPr>
      </p:pic>
      <p:sp>
        <p:nvSpPr>
          <p:cNvPr id="48133" name="TextBox 5"/>
          <p:cNvSpPr txBox="1">
            <a:spLocks noChangeArrowheads="1"/>
          </p:cNvSpPr>
          <p:nvPr/>
        </p:nvSpPr>
        <p:spPr bwMode="auto">
          <a:xfrm>
            <a:off x="3581400" y="381000"/>
            <a:ext cx="1687513" cy="579438"/>
          </a:xfrm>
          <a:prstGeom prst="rect">
            <a:avLst/>
          </a:prstGeom>
          <a:noFill/>
          <a:ln w="9525">
            <a:noFill/>
            <a:miter lim="800000"/>
            <a:headEnd/>
            <a:tailEnd/>
          </a:ln>
        </p:spPr>
        <p:txBody>
          <a:bodyPr wrap="none">
            <a:spAutoFit/>
          </a:bodyPr>
          <a:lstStyle/>
          <a:p>
            <a:r>
              <a:rPr lang="ru-RU" sz="3200" b="1">
                <a:solidFill>
                  <a:schemeClr val="bg1"/>
                </a:solidFill>
              </a:rPr>
              <a:t>ПЕСТЫ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additive="base">
                                        <p:cTn id="7" dur="500" fill="hold"/>
                                        <p:tgtEl>
                                          <p:spTgt spid="35842"/>
                                        </p:tgtEl>
                                        <p:attrNameLst>
                                          <p:attrName>ppt_x</p:attrName>
                                        </p:attrNameLst>
                                      </p:cBhvr>
                                      <p:tavLst>
                                        <p:tav tm="0">
                                          <p:val>
                                            <p:strVal val="#ppt_x"/>
                                          </p:val>
                                        </p:tav>
                                        <p:tav tm="100000">
                                          <p:val>
                                            <p:strVal val="#ppt_x"/>
                                          </p:val>
                                        </p:tav>
                                      </p:tavLst>
                                    </p:anim>
                                    <p:anim calcmode="lin" valueType="num">
                                      <p:cBhvr additive="base">
                                        <p:cTn id="8" dur="500" fill="hold"/>
                                        <p:tgtEl>
                                          <p:spTgt spid="358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3"/>
                                        </p:tgtEl>
                                        <p:attrNameLst>
                                          <p:attrName>style.visibility</p:attrName>
                                        </p:attrNameLst>
                                      </p:cBhvr>
                                      <p:to>
                                        <p:strVal val="visible"/>
                                      </p:to>
                                    </p:set>
                                    <p:anim calcmode="lin" valueType="num">
                                      <p:cBhvr additive="base">
                                        <p:cTn id="13" dur="500" fill="hold"/>
                                        <p:tgtEl>
                                          <p:spTgt spid="35843"/>
                                        </p:tgtEl>
                                        <p:attrNameLst>
                                          <p:attrName>ppt_x</p:attrName>
                                        </p:attrNameLst>
                                      </p:cBhvr>
                                      <p:tavLst>
                                        <p:tav tm="0">
                                          <p:val>
                                            <p:strVal val="#ppt_x"/>
                                          </p:val>
                                        </p:tav>
                                        <p:tav tm="100000">
                                          <p:val>
                                            <p:strVal val="#ppt_x"/>
                                          </p:val>
                                        </p:tav>
                                      </p:tavLst>
                                    </p:anim>
                                    <p:anim calcmode="lin" valueType="num">
                                      <p:cBhvr additive="base">
                                        <p:cTn id="14" dur="500" fill="hold"/>
                                        <p:tgtEl>
                                          <p:spTgt spid="35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Заголовок 1"/>
          <p:cNvSpPr>
            <a:spLocks noGrp="1"/>
          </p:cNvSpPr>
          <p:nvPr>
            <p:ph type="title"/>
          </p:nvPr>
        </p:nvSpPr>
        <p:spPr>
          <a:xfrm>
            <a:off x="0" y="4572000"/>
            <a:ext cx="5410200" cy="2286000"/>
          </a:xfrm>
        </p:spPr>
        <p:txBody>
          <a:bodyPr/>
          <a:lstStyle/>
          <a:p>
            <a:pPr algn="l" eaLnBrk="1" hangingPunct="1"/>
            <a:r>
              <a:rPr lang="ru-RU" sz="1800" smtClean="0"/>
              <a:t>Каменные ступки в Гонур Депе представляли собой сосуды в виде неглубокой миски. Они были предназначенные для растирания (смешивания) какого-либо вещества при помощи песта.</a:t>
            </a:r>
          </a:p>
        </p:txBody>
      </p:sp>
      <p:pic>
        <p:nvPicPr>
          <p:cNvPr id="36866" name="Рисунок 2" descr="148-35-36.JPG"/>
          <p:cNvPicPr>
            <a:picLocks noChangeAspect="1"/>
          </p:cNvPicPr>
          <p:nvPr/>
        </p:nvPicPr>
        <p:blipFill>
          <a:blip r:embed="rId2"/>
          <a:srcRect/>
          <a:stretch>
            <a:fillRect/>
          </a:stretch>
        </p:blipFill>
        <p:spPr bwMode="auto">
          <a:xfrm>
            <a:off x="98425" y="1143000"/>
            <a:ext cx="4953000" cy="3714750"/>
          </a:xfrm>
          <a:prstGeom prst="rect">
            <a:avLst/>
          </a:prstGeom>
          <a:noFill/>
          <a:ln w="9525">
            <a:noFill/>
            <a:miter lim="800000"/>
            <a:headEnd/>
            <a:tailEnd/>
          </a:ln>
        </p:spPr>
      </p:pic>
      <p:pic>
        <p:nvPicPr>
          <p:cNvPr id="36867" name="Рисунок 3" descr="148-36.JPG"/>
          <p:cNvPicPr>
            <a:picLocks noChangeAspect="1"/>
          </p:cNvPicPr>
          <p:nvPr/>
        </p:nvPicPr>
        <p:blipFill>
          <a:blip r:embed="rId3"/>
          <a:srcRect/>
          <a:stretch>
            <a:fillRect/>
          </a:stretch>
        </p:blipFill>
        <p:spPr bwMode="auto">
          <a:xfrm>
            <a:off x="5181600" y="3733800"/>
            <a:ext cx="3860800" cy="2895600"/>
          </a:xfrm>
          <a:prstGeom prst="rect">
            <a:avLst/>
          </a:prstGeom>
          <a:noFill/>
          <a:ln w="9525">
            <a:noFill/>
            <a:miter lim="800000"/>
            <a:headEnd/>
            <a:tailEnd/>
          </a:ln>
        </p:spPr>
      </p:pic>
      <p:sp>
        <p:nvSpPr>
          <p:cNvPr id="49156" name="TextBox 4"/>
          <p:cNvSpPr txBox="1">
            <a:spLocks noChangeArrowheads="1"/>
          </p:cNvSpPr>
          <p:nvPr/>
        </p:nvSpPr>
        <p:spPr bwMode="auto">
          <a:xfrm>
            <a:off x="2286000" y="228600"/>
            <a:ext cx="4330700" cy="579438"/>
          </a:xfrm>
          <a:prstGeom prst="rect">
            <a:avLst/>
          </a:prstGeom>
          <a:noFill/>
          <a:ln w="9525">
            <a:noFill/>
            <a:miter lim="800000"/>
            <a:headEnd/>
            <a:tailEnd/>
          </a:ln>
        </p:spPr>
        <p:txBody>
          <a:bodyPr wrap="none">
            <a:spAutoFit/>
          </a:bodyPr>
          <a:lstStyle/>
          <a:p>
            <a:r>
              <a:rPr lang="ru-RU" sz="3200" b="1">
                <a:solidFill>
                  <a:schemeClr val="bg1"/>
                </a:solidFill>
              </a:rPr>
              <a:t>КАМЕННЫЕ СТУПКИ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additive="base">
                                        <p:cTn id="7" dur="500" fill="hold"/>
                                        <p:tgtEl>
                                          <p:spTgt spid="36866"/>
                                        </p:tgtEl>
                                        <p:attrNameLst>
                                          <p:attrName>ppt_x</p:attrName>
                                        </p:attrNameLst>
                                      </p:cBhvr>
                                      <p:tavLst>
                                        <p:tav tm="0">
                                          <p:val>
                                            <p:strVal val="#ppt_x"/>
                                          </p:val>
                                        </p:tav>
                                        <p:tav tm="100000">
                                          <p:val>
                                            <p:strVal val="#ppt_x"/>
                                          </p:val>
                                        </p:tav>
                                      </p:tavLst>
                                    </p:anim>
                                    <p:anim calcmode="lin" valueType="num">
                                      <p:cBhvr additive="base">
                                        <p:cTn id="8" dur="500" fill="hold"/>
                                        <p:tgtEl>
                                          <p:spTgt spid="368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865"/>
                                        </p:tgtEl>
                                        <p:attrNameLst>
                                          <p:attrName>style.visibility</p:attrName>
                                        </p:attrNameLst>
                                      </p:cBhvr>
                                      <p:to>
                                        <p:strVal val="visible"/>
                                      </p:to>
                                    </p:set>
                                    <p:anim calcmode="lin" valueType="num">
                                      <p:cBhvr additive="base">
                                        <p:cTn id="11" dur="500" fill="hold"/>
                                        <p:tgtEl>
                                          <p:spTgt spid="36865"/>
                                        </p:tgtEl>
                                        <p:attrNameLst>
                                          <p:attrName>ppt_x</p:attrName>
                                        </p:attrNameLst>
                                      </p:cBhvr>
                                      <p:tavLst>
                                        <p:tav tm="0">
                                          <p:val>
                                            <p:strVal val="#ppt_x"/>
                                          </p:val>
                                        </p:tav>
                                        <p:tav tm="100000">
                                          <p:val>
                                            <p:strVal val="#ppt_x"/>
                                          </p:val>
                                        </p:tav>
                                      </p:tavLst>
                                    </p:anim>
                                    <p:anim calcmode="lin" valueType="num">
                                      <p:cBhvr additive="base">
                                        <p:cTn id="12" dur="500" fill="hold"/>
                                        <p:tgtEl>
                                          <p:spTgt spid="3686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6867"/>
                                        </p:tgtEl>
                                        <p:attrNameLst>
                                          <p:attrName>style.visibility</p:attrName>
                                        </p:attrNameLst>
                                      </p:cBhvr>
                                      <p:to>
                                        <p:strVal val="visible"/>
                                      </p:to>
                                    </p:set>
                                    <p:anim calcmode="lin" valueType="num">
                                      <p:cBhvr additive="base">
                                        <p:cTn id="17" dur="500" fill="hold"/>
                                        <p:tgtEl>
                                          <p:spTgt spid="36867"/>
                                        </p:tgtEl>
                                        <p:attrNameLst>
                                          <p:attrName>ppt_x</p:attrName>
                                        </p:attrNameLst>
                                      </p:cBhvr>
                                      <p:tavLst>
                                        <p:tav tm="0">
                                          <p:val>
                                            <p:strVal val="#ppt_x"/>
                                          </p:val>
                                        </p:tav>
                                        <p:tav tm="100000">
                                          <p:val>
                                            <p:strVal val="#ppt_x"/>
                                          </p:val>
                                        </p:tav>
                                      </p:tavLst>
                                    </p:anim>
                                    <p:anim calcmode="lin" valueType="num">
                                      <p:cBhvr additive="base">
                                        <p:cTn id="18" dur="500" fill="hold"/>
                                        <p:tgtEl>
                                          <p:spTgt spid="368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Заголовок 1"/>
          <p:cNvSpPr>
            <a:spLocks noGrp="1"/>
          </p:cNvSpPr>
          <p:nvPr>
            <p:ph type="title"/>
          </p:nvPr>
        </p:nvSpPr>
        <p:spPr>
          <a:xfrm>
            <a:off x="381000" y="0"/>
            <a:ext cx="8229600" cy="1143000"/>
          </a:xfrm>
        </p:spPr>
        <p:txBody>
          <a:bodyPr/>
          <a:lstStyle/>
          <a:p>
            <a:pPr eaLnBrk="1" hangingPunct="1"/>
            <a:r>
              <a:rPr lang="ru-RU" sz="3200" b="1" i="1" smtClean="0">
                <a:solidFill>
                  <a:schemeClr val="bg1"/>
                </a:solidFill>
              </a:rPr>
              <a:t>ОРУДИЯ УДАРНОГО ДЕЙСТВИЯ</a:t>
            </a:r>
            <a:endParaRPr lang="ru-RU" sz="3200" smtClean="0">
              <a:solidFill>
                <a:schemeClr val="bg1"/>
              </a:solidFill>
            </a:endParaRPr>
          </a:p>
        </p:txBody>
      </p:sp>
      <p:sp>
        <p:nvSpPr>
          <p:cNvPr id="50178" name="Rectangle 6"/>
          <p:cNvSpPr>
            <a:spLocks noChangeArrowheads="1"/>
          </p:cNvSpPr>
          <p:nvPr/>
        </p:nvSpPr>
        <p:spPr bwMode="auto">
          <a:xfrm>
            <a:off x="381000" y="4648200"/>
            <a:ext cx="5638800" cy="1552575"/>
          </a:xfrm>
          <a:prstGeom prst="rect">
            <a:avLst/>
          </a:prstGeom>
          <a:noFill/>
          <a:ln w="9525">
            <a:noFill/>
            <a:miter lim="800000"/>
            <a:headEnd/>
            <a:tailEnd/>
          </a:ln>
        </p:spPr>
        <p:txBody>
          <a:bodyPr>
            <a:spAutoFit/>
          </a:bodyPr>
          <a:lstStyle/>
          <a:p>
            <a:r>
              <a:rPr lang="ru-RU" sz="2400">
                <a:solidFill>
                  <a:schemeClr val="tx2"/>
                </a:solidFill>
              </a:rPr>
              <a:t>к ударным орудиям относятся молотки, отбойники, наковальни, найденных в Хижине ремесленников составляет чуть менее 20 %.</a:t>
            </a:r>
          </a:p>
        </p:txBody>
      </p:sp>
      <p:sp>
        <p:nvSpPr>
          <p:cNvPr id="50179" name="Rectangle 7"/>
          <p:cNvSpPr>
            <a:spLocks noChangeArrowheads="1"/>
          </p:cNvSpPr>
          <p:nvPr/>
        </p:nvSpPr>
        <p:spPr bwMode="auto">
          <a:xfrm>
            <a:off x="-3962400" y="4800600"/>
            <a:ext cx="184150" cy="366713"/>
          </a:xfrm>
          <a:prstGeom prst="rect">
            <a:avLst/>
          </a:prstGeom>
          <a:noFill/>
          <a:ln w="9525">
            <a:noFill/>
            <a:miter lim="800000"/>
            <a:headEnd/>
            <a:tailEnd/>
          </a:ln>
        </p:spPr>
        <p:txBody>
          <a:bodyPr wrap="none">
            <a:spAutoFit/>
          </a:bodyPr>
          <a:lstStyle/>
          <a:p>
            <a:endParaRPr lang="ru-RU">
              <a:solidFill>
                <a:schemeClr val="tx2"/>
              </a:solidFill>
            </a:endParaRPr>
          </a:p>
        </p:txBody>
      </p:sp>
      <p:pic>
        <p:nvPicPr>
          <p:cNvPr id="6" name="Рисунок 5" descr="147-7.JPG"/>
          <p:cNvPicPr>
            <a:picLocks noChangeAspect="1"/>
          </p:cNvPicPr>
          <p:nvPr/>
        </p:nvPicPr>
        <p:blipFill>
          <a:blip r:embed="rId2"/>
          <a:srcRect/>
          <a:stretch>
            <a:fillRect/>
          </a:stretch>
        </p:blipFill>
        <p:spPr bwMode="auto">
          <a:xfrm>
            <a:off x="101600" y="990600"/>
            <a:ext cx="3048000" cy="2286000"/>
          </a:xfrm>
          <a:prstGeom prst="rect">
            <a:avLst/>
          </a:prstGeom>
          <a:noFill/>
          <a:ln w="9525">
            <a:noFill/>
            <a:miter lim="800000"/>
            <a:headEnd/>
            <a:tailEnd/>
          </a:ln>
        </p:spPr>
      </p:pic>
      <p:sp>
        <p:nvSpPr>
          <p:cNvPr id="7" name="TextBox 6"/>
          <p:cNvSpPr txBox="1">
            <a:spLocks noChangeArrowheads="1"/>
          </p:cNvSpPr>
          <p:nvPr/>
        </p:nvSpPr>
        <p:spPr bwMode="auto">
          <a:xfrm>
            <a:off x="1165225" y="3429000"/>
            <a:ext cx="831850" cy="369888"/>
          </a:xfrm>
          <a:prstGeom prst="rect">
            <a:avLst/>
          </a:prstGeom>
          <a:noFill/>
          <a:ln w="9525">
            <a:noFill/>
            <a:miter lim="800000"/>
            <a:headEnd/>
            <a:tailEnd/>
          </a:ln>
        </p:spPr>
        <p:txBody>
          <a:bodyPr wrap="none">
            <a:spAutoFit/>
          </a:bodyPr>
          <a:lstStyle/>
          <a:p>
            <a:r>
              <a:rPr lang="ru-RU"/>
              <a:t>молот</a:t>
            </a:r>
          </a:p>
        </p:txBody>
      </p:sp>
      <p:pic>
        <p:nvPicPr>
          <p:cNvPr id="8" name="Рисунок 7" descr="DSCF8884.JPG"/>
          <p:cNvPicPr>
            <a:picLocks noChangeAspect="1"/>
          </p:cNvPicPr>
          <p:nvPr/>
        </p:nvPicPr>
        <p:blipFill>
          <a:blip r:embed="rId3"/>
          <a:srcRect/>
          <a:stretch>
            <a:fillRect/>
          </a:stretch>
        </p:blipFill>
        <p:spPr bwMode="auto">
          <a:xfrm>
            <a:off x="3259138" y="1752600"/>
            <a:ext cx="2895600" cy="2171700"/>
          </a:xfrm>
          <a:prstGeom prst="rect">
            <a:avLst/>
          </a:prstGeom>
          <a:noFill/>
          <a:ln w="9525">
            <a:noFill/>
            <a:miter lim="800000"/>
            <a:headEnd/>
            <a:tailEnd/>
          </a:ln>
        </p:spPr>
      </p:pic>
      <p:sp>
        <p:nvSpPr>
          <p:cNvPr id="9" name="TextBox 8"/>
          <p:cNvSpPr txBox="1">
            <a:spLocks noChangeArrowheads="1"/>
          </p:cNvSpPr>
          <p:nvPr/>
        </p:nvSpPr>
        <p:spPr bwMode="auto">
          <a:xfrm>
            <a:off x="4035425" y="4038600"/>
            <a:ext cx="1158875" cy="369888"/>
          </a:xfrm>
          <a:prstGeom prst="rect">
            <a:avLst/>
          </a:prstGeom>
          <a:noFill/>
          <a:ln w="9525">
            <a:noFill/>
            <a:miter lim="800000"/>
            <a:headEnd/>
            <a:tailEnd/>
          </a:ln>
        </p:spPr>
        <p:txBody>
          <a:bodyPr wrap="none">
            <a:spAutoFit/>
          </a:bodyPr>
          <a:lstStyle/>
          <a:p>
            <a:r>
              <a:rPr lang="ru-RU"/>
              <a:t>отбойник</a:t>
            </a:r>
          </a:p>
        </p:txBody>
      </p:sp>
      <p:pic>
        <p:nvPicPr>
          <p:cNvPr id="10" name="Рисунок 9" descr="148-4.JPG"/>
          <p:cNvPicPr>
            <a:picLocks noChangeAspect="1"/>
          </p:cNvPicPr>
          <p:nvPr/>
        </p:nvPicPr>
        <p:blipFill>
          <a:blip r:embed="rId4"/>
          <a:srcRect/>
          <a:stretch>
            <a:fillRect/>
          </a:stretch>
        </p:blipFill>
        <p:spPr bwMode="auto">
          <a:xfrm>
            <a:off x="6307138" y="3505200"/>
            <a:ext cx="2692400" cy="2019300"/>
          </a:xfrm>
          <a:prstGeom prst="rect">
            <a:avLst/>
          </a:prstGeom>
          <a:noFill/>
          <a:ln w="9525">
            <a:noFill/>
            <a:miter lim="800000"/>
            <a:headEnd/>
            <a:tailEnd/>
          </a:ln>
        </p:spPr>
      </p:pic>
      <p:sp>
        <p:nvSpPr>
          <p:cNvPr id="11" name="TextBox 10"/>
          <p:cNvSpPr txBox="1">
            <a:spLocks noChangeArrowheads="1"/>
          </p:cNvSpPr>
          <p:nvPr/>
        </p:nvSpPr>
        <p:spPr bwMode="auto">
          <a:xfrm>
            <a:off x="6934200" y="5638800"/>
            <a:ext cx="1430338" cy="369888"/>
          </a:xfrm>
          <a:prstGeom prst="rect">
            <a:avLst/>
          </a:prstGeom>
          <a:noFill/>
          <a:ln w="9525">
            <a:noFill/>
            <a:miter lim="800000"/>
            <a:headEnd/>
            <a:tailEnd/>
          </a:ln>
        </p:spPr>
        <p:txBody>
          <a:bodyPr wrap="none">
            <a:spAutoFit/>
          </a:bodyPr>
          <a:lstStyle/>
          <a:p>
            <a:r>
              <a:rPr lang="ru-RU"/>
              <a:t>наковальня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Заголовок 1"/>
          <p:cNvSpPr>
            <a:spLocks noGrp="1"/>
          </p:cNvSpPr>
          <p:nvPr>
            <p:ph type="title"/>
          </p:nvPr>
        </p:nvSpPr>
        <p:spPr>
          <a:xfrm>
            <a:off x="457200" y="0"/>
            <a:ext cx="8229600" cy="1143000"/>
          </a:xfrm>
        </p:spPr>
        <p:txBody>
          <a:bodyPr/>
          <a:lstStyle/>
          <a:p>
            <a:pPr eaLnBrk="1" hangingPunct="1"/>
            <a:r>
              <a:rPr lang="ru-RU" sz="3200" b="1" i="1" smtClean="0">
                <a:solidFill>
                  <a:schemeClr val="bg1"/>
                </a:solidFill>
              </a:rPr>
              <a:t>ОТБОЙНИКИ</a:t>
            </a:r>
            <a:endParaRPr lang="ru-RU" b="1" i="1" smtClean="0">
              <a:solidFill>
                <a:schemeClr val="bg1"/>
              </a:solidFill>
            </a:endParaRPr>
          </a:p>
        </p:txBody>
      </p:sp>
      <p:pic>
        <p:nvPicPr>
          <p:cNvPr id="39938" name="Рисунок 2" descr="DSCF8883.JPG"/>
          <p:cNvPicPr>
            <a:picLocks noChangeAspect="1"/>
          </p:cNvPicPr>
          <p:nvPr/>
        </p:nvPicPr>
        <p:blipFill>
          <a:blip r:embed="rId2"/>
          <a:srcRect/>
          <a:stretch>
            <a:fillRect/>
          </a:stretch>
        </p:blipFill>
        <p:spPr bwMode="auto">
          <a:xfrm>
            <a:off x="381000" y="4495800"/>
            <a:ext cx="2895600" cy="2171700"/>
          </a:xfrm>
          <a:prstGeom prst="rect">
            <a:avLst/>
          </a:prstGeom>
          <a:noFill/>
          <a:ln w="9525">
            <a:noFill/>
            <a:miter lim="800000"/>
            <a:headEnd/>
            <a:tailEnd/>
          </a:ln>
        </p:spPr>
      </p:pic>
      <p:pic>
        <p:nvPicPr>
          <p:cNvPr id="51203" name="Рисунок 3" descr="DSCF8884.JPG"/>
          <p:cNvPicPr>
            <a:picLocks noChangeAspect="1"/>
          </p:cNvPicPr>
          <p:nvPr/>
        </p:nvPicPr>
        <p:blipFill>
          <a:blip r:embed="rId3"/>
          <a:srcRect/>
          <a:stretch>
            <a:fillRect/>
          </a:stretch>
        </p:blipFill>
        <p:spPr bwMode="auto">
          <a:xfrm>
            <a:off x="228600" y="1143000"/>
            <a:ext cx="4038600" cy="3028950"/>
          </a:xfrm>
          <a:prstGeom prst="rect">
            <a:avLst/>
          </a:prstGeom>
          <a:noFill/>
          <a:ln w="9525">
            <a:noFill/>
            <a:miter lim="800000"/>
            <a:headEnd/>
            <a:tailEnd/>
          </a:ln>
        </p:spPr>
      </p:pic>
      <p:pic>
        <p:nvPicPr>
          <p:cNvPr id="39940" name="Рисунок 4" descr="DSCF8885.JPG"/>
          <p:cNvPicPr>
            <a:picLocks noChangeAspect="1"/>
          </p:cNvPicPr>
          <p:nvPr/>
        </p:nvPicPr>
        <p:blipFill>
          <a:blip r:embed="rId4"/>
          <a:srcRect/>
          <a:stretch>
            <a:fillRect/>
          </a:stretch>
        </p:blipFill>
        <p:spPr bwMode="auto">
          <a:xfrm>
            <a:off x="4800600" y="3657600"/>
            <a:ext cx="4038600" cy="3028950"/>
          </a:xfrm>
          <a:prstGeom prst="rect">
            <a:avLst/>
          </a:prstGeom>
          <a:noFill/>
          <a:ln w="9525">
            <a:noFill/>
            <a:miter lim="800000"/>
            <a:headEnd/>
            <a:tailEnd/>
          </a:ln>
        </p:spPr>
      </p:pic>
      <p:sp>
        <p:nvSpPr>
          <p:cNvPr id="51205" name="Rectangle 6"/>
          <p:cNvSpPr>
            <a:spLocks noChangeArrowheads="1"/>
          </p:cNvSpPr>
          <p:nvPr/>
        </p:nvSpPr>
        <p:spPr bwMode="auto">
          <a:xfrm>
            <a:off x="5181600" y="1676400"/>
            <a:ext cx="3352800" cy="1739900"/>
          </a:xfrm>
          <a:prstGeom prst="rect">
            <a:avLst/>
          </a:prstGeom>
          <a:noFill/>
          <a:ln w="9525">
            <a:noFill/>
            <a:miter lim="800000"/>
            <a:headEnd/>
            <a:tailEnd/>
          </a:ln>
        </p:spPr>
        <p:txBody>
          <a:bodyPr>
            <a:spAutoFit/>
          </a:bodyPr>
          <a:lstStyle/>
          <a:p>
            <a:r>
              <a:rPr lang="ru-RU"/>
              <a:t>орудия </a:t>
            </a:r>
            <a:r>
              <a:rPr lang="ru-RU">
                <a:solidFill>
                  <a:schemeClr val="tx2"/>
                </a:solidFill>
              </a:rPr>
              <a:t>яйцеобразной формы небольших размеров, использовались для направления и передачи удара на каменную заготовку.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additive="base">
                                        <p:cTn id="13" dur="500" fill="hold"/>
                                        <p:tgtEl>
                                          <p:spTgt spid="39940"/>
                                        </p:tgtEl>
                                        <p:attrNameLst>
                                          <p:attrName>ppt_x</p:attrName>
                                        </p:attrNameLst>
                                      </p:cBhvr>
                                      <p:tavLst>
                                        <p:tav tm="0">
                                          <p:val>
                                            <p:strVal val="#ppt_x"/>
                                          </p:val>
                                        </p:tav>
                                        <p:tav tm="100000">
                                          <p:val>
                                            <p:strVal val="#ppt_x"/>
                                          </p:val>
                                        </p:tav>
                                      </p:tavLst>
                                    </p:anim>
                                    <p:anim calcmode="lin" valueType="num">
                                      <p:cBhvr additive="base">
                                        <p:cTn id="14"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Заголовок 1"/>
          <p:cNvSpPr>
            <a:spLocks noGrp="1"/>
          </p:cNvSpPr>
          <p:nvPr>
            <p:ph type="title"/>
          </p:nvPr>
        </p:nvSpPr>
        <p:spPr>
          <a:xfrm>
            <a:off x="5791200" y="1524000"/>
            <a:ext cx="3352800" cy="4648200"/>
          </a:xfrm>
        </p:spPr>
        <p:txBody>
          <a:bodyPr/>
          <a:lstStyle/>
          <a:p>
            <a:pPr algn="l" eaLnBrk="1" hangingPunct="1"/>
            <a:r>
              <a:rPr lang="ru-RU" sz="1800" smtClean="0"/>
              <a:t>Набор </a:t>
            </a:r>
            <a:r>
              <a:rPr lang="ru-RU" sz="1800" b="1" smtClean="0"/>
              <a:t>каменных молотков</a:t>
            </a:r>
            <a:r>
              <a:rPr lang="ru-RU" sz="1800" smtClean="0"/>
              <a:t>, присутствовавших в хижине небольшой. Всего описано 4 образца, что составляет порядка 9 % от общего объема орудий. Данные орудия, в первую очередь выделяются крупными размерами (10–15 см по удлинению), что является определяющим фактором для придания им большей массы.</a:t>
            </a:r>
          </a:p>
        </p:txBody>
      </p:sp>
      <p:pic>
        <p:nvPicPr>
          <p:cNvPr id="40962" name="Рисунок 2" descr="147-7.JPG"/>
          <p:cNvPicPr>
            <a:picLocks noChangeAspect="1"/>
          </p:cNvPicPr>
          <p:nvPr/>
        </p:nvPicPr>
        <p:blipFill>
          <a:blip r:embed="rId2"/>
          <a:srcRect/>
          <a:stretch>
            <a:fillRect/>
          </a:stretch>
        </p:blipFill>
        <p:spPr bwMode="auto">
          <a:xfrm>
            <a:off x="228600" y="4114800"/>
            <a:ext cx="2819400" cy="2495550"/>
          </a:xfrm>
          <a:prstGeom prst="rect">
            <a:avLst/>
          </a:prstGeom>
          <a:noFill/>
          <a:ln w="9525">
            <a:noFill/>
            <a:miter lim="800000"/>
            <a:headEnd/>
            <a:tailEnd/>
          </a:ln>
        </p:spPr>
      </p:pic>
      <p:pic>
        <p:nvPicPr>
          <p:cNvPr id="52227" name="Рисунок 3" descr="148-6.JPG"/>
          <p:cNvPicPr>
            <a:picLocks noChangeAspect="1"/>
          </p:cNvPicPr>
          <p:nvPr/>
        </p:nvPicPr>
        <p:blipFill>
          <a:blip r:embed="rId3"/>
          <a:srcRect/>
          <a:stretch>
            <a:fillRect/>
          </a:stretch>
        </p:blipFill>
        <p:spPr bwMode="auto">
          <a:xfrm>
            <a:off x="304800" y="914400"/>
            <a:ext cx="3586163" cy="2689225"/>
          </a:xfrm>
          <a:prstGeom prst="rect">
            <a:avLst/>
          </a:prstGeom>
          <a:noFill/>
          <a:ln w="9525">
            <a:noFill/>
            <a:miter lim="800000"/>
            <a:headEnd/>
            <a:tailEnd/>
          </a:ln>
        </p:spPr>
      </p:pic>
      <p:pic>
        <p:nvPicPr>
          <p:cNvPr id="40965" name="Рисунок 5" descr="148-8.JPG"/>
          <p:cNvPicPr>
            <a:picLocks noChangeAspect="1"/>
          </p:cNvPicPr>
          <p:nvPr/>
        </p:nvPicPr>
        <p:blipFill>
          <a:blip r:embed="rId4"/>
          <a:srcRect/>
          <a:stretch>
            <a:fillRect/>
          </a:stretch>
        </p:blipFill>
        <p:spPr bwMode="auto">
          <a:xfrm>
            <a:off x="3352800" y="3810000"/>
            <a:ext cx="2017713" cy="2689225"/>
          </a:xfrm>
          <a:prstGeom prst="rect">
            <a:avLst/>
          </a:prstGeom>
          <a:noFill/>
          <a:ln w="9525">
            <a:noFill/>
            <a:miter lim="800000"/>
            <a:headEnd/>
            <a:tailEnd/>
          </a:ln>
        </p:spPr>
      </p:pic>
      <p:sp>
        <p:nvSpPr>
          <p:cNvPr id="52229" name="TextBox 6"/>
          <p:cNvSpPr txBox="1">
            <a:spLocks noChangeArrowheads="1"/>
          </p:cNvSpPr>
          <p:nvPr/>
        </p:nvSpPr>
        <p:spPr bwMode="auto">
          <a:xfrm>
            <a:off x="2133600" y="228600"/>
            <a:ext cx="4752975" cy="579438"/>
          </a:xfrm>
          <a:prstGeom prst="rect">
            <a:avLst/>
          </a:prstGeom>
          <a:noFill/>
          <a:ln w="9525">
            <a:noFill/>
            <a:miter lim="800000"/>
            <a:headEnd/>
            <a:tailEnd/>
          </a:ln>
        </p:spPr>
        <p:txBody>
          <a:bodyPr wrap="none">
            <a:spAutoFit/>
          </a:bodyPr>
          <a:lstStyle/>
          <a:p>
            <a:r>
              <a:rPr lang="ru-RU" sz="3200" b="1" i="1">
                <a:solidFill>
                  <a:schemeClr val="bg1"/>
                </a:solidFill>
              </a:rPr>
              <a:t>КАМЕННЫЕ МОЛОТКИ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65"/>
                                        </p:tgtEl>
                                        <p:attrNameLst>
                                          <p:attrName>style.visibility</p:attrName>
                                        </p:attrNameLst>
                                      </p:cBhvr>
                                      <p:to>
                                        <p:strVal val="visible"/>
                                      </p:to>
                                    </p:set>
                                    <p:anim calcmode="lin" valueType="num">
                                      <p:cBhvr additive="base">
                                        <p:cTn id="13" dur="500" fill="hold"/>
                                        <p:tgtEl>
                                          <p:spTgt spid="40965"/>
                                        </p:tgtEl>
                                        <p:attrNameLst>
                                          <p:attrName>ppt_x</p:attrName>
                                        </p:attrNameLst>
                                      </p:cBhvr>
                                      <p:tavLst>
                                        <p:tav tm="0">
                                          <p:val>
                                            <p:strVal val="#ppt_x"/>
                                          </p:val>
                                        </p:tav>
                                        <p:tav tm="100000">
                                          <p:val>
                                            <p:strVal val="#ppt_x"/>
                                          </p:val>
                                        </p:tav>
                                      </p:tavLst>
                                    </p:anim>
                                    <p:anim calcmode="lin" valueType="num">
                                      <p:cBhvr additive="base">
                                        <p:cTn id="14"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Заголовок 1"/>
          <p:cNvSpPr>
            <a:spLocks noGrp="1"/>
          </p:cNvSpPr>
          <p:nvPr>
            <p:ph type="title"/>
          </p:nvPr>
        </p:nvSpPr>
        <p:spPr>
          <a:xfrm>
            <a:off x="457200" y="381000"/>
            <a:ext cx="8305800" cy="1554163"/>
          </a:xfrm>
        </p:spPr>
        <p:txBody>
          <a:bodyPr/>
          <a:lstStyle/>
          <a:p>
            <a:pPr algn="l" eaLnBrk="1" hangingPunct="1"/>
            <a:r>
              <a:rPr lang="ru-RU" sz="1800" smtClean="0">
                <a:solidFill>
                  <a:schemeClr val="bg1"/>
                </a:solidFill>
              </a:rPr>
              <a:t>На территории Хижины ремесленников, кроме каменных орудий были найдены отдельные горные породы и минералы, не имеющие следов воздействия человека</a:t>
            </a:r>
            <a:r>
              <a:rPr lang="ru-RU" sz="1800" smtClean="0"/>
              <a:t>. </a:t>
            </a:r>
            <a:endParaRPr lang="ru-RU" sz="1800" b="1" i="1" smtClean="0"/>
          </a:p>
        </p:txBody>
      </p:sp>
      <p:sp>
        <p:nvSpPr>
          <p:cNvPr id="53250" name="TextBox 4"/>
          <p:cNvSpPr txBox="1">
            <a:spLocks noChangeArrowheads="1"/>
          </p:cNvSpPr>
          <p:nvPr/>
        </p:nvSpPr>
        <p:spPr bwMode="auto">
          <a:xfrm>
            <a:off x="3505200" y="4572000"/>
            <a:ext cx="5638800" cy="1917700"/>
          </a:xfrm>
          <a:prstGeom prst="rect">
            <a:avLst/>
          </a:prstGeom>
          <a:noFill/>
          <a:ln w="9525">
            <a:noFill/>
            <a:miter lim="800000"/>
            <a:headEnd/>
            <a:tailEnd/>
          </a:ln>
        </p:spPr>
        <p:txBody>
          <a:bodyPr>
            <a:spAutoFit/>
          </a:bodyPr>
          <a:lstStyle/>
          <a:p>
            <a:r>
              <a:rPr lang="ru-RU" sz="2400"/>
              <a:t>– Гипс</a:t>
            </a:r>
          </a:p>
          <a:p>
            <a:r>
              <a:rPr lang="ru-RU" sz="2400"/>
              <a:t>– Серпентинит карбонатизированный</a:t>
            </a:r>
          </a:p>
          <a:p>
            <a:r>
              <a:rPr lang="ru-RU" sz="2400"/>
              <a:t>– Мраморизованный известняк</a:t>
            </a:r>
          </a:p>
          <a:p>
            <a:r>
              <a:rPr lang="ru-RU" sz="2400"/>
              <a:t>– Мраморный оникс</a:t>
            </a:r>
          </a:p>
          <a:p>
            <a:r>
              <a:rPr lang="ru-RU" sz="2400"/>
              <a:t>– Известняк органогенный</a:t>
            </a:r>
          </a:p>
        </p:txBody>
      </p:sp>
      <p:pic>
        <p:nvPicPr>
          <p:cNvPr id="53251" name="Рисунок 3" descr="148-2.JPG"/>
          <p:cNvPicPr>
            <a:picLocks noChangeAspect="1"/>
          </p:cNvPicPr>
          <p:nvPr/>
        </p:nvPicPr>
        <p:blipFill>
          <a:blip r:embed="rId2"/>
          <a:srcRect/>
          <a:stretch>
            <a:fillRect/>
          </a:stretch>
        </p:blipFill>
        <p:spPr bwMode="auto">
          <a:xfrm>
            <a:off x="304800" y="4343400"/>
            <a:ext cx="3078163" cy="2308225"/>
          </a:xfrm>
          <a:prstGeom prst="rect">
            <a:avLst/>
          </a:prstGeom>
          <a:noFill/>
          <a:ln w="9525">
            <a:noFill/>
            <a:miter lim="800000"/>
            <a:headEnd/>
            <a:tailEnd/>
          </a:ln>
        </p:spPr>
      </p:pic>
      <p:pic>
        <p:nvPicPr>
          <p:cNvPr id="53252" name="Рисунок 5" descr="148-51.JPG"/>
          <p:cNvPicPr>
            <a:picLocks noChangeAspect="1"/>
          </p:cNvPicPr>
          <p:nvPr/>
        </p:nvPicPr>
        <p:blipFill>
          <a:blip r:embed="rId3"/>
          <a:srcRect/>
          <a:stretch>
            <a:fillRect/>
          </a:stretch>
        </p:blipFill>
        <p:spPr bwMode="auto">
          <a:xfrm>
            <a:off x="304800" y="1981200"/>
            <a:ext cx="3048000" cy="2232025"/>
          </a:xfrm>
          <a:prstGeom prst="rect">
            <a:avLst/>
          </a:prstGeom>
          <a:noFill/>
          <a:ln w="9525">
            <a:noFill/>
            <a:miter lim="800000"/>
            <a:headEnd/>
            <a:tailEnd/>
          </a:ln>
        </p:spPr>
      </p:pic>
      <p:pic>
        <p:nvPicPr>
          <p:cNvPr id="53253" name="Рисунок 6" descr="148-53.JPG"/>
          <p:cNvPicPr>
            <a:picLocks noChangeAspect="1"/>
          </p:cNvPicPr>
          <p:nvPr/>
        </p:nvPicPr>
        <p:blipFill>
          <a:blip r:embed="rId4"/>
          <a:srcRect/>
          <a:stretch>
            <a:fillRect/>
          </a:stretch>
        </p:blipFill>
        <p:spPr bwMode="auto">
          <a:xfrm>
            <a:off x="3657600" y="1905000"/>
            <a:ext cx="2976563" cy="2232025"/>
          </a:xfrm>
          <a:prstGeom prst="rect">
            <a:avLst/>
          </a:prstGeom>
          <a:noFill/>
          <a:ln w="9525">
            <a:noFill/>
            <a:miter lim="800000"/>
            <a:headEnd/>
            <a:tailEnd/>
          </a:ln>
        </p:spPr>
      </p:pic>
      <p:sp>
        <p:nvSpPr>
          <p:cNvPr id="53254" name="TextBox 6"/>
          <p:cNvSpPr txBox="1">
            <a:spLocks noChangeArrowheads="1"/>
          </p:cNvSpPr>
          <p:nvPr/>
        </p:nvSpPr>
        <p:spPr bwMode="auto">
          <a:xfrm>
            <a:off x="2133600" y="152400"/>
            <a:ext cx="5043488" cy="579438"/>
          </a:xfrm>
          <a:prstGeom prst="rect">
            <a:avLst/>
          </a:prstGeom>
          <a:noFill/>
          <a:ln w="9525">
            <a:noFill/>
            <a:miter lim="800000"/>
            <a:headEnd/>
            <a:tailEnd/>
          </a:ln>
        </p:spPr>
        <p:txBody>
          <a:bodyPr wrap="none">
            <a:spAutoFit/>
          </a:bodyPr>
          <a:lstStyle/>
          <a:p>
            <a:r>
              <a:rPr lang="ru-RU" sz="3200" b="1">
                <a:solidFill>
                  <a:schemeClr val="bg1"/>
                </a:solidFill>
              </a:rPr>
              <a:t>МИНЕРАЛЬНОЕ СЫРЬЕ</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Заголовок 1"/>
          <p:cNvSpPr>
            <a:spLocks noGrp="1"/>
          </p:cNvSpPr>
          <p:nvPr>
            <p:ph type="title"/>
          </p:nvPr>
        </p:nvSpPr>
        <p:spPr>
          <a:xfrm>
            <a:off x="381000" y="0"/>
            <a:ext cx="8229600" cy="868363"/>
          </a:xfrm>
        </p:spPr>
        <p:txBody>
          <a:bodyPr/>
          <a:lstStyle/>
          <a:p>
            <a:pPr eaLnBrk="1" hangingPunct="1"/>
            <a:r>
              <a:rPr lang="ru-RU" sz="1800" b="1" smtClean="0"/>
              <a:t> </a:t>
            </a:r>
            <a:br>
              <a:rPr lang="ru-RU" sz="1800" b="1" smtClean="0"/>
            </a:br>
            <a:r>
              <a:rPr lang="ru-RU" sz="2800" b="1" smtClean="0">
                <a:solidFill>
                  <a:schemeClr val="bg1"/>
                </a:solidFill>
              </a:rPr>
              <a:t>Изделия из камня</a:t>
            </a:r>
          </a:p>
        </p:txBody>
      </p:sp>
      <p:pic>
        <p:nvPicPr>
          <p:cNvPr id="54274" name="Рисунок 2" descr="148-2.JPG"/>
          <p:cNvPicPr>
            <a:picLocks noChangeAspect="1"/>
          </p:cNvPicPr>
          <p:nvPr/>
        </p:nvPicPr>
        <p:blipFill>
          <a:blip r:embed="rId2"/>
          <a:srcRect/>
          <a:stretch>
            <a:fillRect/>
          </a:stretch>
        </p:blipFill>
        <p:spPr bwMode="auto">
          <a:xfrm>
            <a:off x="304800" y="914400"/>
            <a:ext cx="4283075" cy="5486400"/>
          </a:xfrm>
          <a:prstGeom prst="rect">
            <a:avLst/>
          </a:prstGeom>
          <a:noFill/>
          <a:ln w="9525">
            <a:noFill/>
            <a:miter lim="800000"/>
            <a:headEnd/>
            <a:tailEnd/>
          </a:ln>
        </p:spPr>
      </p:pic>
      <p:sp>
        <p:nvSpPr>
          <p:cNvPr id="54276" name="Rectangle 4"/>
          <p:cNvSpPr>
            <a:spLocks noChangeArrowheads="1"/>
          </p:cNvSpPr>
          <p:nvPr/>
        </p:nvSpPr>
        <p:spPr bwMode="auto">
          <a:xfrm>
            <a:off x="4800600" y="914400"/>
            <a:ext cx="4038600" cy="5568950"/>
          </a:xfrm>
          <a:prstGeom prst="rect">
            <a:avLst/>
          </a:prstGeom>
          <a:noFill/>
          <a:ln w="9525">
            <a:noFill/>
            <a:miter lim="800000"/>
            <a:headEnd/>
            <a:tailEnd/>
          </a:ln>
          <a:effectLst/>
        </p:spPr>
        <p:txBody>
          <a:bodyPr>
            <a:spAutoFit/>
          </a:bodyPr>
          <a:lstStyle/>
          <a:p>
            <a:r>
              <a:rPr lang="ru-RU" sz="2400">
                <a:solidFill>
                  <a:schemeClr val="tx2"/>
                </a:solidFill>
              </a:rPr>
              <a:t>Большой удачей является находка в Хижине культового изделия – каменной колонки. Колонка была изготовлена в форме цилиндра диаметром около 12 см и несколько зауженной «талией». Высота изделия 12–13 см. Поверхность тщательно пришлифована, но полировка отсутствует, что говорит о незавершенности работы</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3googl1"/>
          <p:cNvPicPr>
            <a:picLocks noChangeAspect="1" noChangeArrowheads="1"/>
          </p:cNvPicPr>
          <p:nvPr/>
        </p:nvPicPr>
        <p:blipFill>
          <a:blip r:embed="rId2"/>
          <a:srcRect/>
          <a:stretch>
            <a:fillRect/>
          </a:stretch>
        </p:blipFill>
        <p:spPr bwMode="auto">
          <a:xfrm>
            <a:off x="152400" y="914400"/>
            <a:ext cx="7107238" cy="5105400"/>
          </a:xfrm>
          <a:prstGeom prst="rect">
            <a:avLst/>
          </a:prstGeom>
          <a:noFill/>
          <a:effectLst>
            <a:outerShdw dist="53882" dir="2700000" algn="ctr" rotWithShape="0">
              <a:schemeClr val="tx1">
                <a:alpha val="50000"/>
              </a:schemeClr>
            </a:outerShdw>
          </a:effectLst>
        </p:spPr>
      </p:pic>
      <p:sp>
        <p:nvSpPr>
          <p:cNvPr id="27650" name="Rectangle 3"/>
          <p:cNvSpPr>
            <a:spLocks noGrp="1" noChangeArrowheads="1"/>
          </p:cNvSpPr>
          <p:nvPr>
            <p:ph type="title" idx="4294967295"/>
          </p:nvPr>
        </p:nvSpPr>
        <p:spPr>
          <a:xfrm>
            <a:off x="0" y="0"/>
            <a:ext cx="9144000" cy="455613"/>
          </a:xfrm>
        </p:spPr>
        <p:txBody>
          <a:bodyPr/>
          <a:lstStyle/>
          <a:p>
            <a:r>
              <a:rPr lang="ru-RU" sz="4000" b="1" smtClean="0">
                <a:solidFill>
                  <a:schemeClr val="bg1"/>
                </a:solidFill>
              </a:rPr>
              <a:t>  Моуру-Маргуш-Маргиана</a:t>
            </a:r>
          </a:p>
        </p:txBody>
      </p:sp>
      <p:sp>
        <p:nvSpPr>
          <p:cNvPr id="27651" name="Rectangle 4"/>
          <p:cNvSpPr>
            <a:spLocks noGrp="1" noChangeArrowheads="1"/>
          </p:cNvSpPr>
          <p:nvPr>
            <p:ph type="body" idx="4294967295"/>
          </p:nvPr>
        </p:nvSpPr>
        <p:spPr>
          <a:xfrm>
            <a:off x="7304088" y="914400"/>
            <a:ext cx="1839912" cy="6719888"/>
          </a:xfrm>
        </p:spPr>
        <p:txBody>
          <a:bodyPr/>
          <a:lstStyle/>
          <a:p>
            <a:pPr marL="0" indent="0">
              <a:lnSpc>
                <a:spcPct val="80000"/>
              </a:lnSpc>
              <a:buFontTx/>
              <a:buNone/>
            </a:pPr>
            <a:r>
              <a:rPr lang="ru-RU" sz="1600" smtClean="0"/>
              <a:t>В книге Авеста упоминается страна Моуру, которую персы в древности называли </a:t>
            </a:r>
            <a:r>
              <a:rPr lang="ru-RU" sz="1600" b="1" smtClean="0"/>
              <a:t>Маргуш</a:t>
            </a:r>
            <a:r>
              <a:rPr lang="ru-RU" sz="1600" smtClean="0"/>
              <a:t>, а греки – </a:t>
            </a:r>
            <a:r>
              <a:rPr lang="ru-RU" sz="1600" b="1" smtClean="0"/>
              <a:t>Маргианой</a:t>
            </a:r>
            <a:r>
              <a:rPr lang="ru-RU" sz="1600" smtClean="0"/>
              <a:t>. Долгое время ее точное местоположение было неизвестно пока в середине ХХ в   академик В.В. Струве, не доказал, что эта легендарная страна, находилась в бассейне древней дельты реки </a:t>
            </a:r>
            <a:r>
              <a:rPr lang="ru-RU" sz="1600" b="1" smtClean="0"/>
              <a:t>Мургаб</a:t>
            </a:r>
            <a:r>
              <a:rPr lang="ru-RU" sz="1600" smtClean="0"/>
              <a:t> на юго-востоке современного Туркменистана.</a:t>
            </a:r>
          </a:p>
        </p:txBody>
      </p:sp>
      <p:sp>
        <p:nvSpPr>
          <p:cNvPr id="27652" name="AutoShape 6"/>
          <p:cNvSpPr>
            <a:spLocks noChangeArrowheads="1"/>
          </p:cNvSpPr>
          <p:nvPr/>
        </p:nvSpPr>
        <p:spPr bwMode="auto">
          <a:xfrm>
            <a:off x="3657600" y="4648200"/>
            <a:ext cx="531813" cy="455613"/>
          </a:xfrm>
          <a:prstGeom prst="star4">
            <a:avLst>
              <a:gd name="adj" fmla="val 6718"/>
            </a:avLst>
          </a:prstGeom>
          <a:solidFill>
            <a:srgbClr val="FF0000"/>
          </a:solidFill>
          <a:ln w="9525">
            <a:solidFill>
              <a:srgbClr val="CC9900"/>
            </a:solidFill>
            <a:miter lim="800000"/>
            <a:headEnd/>
            <a:tailEnd/>
          </a:ln>
        </p:spPr>
        <p:txBody>
          <a:bodyPr wrap="none" anchor="ctr"/>
          <a:lstStyle/>
          <a:p>
            <a:pPr algn="ctr"/>
            <a:endParaRPr lang="ru-RU">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Заголовок 1"/>
          <p:cNvSpPr>
            <a:spLocks noGrp="1"/>
          </p:cNvSpPr>
          <p:nvPr>
            <p:ph type="title"/>
          </p:nvPr>
        </p:nvSpPr>
        <p:spPr>
          <a:xfrm>
            <a:off x="381000" y="2057400"/>
            <a:ext cx="8229600" cy="2620963"/>
          </a:xfrm>
        </p:spPr>
        <p:txBody>
          <a:bodyPr/>
          <a:lstStyle/>
          <a:p>
            <a:pPr marL="514350" algn="l" eaLnBrk="1" hangingPunct="1"/>
            <a:r>
              <a:rPr lang="ru-RU" sz="2400" smtClean="0"/>
              <a:t>Таким образом, на основании изучения большого количества каменного материала, обнаруженного в стенах Хижины ремесленников, можно сделать вывод, что данное помещение являлось камнеобрабатывающей мастерской. Древние мастера специализировались в двух основных направлениях:</a:t>
            </a:r>
            <a:br>
              <a:rPr lang="ru-RU" sz="2400" smtClean="0"/>
            </a:br>
            <a:r>
              <a:rPr lang="ru-RU" sz="2400" smtClean="0"/>
              <a:t/>
            </a:r>
            <a:br>
              <a:rPr lang="ru-RU" sz="2400" smtClean="0"/>
            </a:br>
            <a:r>
              <a:rPr lang="ru-RU" sz="2400" smtClean="0"/>
              <a:t> 	-Первым являлось производство каменных орудий, прежде всего пестов и ступок, для их последующей продажи или обмена.</a:t>
            </a:r>
            <a:br>
              <a:rPr lang="ru-RU" sz="2400" smtClean="0"/>
            </a:br>
            <a:r>
              <a:rPr lang="ru-RU" sz="2400" smtClean="0"/>
              <a:t> </a:t>
            </a:r>
            <a:br>
              <a:rPr lang="ru-RU" sz="2400" smtClean="0"/>
            </a:br>
            <a:r>
              <a:rPr lang="ru-RU" sz="2400" smtClean="0"/>
              <a:t>	-Ко второму направлению специализации древних ремесленников относилось непосредственное производство каменных изделий.</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Заголовок 1"/>
          <p:cNvSpPr>
            <a:spLocks noGrp="1"/>
          </p:cNvSpPr>
          <p:nvPr>
            <p:ph type="title"/>
          </p:nvPr>
        </p:nvSpPr>
        <p:spPr>
          <a:xfrm>
            <a:off x="381000" y="0"/>
            <a:ext cx="8382000" cy="1858963"/>
          </a:xfrm>
        </p:spPr>
        <p:txBody>
          <a:bodyPr/>
          <a:lstStyle/>
          <a:p>
            <a:pPr algn="l" eaLnBrk="1" hangingPunct="1"/>
            <a:r>
              <a:rPr lang="ru-RU" sz="1800" smtClean="0">
                <a:solidFill>
                  <a:schemeClr val="bg1"/>
                </a:solidFill>
              </a:rPr>
              <a:t>Набор горных пород, используемый для изготовления орудий на данном памятнике, крайне ограничен и, в основном включает породы осадочного комплекса: силициты (окремненные алевролиты), песчаники, и известняки. Всего для изготовления каменных орудий древними мастерами Гонура было использовано 15 различных типов горных пород и минералов.</a:t>
            </a:r>
          </a:p>
        </p:txBody>
      </p:sp>
      <p:pic>
        <p:nvPicPr>
          <p:cNvPr id="56324" name="Picture 4" descr="Untitled-2"/>
          <p:cNvPicPr>
            <a:picLocks noChangeAspect="1" noChangeArrowheads="1"/>
          </p:cNvPicPr>
          <p:nvPr/>
        </p:nvPicPr>
        <p:blipFill>
          <a:blip r:embed="rId2"/>
          <a:srcRect/>
          <a:stretch>
            <a:fillRect/>
          </a:stretch>
        </p:blipFill>
        <p:spPr bwMode="auto">
          <a:xfrm>
            <a:off x="152400" y="2009775"/>
            <a:ext cx="8753475" cy="484822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Заголовок 1"/>
          <p:cNvSpPr>
            <a:spLocks noGrp="1"/>
          </p:cNvSpPr>
          <p:nvPr>
            <p:ph type="title"/>
          </p:nvPr>
        </p:nvSpPr>
        <p:spPr/>
        <p:txBody>
          <a:bodyPr/>
          <a:lstStyle/>
          <a:p>
            <a:pPr eaLnBrk="1" hangingPunct="1"/>
            <a:r>
              <a:rPr lang="ru-RU" sz="3600" b="1" smtClean="0">
                <a:solidFill>
                  <a:schemeClr val="bg1"/>
                </a:solidFill>
              </a:rPr>
              <a:t>ВЫВОДЫ</a:t>
            </a:r>
          </a:p>
        </p:txBody>
      </p:sp>
      <p:sp>
        <p:nvSpPr>
          <p:cNvPr id="57346" name="Rectangle 3"/>
          <p:cNvSpPr>
            <a:spLocks noGrp="1" noChangeArrowheads="1"/>
          </p:cNvSpPr>
          <p:nvPr>
            <p:ph type="body" idx="4294967295"/>
          </p:nvPr>
        </p:nvSpPr>
        <p:spPr/>
        <p:txBody>
          <a:bodyPr/>
          <a:lstStyle/>
          <a:p>
            <a:pPr>
              <a:lnSpc>
                <a:spcPct val="80000"/>
              </a:lnSpc>
            </a:pPr>
            <a:r>
              <a:rPr lang="ru-RU" sz="2000" smtClean="0"/>
              <a:t>В целом, количество типов горных пород, обнаруженных в Хижине, не отличался большим разнообразием, что связывается с общим дефицитом каменного материала, который без больших трудозатрат невозможно было добыть в пустыне. </a:t>
            </a:r>
          </a:p>
          <a:p>
            <a:pPr>
              <a:lnSpc>
                <a:spcPct val="80000"/>
              </a:lnSpc>
            </a:pPr>
            <a:endParaRPr lang="ru-RU" sz="2000" smtClean="0"/>
          </a:p>
          <a:p>
            <a:pPr>
              <a:lnSpc>
                <a:spcPct val="80000"/>
              </a:lnSpc>
            </a:pPr>
            <a:r>
              <a:rPr lang="ru-RU" sz="2000" smtClean="0"/>
              <a:t>Источник сырья для производства орудий на памятнике к настоящему времени пока достоверно не определен. Известно, что на ближайшей территории в радиусе 20–25 км выходы коренных пород отсутствуют. Вся площадь перекрыта мощным слоем эоловых песков.</a:t>
            </a:r>
          </a:p>
          <a:p>
            <a:pPr>
              <a:lnSpc>
                <a:spcPct val="80000"/>
              </a:lnSpc>
              <a:buFontTx/>
              <a:buNone/>
            </a:pPr>
            <a:r>
              <a:rPr lang="ru-RU" sz="2000" smtClean="0"/>
              <a:t> </a:t>
            </a:r>
          </a:p>
          <a:p>
            <a:pPr>
              <a:lnSpc>
                <a:spcPct val="80000"/>
              </a:lnSpc>
            </a:pPr>
            <a:r>
              <a:rPr lang="ru-RU" sz="2000" smtClean="0"/>
              <a:t>Одним из ближайших районов, где имеются выходы указанных пород, являются северные предгорья Копетдага. Они удалены от Гонура на расстояние 150–200 км. Вместе с тем, не исключена возможность добычи камня из русла реки Мургаб, которая в древности протекала возле стен города.</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idx="4294967295"/>
          </p:nvPr>
        </p:nvSpPr>
        <p:spPr>
          <a:xfrm>
            <a:off x="0" y="115888"/>
            <a:ext cx="9144000" cy="692150"/>
          </a:xfrm>
        </p:spPr>
        <p:txBody>
          <a:bodyPr/>
          <a:lstStyle/>
          <a:p>
            <a:r>
              <a:rPr lang="ru-RU" sz="2800" smtClean="0">
                <a:solidFill>
                  <a:schemeClr val="bg1"/>
                </a:solidFill>
              </a:rPr>
              <a:t>БЛАГОДАРИМ    ЗА     ВНИМАНИЕ</a:t>
            </a:r>
          </a:p>
        </p:txBody>
      </p:sp>
      <p:sp>
        <p:nvSpPr>
          <p:cNvPr id="58370" name="Rectangle 3"/>
          <p:cNvSpPr>
            <a:spLocks noGrp="1" noChangeArrowheads="1"/>
          </p:cNvSpPr>
          <p:nvPr>
            <p:ph type="body" sz="half" idx="4294967295"/>
          </p:nvPr>
        </p:nvSpPr>
        <p:spPr>
          <a:xfrm>
            <a:off x="0" y="5489575"/>
            <a:ext cx="9144000" cy="1368425"/>
          </a:xfrm>
          <a:solidFill>
            <a:srgbClr val="FF9933"/>
          </a:solidFill>
          <a:ln>
            <a:solidFill>
              <a:schemeClr val="accent2"/>
            </a:solidFill>
          </a:ln>
        </p:spPr>
        <p:txBody>
          <a:bodyPr/>
          <a:lstStyle/>
          <a:p>
            <a:pPr marL="0" indent="0" algn="just">
              <a:lnSpc>
                <a:spcPct val="80000"/>
              </a:lnSpc>
              <a:buFontTx/>
              <a:buNone/>
            </a:pPr>
            <a:r>
              <a:rPr lang="ru-RU" sz="2400" i="1" smtClean="0"/>
              <a:t>Исследования выполнены при поддержке междисциплинарного проекта УрО РАН 12-М-456-2024 и гранта РФФИ №13-06-0023313а. Авторы благодарят за содействие в исследованиях Н. А.Дубову, П. В. Хворова.</a:t>
            </a:r>
            <a:endParaRPr lang="ru-RU" sz="1600" i="1" smtClean="0"/>
          </a:p>
        </p:txBody>
      </p:sp>
      <p:pic>
        <p:nvPicPr>
          <p:cNvPr id="81926" name="Picture 6" descr="Я"/>
          <p:cNvPicPr>
            <a:picLocks noChangeAspect="1" noChangeArrowheads="1"/>
          </p:cNvPicPr>
          <p:nvPr/>
        </p:nvPicPr>
        <p:blipFill>
          <a:blip r:embed="rId2"/>
          <a:srcRect/>
          <a:stretch>
            <a:fillRect/>
          </a:stretch>
        </p:blipFill>
        <p:spPr bwMode="auto">
          <a:xfrm>
            <a:off x="1776413" y="914400"/>
            <a:ext cx="1881187" cy="2819400"/>
          </a:xfrm>
          <a:prstGeom prst="rect">
            <a:avLst/>
          </a:prstGeom>
          <a:noFill/>
          <a:effectLst>
            <a:outerShdw dist="152928" dir="2880000" algn="ctr" rotWithShape="0">
              <a:srgbClr val="1B2F17">
                <a:alpha val="50000"/>
              </a:srgbClr>
            </a:outerShdw>
          </a:effectLst>
        </p:spPr>
      </p:pic>
      <p:sp>
        <p:nvSpPr>
          <p:cNvPr id="58373" name="TextBox 6"/>
          <p:cNvSpPr txBox="1">
            <a:spLocks noChangeArrowheads="1"/>
          </p:cNvSpPr>
          <p:nvPr/>
        </p:nvSpPr>
        <p:spPr bwMode="auto">
          <a:xfrm>
            <a:off x="1376363" y="3886200"/>
            <a:ext cx="2587625" cy="641350"/>
          </a:xfrm>
          <a:prstGeom prst="rect">
            <a:avLst/>
          </a:prstGeom>
          <a:noFill/>
          <a:ln w="9525">
            <a:noFill/>
            <a:miter lim="800000"/>
            <a:headEnd/>
            <a:tailEnd/>
          </a:ln>
        </p:spPr>
        <p:txBody>
          <a:bodyPr wrap="none">
            <a:spAutoFit/>
          </a:bodyPr>
          <a:lstStyle/>
          <a:p>
            <a:pPr algn="ctr"/>
            <a:r>
              <a:rPr lang="ru-RU"/>
              <a:t>Юминов</a:t>
            </a:r>
          </a:p>
          <a:p>
            <a:pPr algn="ctr"/>
            <a:r>
              <a:rPr lang="ru-RU"/>
              <a:t>Анатолий Михайлович</a:t>
            </a:r>
          </a:p>
        </p:txBody>
      </p:sp>
      <p:sp>
        <p:nvSpPr>
          <p:cNvPr id="58374" name="TextBox 7"/>
          <p:cNvSpPr txBox="1">
            <a:spLocks noChangeArrowheads="1"/>
          </p:cNvSpPr>
          <p:nvPr/>
        </p:nvSpPr>
        <p:spPr bwMode="auto">
          <a:xfrm>
            <a:off x="5954713" y="3886200"/>
            <a:ext cx="2076450" cy="641350"/>
          </a:xfrm>
          <a:prstGeom prst="rect">
            <a:avLst/>
          </a:prstGeom>
          <a:noFill/>
          <a:ln w="9525">
            <a:noFill/>
            <a:miter lim="800000"/>
            <a:headEnd/>
            <a:tailEnd/>
          </a:ln>
        </p:spPr>
        <p:txBody>
          <a:bodyPr wrap="none">
            <a:spAutoFit/>
          </a:bodyPr>
          <a:lstStyle/>
          <a:p>
            <a:pPr algn="ctr"/>
            <a:r>
              <a:rPr lang="ru-RU"/>
              <a:t>Тютёв</a:t>
            </a:r>
          </a:p>
          <a:p>
            <a:pPr algn="ctr"/>
            <a:r>
              <a:rPr lang="ru-RU"/>
              <a:t>Яков Михайлович</a:t>
            </a:r>
          </a:p>
        </p:txBody>
      </p:sp>
      <p:sp>
        <p:nvSpPr>
          <p:cNvPr id="58375" name="TextBox 8"/>
          <p:cNvSpPr txBox="1">
            <a:spLocks noChangeArrowheads="1"/>
          </p:cNvSpPr>
          <p:nvPr/>
        </p:nvSpPr>
        <p:spPr bwMode="auto">
          <a:xfrm>
            <a:off x="1752600" y="4648200"/>
            <a:ext cx="1822450" cy="304800"/>
          </a:xfrm>
          <a:prstGeom prst="rect">
            <a:avLst/>
          </a:prstGeom>
          <a:noFill/>
          <a:ln w="9525">
            <a:noFill/>
            <a:miter lim="800000"/>
            <a:headEnd/>
            <a:tailEnd/>
          </a:ln>
        </p:spPr>
        <p:txBody>
          <a:bodyPr wrap="none">
            <a:spAutoFit/>
          </a:bodyPr>
          <a:lstStyle/>
          <a:p>
            <a:r>
              <a:rPr lang="en-US" sz="1400"/>
              <a:t>umin@mineralogy.ru</a:t>
            </a:r>
            <a:endParaRPr lang="ru-RU" sz="1400"/>
          </a:p>
        </p:txBody>
      </p:sp>
      <p:sp>
        <p:nvSpPr>
          <p:cNvPr id="58376" name="TextBox 9"/>
          <p:cNvSpPr txBox="1">
            <a:spLocks noChangeArrowheads="1"/>
          </p:cNvSpPr>
          <p:nvPr/>
        </p:nvSpPr>
        <p:spPr bwMode="auto">
          <a:xfrm>
            <a:off x="5791200" y="4648200"/>
            <a:ext cx="2030413" cy="304800"/>
          </a:xfrm>
          <a:prstGeom prst="rect">
            <a:avLst/>
          </a:prstGeom>
          <a:noFill/>
          <a:ln w="9525">
            <a:noFill/>
            <a:miter lim="800000"/>
            <a:headEnd/>
            <a:tailEnd/>
          </a:ln>
        </p:spPr>
        <p:txBody>
          <a:bodyPr wrap="none">
            <a:spAutoFit/>
          </a:bodyPr>
          <a:lstStyle/>
          <a:p>
            <a:r>
              <a:rPr lang="en-US" sz="1400"/>
              <a:t>vsederjatel@gmail.com</a:t>
            </a:r>
            <a:endParaRPr lang="ru-RU" sz="1400"/>
          </a:p>
        </p:txBody>
      </p:sp>
      <p:pic>
        <p:nvPicPr>
          <p:cNvPr id="58378" name="Picture 10" descr="Untitled-3"/>
          <p:cNvPicPr>
            <a:picLocks noChangeAspect="1" noChangeArrowheads="1"/>
          </p:cNvPicPr>
          <p:nvPr/>
        </p:nvPicPr>
        <p:blipFill>
          <a:blip r:embed="rId3"/>
          <a:srcRect/>
          <a:stretch>
            <a:fillRect/>
          </a:stretch>
        </p:blipFill>
        <p:spPr bwMode="auto">
          <a:xfrm>
            <a:off x="5943600" y="990600"/>
            <a:ext cx="1963738" cy="2743200"/>
          </a:xfrm>
          <a:prstGeom prst="rect">
            <a:avLst/>
          </a:prstGeom>
          <a:noFill/>
          <a:effectLst>
            <a:outerShdw dist="99190" dir="3011666" algn="ctr" rotWithShape="0">
              <a:schemeClr val="tx1">
                <a:alpha val="50000"/>
              </a:scheme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idx="4294967295"/>
          </p:nvPr>
        </p:nvSpPr>
        <p:spPr>
          <a:xfrm>
            <a:off x="1004888" y="0"/>
            <a:ext cx="8291512" cy="725488"/>
          </a:xfrm>
        </p:spPr>
        <p:txBody>
          <a:bodyPr/>
          <a:lstStyle/>
          <a:p>
            <a:pPr algn="l"/>
            <a:r>
              <a:rPr lang="ru-RU" sz="3600" smtClean="0">
                <a:solidFill>
                  <a:schemeClr val="bg1"/>
                </a:solidFill>
              </a:rPr>
              <a:t>Гонур Депе</a:t>
            </a:r>
            <a:r>
              <a:rPr lang="ru-RU" sz="3600" smtClean="0"/>
              <a:t> </a:t>
            </a:r>
          </a:p>
        </p:txBody>
      </p:sp>
      <p:sp>
        <p:nvSpPr>
          <p:cNvPr id="28674" name="Rectangle 3"/>
          <p:cNvSpPr>
            <a:spLocks noGrp="1" noChangeArrowheads="1"/>
          </p:cNvSpPr>
          <p:nvPr>
            <p:ph type="body" sz="half" idx="4294967295"/>
          </p:nvPr>
        </p:nvSpPr>
        <p:spPr>
          <a:xfrm>
            <a:off x="246063" y="5402263"/>
            <a:ext cx="4038600" cy="909637"/>
          </a:xfrm>
        </p:spPr>
        <p:txBody>
          <a:bodyPr/>
          <a:lstStyle/>
          <a:p>
            <a:pPr marL="0" indent="0">
              <a:lnSpc>
                <a:spcPct val="80000"/>
              </a:lnSpc>
              <a:buFontTx/>
              <a:buNone/>
            </a:pPr>
            <a:r>
              <a:rPr lang="ru-RU" sz="1600" smtClean="0"/>
              <a:t>Руины крупнейшего города страны Маргуш у современных туркмен получили название Гонур-Депе, что в переводе означает «серый холм»</a:t>
            </a:r>
          </a:p>
        </p:txBody>
      </p:sp>
      <p:sp>
        <p:nvSpPr>
          <p:cNvPr id="63492" name="Rectangle 4"/>
          <p:cNvSpPr>
            <a:spLocks noGrp="1" noChangeArrowheads="1"/>
          </p:cNvSpPr>
          <p:nvPr>
            <p:ph type="body" sz="half" idx="4294967295"/>
          </p:nvPr>
        </p:nvSpPr>
        <p:spPr>
          <a:xfrm>
            <a:off x="4192588" y="6313488"/>
            <a:ext cx="4705350" cy="420687"/>
          </a:xfrm>
        </p:spPr>
        <p:txBody>
          <a:bodyPr/>
          <a:lstStyle/>
          <a:p>
            <a:pPr marL="0" indent="0" algn="ctr">
              <a:lnSpc>
                <a:spcPct val="80000"/>
              </a:lnSpc>
              <a:buFontTx/>
              <a:buNone/>
            </a:pPr>
            <a:r>
              <a:rPr lang="ru-RU" sz="1600" smtClean="0"/>
              <a:t>Ситуационный план Гонур Депе, весна 2010 г</a:t>
            </a:r>
          </a:p>
        </p:txBody>
      </p:sp>
      <p:pic>
        <p:nvPicPr>
          <p:cNvPr id="63493" name="Picture 5" descr="5googl"/>
          <p:cNvPicPr>
            <a:picLocks noChangeAspect="1" noChangeArrowheads="1"/>
          </p:cNvPicPr>
          <p:nvPr/>
        </p:nvPicPr>
        <p:blipFill>
          <a:blip r:embed="rId2"/>
          <a:srcRect/>
          <a:stretch>
            <a:fillRect/>
          </a:stretch>
        </p:blipFill>
        <p:spPr bwMode="auto">
          <a:xfrm>
            <a:off x="322263" y="696913"/>
            <a:ext cx="6697662" cy="4343400"/>
          </a:xfrm>
          <a:prstGeom prst="rect">
            <a:avLst/>
          </a:prstGeom>
          <a:noFill/>
          <a:effectLst>
            <a:outerShdw dist="53882" dir="2700000" algn="ctr" rotWithShape="0">
              <a:schemeClr val="tx1">
                <a:alpha val="50000"/>
              </a:schemeClr>
            </a:outerShdw>
          </a:effectLst>
        </p:spPr>
      </p:pic>
      <p:sp>
        <p:nvSpPr>
          <p:cNvPr id="63494" name="Oval 6"/>
          <p:cNvSpPr>
            <a:spLocks noChangeArrowheads="1"/>
          </p:cNvSpPr>
          <p:nvPr/>
        </p:nvSpPr>
        <p:spPr bwMode="auto">
          <a:xfrm>
            <a:off x="2066925" y="1758950"/>
            <a:ext cx="1138238" cy="1138238"/>
          </a:xfrm>
          <a:prstGeom prst="ellipse">
            <a:avLst/>
          </a:prstGeom>
          <a:noFill/>
          <a:ln w="19050">
            <a:solidFill>
              <a:srgbClr val="FF0000"/>
            </a:solidFill>
            <a:round/>
            <a:headEnd/>
            <a:tailEnd/>
          </a:ln>
        </p:spPr>
        <p:txBody>
          <a:bodyPr wrap="none" anchor="ctr"/>
          <a:lstStyle/>
          <a:p>
            <a:endParaRPr lang="ru-RU"/>
          </a:p>
        </p:txBody>
      </p:sp>
      <p:sp>
        <p:nvSpPr>
          <p:cNvPr id="63495" name="Oval 7"/>
          <p:cNvSpPr>
            <a:spLocks noChangeArrowheads="1"/>
          </p:cNvSpPr>
          <p:nvPr/>
        </p:nvSpPr>
        <p:spPr bwMode="auto">
          <a:xfrm>
            <a:off x="1612900" y="3352800"/>
            <a:ext cx="758825" cy="758825"/>
          </a:xfrm>
          <a:prstGeom prst="ellipse">
            <a:avLst/>
          </a:prstGeom>
          <a:noFill/>
          <a:ln w="19050">
            <a:solidFill>
              <a:srgbClr val="FF0000"/>
            </a:solidFill>
            <a:round/>
            <a:headEnd/>
            <a:tailEnd/>
          </a:ln>
        </p:spPr>
        <p:txBody>
          <a:bodyPr wrap="none" anchor="ctr"/>
          <a:lstStyle/>
          <a:p>
            <a:pPr algn="ctr"/>
            <a:endParaRPr lang="ru-RU"/>
          </a:p>
        </p:txBody>
      </p:sp>
      <p:pic>
        <p:nvPicPr>
          <p:cNvPr id="63496" name="Picture 8" descr="7"/>
          <p:cNvPicPr>
            <a:picLocks noChangeAspect="1" noChangeArrowheads="1"/>
          </p:cNvPicPr>
          <p:nvPr/>
        </p:nvPicPr>
        <p:blipFill>
          <a:blip r:embed="rId3"/>
          <a:srcRect/>
          <a:stretch>
            <a:fillRect/>
          </a:stretch>
        </p:blipFill>
        <p:spPr bwMode="auto">
          <a:xfrm>
            <a:off x="3965575" y="544513"/>
            <a:ext cx="4965700" cy="5616575"/>
          </a:xfrm>
          <a:prstGeom prst="rect">
            <a:avLst/>
          </a:prstGeom>
          <a:noFill/>
          <a:effectLst>
            <a:outerShdw dist="53882" dir="2700000" algn="ctr" rotWithShape="0">
              <a:schemeClr val="tx1">
                <a:alpha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634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634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3496"/>
                                        </p:tgtEl>
                                        <p:attrNameLst>
                                          <p:attrName>style.visibility</p:attrName>
                                        </p:attrNameLst>
                                      </p:cBhvr>
                                      <p:to>
                                        <p:strVal val="visible"/>
                                      </p:to>
                                    </p:set>
                                    <p:anim calcmode="lin" valueType="num">
                                      <p:cBhvr additive="base">
                                        <p:cTn id="15" dur="500" fill="hold"/>
                                        <p:tgtEl>
                                          <p:spTgt spid="63496"/>
                                        </p:tgtEl>
                                        <p:attrNameLst>
                                          <p:attrName>ppt_x</p:attrName>
                                        </p:attrNameLst>
                                      </p:cBhvr>
                                      <p:tavLst>
                                        <p:tav tm="0">
                                          <p:val>
                                            <p:strVal val="#ppt_x"/>
                                          </p:val>
                                        </p:tav>
                                        <p:tav tm="100000">
                                          <p:val>
                                            <p:strVal val="#ppt_x"/>
                                          </p:val>
                                        </p:tav>
                                      </p:tavLst>
                                    </p:anim>
                                    <p:anim calcmode="lin" valueType="num">
                                      <p:cBhvr additive="base">
                                        <p:cTn id="16" dur="500" fill="hold"/>
                                        <p:tgtEl>
                                          <p:spTgt spid="6349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3492">
                                            <p:txEl>
                                              <p:pRg st="0" end="0"/>
                                            </p:txEl>
                                          </p:spTgt>
                                        </p:tgtEl>
                                        <p:attrNameLst>
                                          <p:attrName>style.visibility</p:attrName>
                                        </p:attrNameLst>
                                      </p:cBhvr>
                                      <p:to>
                                        <p:strVal val="visible"/>
                                      </p:to>
                                    </p:set>
                                    <p:anim calcmode="lin" valueType="num">
                                      <p:cBhvr additive="base">
                                        <p:cTn id="19" dur="500" fill="hold"/>
                                        <p:tgtEl>
                                          <p:spTgt spid="6349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9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build="p"/>
      <p:bldP spid="63494" grpId="0" animBg="1"/>
      <p:bldP spid="634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10раскопки"/>
          <p:cNvPicPr>
            <a:picLocks noChangeAspect="1" noChangeArrowheads="1"/>
          </p:cNvPicPr>
          <p:nvPr/>
        </p:nvPicPr>
        <p:blipFill>
          <a:blip r:embed="rId2"/>
          <a:srcRect/>
          <a:stretch>
            <a:fillRect/>
          </a:stretch>
        </p:blipFill>
        <p:spPr bwMode="auto">
          <a:xfrm>
            <a:off x="246063" y="1076325"/>
            <a:ext cx="8640762" cy="4708525"/>
          </a:xfrm>
          <a:prstGeom prst="rect">
            <a:avLst/>
          </a:prstGeom>
          <a:noFill/>
          <a:effectLst>
            <a:outerShdw dist="81320" dir="3080412" algn="ctr" rotWithShape="0">
              <a:srgbClr val="808080">
                <a:alpha val="50000"/>
              </a:srgbClr>
            </a:outerShdw>
          </a:effectLst>
        </p:spPr>
      </p:pic>
      <p:sp>
        <p:nvSpPr>
          <p:cNvPr id="29698" name="Rectangle 3"/>
          <p:cNvSpPr>
            <a:spLocks noGrp="1" noChangeArrowheads="1"/>
          </p:cNvSpPr>
          <p:nvPr>
            <p:ph type="title" idx="4294967295"/>
          </p:nvPr>
        </p:nvSpPr>
        <p:spPr>
          <a:xfrm>
            <a:off x="2295525" y="0"/>
            <a:ext cx="6526213" cy="649288"/>
          </a:xfrm>
        </p:spPr>
        <p:txBody>
          <a:bodyPr/>
          <a:lstStyle/>
          <a:p>
            <a:r>
              <a:rPr lang="ru-RU" sz="3600" smtClean="0">
                <a:solidFill>
                  <a:schemeClr val="bg1"/>
                </a:solidFill>
              </a:rPr>
              <a:t>Археологические раскопки</a:t>
            </a:r>
          </a:p>
        </p:txBody>
      </p:sp>
      <p:sp>
        <p:nvSpPr>
          <p:cNvPr id="29699" name="Rectangle 4"/>
          <p:cNvSpPr>
            <a:spLocks noGrp="1" noChangeArrowheads="1"/>
          </p:cNvSpPr>
          <p:nvPr>
            <p:ph type="body" sz="half" idx="4294967295"/>
          </p:nvPr>
        </p:nvSpPr>
        <p:spPr>
          <a:xfrm>
            <a:off x="2295525" y="1152525"/>
            <a:ext cx="6146800" cy="985838"/>
          </a:xfrm>
        </p:spPr>
        <p:txBody>
          <a:bodyPr/>
          <a:lstStyle/>
          <a:p>
            <a:pPr marL="0" indent="0">
              <a:lnSpc>
                <a:spcPct val="80000"/>
              </a:lnSpc>
              <a:buFontTx/>
              <a:buNone/>
            </a:pPr>
            <a:r>
              <a:rPr lang="ru-RU" sz="1200" smtClean="0"/>
              <a:t>Виктор Иванович Сарианиди (род. в  1929 г.) археолог, д.и.н., автор</a:t>
            </a:r>
            <a:r>
              <a:rPr lang="ru-RU" sz="2000" smtClean="0"/>
              <a:t> </a:t>
            </a:r>
            <a:r>
              <a:rPr lang="ru-RU" sz="1200" smtClean="0"/>
              <a:t>около 300 публикаций, в том числе 40 монографий. Был руководителем Советско-Афганской, Южно-Туркменистанской, Маргианской археологических  экспедиций. Открыл более 200 памятников эпохи бронзы раннего железного века. Является автором выделения Бактрийско-Маргианского археологического комплекса (цивилизация Окса).</a:t>
            </a:r>
          </a:p>
        </p:txBody>
      </p:sp>
      <p:sp>
        <p:nvSpPr>
          <p:cNvPr id="29700" name="Rectangle 5"/>
          <p:cNvSpPr>
            <a:spLocks noGrp="1" noChangeArrowheads="1"/>
          </p:cNvSpPr>
          <p:nvPr>
            <p:ph type="body" sz="half" idx="4294967295"/>
          </p:nvPr>
        </p:nvSpPr>
        <p:spPr>
          <a:xfrm>
            <a:off x="246063" y="6008688"/>
            <a:ext cx="8651875" cy="849312"/>
          </a:xfrm>
        </p:spPr>
        <p:txBody>
          <a:bodyPr/>
          <a:lstStyle/>
          <a:p>
            <a:pPr marL="0" indent="0">
              <a:lnSpc>
                <a:spcPct val="80000"/>
              </a:lnSpc>
              <a:buFontTx/>
              <a:buNone/>
            </a:pPr>
            <a:r>
              <a:rPr lang="ru-RU" sz="2000" smtClean="0"/>
              <a:t>Гонур был открыт начале 1970</a:t>
            </a:r>
            <a:r>
              <a:rPr lang="ru-RU" sz="2000" u="sng" baseline="30000" smtClean="0"/>
              <a:t>х</a:t>
            </a:r>
            <a:r>
              <a:rPr lang="ru-RU" sz="2000" smtClean="0"/>
              <a:t> годов</a:t>
            </a:r>
            <a:r>
              <a:rPr lang="en-US" sz="2000" smtClean="0"/>
              <a:t> </a:t>
            </a:r>
            <a:r>
              <a:rPr lang="ru-RU" sz="2000" smtClean="0"/>
              <a:t>В.И. Сарианиди (Институт археологии АН СССР). Широкомасштабные археологические раскопки продолжаются с 1974 г.</a:t>
            </a:r>
          </a:p>
        </p:txBody>
      </p:sp>
      <p:pic>
        <p:nvPicPr>
          <p:cNvPr id="64518" name="Picture 6" descr="sarianidi13"/>
          <p:cNvPicPr>
            <a:picLocks noChangeAspect="1" noChangeArrowheads="1"/>
          </p:cNvPicPr>
          <p:nvPr/>
        </p:nvPicPr>
        <p:blipFill>
          <a:blip r:embed="rId3"/>
          <a:srcRect/>
          <a:stretch>
            <a:fillRect/>
          </a:stretch>
        </p:blipFill>
        <p:spPr bwMode="auto">
          <a:xfrm>
            <a:off x="169863" y="88900"/>
            <a:ext cx="1984375" cy="2201863"/>
          </a:xfrm>
          <a:prstGeom prst="rect">
            <a:avLst/>
          </a:prstGeom>
          <a:noFill/>
          <a:effectLst>
            <a:outerShdw dist="35921" dir="2700000" algn="ctr" rotWithShape="0">
              <a:schemeClr val="tx1">
                <a:alpha val="50000"/>
              </a:schemeClr>
            </a:outerShdw>
          </a:effectLst>
        </p:spPr>
      </p:pic>
      <p:pic>
        <p:nvPicPr>
          <p:cNvPr id="64519" name="Picture 7" descr="11раскопки"/>
          <p:cNvPicPr>
            <a:picLocks noChangeAspect="1" noChangeArrowheads="1"/>
          </p:cNvPicPr>
          <p:nvPr/>
        </p:nvPicPr>
        <p:blipFill>
          <a:blip r:embed="rId4"/>
          <a:srcRect/>
          <a:stretch>
            <a:fillRect/>
          </a:stretch>
        </p:blipFill>
        <p:spPr bwMode="auto">
          <a:xfrm>
            <a:off x="1460500" y="1228725"/>
            <a:ext cx="4051300" cy="5403850"/>
          </a:xfrm>
          <a:prstGeom prst="rect">
            <a:avLst/>
          </a:prstGeom>
          <a:noFill/>
          <a:effectLst>
            <a:outerShdw dist="63500" dir="5400000" algn="ctr" rotWithShape="0">
              <a:srgbClr val="808080">
                <a:alpha val="50000"/>
              </a:srgbClr>
            </a:outerShdw>
          </a:effectLst>
        </p:spPr>
      </p:pic>
      <p:pic>
        <p:nvPicPr>
          <p:cNvPr id="64520" name="Picture 8" descr="12раскопки"/>
          <p:cNvPicPr>
            <a:picLocks noChangeAspect="1" noChangeArrowheads="1"/>
          </p:cNvPicPr>
          <p:nvPr/>
        </p:nvPicPr>
        <p:blipFill>
          <a:blip r:embed="rId5"/>
          <a:srcRect/>
          <a:stretch>
            <a:fillRect/>
          </a:stretch>
        </p:blipFill>
        <p:spPr bwMode="auto">
          <a:xfrm>
            <a:off x="3660775" y="1000125"/>
            <a:ext cx="5483225" cy="4287838"/>
          </a:xfrm>
          <a:prstGeom prst="rect">
            <a:avLst/>
          </a:prstGeom>
          <a:noFill/>
          <a:effectLst>
            <a:outerShdw dist="63500" dir="7612194" algn="ctr" rotWithShape="0">
              <a:schemeClr val="tx1"/>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4519"/>
                                        </p:tgtEl>
                                        <p:attrNameLst>
                                          <p:attrName>style.visibility</p:attrName>
                                        </p:attrNameLst>
                                      </p:cBhvr>
                                      <p:to>
                                        <p:strVal val="visible"/>
                                      </p:to>
                                    </p:set>
                                    <p:anim calcmode="lin" valueType="num">
                                      <p:cBhvr>
                                        <p:cTn id="7" dur="500" fill="hold"/>
                                        <p:tgtEl>
                                          <p:spTgt spid="64519"/>
                                        </p:tgtEl>
                                        <p:attrNameLst>
                                          <p:attrName>ppt_w</p:attrName>
                                        </p:attrNameLst>
                                      </p:cBhvr>
                                      <p:tavLst>
                                        <p:tav tm="0">
                                          <p:val>
                                            <p:fltVal val="0"/>
                                          </p:val>
                                        </p:tav>
                                        <p:tav tm="100000">
                                          <p:val>
                                            <p:strVal val="#ppt_w"/>
                                          </p:val>
                                        </p:tav>
                                      </p:tavLst>
                                    </p:anim>
                                    <p:anim calcmode="lin" valueType="num">
                                      <p:cBhvr>
                                        <p:cTn id="8" dur="500" fill="hold"/>
                                        <p:tgtEl>
                                          <p:spTgt spid="64519"/>
                                        </p:tgtEl>
                                        <p:attrNameLst>
                                          <p:attrName>ppt_h</p:attrName>
                                        </p:attrNameLst>
                                      </p:cBhvr>
                                      <p:tavLst>
                                        <p:tav tm="0">
                                          <p:val>
                                            <p:fltVal val="0"/>
                                          </p:val>
                                        </p:tav>
                                        <p:tav tm="100000">
                                          <p:val>
                                            <p:strVal val="#ppt_h"/>
                                          </p:val>
                                        </p:tav>
                                      </p:tavLst>
                                    </p:anim>
                                    <p:animEffect transition="in" filter="fade">
                                      <p:cBhvr>
                                        <p:cTn id="9" dur="500"/>
                                        <p:tgtEl>
                                          <p:spTgt spid="645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4520"/>
                                        </p:tgtEl>
                                        <p:attrNameLst>
                                          <p:attrName>style.visibility</p:attrName>
                                        </p:attrNameLst>
                                      </p:cBhvr>
                                      <p:to>
                                        <p:strVal val="visible"/>
                                      </p:to>
                                    </p:set>
                                    <p:anim calcmode="lin" valueType="num">
                                      <p:cBhvr>
                                        <p:cTn id="14" dur="500" fill="hold"/>
                                        <p:tgtEl>
                                          <p:spTgt spid="64520"/>
                                        </p:tgtEl>
                                        <p:attrNameLst>
                                          <p:attrName>ppt_w</p:attrName>
                                        </p:attrNameLst>
                                      </p:cBhvr>
                                      <p:tavLst>
                                        <p:tav tm="0">
                                          <p:val>
                                            <p:fltVal val="0"/>
                                          </p:val>
                                        </p:tav>
                                        <p:tav tm="100000">
                                          <p:val>
                                            <p:strVal val="#ppt_w"/>
                                          </p:val>
                                        </p:tav>
                                      </p:tavLst>
                                    </p:anim>
                                    <p:anim calcmode="lin" valueType="num">
                                      <p:cBhvr>
                                        <p:cTn id="15" dur="500" fill="hold"/>
                                        <p:tgtEl>
                                          <p:spTgt spid="64520"/>
                                        </p:tgtEl>
                                        <p:attrNameLst>
                                          <p:attrName>ppt_h</p:attrName>
                                        </p:attrNameLst>
                                      </p:cBhvr>
                                      <p:tavLst>
                                        <p:tav tm="0">
                                          <p:val>
                                            <p:fltVal val="0"/>
                                          </p:val>
                                        </p:tav>
                                        <p:tav tm="100000">
                                          <p:val>
                                            <p:strVal val="#ppt_h"/>
                                          </p:val>
                                        </p:tav>
                                      </p:tavLst>
                                    </p:anim>
                                    <p:animEffect transition="in" filter="fade">
                                      <p:cBhvr>
                                        <p:cTn id="16" dur="500"/>
                                        <p:tgtEl>
                                          <p:spTgt spid="64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раскопки"/>
          <p:cNvPicPr>
            <a:picLocks noChangeAspect="1" noChangeArrowheads="1"/>
          </p:cNvPicPr>
          <p:nvPr/>
        </p:nvPicPr>
        <p:blipFill>
          <a:blip r:embed="rId2"/>
          <a:srcRect/>
          <a:stretch>
            <a:fillRect/>
          </a:stretch>
        </p:blipFill>
        <p:spPr bwMode="auto">
          <a:xfrm>
            <a:off x="246063" y="165100"/>
            <a:ext cx="8637587" cy="2884488"/>
          </a:xfrm>
          <a:prstGeom prst="rect">
            <a:avLst/>
          </a:prstGeom>
          <a:noFill/>
          <a:ln w="9525">
            <a:noFill/>
            <a:miter lim="800000"/>
            <a:headEnd/>
            <a:tailEnd/>
          </a:ln>
        </p:spPr>
      </p:pic>
      <p:sp>
        <p:nvSpPr>
          <p:cNvPr id="30722" name="Rectangle 3"/>
          <p:cNvSpPr>
            <a:spLocks noGrp="1" noChangeArrowheads="1"/>
          </p:cNvSpPr>
          <p:nvPr>
            <p:ph type="title" idx="4294967295"/>
          </p:nvPr>
        </p:nvSpPr>
        <p:spPr>
          <a:xfrm>
            <a:off x="473075" y="165100"/>
            <a:ext cx="8229600" cy="574675"/>
          </a:xfrm>
        </p:spPr>
        <p:txBody>
          <a:bodyPr/>
          <a:lstStyle/>
          <a:p>
            <a:r>
              <a:rPr lang="ru-RU" sz="3600" smtClean="0"/>
              <a:t>Северный Гонур (Кремль)</a:t>
            </a:r>
          </a:p>
        </p:txBody>
      </p:sp>
      <p:sp>
        <p:nvSpPr>
          <p:cNvPr id="30723" name="Rectangle 4"/>
          <p:cNvSpPr>
            <a:spLocks noGrp="1" noChangeArrowheads="1"/>
          </p:cNvSpPr>
          <p:nvPr>
            <p:ph type="body" sz="half" idx="4294967295"/>
          </p:nvPr>
        </p:nvSpPr>
        <p:spPr>
          <a:xfrm>
            <a:off x="246063" y="3276600"/>
            <a:ext cx="2217737" cy="950913"/>
          </a:xfrm>
        </p:spPr>
        <p:txBody>
          <a:bodyPr/>
          <a:lstStyle/>
          <a:p>
            <a:endParaRPr lang="ru-RU" sz="2800" smtClean="0"/>
          </a:p>
        </p:txBody>
      </p:sp>
      <p:sp>
        <p:nvSpPr>
          <p:cNvPr id="30724" name="Rectangle 5"/>
          <p:cNvSpPr>
            <a:spLocks noGrp="1" noChangeArrowheads="1"/>
          </p:cNvSpPr>
          <p:nvPr>
            <p:ph type="body" sz="half" idx="4294967295"/>
          </p:nvPr>
        </p:nvSpPr>
        <p:spPr>
          <a:xfrm>
            <a:off x="169863" y="5830888"/>
            <a:ext cx="4038600" cy="1027112"/>
          </a:xfrm>
        </p:spPr>
        <p:txBody>
          <a:bodyPr/>
          <a:lstStyle/>
          <a:p>
            <a:endParaRPr lang="ru-RU" sz="2800" smtClean="0"/>
          </a:p>
        </p:txBody>
      </p:sp>
      <p:pic>
        <p:nvPicPr>
          <p:cNvPr id="65542" name="Picture 6" descr="Кремль1"/>
          <p:cNvPicPr>
            <a:picLocks noChangeAspect="1" noChangeArrowheads="1"/>
          </p:cNvPicPr>
          <p:nvPr/>
        </p:nvPicPr>
        <p:blipFill>
          <a:blip r:embed="rId3"/>
          <a:srcRect/>
          <a:stretch>
            <a:fillRect/>
          </a:stretch>
        </p:blipFill>
        <p:spPr bwMode="auto">
          <a:xfrm>
            <a:off x="2219325" y="2366963"/>
            <a:ext cx="6724650" cy="4040187"/>
          </a:xfrm>
          <a:prstGeom prst="rect">
            <a:avLst/>
          </a:prstGeom>
          <a:noFill/>
          <a:ln w="9525">
            <a:noFill/>
            <a:miter lim="800000"/>
            <a:headEnd/>
            <a:tailEnd/>
          </a:ln>
        </p:spPr>
      </p:pic>
      <p:pic>
        <p:nvPicPr>
          <p:cNvPr id="65543" name="Picture 7" descr="Кремль"/>
          <p:cNvPicPr>
            <a:picLocks noChangeAspect="1" noChangeArrowheads="1"/>
          </p:cNvPicPr>
          <p:nvPr/>
        </p:nvPicPr>
        <p:blipFill>
          <a:blip r:embed="rId4"/>
          <a:srcRect/>
          <a:stretch>
            <a:fillRect/>
          </a:stretch>
        </p:blipFill>
        <p:spPr bwMode="auto">
          <a:xfrm>
            <a:off x="246063" y="620713"/>
            <a:ext cx="8640762" cy="3638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42"/>
                                        </p:tgtEl>
                                        <p:attrNameLst>
                                          <p:attrName>style.visibility</p:attrName>
                                        </p:attrNameLst>
                                      </p:cBhvr>
                                      <p:to>
                                        <p:strVal val="visible"/>
                                      </p:to>
                                    </p:set>
                                    <p:anim calcmode="lin" valueType="num">
                                      <p:cBhvr additive="base">
                                        <p:cTn id="7" dur="500" fill="hold"/>
                                        <p:tgtEl>
                                          <p:spTgt spid="65542"/>
                                        </p:tgtEl>
                                        <p:attrNameLst>
                                          <p:attrName>ppt_x</p:attrName>
                                        </p:attrNameLst>
                                      </p:cBhvr>
                                      <p:tavLst>
                                        <p:tav tm="0">
                                          <p:val>
                                            <p:strVal val="#ppt_x"/>
                                          </p:val>
                                        </p:tav>
                                        <p:tav tm="100000">
                                          <p:val>
                                            <p:strVal val="#ppt_x"/>
                                          </p:val>
                                        </p:tav>
                                      </p:tavLst>
                                    </p:anim>
                                    <p:anim calcmode="lin" valueType="num">
                                      <p:cBhvr additive="base">
                                        <p:cTn id="8" dur="500" fill="hold"/>
                                        <p:tgtEl>
                                          <p:spTgt spid="655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65543"/>
                                        </p:tgtEl>
                                        <p:attrNameLst>
                                          <p:attrName>style.visibility</p:attrName>
                                        </p:attrNameLst>
                                      </p:cBhvr>
                                      <p:to>
                                        <p:strVal val="visible"/>
                                      </p:to>
                                    </p:set>
                                    <p:anim calcmode="lin" valueType="num">
                                      <p:cBhvr>
                                        <p:cTn id="13" dur="500" fill="hold"/>
                                        <p:tgtEl>
                                          <p:spTgt spid="65543"/>
                                        </p:tgtEl>
                                        <p:attrNameLst>
                                          <p:attrName>ppt_w</p:attrName>
                                        </p:attrNameLst>
                                      </p:cBhvr>
                                      <p:tavLst>
                                        <p:tav tm="0">
                                          <p:val>
                                            <p:fltVal val="0"/>
                                          </p:val>
                                        </p:tav>
                                        <p:tav tm="100000">
                                          <p:val>
                                            <p:strVal val="#ppt_w"/>
                                          </p:val>
                                        </p:tav>
                                      </p:tavLst>
                                    </p:anim>
                                    <p:anim calcmode="lin" valueType="num">
                                      <p:cBhvr>
                                        <p:cTn id="14" dur="500" fill="hold"/>
                                        <p:tgtEl>
                                          <p:spTgt spid="65543"/>
                                        </p:tgtEl>
                                        <p:attrNameLst>
                                          <p:attrName>ppt_h</p:attrName>
                                        </p:attrNameLst>
                                      </p:cBhvr>
                                      <p:tavLst>
                                        <p:tav tm="0">
                                          <p:val>
                                            <p:fltVal val="0"/>
                                          </p:val>
                                        </p:tav>
                                        <p:tav tm="100000">
                                          <p:val>
                                            <p:strVal val="#ppt_h"/>
                                          </p:val>
                                        </p:tav>
                                      </p:tavLst>
                                    </p:anim>
                                    <p:animEffect transition="in" filter="fade">
                                      <p:cBhvr>
                                        <p:cTn id="15" dur="500"/>
                                        <p:tgtEl>
                                          <p:spTgt spid="65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4572000" y="165100"/>
            <a:ext cx="4721225" cy="574675"/>
          </a:xfrm>
        </p:spPr>
        <p:txBody>
          <a:bodyPr/>
          <a:lstStyle/>
          <a:p>
            <a:r>
              <a:rPr lang="ru-RU" sz="3200" smtClean="0">
                <a:solidFill>
                  <a:schemeClr val="bg1"/>
                </a:solidFill>
              </a:rPr>
              <a:t>Царский дворец</a:t>
            </a:r>
          </a:p>
        </p:txBody>
      </p:sp>
      <p:sp>
        <p:nvSpPr>
          <p:cNvPr id="31746" name="Rectangle 3"/>
          <p:cNvSpPr>
            <a:spLocks noGrp="1" noChangeArrowheads="1"/>
          </p:cNvSpPr>
          <p:nvPr>
            <p:ph type="body" sz="half" idx="4294967295"/>
          </p:nvPr>
        </p:nvSpPr>
        <p:spPr>
          <a:xfrm>
            <a:off x="549275" y="5022850"/>
            <a:ext cx="4629150" cy="876300"/>
          </a:xfrm>
        </p:spPr>
        <p:txBody>
          <a:bodyPr/>
          <a:lstStyle/>
          <a:p>
            <a:pPr marL="0" indent="0" algn="ctr">
              <a:buFontTx/>
              <a:buNone/>
            </a:pPr>
            <a:r>
              <a:rPr lang="ru-RU" sz="2800" smtClean="0"/>
              <a:t> </a:t>
            </a:r>
            <a:r>
              <a:rPr lang="ru-RU" sz="1600" smtClean="0"/>
              <a:t>Вид Царского дворца с птичьего полета</a:t>
            </a:r>
          </a:p>
          <a:p>
            <a:pPr marL="0" indent="0">
              <a:buFontTx/>
              <a:buNone/>
            </a:pPr>
            <a:endParaRPr lang="ru-RU" smtClean="0"/>
          </a:p>
        </p:txBody>
      </p:sp>
      <p:sp>
        <p:nvSpPr>
          <p:cNvPr id="31747" name="Rectangle 4"/>
          <p:cNvSpPr>
            <a:spLocks noGrp="1" noChangeArrowheads="1"/>
          </p:cNvSpPr>
          <p:nvPr>
            <p:ph type="body" sz="half" idx="4294967295"/>
          </p:nvPr>
        </p:nvSpPr>
        <p:spPr>
          <a:xfrm>
            <a:off x="473075" y="5857875"/>
            <a:ext cx="8289925" cy="758825"/>
          </a:xfrm>
        </p:spPr>
        <p:txBody>
          <a:bodyPr/>
          <a:lstStyle/>
          <a:p>
            <a:pPr marL="0" indent="0" algn="r">
              <a:lnSpc>
                <a:spcPct val="90000"/>
              </a:lnSpc>
              <a:buFontTx/>
              <a:buNone/>
            </a:pPr>
            <a:r>
              <a:rPr lang="ru-RU" sz="1400" smtClean="0"/>
              <a:t>Главный  вход во дворец   Северного Гонура</a:t>
            </a:r>
          </a:p>
          <a:p>
            <a:pPr marL="0" indent="0" algn="r">
              <a:lnSpc>
                <a:spcPct val="90000"/>
              </a:lnSpc>
              <a:buFontTx/>
              <a:buNone/>
            </a:pPr>
            <a:r>
              <a:rPr lang="ru-RU" sz="1400" smtClean="0"/>
              <a:t> и площадь перед ним с дренажной системой из  керамических кабуров</a:t>
            </a:r>
          </a:p>
        </p:txBody>
      </p:sp>
      <p:pic>
        <p:nvPicPr>
          <p:cNvPr id="66565" name="Picture 5" descr="9АФС"/>
          <p:cNvPicPr>
            <a:picLocks noChangeAspect="1" noChangeArrowheads="1"/>
          </p:cNvPicPr>
          <p:nvPr/>
        </p:nvPicPr>
        <p:blipFill>
          <a:blip r:embed="rId2"/>
          <a:srcRect/>
          <a:stretch>
            <a:fillRect/>
          </a:stretch>
        </p:blipFill>
        <p:spPr bwMode="auto">
          <a:xfrm>
            <a:off x="398463" y="849313"/>
            <a:ext cx="5614987" cy="4205287"/>
          </a:xfrm>
          <a:prstGeom prst="rect">
            <a:avLst/>
          </a:prstGeom>
          <a:noFill/>
          <a:effectLst>
            <a:outerShdw dist="81320" dir="3080412" algn="ctr" rotWithShape="0">
              <a:schemeClr val="tx1">
                <a:alpha val="50000"/>
              </a:schemeClr>
            </a:outerShdw>
          </a:effectLst>
        </p:spPr>
      </p:pic>
      <p:pic>
        <p:nvPicPr>
          <p:cNvPr id="66566" name="Picture 6" descr="DSCF1153"/>
          <p:cNvPicPr>
            <a:picLocks noChangeAspect="1" noChangeArrowheads="1"/>
          </p:cNvPicPr>
          <p:nvPr/>
        </p:nvPicPr>
        <p:blipFill>
          <a:blip r:embed="rId3"/>
          <a:srcRect/>
          <a:stretch>
            <a:fillRect/>
          </a:stretch>
        </p:blipFill>
        <p:spPr bwMode="auto">
          <a:xfrm>
            <a:off x="3281363" y="1379538"/>
            <a:ext cx="5616575" cy="4254500"/>
          </a:xfrm>
          <a:prstGeom prst="rect">
            <a:avLst/>
          </a:prstGeom>
          <a:noFill/>
          <a:effectLst>
            <a:outerShdw dist="63500" dir="3187806" algn="ctr" rotWithShape="0">
              <a:schemeClr val="tx1">
                <a:alpha val="50000"/>
              </a:schemeClr>
            </a:outerShdw>
          </a:effectLst>
        </p:spPr>
      </p:pic>
      <p:pic>
        <p:nvPicPr>
          <p:cNvPr id="66567" name="Picture 7" descr="DSCF1155"/>
          <p:cNvPicPr>
            <a:picLocks noChangeAspect="1" noChangeArrowheads="1"/>
          </p:cNvPicPr>
          <p:nvPr/>
        </p:nvPicPr>
        <p:blipFill>
          <a:blip r:embed="rId4"/>
          <a:srcRect/>
          <a:stretch>
            <a:fillRect/>
          </a:stretch>
        </p:blipFill>
        <p:spPr bwMode="auto">
          <a:xfrm>
            <a:off x="246063" y="165100"/>
            <a:ext cx="4316412" cy="5761038"/>
          </a:xfrm>
          <a:prstGeom prst="rect">
            <a:avLst/>
          </a:prstGeom>
          <a:noFill/>
          <a:effectLst>
            <a:outerShdw dist="81320" dir="3080412" algn="ctr" rotWithShape="0">
              <a:schemeClr val="tx1">
                <a:alpha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6566"/>
                                        </p:tgtEl>
                                        <p:attrNameLst>
                                          <p:attrName>style.visibility</p:attrName>
                                        </p:attrNameLst>
                                      </p:cBhvr>
                                      <p:to>
                                        <p:strVal val="visible"/>
                                      </p:to>
                                    </p:set>
                                    <p:anim calcmode="lin" valueType="num">
                                      <p:cBhvr additive="base">
                                        <p:cTn id="7" dur="500" fill="hold"/>
                                        <p:tgtEl>
                                          <p:spTgt spid="66566"/>
                                        </p:tgtEl>
                                        <p:attrNameLst>
                                          <p:attrName>ppt_x</p:attrName>
                                        </p:attrNameLst>
                                      </p:cBhvr>
                                      <p:tavLst>
                                        <p:tav tm="0">
                                          <p:val>
                                            <p:strVal val="#ppt_x"/>
                                          </p:val>
                                        </p:tav>
                                        <p:tav tm="100000">
                                          <p:val>
                                            <p:strVal val="#ppt_x"/>
                                          </p:val>
                                        </p:tav>
                                      </p:tavLst>
                                    </p:anim>
                                    <p:anim calcmode="lin" valueType="num">
                                      <p:cBhvr additive="base">
                                        <p:cTn id="8" dur="500" fill="hold"/>
                                        <p:tgtEl>
                                          <p:spTgt spid="665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6567"/>
                                        </p:tgtEl>
                                        <p:attrNameLst>
                                          <p:attrName>style.visibility</p:attrName>
                                        </p:attrNameLst>
                                      </p:cBhvr>
                                      <p:to>
                                        <p:strVal val="visible"/>
                                      </p:to>
                                    </p:set>
                                    <p:anim calcmode="lin" valueType="num">
                                      <p:cBhvr additive="base">
                                        <p:cTn id="13" dur="500" fill="hold"/>
                                        <p:tgtEl>
                                          <p:spTgt spid="66567"/>
                                        </p:tgtEl>
                                        <p:attrNameLst>
                                          <p:attrName>ppt_x</p:attrName>
                                        </p:attrNameLst>
                                      </p:cBhvr>
                                      <p:tavLst>
                                        <p:tav tm="0">
                                          <p:val>
                                            <p:strVal val="#ppt_x"/>
                                          </p:val>
                                        </p:tav>
                                        <p:tav tm="100000">
                                          <p:val>
                                            <p:strVal val="#ppt_x"/>
                                          </p:val>
                                        </p:tav>
                                      </p:tavLst>
                                    </p:anim>
                                    <p:anim calcmode="lin" valueType="num">
                                      <p:cBhvr additive="base">
                                        <p:cTn id="14" dur="500" fill="hold"/>
                                        <p:tgtEl>
                                          <p:spTgt spid="665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5710238" y="0"/>
            <a:ext cx="3433762" cy="1228725"/>
          </a:xfrm>
        </p:spPr>
        <p:txBody>
          <a:bodyPr/>
          <a:lstStyle/>
          <a:p>
            <a:pPr>
              <a:lnSpc>
                <a:spcPct val="70000"/>
              </a:lnSpc>
            </a:pPr>
            <a:r>
              <a:rPr lang="ru-RU" sz="3600" smtClean="0">
                <a:solidFill>
                  <a:schemeClr val="bg1"/>
                </a:solidFill>
              </a:rPr>
              <a:t>Царские захоронения</a:t>
            </a:r>
          </a:p>
        </p:txBody>
      </p:sp>
      <p:sp>
        <p:nvSpPr>
          <p:cNvPr id="32770" name="Rectangle 3"/>
          <p:cNvSpPr>
            <a:spLocks noGrp="1" noChangeArrowheads="1"/>
          </p:cNvSpPr>
          <p:nvPr>
            <p:ph type="body" sz="half" idx="4294967295"/>
          </p:nvPr>
        </p:nvSpPr>
        <p:spPr>
          <a:xfrm>
            <a:off x="398463" y="4264025"/>
            <a:ext cx="5084762" cy="758825"/>
          </a:xfrm>
        </p:spPr>
        <p:txBody>
          <a:bodyPr/>
          <a:lstStyle/>
          <a:p>
            <a:pPr marL="0" indent="0" algn="ctr">
              <a:buFontTx/>
              <a:buNone/>
            </a:pPr>
            <a:r>
              <a:rPr lang="ru-RU" sz="1600" smtClean="0"/>
              <a:t>Царский некрополь</a:t>
            </a:r>
          </a:p>
        </p:txBody>
      </p:sp>
      <p:sp>
        <p:nvSpPr>
          <p:cNvPr id="67588" name="Rectangle 4"/>
          <p:cNvSpPr>
            <a:spLocks noGrp="1" noChangeArrowheads="1"/>
          </p:cNvSpPr>
          <p:nvPr>
            <p:ph type="body" sz="half" idx="4294967295"/>
          </p:nvPr>
        </p:nvSpPr>
        <p:spPr>
          <a:xfrm>
            <a:off x="1687513" y="5478463"/>
            <a:ext cx="7210425" cy="1228725"/>
          </a:xfrm>
        </p:spPr>
        <p:txBody>
          <a:bodyPr/>
          <a:lstStyle/>
          <a:p>
            <a:pPr marL="0" indent="0" algn="r">
              <a:buFontTx/>
              <a:buNone/>
            </a:pPr>
            <a:r>
              <a:rPr lang="ru-RU" sz="1600" smtClean="0"/>
              <a:t>Раскоп цисты овальной формы   </a:t>
            </a:r>
          </a:p>
          <a:p>
            <a:pPr marL="0" indent="0" algn="r">
              <a:buFontTx/>
              <a:buNone/>
            </a:pPr>
            <a:endParaRPr lang="ru-RU" sz="1600" smtClean="0"/>
          </a:p>
          <a:p>
            <a:pPr marL="0" indent="0">
              <a:buFontTx/>
              <a:buNone/>
            </a:pPr>
            <a:endParaRPr lang="ru-RU" sz="1600" smtClean="0"/>
          </a:p>
          <a:p>
            <a:pPr marL="0" indent="0">
              <a:buFontTx/>
              <a:buNone/>
            </a:pPr>
            <a:r>
              <a:rPr lang="ru-RU" sz="1600" smtClean="0"/>
              <a:t>Культовый семишарик  (бронза)</a:t>
            </a:r>
          </a:p>
        </p:txBody>
      </p:sp>
      <p:pic>
        <p:nvPicPr>
          <p:cNvPr id="67589" name="Picture 5" descr="sobitia_9"/>
          <p:cNvPicPr>
            <a:picLocks noChangeAspect="1" noChangeArrowheads="1"/>
          </p:cNvPicPr>
          <p:nvPr/>
        </p:nvPicPr>
        <p:blipFill>
          <a:blip r:embed="rId2"/>
          <a:srcRect/>
          <a:stretch>
            <a:fillRect/>
          </a:stretch>
        </p:blipFill>
        <p:spPr bwMode="auto">
          <a:xfrm>
            <a:off x="169863" y="165100"/>
            <a:ext cx="5387975" cy="4037013"/>
          </a:xfrm>
          <a:prstGeom prst="rect">
            <a:avLst/>
          </a:prstGeom>
          <a:noFill/>
          <a:effectLst>
            <a:outerShdw dist="63500" dir="3187806" algn="ctr" rotWithShape="0">
              <a:schemeClr val="tx1">
                <a:alpha val="50000"/>
              </a:schemeClr>
            </a:outerShdw>
          </a:effectLst>
        </p:spPr>
      </p:pic>
      <p:pic>
        <p:nvPicPr>
          <p:cNvPr id="67590" name="Picture 6" descr="15-DSCF0839"/>
          <p:cNvPicPr>
            <a:picLocks noChangeAspect="1" noChangeArrowheads="1"/>
          </p:cNvPicPr>
          <p:nvPr/>
        </p:nvPicPr>
        <p:blipFill>
          <a:blip r:embed="rId3"/>
          <a:srcRect/>
          <a:stretch>
            <a:fillRect/>
          </a:stretch>
        </p:blipFill>
        <p:spPr bwMode="auto">
          <a:xfrm>
            <a:off x="3205163" y="1076325"/>
            <a:ext cx="5783262" cy="4335463"/>
          </a:xfrm>
          <a:prstGeom prst="rect">
            <a:avLst/>
          </a:prstGeom>
          <a:noFill/>
          <a:effectLst>
            <a:outerShdw dist="91581" dir="3378596" algn="ctr" rotWithShape="0">
              <a:schemeClr val="tx1">
                <a:alpha val="50000"/>
              </a:schemeClr>
            </a:outerShdw>
          </a:effectLst>
        </p:spPr>
      </p:pic>
      <p:pic>
        <p:nvPicPr>
          <p:cNvPr id="67591" name="Picture 7" descr="повозка"/>
          <p:cNvPicPr>
            <a:picLocks noChangeAspect="1" noChangeArrowheads="1"/>
          </p:cNvPicPr>
          <p:nvPr/>
        </p:nvPicPr>
        <p:blipFill>
          <a:blip r:embed="rId4"/>
          <a:srcRect/>
          <a:stretch>
            <a:fillRect/>
          </a:stretch>
        </p:blipFill>
        <p:spPr bwMode="auto">
          <a:xfrm>
            <a:off x="777875" y="241300"/>
            <a:ext cx="4022725" cy="3571875"/>
          </a:xfrm>
          <a:prstGeom prst="rect">
            <a:avLst/>
          </a:prstGeom>
          <a:noFill/>
          <a:effectLst>
            <a:outerShdw dist="45791" dir="3378596" algn="ctr" rotWithShape="0">
              <a:schemeClr val="tx1"/>
            </a:outerShdw>
          </a:effectLst>
        </p:spPr>
      </p:pic>
      <p:pic>
        <p:nvPicPr>
          <p:cNvPr id="67592" name="Picture 8" descr="begliev"/>
          <p:cNvPicPr>
            <a:picLocks noChangeAspect="1" noChangeArrowheads="1"/>
          </p:cNvPicPr>
          <p:nvPr/>
        </p:nvPicPr>
        <p:blipFill>
          <a:blip r:embed="rId5"/>
          <a:srcRect/>
          <a:stretch>
            <a:fillRect/>
          </a:stretch>
        </p:blipFill>
        <p:spPr bwMode="auto">
          <a:xfrm>
            <a:off x="1004888" y="2366963"/>
            <a:ext cx="4419600" cy="3873500"/>
          </a:xfrm>
          <a:prstGeom prst="rect">
            <a:avLst/>
          </a:prstGeom>
          <a:noFill/>
          <a:effectLst>
            <a:outerShdw dist="53882" dir="2700000" algn="ctr" rotWithShape="0">
              <a:schemeClr val="tx1"/>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590"/>
                                        </p:tgtEl>
                                        <p:attrNameLst>
                                          <p:attrName>style.visibility</p:attrName>
                                        </p:attrNameLst>
                                      </p:cBhvr>
                                      <p:to>
                                        <p:strVal val="visible"/>
                                      </p:to>
                                    </p:set>
                                    <p:anim calcmode="lin" valueType="num">
                                      <p:cBhvr additive="base">
                                        <p:cTn id="7" dur="500" fill="hold"/>
                                        <p:tgtEl>
                                          <p:spTgt spid="67590"/>
                                        </p:tgtEl>
                                        <p:attrNameLst>
                                          <p:attrName>ppt_x</p:attrName>
                                        </p:attrNameLst>
                                      </p:cBhvr>
                                      <p:tavLst>
                                        <p:tav tm="0">
                                          <p:val>
                                            <p:strVal val="#ppt_x"/>
                                          </p:val>
                                        </p:tav>
                                        <p:tav tm="100000">
                                          <p:val>
                                            <p:strVal val="#ppt_x"/>
                                          </p:val>
                                        </p:tav>
                                      </p:tavLst>
                                    </p:anim>
                                    <p:anim calcmode="lin" valueType="num">
                                      <p:cBhvr additive="base">
                                        <p:cTn id="8" dur="500" fill="hold"/>
                                        <p:tgtEl>
                                          <p:spTgt spid="67590"/>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758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67591"/>
                                        </p:tgtEl>
                                        <p:attrNameLst>
                                          <p:attrName>style.visibility</p:attrName>
                                        </p:attrNameLst>
                                      </p:cBhvr>
                                      <p:to>
                                        <p:strVal val="visible"/>
                                      </p:to>
                                    </p:set>
                                    <p:anim calcmode="lin" valueType="num">
                                      <p:cBhvr>
                                        <p:cTn id="15" dur="500" fill="hold"/>
                                        <p:tgtEl>
                                          <p:spTgt spid="67591"/>
                                        </p:tgtEl>
                                        <p:attrNameLst>
                                          <p:attrName>ppt_w</p:attrName>
                                        </p:attrNameLst>
                                      </p:cBhvr>
                                      <p:tavLst>
                                        <p:tav tm="0">
                                          <p:val>
                                            <p:fltVal val="0"/>
                                          </p:val>
                                        </p:tav>
                                        <p:tav tm="100000">
                                          <p:val>
                                            <p:strVal val="#ppt_w"/>
                                          </p:val>
                                        </p:tav>
                                      </p:tavLst>
                                    </p:anim>
                                    <p:anim calcmode="lin" valueType="num">
                                      <p:cBhvr>
                                        <p:cTn id="16" dur="500" fill="hold"/>
                                        <p:tgtEl>
                                          <p:spTgt spid="67591"/>
                                        </p:tgtEl>
                                        <p:attrNameLst>
                                          <p:attrName>ppt_h</p:attrName>
                                        </p:attrNameLst>
                                      </p:cBhvr>
                                      <p:tavLst>
                                        <p:tav tm="0">
                                          <p:val>
                                            <p:fltVal val="0"/>
                                          </p:val>
                                        </p:tav>
                                        <p:tav tm="100000">
                                          <p:val>
                                            <p:strVal val="#ppt_h"/>
                                          </p:val>
                                        </p:tav>
                                      </p:tavLst>
                                    </p:anim>
                                    <p:animEffect transition="in" filter="fade">
                                      <p:cBhvr>
                                        <p:cTn id="17" dur="500"/>
                                        <p:tgtEl>
                                          <p:spTgt spid="6759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67592"/>
                                        </p:tgtEl>
                                        <p:attrNameLst>
                                          <p:attrName>style.visibility</p:attrName>
                                        </p:attrNameLst>
                                      </p:cBhvr>
                                      <p:to>
                                        <p:strVal val="visible"/>
                                      </p:to>
                                    </p:set>
                                    <p:anim calcmode="lin" valueType="num">
                                      <p:cBhvr>
                                        <p:cTn id="22" dur="500" fill="hold"/>
                                        <p:tgtEl>
                                          <p:spTgt spid="67592"/>
                                        </p:tgtEl>
                                        <p:attrNameLst>
                                          <p:attrName>ppt_w</p:attrName>
                                        </p:attrNameLst>
                                      </p:cBhvr>
                                      <p:tavLst>
                                        <p:tav tm="0">
                                          <p:val>
                                            <p:fltVal val="0"/>
                                          </p:val>
                                        </p:tav>
                                        <p:tav tm="100000">
                                          <p:val>
                                            <p:strVal val="#ppt_w"/>
                                          </p:val>
                                        </p:tav>
                                      </p:tavLst>
                                    </p:anim>
                                    <p:anim calcmode="lin" valueType="num">
                                      <p:cBhvr>
                                        <p:cTn id="23" dur="500" fill="hold"/>
                                        <p:tgtEl>
                                          <p:spTgt spid="67592"/>
                                        </p:tgtEl>
                                        <p:attrNameLst>
                                          <p:attrName>ppt_h</p:attrName>
                                        </p:attrNameLst>
                                      </p:cBhvr>
                                      <p:tavLst>
                                        <p:tav tm="0">
                                          <p:val>
                                            <p:fltVal val="0"/>
                                          </p:val>
                                        </p:tav>
                                        <p:tav tm="100000">
                                          <p:val>
                                            <p:strVal val="#ppt_h"/>
                                          </p:val>
                                        </p:tav>
                                      </p:tavLst>
                                    </p:anim>
                                    <p:animEffect transition="in" filter="fade">
                                      <p:cBhvr>
                                        <p:cTn id="24" dur="500"/>
                                        <p:tgtEl>
                                          <p:spTgt spid="67592"/>
                                        </p:tgtEl>
                                      </p:cBhvr>
                                    </p:animEffect>
                                  </p:childTnLst>
                                </p:cTn>
                              </p:par>
                              <p:par>
                                <p:cTn id="25" presetID="1" presetClass="entr" presetSubtype="0" fill="hold" nodeType="withEffect">
                                  <p:stCondLst>
                                    <p:cond delay="0"/>
                                  </p:stCondLst>
                                  <p:childTnLst>
                                    <p:set>
                                      <p:cBhvr>
                                        <p:cTn id="26" dur="1" fill="hold">
                                          <p:stCondLst>
                                            <p:cond delay="0"/>
                                          </p:stCondLst>
                                        </p:cTn>
                                        <p:tgtEl>
                                          <p:spTgt spid="6758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idx="4294967295"/>
          </p:nvPr>
        </p:nvSpPr>
        <p:spPr>
          <a:xfrm>
            <a:off x="4192588" y="165100"/>
            <a:ext cx="5103812" cy="1138238"/>
          </a:xfrm>
        </p:spPr>
        <p:txBody>
          <a:bodyPr/>
          <a:lstStyle/>
          <a:p>
            <a:pPr>
              <a:lnSpc>
                <a:spcPct val="80000"/>
              </a:lnSpc>
            </a:pPr>
            <a:r>
              <a:rPr lang="ru-RU" sz="3600" smtClean="0">
                <a:solidFill>
                  <a:schemeClr val="bg1"/>
                </a:solidFill>
              </a:rPr>
              <a:t>Артефакты царских захоронений</a:t>
            </a:r>
            <a:br>
              <a:rPr lang="ru-RU" sz="3600" smtClean="0">
                <a:solidFill>
                  <a:schemeClr val="bg1"/>
                </a:solidFill>
              </a:rPr>
            </a:br>
            <a:r>
              <a:rPr lang="ru-RU" sz="2800" smtClean="0">
                <a:solidFill>
                  <a:schemeClr val="bg1"/>
                </a:solidFill>
              </a:rPr>
              <a:t>(мозаика)</a:t>
            </a:r>
          </a:p>
        </p:txBody>
      </p:sp>
      <p:sp>
        <p:nvSpPr>
          <p:cNvPr id="69635" name="Rectangle 3"/>
          <p:cNvSpPr>
            <a:spLocks noGrp="1" noChangeArrowheads="1"/>
          </p:cNvSpPr>
          <p:nvPr>
            <p:ph type="body" sz="half" idx="4294967295"/>
          </p:nvPr>
        </p:nvSpPr>
        <p:spPr>
          <a:xfrm>
            <a:off x="169863" y="3581400"/>
            <a:ext cx="4857750" cy="3276600"/>
          </a:xfrm>
        </p:spPr>
        <p:txBody>
          <a:bodyPr/>
          <a:lstStyle/>
          <a:p>
            <a:pPr marL="0" indent="0">
              <a:buFontTx/>
              <a:buNone/>
            </a:pPr>
            <a:r>
              <a:rPr lang="ru-RU" sz="1600" smtClean="0"/>
              <a:t>Вставка из мозаично-живописного портрета (гробница 3245)</a:t>
            </a:r>
          </a:p>
          <a:p>
            <a:pPr marL="0" indent="0">
              <a:buFontTx/>
              <a:buNone/>
            </a:pPr>
            <a:endParaRPr lang="ru-RU" sz="1600" smtClean="0"/>
          </a:p>
          <a:p>
            <a:pPr marL="0" indent="0">
              <a:buFontTx/>
              <a:buNone/>
            </a:pPr>
            <a:endParaRPr lang="ru-RU" sz="1600" smtClean="0"/>
          </a:p>
          <a:p>
            <a:pPr marL="0" indent="0">
              <a:buFontTx/>
              <a:buNone/>
            </a:pPr>
            <a:endParaRPr lang="ru-RU" sz="1600" smtClean="0"/>
          </a:p>
          <a:p>
            <a:pPr marL="0" indent="0">
              <a:buFontTx/>
              <a:buNone/>
            </a:pPr>
            <a:endParaRPr lang="ru-RU" sz="1600" smtClean="0"/>
          </a:p>
          <a:p>
            <a:pPr marL="0" indent="0">
              <a:buFontTx/>
              <a:buNone/>
            </a:pPr>
            <a:endParaRPr lang="ru-RU" sz="1600" smtClean="0"/>
          </a:p>
          <a:p>
            <a:pPr marL="0" indent="0">
              <a:buFontTx/>
              <a:buNone/>
            </a:pPr>
            <a:endParaRPr lang="ru-RU" sz="1600" smtClean="0"/>
          </a:p>
          <a:p>
            <a:pPr marL="0" indent="0">
              <a:buFontTx/>
              <a:buNone/>
            </a:pPr>
            <a:endParaRPr lang="ru-RU" sz="1600" smtClean="0"/>
          </a:p>
          <a:p>
            <a:pPr marL="0" indent="0">
              <a:lnSpc>
                <a:spcPct val="70000"/>
              </a:lnSpc>
              <a:buFontTx/>
              <a:buNone/>
            </a:pPr>
            <a:r>
              <a:rPr lang="ru-RU" sz="1600" smtClean="0"/>
              <a:t>Фрагмент живописно-мозаичного</a:t>
            </a:r>
          </a:p>
          <a:p>
            <a:pPr marL="0" indent="0">
              <a:lnSpc>
                <a:spcPct val="70000"/>
              </a:lnSpc>
              <a:buFontTx/>
              <a:buNone/>
            </a:pPr>
            <a:r>
              <a:rPr lang="ru-RU" sz="1600" smtClean="0"/>
              <a:t> панно (гробница 3210)</a:t>
            </a:r>
          </a:p>
        </p:txBody>
      </p:sp>
      <p:sp>
        <p:nvSpPr>
          <p:cNvPr id="69636" name="Rectangle 4"/>
          <p:cNvSpPr>
            <a:spLocks noGrp="1" noChangeArrowheads="1"/>
          </p:cNvSpPr>
          <p:nvPr>
            <p:ph type="body" sz="half" idx="4294967295"/>
          </p:nvPr>
        </p:nvSpPr>
        <p:spPr>
          <a:xfrm>
            <a:off x="3281363" y="4643438"/>
            <a:ext cx="5692775" cy="2214562"/>
          </a:xfrm>
        </p:spPr>
        <p:txBody>
          <a:bodyPr/>
          <a:lstStyle/>
          <a:p>
            <a:pPr marL="0" indent="0" algn="r">
              <a:lnSpc>
                <a:spcPct val="80000"/>
              </a:lnSpc>
              <a:buFontTx/>
              <a:buNone/>
            </a:pPr>
            <a:r>
              <a:rPr lang="ru-RU" sz="1600" smtClean="0"/>
              <a:t>Мозаичная  вставка головы барса </a:t>
            </a:r>
          </a:p>
          <a:p>
            <a:pPr marL="0" indent="0" algn="r">
              <a:lnSpc>
                <a:spcPct val="80000"/>
              </a:lnSpc>
              <a:buFontTx/>
              <a:buNone/>
            </a:pPr>
            <a:r>
              <a:rPr lang="ru-RU" sz="1600" smtClean="0"/>
              <a:t>(гробница 3210)</a:t>
            </a:r>
          </a:p>
          <a:p>
            <a:pPr marL="0" indent="0" algn="r">
              <a:lnSpc>
                <a:spcPct val="80000"/>
              </a:lnSpc>
              <a:buFontTx/>
              <a:buNone/>
            </a:pPr>
            <a:endParaRPr lang="ru-RU" sz="1600" smtClean="0"/>
          </a:p>
          <a:p>
            <a:pPr marL="0" indent="0" algn="r">
              <a:lnSpc>
                <a:spcPct val="140000"/>
              </a:lnSpc>
              <a:buFontTx/>
              <a:buNone/>
            </a:pPr>
            <a:endParaRPr lang="ru-RU" sz="1600" smtClean="0"/>
          </a:p>
          <a:p>
            <a:pPr marL="0" indent="0" algn="r">
              <a:lnSpc>
                <a:spcPct val="80000"/>
              </a:lnSpc>
              <a:buFontTx/>
              <a:buNone/>
            </a:pPr>
            <a:endParaRPr lang="ru-RU" sz="1600" smtClean="0"/>
          </a:p>
          <a:p>
            <a:pPr marL="0" indent="0" algn="r">
              <a:lnSpc>
                <a:spcPct val="80000"/>
              </a:lnSpc>
              <a:buFontTx/>
              <a:buNone/>
            </a:pPr>
            <a:endParaRPr lang="ru-RU" sz="1600" smtClean="0"/>
          </a:p>
          <a:p>
            <a:pPr marL="0" indent="0" algn="ctr">
              <a:lnSpc>
                <a:spcPct val="80000"/>
              </a:lnSpc>
              <a:buFontTx/>
              <a:buNone/>
            </a:pPr>
            <a:r>
              <a:rPr lang="ru-RU" sz="1600" smtClean="0"/>
              <a:t>             Мозаичная  вставка головы волка </a:t>
            </a:r>
          </a:p>
          <a:p>
            <a:pPr marL="0" indent="0" algn="ctr">
              <a:lnSpc>
                <a:spcPct val="80000"/>
              </a:lnSpc>
              <a:buFontTx/>
              <a:buNone/>
            </a:pPr>
            <a:r>
              <a:rPr lang="ru-RU" sz="1600" smtClean="0"/>
              <a:t>             (гробница 3200)</a:t>
            </a:r>
          </a:p>
        </p:txBody>
      </p:sp>
      <p:pic>
        <p:nvPicPr>
          <p:cNvPr id="69637" name="Picture 5" descr="17golovka"/>
          <p:cNvPicPr>
            <a:picLocks noChangeAspect="1" noChangeArrowheads="1"/>
          </p:cNvPicPr>
          <p:nvPr/>
        </p:nvPicPr>
        <p:blipFill>
          <a:blip r:embed="rId2"/>
          <a:srcRect/>
          <a:stretch>
            <a:fillRect/>
          </a:stretch>
        </p:blipFill>
        <p:spPr bwMode="auto">
          <a:xfrm>
            <a:off x="169863" y="165100"/>
            <a:ext cx="4175125" cy="3348038"/>
          </a:xfrm>
          <a:prstGeom prst="rect">
            <a:avLst/>
          </a:prstGeom>
          <a:noFill/>
          <a:effectLst>
            <a:outerShdw dist="71842" dir="2700000" algn="ctr" rotWithShape="0">
              <a:schemeClr val="bg2">
                <a:alpha val="50000"/>
              </a:schemeClr>
            </a:outerShdw>
          </a:effectLst>
        </p:spPr>
      </p:pic>
      <p:pic>
        <p:nvPicPr>
          <p:cNvPr id="69638" name="Picture 6" descr="DSC07885"/>
          <p:cNvPicPr>
            <a:picLocks noChangeAspect="1" noChangeArrowheads="1"/>
          </p:cNvPicPr>
          <p:nvPr/>
        </p:nvPicPr>
        <p:blipFill>
          <a:blip r:embed="rId3"/>
          <a:srcRect/>
          <a:stretch>
            <a:fillRect/>
          </a:stretch>
        </p:blipFill>
        <p:spPr bwMode="auto">
          <a:xfrm>
            <a:off x="3433763" y="1379538"/>
            <a:ext cx="5464175" cy="3154362"/>
          </a:xfrm>
          <a:prstGeom prst="rect">
            <a:avLst/>
          </a:prstGeom>
          <a:noFill/>
          <a:effectLst>
            <a:outerShdw dist="99190" dir="3011666" algn="ctr" rotWithShape="0">
              <a:schemeClr val="tx1">
                <a:alpha val="50000"/>
              </a:schemeClr>
            </a:outerShdw>
          </a:effectLst>
        </p:spPr>
      </p:pic>
      <p:pic>
        <p:nvPicPr>
          <p:cNvPr id="69639" name="Picture 7" descr="grifon2"/>
          <p:cNvPicPr>
            <a:picLocks noChangeAspect="1" noChangeArrowheads="1"/>
          </p:cNvPicPr>
          <p:nvPr/>
        </p:nvPicPr>
        <p:blipFill>
          <a:blip r:embed="rId4"/>
          <a:srcRect/>
          <a:stretch>
            <a:fillRect/>
          </a:stretch>
        </p:blipFill>
        <p:spPr bwMode="auto">
          <a:xfrm>
            <a:off x="246063" y="2670175"/>
            <a:ext cx="4781550" cy="3416300"/>
          </a:xfrm>
          <a:prstGeom prst="rect">
            <a:avLst/>
          </a:prstGeom>
          <a:noFill/>
          <a:effectLst>
            <a:outerShdw dist="125724" dir="2700000" algn="ctr" rotWithShape="0">
              <a:schemeClr val="tx1">
                <a:alpha val="50000"/>
              </a:schemeClr>
            </a:outerShdw>
          </a:effectLst>
        </p:spPr>
      </p:pic>
      <p:pic>
        <p:nvPicPr>
          <p:cNvPr id="69640" name="Picture 8" descr="volk"/>
          <p:cNvPicPr>
            <a:picLocks noChangeAspect="1" noChangeArrowheads="1"/>
          </p:cNvPicPr>
          <p:nvPr/>
        </p:nvPicPr>
        <p:blipFill>
          <a:blip r:embed="rId5"/>
          <a:srcRect/>
          <a:stretch>
            <a:fillRect/>
          </a:stretch>
        </p:blipFill>
        <p:spPr bwMode="auto">
          <a:xfrm>
            <a:off x="4116388" y="3276600"/>
            <a:ext cx="4854575" cy="2879725"/>
          </a:xfrm>
          <a:prstGeom prst="rect">
            <a:avLst/>
          </a:prstGeom>
          <a:noFill/>
          <a:effectLst>
            <a:outerShdw dist="152928" dir="2901988" algn="ctr" rotWithShape="0">
              <a:schemeClr val="tx1">
                <a:alpha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638"/>
                                        </p:tgtEl>
                                        <p:attrNameLst>
                                          <p:attrName>style.visibility</p:attrName>
                                        </p:attrNameLst>
                                      </p:cBhvr>
                                      <p:to>
                                        <p:strVal val="visible"/>
                                      </p:to>
                                    </p:set>
                                    <p:anim calcmode="lin" valueType="num">
                                      <p:cBhvr additive="base">
                                        <p:cTn id="7" dur="500" fill="hold"/>
                                        <p:tgtEl>
                                          <p:spTgt spid="69638"/>
                                        </p:tgtEl>
                                        <p:attrNameLst>
                                          <p:attrName>ppt_x</p:attrName>
                                        </p:attrNameLst>
                                      </p:cBhvr>
                                      <p:tavLst>
                                        <p:tav tm="0">
                                          <p:val>
                                            <p:strVal val="#ppt_x"/>
                                          </p:val>
                                        </p:tav>
                                        <p:tav tm="100000">
                                          <p:val>
                                            <p:strVal val="#ppt_x"/>
                                          </p:val>
                                        </p:tav>
                                      </p:tavLst>
                                    </p:anim>
                                    <p:anim calcmode="lin" valueType="num">
                                      <p:cBhvr additive="base">
                                        <p:cTn id="8" dur="500" fill="hold"/>
                                        <p:tgtEl>
                                          <p:spTgt spid="69638"/>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963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6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9639"/>
                                        </p:tgtEl>
                                        <p:attrNameLst>
                                          <p:attrName>style.visibility</p:attrName>
                                        </p:attrNameLst>
                                      </p:cBhvr>
                                      <p:to>
                                        <p:strVal val="visible"/>
                                      </p:to>
                                    </p:set>
                                    <p:anim calcmode="lin" valueType="num">
                                      <p:cBhvr additive="base">
                                        <p:cTn id="17" dur="500" fill="hold"/>
                                        <p:tgtEl>
                                          <p:spTgt spid="69639"/>
                                        </p:tgtEl>
                                        <p:attrNameLst>
                                          <p:attrName>ppt_x</p:attrName>
                                        </p:attrNameLst>
                                      </p:cBhvr>
                                      <p:tavLst>
                                        <p:tav tm="0">
                                          <p:val>
                                            <p:strVal val="#ppt_x"/>
                                          </p:val>
                                        </p:tav>
                                        <p:tav tm="100000">
                                          <p:val>
                                            <p:strVal val="#ppt_x"/>
                                          </p:val>
                                        </p:tav>
                                      </p:tavLst>
                                    </p:anim>
                                    <p:anim calcmode="lin" valueType="num">
                                      <p:cBhvr additive="base">
                                        <p:cTn id="18" dur="500" fill="hold"/>
                                        <p:tgtEl>
                                          <p:spTgt spid="69639"/>
                                        </p:tgtEl>
                                        <p:attrNameLst>
                                          <p:attrName>ppt_y</p:attrName>
                                        </p:attrNameLst>
                                      </p:cBhvr>
                                      <p:tavLst>
                                        <p:tav tm="0">
                                          <p:val>
                                            <p:strVal val="1+#ppt_h/2"/>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6963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63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9640"/>
                                        </p:tgtEl>
                                        <p:attrNameLst>
                                          <p:attrName>style.visibility</p:attrName>
                                        </p:attrNameLst>
                                      </p:cBhvr>
                                      <p:to>
                                        <p:strVal val="visible"/>
                                      </p:to>
                                    </p:set>
                                    <p:anim calcmode="lin" valueType="num">
                                      <p:cBhvr additive="base">
                                        <p:cTn id="27" dur="500" fill="hold"/>
                                        <p:tgtEl>
                                          <p:spTgt spid="69640"/>
                                        </p:tgtEl>
                                        <p:attrNameLst>
                                          <p:attrName>ppt_x</p:attrName>
                                        </p:attrNameLst>
                                      </p:cBhvr>
                                      <p:tavLst>
                                        <p:tav tm="0">
                                          <p:val>
                                            <p:strVal val="#ppt_x"/>
                                          </p:val>
                                        </p:tav>
                                        <p:tav tm="100000">
                                          <p:val>
                                            <p:strVal val="#ppt_x"/>
                                          </p:val>
                                        </p:tav>
                                      </p:tavLst>
                                    </p:anim>
                                    <p:anim calcmode="lin" valueType="num">
                                      <p:cBhvr additive="base">
                                        <p:cTn id="28" dur="500" fill="hold"/>
                                        <p:tgtEl>
                                          <p:spTgt spid="69640"/>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69636">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6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2367</TotalTime>
  <Words>1097</Words>
  <Application>Microsoft Office PowerPoint</Application>
  <PresentationFormat>Экран (4:3)</PresentationFormat>
  <Paragraphs>189</Paragraphs>
  <Slides>33</Slides>
  <Notes>0</Notes>
  <HiddenSlides>0</HiddenSlides>
  <MMClips>0</MMClips>
  <ScaleCrop>false</ScaleCrop>
  <HeadingPairs>
    <vt:vector size="6" baseType="variant">
      <vt:variant>
        <vt:lpstr>Использованные шрифты</vt:lpstr>
      </vt:variant>
      <vt:variant>
        <vt:i4>4</vt:i4>
      </vt:variant>
      <vt:variant>
        <vt:lpstr>Шаблон оформления</vt:lpstr>
      </vt:variant>
      <vt:variant>
        <vt:i4>13</vt:i4>
      </vt:variant>
      <vt:variant>
        <vt:lpstr>Заголовки слайдов</vt:lpstr>
      </vt:variant>
      <vt:variant>
        <vt:i4>33</vt:i4>
      </vt:variant>
    </vt:vector>
  </HeadingPairs>
  <TitlesOfParts>
    <vt:vector size="50" baseType="lpstr">
      <vt:lpstr>Arial</vt:lpstr>
      <vt:lpstr>Calibri</vt:lpstr>
      <vt:lpstr>Arial Unicode MS</vt:lpstr>
      <vt:lpstr>Times New Roman</vt:lpstr>
      <vt:lpstr>Office Theme</vt:lpstr>
      <vt:lpstr>Оформление по умолчанию</vt:lpstr>
      <vt:lpstr>Оформление по умолчанию</vt:lpstr>
      <vt:lpstr>Оформление по умолчанию</vt:lpstr>
      <vt:lpstr>Оформление по умолчанию</vt:lpstr>
      <vt:lpstr>Оформление по умолчанию</vt:lpstr>
      <vt:lpstr>Оформление по умолчанию</vt:lpstr>
      <vt:lpstr>Оформление по умолчанию</vt:lpstr>
      <vt:lpstr>Оформление по умолчанию</vt:lpstr>
      <vt:lpstr>Оформление по умолчанию</vt:lpstr>
      <vt:lpstr>Оформление по умолчанию</vt:lpstr>
      <vt:lpstr>Оформление по умолчанию</vt:lpstr>
      <vt:lpstr>Оформление по умолчанию</vt:lpstr>
      <vt:lpstr>Каменные орудия из Хижины ремесленников административно-культового комплекса Гонур Депе</vt:lpstr>
      <vt:lpstr>Центры цивилизаций  (III-II тыс. до н.э)</vt:lpstr>
      <vt:lpstr>  Моуру-Маргуш-Маргиана</vt:lpstr>
      <vt:lpstr>Гонур Депе </vt:lpstr>
      <vt:lpstr>Археологические раскопки</vt:lpstr>
      <vt:lpstr>Северный Гонур (Кремль)</vt:lpstr>
      <vt:lpstr>Царский дворец</vt:lpstr>
      <vt:lpstr>Царские захоронения</vt:lpstr>
      <vt:lpstr>Артефакты царских захоронений (мозаика)</vt:lpstr>
      <vt:lpstr>Артефакты царских захоронений (скульптуры из каменя)</vt:lpstr>
      <vt:lpstr>Артефакты царских захоронений (каменные сосуды)</vt:lpstr>
      <vt:lpstr>Артефакты царских захоронений (металлические сосуды)</vt:lpstr>
      <vt:lpstr>Артефакты царских захоронений (ювелирные украшения)</vt:lpstr>
      <vt:lpstr>Древнее производство:  (изделия из камня)</vt:lpstr>
      <vt:lpstr>Древнее производство:  (изделия из камня)</vt:lpstr>
      <vt:lpstr>Древнее производство:  (изделия из камня )</vt:lpstr>
      <vt:lpstr>Каменные орудия на Гонур Депе, после керамических изделий, являются вторым по распространению типом артефактов. Их находят на всей площади раскопок, они присутствуют практически в каждом погребении, в жилых, административных и культовых помещениях. Особо интерес вызывают раскопки производственных помещений, в которых по найденным орудиям можно установить специализацию древних мастеров. </vt:lpstr>
      <vt:lpstr>При проведении раскопок Маргианской археологической экспедиции в административно-культовом центре Гонур Депе была обнаружена Хижина ремесленников. </vt:lpstr>
      <vt:lpstr>ЗАДАЧИ ИССЛЕДОВАНИЙ:</vt:lpstr>
      <vt:lpstr>Методика исследований</vt:lpstr>
      <vt:lpstr>Каменные орудия, найденные в Хижине ремесленников, по характеру их использования делятся на две большие группы: абразивные и орудия ударного действия.  Большая часть из обнаруженных орудий относится к абразивам (около 80% от общего объема выборки)</vt:lpstr>
      <vt:lpstr>Лощило является инструментом для лощения (натирания до блеска и гладкости, полировка) изделий из металла, керамики или кости.</vt:lpstr>
      <vt:lpstr>К пестам относятся каменные орудия в виде тяжелого стержня продолговатой или грибовидной формы, предназначенные для толчения, растирки или дробления какого-либо материала.</vt:lpstr>
      <vt:lpstr>Каменные ступки в Гонур Депе представляли собой сосуды в виде неглубокой миски. Они были предназначенные для растирания (смешивания) какого-либо вещества при помощи песта.</vt:lpstr>
      <vt:lpstr>ОРУДИЯ УДАРНОГО ДЕЙСТВИЯ</vt:lpstr>
      <vt:lpstr>ОТБОЙНИКИ</vt:lpstr>
      <vt:lpstr>Набор каменных молотков, присутствовавших в хижине небольшой. Всего описано 4 образца, что составляет порядка 9 % от общего объема орудий. Данные орудия, в первую очередь выделяются крупными размерами (10–15 см по удлинению), что является определяющим фактором для придания им большей массы.</vt:lpstr>
      <vt:lpstr>На территории Хижины ремесленников, кроме каменных орудий были найдены отдельные горные породы и минералы, не имеющие следов воздействия человека. </vt:lpstr>
      <vt:lpstr>  Изделия из камня</vt:lpstr>
      <vt:lpstr>Таким образом, на основании изучения большого количества каменного материала, обнаруженного в стенах Хижины ремесленников, можно сделать вывод, что данное помещение являлось камнеобрабатывающей мастерской. Древние мастера специализировались в двух основных направлениях:    -Первым являлось производство каменных орудий, прежде всего пестов и ступок, для их последующей продажи или обмена.    -Ко второму направлению специализации древних ремесленников относилось непосредственное производство каменных изделий.</vt:lpstr>
      <vt:lpstr>Набор горных пород, используемый для изготовления орудий на данном памятнике, крайне ограничен и, в основном включает породы осадочного комплекса: силициты (окремненные алевролиты), песчаники, и известняки. Всего для изготовления каменных орудий древними мастерами Гонура было использовано 15 различных типов горных пород и минералов.</vt:lpstr>
      <vt:lpstr>ВЫВОДЫ</vt:lpstr>
      <vt:lpstr>БЛАГОДАРИМ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Хижина ремесленников памятника Гонур-Депе</dc:title>
  <dc:creator>Миасс</dc:creator>
  <cp:lastModifiedBy>Гость</cp:lastModifiedBy>
  <cp:revision>52</cp:revision>
  <dcterms:created xsi:type="dcterms:W3CDTF">2014-09-05T06:38:35Z</dcterms:created>
  <dcterms:modified xsi:type="dcterms:W3CDTF">2014-09-09T05:33:54Z</dcterms:modified>
</cp:coreProperties>
</file>